
<file path=[Content_Types].xml><?xml version="1.0" encoding="utf-8"?>
<Types xmlns="http://schemas.openxmlformats.org/package/2006/content-types">
  <Default Extension="png" ContentType="image/png"/>
  <Default Extension="tmp"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8"/>
  </p:notesMasterIdLst>
  <p:sldIdLst>
    <p:sldId id="269" r:id="rId2"/>
    <p:sldId id="704" r:id="rId3"/>
    <p:sldId id="720" r:id="rId4"/>
    <p:sldId id="721" r:id="rId5"/>
    <p:sldId id="722" r:id="rId6"/>
    <p:sldId id="723" r:id="rId7"/>
    <p:sldId id="724" r:id="rId8"/>
    <p:sldId id="725" r:id="rId9"/>
    <p:sldId id="726" r:id="rId10"/>
    <p:sldId id="727" r:id="rId11"/>
    <p:sldId id="728" r:id="rId12"/>
    <p:sldId id="729" r:id="rId13"/>
    <p:sldId id="730" r:id="rId14"/>
    <p:sldId id="731" r:id="rId15"/>
    <p:sldId id="732" r:id="rId16"/>
    <p:sldId id="733" r:id="rId17"/>
    <p:sldId id="734" r:id="rId18"/>
    <p:sldId id="735" r:id="rId19"/>
    <p:sldId id="736" r:id="rId20"/>
    <p:sldId id="737" r:id="rId21"/>
    <p:sldId id="738" r:id="rId22"/>
    <p:sldId id="739" r:id="rId23"/>
    <p:sldId id="740" r:id="rId24"/>
    <p:sldId id="741" r:id="rId25"/>
    <p:sldId id="742" r:id="rId26"/>
    <p:sldId id="743" r:id="rId27"/>
    <p:sldId id="744" r:id="rId28"/>
    <p:sldId id="745" r:id="rId29"/>
    <p:sldId id="746" r:id="rId30"/>
    <p:sldId id="747" r:id="rId31"/>
    <p:sldId id="748" r:id="rId32"/>
    <p:sldId id="749" r:id="rId33"/>
    <p:sldId id="750" r:id="rId34"/>
    <p:sldId id="751" r:id="rId35"/>
    <p:sldId id="752" r:id="rId36"/>
    <p:sldId id="753" r:id="rId37"/>
    <p:sldId id="754" r:id="rId38"/>
    <p:sldId id="755" r:id="rId39"/>
    <p:sldId id="756" r:id="rId40"/>
    <p:sldId id="757" r:id="rId41"/>
    <p:sldId id="758" r:id="rId42"/>
    <p:sldId id="759" r:id="rId43"/>
    <p:sldId id="760" r:id="rId44"/>
    <p:sldId id="276" r:id="rId45"/>
    <p:sldId id="591" r:id="rId46"/>
    <p:sldId id="592" r:id="rId47"/>
    <p:sldId id="593" r:id="rId48"/>
    <p:sldId id="610" r:id="rId49"/>
    <p:sldId id="605" r:id="rId50"/>
    <p:sldId id="608" r:id="rId51"/>
    <p:sldId id="607" r:id="rId52"/>
    <p:sldId id="606" r:id="rId53"/>
    <p:sldId id="596" r:id="rId54"/>
    <p:sldId id="597" r:id="rId55"/>
    <p:sldId id="598" r:id="rId56"/>
    <p:sldId id="604" r:id="rId57"/>
    <p:sldId id="599" r:id="rId58"/>
    <p:sldId id="600" r:id="rId59"/>
    <p:sldId id="612" r:id="rId60"/>
    <p:sldId id="613" r:id="rId61"/>
    <p:sldId id="603" r:id="rId62"/>
    <p:sldId id="602" r:id="rId63"/>
    <p:sldId id="601" r:id="rId64"/>
    <p:sldId id="614" r:id="rId65"/>
    <p:sldId id="611" r:id="rId66"/>
    <p:sldId id="624" r:id="rId67"/>
    <p:sldId id="690" r:id="rId68"/>
    <p:sldId id="710" r:id="rId69"/>
    <p:sldId id="620" r:id="rId70"/>
    <p:sldId id="621" r:id="rId71"/>
    <p:sldId id="773" r:id="rId72"/>
    <p:sldId id="762" r:id="rId73"/>
    <p:sldId id="774" r:id="rId74"/>
    <p:sldId id="775" r:id="rId75"/>
    <p:sldId id="776" r:id="rId76"/>
    <p:sldId id="777" r:id="rId77"/>
    <p:sldId id="623" r:id="rId78"/>
    <p:sldId id="285" r:id="rId79"/>
    <p:sldId id="705" r:id="rId80"/>
    <p:sldId id="628" r:id="rId81"/>
    <p:sldId id="706" r:id="rId82"/>
    <p:sldId id="282" r:id="rId83"/>
    <p:sldId id="707" r:id="rId84"/>
    <p:sldId id="625" r:id="rId85"/>
    <p:sldId id="629" r:id="rId86"/>
    <p:sldId id="783" r:id="rId87"/>
    <p:sldId id="630" r:id="rId88"/>
    <p:sldId id="286" r:id="rId89"/>
    <p:sldId id="779" r:id="rId90"/>
    <p:sldId id="631" r:id="rId91"/>
    <p:sldId id="626" r:id="rId92"/>
    <p:sldId id="305" r:id="rId93"/>
    <p:sldId id="306" r:id="rId94"/>
    <p:sldId id="279" r:id="rId95"/>
    <p:sldId id="466" r:id="rId96"/>
    <p:sldId id="633" r:id="rId97"/>
    <p:sldId id="461" r:id="rId98"/>
    <p:sldId id="634" r:id="rId99"/>
    <p:sldId id="457" r:id="rId100"/>
    <p:sldId id="332" r:id="rId101"/>
    <p:sldId id="636" r:id="rId102"/>
    <p:sldId id="471" r:id="rId103"/>
    <p:sldId id="545" r:id="rId104"/>
    <p:sldId id="635" r:id="rId105"/>
    <p:sldId id="687" r:id="rId106"/>
    <p:sldId id="693" r:id="rId107"/>
    <p:sldId id="697" r:id="rId108"/>
    <p:sldId id="407" r:id="rId109"/>
    <p:sldId id="694" r:id="rId110"/>
    <p:sldId id="459" r:id="rId111"/>
    <p:sldId id="456" r:id="rId112"/>
    <p:sldId id="699" r:id="rId113"/>
    <p:sldId id="781" r:id="rId114"/>
    <p:sldId id="701" r:id="rId115"/>
    <p:sldId id="700" r:id="rId116"/>
    <p:sldId id="428" r:id="rId117"/>
    <p:sldId id="429" r:id="rId118"/>
    <p:sldId id="698" r:id="rId119"/>
    <p:sldId id="440" r:id="rId120"/>
    <p:sldId id="442" r:id="rId121"/>
    <p:sldId id="441" r:id="rId122"/>
    <p:sldId id="702" r:id="rId123"/>
    <p:sldId id="536" r:id="rId124"/>
    <p:sldId id="703" r:id="rId125"/>
    <p:sldId id="537" r:id="rId126"/>
    <p:sldId id="531" r:id="rId127"/>
    <p:sldId id="277" r:id="rId128"/>
    <p:sldId id="485" r:id="rId129"/>
    <p:sldId id="496" r:id="rId130"/>
    <p:sldId id="708" r:id="rId131"/>
    <p:sldId id="520" r:id="rId132"/>
    <p:sldId id="521" r:id="rId133"/>
    <p:sldId id="533" r:id="rId134"/>
    <p:sldId id="500" r:id="rId135"/>
    <p:sldId id="501" r:id="rId136"/>
    <p:sldId id="502" r:id="rId137"/>
    <p:sldId id="504" r:id="rId138"/>
    <p:sldId id="482" r:id="rId139"/>
    <p:sldId id="422" r:id="rId140"/>
    <p:sldId id="548" r:id="rId141"/>
    <p:sldId id="411" r:id="rId142"/>
    <p:sldId id="330" r:id="rId143"/>
    <p:sldId id="709" r:id="rId144"/>
    <p:sldId id="331" r:id="rId145"/>
    <p:sldId id="412" r:id="rId146"/>
    <p:sldId id="522" r:id="rId147"/>
  </p:sldIdLst>
  <p:sldSz cx="9144000" cy="6858000" type="screen4x3"/>
  <p:notesSz cx="6797675" cy="987425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99"/>
    <a:srgbClr val="66FFFF"/>
    <a:srgbClr val="FFCCFF"/>
    <a:srgbClr val="99FF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76" autoAdjust="0"/>
  </p:normalViewPr>
  <p:slideViewPr>
    <p:cSldViewPr snapToGrid="0">
      <p:cViewPr>
        <p:scale>
          <a:sx n="100" d="100"/>
          <a:sy n="100" d="100"/>
        </p:scale>
        <p:origin x="-1104" y="216"/>
      </p:cViewPr>
      <p:guideLst>
        <p:guide orient="horz" pos="2160"/>
        <p:guide pos="2880"/>
      </p:guideLst>
    </p:cSldViewPr>
  </p:slideViewPr>
  <p:notesTextViewPr>
    <p:cViewPr>
      <p:scale>
        <a:sx n="1" d="1"/>
        <a:sy n="1" d="1"/>
      </p:scale>
      <p:origin x="0" y="0"/>
    </p:cViewPr>
  </p:notesTextViewPr>
  <p:sorterViewPr>
    <p:cViewPr>
      <p:scale>
        <a:sx n="150" d="100"/>
        <a:sy n="150" d="100"/>
      </p:scale>
      <p:origin x="0" y="6399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viewProps" Target="viewProps.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notesMaster" Target="notesMasters/notesMaster1.xml"/><Relationship Id="rId15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45659" cy="493713"/>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50443" y="0"/>
            <a:ext cx="2945659" cy="493713"/>
          </a:xfrm>
          <a:prstGeom prst="rect">
            <a:avLst/>
          </a:prstGeom>
        </p:spPr>
        <p:txBody>
          <a:bodyPr vert="horz" lIns="91440" tIns="45720" rIns="91440" bIns="45720" rtlCol="0"/>
          <a:lstStyle>
            <a:lvl1pPr algn="r">
              <a:defRPr sz="1200"/>
            </a:lvl1pPr>
          </a:lstStyle>
          <a:p>
            <a:fld id="{4E3FCC18-C516-42F1-ACA0-98C52DAA8565}" type="datetimeFigureOut">
              <a:rPr lang="fr-FR" smtClean="0"/>
              <a:t>07/06/2017</a:t>
            </a:fld>
            <a:endParaRPr lang="fr-FR"/>
          </a:p>
        </p:txBody>
      </p:sp>
      <p:sp>
        <p:nvSpPr>
          <p:cNvPr id="4" name="Espace réservé de l'image des diapositives 3"/>
          <p:cNvSpPr>
            <a:spLocks noGrp="1" noRot="1" noChangeAspect="1"/>
          </p:cNvSpPr>
          <p:nvPr>
            <p:ph type="sldImg" idx="2"/>
          </p:nvPr>
        </p:nvSpPr>
        <p:spPr>
          <a:xfrm>
            <a:off x="931863" y="741363"/>
            <a:ext cx="4933950" cy="370205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79768" y="4690269"/>
            <a:ext cx="5438140" cy="4443413"/>
          </a:xfrm>
          <a:prstGeom prst="rect">
            <a:avLst/>
          </a:prstGeom>
        </p:spPr>
        <p:txBody>
          <a:bodyPr vert="horz" lIns="91440" tIns="45720" rIns="91440" bIns="45720"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9378824"/>
            <a:ext cx="2945659" cy="493713"/>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50443" y="9378824"/>
            <a:ext cx="2945659" cy="493713"/>
          </a:xfrm>
          <a:prstGeom prst="rect">
            <a:avLst/>
          </a:prstGeom>
        </p:spPr>
        <p:txBody>
          <a:bodyPr vert="horz" lIns="91440" tIns="45720" rIns="91440" bIns="45720" rtlCol="0" anchor="b"/>
          <a:lstStyle>
            <a:lvl1pPr algn="r">
              <a:defRPr sz="1200"/>
            </a:lvl1pPr>
          </a:lstStyle>
          <a:p>
            <a:fld id="{C09B288A-2401-4A8B-97DF-FAC034DE11BB}" type="slidenum">
              <a:rPr lang="fr-FR" smtClean="0"/>
              <a:t>‹N°›</a:t>
            </a:fld>
            <a:endParaRPr lang="fr-FR"/>
          </a:p>
        </p:txBody>
      </p:sp>
    </p:spTree>
    <p:extLst>
      <p:ext uri="{BB962C8B-B14F-4D97-AF65-F5344CB8AC3E}">
        <p14:creationId xmlns:p14="http://schemas.microsoft.com/office/powerpoint/2010/main" val="31392924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09B288A-2401-4A8B-97DF-FAC034DE11BB}" type="slidenum">
              <a:rPr lang="fr-FR" smtClean="0"/>
              <a:t>89</a:t>
            </a:fld>
            <a:endParaRPr lang="fr-FR"/>
          </a:p>
        </p:txBody>
      </p:sp>
    </p:spTree>
    <p:extLst>
      <p:ext uri="{BB962C8B-B14F-4D97-AF65-F5344CB8AC3E}">
        <p14:creationId xmlns:p14="http://schemas.microsoft.com/office/powerpoint/2010/main" val="32427987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DDD3E2EB-34BD-462F-9C44-72D6F718748C}" type="slidenum">
              <a:rPr lang="fr-FR" altLang="fr-FR" smtClean="0">
                <a:latin typeface="Times New Roman" pitchFamily="18" charset="0"/>
              </a:rPr>
              <a:pPr/>
              <a:t>125</a:t>
            </a:fld>
            <a:endParaRPr lang="fr-FR" altLang="fr-FR" smtClean="0">
              <a:latin typeface="Times New Roman" pitchFamily="18" charset="0"/>
            </a:endParaRPr>
          </a:p>
        </p:txBody>
      </p:sp>
      <p:sp>
        <p:nvSpPr>
          <p:cNvPr id="71683" name="Rectangle 2050"/>
          <p:cNvSpPr>
            <a:spLocks noGrp="1" noRot="1" noChangeAspect="1" noChangeArrowheads="1" noTextEdit="1"/>
          </p:cNvSpPr>
          <p:nvPr>
            <p:ph type="sldImg"/>
          </p:nvPr>
        </p:nvSpPr>
        <p:spPr>
          <a:ln w="12700" cap="flat">
            <a:solidFill>
              <a:schemeClr val="tx1"/>
            </a:solidFill>
          </a:ln>
        </p:spPr>
      </p:sp>
      <p:sp>
        <p:nvSpPr>
          <p:cNvPr id="71684" name="Rectangle 2051"/>
          <p:cNvSpPr>
            <a:spLocks noGrp="1" noChangeArrowheads="1"/>
          </p:cNvSpPr>
          <p:nvPr>
            <p:ph type="body" idx="1"/>
          </p:nvPr>
        </p:nvSpPr>
        <p:spPr>
          <a:noFill/>
        </p:spPr>
        <p:txBody>
          <a:bodyPr lIns="92075" tIns="46038" rIns="92075" bIns="46038"/>
          <a:lstStyle/>
          <a:p>
            <a:endParaRPr lang="fr-FR" altLang="fr-FR"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13368928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33995711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891939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2220781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23003268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637C73F6-B041-4B1A-BAF2-C225EBF99E0D}" type="datetimeFigureOut">
              <a:rPr lang="fr-FR" smtClean="0"/>
              <a:t>07/06/2017</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35769203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637C73F6-B041-4B1A-BAF2-C225EBF99E0D}" type="datetimeFigureOut">
              <a:rPr lang="fr-FR" smtClean="0"/>
              <a:t>07/06/2017</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12004926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637C73F6-B041-4B1A-BAF2-C225EBF99E0D}" type="datetimeFigureOut">
              <a:rPr lang="fr-FR" smtClean="0"/>
              <a:t>07/06/2017</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33865340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37C73F6-B041-4B1A-BAF2-C225EBF99E0D}" type="datetimeFigureOut">
              <a:rPr lang="fr-FR" smtClean="0"/>
              <a:t>07/06/2017</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31563912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37C73F6-B041-4B1A-BAF2-C225EBF99E0D}" type="datetimeFigureOut">
              <a:rPr lang="fr-FR" smtClean="0"/>
              <a:t>07/06/2017</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18263570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37C73F6-B041-4B1A-BAF2-C225EBF99E0D}" type="datetimeFigureOut">
              <a:rPr lang="fr-FR" smtClean="0"/>
              <a:t>07/06/2017</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F1C107FC-BBF5-4C74-AF08-DB65F021876A}" type="slidenum">
              <a:rPr lang="fr-FR" smtClean="0"/>
              <a:t>‹N°›</a:t>
            </a:fld>
            <a:endParaRPr lang="fr-FR"/>
          </a:p>
        </p:txBody>
      </p:sp>
    </p:spTree>
    <p:extLst>
      <p:ext uri="{BB962C8B-B14F-4D97-AF65-F5344CB8AC3E}">
        <p14:creationId xmlns:p14="http://schemas.microsoft.com/office/powerpoint/2010/main" val="14406371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37C73F6-B041-4B1A-BAF2-C225EBF99E0D}" type="datetimeFigureOut">
              <a:rPr lang="fr-FR" smtClean="0"/>
              <a:t>07/06/2017</a:t>
            </a:fld>
            <a:endParaRPr lang="fr-F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1C107FC-BBF5-4C74-AF08-DB65F021876A}" type="slidenum">
              <a:rPr lang="fr-FR" smtClean="0"/>
              <a:t>‹N°›</a:t>
            </a:fld>
            <a:endParaRPr lang="fr-FR"/>
          </a:p>
        </p:txBody>
      </p:sp>
    </p:spTree>
    <p:extLst>
      <p:ext uri="{BB962C8B-B14F-4D97-AF65-F5344CB8AC3E}">
        <p14:creationId xmlns:p14="http://schemas.microsoft.com/office/powerpoint/2010/main" val="4695698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emf"/><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5.tmp"/><Relationship Id="rId2" Type="http://schemas.openxmlformats.org/officeDocument/2006/relationships/image" Target="../media/image4.tmp"/><Relationship Id="rId1" Type="http://schemas.openxmlformats.org/officeDocument/2006/relationships/slideLayout" Target="../slideLayouts/slideLayout2.xml"/><Relationship Id="rId4" Type="http://schemas.openxmlformats.org/officeDocument/2006/relationships/image" Target="../media/image6.tmp"/></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46.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image" Target="../media/image20.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11"/>
          <p:cNvSpPr txBox="1">
            <a:spLocks noChangeArrowheads="1"/>
          </p:cNvSpPr>
          <p:nvPr/>
        </p:nvSpPr>
        <p:spPr bwMode="auto">
          <a:xfrm>
            <a:off x="6002713" y="5987866"/>
            <a:ext cx="2124075" cy="327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8133" tIns="49067" rIns="98133" bIns="49067">
            <a:spAutoFit/>
          </a:bodyPr>
          <a:lstStyle>
            <a:lvl1pPr defTabSz="981075">
              <a:spcBef>
                <a:spcPct val="20000"/>
              </a:spcBef>
              <a:buChar char="•"/>
              <a:defRPr sz="3200">
                <a:solidFill>
                  <a:schemeClr val="tx1"/>
                </a:solidFill>
                <a:latin typeface="Times New Roman" pitchFamily="18" charset="0"/>
              </a:defRPr>
            </a:lvl1pPr>
            <a:lvl2pPr marL="742950" indent="-285750" defTabSz="981075">
              <a:spcBef>
                <a:spcPct val="20000"/>
              </a:spcBef>
              <a:buChar char="–"/>
              <a:defRPr sz="2800">
                <a:solidFill>
                  <a:schemeClr val="tx1"/>
                </a:solidFill>
                <a:latin typeface="Times New Roman" pitchFamily="18" charset="0"/>
              </a:defRPr>
            </a:lvl2pPr>
            <a:lvl3pPr marL="1143000" indent="-228600" defTabSz="981075">
              <a:spcBef>
                <a:spcPct val="20000"/>
              </a:spcBef>
              <a:buChar char="•"/>
              <a:defRPr sz="2400">
                <a:solidFill>
                  <a:schemeClr val="tx1"/>
                </a:solidFill>
                <a:latin typeface="Times New Roman" pitchFamily="18" charset="0"/>
              </a:defRPr>
            </a:lvl3pPr>
            <a:lvl4pPr marL="1600200" indent="-228600" defTabSz="981075">
              <a:spcBef>
                <a:spcPct val="20000"/>
              </a:spcBef>
              <a:buChar char="–"/>
              <a:defRPr sz="2000">
                <a:solidFill>
                  <a:schemeClr val="tx1"/>
                </a:solidFill>
                <a:latin typeface="Times New Roman" pitchFamily="18" charset="0"/>
              </a:defRPr>
            </a:lvl4pPr>
            <a:lvl5pPr marL="2057400" indent="-228600" defTabSz="981075">
              <a:spcBef>
                <a:spcPct val="20000"/>
              </a:spcBef>
              <a:buChar char="•"/>
              <a:defRPr sz="2000">
                <a:solidFill>
                  <a:schemeClr val="tx1"/>
                </a:solidFill>
                <a:latin typeface="Times New Roman" pitchFamily="18" charset="0"/>
              </a:defRPr>
            </a:lvl5pPr>
            <a:lvl6pPr marL="2514600" indent="-228600" defTabSz="9810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9810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9810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9810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a:latin typeface="Arial" charset="0"/>
              </a:rPr>
              <a:t>Bernard ANSELMETTI</a:t>
            </a:r>
          </a:p>
        </p:txBody>
      </p:sp>
      <p:sp>
        <p:nvSpPr>
          <p:cNvPr id="4100" name="Line 16"/>
          <p:cNvSpPr>
            <a:spLocks noChangeShapeType="1"/>
          </p:cNvSpPr>
          <p:nvPr/>
        </p:nvSpPr>
        <p:spPr bwMode="auto">
          <a:xfrm>
            <a:off x="215900" y="6337300"/>
            <a:ext cx="3962400" cy="0"/>
          </a:xfrm>
          <a:prstGeom prst="line">
            <a:avLst/>
          </a:prstGeom>
          <a:noFill/>
          <a:ln w="28575">
            <a:solidFill>
              <a:srgbClr val="2567B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104" name="Text Box 21"/>
          <p:cNvSpPr txBox="1">
            <a:spLocks noChangeArrowheads="1"/>
          </p:cNvSpPr>
          <p:nvPr/>
        </p:nvSpPr>
        <p:spPr bwMode="auto">
          <a:xfrm>
            <a:off x="6284913" y="6350000"/>
            <a:ext cx="152157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dirty="0" smtClean="0">
                <a:latin typeface="Arial" charset="0"/>
              </a:rPr>
              <a:t>Juin 2017</a:t>
            </a:r>
            <a:endParaRPr lang="fr-FR" altLang="fr-FR" sz="2400" dirty="0">
              <a:latin typeface="Arial" charset="0"/>
            </a:endParaRPr>
          </a:p>
        </p:txBody>
      </p:sp>
      <p:sp>
        <p:nvSpPr>
          <p:cNvPr id="2" name="Espace réservé du numéro de diapositive 1"/>
          <p:cNvSpPr>
            <a:spLocks noGrp="1"/>
          </p:cNvSpPr>
          <p:nvPr>
            <p:ph type="sldNum" sz="quarter" idx="12"/>
          </p:nvPr>
        </p:nvSpPr>
        <p:spPr>
          <a:xfrm>
            <a:off x="7202488" y="6400800"/>
            <a:ext cx="1905000" cy="457200"/>
          </a:xfrm>
        </p:spPr>
        <p:txBody>
          <a:bodyPr/>
          <a:lstStyle/>
          <a:p>
            <a:pPr>
              <a:defRPr/>
            </a:pPr>
            <a:fld id="{4C5C50BA-35DC-4E06-B18B-6459908B499E}" type="slidenum">
              <a:rPr lang="fr-FR" smtClean="0"/>
              <a:pPr>
                <a:defRPr/>
              </a:pPr>
              <a:t>1</a:t>
            </a:fld>
            <a:endParaRPr lang="fr-FR" dirty="0"/>
          </a:p>
        </p:txBody>
      </p:sp>
      <p:sp>
        <p:nvSpPr>
          <p:cNvPr id="4107" name="ZoneTexte 12"/>
          <p:cNvSpPr txBox="1">
            <a:spLocks noChangeArrowheads="1"/>
          </p:cNvSpPr>
          <p:nvPr/>
        </p:nvSpPr>
        <p:spPr bwMode="auto">
          <a:xfrm>
            <a:off x="2033943" y="1656065"/>
            <a:ext cx="5878532" cy="461665"/>
          </a:xfrm>
          <a:prstGeom prst="rect">
            <a:avLst/>
          </a:prstGeom>
          <a:solidFill>
            <a:srgbClr val="FFFF99"/>
          </a:solidFill>
          <a:ln w="28575">
            <a:solidFill>
              <a:srgbClr val="FF0000"/>
            </a:solidFill>
            <a:miter lim="800000"/>
            <a:headEnd/>
            <a:tailEnd/>
          </a:ln>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APPROFONDISSEMENT DES NORMES</a:t>
            </a:r>
            <a:endParaRPr lang="fr-FR" altLang="fr-FR" sz="2400" b="1" dirty="0">
              <a:latin typeface="Arial" charset="0"/>
            </a:endParaRPr>
          </a:p>
        </p:txBody>
      </p:sp>
      <p:cxnSp>
        <p:nvCxnSpPr>
          <p:cNvPr id="16" name="Connecteur droit 151"/>
          <p:cNvCxnSpPr>
            <a:cxnSpLocks noChangeShapeType="1"/>
          </p:cNvCxnSpPr>
          <p:nvPr/>
        </p:nvCxnSpPr>
        <p:spPr bwMode="auto">
          <a:xfrm>
            <a:off x="2521911" y="5723639"/>
            <a:ext cx="204787" cy="42863"/>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17" name="Connecteur droit 101"/>
          <p:cNvCxnSpPr>
            <a:cxnSpLocks noChangeShapeType="1"/>
          </p:cNvCxnSpPr>
          <p:nvPr/>
        </p:nvCxnSpPr>
        <p:spPr bwMode="auto">
          <a:xfrm flipV="1">
            <a:off x="2717173" y="5212464"/>
            <a:ext cx="1073150" cy="554038"/>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grpSp>
        <p:nvGrpSpPr>
          <p:cNvPr id="18" name="Groupe 128"/>
          <p:cNvGrpSpPr>
            <a:grpSpLocks/>
          </p:cNvGrpSpPr>
          <p:nvPr/>
        </p:nvGrpSpPr>
        <p:grpSpPr bwMode="auto">
          <a:xfrm>
            <a:off x="1982161" y="2278764"/>
            <a:ext cx="1798637" cy="3403600"/>
            <a:chOff x="3224808" y="2142379"/>
            <a:chExt cx="1712797" cy="3509344"/>
          </a:xfrm>
        </p:grpSpPr>
        <p:cxnSp>
          <p:nvCxnSpPr>
            <p:cNvPr id="19" name="Connecteur droit 5"/>
            <p:cNvCxnSpPr>
              <a:cxnSpLocks noChangeShapeType="1"/>
            </p:cNvCxnSpPr>
            <p:nvPr/>
          </p:nvCxnSpPr>
          <p:spPr bwMode="auto">
            <a:xfrm flipH="1">
              <a:off x="3888755" y="5003651"/>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0" name="Connecteur droit 6"/>
            <p:cNvCxnSpPr>
              <a:cxnSpLocks noChangeShapeType="1"/>
            </p:cNvCxnSpPr>
            <p:nvPr/>
          </p:nvCxnSpPr>
          <p:spPr bwMode="auto">
            <a:xfrm flipH="1">
              <a:off x="3960763" y="5147667"/>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1" name="Connecteur droit 7"/>
            <p:cNvCxnSpPr>
              <a:cxnSpLocks noChangeShapeType="1"/>
            </p:cNvCxnSpPr>
            <p:nvPr/>
          </p:nvCxnSpPr>
          <p:spPr bwMode="auto">
            <a:xfrm flipH="1">
              <a:off x="3960763" y="5291683"/>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2" name="Connecteur droit 300"/>
            <p:cNvCxnSpPr>
              <a:cxnSpLocks noChangeShapeType="1"/>
            </p:cNvCxnSpPr>
            <p:nvPr/>
          </p:nvCxnSpPr>
          <p:spPr bwMode="auto">
            <a:xfrm>
              <a:off x="3888755" y="5363691"/>
              <a:ext cx="72008"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3" name="Connecteur droit 11"/>
            <p:cNvCxnSpPr>
              <a:cxnSpLocks noChangeShapeType="1"/>
            </p:cNvCxnSpPr>
            <p:nvPr/>
          </p:nvCxnSpPr>
          <p:spPr bwMode="auto">
            <a:xfrm>
              <a:off x="3888755" y="2709160"/>
              <a:ext cx="0" cy="2160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4" name="Connecteur droit 12"/>
            <p:cNvCxnSpPr>
              <a:cxnSpLocks noChangeShapeType="1"/>
            </p:cNvCxnSpPr>
            <p:nvPr/>
          </p:nvCxnSpPr>
          <p:spPr bwMode="auto">
            <a:xfrm>
              <a:off x="4536827" y="5003651"/>
              <a:ext cx="72008"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5" name="Connecteur droit 13"/>
            <p:cNvCxnSpPr>
              <a:cxnSpLocks noChangeShapeType="1"/>
            </p:cNvCxnSpPr>
            <p:nvPr/>
          </p:nvCxnSpPr>
          <p:spPr bwMode="auto">
            <a:xfrm>
              <a:off x="4608835" y="5147667"/>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6" name="Connecteur droit 304"/>
            <p:cNvCxnSpPr>
              <a:cxnSpLocks noChangeShapeType="1"/>
            </p:cNvCxnSpPr>
            <p:nvPr/>
          </p:nvCxnSpPr>
          <p:spPr bwMode="auto">
            <a:xfrm flipH="1" flipV="1">
              <a:off x="3672731" y="5579715"/>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27" name="Connecteur droit 305"/>
            <p:cNvCxnSpPr>
              <a:cxnSpLocks noChangeShapeType="1"/>
            </p:cNvCxnSpPr>
            <p:nvPr/>
          </p:nvCxnSpPr>
          <p:spPr bwMode="auto">
            <a:xfrm>
              <a:off x="3672731" y="5435699"/>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28" name="Forme libre 27"/>
            <p:cNvSpPr/>
            <p:nvPr/>
          </p:nvSpPr>
          <p:spPr>
            <a:xfrm>
              <a:off x="3513549" y="4702367"/>
              <a:ext cx="1424056" cy="785674"/>
            </a:xfrm>
            <a:custGeom>
              <a:avLst/>
              <a:gdLst>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26" fmla="*/ 1012825 w 1424517"/>
                <a:gd name="connsiteY26" fmla="*/ 85196 h 78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24517" h="786871">
                  <a:moveTo>
                    <a:pt x="0" y="786871"/>
                  </a:moveTo>
                  <a:cubicBezTo>
                    <a:pt x="135202" y="717550"/>
                    <a:pt x="270404" y="648229"/>
                    <a:pt x="336550" y="602721"/>
                  </a:cubicBezTo>
                  <a:cubicBezTo>
                    <a:pt x="402696" y="557213"/>
                    <a:pt x="380471" y="558271"/>
                    <a:pt x="396875" y="513821"/>
                  </a:cubicBezTo>
                  <a:cubicBezTo>
                    <a:pt x="413279" y="469371"/>
                    <a:pt x="411692" y="379942"/>
                    <a:pt x="434975" y="336021"/>
                  </a:cubicBezTo>
                  <a:cubicBezTo>
                    <a:pt x="458258" y="292100"/>
                    <a:pt x="444500" y="300038"/>
                    <a:pt x="536575" y="250296"/>
                  </a:cubicBezTo>
                  <a:cubicBezTo>
                    <a:pt x="628650" y="200554"/>
                    <a:pt x="907521" y="75142"/>
                    <a:pt x="987425" y="37571"/>
                  </a:cubicBezTo>
                  <a:cubicBezTo>
                    <a:pt x="1067329" y="0"/>
                    <a:pt x="1009121" y="26988"/>
                    <a:pt x="1016000" y="24871"/>
                  </a:cubicBezTo>
                  <a:cubicBezTo>
                    <a:pt x="1022879" y="22754"/>
                    <a:pt x="1024467" y="23813"/>
                    <a:pt x="1028700" y="24871"/>
                  </a:cubicBezTo>
                  <a:cubicBezTo>
                    <a:pt x="1032933" y="25929"/>
                    <a:pt x="1037167" y="17992"/>
                    <a:pt x="1041400" y="31221"/>
                  </a:cubicBezTo>
                  <a:cubicBezTo>
                    <a:pt x="1045633" y="44450"/>
                    <a:pt x="1049338" y="76200"/>
                    <a:pt x="1054100" y="104246"/>
                  </a:cubicBezTo>
                  <a:cubicBezTo>
                    <a:pt x="1058862" y="132292"/>
                    <a:pt x="1065742" y="181504"/>
                    <a:pt x="1069975" y="199496"/>
                  </a:cubicBezTo>
                  <a:cubicBezTo>
                    <a:pt x="1074208" y="217488"/>
                    <a:pt x="1076325" y="209550"/>
                    <a:pt x="1079500" y="212196"/>
                  </a:cubicBezTo>
                  <a:cubicBezTo>
                    <a:pt x="1082675" y="214842"/>
                    <a:pt x="1083204" y="216959"/>
                    <a:pt x="1089025" y="215371"/>
                  </a:cubicBezTo>
                  <a:cubicBezTo>
                    <a:pt x="1094846" y="213784"/>
                    <a:pt x="1114425" y="202671"/>
                    <a:pt x="1114425" y="202671"/>
                  </a:cubicBezTo>
                  <a:lnTo>
                    <a:pt x="1374775" y="56621"/>
                  </a:lnTo>
                  <a:cubicBezTo>
                    <a:pt x="1424517" y="29633"/>
                    <a:pt x="1405467" y="41804"/>
                    <a:pt x="1412875" y="40746"/>
                  </a:cubicBezTo>
                  <a:cubicBezTo>
                    <a:pt x="1420283" y="39688"/>
                    <a:pt x="1418167" y="46038"/>
                    <a:pt x="1419225" y="50271"/>
                  </a:cubicBezTo>
                  <a:cubicBezTo>
                    <a:pt x="1420283" y="54504"/>
                    <a:pt x="1421871" y="61384"/>
                    <a:pt x="1419225" y="66146"/>
                  </a:cubicBezTo>
                  <a:cubicBezTo>
                    <a:pt x="1416579" y="70908"/>
                    <a:pt x="1408112" y="75671"/>
                    <a:pt x="1403350" y="78846"/>
                  </a:cubicBezTo>
                  <a:cubicBezTo>
                    <a:pt x="1398588" y="82021"/>
                    <a:pt x="1390650" y="85196"/>
                    <a:pt x="1390650" y="85196"/>
                  </a:cubicBezTo>
                  <a:lnTo>
                    <a:pt x="1101725" y="256646"/>
                  </a:lnTo>
                  <a:cubicBezTo>
                    <a:pt x="1043517" y="290513"/>
                    <a:pt x="1054629" y="287338"/>
                    <a:pt x="1041400" y="288396"/>
                  </a:cubicBezTo>
                  <a:cubicBezTo>
                    <a:pt x="1028171" y="289454"/>
                    <a:pt x="1023937" y="271463"/>
                    <a:pt x="1022350" y="262996"/>
                  </a:cubicBezTo>
                  <a:cubicBezTo>
                    <a:pt x="1020763" y="254529"/>
                    <a:pt x="1029758" y="246063"/>
                    <a:pt x="1031875" y="237596"/>
                  </a:cubicBezTo>
                  <a:cubicBezTo>
                    <a:pt x="1033992" y="229129"/>
                    <a:pt x="1037167" y="230188"/>
                    <a:pt x="1035050" y="212196"/>
                  </a:cubicBezTo>
                  <a:cubicBezTo>
                    <a:pt x="1032933" y="194204"/>
                    <a:pt x="1022879" y="150813"/>
                    <a:pt x="1019175" y="129646"/>
                  </a:cubicBezTo>
                  <a:cubicBezTo>
                    <a:pt x="1015471" y="108479"/>
                    <a:pt x="1013883" y="93663"/>
                    <a:pt x="1012825" y="85196"/>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29" name="Forme libre 28"/>
            <p:cNvSpPr/>
            <p:nvPr/>
          </p:nvSpPr>
          <p:spPr>
            <a:xfrm>
              <a:off x="3484827" y="4790755"/>
              <a:ext cx="1038563" cy="752938"/>
            </a:xfrm>
            <a:custGeom>
              <a:avLst/>
              <a:gdLst>
                <a:gd name="connsiteX0" fmla="*/ 1035050 w 1035050"/>
                <a:gd name="connsiteY0" fmla="*/ 0 h 757237"/>
                <a:gd name="connsiteX1" fmla="*/ 571500 w 1035050"/>
                <a:gd name="connsiteY1" fmla="*/ 209550 h 757237"/>
                <a:gd name="connsiteX2" fmla="*/ 517525 w 1035050"/>
                <a:gd name="connsiteY2" fmla="*/ 247650 h 757237"/>
                <a:gd name="connsiteX3" fmla="*/ 504825 w 1035050"/>
                <a:gd name="connsiteY3" fmla="*/ 298450 h 757237"/>
                <a:gd name="connsiteX4" fmla="*/ 479425 w 1035050"/>
                <a:gd name="connsiteY4" fmla="*/ 393700 h 757237"/>
                <a:gd name="connsiteX5" fmla="*/ 485775 w 1035050"/>
                <a:gd name="connsiteY5" fmla="*/ 447675 h 757237"/>
                <a:gd name="connsiteX6" fmla="*/ 495300 w 1035050"/>
                <a:gd name="connsiteY6" fmla="*/ 495300 h 757237"/>
                <a:gd name="connsiteX7" fmla="*/ 479425 w 1035050"/>
                <a:gd name="connsiteY7" fmla="*/ 501650 h 757237"/>
                <a:gd name="connsiteX8" fmla="*/ 460375 w 1035050"/>
                <a:gd name="connsiteY8" fmla="*/ 517525 h 757237"/>
                <a:gd name="connsiteX9" fmla="*/ 444500 w 1035050"/>
                <a:gd name="connsiteY9" fmla="*/ 495300 h 757237"/>
                <a:gd name="connsiteX10" fmla="*/ 428625 w 1035050"/>
                <a:gd name="connsiteY10" fmla="*/ 504825 h 757237"/>
                <a:gd name="connsiteX11" fmla="*/ 63500 w 1035050"/>
                <a:gd name="connsiteY11" fmla="*/ 720725 h 757237"/>
                <a:gd name="connsiteX12" fmla="*/ 47625 w 1035050"/>
                <a:gd name="connsiteY12" fmla="*/ 723900 h 757237"/>
                <a:gd name="connsiteX13" fmla="*/ 28575 w 1035050"/>
                <a:gd name="connsiteY13" fmla="*/ 698500 h 757237"/>
                <a:gd name="connsiteX0" fmla="*/ 1038225 w 1038225"/>
                <a:gd name="connsiteY0" fmla="*/ 0 h 753004"/>
                <a:gd name="connsiteX1" fmla="*/ 574675 w 1038225"/>
                <a:gd name="connsiteY1" fmla="*/ 209550 h 753004"/>
                <a:gd name="connsiteX2" fmla="*/ 520700 w 1038225"/>
                <a:gd name="connsiteY2" fmla="*/ 247650 h 753004"/>
                <a:gd name="connsiteX3" fmla="*/ 508000 w 1038225"/>
                <a:gd name="connsiteY3" fmla="*/ 298450 h 753004"/>
                <a:gd name="connsiteX4" fmla="*/ 482600 w 1038225"/>
                <a:gd name="connsiteY4" fmla="*/ 393700 h 753004"/>
                <a:gd name="connsiteX5" fmla="*/ 488950 w 1038225"/>
                <a:gd name="connsiteY5" fmla="*/ 447675 h 753004"/>
                <a:gd name="connsiteX6" fmla="*/ 498475 w 1038225"/>
                <a:gd name="connsiteY6" fmla="*/ 495300 h 753004"/>
                <a:gd name="connsiteX7" fmla="*/ 482600 w 1038225"/>
                <a:gd name="connsiteY7" fmla="*/ 501650 h 753004"/>
                <a:gd name="connsiteX8" fmla="*/ 463550 w 1038225"/>
                <a:gd name="connsiteY8" fmla="*/ 517525 h 753004"/>
                <a:gd name="connsiteX9" fmla="*/ 447675 w 1038225"/>
                <a:gd name="connsiteY9" fmla="*/ 495300 h 753004"/>
                <a:gd name="connsiteX10" fmla="*/ 431800 w 1038225"/>
                <a:gd name="connsiteY10" fmla="*/ 504825 h 753004"/>
                <a:gd name="connsiteX11" fmla="*/ 66675 w 1038225"/>
                <a:gd name="connsiteY11" fmla="*/ 720725 h 753004"/>
                <a:gd name="connsiteX12" fmla="*/ 31750 w 1038225"/>
                <a:gd name="connsiteY12" fmla="*/ 698500 h 75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8225" h="753004">
                  <a:moveTo>
                    <a:pt x="1038225" y="0"/>
                  </a:moveTo>
                  <a:lnTo>
                    <a:pt x="574675" y="209550"/>
                  </a:lnTo>
                  <a:cubicBezTo>
                    <a:pt x="488421" y="250825"/>
                    <a:pt x="531812" y="232834"/>
                    <a:pt x="520700" y="247650"/>
                  </a:cubicBezTo>
                  <a:cubicBezTo>
                    <a:pt x="509588" y="262466"/>
                    <a:pt x="514350" y="274108"/>
                    <a:pt x="508000" y="298450"/>
                  </a:cubicBezTo>
                  <a:cubicBezTo>
                    <a:pt x="501650" y="322792"/>
                    <a:pt x="485775" y="368829"/>
                    <a:pt x="482600" y="393700"/>
                  </a:cubicBezTo>
                  <a:cubicBezTo>
                    <a:pt x="479425" y="418571"/>
                    <a:pt x="486304" y="430742"/>
                    <a:pt x="488950" y="447675"/>
                  </a:cubicBezTo>
                  <a:cubicBezTo>
                    <a:pt x="491596" y="464608"/>
                    <a:pt x="499533" y="486304"/>
                    <a:pt x="498475" y="495300"/>
                  </a:cubicBezTo>
                  <a:cubicBezTo>
                    <a:pt x="497417" y="504296"/>
                    <a:pt x="488421" y="497946"/>
                    <a:pt x="482600" y="501650"/>
                  </a:cubicBezTo>
                  <a:cubicBezTo>
                    <a:pt x="476779" y="505354"/>
                    <a:pt x="469371" y="518583"/>
                    <a:pt x="463550" y="517525"/>
                  </a:cubicBezTo>
                  <a:cubicBezTo>
                    <a:pt x="457729" y="516467"/>
                    <a:pt x="452967" y="497417"/>
                    <a:pt x="447675" y="495300"/>
                  </a:cubicBezTo>
                  <a:cubicBezTo>
                    <a:pt x="442383" y="493183"/>
                    <a:pt x="431800" y="504825"/>
                    <a:pt x="431800" y="504825"/>
                  </a:cubicBezTo>
                  <a:lnTo>
                    <a:pt x="66675" y="720725"/>
                  </a:lnTo>
                  <a:cubicBezTo>
                    <a:pt x="0" y="753004"/>
                    <a:pt x="39026" y="703130"/>
                    <a:pt x="31750" y="69850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30" name="Connecteur droit 308"/>
            <p:cNvCxnSpPr>
              <a:cxnSpLocks noChangeShapeType="1"/>
            </p:cNvCxnSpPr>
            <p:nvPr/>
          </p:nvCxnSpPr>
          <p:spPr bwMode="auto">
            <a:xfrm flipH="1" flipV="1">
              <a:off x="3224808" y="5448399"/>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1" name="Connecteur droit 309"/>
            <p:cNvCxnSpPr>
              <a:cxnSpLocks noChangeShapeType="1"/>
            </p:cNvCxnSpPr>
            <p:nvPr/>
          </p:nvCxnSpPr>
          <p:spPr bwMode="auto">
            <a:xfrm flipH="1" flipV="1">
              <a:off x="3231158" y="5404966"/>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2" name="Connecteur droit 310"/>
            <p:cNvCxnSpPr>
              <a:cxnSpLocks noChangeShapeType="1"/>
            </p:cNvCxnSpPr>
            <p:nvPr/>
          </p:nvCxnSpPr>
          <p:spPr bwMode="auto">
            <a:xfrm flipH="1" flipV="1">
              <a:off x="4464827" y="4700794"/>
              <a:ext cx="72000" cy="1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3" name="Connecteur droit 311"/>
            <p:cNvCxnSpPr>
              <a:cxnSpLocks noChangeShapeType="1"/>
            </p:cNvCxnSpPr>
            <p:nvPr/>
          </p:nvCxnSpPr>
          <p:spPr bwMode="auto">
            <a:xfrm flipH="1" flipV="1">
              <a:off x="4392811" y="4941168"/>
              <a:ext cx="14400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4" name="Connecteur droit 312"/>
            <p:cNvCxnSpPr>
              <a:cxnSpLocks noChangeShapeType="1"/>
              <a:stCxn id="28" idx="23"/>
            </p:cNvCxnSpPr>
            <p:nvPr/>
          </p:nvCxnSpPr>
          <p:spPr bwMode="auto">
            <a:xfrm flipH="1">
              <a:off x="4536827" y="4939407"/>
              <a:ext cx="8136" cy="6424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5" name="Connecteur droit 313"/>
            <p:cNvCxnSpPr>
              <a:cxnSpLocks noChangeShapeType="1"/>
            </p:cNvCxnSpPr>
            <p:nvPr/>
          </p:nvCxnSpPr>
          <p:spPr bwMode="auto">
            <a:xfrm flipH="1">
              <a:off x="3888755" y="5305797"/>
              <a:ext cx="8136" cy="6424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6" name="Connecteur droit 314"/>
            <p:cNvCxnSpPr>
              <a:cxnSpLocks noChangeShapeType="1"/>
            </p:cNvCxnSpPr>
            <p:nvPr/>
          </p:nvCxnSpPr>
          <p:spPr bwMode="auto">
            <a:xfrm>
              <a:off x="3800872" y="5363699"/>
              <a:ext cx="0" cy="72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7" name="Connecteur droit 315"/>
            <p:cNvCxnSpPr>
              <a:cxnSpLocks noChangeShapeType="1"/>
            </p:cNvCxnSpPr>
            <p:nvPr/>
          </p:nvCxnSpPr>
          <p:spPr bwMode="auto">
            <a:xfrm flipH="1">
              <a:off x="3744739" y="5432524"/>
              <a:ext cx="62483"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8" name="Connecteur droit 316"/>
            <p:cNvCxnSpPr>
              <a:cxnSpLocks noChangeShapeType="1"/>
            </p:cNvCxnSpPr>
            <p:nvPr/>
          </p:nvCxnSpPr>
          <p:spPr bwMode="auto">
            <a:xfrm>
              <a:off x="3744739" y="5392266"/>
              <a:ext cx="0" cy="72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39" name="Connecteur droit 317"/>
            <p:cNvCxnSpPr>
              <a:cxnSpLocks noChangeShapeType="1"/>
            </p:cNvCxnSpPr>
            <p:nvPr/>
          </p:nvCxnSpPr>
          <p:spPr bwMode="auto">
            <a:xfrm flipH="1" flipV="1">
              <a:off x="3707656" y="5454749"/>
              <a:ext cx="36000" cy="108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40" name="Connecteur droit 318"/>
            <p:cNvCxnSpPr>
              <a:cxnSpLocks noChangeShapeType="1"/>
            </p:cNvCxnSpPr>
            <p:nvPr/>
          </p:nvCxnSpPr>
          <p:spPr bwMode="auto">
            <a:xfrm>
              <a:off x="3703464" y="5421924"/>
              <a:ext cx="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41" name="Forme libre 40"/>
            <p:cNvSpPr/>
            <p:nvPr/>
          </p:nvSpPr>
          <p:spPr>
            <a:xfrm>
              <a:off x="3230855" y="4818582"/>
              <a:ext cx="645511" cy="589256"/>
            </a:xfrm>
            <a:custGeom>
              <a:avLst/>
              <a:gdLst>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26" fmla="*/ 1012825 w 1424517"/>
                <a:gd name="connsiteY26" fmla="*/ 85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0" fmla="*/ 0 w 1374775"/>
                <a:gd name="connsiteY0" fmla="*/ 786871 h 786871"/>
                <a:gd name="connsiteX1" fmla="*/ 336550 w 1374775"/>
                <a:gd name="connsiteY1" fmla="*/ 602721 h 786871"/>
                <a:gd name="connsiteX2" fmla="*/ 396875 w 1374775"/>
                <a:gd name="connsiteY2" fmla="*/ 513821 h 786871"/>
                <a:gd name="connsiteX3" fmla="*/ 434975 w 1374775"/>
                <a:gd name="connsiteY3" fmla="*/ 336021 h 786871"/>
                <a:gd name="connsiteX4" fmla="*/ 536575 w 1374775"/>
                <a:gd name="connsiteY4" fmla="*/ 250296 h 786871"/>
                <a:gd name="connsiteX5" fmla="*/ 987425 w 1374775"/>
                <a:gd name="connsiteY5" fmla="*/ 37571 h 786871"/>
                <a:gd name="connsiteX6" fmla="*/ 1016000 w 1374775"/>
                <a:gd name="connsiteY6" fmla="*/ 24871 h 786871"/>
                <a:gd name="connsiteX7" fmla="*/ 1028700 w 1374775"/>
                <a:gd name="connsiteY7" fmla="*/ 24871 h 786871"/>
                <a:gd name="connsiteX8" fmla="*/ 1041400 w 1374775"/>
                <a:gd name="connsiteY8" fmla="*/ 31221 h 786871"/>
                <a:gd name="connsiteX9" fmla="*/ 1054100 w 1374775"/>
                <a:gd name="connsiteY9" fmla="*/ 104246 h 786871"/>
                <a:gd name="connsiteX10" fmla="*/ 1069975 w 1374775"/>
                <a:gd name="connsiteY10" fmla="*/ 199496 h 786871"/>
                <a:gd name="connsiteX11" fmla="*/ 1079500 w 1374775"/>
                <a:gd name="connsiteY11" fmla="*/ 212196 h 786871"/>
                <a:gd name="connsiteX12" fmla="*/ 1089025 w 1374775"/>
                <a:gd name="connsiteY12" fmla="*/ 215371 h 786871"/>
                <a:gd name="connsiteX13" fmla="*/ 1114425 w 1374775"/>
                <a:gd name="connsiteY13" fmla="*/ 202671 h 786871"/>
                <a:gd name="connsiteX14" fmla="*/ 1374775 w 1374775"/>
                <a:gd name="connsiteY14" fmla="*/ 56621 h 786871"/>
                <a:gd name="connsiteX0" fmla="*/ 0 w 1114425"/>
                <a:gd name="connsiteY0" fmla="*/ 786871 h 786871"/>
                <a:gd name="connsiteX1" fmla="*/ 336550 w 1114425"/>
                <a:gd name="connsiteY1" fmla="*/ 602721 h 786871"/>
                <a:gd name="connsiteX2" fmla="*/ 396875 w 1114425"/>
                <a:gd name="connsiteY2" fmla="*/ 513821 h 786871"/>
                <a:gd name="connsiteX3" fmla="*/ 434975 w 1114425"/>
                <a:gd name="connsiteY3" fmla="*/ 336021 h 786871"/>
                <a:gd name="connsiteX4" fmla="*/ 536575 w 1114425"/>
                <a:gd name="connsiteY4" fmla="*/ 250296 h 786871"/>
                <a:gd name="connsiteX5" fmla="*/ 987425 w 1114425"/>
                <a:gd name="connsiteY5" fmla="*/ 37571 h 786871"/>
                <a:gd name="connsiteX6" fmla="*/ 1016000 w 1114425"/>
                <a:gd name="connsiteY6" fmla="*/ 24871 h 786871"/>
                <a:gd name="connsiteX7" fmla="*/ 1028700 w 1114425"/>
                <a:gd name="connsiteY7" fmla="*/ 24871 h 786871"/>
                <a:gd name="connsiteX8" fmla="*/ 1041400 w 1114425"/>
                <a:gd name="connsiteY8" fmla="*/ 31221 h 786871"/>
                <a:gd name="connsiteX9" fmla="*/ 1054100 w 1114425"/>
                <a:gd name="connsiteY9" fmla="*/ 104246 h 786871"/>
                <a:gd name="connsiteX10" fmla="*/ 1069975 w 1114425"/>
                <a:gd name="connsiteY10" fmla="*/ 199496 h 786871"/>
                <a:gd name="connsiteX11" fmla="*/ 1079500 w 1114425"/>
                <a:gd name="connsiteY11" fmla="*/ 212196 h 786871"/>
                <a:gd name="connsiteX12" fmla="*/ 1089025 w 1114425"/>
                <a:gd name="connsiteY12" fmla="*/ 215371 h 786871"/>
                <a:gd name="connsiteX13" fmla="*/ 1114425 w 1114425"/>
                <a:gd name="connsiteY13" fmla="*/ 202671 h 786871"/>
                <a:gd name="connsiteX0" fmla="*/ 0 w 1089025"/>
                <a:gd name="connsiteY0" fmla="*/ 786871 h 786871"/>
                <a:gd name="connsiteX1" fmla="*/ 336550 w 1089025"/>
                <a:gd name="connsiteY1" fmla="*/ 602721 h 786871"/>
                <a:gd name="connsiteX2" fmla="*/ 396875 w 1089025"/>
                <a:gd name="connsiteY2" fmla="*/ 513821 h 786871"/>
                <a:gd name="connsiteX3" fmla="*/ 434975 w 1089025"/>
                <a:gd name="connsiteY3" fmla="*/ 336021 h 786871"/>
                <a:gd name="connsiteX4" fmla="*/ 536575 w 1089025"/>
                <a:gd name="connsiteY4" fmla="*/ 250296 h 786871"/>
                <a:gd name="connsiteX5" fmla="*/ 987425 w 1089025"/>
                <a:gd name="connsiteY5" fmla="*/ 37571 h 786871"/>
                <a:gd name="connsiteX6" fmla="*/ 1016000 w 1089025"/>
                <a:gd name="connsiteY6" fmla="*/ 24871 h 786871"/>
                <a:gd name="connsiteX7" fmla="*/ 1028700 w 1089025"/>
                <a:gd name="connsiteY7" fmla="*/ 24871 h 786871"/>
                <a:gd name="connsiteX8" fmla="*/ 1041400 w 1089025"/>
                <a:gd name="connsiteY8" fmla="*/ 31221 h 786871"/>
                <a:gd name="connsiteX9" fmla="*/ 1054100 w 1089025"/>
                <a:gd name="connsiteY9" fmla="*/ 104246 h 786871"/>
                <a:gd name="connsiteX10" fmla="*/ 1069975 w 1089025"/>
                <a:gd name="connsiteY10" fmla="*/ 199496 h 786871"/>
                <a:gd name="connsiteX11" fmla="*/ 1079500 w 1089025"/>
                <a:gd name="connsiteY11" fmla="*/ 212196 h 786871"/>
                <a:gd name="connsiteX12" fmla="*/ 1089025 w 1089025"/>
                <a:gd name="connsiteY12" fmla="*/ 215371 h 786871"/>
                <a:gd name="connsiteX0" fmla="*/ 0 w 1079500"/>
                <a:gd name="connsiteY0" fmla="*/ 786871 h 786871"/>
                <a:gd name="connsiteX1" fmla="*/ 336550 w 1079500"/>
                <a:gd name="connsiteY1" fmla="*/ 602721 h 786871"/>
                <a:gd name="connsiteX2" fmla="*/ 396875 w 1079500"/>
                <a:gd name="connsiteY2" fmla="*/ 513821 h 786871"/>
                <a:gd name="connsiteX3" fmla="*/ 434975 w 1079500"/>
                <a:gd name="connsiteY3" fmla="*/ 336021 h 786871"/>
                <a:gd name="connsiteX4" fmla="*/ 536575 w 1079500"/>
                <a:gd name="connsiteY4" fmla="*/ 250296 h 786871"/>
                <a:gd name="connsiteX5" fmla="*/ 987425 w 1079500"/>
                <a:gd name="connsiteY5" fmla="*/ 37571 h 786871"/>
                <a:gd name="connsiteX6" fmla="*/ 1016000 w 1079500"/>
                <a:gd name="connsiteY6" fmla="*/ 24871 h 786871"/>
                <a:gd name="connsiteX7" fmla="*/ 1028700 w 1079500"/>
                <a:gd name="connsiteY7" fmla="*/ 24871 h 786871"/>
                <a:gd name="connsiteX8" fmla="*/ 1041400 w 1079500"/>
                <a:gd name="connsiteY8" fmla="*/ 31221 h 786871"/>
                <a:gd name="connsiteX9" fmla="*/ 1054100 w 1079500"/>
                <a:gd name="connsiteY9" fmla="*/ 104246 h 786871"/>
                <a:gd name="connsiteX10" fmla="*/ 1069975 w 1079500"/>
                <a:gd name="connsiteY10" fmla="*/ 199496 h 786871"/>
                <a:gd name="connsiteX11" fmla="*/ 1079500 w 1079500"/>
                <a:gd name="connsiteY11" fmla="*/ 212196 h 786871"/>
                <a:gd name="connsiteX0" fmla="*/ 0 w 1069975"/>
                <a:gd name="connsiteY0" fmla="*/ 786871 h 786871"/>
                <a:gd name="connsiteX1" fmla="*/ 336550 w 1069975"/>
                <a:gd name="connsiteY1" fmla="*/ 602721 h 786871"/>
                <a:gd name="connsiteX2" fmla="*/ 396875 w 1069975"/>
                <a:gd name="connsiteY2" fmla="*/ 513821 h 786871"/>
                <a:gd name="connsiteX3" fmla="*/ 434975 w 1069975"/>
                <a:gd name="connsiteY3" fmla="*/ 336021 h 786871"/>
                <a:gd name="connsiteX4" fmla="*/ 536575 w 1069975"/>
                <a:gd name="connsiteY4" fmla="*/ 250296 h 786871"/>
                <a:gd name="connsiteX5" fmla="*/ 987425 w 1069975"/>
                <a:gd name="connsiteY5" fmla="*/ 37571 h 786871"/>
                <a:gd name="connsiteX6" fmla="*/ 1016000 w 1069975"/>
                <a:gd name="connsiteY6" fmla="*/ 24871 h 786871"/>
                <a:gd name="connsiteX7" fmla="*/ 1028700 w 1069975"/>
                <a:gd name="connsiteY7" fmla="*/ 24871 h 786871"/>
                <a:gd name="connsiteX8" fmla="*/ 1041400 w 1069975"/>
                <a:gd name="connsiteY8" fmla="*/ 31221 h 786871"/>
                <a:gd name="connsiteX9" fmla="*/ 1054100 w 1069975"/>
                <a:gd name="connsiteY9" fmla="*/ 104246 h 786871"/>
                <a:gd name="connsiteX10" fmla="*/ 1069975 w 1069975"/>
                <a:gd name="connsiteY10" fmla="*/ 199496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8" fmla="*/ 1041400 w 1067329"/>
                <a:gd name="connsiteY8" fmla="*/ 31221 h 786871"/>
                <a:gd name="connsiteX9" fmla="*/ 1054100 w 1067329"/>
                <a:gd name="connsiteY9" fmla="*/ 104246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8" fmla="*/ 1041400 w 1067329"/>
                <a:gd name="connsiteY8" fmla="*/ 31221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0" fmla="*/ 0 w 1067073"/>
                <a:gd name="connsiteY0" fmla="*/ 786783 h 786783"/>
                <a:gd name="connsiteX1" fmla="*/ 336550 w 1067073"/>
                <a:gd name="connsiteY1" fmla="*/ 602633 h 786783"/>
                <a:gd name="connsiteX2" fmla="*/ 396875 w 1067073"/>
                <a:gd name="connsiteY2" fmla="*/ 513733 h 786783"/>
                <a:gd name="connsiteX3" fmla="*/ 434975 w 1067073"/>
                <a:gd name="connsiteY3" fmla="*/ 335933 h 786783"/>
                <a:gd name="connsiteX4" fmla="*/ 536575 w 1067073"/>
                <a:gd name="connsiteY4" fmla="*/ 250208 h 786783"/>
                <a:gd name="connsiteX5" fmla="*/ 987425 w 1067073"/>
                <a:gd name="connsiteY5" fmla="*/ 37483 h 786783"/>
                <a:gd name="connsiteX6" fmla="*/ 1014463 w 1067073"/>
                <a:gd name="connsiteY6" fmla="*/ 25312 h 786783"/>
                <a:gd name="connsiteX0" fmla="*/ 0 w 1067073"/>
                <a:gd name="connsiteY0" fmla="*/ 786783 h 786783"/>
                <a:gd name="connsiteX1" fmla="*/ 336550 w 1067073"/>
                <a:gd name="connsiteY1" fmla="*/ 602633 h 786783"/>
                <a:gd name="connsiteX2" fmla="*/ 396875 w 1067073"/>
                <a:gd name="connsiteY2" fmla="*/ 513733 h 786783"/>
                <a:gd name="connsiteX3" fmla="*/ 434975 w 1067073"/>
                <a:gd name="connsiteY3" fmla="*/ 335933 h 786783"/>
                <a:gd name="connsiteX4" fmla="*/ 536575 w 1067073"/>
                <a:gd name="connsiteY4" fmla="*/ 250208 h 786783"/>
                <a:gd name="connsiteX5" fmla="*/ 987425 w 1067073"/>
                <a:gd name="connsiteY5" fmla="*/ 37483 h 786783"/>
                <a:gd name="connsiteX6" fmla="*/ 1014463 w 1067073"/>
                <a:gd name="connsiteY6" fmla="*/ 25312 h 786783"/>
                <a:gd name="connsiteX0" fmla="*/ 0 w 1014463"/>
                <a:gd name="connsiteY0" fmla="*/ 761471 h 761471"/>
                <a:gd name="connsiteX1" fmla="*/ 336550 w 1014463"/>
                <a:gd name="connsiteY1" fmla="*/ 577321 h 761471"/>
                <a:gd name="connsiteX2" fmla="*/ 396875 w 1014463"/>
                <a:gd name="connsiteY2" fmla="*/ 488421 h 761471"/>
                <a:gd name="connsiteX3" fmla="*/ 434975 w 1014463"/>
                <a:gd name="connsiteY3" fmla="*/ 310621 h 761471"/>
                <a:gd name="connsiteX4" fmla="*/ 536575 w 1014463"/>
                <a:gd name="connsiteY4" fmla="*/ 224896 h 761471"/>
                <a:gd name="connsiteX5" fmla="*/ 729606 w 1014463"/>
                <a:gd name="connsiteY5" fmla="*/ 140841 h 761471"/>
                <a:gd name="connsiteX6" fmla="*/ 1014463 w 1014463"/>
                <a:gd name="connsiteY6" fmla="*/ 0 h 761471"/>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729606 w 729606"/>
                <a:gd name="connsiteY5" fmla="*/ 0 h 620630"/>
                <a:gd name="connsiteX0" fmla="*/ 0 w 657598"/>
                <a:gd name="connsiteY0" fmla="*/ 620631 h 620631"/>
                <a:gd name="connsiteX1" fmla="*/ 336550 w 657598"/>
                <a:gd name="connsiteY1" fmla="*/ 436481 h 620631"/>
                <a:gd name="connsiteX2" fmla="*/ 396875 w 657598"/>
                <a:gd name="connsiteY2" fmla="*/ 347581 h 620631"/>
                <a:gd name="connsiteX3" fmla="*/ 434975 w 657598"/>
                <a:gd name="connsiteY3" fmla="*/ 169781 h 620631"/>
                <a:gd name="connsiteX4" fmla="*/ 536575 w 657598"/>
                <a:gd name="connsiteY4" fmla="*/ 84056 h 620631"/>
                <a:gd name="connsiteX5" fmla="*/ 657598 w 657598"/>
                <a:gd name="connsiteY5" fmla="*/ 0 h 620631"/>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729606 w 729606"/>
                <a:gd name="connsiteY5" fmla="*/ 0 h 620630"/>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645077 w 729606"/>
                <a:gd name="connsiteY5" fmla="*/ 30558 h 620630"/>
                <a:gd name="connsiteX6" fmla="*/ 729606 w 729606"/>
                <a:gd name="connsiteY6" fmla="*/ 0 h 620630"/>
                <a:gd name="connsiteX0" fmla="*/ 0 w 645077"/>
                <a:gd name="connsiteY0" fmla="*/ 590072 h 590072"/>
                <a:gd name="connsiteX1" fmla="*/ 336550 w 645077"/>
                <a:gd name="connsiteY1" fmla="*/ 405922 h 590072"/>
                <a:gd name="connsiteX2" fmla="*/ 396875 w 645077"/>
                <a:gd name="connsiteY2" fmla="*/ 317022 h 590072"/>
                <a:gd name="connsiteX3" fmla="*/ 434975 w 645077"/>
                <a:gd name="connsiteY3" fmla="*/ 139222 h 590072"/>
                <a:gd name="connsiteX4" fmla="*/ 536575 w 645077"/>
                <a:gd name="connsiteY4" fmla="*/ 53497 h 590072"/>
                <a:gd name="connsiteX5" fmla="*/ 645077 w 645077"/>
                <a:gd name="connsiteY5" fmla="*/ 0 h 59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077" h="590072">
                  <a:moveTo>
                    <a:pt x="0" y="590072"/>
                  </a:moveTo>
                  <a:cubicBezTo>
                    <a:pt x="135202" y="520751"/>
                    <a:pt x="270404" y="451430"/>
                    <a:pt x="336550" y="405922"/>
                  </a:cubicBezTo>
                  <a:cubicBezTo>
                    <a:pt x="402696" y="360414"/>
                    <a:pt x="380471" y="361472"/>
                    <a:pt x="396875" y="317022"/>
                  </a:cubicBezTo>
                  <a:cubicBezTo>
                    <a:pt x="413279" y="272572"/>
                    <a:pt x="411692" y="183143"/>
                    <a:pt x="434975" y="139222"/>
                  </a:cubicBezTo>
                  <a:cubicBezTo>
                    <a:pt x="458258" y="95301"/>
                    <a:pt x="501558" y="76701"/>
                    <a:pt x="536575" y="53497"/>
                  </a:cubicBezTo>
                  <a:cubicBezTo>
                    <a:pt x="571592" y="30293"/>
                    <a:pt x="612905" y="14009"/>
                    <a:pt x="645077" y="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42" name="Connecteur droit 320"/>
            <p:cNvCxnSpPr>
              <a:cxnSpLocks noChangeShapeType="1"/>
            </p:cNvCxnSpPr>
            <p:nvPr/>
          </p:nvCxnSpPr>
          <p:spPr bwMode="auto">
            <a:xfrm>
              <a:off x="3231158" y="5409224"/>
              <a:ext cx="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43" name="Forme libre 42"/>
            <p:cNvSpPr/>
            <p:nvPr/>
          </p:nvSpPr>
          <p:spPr>
            <a:xfrm>
              <a:off x="3888460" y="4870960"/>
              <a:ext cx="92216" cy="96572"/>
            </a:xfrm>
            <a:custGeom>
              <a:avLst/>
              <a:gdLst>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3025 w 518054"/>
                <a:gd name="connsiteY6" fmla="*/ 123825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144016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88032 w 518054"/>
                <a:gd name="connsiteY8" fmla="*/ 75183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9693 h 266001"/>
                <a:gd name="connsiteX1" fmla="*/ 22225 w 518054"/>
                <a:gd name="connsiteY1" fmla="*/ 233193 h 266001"/>
                <a:gd name="connsiteX2" fmla="*/ 53975 w 518054"/>
                <a:gd name="connsiteY2" fmla="*/ 261768 h 266001"/>
                <a:gd name="connsiteX3" fmla="*/ 69850 w 518054"/>
                <a:gd name="connsiteY3" fmla="*/ 258593 h 266001"/>
                <a:gd name="connsiteX4" fmla="*/ 92075 w 518054"/>
                <a:gd name="connsiteY4" fmla="*/ 236368 h 266001"/>
                <a:gd name="connsiteX5" fmla="*/ 79375 w 518054"/>
                <a:gd name="connsiteY5" fmla="*/ 201443 h 266001"/>
                <a:gd name="connsiteX6" fmla="*/ 72008 w 518054"/>
                <a:gd name="connsiteY6" fmla="*/ 148609 h 266001"/>
                <a:gd name="connsiteX7" fmla="*/ 144016 w 518054"/>
                <a:gd name="connsiteY7" fmla="*/ 79776 h 266001"/>
                <a:gd name="connsiteX8" fmla="*/ 288032 w 518054"/>
                <a:gd name="connsiteY8" fmla="*/ 7768 h 266001"/>
                <a:gd name="connsiteX9" fmla="*/ 400050 w 518054"/>
                <a:gd name="connsiteY9" fmla="*/ 33168 h 266001"/>
                <a:gd name="connsiteX10" fmla="*/ 498475 w 518054"/>
                <a:gd name="connsiteY10" fmla="*/ 29993 h 266001"/>
                <a:gd name="connsiteX11" fmla="*/ 517525 w 518054"/>
                <a:gd name="connsiteY11" fmla="*/ 4593 h 266001"/>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5184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216024 w 518054"/>
                <a:gd name="connsiteY7" fmla="*/ 75184 h 261408"/>
                <a:gd name="connsiteX8" fmla="*/ 400050 w 518054"/>
                <a:gd name="connsiteY8" fmla="*/ 28575 h 261408"/>
                <a:gd name="connsiteX9" fmla="*/ 498475 w 518054"/>
                <a:gd name="connsiteY9" fmla="*/ 25400 h 261408"/>
                <a:gd name="connsiteX10" fmla="*/ 517525 w 518054"/>
                <a:gd name="connsiteY10" fmla="*/ 0 h 261408"/>
                <a:gd name="connsiteX0" fmla="*/ 0 w 498475"/>
                <a:gd name="connsiteY0" fmla="*/ 139700 h 236008"/>
                <a:gd name="connsiteX1" fmla="*/ 22225 w 498475"/>
                <a:gd name="connsiteY1" fmla="*/ 203200 h 236008"/>
                <a:gd name="connsiteX2" fmla="*/ 53975 w 498475"/>
                <a:gd name="connsiteY2" fmla="*/ 231775 h 236008"/>
                <a:gd name="connsiteX3" fmla="*/ 69850 w 498475"/>
                <a:gd name="connsiteY3" fmla="*/ 228600 h 236008"/>
                <a:gd name="connsiteX4" fmla="*/ 92075 w 498475"/>
                <a:gd name="connsiteY4" fmla="*/ 206375 h 236008"/>
                <a:gd name="connsiteX5" fmla="*/ 79375 w 498475"/>
                <a:gd name="connsiteY5" fmla="*/ 171450 h 236008"/>
                <a:gd name="connsiteX6" fmla="*/ 72008 w 498475"/>
                <a:gd name="connsiteY6" fmla="*/ 118616 h 236008"/>
                <a:gd name="connsiteX7" fmla="*/ 216024 w 498475"/>
                <a:gd name="connsiteY7" fmla="*/ 49784 h 236008"/>
                <a:gd name="connsiteX8" fmla="*/ 400050 w 498475"/>
                <a:gd name="connsiteY8" fmla="*/ 3175 h 236008"/>
                <a:gd name="connsiteX9" fmla="*/ 498475 w 498475"/>
                <a:gd name="connsiteY9" fmla="*/ 0 h 236008"/>
                <a:gd name="connsiteX0" fmla="*/ 0 w 400050"/>
                <a:gd name="connsiteY0" fmla="*/ 136525 h 232833"/>
                <a:gd name="connsiteX1" fmla="*/ 22225 w 400050"/>
                <a:gd name="connsiteY1" fmla="*/ 200025 h 232833"/>
                <a:gd name="connsiteX2" fmla="*/ 53975 w 400050"/>
                <a:gd name="connsiteY2" fmla="*/ 228600 h 232833"/>
                <a:gd name="connsiteX3" fmla="*/ 69850 w 400050"/>
                <a:gd name="connsiteY3" fmla="*/ 225425 h 232833"/>
                <a:gd name="connsiteX4" fmla="*/ 92075 w 400050"/>
                <a:gd name="connsiteY4" fmla="*/ 203200 h 232833"/>
                <a:gd name="connsiteX5" fmla="*/ 79375 w 400050"/>
                <a:gd name="connsiteY5" fmla="*/ 168275 h 232833"/>
                <a:gd name="connsiteX6" fmla="*/ 72008 w 400050"/>
                <a:gd name="connsiteY6" fmla="*/ 115441 h 232833"/>
                <a:gd name="connsiteX7" fmla="*/ 216024 w 400050"/>
                <a:gd name="connsiteY7" fmla="*/ 46609 h 232833"/>
                <a:gd name="connsiteX8" fmla="*/ 400050 w 400050"/>
                <a:gd name="connsiteY8" fmla="*/ 0 h 232833"/>
                <a:gd name="connsiteX0" fmla="*/ 0 w 216024"/>
                <a:gd name="connsiteY0" fmla="*/ 89916 h 186224"/>
                <a:gd name="connsiteX1" fmla="*/ 22225 w 216024"/>
                <a:gd name="connsiteY1" fmla="*/ 153416 h 186224"/>
                <a:gd name="connsiteX2" fmla="*/ 53975 w 216024"/>
                <a:gd name="connsiteY2" fmla="*/ 181991 h 186224"/>
                <a:gd name="connsiteX3" fmla="*/ 69850 w 216024"/>
                <a:gd name="connsiteY3" fmla="*/ 178816 h 186224"/>
                <a:gd name="connsiteX4" fmla="*/ 92075 w 216024"/>
                <a:gd name="connsiteY4" fmla="*/ 156591 h 186224"/>
                <a:gd name="connsiteX5" fmla="*/ 79375 w 216024"/>
                <a:gd name="connsiteY5" fmla="*/ 121666 h 186224"/>
                <a:gd name="connsiteX6" fmla="*/ 72008 w 216024"/>
                <a:gd name="connsiteY6" fmla="*/ 68832 h 186224"/>
                <a:gd name="connsiteX7" fmla="*/ 216024 w 216024"/>
                <a:gd name="connsiteY7" fmla="*/ 0 h 186224"/>
                <a:gd name="connsiteX0" fmla="*/ 0 w 93663"/>
                <a:gd name="connsiteY0" fmla="*/ 21084 h 117392"/>
                <a:gd name="connsiteX1" fmla="*/ 22225 w 93663"/>
                <a:gd name="connsiteY1" fmla="*/ 84584 h 117392"/>
                <a:gd name="connsiteX2" fmla="*/ 53975 w 93663"/>
                <a:gd name="connsiteY2" fmla="*/ 113159 h 117392"/>
                <a:gd name="connsiteX3" fmla="*/ 69850 w 93663"/>
                <a:gd name="connsiteY3" fmla="*/ 109984 h 117392"/>
                <a:gd name="connsiteX4" fmla="*/ 92075 w 93663"/>
                <a:gd name="connsiteY4" fmla="*/ 87759 h 117392"/>
                <a:gd name="connsiteX5" fmla="*/ 79375 w 93663"/>
                <a:gd name="connsiteY5" fmla="*/ 52834 h 117392"/>
                <a:gd name="connsiteX6" fmla="*/ 72008 w 93663"/>
                <a:gd name="connsiteY6" fmla="*/ 0 h 117392"/>
                <a:gd name="connsiteX0" fmla="*/ 0 w 93663"/>
                <a:gd name="connsiteY0" fmla="*/ 0 h 96308"/>
                <a:gd name="connsiteX1" fmla="*/ 22225 w 93663"/>
                <a:gd name="connsiteY1" fmla="*/ 63500 h 96308"/>
                <a:gd name="connsiteX2" fmla="*/ 53975 w 93663"/>
                <a:gd name="connsiteY2" fmla="*/ 92075 h 96308"/>
                <a:gd name="connsiteX3" fmla="*/ 69850 w 93663"/>
                <a:gd name="connsiteY3" fmla="*/ 88900 h 96308"/>
                <a:gd name="connsiteX4" fmla="*/ 92075 w 93663"/>
                <a:gd name="connsiteY4" fmla="*/ 66675 h 96308"/>
                <a:gd name="connsiteX5" fmla="*/ 79375 w 93663"/>
                <a:gd name="connsiteY5" fmla="*/ 31750 h 96308"/>
                <a:gd name="connsiteX0" fmla="*/ 0 w 92075"/>
                <a:gd name="connsiteY0" fmla="*/ 0 h 96308"/>
                <a:gd name="connsiteX1" fmla="*/ 22225 w 92075"/>
                <a:gd name="connsiteY1" fmla="*/ 63500 h 96308"/>
                <a:gd name="connsiteX2" fmla="*/ 53975 w 92075"/>
                <a:gd name="connsiteY2" fmla="*/ 92075 h 96308"/>
                <a:gd name="connsiteX3" fmla="*/ 69850 w 92075"/>
                <a:gd name="connsiteY3" fmla="*/ 88900 h 96308"/>
                <a:gd name="connsiteX4" fmla="*/ 92075 w 92075"/>
                <a:gd name="connsiteY4" fmla="*/ 66675 h 9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75" h="96308">
                  <a:moveTo>
                    <a:pt x="0" y="0"/>
                  </a:moveTo>
                  <a:cubicBezTo>
                    <a:pt x="6614" y="24077"/>
                    <a:pt x="13229" y="48154"/>
                    <a:pt x="22225" y="63500"/>
                  </a:cubicBezTo>
                  <a:cubicBezTo>
                    <a:pt x="31221" y="78846"/>
                    <a:pt x="46038" y="87842"/>
                    <a:pt x="53975" y="92075"/>
                  </a:cubicBezTo>
                  <a:cubicBezTo>
                    <a:pt x="61912" y="96308"/>
                    <a:pt x="63500" y="93133"/>
                    <a:pt x="69850" y="88900"/>
                  </a:cubicBezTo>
                  <a:cubicBezTo>
                    <a:pt x="76200" y="84667"/>
                    <a:pt x="90488" y="76200"/>
                    <a:pt x="92075" y="666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44" name="Connecteur droit 322"/>
            <p:cNvCxnSpPr>
              <a:cxnSpLocks noChangeShapeType="1"/>
            </p:cNvCxnSpPr>
            <p:nvPr/>
          </p:nvCxnSpPr>
          <p:spPr bwMode="auto">
            <a:xfrm>
              <a:off x="4415036" y="2536566"/>
              <a:ext cx="0" cy="217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45" name="Connecteur droit 323"/>
            <p:cNvCxnSpPr>
              <a:cxnSpLocks noChangeShapeType="1"/>
            </p:cNvCxnSpPr>
            <p:nvPr/>
          </p:nvCxnSpPr>
          <p:spPr bwMode="auto">
            <a:xfrm>
              <a:off x="3976638" y="2727970"/>
              <a:ext cx="0" cy="22248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46" name="Forme libre 45"/>
            <p:cNvSpPr/>
            <p:nvPr/>
          </p:nvSpPr>
          <p:spPr>
            <a:xfrm>
              <a:off x="3970094" y="4715461"/>
              <a:ext cx="447474" cy="144040"/>
            </a:xfrm>
            <a:custGeom>
              <a:avLst/>
              <a:gdLst>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3025 w 518054"/>
                <a:gd name="connsiteY6" fmla="*/ 123825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144016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88032 w 518054"/>
                <a:gd name="connsiteY8" fmla="*/ 75183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9693 h 266001"/>
                <a:gd name="connsiteX1" fmla="*/ 22225 w 518054"/>
                <a:gd name="connsiteY1" fmla="*/ 233193 h 266001"/>
                <a:gd name="connsiteX2" fmla="*/ 53975 w 518054"/>
                <a:gd name="connsiteY2" fmla="*/ 261768 h 266001"/>
                <a:gd name="connsiteX3" fmla="*/ 69850 w 518054"/>
                <a:gd name="connsiteY3" fmla="*/ 258593 h 266001"/>
                <a:gd name="connsiteX4" fmla="*/ 92075 w 518054"/>
                <a:gd name="connsiteY4" fmla="*/ 236368 h 266001"/>
                <a:gd name="connsiteX5" fmla="*/ 79375 w 518054"/>
                <a:gd name="connsiteY5" fmla="*/ 201443 h 266001"/>
                <a:gd name="connsiteX6" fmla="*/ 72008 w 518054"/>
                <a:gd name="connsiteY6" fmla="*/ 148609 h 266001"/>
                <a:gd name="connsiteX7" fmla="*/ 144016 w 518054"/>
                <a:gd name="connsiteY7" fmla="*/ 79776 h 266001"/>
                <a:gd name="connsiteX8" fmla="*/ 288032 w 518054"/>
                <a:gd name="connsiteY8" fmla="*/ 7768 h 266001"/>
                <a:gd name="connsiteX9" fmla="*/ 400050 w 518054"/>
                <a:gd name="connsiteY9" fmla="*/ 33168 h 266001"/>
                <a:gd name="connsiteX10" fmla="*/ 498475 w 518054"/>
                <a:gd name="connsiteY10" fmla="*/ 29993 h 266001"/>
                <a:gd name="connsiteX11" fmla="*/ 517525 w 518054"/>
                <a:gd name="connsiteY11" fmla="*/ 4593 h 266001"/>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5184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216024 w 518054"/>
                <a:gd name="connsiteY7" fmla="*/ 75184 h 261408"/>
                <a:gd name="connsiteX8" fmla="*/ 400050 w 518054"/>
                <a:gd name="connsiteY8" fmla="*/ 28575 h 261408"/>
                <a:gd name="connsiteX9" fmla="*/ 498475 w 518054"/>
                <a:gd name="connsiteY9" fmla="*/ 25400 h 261408"/>
                <a:gd name="connsiteX10" fmla="*/ 517525 w 518054"/>
                <a:gd name="connsiteY10" fmla="*/ 0 h 261408"/>
                <a:gd name="connsiteX0" fmla="*/ 0 w 495829"/>
                <a:gd name="connsiteY0" fmla="*/ 228600 h 261408"/>
                <a:gd name="connsiteX1" fmla="*/ 31750 w 495829"/>
                <a:gd name="connsiteY1" fmla="*/ 257175 h 261408"/>
                <a:gd name="connsiteX2" fmla="*/ 47625 w 495829"/>
                <a:gd name="connsiteY2" fmla="*/ 254000 h 261408"/>
                <a:gd name="connsiteX3" fmla="*/ 69850 w 495829"/>
                <a:gd name="connsiteY3" fmla="*/ 231775 h 261408"/>
                <a:gd name="connsiteX4" fmla="*/ 57150 w 495829"/>
                <a:gd name="connsiteY4" fmla="*/ 196850 h 261408"/>
                <a:gd name="connsiteX5" fmla="*/ 49783 w 495829"/>
                <a:gd name="connsiteY5" fmla="*/ 144016 h 261408"/>
                <a:gd name="connsiteX6" fmla="*/ 193799 w 495829"/>
                <a:gd name="connsiteY6" fmla="*/ 75184 h 261408"/>
                <a:gd name="connsiteX7" fmla="*/ 377825 w 495829"/>
                <a:gd name="connsiteY7" fmla="*/ 28575 h 261408"/>
                <a:gd name="connsiteX8" fmla="*/ 476250 w 495829"/>
                <a:gd name="connsiteY8" fmla="*/ 25400 h 261408"/>
                <a:gd name="connsiteX9" fmla="*/ 495300 w 495829"/>
                <a:gd name="connsiteY9" fmla="*/ 0 h 261408"/>
                <a:gd name="connsiteX0" fmla="*/ 4742 w 468821"/>
                <a:gd name="connsiteY0" fmla="*/ 257175 h 261408"/>
                <a:gd name="connsiteX1" fmla="*/ 20617 w 468821"/>
                <a:gd name="connsiteY1" fmla="*/ 254000 h 261408"/>
                <a:gd name="connsiteX2" fmla="*/ 42842 w 468821"/>
                <a:gd name="connsiteY2" fmla="*/ 231775 h 261408"/>
                <a:gd name="connsiteX3" fmla="*/ 30142 w 468821"/>
                <a:gd name="connsiteY3" fmla="*/ 196850 h 261408"/>
                <a:gd name="connsiteX4" fmla="*/ 22775 w 468821"/>
                <a:gd name="connsiteY4" fmla="*/ 144016 h 261408"/>
                <a:gd name="connsiteX5" fmla="*/ 166791 w 468821"/>
                <a:gd name="connsiteY5" fmla="*/ 75184 h 261408"/>
                <a:gd name="connsiteX6" fmla="*/ 350817 w 468821"/>
                <a:gd name="connsiteY6" fmla="*/ 28575 h 261408"/>
                <a:gd name="connsiteX7" fmla="*/ 449242 w 468821"/>
                <a:gd name="connsiteY7" fmla="*/ 25400 h 261408"/>
                <a:gd name="connsiteX8" fmla="*/ 468292 w 468821"/>
                <a:gd name="connsiteY8" fmla="*/ 0 h 261408"/>
                <a:gd name="connsiteX0" fmla="*/ 20617 w 468821"/>
                <a:gd name="connsiteY0" fmla="*/ 254000 h 254000"/>
                <a:gd name="connsiteX1" fmla="*/ 42842 w 468821"/>
                <a:gd name="connsiteY1" fmla="*/ 231775 h 254000"/>
                <a:gd name="connsiteX2" fmla="*/ 30142 w 468821"/>
                <a:gd name="connsiteY2" fmla="*/ 196850 h 254000"/>
                <a:gd name="connsiteX3" fmla="*/ 22775 w 468821"/>
                <a:gd name="connsiteY3" fmla="*/ 144016 h 254000"/>
                <a:gd name="connsiteX4" fmla="*/ 166791 w 468821"/>
                <a:gd name="connsiteY4" fmla="*/ 75184 h 254000"/>
                <a:gd name="connsiteX5" fmla="*/ 350817 w 468821"/>
                <a:gd name="connsiteY5" fmla="*/ 28575 h 254000"/>
                <a:gd name="connsiteX6" fmla="*/ 449242 w 468821"/>
                <a:gd name="connsiteY6" fmla="*/ 25400 h 254000"/>
                <a:gd name="connsiteX7" fmla="*/ 468292 w 468821"/>
                <a:gd name="connsiteY7" fmla="*/ 0 h 254000"/>
                <a:gd name="connsiteX0" fmla="*/ 42842 w 468821"/>
                <a:gd name="connsiteY0" fmla="*/ 231775 h 231775"/>
                <a:gd name="connsiteX1" fmla="*/ 30142 w 468821"/>
                <a:gd name="connsiteY1" fmla="*/ 196850 h 231775"/>
                <a:gd name="connsiteX2" fmla="*/ 22775 w 468821"/>
                <a:gd name="connsiteY2" fmla="*/ 144016 h 231775"/>
                <a:gd name="connsiteX3" fmla="*/ 166791 w 468821"/>
                <a:gd name="connsiteY3" fmla="*/ 75184 h 231775"/>
                <a:gd name="connsiteX4" fmla="*/ 350817 w 468821"/>
                <a:gd name="connsiteY4" fmla="*/ 28575 h 231775"/>
                <a:gd name="connsiteX5" fmla="*/ 449242 w 468821"/>
                <a:gd name="connsiteY5" fmla="*/ 25400 h 231775"/>
                <a:gd name="connsiteX6" fmla="*/ 468292 w 468821"/>
                <a:gd name="connsiteY6" fmla="*/ 0 h 231775"/>
                <a:gd name="connsiteX0" fmla="*/ 30142 w 468821"/>
                <a:gd name="connsiteY0" fmla="*/ 196850 h 196850"/>
                <a:gd name="connsiteX1" fmla="*/ 22775 w 468821"/>
                <a:gd name="connsiteY1" fmla="*/ 144016 h 196850"/>
                <a:gd name="connsiteX2" fmla="*/ 166791 w 468821"/>
                <a:gd name="connsiteY2" fmla="*/ 75184 h 196850"/>
                <a:gd name="connsiteX3" fmla="*/ 350817 w 468821"/>
                <a:gd name="connsiteY3" fmla="*/ 28575 h 196850"/>
                <a:gd name="connsiteX4" fmla="*/ 449242 w 468821"/>
                <a:gd name="connsiteY4" fmla="*/ 25400 h 196850"/>
                <a:gd name="connsiteX5" fmla="*/ 468292 w 468821"/>
                <a:gd name="connsiteY5" fmla="*/ 0 h 196850"/>
                <a:gd name="connsiteX0" fmla="*/ 0 w 446046"/>
                <a:gd name="connsiteY0" fmla="*/ 144016 h 144016"/>
                <a:gd name="connsiteX1" fmla="*/ 144016 w 446046"/>
                <a:gd name="connsiteY1" fmla="*/ 75184 h 144016"/>
                <a:gd name="connsiteX2" fmla="*/ 328042 w 446046"/>
                <a:gd name="connsiteY2" fmla="*/ 28575 h 144016"/>
                <a:gd name="connsiteX3" fmla="*/ 426467 w 446046"/>
                <a:gd name="connsiteY3" fmla="*/ 25400 h 144016"/>
                <a:gd name="connsiteX4" fmla="*/ 445517 w 446046"/>
                <a:gd name="connsiteY4" fmla="*/ 0 h 144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046" h="144016">
                  <a:moveTo>
                    <a:pt x="0" y="144016"/>
                  </a:moveTo>
                  <a:cubicBezTo>
                    <a:pt x="22775" y="123738"/>
                    <a:pt x="89342" y="94424"/>
                    <a:pt x="144016" y="75184"/>
                  </a:cubicBezTo>
                  <a:cubicBezTo>
                    <a:pt x="186688" y="67416"/>
                    <a:pt x="328042" y="28575"/>
                    <a:pt x="328042" y="28575"/>
                  </a:cubicBezTo>
                  <a:cubicBezTo>
                    <a:pt x="378842" y="26458"/>
                    <a:pt x="406888" y="30162"/>
                    <a:pt x="426467" y="25400"/>
                  </a:cubicBezTo>
                  <a:cubicBezTo>
                    <a:pt x="446046" y="20638"/>
                    <a:pt x="445781" y="10319"/>
                    <a:pt x="445517" y="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47" name="Connecteur droit 325"/>
            <p:cNvCxnSpPr>
              <a:cxnSpLocks noChangeShapeType="1"/>
            </p:cNvCxnSpPr>
            <p:nvPr/>
          </p:nvCxnSpPr>
          <p:spPr bwMode="auto">
            <a:xfrm flipH="1" flipV="1">
              <a:off x="4416621" y="4688850"/>
              <a:ext cx="72000" cy="1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48" name="Connecteur droit 326"/>
            <p:cNvCxnSpPr>
              <a:cxnSpLocks noChangeShapeType="1"/>
            </p:cNvCxnSpPr>
            <p:nvPr/>
          </p:nvCxnSpPr>
          <p:spPr bwMode="auto">
            <a:xfrm flipH="1" flipV="1">
              <a:off x="4631060" y="4662661"/>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49" name="Connecteur droit 327"/>
            <p:cNvCxnSpPr>
              <a:cxnSpLocks noChangeShapeType="1"/>
              <a:endCxn id="28" idx="6"/>
            </p:cNvCxnSpPr>
            <p:nvPr/>
          </p:nvCxnSpPr>
          <p:spPr bwMode="auto">
            <a:xfrm flipH="1">
              <a:off x="4529088" y="4662661"/>
              <a:ext cx="110480" cy="64021"/>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0" name="Connecteur droit 328"/>
            <p:cNvCxnSpPr>
              <a:cxnSpLocks noChangeShapeType="1"/>
            </p:cNvCxnSpPr>
            <p:nvPr/>
          </p:nvCxnSpPr>
          <p:spPr bwMode="auto">
            <a:xfrm>
              <a:off x="3963938" y="5507707"/>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1" name="Connecteur droit 329"/>
            <p:cNvCxnSpPr>
              <a:cxnSpLocks noChangeShapeType="1"/>
            </p:cNvCxnSpPr>
            <p:nvPr/>
          </p:nvCxnSpPr>
          <p:spPr bwMode="auto">
            <a:xfrm flipH="1" flipV="1">
              <a:off x="3636451" y="2649671"/>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52" name="Forme libre 51"/>
            <p:cNvSpPr/>
            <p:nvPr/>
          </p:nvSpPr>
          <p:spPr>
            <a:xfrm>
              <a:off x="4104639" y="2255320"/>
              <a:ext cx="489803" cy="517235"/>
            </a:xfrm>
            <a:custGeom>
              <a:avLst/>
              <a:gdLst>
                <a:gd name="connsiteX0" fmla="*/ 0 w 377296"/>
                <a:gd name="connsiteY0" fmla="*/ 395287 h 395287"/>
                <a:gd name="connsiteX1" fmla="*/ 92075 w 377296"/>
                <a:gd name="connsiteY1" fmla="*/ 341312 h 395287"/>
                <a:gd name="connsiteX2" fmla="*/ 98425 w 377296"/>
                <a:gd name="connsiteY2" fmla="*/ 328612 h 395287"/>
                <a:gd name="connsiteX3" fmla="*/ 98425 w 377296"/>
                <a:gd name="connsiteY3" fmla="*/ 312737 h 395287"/>
                <a:gd name="connsiteX4" fmla="*/ 95250 w 377296"/>
                <a:gd name="connsiteY4" fmla="*/ 280987 h 395287"/>
                <a:gd name="connsiteX5" fmla="*/ 101600 w 377296"/>
                <a:gd name="connsiteY5" fmla="*/ 268287 h 395287"/>
                <a:gd name="connsiteX6" fmla="*/ 114300 w 377296"/>
                <a:gd name="connsiteY6" fmla="*/ 255587 h 395287"/>
                <a:gd name="connsiteX7" fmla="*/ 288925 w 377296"/>
                <a:gd name="connsiteY7" fmla="*/ 195262 h 395287"/>
                <a:gd name="connsiteX8" fmla="*/ 333375 w 377296"/>
                <a:gd name="connsiteY8" fmla="*/ 176212 h 395287"/>
                <a:gd name="connsiteX9" fmla="*/ 371475 w 377296"/>
                <a:gd name="connsiteY9" fmla="*/ 90487 h 395287"/>
                <a:gd name="connsiteX10" fmla="*/ 368300 w 377296"/>
                <a:gd name="connsiteY10" fmla="*/ 61912 h 395287"/>
                <a:gd name="connsiteX11" fmla="*/ 352425 w 377296"/>
                <a:gd name="connsiteY11" fmla="*/ 68262 h 395287"/>
                <a:gd name="connsiteX12" fmla="*/ 323850 w 377296"/>
                <a:gd name="connsiteY12" fmla="*/ 134937 h 395287"/>
                <a:gd name="connsiteX13" fmla="*/ 314325 w 377296"/>
                <a:gd name="connsiteY13" fmla="*/ 131762 h 395287"/>
                <a:gd name="connsiteX14" fmla="*/ 314325 w 377296"/>
                <a:gd name="connsiteY14" fmla="*/ 20637 h 395287"/>
                <a:gd name="connsiteX15" fmla="*/ 307975 w 377296"/>
                <a:gd name="connsiteY15" fmla="*/ 7937 h 395287"/>
                <a:gd name="connsiteX16" fmla="*/ 298450 w 377296"/>
                <a:gd name="connsiteY16" fmla="*/ 11112 h 395287"/>
                <a:gd name="connsiteX17" fmla="*/ 298450 w 377296"/>
                <a:gd name="connsiteY17" fmla="*/ 26987 h 395287"/>
                <a:gd name="connsiteX18" fmla="*/ 295275 w 377296"/>
                <a:gd name="connsiteY18" fmla="*/ 141287 h 395287"/>
                <a:gd name="connsiteX19" fmla="*/ 276225 w 377296"/>
                <a:gd name="connsiteY19" fmla="*/ 160337 h 395287"/>
                <a:gd name="connsiteX20" fmla="*/ 244475 w 377296"/>
                <a:gd name="connsiteY20" fmla="*/ 173037 h 395287"/>
                <a:gd name="connsiteX21" fmla="*/ 171450 w 377296"/>
                <a:gd name="connsiteY21" fmla="*/ 192087 h 395287"/>
                <a:gd name="connsiteX22" fmla="*/ 161925 w 377296"/>
                <a:gd name="connsiteY22" fmla="*/ 17303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7296" h="395287">
                  <a:moveTo>
                    <a:pt x="0" y="395287"/>
                  </a:moveTo>
                  <a:cubicBezTo>
                    <a:pt x="37835" y="373855"/>
                    <a:pt x="75671" y="352424"/>
                    <a:pt x="92075" y="341312"/>
                  </a:cubicBezTo>
                  <a:cubicBezTo>
                    <a:pt x="108479" y="330200"/>
                    <a:pt x="97367" y="333374"/>
                    <a:pt x="98425" y="328612"/>
                  </a:cubicBezTo>
                  <a:cubicBezTo>
                    <a:pt x="99483" y="323850"/>
                    <a:pt x="98954" y="320675"/>
                    <a:pt x="98425" y="312737"/>
                  </a:cubicBezTo>
                  <a:cubicBezTo>
                    <a:pt x="97896" y="304800"/>
                    <a:pt x="94721" y="288395"/>
                    <a:pt x="95250" y="280987"/>
                  </a:cubicBezTo>
                  <a:cubicBezTo>
                    <a:pt x="95779" y="273579"/>
                    <a:pt x="98425" y="272520"/>
                    <a:pt x="101600" y="268287"/>
                  </a:cubicBezTo>
                  <a:cubicBezTo>
                    <a:pt x="104775" y="264054"/>
                    <a:pt x="83079" y="267758"/>
                    <a:pt x="114300" y="255587"/>
                  </a:cubicBezTo>
                  <a:cubicBezTo>
                    <a:pt x="145521" y="243416"/>
                    <a:pt x="252413" y="208491"/>
                    <a:pt x="288925" y="195262"/>
                  </a:cubicBezTo>
                  <a:cubicBezTo>
                    <a:pt x="325438" y="182033"/>
                    <a:pt x="319617" y="193674"/>
                    <a:pt x="333375" y="176212"/>
                  </a:cubicBezTo>
                  <a:cubicBezTo>
                    <a:pt x="347133" y="158750"/>
                    <a:pt x="365654" y="109537"/>
                    <a:pt x="371475" y="90487"/>
                  </a:cubicBezTo>
                  <a:cubicBezTo>
                    <a:pt x="377296" y="71437"/>
                    <a:pt x="371475" y="65616"/>
                    <a:pt x="368300" y="61912"/>
                  </a:cubicBezTo>
                  <a:cubicBezTo>
                    <a:pt x="365125" y="58208"/>
                    <a:pt x="359833" y="56091"/>
                    <a:pt x="352425" y="68262"/>
                  </a:cubicBezTo>
                  <a:cubicBezTo>
                    <a:pt x="345017" y="80433"/>
                    <a:pt x="330200" y="124354"/>
                    <a:pt x="323850" y="134937"/>
                  </a:cubicBezTo>
                  <a:cubicBezTo>
                    <a:pt x="317500" y="145520"/>
                    <a:pt x="315912" y="150812"/>
                    <a:pt x="314325" y="131762"/>
                  </a:cubicBezTo>
                  <a:cubicBezTo>
                    <a:pt x="312738" y="112712"/>
                    <a:pt x="315383" y="41274"/>
                    <a:pt x="314325" y="20637"/>
                  </a:cubicBezTo>
                  <a:cubicBezTo>
                    <a:pt x="313267" y="0"/>
                    <a:pt x="310621" y="9525"/>
                    <a:pt x="307975" y="7937"/>
                  </a:cubicBezTo>
                  <a:cubicBezTo>
                    <a:pt x="305329" y="6350"/>
                    <a:pt x="300037" y="7937"/>
                    <a:pt x="298450" y="11112"/>
                  </a:cubicBezTo>
                  <a:cubicBezTo>
                    <a:pt x="296863" y="14287"/>
                    <a:pt x="298979" y="5291"/>
                    <a:pt x="298450" y="26987"/>
                  </a:cubicBezTo>
                  <a:cubicBezTo>
                    <a:pt x="297921" y="48683"/>
                    <a:pt x="298979" y="119062"/>
                    <a:pt x="295275" y="141287"/>
                  </a:cubicBezTo>
                  <a:cubicBezTo>
                    <a:pt x="291571" y="163512"/>
                    <a:pt x="284692" y="155045"/>
                    <a:pt x="276225" y="160337"/>
                  </a:cubicBezTo>
                  <a:cubicBezTo>
                    <a:pt x="267758" y="165629"/>
                    <a:pt x="261937" y="167745"/>
                    <a:pt x="244475" y="173037"/>
                  </a:cubicBezTo>
                  <a:cubicBezTo>
                    <a:pt x="227013" y="178329"/>
                    <a:pt x="185208" y="192087"/>
                    <a:pt x="171450" y="192087"/>
                  </a:cubicBezTo>
                  <a:cubicBezTo>
                    <a:pt x="157692" y="192087"/>
                    <a:pt x="163512" y="177270"/>
                    <a:pt x="161925" y="173037"/>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53" name="Forme libre 52"/>
            <p:cNvSpPr/>
            <p:nvPr/>
          </p:nvSpPr>
          <p:spPr>
            <a:xfrm>
              <a:off x="3584601" y="2481201"/>
              <a:ext cx="728657" cy="258618"/>
            </a:xfrm>
            <a:custGeom>
              <a:avLst/>
              <a:gdLst>
                <a:gd name="connsiteX0" fmla="*/ 511175 w 511175"/>
                <a:gd name="connsiteY0" fmla="*/ 0 h 197379"/>
                <a:gd name="connsiteX1" fmla="*/ 450850 w 511175"/>
                <a:gd name="connsiteY1" fmla="*/ 15875 h 197379"/>
                <a:gd name="connsiteX2" fmla="*/ 441325 w 511175"/>
                <a:gd name="connsiteY2" fmla="*/ 15875 h 197379"/>
                <a:gd name="connsiteX3" fmla="*/ 438150 w 511175"/>
                <a:gd name="connsiteY3" fmla="*/ 53975 h 197379"/>
                <a:gd name="connsiteX4" fmla="*/ 431800 w 511175"/>
                <a:gd name="connsiteY4" fmla="*/ 98425 h 197379"/>
                <a:gd name="connsiteX5" fmla="*/ 396875 w 511175"/>
                <a:gd name="connsiteY5" fmla="*/ 123825 h 197379"/>
                <a:gd name="connsiteX6" fmla="*/ 396875 w 511175"/>
                <a:gd name="connsiteY6" fmla="*/ 114300 h 197379"/>
                <a:gd name="connsiteX7" fmla="*/ 384175 w 511175"/>
                <a:gd name="connsiteY7" fmla="*/ 79375 h 197379"/>
                <a:gd name="connsiteX8" fmla="*/ 381000 w 511175"/>
                <a:gd name="connsiteY8" fmla="*/ 66675 h 197379"/>
                <a:gd name="connsiteX9" fmla="*/ 371475 w 511175"/>
                <a:gd name="connsiteY9" fmla="*/ 63500 h 197379"/>
                <a:gd name="connsiteX10" fmla="*/ 365125 w 511175"/>
                <a:gd name="connsiteY10" fmla="*/ 79375 h 197379"/>
                <a:gd name="connsiteX11" fmla="*/ 368300 w 511175"/>
                <a:gd name="connsiteY11" fmla="*/ 158750 h 197379"/>
                <a:gd name="connsiteX12" fmla="*/ 371475 w 511175"/>
                <a:gd name="connsiteY12" fmla="*/ 168275 h 197379"/>
                <a:gd name="connsiteX13" fmla="*/ 349250 w 511175"/>
                <a:gd name="connsiteY13" fmla="*/ 193675 h 197379"/>
                <a:gd name="connsiteX14" fmla="*/ 323850 w 511175"/>
                <a:gd name="connsiteY14" fmla="*/ 190500 h 197379"/>
                <a:gd name="connsiteX15" fmla="*/ 292100 w 511175"/>
                <a:gd name="connsiteY15" fmla="*/ 180975 h 197379"/>
                <a:gd name="connsiteX16" fmla="*/ 0 w 511175"/>
                <a:gd name="connsiteY16" fmla="*/ 104775 h 197379"/>
                <a:gd name="connsiteX0" fmla="*/ 450453 w 450453"/>
                <a:gd name="connsiteY0" fmla="*/ 0 h 197379"/>
                <a:gd name="connsiteX1" fmla="*/ 390128 w 450453"/>
                <a:gd name="connsiteY1" fmla="*/ 15875 h 197379"/>
                <a:gd name="connsiteX2" fmla="*/ 380603 w 450453"/>
                <a:gd name="connsiteY2" fmla="*/ 15875 h 197379"/>
                <a:gd name="connsiteX3" fmla="*/ 377428 w 450453"/>
                <a:gd name="connsiteY3" fmla="*/ 53975 h 197379"/>
                <a:gd name="connsiteX4" fmla="*/ 371078 w 450453"/>
                <a:gd name="connsiteY4" fmla="*/ 98425 h 197379"/>
                <a:gd name="connsiteX5" fmla="*/ 336153 w 450453"/>
                <a:gd name="connsiteY5" fmla="*/ 123825 h 197379"/>
                <a:gd name="connsiteX6" fmla="*/ 336153 w 450453"/>
                <a:gd name="connsiteY6" fmla="*/ 114300 h 197379"/>
                <a:gd name="connsiteX7" fmla="*/ 323453 w 450453"/>
                <a:gd name="connsiteY7" fmla="*/ 79375 h 197379"/>
                <a:gd name="connsiteX8" fmla="*/ 320278 w 450453"/>
                <a:gd name="connsiteY8" fmla="*/ 66675 h 197379"/>
                <a:gd name="connsiteX9" fmla="*/ 310753 w 450453"/>
                <a:gd name="connsiteY9" fmla="*/ 63500 h 197379"/>
                <a:gd name="connsiteX10" fmla="*/ 304403 w 450453"/>
                <a:gd name="connsiteY10" fmla="*/ 79375 h 197379"/>
                <a:gd name="connsiteX11" fmla="*/ 307578 w 450453"/>
                <a:gd name="connsiteY11" fmla="*/ 158750 h 197379"/>
                <a:gd name="connsiteX12" fmla="*/ 310753 w 450453"/>
                <a:gd name="connsiteY12" fmla="*/ 168275 h 197379"/>
                <a:gd name="connsiteX13" fmla="*/ 288528 w 450453"/>
                <a:gd name="connsiteY13" fmla="*/ 193675 h 197379"/>
                <a:gd name="connsiteX14" fmla="*/ 263128 w 450453"/>
                <a:gd name="connsiteY14" fmla="*/ 190500 h 197379"/>
                <a:gd name="connsiteX15" fmla="*/ 231378 w 450453"/>
                <a:gd name="connsiteY15" fmla="*/ 180975 h 197379"/>
                <a:gd name="connsiteX16" fmla="*/ 0 w 450453"/>
                <a:gd name="connsiteY16" fmla="*/ 96912 h 197379"/>
                <a:gd name="connsiteX0" fmla="*/ 219075 w 219075"/>
                <a:gd name="connsiteY0" fmla="*/ 0 h 197379"/>
                <a:gd name="connsiteX1" fmla="*/ 158750 w 219075"/>
                <a:gd name="connsiteY1" fmla="*/ 15875 h 197379"/>
                <a:gd name="connsiteX2" fmla="*/ 149225 w 219075"/>
                <a:gd name="connsiteY2" fmla="*/ 15875 h 197379"/>
                <a:gd name="connsiteX3" fmla="*/ 146050 w 219075"/>
                <a:gd name="connsiteY3" fmla="*/ 53975 h 197379"/>
                <a:gd name="connsiteX4" fmla="*/ 139700 w 219075"/>
                <a:gd name="connsiteY4" fmla="*/ 98425 h 197379"/>
                <a:gd name="connsiteX5" fmla="*/ 104775 w 219075"/>
                <a:gd name="connsiteY5" fmla="*/ 123825 h 197379"/>
                <a:gd name="connsiteX6" fmla="*/ 104775 w 219075"/>
                <a:gd name="connsiteY6" fmla="*/ 114300 h 197379"/>
                <a:gd name="connsiteX7" fmla="*/ 92075 w 219075"/>
                <a:gd name="connsiteY7" fmla="*/ 79375 h 197379"/>
                <a:gd name="connsiteX8" fmla="*/ 88900 w 219075"/>
                <a:gd name="connsiteY8" fmla="*/ 66675 h 197379"/>
                <a:gd name="connsiteX9" fmla="*/ 79375 w 219075"/>
                <a:gd name="connsiteY9" fmla="*/ 63500 h 197379"/>
                <a:gd name="connsiteX10" fmla="*/ 73025 w 219075"/>
                <a:gd name="connsiteY10" fmla="*/ 79375 h 197379"/>
                <a:gd name="connsiteX11" fmla="*/ 76200 w 219075"/>
                <a:gd name="connsiteY11" fmla="*/ 158750 h 197379"/>
                <a:gd name="connsiteX12" fmla="*/ 79375 w 219075"/>
                <a:gd name="connsiteY12" fmla="*/ 168275 h 197379"/>
                <a:gd name="connsiteX13" fmla="*/ 57150 w 219075"/>
                <a:gd name="connsiteY13" fmla="*/ 193675 h 197379"/>
                <a:gd name="connsiteX14" fmla="*/ 31750 w 219075"/>
                <a:gd name="connsiteY14" fmla="*/ 190500 h 197379"/>
                <a:gd name="connsiteX15" fmla="*/ 0 w 219075"/>
                <a:gd name="connsiteY15" fmla="*/ 180975 h 197379"/>
                <a:gd name="connsiteX0" fmla="*/ 224896 w 224896"/>
                <a:gd name="connsiteY0" fmla="*/ 0 h 197379"/>
                <a:gd name="connsiteX1" fmla="*/ 164571 w 224896"/>
                <a:gd name="connsiteY1" fmla="*/ 15875 h 197379"/>
                <a:gd name="connsiteX2" fmla="*/ 155046 w 224896"/>
                <a:gd name="connsiteY2" fmla="*/ 15875 h 197379"/>
                <a:gd name="connsiteX3" fmla="*/ 151871 w 224896"/>
                <a:gd name="connsiteY3" fmla="*/ 53975 h 197379"/>
                <a:gd name="connsiteX4" fmla="*/ 145521 w 224896"/>
                <a:gd name="connsiteY4" fmla="*/ 98425 h 197379"/>
                <a:gd name="connsiteX5" fmla="*/ 110596 w 224896"/>
                <a:gd name="connsiteY5" fmla="*/ 123825 h 197379"/>
                <a:gd name="connsiteX6" fmla="*/ 110596 w 224896"/>
                <a:gd name="connsiteY6" fmla="*/ 114300 h 197379"/>
                <a:gd name="connsiteX7" fmla="*/ 97896 w 224896"/>
                <a:gd name="connsiteY7" fmla="*/ 79375 h 197379"/>
                <a:gd name="connsiteX8" fmla="*/ 94721 w 224896"/>
                <a:gd name="connsiteY8" fmla="*/ 66675 h 197379"/>
                <a:gd name="connsiteX9" fmla="*/ 85196 w 224896"/>
                <a:gd name="connsiteY9" fmla="*/ 63500 h 197379"/>
                <a:gd name="connsiteX10" fmla="*/ 78846 w 224896"/>
                <a:gd name="connsiteY10" fmla="*/ 79375 h 197379"/>
                <a:gd name="connsiteX11" fmla="*/ 82021 w 224896"/>
                <a:gd name="connsiteY11" fmla="*/ 158750 h 197379"/>
                <a:gd name="connsiteX12" fmla="*/ 85196 w 224896"/>
                <a:gd name="connsiteY12" fmla="*/ 168275 h 197379"/>
                <a:gd name="connsiteX13" fmla="*/ 62971 w 224896"/>
                <a:gd name="connsiteY13" fmla="*/ 193675 h 197379"/>
                <a:gd name="connsiteX14" fmla="*/ 37571 w 224896"/>
                <a:gd name="connsiteY14" fmla="*/ 190500 h 197379"/>
                <a:gd name="connsiteX15" fmla="*/ 5821 w 224896"/>
                <a:gd name="connsiteY15" fmla="*/ 180975 h 197379"/>
                <a:gd name="connsiteX16" fmla="*/ 2646 w 224896"/>
                <a:gd name="connsiteY16" fmla="*/ 177006 h 197379"/>
                <a:gd name="connsiteX0" fmla="*/ 522461 w 522461"/>
                <a:gd name="connsiteY0" fmla="*/ 0 h 197379"/>
                <a:gd name="connsiteX1" fmla="*/ 462136 w 522461"/>
                <a:gd name="connsiteY1" fmla="*/ 15875 h 197379"/>
                <a:gd name="connsiteX2" fmla="*/ 452611 w 522461"/>
                <a:gd name="connsiteY2" fmla="*/ 15875 h 197379"/>
                <a:gd name="connsiteX3" fmla="*/ 449436 w 522461"/>
                <a:gd name="connsiteY3" fmla="*/ 53975 h 197379"/>
                <a:gd name="connsiteX4" fmla="*/ 443086 w 522461"/>
                <a:gd name="connsiteY4" fmla="*/ 98425 h 197379"/>
                <a:gd name="connsiteX5" fmla="*/ 408161 w 522461"/>
                <a:gd name="connsiteY5" fmla="*/ 123825 h 197379"/>
                <a:gd name="connsiteX6" fmla="*/ 408161 w 522461"/>
                <a:gd name="connsiteY6" fmla="*/ 114300 h 197379"/>
                <a:gd name="connsiteX7" fmla="*/ 395461 w 522461"/>
                <a:gd name="connsiteY7" fmla="*/ 79375 h 197379"/>
                <a:gd name="connsiteX8" fmla="*/ 392286 w 522461"/>
                <a:gd name="connsiteY8" fmla="*/ 66675 h 197379"/>
                <a:gd name="connsiteX9" fmla="*/ 382761 w 522461"/>
                <a:gd name="connsiteY9" fmla="*/ 63500 h 197379"/>
                <a:gd name="connsiteX10" fmla="*/ 376411 w 522461"/>
                <a:gd name="connsiteY10" fmla="*/ 79375 h 197379"/>
                <a:gd name="connsiteX11" fmla="*/ 379586 w 522461"/>
                <a:gd name="connsiteY11" fmla="*/ 158750 h 197379"/>
                <a:gd name="connsiteX12" fmla="*/ 382761 w 522461"/>
                <a:gd name="connsiteY12" fmla="*/ 168275 h 197379"/>
                <a:gd name="connsiteX13" fmla="*/ 360536 w 522461"/>
                <a:gd name="connsiteY13" fmla="*/ 193675 h 197379"/>
                <a:gd name="connsiteX14" fmla="*/ 335136 w 522461"/>
                <a:gd name="connsiteY14" fmla="*/ 190500 h 197379"/>
                <a:gd name="connsiteX15" fmla="*/ 303386 w 522461"/>
                <a:gd name="connsiteY15" fmla="*/ 180975 h 197379"/>
                <a:gd name="connsiteX16" fmla="*/ 0 w 522461"/>
                <a:gd name="connsiteY16" fmla="*/ 96912 h 197379"/>
                <a:gd name="connsiteX0" fmla="*/ 522460 w 522460"/>
                <a:gd name="connsiteY0" fmla="*/ 0 h 197379"/>
                <a:gd name="connsiteX1" fmla="*/ 462135 w 522460"/>
                <a:gd name="connsiteY1" fmla="*/ 15875 h 197379"/>
                <a:gd name="connsiteX2" fmla="*/ 452610 w 522460"/>
                <a:gd name="connsiteY2" fmla="*/ 15875 h 197379"/>
                <a:gd name="connsiteX3" fmla="*/ 449435 w 522460"/>
                <a:gd name="connsiteY3" fmla="*/ 53975 h 197379"/>
                <a:gd name="connsiteX4" fmla="*/ 443085 w 522460"/>
                <a:gd name="connsiteY4" fmla="*/ 98425 h 197379"/>
                <a:gd name="connsiteX5" fmla="*/ 408160 w 522460"/>
                <a:gd name="connsiteY5" fmla="*/ 123825 h 197379"/>
                <a:gd name="connsiteX6" fmla="*/ 408160 w 522460"/>
                <a:gd name="connsiteY6" fmla="*/ 114300 h 197379"/>
                <a:gd name="connsiteX7" fmla="*/ 395460 w 522460"/>
                <a:gd name="connsiteY7" fmla="*/ 79375 h 197379"/>
                <a:gd name="connsiteX8" fmla="*/ 392285 w 522460"/>
                <a:gd name="connsiteY8" fmla="*/ 66675 h 197379"/>
                <a:gd name="connsiteX9" fmla="*/ 382760 w 522460"/>
                <a:gd name="connsiteY9" fmla="*/ 63500 h 197379"/>
                <a:gd name="connsiteX10" fmla="*/ 376410 w 522460"/>
                <a:gd name="connsiteY10" fmla="*/ 79375 h 197379"/>
                <a:gd name="connsiteX11" fmla="*/ 379585 w 522460"/>
                <a:gd name="connsiteY11" fmla="*/ 158750 h 197379"/>
                <a:gd name="connsiteX12" fmla="*/ 382760 w 522460"/>
                <a:gd name="connsiteY12" fmla="*/ 168275 h 197379"/>
                <a:gd name="connsiteX13" fmla="*/ 360535 w 522460"/>
                <a:gd name="connsiteY13" fmla="*/ 193675 h 197379"/>
                <a:gd name="connsiteX14" fmla="*/ 335135 w 522460"/>
                <a:gd name="connsiteY14" fmla="*/ 190500 h 197379"/>
                <a:gd name="connsiteX15" fmla="*/ 303385 w 522460"/>
                <a:gd name="connsiteY15" fmla="*/ 180975 h 197379"/>
                <a:gd name="connsiteX16" fmla="*/ 0 w 522460"/>
                <a:gd name="connsiteY16" fmla="*/ 96912 h 197379"/>
                <a:gd name="connsiteX0" fmla="*/ 522461 w 522461"/>
                <a:gd name="connsiteY0" fmla="*/ 0 h 197379"/>
                <a:gd name="connsiteX1" fmla="*/ 462136 w 522461"/>
                <a:gd name="connsiteY1" fmla="*/ 15875 h 197379"/>
                <a:gd name="connsiteX2" fmla="*/ 452611 w 522461"/>
                <a:gd name="connsiteY2" fmla="*/ 15875 h 197379"/>
                <a:gd name="connsiteX3" fmla="*/ 449436 w 522461"/>
                <a:gd name="connsiteY3" fmla="*/ 53975 h 197379"/>
                <a:gd name="connsiteX4" fmla="*/ 443086 w 522461"/>
                <a:gd name="connsiteY4" fmla="*/ 98425 h 197379"/>
                <a:gd name="connsiteX5" fmla="*/ 408161 w 522461"/>
                <a:gd name="connsiteY5" fmla="*/ 123825 h 197379"/>
                <a:gd name="connsiteX6" fmla="*/ 408161 w 522461"/>
                <a:gd name="connsiteY6" fmla="*/ 114300 h 197379"/>
                <a:gd name="connsiteX7" fmla="*/ 395461 w 522461"/>
                <a:gd name="connsiteY7" fmla="*/ 79375 h 197379"/>
                <a:gd name="connsiteX8" fmla="*/ 392286 w 522461"/>
                <a:gd name="connsiteY8" fmla="*/ 66675 h 197379"/>
                <a:gd name="connsiteX9" fmla="*/ 382761 w 522461"/>
                <a:gd name="connsiteY9" fmla="*/ 63500 h 197379"/>
                <a:gd name="connsiteX10" fmla="*/ 376411 w 522461"/>
                <a:gd name="connsiteY10" fmla="*/ 79375 h 197379"/>
                <a:gd name="connsiteX11" fmla="*/ 379586 w 522461"/>
                <a:gd name="connsiteY11" fmla="*/ 158750 h 197379"/>
                <a:gd name="connsiteX12" fmla="*/ 382761 w 522461"/>
                <a:gd name="connsiteY12" fmla="*/ 168275 h 197379"/>
                <a:gd name="connsiteX13" fmla="*/ 360536 w 522461"/>
                <a:gd name="connsiteY13" fmla="*/ 193675 h 197379"/>
                <a:gd name="connsiteX14" fmla="*/ 335136 w 522461"/>
                <a:gd name="connsiteY14" fmla="*/ 190500 h 197379"/>
                <a:gd name="connsiteX15" fmla="*/ 303386 w 522461"/>
                <a:gd name="connsiteY15" fmla="*/ 180975 h 197379"/>
                <a:gd name="connsiteX16" fmla="*/ 0 w 522461"/>
                <a:gd name="connsiteY16" fmla="*/ 96912 h 197379"/>
                <a:gd name="connsiteX0" fmla="*/ 562223 w 562223"/>
                <a:gd name="connsiteY0" fmla="*/ 0 h 197379"/>
                <a:gd name="connsiteX1" fmla="*/ 501898 w 562223"/>
                <a:gd name="connsiteY1" fmla="*/ 15875 h 197379"/>
                <a:gd name="connsiteX2" fmla="*/ 492373 w 562223"/>
                <a:gd name="connsiteY2" fmla="*/ 15875 h 197379"/>
                <a:gd name="connsiteX3" fmla="*/ 489198 w 562223"/>
                <a:gd name="connsiteY3" fmla="*/ 53975 h 197379"/>
                <a:gd name="connsiteX4" fmla="*/ 482848 w 562223"/>
                <a:gd name="connsiteY4" fmla="*/ 98425 h 197379"/>
                <a:gd name="connsiteX5" fmla="*/ 447923 w 562223"/>
                <a:gd name="connsiteY5" fmla="*/ 123825 h 197379"/>
                <a:gd name="connsiteX6" fmla="*/ 447923 w 562223"/>
                <a:gd name="connsiteY6" fmla="*/ 114300 h 197379"/>
                <a:gd name="connsiteX7" fmla="*/ 435223 w 562223"/>
                <a:gd name="connsiteY7" fmla="*/ 79375 h 197379"/>
                <a:gd name="connsiteX8" fmla="*/ 432048 w 562223"/>
                <a:gd name="connsiteY8" fmla="*/ 66675 h 197379"/>
                <a:gd name="connsiteX9" fmla="*/ 422523 w 562223"/>
                <a:gd name="connsiteY9" fmla="*/ 63500 h 197379"/>
                <a:gd name="connsiteX10" fmla="*/ 416173 w 562223"/>
                <a:gd name="connsiteY10" fmla="*/ 79375 h 197379"/>
                <a:gd name="connsiteX11" fmla="*/ 419348 w 562223"/>
                <a:gd name="connsiteY11" fmla="*/ 158750 h 197379"/>
                <a:gd name="connsiteX12" fmla="*/ 422523 w 562223"/>
                <a:gd name="connsiteY12" fmla="*/ 168275 h 197379"/>
                <a:gd name="connsiteX13" fmla="*/ 400298 w 562223"/>
                <a:gd name="connsiteY13" fmla="*/ 193675 h 197379"/>
                <a:gd name="connsiteX14" fmla="*/ 374898 w 562223"/>
                <a:gd name="connsiteY14" fmla="*/ 190500 h 197379"/>
                <a:gd name="connsiteX15" fmla="*/ 343148 w 562223"/>
                <a:gd name="connsiteY15" fmla="*/ 180975 h 197379"/>
                <a:gd name="connsiteX16" fmla="*/ 39762 w 562223"/>
                <a:gd name="connsiteY16" fmla="*/ 96912 h 19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2223" h="197379">
                  <a:moveTo>
                    <a:pt x="562223" y="0"/>
                  </a:moveTo>
                  <a:lnTo>
                    <a:pt x="501898" y="15875"/>
                  </a:lnTo>
                  <a:cubicBezTo>
                    <a:pt x="490256" y="18521"/>
                    <a:pt x="494490" y="9525"/>
                    <a:pt x="492373" y="15875"/>
                  </a:cubicBezTo>
                  <a:cubicBezTo>
                    <a:pt x="490256" y="22225"/>
                    <a:pt x="490785" y="40217"/>
                    <a:pt x="489198" y="53975"/>
                  </a:cubicBezTo>
                  <a:cubicBezTo>
                    <a:pt x="487611" y="67733"/>
                    <a:pt x="489727" y="86783"/>
                    <a:pt x="482848" y="98425"/>
                  </a:cubicBezTo>
                  <a:cubicBezTo>
                    <a:pt x="475969" y="110067"/>
                    <a:pt x="453744" y="121179"/>
                    <a:pt x="447923" y="123825"/>
                  </a:cubicBezTo>
                  <a:cubicBezTo>
                    <a:pt x="442102" y="126471"/>
                    <a:pt x="450040" y="121708"/>
                    <a:pt x="447923" y="114300"/>
                  </a:cubicBezTo>
                  <a:cubicBezTo>
                    <a:pt x="445806" y="106892"/>
                    <a:pt x="437869" y="87312"/>
                    <a:pt x="435223" y="79375"/>
                  </a:cubicBezTo>
                  <a:cubicBezTo>
                    <a:pt x="432577" y="71438"/>
                    <a:pt x="434165" y="69321"/>
                    <a:pt x="432048" y="66675"/>
                  </a:cubicBezTo>
                  <a:cubicBezTo>
                    <a:pt x="429931" y="64029"/>
                    <a:pt x="425169" y="61383"/>
                    <a:pt x="422523" y="63500"/>
                  </a:cubicBezTo>
                  <a:cubicBezTo>
                    <a:pt x="419877" y="65617"/>
                    <a:pt x="416702" y="63500"/>
                    <a:pt x="416173" y="79375"/>
                  </a:cubicBezTo>
                  <a:cubicBezTo>
                    <a:pt x="415644" y="95250"/>
                    <a:pt x="418290" y="143933"/>
                    <a:pt x="419348" y="158750"/>
                  </a:cubicBezTo>
                  <a:cubicBezTo>
                    <a:pt x="420406" y="173567"/>
                    <a:pt x="425698" y="162454"/>
                    <a:pt x="422523" y="168275"/>
                  </a:cubicBezTo>
                  <a:cubicBezTo>
                    <a:pt x="419348" y="174096"/>
                    <a:pt x="408235" y="189971"/>
                    <a:pt x="400298" y="193675"/>
                  </a:cubicBezTo>
                  <a:cubicBezTo>
                    <a:pt x="392361" y="197379"/>
                    <a:pt x="384423" y="192617"/>
                    <a:pt x="374898" y="190500"/>
                  </a:cubicBezTo>
                  <a:cubicBezTo>
                    <a:pt x="365373" y="188383"/>
                    <a:pt x="399004" y="196573"/>
                    <a:pt x="343148" y="180975"/>
                  </a:cubicBezTo>
                  <a:cubicBezTo>
                    <a:pt x="242019" y="152954"/>
                    <a:pt x="0" y="102634"/>
                    <a:pt x="39762" y="96912"/>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54" name="Connecteur droit 332"/>
            <p:cNvCxnSpPr>
              <a:cxnSpLocks noChangeShapeType="1"/>
            </p:cNvCxnSpPr>
            <p:nvPr/>
          </p:nvCxnSpPr>
          <p:spPr bwMode="auto">
            <a:xfrm flipH="1" flipV="1">
              <a:off x="3652864" y="2460314"/>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5" name="Connecteur droit 333"/>
            <p:cNvCxnSpPr>
              <a:cxnSpLocks noChangeShapeType="1"/>
            </p:cNvCxnSpPr>
            <p:nvPr/>
          </p:nvCxnSpPr>
          <p:spPr bwMode="auto">
            <a:xfrm flipH="1" flipV="1">
              <a:off x="3673445" y="2436776"/>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6" name="Connecteur droit 334"/>
            <p:cNvCxnSpPr>
              <a:cxnSpLocks noChangeShapeType="1"/>
            </p:cNvCxnSpPr>
            <p:nvPr/>
          </p:nvCxnSpPr>
          <p:spPr bwMode="auto">
            <a:xfrm flipH="1" flipV="1">
              <a:off x="4022218" y="2158956"/>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7" name="Connecteur droit 335"/>
            <p:cNvCxnSpPr>
              <a:cxnSpLocks noChangeShapeType="1"/>
            </p:cNvCxnSpPr>
            <p:nvPr/>
          </p:nvCxnSpPr>
          <p:spPr bwMode="auto">
            <a:xfrm flipH="1" flipV="1">
              <a:off x="4053829" y="2142379"/>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58" name="Connecteur droit 336"/>
            <p:cNvCxnSpPr>
              <a:cxnSpLocks noChangeShapeType="1"/>
            </p:cNvCxnSpPr>
            <p:nvPr/>
          </p:nvCxnSpPr>
          <p:spPr bwMode="auto">
            <a:xfrm flipH="1">
              <a:off x="3654920" y="2435738"/>
              <a:ext cx="23336" cy="234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59" name="Forme libre 58"/>
            <p:cNvSpPr/>
            <p:nvPr/>
          </p:nvSpPr>
          <p:spPr>
            <a:xfrm>
              <a:off x="3629953" y="2464833"/>
              <a:ext cx="39305" cy="183324"/>
            </a:xfrm>
            <a:custGeom>
              <a:avLst/>
              <a:gdLst>
                <a:gd name="connsiteX0" fmla="*/ 24210 w 29766"/>
                <a:gd name="connsiteY0" fmla="*/ 0 h 140494"/>
                <a:gd name="connsiteX1" fmla="*/ 28972 w 29766"/>
                <a:gd name="connsiteY1" fmla="*/ 97632 h 140494"/>
                <a:gd name="connsiteX2" fmla="*/ 19447 w 29766"/>
                <a:gd name="connsiteY2" fmla="*/ 107157 h 140494"/>
                <a:gd name="connsiteX3" fmla="*/ 2778 w 29766"/>
                <a:gd name="connsiteY3" fmla="*/ 111919 h 140494"/>
                <a:gd name="connsiteX4" fmla="*/ 2778 w 29766"/>
                <a:gd name="connsiteY4" fmla="*/ 140494 h 14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66" h="140494">
                  <a:moveTo>
                    <a:pt x="24210" y="0"/>
                  </a:moveTo>
                  <a:cubicBezTo>
                    <a:pt x="26988" y="39886"/>
                    <a:pt x="29766" y="79773"/>
                    <a:pt x="28972" y="97632"/>
                  </a:cubicBezTo>
                  <a:cubicBezTo>
                    <a:pt x="28178" y="115492"/>
                    <a:pt x="23813" y="104776"/>
                    <a:pt x="19447" y="107157"/>
                  </a:cubicBezTo>
                  <a:cubicBezTo>
                    <a:pt x="15081" y="109538"/>
                    <a:pt x="5556" y="106363"/>
                    <a:pt x="2778" y="111919"/>
                  </a:cubicBezTo>
                  <a:cubicBezTo>
                    <a:pt x="0" y="117475"/>
                    <a:pt x="1389" y="128984"/>
                    <a:pt x="2778" y="140494"/>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60" name="Connecteur droit 338"/>
            <p:cNvCxnSpPr>
              <a:cxnSpLocks noChangeShapeType="1"/>
            </p:cNvCxnSpPr>
            <p:nvPr/>
          </p:nvCxnSpPr>
          <p:spPr bwMode="auto">
            <a:xfrm flipH="1" flipV="1">
              <a:off x="3664930" y="2592637"/>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61" name="Forme libre 60"/>
            <p:cNvSpPr/>
            <p:nvPr/>
          </p:nvSpPr>
          <p:spPr>
            <a:xfrm>
              <a:off x="4157549" y="2469743"/>
              <a:ext cx="151174" cy="127672"/>
            </a:xfrm>
            <a:custGeom>
              <a:avLst/>
              <a:gdLst>
                <a:gd name="connsiteX0" fmla="*/ 116681 w 116681"/>
                <a:gd name="connsiteY0" fmla="*/ 7938 h 98425"/>
                <a:gd name="connsiteX1" fmla="*/ 66675 w 116681"/>
                <a:gd name="connsiteY1" fmla="*/ 794 h 98425"/>
                <a:gd name="connsiteX2" fmla="*/ 26194 w 116681"/>
                <a:gd name="connsiteY2" fmla="*/ 12700 h 98425"/>
                <a:gd name="connsiteX3" fmla="*/ 21431 w 116681"/>
                <a:gd name="connsiteY3" fmla="*/ 36513 h 98425"/>
                <a:gd name="connsiteX4" fmla="*/ 21431 w 116681"/>
                <a:gd name="connsiteY4" fmla="*/ 57944 h 98425"/>
                <a:gd name="connsiteX5" fmla="*/ 14287 w 116681"/>
                <a:gd name="connsiteY5" fmla="*/ 86519 h 98425"/>
                <a:gd name="connsiteX6" fmla="*/ 0 w 116681"/>
                <a:gd name="connsiteY6" fmla="*/ 9842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98425">
                  <a:moveTo>
                    <a:pt x="116681" y="7938"/>
                  </a:moveTo>
                  <a:cubicBezTo>
                    <a:pt x="99218" y="3969"/>
                    <a:pt x="81756" y="0"/>
                    <a:pt x="66675" y="794"/>
                  </a:cubicBezTo>
                  <a:cubicBezTo>
                    <a:pt x="51594" y="1588"/>
                    <a:pt x="33735" y="6747"/>
                    <a:pt x="26194" y="12700"/>
                  </a:cubicBezTo>
                  <a:cubicBezTo>
                    <a:pt x="18653" y="18653"/>
                    <a:pt x="22225" y="28972"/>
                    <a:pt x="21431" y="36513"/>
                  </a:cubicBezTo>
                  <a:cubicBezTo>
                    <a:pt x="20637" y="44054"/>
                    <a:pt x="22622" y="49610"/>
                    <a:pt x="21431" y="57944"/>
                  </a:cubicBezTo>
                  <a:cubicBezTo>
                    <a:pt x="20240" y="66278"/>
                    <a:pt x="17859" y="79772"/>
                    <a:pt x="14287" y="86519"/>
                  </a:cubicBezTo>
                  <a:cubicBezTo>
                    <a:pt x="10715" y="93266"/>
                    <a:pt x="5357" y="95845"/>
                    <a:pt x="0" y="9842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62" name="Forme libre 61"/>
            <p:cNvSpPr/>
            <p:nvPr/>
          </p:nvSpPr>
          <p:spPr>
            <a:xfrm>
              <a:off x="3747869" y="2144016"/>
              <a:ext cx="318976" cy="304449"/>
            </a:xfrm>
            <a:custGeom>
              <a:avLst/>
              <a:gdLst>
                <a:gd name="connsiteX0" fmla="*/ 0 w 245268"/>
                <a:gd name="connsiteY0" fmla="*/ 233759 h 233759"/>
                <a:gd name="connsiteX1" fmla="*/ 64293 w 245268"/>
                <a:gd name="connsiteY1" fmla="*/ 183753 h 233759"/>
                <a:gd name="connsiteX2" fmla="*/ 66675 w 245268"/>
                <a:gd name="connsiteY2" fmla="*/ 174228 h 233759"/>
                <a:gd name="connsiteX3" fmla="*/ 35718 w 245268"/>
                <a:gd name="connsiteY3" fmla="*/ 133747 h 233759"/>
                <a:gd name="connsiteX4" fmla="*/ 21431 w 245268"/>
                <a:gd name="connsiteY4" fmla="*/ 112315 h 233759"/>
                <a:gd name="connsiteX5" fmla="*/ 28575 w 245268"/>
                <a:gd name="connsiteY5" fmla="*/ 95647 h 233759"/>
                <a:gd name="connsiteX6" fmla="*/ 33337 w 245268"/>
                <a:gd name="connsiteY6" fmla="*/ 95647 h 233759"/>
                <a:gd name="connsiteX7" fmla="*/ 133350 w 245268"/>
                <a:gd name="connsiteY7" fmla="*/ 98028 h 233759"/>
                <a:gd name="connsiteX8" fmla="*/ 152400 w 245268"/>
                <a:gd name="connsiteY8" fmla="*/ 90884 h 233759"/>
                <a:gd name="connsiteX9" fmla="*/ 211931 w 245268"/>
                <a:gd name="connsiteY9" fmla="*/ 14684 h 233759"/>
                <a:gd name="connsiteX10" fmla="*/ 245268 w 245268"/>
                <a:gd name="connsiteY10" fmla="*/ 2778 h 23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268" h="233759">
                  <a:moveTo>
                    <a:pt x="0" y="233759"/>
                  </a:moveTo>
                  <a:cubicBezTo>
                    <a:pt x="26590" y="213717"/>
                    <a:pt x="53181" y="193675"/>
                    <a:pt x="64293" y="183753"/>
                  </a:cubicBezTo>
                  <a:cubicBezTo>
                    <a:pt x="75406" y="173831"/>
                    <a:pt x="71437" y="182562"/>
                    <a:pt x="66675" y="174228"/>
                  </a:cubicBezTo>
                  <a:cubicBezTo>
                    <a:pt x="61913" y="165894"/>
                    <a:pt x="43259" y="144066"/>
                    <a:pt x="35718" y="133747"/>
                  </a:cubicBezTo>
                  <a:cubicBezTo>
                    <a:pt x="28177" y="123428"/>
                    <a:pt x="22621" y="118665"/>
                    <a:pt x="21431" y="112315"/>
                  </a:cubicBezTo>
                  <a:cubicBezTo>
                    <a:pt x="20241" y="105965"/>
                    <a:pt x="26591" y="98425"/>
                    <a:pt x="28575" y="95647"/>
                  </a:cubicBezTo>
                  <a:cubicBezTo>
                    <a:pt x="30559" y="92869"/>
                    <a:pt x="33337" y="95647"/>
                    <a:pt x="33337" y="95647"/>
                  </a:cubicBezTo>
                  <a:cubicBezTo>
                    <a:pt x="50799" y="96044"/>
                    <a:pt x="113506" y="98822"/>
                    <a:pt x="133350" y="98028"/>
                  </a:cubicBezTo>
                  <a:cubicBezTo>
                    <a:pt x="153194" y="97234"/>
                    <a:pt x="139303" y="104775"/>
                    <a:pt x="152400" y="90884"/>
                  </a:cubicBezTo>
                  <a:cubicBezTo>
                    <a:pt x="165497" y="76993"/>
                    <a:pt x="196453" y="29368"/>
                    <a:pt x="211931" y="14684"/>
                  </a:cubicBezTo>
                  <a:cubicBezTo>
                    <a:pt x="227409" y="0"/>
                    <a:pt x="236338" y="1389"/>
                    <a:pt x="245268" y="2778"/>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63" name="Forme libre 62"/>
            <p:cNvSpPr/>
            <p:nvPr/>
          </p:nvSpPr>
          <p:spPr>
            <a:xfrm>
              <a:off x="3791709" y="2268415"/>
              <a:ext cx="45352" cy="96572"/>
            </a:xfrm>
            <a:custGeom>
              <a:avLst/>
              <a:gdLst>
                <a:gd name="connsiteX0" fmla="*/ 0 w 35719"/>
                <a:gd name="connsiteY0" fmla="*/ 0 h 73818"/>
                <a:gd name="connsiteX1" fmla="*/ 35719 w 35719"/>
                <a:gd name="connsiteY1" fmla="*/ 73818 h 73818"/>
              </a:gdLst>
              <a:ahLst/>
              <a:cxnLst>
                <a:cxn ang="0">
                  <a:pos x="connsiteX0" y="connsiteY0"/>
                </a:cxn>
                <a:cxn ang="0">
                  <a:pos x="connsiteX1" y="connsiteY1"/>
                </a:cxn>
              </a:cxnLst>
              <a:rect l="l" t="t" r="r" b="b"/>
              <a:pathLst>
                <a:path w="35719" h="73818">
                  <a:moveTo>
                    <a:pt x="0" y="0"/>
                  </a:moveTo>
                  <a:lnTo>
                    <a:pt x="35719" y="73818"/>
                  </a:ln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64" name="Forme libre 63"/>
            <p:cNvSpPr/>
            <p:nvPr/>
          </p:nvSpPr>
          <p:spPr>
            <a:xfrm>
              <a:off x="3809850" y="2274962"/>
              <a:ext cx="68029" cy="186598"/>
            </a:xfrm>
            <a:custGeom>
              <a:avLst/>
              <a:gdLst>
                <a:gd name="connsiteX0" fmla="*/ 16669 w 53181"/>
                <a:gd name="connsiteY0" fmla="*/ 0 h 142875"/>
                <a:gd name="connsiteX1" fmla="*/ 50006 w 53181"/>
                <a:gd name="connsiteY1" fmla="*/ 73819 h 142875"/>
                <a:gd name="connsiteX2" fmla="*/ 35719 w 53181"/>
                <a:gd name="connsiteY2" fmla="*/ 104775 h 142875"/>
                <a:gd name="connsiteX3" fmla="*/ 0 w 53181"/>
                <a:gd name="connsiteY3" fmla="*/ 142875 h 142875"/>
              </a:gdLst>
              <a:ahLst/>
              <a:cxnLst>
                <a:cxn ang="0">
                  <a:pos x="connsiteX0" y="connsiteY0"/>
                </a:cxn>
                <a:cxn ang="0">
                  <a:pos x="connsiteX1" y="connsiteY1"/>
                </a:cxn>
                <a:cxn ang="0">
                  <a:pos x="connsiteX2" y="connsiteY2"/>
                </a:cxn>
                <a:cxn ang="0">
                  <a:pos x="connsiteX3" y="connsiteY3"/>
                </a:cxn>
              </a:cxnLst>
              <a:rect l="l" t="t" r="r" b="b"/>
              <a:pathLst>
                <a:path w="53181" h="142875">
                  <a:moveTo>
                    <a:pt x="16669" y="0"/>
                  </a:moveTo>
                  <a:cubicBezTo>
                    <a:pt x="31750" y="28178"/>
                    <a:pt x="46831" y="56357"/>
                    <a:pt x="50006" y="73819"/>
                  </a:cubicBezTo>
                  <a:cubicBezTo>
                    <a:pt x="53181" y="91282"/>
                    <a:pt x="44053" y="93266"/>
                    <a:pt x="35719" y="104775"/>
                  </a:cubicBezTo>
                  <a:cubicBezTo>
                    <a:pt x="27385" y="116284"/>
                    <a:pt x="13692" y="129579"/>
                    <a:pt x="0" y="1428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65" name="Forme libre 64"/>
            <p:cNvSpPr/>
            <p:nvPr/>
          </p:nvSpPr>
          <p:spPr>
            <a:xfrm>
              <a:off x="3821943" y="2291330"/>
              <a:ext cx="69540" cy="186598"/>
            </a:xfrm>
            <a:custGeom>
              <a:avLst/>
              <a:gdLst>
                <a:gd name="connsiteX0" fmla="*/ 16669 w 53181"/>
                <a:gd name="connsiteY0" fmla="*/ 0 h 142875"/>
                <a:gd name="connsiteX1" fmla="*/ 50006 w 53181"/>
                <a:gd name="connsiteY1" fmla="*/ 73819 h 142875"/>
                <a:gd name="connsiteX2" fmla="*/ 35719 w 53181"/>
                <a:gd name="connsiteY2" fmla="*/ 104775 h 142875"/>
                <a:gd name="connsiteX3" fmla="*/ 0 w 53181"/>
                <a:gd name="connsiteY3" fmla="*/ 142875 h 142875"/>
              </a:gdLst>
              <a:ahLst/>
              <a:cxnLst>
                <a:cxn ang="0">
                  <a:pos x="connsiteX0" y="connsiteY0"/>
                </a:cxn>
                <a:cxn ang="0">
                  <a:pos x="connsiteX1" y="connsiteY1"/>
                </a:cxn>
                <a:cxn ang="0">
                  <a:pos x="connsiteX2" y="connsiteY2"/>
                </a:cxn>
                <a:cxn ang="0">
                  <a:pos x="connsiteX3" y="connsiteY3"/>
                </a:cxn>
              </a:cxnLst>
              <a:rect l="l" t="t" r="r" b="b"/>
              <a:pathLst>
                <a:path w="53181" h="142875">
                  <a:moveTo>
                    <a:pt x="16669" y="0"/>
                  </a:moveTo>
                  <a:cubicBezTo>
                    <a:pt x="31750" y="28178"/>
                    <a:pt x="46831" y="56357"/>
                    <a:pt x="50006" y="73819"/>
                  </a:cubicBezTo>
                  <a:cubicBezTo>
                    <a:pt x="53181" y="91282"/>
                    <a:pt x="44053" y="93266"/>
                    <a:pt x="35719" y="104775"/>
                  </a:cubicBezTo>
                  <a:cubicBezTo>
                    <a:pt x="27385" y="116284"/>
                    <a:pt x="13692" y="129579"/>
                    <a:pt x="0" y="1428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66" name="Connecteur droit 344"/>
            <p:cNvCxnSpPr>
              <a:cxnSpLocks noChangeShapeType="1"/>
            </p:cNvCxnSpPr>
            <p:nvPr/>
          </p:nvCxnSpPr>
          <p:spPr bwMode="auto">
            <a:xfrm flipH="1" flipV="1">
              <a:off x="4511321" y="2310732"/>
              <a:ext cx="67833" cy="234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67" name="Connecteur droit 345"/>
            <p:cNvCxnSpPr>
              <a:cxnSpLocks noChangeShapeType="1"/>
            </p:cNvCxnSpPr>
            <p:nvPr/>
          </p:nvCxnSpPr>
          <p:spPr bwMode="auto">
            <a:xfrm flipH="1" flipV="1">
              <a:off x="3923731" y="2283797"/>
              <a:ext cx="555895" cy="1629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68" name="Connecteur droit 346"/>
            <p:cNvCxnSpPr>
              <a:cxnSpLocks noChangeShapeType="1"/>
            </p:cNvCxnSpPr>
            <p:nvPr/>
          </p:nvCxnSpPr>
          <p:spPr bwMode="auto">
            <a:xfrm flipV="1">
              <a:off x="4391222" y="4852493"/>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69" name="Connecteur droit 347"/>
            <p:cNvCxnSpPr>
              <a:cxnSpLocks noChangeShapeType="1"/>
            </p:cNvCxnSpPr>
            <p:nvPr/>
          </p:nvCxnSpPr>
          <p:spPr bwMode="auto">
            <a:xfrm flipV="1">
              <a:off x="4216253" y="2610721"/>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70" name="Connecteur droit 348"/>
            <p:cNvCxnSpPr>
              <a:cxnSpLocks noChangeShapeType="1"/>
            </p:cNvCxnSpPr>
            <p:nvPr/>
          </p:nvCxnSpPr>
          <p:spPr bwMode="auto">
            <a:xfrm flipV="1">
              <a:off x="4232920" y="2504801"/>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grpSp>
      <p:cxnSp>
        <p:nvCxnSpPr>
          <p:cNvPr id="71" name="Connecteur droit 101"/>
          <p:cNvCxnSpPr>
            <a:cxnSpLocks noChangeShapeType="1"/>
          </p:cNvCxnSpPr>
          <p:nvPr/>
        </p:nvCxnSpPr>
        <p:spPr bwMode="auto">
          <a:xfrm flipV="1">
            <a:off x="2055186" y="5123564"/>
            <a:ext cx="1546225" cy="803275"/>
          </a:xfrm>
          <a:prstGeom prst="line">
            <a:avLst/>
          </a:prstGeom>
          <a:noFill/>
          <a:ln w="12700" algn="ctr">
            <a:solidFill>
              <a:srgbClr val="FF0000"/>
            </a:solidFill>
            <a:prstDash val="dashDot"/>
            <a:round/>
            <a:headEnd/>
            <a:tailEnd/>
          </a:ln>
          <a:extLst>
            <a:ext uri="{909E8E84-426E-40DD-AFC4-6F175D3DCCD1}">
              <a14:hiddenFill xmlns:a14="http://schemas.microsoft.com/office/drawing/2010/main">
                <a:noFill/>
              </a14:hiddenFill>
            </a:ext>
          </a:extLst>
        </p:spPr>
      </p:cxnSp>
      <p:grpSp>
        <p:nvGrpSpPr>
          <p:cNvPr id="72" name="Groupe 109"/>
          <p:cNvGrpSpPr>
            <a:grpSpLocks/>
          </p:cNvGrpSpPr>
          <p:nvPr/>
        </p:nvGrpSpPr>
        <p:grpSpPr bwMode="auto">
          <a:xfrm>
            <a:off x="1786898" y="2266064"/>
            <a:ext cx="790575" cy="400050"/>
            <a:chOff x="7918299" y="1565952"/>
            <a:chExt cx="731626" cy="399229"/>
          </a:xfrm>
        </p:grpSpPr>
        <p:sp>
          <p:nvSpPr>
            <p:cNvPr id="73" name="Ellipse 72"/>
            <p:cNvSpPr/>
            <p:nvPr/>
          </p:nvSpPr>
          <p:spPr>
            <a:xfrm>
              <a:off x="7918299" y="1565952"/>
              <a:ext cx="359937" cy="359623"/>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74" name="Connecteur droit 111"/>
            <p:cNvCxnSpPr>
              <a:cxnSpLocks noChangeShapeType="1"/>
              <a:stCxn id="73" idx="2"/>
              <a:endCxn id="73" idx="6"/>
            </p:cNvCxnSpPr>
            <p:nvPr/>
          </p:nvCxnSpPr>
          <p:spPr bwMode="auto">
            <a:xfrm>
              <a:off x="7924800" y="1748448"/>
              <a:ext cx="360000"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75" name="Connecteur droit 112"/>
            <p:cNvCxnSpPr>
              <a:cxnSpLocks noChangeShapeType="1"/>
              <a:stCxn id="73" idx="5"/>
            </p:cNvCxnSpPr>
            <p:nvPr/>
          </p:nvCxnSpPr>
          <p:spPr bwMode="auto">
            <a:xfrm flipV="1">
              <a:off x="8232079" y="1752600"/>
              <a:ext cx="416621" cy="12312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76" name="Connecteur droit 113"/>
            <p:cNvCxnSpPr>
              <a:cxnSpLocks noChangeShapeType="1"/>
              <a:stCxn id="73" idx="7"/>
            </p:cNvCxnSpPr>
            <p:nvPr/>
          </p:nvCxnSpPr>
          <p:spPr bwMode="auto">
            <a:xfrm>
              <a:off x="8232079" y="1621169"/>
              <a:ext cx="410271" cy="121906"/>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77" name="Connecteur droit 114"/>
            <p:cNvCxnSpPr>
              <a:cxnSpLocks noChangeShapeType="1"/>
              <a:stCxn id="73" idx="6"/>
            </p:cNvCxnSpPr>
            <p:nvPr/>
          </p:nvCxnSpPr>
          <p:spPr bwMode="auto">
            <a:xfrm>
              <a:off x="8284800" y="1748448"/>
              <a:ext cx="365125"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78" name="ZoneTexte 77"/>
            <p:cNvSpPr txBox="1"/>
            <p:nvPr/>
          </p:nvSpPr>
          <p:spPr>
            <a:xfrm>
              <a:off x="7944743" y="1687939"/>
              <a:ext cx="352591" cy="277242"/>
            </a:xfrm>
            <a:prstGeom prst="rect">
              <a:avLst/>
            </a:prstGeom>
            <a:noFill/>
          </p:spPr>
          <p:txBody>
            <a:bodyPr wrap="none">
              <a:spAutoFit/>
            </a:bodyPr>
            <a:lstStyle/>
            <a:p>
              <a:pPr>
                <a:defRPr/>
              </a:pPr>
              <a:r>
                <a:rPr lang="fr-FR" sz="1200" kern="0" dirty="0">
                  <a:solidFill>
                    <a:sysClr val="windowText" lastClr="000000"/>
                  </a:solidFill>
                  <a:latin typeface="Arial"/>
                  <a:cs typeface="Arial"/>
                </a:rPr>
                <a:t>B2</a:t>
              </a:r>
            </a:p>
          </p:txBody>
        </p:sp>
      </p:grpSp>
      <p:grpSp>
        <p:nvGrpSpPr>
          <p:cNvPr id="79" name="Groupe 116"/>
          <p:cNvGrpSpPr>
            <a:grpSpLocks/>
          </p:cNvGrpSpPr>
          <p:nvPr/>
        </p:nvGrpSpPr>
        <p:grpSpPr bwMode="auto">
          <a:xfrm>
            <a:off x="3042611" y="2554989"/>
            <a:ext cx="835025" cy="417513"/>
            <a:chOff x="9004300" y="1806573"/>
            <a:chExt cx="771525" cy="417477"/>
          </a:xfrm>
        </p:grpSpPr>
        <p:sp>
          <p:nvSpPr>
            <p:cNvPr id="80" name="Ellipse 79"/>
            <p:cNvSpPr/>
            <p:nvPr/>
          </p:nvSpPr>
          <p:spPr>
            <a:xfrm>
              <a:off x="9414998" y="1806573"/>
              <a:ext cx="360827" cy="358744"/>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81" name="Connecteur droit 118"/>
            <p:cNvCxnSpPr>
              <a:cxnSpLocks noChangeShapeType="1"/>
              <a:stCxn id="80" idx="2"/>
              <a:endCxn id="80" idx="6"/>
            </p:cNvCxnSpPr>
            <p:nvPr/>
          </p:nvCxnSpPr>
          <p:spPr bwMode="auto">
            <a:xfrm>
              <a:off x="9415825" y="1986573"/>
              <a:ext cx="360000"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82" name="Connecteur droit 119"/>
            <p:cNvCxnSpPr>
              <a:cxnSpLocks noChangeShapeType="1"/>
              <a:endCxn id="80" idx="2"/>
            </p:cNvCxnSpPr>
            <p:nvPr/>
          </p:nvCxnSpPr>
          <p:spPr bwMode="auto">
            <a:xfrm flipV="1">
              <a:off x="9004300" y="1986573"/>
              <a:ext cx="411525"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83" name="Connecteur droit 120"/>
            <p:cNvCxnSpPr>
              <a:cxnSpLocks noChangeShapeType="1"/>
              <a:endCxn id="80" idx="1"/>
            </p:cNvCxnSpPr>
            <p:nvPr/>
          </p:nvCxnSpPr>
          <p:spPr bwMode="auto">
            <a:xfrm flipV="1">
              <a:off x="9010650" y="1859294"/>
              <a:ext cx="457896" cy="125081"/>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84" name="Connecteur droit 121"/>
            <p:cNvCxnSpPr>
              <a:cxnSpLocks noChangeShapeType="1"/>
              <a:stCxn id="80" idx="3"/>
            </p:cNvCxnSpPr>
            <p:nvPr/>
          </p:nvCxnSpPr>
          <p:spPr bwMode="auto">
            <a:xfrm flipH="1" flipV="1">
              <a:off x="9017000" y="1990725"/>
              <a:ext cx="451546" cy="12312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85" name="ZoneTexte 84"/>
            <p:cNvSpPr txBox="1"/>
            <p:nvPr/>
          </p:nvSpPr>
          <p:spPr>
            <a:xfrm>
              <a:off x="9420865" y="1946261"/>
              <a:ext cx="350559" cy="277789"/>
            </a:xfrm>
            <a:prstGeom prst="rect">
              <a:avLst/>
            </a:prstGeom>
            <a:noFill/>
          </p:spPr>
          <p:txBody>
            <a:bodyPr wrap="none">
              <a:spAutoFit/>
            </a:bodyPr>
            <a:lstStyle/>
            <a:p>
              <a:pPr>
                <a:defRPr/>
              </a:pPr>
              <a:r>
                <a:rPr lang="fr-FR" sz="1200" kern="0" dirty="0">
                  <a:solidFill>
                    <a:sysClr val="windowText" lastClr="000000"/>
                  </a:solidFill>
                  <a:latin typeface="Arial"/>
                  <a:cs typeface="Arial"/>
                </a:rPr>
                <a:t>B3</a:t>
              </a:r>
            </a:p>
          </p:txBody>
        </p:sp>
      </p:grpSp>
      <p:grpSp>
        <p:nvGrpSpPr>
          <p:cNvPr id="86" name="Groupe 287"/>
          <p:cNvGrpSpPr>
            <a:grpSpLocks/>
          </p:cNvGrpSpPr>
          <p:nvPr/>
        </p:nvGrpSpPr>
        <p:grpSpPr bwMode="auto">
          <a:xfrm>
            <a:off x="2398086" y="4899727"/>
            <a:ext cx="2584049" cy="714375"/>
            <a:chOff x="2946400" y="4163914"/>
            <a:chExt cx="2583093" cy="716042"/>
          </a:xfrm>
        </p:grpSpPr>
        <p:sp>
          <p:nvSpPr>
            <p:cNvPr id="87" name="ZoneTexte 86"/>
            <p:cNvSpPr txBox="1"/>
            <p:nvPr/>
          </p:nvSpPr>
          <p:spPr bwMode="auto">
            <a:xfrm>
              <a:off x="4947497" y="4163914"/>
              <a:ext cx="581996" cy="308495"/>
            </a:xfrm>
            <a:prstGeom prst="rect">
              <a:avLst/>
            </a:prstGeom>
            <a:noFill/>
            <a:ln>
              <a:noFill/>
            </a:ln>
          </p:spPr>
          <p:txBody>
            <a:bodyPr wrap="none">
              <a:spAutoFit/>
            </a:bodyPr>
            <a:lstStyle/>
            <a:p>
              <a:pPr>
                <a:defRPr/>
              </a:pPr>
              <a:r>
                <a:rPr lang="fr-FR" sz="1400" kern="0" dirty="0">
                  <a:solidFill>
                    <a:sysClr val="windowText" lastClr="000000"/>
                  </a:solidFill>
                  <a:latin typeface="Arial"/>
                  <a:cs typeface="Arial"/>
                </a:rPr>
                <a:t>0,05 </a:t>
              </a:r>
            </a:p>
          </p:txBody>
        </p:sp>
        <p:sp>
          <p:nvSpPr>
            <p:cNvPr id="88" name="Arc 87"/>
            <p:cNvSpPr/>
            <p:nvPr/>
          </p:nvSpPr>
          <p:spPr bwMode="auto">
            <a:xfrm>
              <a:off x="4709460" y="4264159"/>
              <a:ext cx="174560" cy="162303"/>
            </a:xfrm>
            <a:prstGeom prst="arc">
              <a:avLst>
                <a:gd name="adj1" fmla="val 10800000"/>
                <a:gd name="adj2" fmla="val 0"/>
              </a:avLst>
            </a:prstGeom>
            <a:noFill/>
            <a:ln w="9525" cap="flat" cmpd="sng" algn="ctr">
              <a:solidFill>
                <a:srgbClr val="000000"/>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89" name="Connecteur droit 190"/>
            <p:cNvCxnSpPr>
              <a:cxnSpLocks noChangeShapeType="1"/>
              <a:stCxn id="88" idx="0"/>
              <a:endCxn id="88" idx="2"/>
            </p:cNvCxnSpPr>
            <p:nvPr/>
          </p:nvCxnSpPr>
          <p:spPr bwMode="auto">
            <a:xfrm>
              <a:off x="4708790" y="4344987"/>
              <a:ext cx="175419"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0" name="Connecteur droit 191"/>
            <p:cNvCxnSpPr>
              <a:cxnSpLocks noChangeShapeType="1"/>
            </p:cNvCxnSpPr>
            <p:nvPr/>
          </p:nvCxnSpPr>
          <p:spPr bwMode="auto">
            <a:xfrm flipH="1" flipV="1">
              <a:off x="4949560" y="4177507"/>
              <a:ext cx="0" cy="2700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1" name="Connecteur droit 192"/>
            <p:cNvCxnSpPr>
              <a:cxnSpLocks noChangeShapeType="1"/>
            </p:cNvCxnSpPr>
            <p:nvPr/>
          </p:nvCxnSpPr>
          <p:spPr bwMode="auto">
            <a:xfrm flipV="1">
              <a:off x="2946400" y="4311650"/>
              <a:ext cx="1685529"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2" name="Connecteur droit 193"/>
            <p:cNvCxnSpPr>
              <a:cxnSpLocks noChangeShapeType="1"/>
            </p:cNvCxnSpPr>
            <p:nvPr/>
          </p:nvCxnSpPr>
          <p:spPr bwMode="auto">
            <a:xfrm>
              <a:off x="2948391" y="4311650"/>
              <a:ext cx="79935" cy="10860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3" name="Connecteur droit 194"/>
            <p:cNvCxnSpPr>
              <a:cxnSpLocks noChangeShapeType="1"/>
            </p:cNvCxnSpPr>
            <p:nvPr/>
          </p:nvCxnSpPr>
          <p:spPr bwMode="auto">
            <a:xfrm>
              <a:off x="3035469" y="4432162"/>
              <a:ext cx="107786" cy="145393"/>
            </a:xfrm>
            <a:prstGeom prst="line">
              <a:avLst/>
            </a:prstGeom>
            <a:noFill/>
            <a:ln w="9525" algn="ctr">
              <a:solidFill>
                <a:srgbClr val="000000"/>
              </a:solidFill>
              <a:prstDash val="dash"/>
              <a:round/>
              <a:headEnd/>
              <a:tailEnd type="arrow" w="sm" len="sm"/>
            </a:ln>
            <a:extLst>
              <a:ext uri="{909E8E84-426E-40DD-AFC4-6F175D3DCCD1}">
                <a14:hiddenFill xmlns:a14="http://schemas.microsoft.com/office/drawing/2010/main">
                  <a:noFill/>
                </a14:hiddenFill>
              </a:ext>
            </a:extLst>
          </p:spPr>
        </p:cxnSp>
        <p:cxnSp>
          <p:nvCxnSpPr>
            <p:cNvPr id="94" name="Connecteur droit 195"/>
            <p:cNvCxnSpPr>
              <a:cxnSpLocks noChangeShapeType="1"/>
            </p:cNvCxnSpPr>
            <p:nvPr/>
          </p:nvCxnSpPr>
          <p:spPr bwMode="auto">
            <a:xfrm flipV="1">
              <a:off x="3556913" y="4311650"/>
              <a:ext cx="207830" cy="295279"/>
            </a:xfrm>
            <a:prstGeom prst="line">
              <a:avLst/>
            </a:prstGeom>
            <a:noFill/>
            <a:ln w="9525" algn="ctr">
              <a:solidFill>
                <a:srgbClr val="000000"/>
              </a:solidFill>
              <a:round/>
              <a:headEnd type="arrow" w="sm" len="sm"/>
              <a:tailEnd/>
            </a:ln>
            <a:extLst>
              <a:ext uri="{909E8E84-426E-40DD-AFC4-6F175D3DCCD1}">
                <a14:hiddenFill xmlns:a14="http://schemas.microsoft.com/office/drawing/2010/main">
                  <a:noFill/>
                </a14:hiddenFill>
              </a:ext>
            </a:extLst>
          </p:spPr>
        </p:cxnSp>
        <p:sp>
          <p:nvSpPr>
            <p:cNvPr id="95" name="ZoneTexte 94"/>
            <p:cNvSpPr txBox="1"/>
            <p:nvPr/>
          </p:nvSpPr>
          <p:spPr bwMode="auto">
            <a:xfrm>
              <a:off x="5115709" y="4603086"/>
              <a:ext cx="287232" cy="276870"/>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A</a:t>
              </a:r>
            </a:p>
          </p:txBody>
        </p:sp>
        <p:cxnSp>
          <p:nvCxnSpPr>
            <p:cNvPr id="96" name="Connecteur droit 197"/>
            <p:cNvCxnSpPr>
              <a:cxnSpLocks noChangeShapeType="1"/>
              <a:endCxn id="97" idx="3"/>
            </p:cNvCxnSpPr>
            <p:nvPr/>
          </p:nvCxnSpPr>
          <p:spPr bwMode="auto">
            <a:xfrm flipH="1" flipV="1">
              <a:off x="5257797" y="4452143"/>
              <a:ext cx="0" cy="1492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7" name="Triangle isocèle 96"/>
            <p:cNvSpPr/>
            <p:nvPr/>
          </p:nvSpPr>
          <p:spPr bwMode="auto">
            <a:xfrm rot="21589310" flipV="1">
              <a:off x="5222033" y="4451922"/>
              <a:ext cx="72998" cy="63648"/>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sp>
          <p:nvSpPr>
            <p:cNvPr id="98" name="Rectangle 97"/>
            <p:cNvSpPr/>
            <p:nvPr/>
          </p:nvSpPr>
          <p:spPr bwMode="auto">
            <a:xfrm>
              <a:off x="4633289" y="4171421"/>
              <a:ext cx="801392" cy="282092"/>
            </a:xfrm>
            <a:prstGeom prst="rect">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grpSp>
      <p:sp>
        <p:nvSpPr>
          <p:cNvPr id="99" name="ZoneTexte 98"/>
          <p:cNvSpPr txBox="1"/>
          <p:nvPr/>
        </p:nvSpPr>
        <p:spPr bwMode="auto">
          <a:xfrm>
            <a:off x="3877636" y="4264727"/>
            <a:ext cx="290512" cy="276225"/>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B</a:t>
            </a:r>
          </a:p>
        </p:txBody>
      </p:sp>
      <p:cxnSp>
        <p:nvCxnSpPr>
          <p:cNvPr id="100" name="Connecteur droit 124"/>
          <p:cNvCxnSpPr>
            <a:cxnSpLocks noChangeShapeType="1"/>
          </p:cNvCxnSpPr>
          <p:nvPr/>
        </p:nvCxnSpPr>
        <p:spPr bwMode="auto">
          <a:xfrm flipH="1" flipV="1">
            <a:off x="4017336" y="4069464"/>
            <a:ext cx="0" cy="193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1" name="Triangle isocèle 100"/>
          <p:cNvSpPr/>
          <p:nvPr/>
        </p:nvSpPr>
        <p:spPr bwMode="auto">
          <a:xfrm rot="21589310" flipV="1">
            <a:off x="3982411" y="4066289"/>
            <a:ext cx="74612" cy="65088"/>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102" name="Connecteur droit 132"/>
          <p:cNvCxnSpPr>
            <a:cxnSpLocks noChangeShapeType="1"/>
            <a:endCxn id="109" idx="1"/>
          </p:cNvCxnSpPr>
          <p:nvPr/>
        </p:nvCxnSpPr>
        <p:spPr bwMode="auto">
          <a:xfrm>
            <a:off x="3110873" y="5822064"/>
            <a:ext cx="211138" cy="3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3" name="ZoneTexte 102"/>
          <p:cNvSpPr txBox="1"/>
          <p:nvPr/>
        </p:nvSpPr>
        <p:spPr bwMode="auto">
          <a:xfrm>
            <a:off x="3561723" y="5677602"/>
            <a:ext cx="1020763" cy="307975"/>
          </a:xfrm>
          <a:prstGeom prst="rect">
            <a:avLst/>
          </a:prstGeom>
          <a:noFill/>
          <a:ln>
            <a:noFill/>
          </a:ln>
        </p:spPr>
        <p:txBody>
          <a:bodyPr wrap="none">
            <a:spAutoFit/>
          </a:bodyPr>
          <a:lstStyle/>
          <a:p>
            <a:pPr>
              <a:defRPr/>
            </a:pPr>
            <a:r>
              <a:rPr lang="fr-FR" sz="1400" kern="0" dirty="0">
                <a:solidFill>
                  <a:sysClr val="windowText" lastClr="000000"/>
                </a:solidFill>
                <a:latin typeface="Arial"/>
                <a:cs typeface="Arial"/>
              </a:rPr>
              <a:t>0,05  A  B </a:t>
            </a:r>
          </a:p>
        </p:txBody>
      </p:sp>
      <p:cxnSp>
        <p:nvCxnSpPr>
          <p:cNvPr id="104" name="Connecteur droit 200"/>
          <p:cNvCxnSpPr>
            <a:cxnSpLocks noChangeShapeType="1"/>
          </p:cNvCxnSpPr>
          <p:nvPr/>
        </p:nvCxnSpPr>
        <p:spPr bwMode="auto">
          <a:xfrm flipH="1" flipV="1">
            <a:off x="4031623" y="5695064"/>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5" name="Connecteur droit 201"/>
          <p:cNvCxnSpPr>
            <a:cxnSpLocks noChangeShapeType="1"/>
          </p:cNvCxnSpPr>
          <p:nvPr/>
        </p:nvCxnSpPr>
        <p:spPr bwMode="auto">
          <a:xfrm flipH="1" flipV="1">
            <a:off x="3618873" y="5695064"/>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6" name="Connecteur droit 202"/>
          <p:cNvCxnSpPr>
            <a:cxnSpLocks noChangeShapeType="1"/>
          </p:cNvCxnSpPr>
          <p:nvPr/>
        </p:nvCxnSpPr>
        <p:spPr bwMode="auto">
          <a:xfrm flipH="1">
            <a:off x="3372811" y="5887152"/>
            <a:ext cx="166687"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7" name="Connecteur droit 203"/>
          <p:cNvCxnSpPr>
            <a:cxnSpLocks noChangeShapeType="1"/>
          </p:cNvCxnSpPr>
          <p:nvPr/>
        </p:nvCxnSpPr>
        <p:spPr bwMode="auto">
          <a:xfrm flipH="1">
            <a:off x="3375986" y="5758564"/>
            <a:ext cx="146050" cy="12858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8" name="Connecteur droit 204"/>
          <p:cNvCxnSpPr>
            <a:cxnSpLocks noChangeShapeType="1"/>
          </p:cNvCxnSpPr>
          <p:nvPr/>
        </p:nvCxnSpPr>
        <p:spPr bwMode="auto">
          <a:xfrm flipH="1" flipV="1">
            <a:off x="4271336" y="5695064"/>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9" name="Rectangle 108"/>
          <p:cNvSpPr/>
          <p:nvPr/>
        </p:nvSpPr>
        <p:spPr bwMode="auto">
          <a:xfrm>
            <a:off x="3322011" y="5698239"/>
            <a:ext cx="1208087" cy="255588"/>
          </a:xfrm>
          <a:prstGeom prst="rect">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110" name="Connecteur droit 195"/>
          <p:cNvCxnSpPr>
            <a:cxnSpLocks noChangeShapeType="1"/>
          </p:cNvCxnSpPr>
          <p:nvPr/>
        </p:nvCxnSpPr>
        <p:spPr bwMode="auto">
          <a:xfrm>
            <a:off x="2669548" y="5537902"/>
            <a:ext cx="446088" cy="284162"/>
          </a:xfrm>
          <a:prstGeom prst="line">
            <a:avLst/>
          </a:prstGeom>
          <a:noFill/>
          <a:ln w="9525" algn="ctr">
            <a:solidFill>
              <a:srgbClr val="000000"/>
            </a:solidFill>
            <a:round/>
            <a:headEnd type="arrow" w="sm" len="sm"/>
            <a:tailEnd/>
          </a:ln>
          <a:extLst>
            <a:ext uri="{909E8E84-426E-40DD-AFC4-6F175D3DCCD1}">
              <a14:hiddenFill xmlns:a14="http://schemas.microsoft.com/office/drawing/2010/main">
                <a:noFill/>
              </a14:hiddenFill>
            </a:ext>
          </a:extLst>
        </p:spPr>
      </p:cxnSp>
      <p:sp>
        <p:nvSpPr>
          <p:cNvPr id="111" name="Rectangle 15"/>
          <p:cNvSpPr>
            <a:spLocks noChangeArrowheads="1"/>
          </p:cNvSpPr>
          <p:nvPr/>
        </p:nvSpPr>
        <p:spPr bwMode="auto">
          <a:xfrm>
            <a:off x="3876048" y="3082039"/>
            <a:ext cx="1390650" cy="307975"/>
          </a:xfrm>
          <a:prstGeom prst="rect">
            <a:avLst/>
          </a:prstGeom>
          <a:noFill/>
          <a:ln w="9525">
            <a:noFill/>
            <a:miter lim="800000"/>
            <a:headEnd/>
            <a:tailEnd/>
          </a:ln>
        </p:spPr>
        <p:txBody>
          <a:bodyPr wrap="none" lIns="92075" tIns="46038" rIns="92075" bIns="46038">
            <a:spAutoFit/>
          </a:bodyPr>
          <a:lstStyle/>
          <a:p>
            <a:pPr>
              <a:defRPr/>
            </a:pPr>
            <a:r>
              <a:rPr lang="fr-FR" sz="1400" kern="0" dirty="0">
                <a:solidFill>
                  <a:sysClr val="windowText" lastClr="000000"/>
                </a:solidFill>
                <a:latin typeface="Arial"/>
                <a:cs typeface="Arial"/>
              </a:rPr>
              <a:t>0,5  A[SL]   B  </a:t>
            </a:r>
          </a:p>
        </p:txBody>
      </p:sp>
      <p:sp>
        <p:nvSpPr>
          <p:cNvPr id="112" name="Line 21"/>
          <p:cNvSpPr>
            <a:spLocks noChangeShapeType="1"/>
          </p:cNvSpPr>
          <p:nvPr/>
        </p:nvSpPr>
        <p:spPr bwMode="auto">
          <a:xfrm>
            <a:off x="4268161" y="3089977"/>
            <a:ext cx="0" cy="293687"/>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113" name="Line 23"/>
          <p:cNvSpPr>
            <a:spLocks noChangeShapeType="1"/>
          </p:cNvSpPr>
          <p:nvPr/>
        </p:nvSpPr>
        <p:spPr bwMode="auto">
          <a:xfrm>
            <a:off x="4803148" y="3089977"/>
            <a:ext cx="0" cy="293687"/>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114" name="Rectangle 113"/>
          <p:cNvSpPr>
            <a:spLocks noChangeArrowheads="1"/>
          </p:cNvSpPr>
          <p:nvPr/>
        </p:nvSpPr>
        <p:spPr bwMode="auto">
          <a:xfrm>
            <a:off x="3576011" y="3089977"/>
            <a:ext cx="1473200" cy="284162"/>
          </a:xfrm>
          <a:prstGeom prst="rect">
            <a:avLst/>
          </a:prstGeom>
          <a:noFill/>
          <a:ln w="9525">
            <a:solidFill>
              <a:srgbClr val="000000"/>
            </a:solidFill>
            <a:miter lim="800000"/>
            <a:headEnd/>
            <a:tailEnd/>
          </a:ln>
        </p:spPr>
        <p:txBody>
          <a:bodyPr wrap="none" anchor="ctr"/>
          <a:lstStyle/>
          <a:p>
            <a:pPr algn="ctr">
              <a:defRPr/>
            </a:pPr>
            <a:endParaRPr lang="fr-FR" kern="0">
              <a:solidFill>
                <a:sysClr val="windowText" lastClr="000000"/>
              </a:solidFill>
              <a:latin typeface="Arial"/>
              <a:cs typeface="Arial"/>
            </a:endParaRPr>
          </a:p>
        </p:txBody>
      </p:sp>
      <p:sp>
        <p:nvSpPr>
          <p:cNvPr id="115" name="Line 17"/>
          <p:cNvSpPr>
            <a:spLocks noChangeShapeType="1"/>
          </p:cNvSpPr>
          <p:nvPr/>
        </p:nvSpPr>
        <p:spPr bwMode="auto">
          <a:xfrm>
            <a:off x="3915736" y="3089977"/>
            <a:ext cx="0" cy="284162"/>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grpSp>
        <p:nvGrpSpPr>
          <p:cNvPr id="116" name="Group 18"/>
          <p:cNvGrpSpPr>
            <a:grpSpLocks/>
          </p:cNvGrpSpPr>
          <p:nvPr/>
        </p:nvGrpSpPr>
        <p:grpSpPr bwMode="auto">
          <a:xfrm>
            <a:off x="3628398" y="3156652"/>
            <a:ext cx="244475" cy="112712"/>
            <a:chOff x="708" y="4138"/>
            <a:chExt cx="146" cy="73"/>
          </a:xfrm>
        </p:grpSpPr>
        <p:sp>
          <p:nvSpPr>
            <p:cNvPr id="117" name="Arc 19"/>
            <p:cNvSpPr>
              <a:spLocks/>
            </p:cNvSpPr>
            <p:nvPr/>
          </p:nvSpPr>
          <p:spPr bwMode="auto">
            <a:xfrm>
              <a:off x="709" y="4138"/>
              <a:ext cx="145" cy="73"/>
            </a:xfrm>
            <a:custGeom>
              <a:avLst/>
              <a:gdLst>
                <a:gd name="T0" fmla="*/ 0 w 43148"/>
                <a:gd name="T1" fmla="*/ 68 h 21600"/>
                <a:gd name="T2" fmla="*/ 145 w 43148"/>
                <a:gd name="T3" fmla="*/ 72 h 21600"/>
                <a:gd name="T4" fmla="*/ 72 w 43148"/>
                <a:gd name="T5" fmla="*/ 73 h 21600"/>
                <a:gd name="T6" fmla="*/ 0 60000 65536"/>
                <a:gd name="T7" fmla="*/ 0 60000 65536"/>
                <a:gd name="T8" fmla="*/ 0 60000 65536"/>
                <a:gd name="T9" fmla="*/ 0 w 43148"/>
                <a:gd name="T10" fmla="*/ 0 h 21600"/>
                <a:gd name="T11" fmla="*/ 43148 w 43148"/>
                <a:gd name="T12" fmla="*/ 21600 h 21600"/>
              </a:gdLst>
              <a:ahLst/>
              <a:cxnLst>
                <a:cxn ang="T6">
                  <a:pos x="T0" y="T1"/>
                </a:cxn>
                <a:cxn ang="T7">
                  <a:pos x="T2" y="T3"/>
                </a:cxn>
                <a:cxn ang="T8">
                  <a:pos x="T4" y="T5"/>
                </a:cxn>
              </a:cxnLst>
              <a:rect l="T9" t="T10" r="T11" b="T12"/>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close/>
                </a:path>
              </a:pathLst>
            </a:custGeom>
            <a:noFill/>
            <a:ln w="9525" cap="rnd">
              <a:solidFill>
                <a:srgbClr val="000000"/>
              </a:solidFill>
              <a:round/>
              <a:headEnd type="none" w="sm" len="sm"/>
              <a:tailEnd type="none" w="sm" len="sm"/>
            </a:ln>
          </p:spPr>
          <p:txBody>
            <a:bodyPr wrap="none" anchor="ctr"/>
            <a:lstStyle/>
            <a:p>
              <a:pPr algn="ctr">
                <a:defRPr/>
              </a:pPr>
              <a:endParaRPr lang="fr-FR" kern="0">
                <a:solidFill>
                  <a:sysClr val="windowText" lastClr="000000"/>
                </a:solidFill>
                <a:latin typeface="Arial"/>
                <a:cs typeface="Arial"/>
              </a:endParaRPr>
            </a:p>
          </p:txBody>
        </p:sp>
        <p:sp>
          <p:nvSpPr>
            <p:cNvPr id="118" name="Line 20"/>
            <p:cNvSpPr>
              <a:spLocks noChangeShapeType="1"/>
            </p:cNvSpPr>
            <p:nvPr/>
          </p:nvSpPr>
          <p:spPr bwMode="auto">
            <a:xfrm>
              <a:off x="708" y="4209"/>
              <a:ext cx="145"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grpSp>
      <p:sp>
        <p:nvSpPr>
          <p:cNvPr id="119" name="Line 154"/>
          <p:cNvSpPr>
            <a:spLocks noChangeShapeType="1"/>
          </p:cNvSpPr>
          <p:nvPr/>
        </p:nvSpPr>
        <p:spPr bwMode="auto">
          <a:xfrm flipH="1" flipV="1">
            <a:off x="3206123" y="3082039"/>
            <a:ext cx="169863" cy="157163"/>
          </a:xfrm>
          <a:prstGeom prst="line">
            <a:avLst/>
          </a:prstGeom>
          <a:noFill/>
          <a:ln w="9525">
            <a:solidFill>
              <a:srgbClr val="000000"/>
            </a:solidFill>
            <a:round/>
            <a:headEnd type="none" w="sm" len="sm"/>
            <a:tailEnd type="arrow" w="med" len="med"/>
          </a:ln>
        </p:spPr>
        <p:txBody>
          <a:bodyPr wrap="none" anchor="ctr"/>
          <a:lstStyle/>
          <a:p>
            <a:pPr>
              <a:defRPr/>
            </a:pPr>
            <a:endParaRPr lang="fr-FR" sz="2000" kern="0">
              <a:solidFill>
                <a:sysClr val="windowText" lastClr="000000"/>
              </a:solidFill>
              <a:latin typeface="Arial"/>
              <a:cs typeface="Arial"/>
            </a:endParaRPr>
          </a:p>
        </p:txBody>
      </p:sp>
      <p:sp>
        <p:nvSpPr>
          <p:cNvPr id="120" name="Line 153"/>
          <p:cNvSpPr>
            <a:spLocks noChangeShapeType="1"/>
          </p:cNvSpPr>
          <p:nvPr/>
        </p:nvSpPr>
        <p:spPr bwMode="auto">
          <a:xfrm>
            <a:off x="3383923" y="3239202"/>
            <a:ext cx="192088"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121" name="Ellipse 120"/>
          <p:cNvSpPr/>
          <p:nvPr/>
        </p:nvSpPr>
        <p:spPr bwMode="auto">
          <a:xfrm flipH="1">
            <a:off x="3322011" y="3170939"/>
            <a:ext cx="161925" cy="161925"/>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122" name="Connecteur droit 151"/>
          <p:cNvCxnSpPr>
            <a:cxnSpLocks noChangeShapeType="1"/>
          </p:cNvCxnSpPr>
          <p:nvPr/>
        </p:nvCxnSpPr>
        <p:spPr bwMode="auto">
          <a:xfrm>
            <a:off x="3537911" y="5164839"/>
            <a:ext cx="242887" cy="53975"/>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grpSp>
        <p:nvGrpSpPr>
          <p:cNvPr id="123" name="Groupe 382"/>
          <p:cNvGrpSpPr>
            <a:grpSpLocks/>
          </p:cNvGrpSpPr>
          <p:nvPr/>
        </p:nvGrpSpPr>
        <p:grpSpPr bwMode="auto">
          <a:xfrm>
            <a:off x="3474411" y="5304539"/>
            <a:ext cx="587375" cy="277813"/>
            <a:chOff x="2117456" y="4923629"/>
            <a:chExt cx="587829" cy="276999"/>
          </a:xfrm>
        </p:grpSpPr>
        <p:sp>
          <p:nvSpPr>
            <p:cNvPr id="124" name="ZoneTexte 123"/>
            <p:cNvSpPr txBox="1"/>
            <p:nvPr/>
          </p:nvSpPr>
          <p:spPr bwMode="auto">
            <a:xfrm>
              <a:off x="2417725" y="4923629"/>
              <a:ext cx="287560" cy="276999"/>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S</a:t>
              </a:r>
            </a:p>
          </p:txBody>
        </p:sp>
        <p:cxnSp>
          <p:nvCxnSpPr>
            <p:cNvPr id="125" name="Connecteur droit 128"/>
            <p:cNvCxnSpPr>
              <a:cxnSpLocks noChangeShapeType="1"/>
              <a:endCxn id="124" idx="1"/>
            </p:cNvCxnSpPr>
            <p:nvPr/>
          </p:nvCxnSpPr>
          <p:spPr bwMode="auto">
            <a:xfrm>
              <a:off x="2252187" y="5061582"/>
              <a:ext cx="165840" cy="54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26" name="Groupe 129"/>
            <p:cNvGrpSpPr>
              <a:grpSpLocks/>
            </p:cNvGrpSpPr>
            <p:nvPr/>
          </p:nvGrpSpPr>
          <p:grpSpPr bwMode="auto">
            <a:xfrm rot="2209776">
              <a:off x="2117456" y="4956972"/>
              <a:ext cx="147474" cy="81425"/>
              <a:chOff x="1380457" y="5458642"/>
              <a:chExt cx="136129" cy="81425"/>
            </a:xfrm>
          </p:grpSpPr>
          <p:cxnSp>
            <p:nvCxnSpPr>
              <p:cNvPr id="127" name="Connecteur droit 130"/>
              <p:cNvCxnSpPr>
                <a:cxnSpLocks noChangeShapeType="1"/>
                <a:endCxn id="128" idx="0"/>
              </p:cNvCxnSpPr>
              <p:nvPr/>
            </p:nvCxnSpPr>
            <p:spPr bwMode="auto">
              <a:xfrm rot="-2209776" flipH="1" flipV="1">
                <a:off x="1455190" y="5474207"/>
                <a:ext cx="61396" cy="6586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28" name="Triangle isocèle 127"/>
              <p:cNvSpPr/>
              <p:nvPr/>
            </p:nvSpPr>
            <p:spPr>
              <a:xfrm rot="17000821" flipV="1">
                <a:off x="1351973" y="5449452"/>
                <a:ext cx="85474" cy="63060"/>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grpSp>
      </p:grpSp>
      <p:sp>
        <p:nvSpPr>
          <p:cNvPr id="129" name="ZoneTexte 128"/>
          <p:cNvSpPr txBox="1"/>
          <p:nvPr/>
        </p:nvSpPr>
        <p:spPr bwMode="auto">
          <a:xfrm>
            <a:off x="4085598" y="2740727"/>
            <a:ext cx="542925" cy="307975"/>
          </a:xfrm>
          <a:prstGeom prst="rect">
            <a:avLst/>
          </a:prstGeom>
          <a:noFill/>
        </p:spPr>
        <p:txBody>
          <a:bodyPr wrap="none">
            <a:spAutoFit/>
          </a:bodyPr>
          <a:lstStyle/>
          <a:p>
            <a:pPr>
              <a:defRPr/>
            </a:pPr>
            <a:r>
              <a:rPr lang="fr-FR" sz="1400" kern="0" dirty="0">
                <a:latin typeface="Arial"/>
                <a:cs typeface="Arial"/>
              </a:rPr>
              <a:t>Pale</a:t>
            </a:r>
          </a:p>
        </p:txBody>
      </p:sp>
      <p:sp>
        <p:nvSpPr>
          <p:cNvPr id="130" name="ZoneTexte 1"/>
          <p:cNvSpPr txBox="1">
            <a:spLocks noChangeArrowheads="1"/>
          </p:cNvSpPr>
          <p:nvPr/>
        </p:nvSpPr>
        <p:spPr bwMode="auto">
          <a:xfrm>
            <a:off x="1445585" y="5350577"/>
            <a:ext cx="5286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rPr>
              <a:t>A[SL]</a:t>
            </a:r>
          </a:p>
        </p:txBody>
      </p:sp>
      <p:sp>
        <p:nvSpPr>
          <p:cNvPr id="131" name="Line 153"/>
          <p:cNvSpPr>
            <a:spLocks noChangeShapeType="1"/>
          </p:cNvSpPr>
          <p:nvPr/>
        </p:nvSpPr>
        <p:spPr bwMode="auto">
          <a:xfrm flipV="1">
            <a:off x="1524961" y="5588702"/>
            <a:ext cx="588962"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132" name="Line 154"/>
          <p:cNvSpPr>
            <a:spLocks noChangeShapeType="1"/>
          </p:cNvSpPr>
          <p:nvPr/>
        </p:nvSpPr>
        <p:spPr bwMode="auto">
          <a:xfrm>
            <a:off x="2102811" y="5595052"/>
            <a:ext cx="206375" cy="201612"/>
          </a:xfrm>
          <a:prstGeom prst="line">
            <a:avLst/>
          </a:prstGeom>
          <a:noFill/>
          <a:ln w="9525">
            <a:solidFill>
              <a:srgbClr val="000000"/>
            </a:solidFill>
            <a:round/>
            <a:headEnd type="none" w="sm" len="sm"/>
            <a:tailEnd type="arrow" w="med" len="med"/>
          </a:ln>
        </p:spPr>
        <p:txBody>
          <a:bodyPr wrap="none" anchor="ctr"/>
          <a:lstStyle/>
          <a:p>
            <a:pPr>
              <a:defRPr/>
            </a:pPr>
            <a:endParaRPr lang="fr-FR" sz="2000" kern="0">
              <a:solidFill>
                <a:sysClr val="windowText" lastClr="000000"/>
              </a:solidFill>
              <a:latin typeface="Arial"/>
              <a:cs typeface="Arial"/>
            </a:endParaRPr>
          </a:p>
        </p:txBody>
      </p:sp>
      <p:sp>
        <p:nvSpPr>
          <p:cNvPr id="133" name="Ellipse 132"/>
          <p:cNvSpPr/>
          <p:nvPr/>
        </p:nvSpPr>
        <p:spPr bwMode="auto">
          <a:xfrm>
            <a:off x="1624973" y="4802889"/>
            <a:ext cx="388938" cy="360363"/>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134" name="Connecteur droit 111"/>
          <p:cNvCxnSpPr>
            <a:cxnSpLocks noChangeShapeType="1"/>
            <a:stCxn id="133" idx="2"/>
            <a:endCxn id="133" idx="6"/>
          </p:cNvCxnSpPr>
          <p:nvPr/>
        </p:nvCxnSpPr>
        <p:spPr bwMode="auto">
          <a:xfrm>
            <a:off x="1624973" y="4982277"/>
            <a:ext cx="388938"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5" name="Connecteur droit 114"/>
          <p:cNvCxnSpPr>
            <a:cxnSpLocks noChangeShapeType="1"/>
            <a:stCxn id="133" idx="6"/>
          </p:cNvCxnSpPr>
          <p:nvPr/>
        </p:nvCxnSpPr>
        <p:spPr bwMode="auto">
          <a:xfrm>
            <a:off x="2013911" y="4982277"/>
            <a:ext cx="493712" cy="47783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36" name="ZoneTexte 135"/>
          <p:cNvSpPr txBox="1"/>
          <p:nvPr/>
        </p:nvSpPr>
        <p:spPr bwMode="auto">
          <a:xfrm>
            <a:off x="1624973" y="4915602"/>
            <a:ext cx="381000" cy="277812"/>
          </a:xfrm>
          <a:prstGeom prst="rect">
            <a:avLst/>
          </a:prstGeom>
          <a:noFill/>
        </p:spPr>
        <p:txBody>
          <a:bodyPr wrap="none">
            <a:spAutoFit/>
          </a:bodyPr>
          <a:lstStyle/>
          <a:p>
            <a:pPr>
              <a:defRPr/>
            </a:pPr>
            <a:r>
              <a:rPr lang="fr-FR" sz="1200" kern="0" dirty="0">
                <a:solidFill>
                  <a:sysClr val="windowText" lastClr="000000"/>
                </a:solidFill>
                <a:latin typeface="Arial"/>
                <a:cs typeface="Arial"/>
              </a:rPr>
              <a:t>B1</a:t>
            </a:r>
          </a:p>
        </p:txBody>
      </p:sp>
      <p:sp>
        <p:nvSpPr>
          <p:cNvPr id="137" name="Rectangle 3"/>
          <p:cNvSpPr>
            <a:spLocks noChangeArrowheads="1"/>
          </p:cNvSpPr>
          <p:nvPr/>
        </p:nvSpPr>
        <p:spPr bwMode="auto">
          <a:xfrm>
            <a:off x="4212598" y="3767839"/>
            <a:ext cx="6746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A[SL] </a:t>
            </a:r>
          </a:p>
        </p:txBody>
      </p:sp>
      <p:sp>
        <p:nvSpPr>
          <p:cNvPr id="138" name="Rectangle 9"/>
          <p:cNvSpPr>
            <a:spLocks noChangeArrowheads="1"/>
          </p:cNvSpPr>
          <p:nvPr/>
        </p:nvSpPr>
        <p:spPr bwMode="auto">
          <a:xfrm>
            <a:off x="3755398" y="3767839"/>
            <a:ext cx="528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0,05</a:t>
            </a:r>
          </a:p>
        </p:txBody>
      </p:sp>
      <p:sp>
        <p:nvSpPr>
          <p:cNvPr id="139" name="Rectangle 21"/>
          <p:cNvSpPr>
            <a:spLocks noChangeArrowheads="1"/>
          </p:cNvSpPr>
          <p:nvPr/>
        </p:nvSpPr>
        <p:spPr bwMode="auto">
          <a:xfrm>
            <a:off x="3472823" y="3774189"/>
            <a:ext cx="133032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40" name="Line 22"/>
          <p:cNvSpPr>
            <a:spLocks noChangeShapeType="1"/>
          </p:cNvSpPr>
          <p:nvPr/>
        </p:nvSpPr>
        <p:spPr bwMode="auto">
          <a:xfrm>
            <a:off x="3771273" y="37678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1" name="Line 23"/>
          <p:cNvSpPr>
            <a:spLocks noChangeShapeType="1"/>
          </p:cNvSpPr>
          <p:nvPr/>
        </p:nvSpPr>
        <p:spPr bwMode="auto">
          <a:xfrm>
            <a:off x="4228473" y="37678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42" name="Group 627"/>
          <p:cNvGrpSpPr>
            <a:grpSpLocks/>
          </p:cNvGrpSpPr>
          <p:nvPr/>
        </p:nvGrpSpPr>
        <p:grpSpPr bwMode="auto">
          <a:xfrm>
            <a:off x="3520448" y="3824989"/>
            <a:ext cx="190500" cy="190500"/>
            <a:chOff x="4360" y="1124"/>
            <a:chExt cx="120" cy="120"/>
          </a:xfrm>
        </p:grpSpPr>
        <p:sp>
          <p:nvSpPr>
            <p:cNvPr id="143"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44"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5"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46" name="Connecteur droit avec flèche 145"/>
          <p:cNvCxnSpPr>
            <a:endCxn id="52" idx="1"/>
          </p:cNvCxnSpPr>
          <p:nvPr/>
        </p:nvCxnSpPr>
        <p:spPr>
          <a:xfrm flipH="1" flipV="1">
            <a:off x="3031498" y="2821689"/>
            <a:ext cx="366713" cy="11001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7" name="Connecteur droit avec flèche 146"/>
          <p:cNvCxnSpPr/>
          <p:nvPr/>
        </p:nvCxnSpPr>
        <p:spPr>
          <a:xfrm flipH="1">
            <a:off x="2540961" y="3921827"/>
            <a:ext cx="857250" cy="158273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8" name="Connecteur droit avec flèche 147"/>
          <p:cNvCxnSpPr>
            <a:endCxn id="62" idx="1"/>
          </p:cNvCxnSpPr>
          <p:nvPr/>
        </p:nvCxnSpPr>
        <p:spPr>
          <a:xfrm flipV="1">
            <a:off x="2069473" y="2512127"/>
            <a:ext cx="549275" cy="2889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9" name="Connecteur droit 148"/>
          <p:cNvCxnSpPr/>
          <p:nvPr/>
        </p:nvCxnSpPr>
        <p:spPr>
          <a:xfrm flipH="1" flipV="1">
            <a:off x="2069473" y="2828039"/>
            <a:ext cx="1298575" cy="1092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necteur droit 149"/>
          <p:cNvCxnSpPr>
            <a:endCxn id="139" idx="1"/>
          </p:cNvCxnSpPr>
          <p:nvPr/>
        </p:nvCxnSpPr>
        <p:spPr>
          <a:xfrm flipV="1">
            <a:off x="3368048" y="3920239"/>
            <a:ext cx="104775" cy="111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ZoneTexte 15"/>
          <p:cNvSpPr txBox="1">
            <a:spLocks noChangeArrowheads="1"/>
          </p:cNvSpPr>
          <p:nvPr/>
        </p:nvSpPr>
        <p:spPr bwMode="auto">
          <a:xfrm>
            <a:off x="3830786" y="3512252"/>
            <a:ext cx="7810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rPr>
              <a:t>B1,B2,B3</a:t>
            </a:r>
          </a:p>
        </p:txBody>
      </p:sp>
      <p:sp>
        <p:nvSpPr>
          <p:cNvPr id="153" name="ZoneTexte 152"/>
          <p:cNvSpPr txBox="1"/>
          <p:nvPr/>
        </p:nvSpPr>
        <p:spPr>
          <a:xfrm>
            <a:off x="4064414" y="4613738"/>
            <a:ext cx="383438" cy="307777"/>
          </a:xfrm>
          <a:prstGeom prst="rect">
            <a:avLst/>
          </a:prstGeom>
          <a:noFill/>
        </p:spPr>
        <p:txBody>
          <a:bodyPr wrap="none" rtlCol="0">
            <a:spAutoFit/>
          </a:bodyPr>
          <a:lstStyle/>
          <a:p>
            <a:r>
              <a:rPr lang="fr-FR" sz="1400" dirty="0" smtClean="0"/>
              <a:t>UZ</a:t>
            </a:r>
            <a:endParaRPr lang="fr-FR" sz="1400" dirty="0"/>
          </a:p>
        </p:txBody>
      </p:sp>
      <p:sp>
        <p:nvSpPr>
          <p:cNvPr id="154" name="ZoneTexte 153"/>
          <p:cNvSpPr txBox="1"/>
          <p:nvPr/>
        </p:nvSpPr>
        <p:spPr>
          <a:xfrm>
            <a:off x="3777690" y="2793213"/>
            <a:ext cx="383438" cy="307777"/>
          </a:xfrm>
          <a:prstGeom prst="rect">
            <a:avLst/>
          </a:prstGeom>
          <a:noFill/>
        </p:spPr>
        <p:txBody>
          <a:bodyPr wrap="none" rtlCol="0">
            <a:spAutoFit/>
          </a:bodyPr>
          <a:lstStyle/>
          <a:p>
            <a:r>
              <a:rPr lang="fr-FR" sz="1400" dirty="0" smtClean="0"/>
              <a:t>UZ</a:t>
            </a:r>
            <a:endParaRPr lang="fr-FR" sz="1400" dirty="0"/>
          </a:p>
        </p:txBody>
      </p:sp>
      <p:sp>
        <p:nvSpPr>
          <p:cNvPr id="155" name="ZoneTexte 154"/>
          <p:cNvSpPr txBox="1"/>
          <p:nvPr/>
        </p:nvSpPr>
        <p:spPr>
          <a:xfrm>
            <a:off x="3434748" y="3512252"/>
            <a:ext cx="383438" cy="307777"/>
          </a:xfrm>
          <a:prstGeom prst="rect">
            <a:avLst/>
          </a:prstGeom>
          <a:noFill/>
        </p:spPr>
        <p:txBody>
          <a:bodyPr wrap="none" rtlCol="0">
            <a:spAutoFit/>
          </a:bodyPr>
          <a:lstStyle/>
          <a:p>
            <a:r>
              <a:rPr lang="fr-FR" sz="1400" dirty="0" smtClean="0"/>
              <a:t>UZ</a:t>
            </a:r>
            <a:endParaRPr lang="fr-FR" sz="1400" dirty="0"/>
          </a:p>
        </p:txBody>
      </p:sp>
      <p:sp>
        <p:nvSpPr>
          <p:cNvPr id="156" name="Rectangle 1159"/>
          <p:cNvSpPr>
            <a:spLocks noChangeArrowheads="1"/>
          </p:cNvSpPr>
          <p:nvPr/>
        </p:nvSpPr>
        <p:spPr bwMode="auto">
          <a:xfrm rot="5400000">
            <a:off x="5335911" y="2964425"/>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57" name="Rectangle 1162"/>
          <p:cNvSpPr>
            <a:spLocks noChangeArrowheads="1"/>
          </p:cNvSpPr>
          <p:nvPr/>
        </p:nvSpPr>
        <p:spPr bwMode="auto">
          <a:xfrm>
            <a:off x="5207323" y="3081901"/>
            <a:ext cx="5540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   </a:t>
            </a:r>
            <a:r>
              <a:rPr lang="fr-FR" altLang="fr-FR" sz="1400" dirty="0" smtClean="0">
                <a:latin typeface="Arial" charset="0"/>
              </a:rPr>
              <a:t>S</a:t>
            </a:r>
            <a:endParaRPr lang="fr-FR" altLang="fr-FR" sz="1400" dirty="0">
              <a:latin typeface="Arial" charset="0"/>
            </a:endParaRPr>
          </a:p>
        </p:txBody>
      </p:sp>
      <p:sp>
        <p:nvSpPr>
          <p:cNvPr id="158" name="Line 1200"/>
          <p:cNvSpPr>
            <a:spLocks noChangeShapeType="1"/>
          </p:cNvSpPr>
          <p:nvPr/>
        </p:nvSpPr>
        <p:spPr bwMode="auto">
          <a:xfrm rot="5400000">
            <a:off x="5352579" y="3236682"/>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9" name="Ellipse 158"/>
          <p:cNvSpPr/>
          <p:nvPr/>
        </p:nvSpPr>
        <p:spPr>
          <a:xfrm>
            <a:off x="5054923" y="3159688"/>
            <a:ext cx="152400" cy="152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60" name="Picture 9" descr="logo_0400x0184x24bpp_fond_blanc"/>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59688" y="211138"/>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158" descr="Logo_UPS_IUT_20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77150" y="687388"/>
            <a:ext cx="1009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5" descr="C:\Users\Romain\Dropbox\Comm'Lurpa\Logo_ENSCachanEndosse.png"/>
          <p:cNvPicPr>
            <a:picLocks noChangeAspect="1" noChangeArrowheads="1"/>
          </p:cNvPicPr>
          <p:nvPr/>
        </p:nvPicPr>
        <p:blipFill>
          <a:blip r:embed="rId4">
            <a:extLst>
              <a:ext uri="{28A0092B-C50C-407E-A947-70E740481C1C}">
                <a14:useLocalDpi xmlns:a14="http://schemas.microsoft.com/office/drawing/2010/main" val="0"/>
              </a:ext>
            </a:extLst>
          </a:blip>
          <a:srcRect l="54861" t="27078" b="16264"/>
          <a:stretch>
            <a:fillRect/>
          </a:stretch>
        </p:blipFill>
        <p:spPr bwMode="auto">
          <a:xfrm>
            <a:off x="49213" y="333375"/>
            <a:ext cx="16065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109254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Freeform 2" descr="noir)"/>
          <p:cNvSpPr>
            <a:spLocks/>
          </p:cNvSpPr>
          <p:nvPr/>
        </p:nvSpPr>
        <p:spPr bwMode="auto">
          <a:xfrm>
            <a:off x="4702175" y="1289050"/>
            <a:ext cx="1739900" cy="904875"/>
          </a:xfrm>
          <a:custGeom>
            <a:avLst/>
            <a:gdLst>
              <a:gd name="T0" fmla="*/ 0 w 1096"/>
              <a:gd name="T1" fmla="*/ 0 h 570"/>
              <a:gd name="T2" fmla="*/ 2147483647 w 1096"/>
              <a:gd name="T3" fmla="*/ 2147483647 h 570"/>
              <a:gd name="T4" fmla="*/ 2147483647 w 1096"/>
              <a:gd name="T5" fmla="*/ 2147483647 h 570"/>
              <a:gd name="T6" fmla="*/ 2147483647 w 1096"/>
              <a:gd name="T7" fmla="*/ 2147483647 h 570"/>
              <a:gd name="T8" fmla="*/ 2147483647 w 1096"/>
              <a:gd name="T9" fmla="*/ 2147483647 h 570"/>
              <a:gd name="T10" fmla="*/ 2147483647 w 1096"/>
              <a:gd name="T11" fmla="*/ 0 h 570"/>
              <a:gd name="T12" fmla="*/ 0 w 109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6" h="570">
                <a:moveTo>
                  <a:pt x="0" y="0"/>
                </a:moveTo>
                <a:lnTo>
                  <a:pt x="2" y="568"/>
                </a:lnTo>
                <a:lnTo>
                  <a:pt x="234" y="569"/>
                </a:lnTo>
                <a:lnTo>
                  <a:pt x="234" y="413"/>
                </a:lnTo>
                <a:lnTo>
                  <a:pt x="1095" y="413"/>
                </a:lnTo>
                <a:lnTo>
                  <a:pt x="1095" y="0"/>
                </a:lnTo>
                <a:lnTo>
                  <a:pt x="0"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067" name="Line 3"/>
          <p:cNvSpPr>
            <a:spLocks noChangeShapeType="1"/>
          </p:cNvSpPr>
          <p:nvPr/>
        </p:nvSpPr>
        <p:spPr bwMode="auto">
          <a:xfrm flipV="1">
            <a:off x="3962400" y="20859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68" name="Line 4"/>
          <p:cNvSpPr>
            <a:spLocks noChangeShapeType="1"/>
          </p:cNvSpPr>
          <p:nvPr/>
        </p:nvSpPr>
        <p:spPr bwMode="auto">
          <a:xfrm flipV="1">
            <a:off x="3962400"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69" name="Line 5"/>
          <p:cNvSpPr>
            <a:spLocks noChangeShapeType="1"/>
          </p:cNvSpPr>
          <p:nvPr/>
        </p:nvSpPr>
        <p:spPr bwMode="auto">
          <a:xfrm flipV="1">
            <a:off x="3962400" y="174942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0" name="Line 6"/>
          <p:cNvSpPr>
            <a:spLocks noChangeShapeType="1"/>
          </p:cNvSpPr>
          <p:nvPr/>
        </p:nvSpPr>
        <p:spPr bwMode="auto">
          <a:xfrm flipV="1">
            <a:off x="3962400"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1" name="Line 7"/>
          <p:cNvSpPr>
            <a:spLocks noChangeShapeType="1"/>
          </p:cNvSpPr>
          <p:nvPr/>
        </p:nvSpPr>
        <p:spPr bwMode="auto">
          <a:xfrm flipV="1">
            <a:off x="3962400" y="14128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2" name="Line 8"/>
          <p:cNvSpPr>
            <a:spLocks noChangeShapeType="1"/>
          </p:cNvSpPr>
          <p:nvPr/>
        </p:nvSpPr>
        <p:spPr bwMode="auto">
          <a:xfrm flipV="1">
            <a:off x="3962400"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3" name="Line 9"/>
          <p:cNvSpPr>
            <a:spLocks noChangeShapeType="1"/>
          </p:cNvSpPr>
          <p:nvPr/>
        </p:nvSpPr>
        <p:spPr bwMode="auto">
          <a:xfrm flipV="1">
            <a:off x="3962400" y="1093788"/>
            <a:ext cx="0" cy="1412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4" name="Line 10"/>
          <p:cNvSpPr>
            <a:spLocks noChangeShapeType="1"/>
          </p:cNvSpPr>
          <p:nvPr/>
        </p:nvSpPr>
        <p:spPr bwMode="auto">
          <a:xfrm>
            <a:off x="3235325" y="1289050"/>
            <a:ext cx="1562100"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5" name="Line 11"/>
          <p:cNvSpPr>
            <a:spLocks noChangeShapeType="1"/>
          </p:cNvSpPr>
          <p:nvPr/>
        </p:nvSpPr>
        <p:spPr bwMode="auto">
          <a:xfrm>
            <a:off x="946150" y="1925638"/>
            <a:ext cx="6032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6" name="Line 12"/>
          <p:cNvSpPr>
            <a:spLocks noChangeShapeType="1"/>
          </p:cNvSpPr>
          <p:nvPr/>
        </p:nvSpPr>
        <p:spPr bwMode="auto">
          <a:xfrm>
            <a:off x="2862263" y="2068513"/>
            <a:ext cx="0" cy="5492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7" name="Line 13"/>
          <p:cNvSpPr>
            <a:spLocks noChangeShapeType="1"/>
          </p:cNvSpPr>
          <p:nvPr/>
        </p:nvSpPr>
        <p:spPr bwMode="auto">
          <a:xfrm>
            <a:off x="5080000" y="2174875"/>
            <a:ext cx="0" cy="4429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78" name="Rectangle 14"/>
          <p:cNvSpPr>
            <a:spLocks noChangeArrowheads="1"/>
          </p:cNvSpPr>
          <p:nvPr/>
        </p:nvSpPr>
        <p:spPr bwMode="auto">
          <a:xfrm>
            <a:off x="3249613" y="22717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ø44 </a:t>
            </a:r>
          </a:p>
        </p:txBody>
      </p:sp>
      <p:grpSp>
        <p:nvGrpSpPr>
          <p:cNvPr id="88079" name="Group 15"/>
          <p:cNvGrpSpPr>
            <a:grpSpLocks/>
          </p:cNvGrpSpPr>
          <p:nvPr/>
        </p:nvGrpSpPr>
        <p:grpSpPr bwMode="auto">
          <a:xfrm>
            <a:off x="4343400" y="2260600"/>
            <a:ext cx="360363" cy="336550"/>
            <a:chOff x="2829" y="1725"/>
            <a:chExt cx="170" cy="159"/>
          </a:xfrm>
        </p:grpSpPr>
        <p:sp>
          <p:nvSpPr>
            <p:cNvPr id="88208" name="Rectangle 16"/>
            <p:cNvSpPr>
              <a:spLocks noChangeArrowheads="1"/>
            </p:cNvSpPr>
            <p:nvPr/>
          </p:nvSpPr>
          <p:spPr bwMode="auto">
            <a:xfrm>
              <a:off x="2829" y="1725"/>
              <a:ext cx="151"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E</a:t>
              </a:r>
            </a:p>
          </p:txBody>
        </p:sp>
        <p:sp>
          <p:nvSpPr>
            <p:cNvPr id="88209" name="Rectangle 17"/>
            <p:cNvSpPr>
              <a:spLocks noChangeArrowheads="1"/>
            </p:cNvSpPr>
            <p:nvPr/>
          </p:nvSpPr>
          <p:spPr bwMode="auto">
            <a:xfrm>
              <a:off x="2885" y="1725"/>
              <a:ext cx="114"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 </a:t>
              </a:r>
            </a:p>
          </p:txBody>
        </p:sp>
        <p:sp>
          <p:nvSpPr>
            <p:cNvPr id="88210" name="Oval 18"/>
            <p:cNvSpPr>
              <a:spLocks noChangeArrowheads="1"/>
            </p:cNvSpPr>
            <p:nvPr/>
          </p:nvSpPr>
          <p:spPr bwMode="auto">
            <a:xfrm>
              <a:off x="2847" y="1727"/>
              <a:ext cx="137" cy="137"/>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88080" name="Freeform 19" descr="noir)"/>
          <p:cNvSpPr>
            <a:spLocks/>
          </p:cNvSpPr>
          <p:nvPr/>
        </p:nvSpPr>
        <p:spPr bwMode="auto">
          <a:xfrm>
            <a:off x="1495425" y="1289050"/>
            <a:ext cx="1724025" cy="904875"/>
          </a:xfrm>
          <a:custGeom>
            <a:avLst/>
            <a:gdLst>
              <a:gd name="T0" fmla="*/ 2147483647 w 1086"/>
              <a:gd name="T1" fmla="*/ 0 h 570"/>
              <a:gd name="T2" fmla="*/ 2147483647 w 1086"/>
              <a:gd name="T3" fmla="*/ 2147483647 h 570"/>
              <a:gd name="T4" fmla="*/ 2147483647 w 1086"/>
              <a:gd name="T5" fmla="*/ 2147483647 h 570"/>
              <a:gd name="T6" fmla="*/ 2147483647 w 1086"/>
              <a:gd name="T7" fmla="*/ 2147483647 h 570"/>
              <a:gd name="T8" fmla="*/ 0 w 1086"/>
              <a:gd name="T9" fmla="*/ 2147483647 h 570"/>
              <a:gd name="T10" fmla="*/ 0 w 1086"/>
              <a:gd name="T11" fmla="*/ 0 h 570"/>
              <a:gd name="T12" fmla="*/ 2147483647 w 108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6" h="570">
                <a:moveTo>
                  <a:pt x="1085" y="0"/>
                </a:moveTo>
                <a:lnTo>
                  <a:pt x="1085" y="569"/>
                </a:lnTo>
                <a:lnTo>
                  <a:pt x="861" y="569"/>
                </a:lnTo>
                <a:lnTo>
                  <a:pt x="861" y="413"/>
                </a:lnTo>
                <a:lnTo>
                  <a:pt x="0" y="413"/>
                </a:lnTo>
                <a:lnTo>
                  <a:pt x="0" y="0"/>
                </a:lnTo>
                <a:lnTo>
                  <a:pt x="1085"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081" name="Line 20"/>
          <p:cNvSpPr>
            <a:spLocks noChangeShapeType="1"/>
          </p:cNvSpPr>
          <p:nvPr/>
        </p:nvSpPr>
        <p:spPr bwMode="auto">
          <a:xfrm>
            <a:off x="3217863" y="2192338"/>
            <a:ext cx="170338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2" name="Rectangle 21"/>
          <p:cNvSpPr>
            <a:spLocks noChangeArrowheads="1"/>
          </p:cNvSpPr>
          <p:nvPr/>
        </p:nvSpPr>
        <p:spPr bwMode="auto">
          <a:xfrm>
            <a:off x="1739900" y="1295400"/>
            <a:ext cx="417513" cy="63500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083" name="Line 22"/>
          <p:cNvSpPr>
            <a:spLocks noChangeShapeType="1"/>
          </p:cNvSpPr>
          <p:nvPr/>
        </p:nvSpPr>
        <p:spPr bwMode="auto">
          <a:xfrm>
            <a:off x="1957388"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4" name="Line 23"/>
          <p:cNvSpPr>
            <a:spLocks noChangeShapeType="1"/>
          </p:cNvSpPr>
          <p:nvPr/>
        </p:nvSpPr>
        <p:spPr bwMode="auto">
          <a:xfrm>
            <a:off x="1957388"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5" name="Line 24"/>
          <p:cNvSpPr>
            <a:spLocks noChangeShapeType="1"/>
          </p:cNvSpPr>
          <p:nvPr/>
        </p:nvSpPr>
        <p:spPr bwMode="auto">
          <a:xfrm>
            <a:off x="1957388"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6" name="Line 25"/>
          <p:cNvSpPr>
            <a:spLocks noChangeShapeType="1"/>
          </p:cNvSpPr>
          <p:nvPr/>
        </p:nvSpPr>
        <p:spPr bwMode="auto">
          <a:xfrm>
            <a:off x="1957388"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7" name="Line 26"/>
          <p:cNvSpPr>
            <a:spLocks noChangeShapeType="1"/>
          </p:cNvSpPr>
          <p:nvPr/>
        </p:nvSpPr>
        <p:spPr bwMode="auto">
          <a:xfrm>
            <a:off x="1957388"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8" name="Line 27"/>
          <p:cNvSpPr>
            <a:spLocks noChangeShapeType="1"/>
          </p:cNvSpPr>
          <p:nvPr/>
        </p:nvSpPr>
        <p:spPr bwMode="auto">
          <a:xfrm>
            <a:off x="1957388"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89" name="Line 28"/>
          <p:cNvSpPr>
            <a:spLocks noChangeShapeType="1"/>
          </p:cNvSpPr>
          <p:nvPr/>
        </p:nvSpPr>
        <p:spPr bwMode="auto">
          <a:xfrm>
            <a:off x="1957388"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0" name="Rectangle 29"/>
          <p:cNvSpPr>
            <a:spLocks noChangeArrowheads="1"/>
          </p:cNvSpPr>
          <p:nvPr/>
        </p:nvSpPr>
        <p:spPr bwMode="auto">
          <a:xfrm>
            <a:off x="5767388" y="1289050"/>
            <a:ext cx="419100" cy="64135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091" name="Line 30"/>
          <p:cNvSpPr>
            <a:spLocks noChangeShapeType="1"/>
          </p:cNvSpPr>
          <p:nvPr/>
        </p:nvSpPr>
        <p:spPr bwMode="auto">
          <a:xfrm>
            <a:off x="5986463"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2" name="Line 31"/>
          <p:cNvSpPr>
            <a:spLocks noChangeShapeType="1"/>
          </p:cNvSpPr>
          <p:nvPr/>
        </p:nvSpPr>
        <p:spPr bwMode="auto">
          <a:xfrm>
            <a:off x="5986463"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3" name="Line 32"/>
          <p:cNvSpPr>
            <a:spLocks noChangeShapeType="1"/>
          </p:cNvSpPr>
          <p:nvPr/>
        </p:nvSpPr>
        <p:spPr bwMode="auto">
          <a:xfrm>
            <a:off x="5986463"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4" name="Line 33"/>
          <p:cNvSpPr>
            <a:spLocks noChangeShapeType="1"/>
          </p:cNvSpPr>
          <p:nvPr/>
        </p:nvSpPr>
        <p:spPr bwMode="auto">
          <a:xfrm>
            <a:off x="5986463"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5" name="Line 34"/>
          <p:cNvSpPr>
            <a:spLocks noChangeShapeType="1"/>
          </p:cNvSpPr>
          <p:nvPr/>
        </p:nvSpPr>
        <p:spPr bwMode="auto">
          <a:xfrm>
            <a:off x="5986463"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6" name="Line 35"/>
          <p:cNvSpPr>
            <a:spLocks noChangeShapeType="1"/>
          </p:cNvSpPr>
          <p:nvPr/>
        </p:nvSpPr>
        <p:spPr bwMode="auto">
          <a:xfrm>
            <a:off x="5986463"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7" name="Line 36"/>
          <p:cNvSpPr>
            <a:spLocks noChangeShapeType="1"/>
          </p:cNvSpPr>
          <p:nvPr/>
        </p:nvSpPr>
        <p:spPr bwMode="auto">
          <a:xfrm>
            <a:off x="5986463"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8" name="Line 37"/>
          <p:cNvSpPr>
            <a:spLocks noChangeShapeType="1"/>
          </p:cNvSpPr>
          <p:nvPr/>
        </p:nvSpPr>
        <p:spPr bwMode="auto">
          <a:xfrm>
            <a:off x="1957388"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099" name="Line 38"/>
          <p:cNvSpPr>
            <a:spLocks noChangeShapeType="1"/>
          </p:cNvSpPr>
          <p:nvPr/>
        </p:nvSpPr>
        <p:spPr bwMode="auto">
          <a:xfrm>
            <a:off x="5986463"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00" name="Rectangle 39"/>
          <p:cNvSpPr>
            <a:spLocks noChangeArrowheads="1"/>
          </p:cNvSpPr>
          <p:nvPr/>
        </p:nvSpPr>
        <p:spPr bwMode="auto">
          <a:xfrm>
            <a:off x="3719513" y="27289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 80</a:t>
            </a:r>
          </a:p>
        </p:txBody>
      </p:sp>
      <p:sp>
        <p:nvSpPr>
          <p:cNvPr id="88101" name="Rectangle 40"/>
          <p:cNvSpPr>
            <a:spLocks noChangeArrowheads="1"/>
          </p:cNvSpPr>
          <p:nvPr/>
        </p:nvSpPr>
        <p:spPr bwMode="auto">
          <a:xfrm>
            <a:off x="3905250" y="27289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02" name="Rectangle 41"/>
          <p:cNvSpPr>
            <a:spLocks noChangeArrowheads="1"/>
          </p:cNvSpPr>
          <p:nvPr/>
        </p:nvSpPr>
        <p:spPr bwMode="auto">
          <a:xfrm>
            <a:off x="3748088" y="2768600"/>
            <a:ext cx="558800" cy="2825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03" name="Rectangle 42"/>
          <p:cNvSpPr>
            <a:spLocks noChangeArrowheads="1"/>
          </p:cNvSpPr>
          <p:nvPr/>
        </p:nvSpPr>
        <p:spPr bwMode="auto">
          <a:xfrm>
            <a:off x="3729038" y="2162175"/>
            <a:ext cx="3000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a:t>
            </a:r>
          </a:p>
        </p:txBody>
      </p:sp>
      <p:sp>
        <p:nvSpPr>
          <p:cNvPr id="88104" name="Rectangle 43"/>
          <p:cNvSpPr>
            <a:spLocks noChangeArrowheads="1"/>
          </p:cNvSpPr>
          <p:nvPr/>
        </p:nvSpPr>
        <p:spPr bwMode="auto">
          <a:xfrm>
            <a:off x="3713163" y="23177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-0,05</a:t>
            </a:r>
          </a:p>
        </p:txBody>
      </p:sp>
      <p:sp>
        <p:nvSpPr>
          <p:cNvPr id="88105" name="Line 56"/>
          <p:cNvSpPr>
            <a:spLocks noChangeShapeType="1"/>
          </p:cNvSpPr>
          <p:nvPr/>
        </p:nvSpPr>
        <p:spPr bwMode="auto">
          <a:xfrm>
            <a:off x="5772150" y="909638"/>
            <a:ext cx="0" cy="3667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06" name="Line 57"/>
          <p:cNvSpPr>
            <a:spLocks noChangeShapeType="1"/>
          </p:cNvSpPr>
          <p:nvPr/>
        </p:nvSpPr>
        <p:spPr bwMode="auto">
          <a:xfrm>
            <a:off x="6181725" y="933450"/>
            <a:ext cx="0" cy="8874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07" name="Line 58"/>
          <p:cNvSpPr>
            <a:spLocks noChangeShapeType="1"/>
          </p:cNvSpPr>
          <p:nvPr/>
        </p:nvSpPr>
        <p:spPr bwMode="auto">
          <a:xfrm>
            <a:off x="5772150" y="1041400"/>
            <a:ext cx="588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08" name="Rectangle 59"/>
          <p:cNvSpPr>
            <a:spLocks noChangeArrowheads="1"/>
          </p:cNvSpPr>
          <p:nvPr/>
        </p:nvSpPr>
        <p:spPr bwMode="auto">
          <a:xfrm>
            <a:off x="6289675" y="493713"/>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6x ø 8 </a:t>
            </a:r>
          </a:p>
        </p:txBody>
      </p:sp>
      <p:grpSp>
        <p:nvGrpSpPr>
          <p:cNvPr id="88109" name="Group 60"/>
          <p:cNvGrpSpPr>
            <a:grpSpLocks/>
          </p:cNvGrpSpPr>
          <p:nvPr/>
        </p:nvGrpSpPr>
        <p:grpSpPr bwMode="auto">
          <a:xfrm>
            <a:off x="6181725" y="1004888"/>
            <a:ext cx="141288" cy="73025"/>
            <a:chOff x="3894" y="897"/>
            <a:chExt cx="89" cy="46"/>
          </a:xfrm>
        </p:grpSpPr>
        <p:sp>
          <p:nvSpPr>
            <p:cNvPr id="88206" name="Freeform 61"/>
            <p:cNvSpPr>
              <a:spLocks/>
            </p:cNvSpPr>
            <p:nvPr/>
          </p:nvSpPr>
          <p:spPr bwMode="auto">
            <a:xfrm>
              <a:off x="3894" y="897"/>
              <a:ext cx="68" cy="46"/>
            </a:xfrm>
            <a:custGeom>
              <a:avLst/>
              <a:gdLst>
                <a:gd name="T0" fmla="*/ 0 w 68"/>
                <a:gd name="T1" fmla="*/ 23 h 46"/>
                <a:gd name="T2" fmla="*/ 67 w 68"/>
                <a:gd name="T3" fmla="*/ 0 h 46"/>
                <a:gd name="T4" fmla="*/ 67 w 68"/>
                <a:gd name="T5" fmla="*/ 23 h 46"/>
                <a:gd name="T6" fmla="*/ 67 w 68"/>
                <a:gd name="T7" fmla="*/ 45 h 46"/>
                <a:gd name="T8" fmla="*/ 0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0" y="23"/>
                  </a:moveTo>
                  <a:lnTo>
                    <a:pt x="67" y="0"/>
                  </a:lnTo>
                  <a:lnTo>
                    <a:pt x="67" y="23"/>
                  </a:lnTo>
                  <a:lnTo>
                    <a:pt x="67" y="45"/>
                  </a:lnTo>
                  <a:lnTo>
                    <a:pt x="0"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207" name="Line 62"/>
            <p:cNvSpPr>
              <a:spLocks noChangeShapeType="1"/>
            </p:cNvSpPr>
            <p:nvPr/>
          </p:nvSpPr>
          <p:spPr bwMode="auto">
            <a:xfrm>
              <a:off x="3961" y="908"/>
              <a:ext cx="2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88110" name="Group 63"/>
          <p:cNvGrpSpPr>
            <a:grpSpLocks/>
          </p:cNvGrpSpPr>
          <p:nvPr/>
        </p:nvGrpSpPr>
        <p:grpSpPr bwMode="auto">
          <a:xfrm>
            <a:off x="5576888" y="1004888"/>
            <a:ext cx="196850" cy="73025"/>
            <a:chOff x="3513" y="897"/>
            <a:chExt cx="124" cy="46"/>
          </a:xfrm>
        </p:grpSpPr>
        <p:sp>
          <p:nvSpPr>
            <p:cNvPr id="88204" name="Freeform 64"/>
            <p:cNvSpPr>
              <a:spLocks/>
            </p:cNvSpPr>
            <p:nvPr/>
          </p:nvSpPr>
          <p:spPr bwMode="auto">
            <a:xfrm>
              <a:off x="3569" y="897"/>
              <a:ext cx="68" cy="46"/>
            </a:xfrm>
            <a:custGeom>
              <a:avLst/>
              <a:gdLst>
                <a:gd name="T0" fmla="*/ 67 w 68"/>
                <a:gd name="T1" fmla="*/ 23 h 46"/>
                <a:gd name="T2" fmla="*/ 0 w 68"/>
                <a:gd name="T3" fmla="*/ 45 h 46"/>
                <a:gd name="T4" fmla="*/ 0 w 68"/>
                <a:gd name="T5" fmla="*/ 23 h 46"/>
                <a:gd name="T6" fmla="*/ 0 w 68"/>
                <a:gd name="T7" fmla="*/ 0 h 46"/>
                <a:gd name="T8" fmla="*/ 67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3"/>
                  </a:moveTo>
                  <a:lnTo>
                    <a:pt x="0" y="45"/>
                  </a:lnTo>
                  <a:lnTo>
                    <a:pt x="0" y="23"/>
                  </a:lnTo>
                  <a:lnTo>
                    <a:pt x="0" y="0"/>
                  </a:lnTo>
                  <a:lnTo>
                    <a:pt x="67"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205" name="Line 65"/>
            <p:cNvSpPr>
              <a:spLocks noChangeShapeType="1"/>
            </p:cNvSpPr>
            <p:nvPr/>
          </p:nvSpPr>
          <p:spPr bwMode="auto">
            <a:xfrm>
              <a:off x="3513" y="908"/>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88111" name="Group 66"/>
          <p:cNvGrpSpPr>
            <a:grpSpLocks/>
          </p:cNvGrpSpPr>
          <p:nvPr/>
        </p:nvGrpSpPr>
        <p:grpSpPr bwMode="auto">
          <a:xfrm>
            <a:off x="5080000" y="2546350"/>
            <a:ext cx="1154113" cy="73025"/>
            <a:chOff x="3200" y="1868"/>
            <a:chExt cx="727" cy="46"/>
          </a:xfrm>
        </p:grpSpPr>
        <p:sp>
          <p:nvSpPr>
            <p:cNvPr id="88202" name="Freeform 67"/>
            <p:cNvSpPr>
              <a:spLocks/>
            </p:cNvSpPr>
            <p:nvPr/>
          </p:nvSpPr>
          <p:spPr bwMode="auto">
            <a:xfrm>
              <a:off x="3200" y="1868"/>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203" name="Line 68"/>
            <p:cNvSpPr>
              <a:spLocks noChangeShapeType="1"/>
            </p:cNvSpPr>
            <p:nvPr/>
          </p:nvSpPr>
          <p:spPr bwMode="auto">
            <a:xfrm>
              <a:off x="3256" y="1890"/>
              <a:ext cx="67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8112" name="Rectangle 69"/>
          <p:cNvSpPr>
            <a:spLocks noChangeArrowheads="1"/>
          </p:cNvSpPr>
          <p:nvPr/>
        </p:nvSpPr>
        <p:spPr bwMode="auto">
          <a:xfrm>
            <a:off x="6985000" y="5508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13" name="Rectangle 89"/>
          <p:cNvSpPr>
            <a:spLocks noChangeArrowheads="1"/>
          </p:cNvSpPr>
          <p:nvPr/>
        </p:nvSpPr>
        <p:spPr bwMode="auto">
          <a:xfrm>
            <a:off x="7002463" y="334963"/>
            <a:ext cx="4841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0,1 </a:t>
            </a:r>
          </a:p>
        </p:txBody>
      </p:sp>
      <p:sp>
        <p:nvSpPr>
          <p:cNvPr id="88114" name="Rectangle 90"/>
          <p:cNvSpPr>
            <a:spLocks noChangeArrowheads="1"/>
          </p:cNvSpPr>
          <p:nvPr/>
        </p:nvSpPr>
        <p:spPr bwMode="auto">
          <a:xfrm>
            <a:off x="7251700" y="3349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15" name="Rectangle 91"/>
          <p:cNvSpPr>
            <a:spLocks noChangeArrowheads="1"/>
          </p:cNvSpPr>
          <p:nvPr/>
        </p:nvSpPr>
        <p:spPr bwMode="auto">
          <a:xfrm>
            <a:off x="7002463" y="547688"/>
            <a:ext cx="2857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0</a:t>
            </a:r>
          </a:p>
        </p:txBody>
      </p:sp>
      <p:sp>
        <p:nvSpPr>
          <p:cNvPr id="88116" name="Rectangle 92"/>
          <p:cNvSpPr>
            <a:spLocks noChangeArrowheads="1"/>
          </p:cNvSpPr>
          <p:nvPr/>
        </p:nvSpPr>
        <p:spPr bwMode="auto">
          <a:xfrm>
            <a:off x="7108825" y="5476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17" name="Rectangle 93" descr="noir)"/>
          <p:cNvSpPr>
            <a:spLocks noChangeArrowheads="1"/>
          </p:cNvSpPr>
          <p:nvPr/>
        </p:nvSpPr>
        <p:spPr bwMode="auto">
          <a:xfrm>
            <a:off x="1519238" y="4505325"/>
            <a:ext cx="1376362"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18" name="Rectangle 94" descr="noir)"/>
          <p:cNvSpPr>
            <a:spLocks noChangeArrowheads="1"/>
          </p:cNvSpPr>
          <p:nvPr/>
        </p:nvSpPr>
        <p:spPr bwMode="auto">
          <a:xfrm>
            <a:off x="5102225" y="4505325"/>
            <a:ext cx="1376363"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19" name="Rectangle 95" descr="90%"/>
          <p:cNvSpPr>
            <a:spLocks noChangeArrowheads="1"/>
          </p:cNvSpPr>
          <p:nvPr/>
        </p:nvSpPr>
        <p:spPr bwMode="auto">
          <a:xfrm>
            <a:off x="18399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20" name="Rectangle 96" descr="90%"/>
          <p:cNvSpPr>
            <a:spLocks noChangeArrowheads="1"/>
          </p:cNvSpPr>
          <p:nvPr/>
        </p:nvSpPr>
        <p:spPr bwMode="auto">
          <a:xfrm>
            <a:off x="58658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21" name="Line 97"/>
          <p:cNvSpPr>
            <a:spLocks noChangeShapeType="1"/>
          </p:cNvSpPr>
          <p:nvPr/>
        </p:nvSpPr>
        <p:spPr bwMode="auto">
          <a:xfrm>
            <a:off x="2908300" y="4500563"/>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22" name="Line 98"/>
          <p:cNvSpPr>
            <a:spLocks noChangeShapeType="1"/>
          </p:cNvSpPr>
          <p:nvPr/>
        </p:nvSpPr>
        <p:spPr bwMode="auto">
          <a:xfrm>
            <a:off x="2908300" y="5413375"/>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8123" name="Group 99"/>
          <p:cNvGrpSpPr>
            <a:grpSpLocks/>
          </p:cNvGrpSpPr>
          <p:nvPr/>
        </p:nvGrpSpPr>
        <p:grpSpPr bwMode="auto">
          <a:xfrm>
            <a:off x="2005013" y="3552825"/>
            <a:ext cx="4008437" cy="73025"/>
            <a:chOff x="1263" y="2502"/>
            <a:chExt cx="2525" cy="46"/>
          </a:xfrm>
        </p:grpSpPr>
        <p:sp>
          <p:nvSpPr>
            <p:cNvPr id="88199" name="Freeform 100"/>
            <p:cNvSpPr>
              <a:spLocks/>
            </p:cNvSpPr>
            <p:nvPr/>
          </p:nvSpPr>
          <p:spPr bwMode="auto">
            <a:xfrm>
              <a:off x="1263" y="2502"/>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200" name="Freeform 101"/>
            <p:cNvSpPr>
              <a:spLocks/>
            </p:cNvSpPr>
            <p:nvPr/>
          </p:nvSpPr>
          <p:spPr bwMode="auto">
            <a:xfrm>
              <a:off x="3720" y="2502"/>
              <a:ext cx="68" cy="46"/>
            </a:xfrm>
            <a:custGeom>
              <a:avLst/>
              <a:gdLst>
                <a:gd name="T0" fmla="*/ 67 w 68"/>
                <a:gd name="T1" fmla="*/ 22 h 46"/>
                <a:gd name="T2" fmla="*/ 0 w 68"/>
                <a:gd name="T3" fmla="*/ 45 h 46"/>
                <a:gd name="T4" fmla="*/ 0 w 68"/>
                <a:gd name="T5" fmla="*/ 22 h 46"/>
                <a:gd name="T6" fmla="*/ 0 w 68"/>
                <a:gd name="T7" fmla="*/ 0 h 46"/>
                <a:gd name="T8" fmla="*/ 67 w 68"/>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2"/>
                  </a:moveTo>
                  <a:lnTo>
                    <a:pt x="0" y="45"/>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201" name="Line 102"/>
            <p:cNvSpPr>
              <a:spLocks noChangeShapeType="1"/>
            </p:cNvSpPr>
            <p:nvPr/>
          </p:nvSpPr>
          <p:spPr bwMode="auto">
            <a:xfrm>
              <a:off x="1319" y="2524"/>
              <a:ext cx="240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8124" name="Rectangle 103"/>
          <p:cNvSpPr>
            <a:spLocks noChangeArrowheads="1"/>
          </p:cNvSpPr>
          <p:nvPr/>
        </p:nvSpPr>
        <p:spPr bwMode="auto">
          <a:xfrm>
            <a:off x="3738563" y="3306763"/>
            <a:ext cx="577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ø80</a:t>
            </a:r>
          </a:p>
        </p:txBody>
      </p:sp>
      <p:sp>
        <p:nvSpPr>
          <p:cNvPr id="88125" name="Rectangle 104"/>
          <p:cNvSpPr>
            <a:spLocks noChangeArrowheads="1"/>
          </p:cNvSpPr>
          <p:nvPr/>
        </p:nvSpPr>
        <p:spPr bwMode="auto">
          <a:xfrm>
            <a:off x="4111625" y="31543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26" name="Rectangle 105"/>
          <p:cNvSpPr>
            <a:spLocks noChangeArrowheads="1"/>
          </p:cNvSpPr>
          <p:nvPr/>
        </p:nvSpPr>
        <p:spPr bwMode="auto">
          <a:xfrm>
            <a:off x="5441950" y="37020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27" name="Line 106"/>
          <p:cNvSpPr>
            <a:spLocks noChangeShapeType="1"/>
          </p:cNvSpPr>
          <p:nvPr/>
        </p:nvSpPr>
        <p:spPr bwMode="auto">
          <a:xfrm>
            <a:off x="2898775" y="5340350"/>
            <a:ext cx="0" cy="6032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28" name="Line 107"/>
          <p:cNvSpPr>
            <a:spLocks noChangeShapeType="1"/>
          </p:cNvSpPr>
          <p:nvPr/>
        </p:nvSpPr>
        <p:spPr bwMode="auto">
          <a:xfrm>
            <a:off x="5089525" y="5394325"/>
            <a:ext cx="0" cy="5302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0828" name="Group 108"/>
          <p:cNvGrpSpPr>
            <a:grpSpLocks/>
          </p:cNvGrpSpPr>
          <p:nvPr/>
        </p:nvGrpSpPr>
        <p:grpSpPr bwMode="auto">
          <a:xfrm>
            <a:off x="2908300" y="5534025"/>
            <a:ext cx="2201863" cy="366713"/>
            <a:chOff x="1832" y="3486"/>
            <a:chExt cx="1387" cy="231"/>
          </a:xfrm>
        </p:grpSpPr>
        <p:grpSp>
          <p:nvGrpSpPr>
            <p:cNvPr id="88193" name="Group 109"/>
            <p:cNvGrpSpPr>
              <a:grpSpLocks/>
            </p:cNvGrpSpPr>
            <p:nvPr/>
          </p:nvGrpSpPr>
          <p:grpSpPr bwMode="auto">
            <a:xfrm>
              <a:off x="1832" y="3656"/>
              <a:ext cx="1387" cy="45"/>
              <a:chOff x="1832" y="3920"/>
              <a:chExt cx="1387" cy="45"/>
            </a:xfrm>
          </p:grpSpPr>
          <p:sp>
            <p:nvSpPr>
              <p:cNvPr id="88196" name="Freeform 110"/>
              <p:cNvSpPr>
                <a:spLocks/>
              </p:cNvSpPr>
              <p:nvPr/>
            </p:nvSpPr>
            <p:spPr bwMode="auto">
              <a:xfrm>
                <a:off x="1832" y="3920"/>
                <a:ext cx="57" cy="45"/>
              </a:xfrm>
              <a:custGeom>
                <a:avLst/>
                <a:gdLst>
                  <a:gd name="T0" fmla="*/ 0 w 57"/>
                  <a:gd name="T1" fmla="*/ 22 h 45"/>
                  <a:gd name="T2" fmla="*/ 56 w 57"/>
                  <a:gd name="T3" fmla="*/ 0 h 45"/>
                  <a:gd name="T4" fmla="*/ 56 w 57"/>
                  <a:gd name="T5" fmla="*/ 22 h 45"/>
                  <a:gd name="T6" fmla="*/ 56 w 57"/>
                  <a:gd name="T7" fmla="*/ 44 h 45"/>
                  <a:gd name="T8" fmla="*/ 0 w 57"/>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5">
                    <a:moveTo>
                      <a:pt x="0" y="22"/>
                    </a:moveTo>
                    <a:lnTo>
                      <a:pt x="56" y="0"/>
                    </a:lnTo>
                    <a:lnTo>
                      <a:pt x="56" y="22"/>
                    </a:lnTo>
                    <a:lnTo>
                      <a:pt x="56" y="44"/>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97" name="Freeform 111"/>
              <p:cNvSpPr>
                <a:spLocks/>
              </p:cNvSpPr>
              <p:nvPr/>
            </p:nvSpPr>
            <p:spPr bwMode="auto">
              <a:xfrm>
                <a:off x="3151" y="3920"/>
                <a:ext cx="68" cy="45"/>
              </a:xfrm>
              <a:custGeom>
                <a:avLst/>
                <a:gdLst>
                  <a:gd name="T0" fmla="*/ 67 w 68"/>
                  <a:gd name="T1" fmla="*/ 22 h 45"/>
                  <a:gd name="T2" fmla="*/ 0 w 68"/>
                  <a:gd name="T3" fmla="*/ 44 h 45"/>
                  <a:gd name="T4" fmla="*/ 0 w 68"/>
                  <a:gd name="T5" fmla="*/ 22 h 45"/>
                  <a:gd name="T6" fmla="*/ 0 w 68"/>
                  <a:gd name="T7" fmla="*/ 0 h 45"/>
                  <a:gd name="T8" fmla="*/ 67 w 68"/>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5">
                    <a:moveTo>
                      <a:pt x="67" y="22"/>
                    </a:moveTo>
                    <a:lnTo>
                      <a:pt x="0" y="44"/>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98" name="Line 112"/>
              <p:cNvSpPr>
                <a:spLocks noChangeShapeType="1"/>
              </p:cNvSpPr>
              <p:nvPr/>
            </p:nvSpPr>
            <p:spPr bwMode="auto">
              <a:xfrm>
                <a:off x="1888" y="3942"/>
                <a:ext cx="12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8194" name="Rectangle 113"/>
            <p:cNvSpPr>
              <a:spLocks noChangeArrowheads="1"/>
            </p:cNvSpPr>
            <p:nvPr/>
          </p:nvSpPr>
          <p:spPr bwMode="auto">
            <a:xfrm>
              <a:off x="2422" y="3486"/>
              <a:ext cx="3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ø44</a:t>
              </a:r>
            </a:p>
          </p:txBody>
        </p:sp>
        <p:sp>
          <p:nvSpPr>
            <p:cNvPr id="88195" name="Rectangle 114"/>
            <p:cNvSpPr>
              <a:spLocks noChangeArrowheads="1"/>
            </p:cNvSpPr>
            <p:nvPr/>
          </p:nvSpPr>
          <p:spPr bwMode="auto">
            <a:xfrm>
              <a:off x="2657" y="348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 </a:t>
              </a:r>
            </a:p>
          </p:txBody>
        </p:sp>
      </p:grpSp>
      <p:grpSp>
        <p:nvGrpSpPr>
          <p:cNvPr id="30837" name="Group 117"/>
          <p:cNvGrpSpPr>
            <a:grpSpLocks/>
          </p:cNvGrpSpPr>
          <p:nvPr/>
        </p:nvGrpSpPr>
        <p:grpSpPr bwMode="auto">
          <a:xfrm>
            <a:off x="5686425" y="3690938"/>
            <a:ext cx="1628775" cy="393700"/>
            <a:chOff x="3582" y="2325"/>
            <a:chExt cx="1026" cy="248"/>
          </a:xfrm>
        </p:grpSpPr>
        <p:sp>
          <p:nvSpPr>
            <p:cNvPr id="88185" name="Line 118"/>
            <p:cNvSpPr>
              <a:spLocks noChangeShapeType="1"/>
            </p:cNvSpPr>
            <p:nvPr/>
          </p:nvSpPr>
          <p:spPr bwMode="auto">
            <a:xfrm>
              <a:off x="3687" y="2551"/>
              <a:ext cx="92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8186" name="Group 119"/>
            <p:cNvGrpSpPr>
              <a:grpSpLocks/>
            </p:cNvGrpSpPr>
            <p:nvPr/>
          </p:nvGrpSpPr>
          <p:grpSpPr bwMode="auto">
            <a:xfrm>
              <a:off x="3888" y="2517"/>
              <a:ext cx="123" cy="56"/>
              <a:chOff x="3888" y="2781"/>
              <a:chExt cx="123" cy="56"/>
            </a:xfrm>
          </p:grpSpPr>
          <p:sp>
            <p:nvSpPr>
              <p:cNvPr id="88191" name="Freeform 120"/>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92" name="Line 121"/>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8187" name="Rectangle 122"/>
            <p:cNvSpPr>
              <a:spLocks noChangeArrowheads="1"/>
            </p:cNvSpPr>
            <p:nvPr/>
          </p:nvSpPr>
          <p:spPr bwMode="auto">
            <a:xfrm>
              <a:off x="4215" y="2325"/>
              <a:ext cx="2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ø8</a:t>
              </a:r>
            </a:p>
          </p:txBody>
        </p:sp>
        <p:grpSp>
          <p:nvGrpSpPr>
            <p:cNvPr id="88188" name="Group 123"/>
            <p:cNvGrpSpPr>
              <a:grpSpLocks/>
            </p:cNvGrpSpPr>
            <p:nvPr/>
          </p:nvGrpSpPr>
          <p:grpSpPr bwMode="auto">
            <a:xfrm flipH="1">
              <a:off x="3582" y="2517"/>
              <a:ext cx="123" cy="56"/>
              <a:chOff x="3888" y="2781"/>
              <a:chExt cx="123" cy="56"/>
            </a:xfrm>
          </p:grpSpPr>
          <p:sp>
            <p:nvSpPr>
              <p:cNvPr id="88189" name="Freeform 124"/>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90" name="Line 125"/>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88133" name="Line 126"/>
          <p:cNvSpPr>
            <a:spLocks noChangeShapeType="1"/>
          </p:cNvSpPr>
          <p:nvPr/>
        </p:nvSpPr>
        <p:spPr bwMode="auto">
          <a:xfrm flipV="1">
            <a:off x="6019800" y="3524250"/>
            <a:ext cx="0" cy="11033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34" name="Rectangle 127" descr="90%"/>
          <p:cNvSpPr>
            <a:spLocks noChangeArrowheads="1"/>
          </p:cNvSpPr>
          <p:nvPr/>
        </p:nvSpPr>
        <p:spPr bwMode="auto">
          <a:xfrm>
            <a:off x="48799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35" name="Line 128"/>
          <p:cNvSpPr>
            <a:spLocks noChangeShapeType="1"/>
          </p:cNvSpPr>
          <p:nvPr/>
        </p:nvSpPr>
        <p:spPr bwMode="auto">
          <a:xfrm flipV="1">
            <a:off x="5033963" y="3673474"/>
            <a:ext cx="0" cy="954088"/>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36" name="Rectangle 129" descr="90%"/>
          <p:cNvSpPr>
            <a:spLocks noChangeArrowheads="1"/>
          </p:cNvSpPr>
          <p:nvPr/>
        </p:nvSpPr>
        <p:spPr bwMode="auto">
          <a:xfrm>
            <a:off x="28225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37" name="Line 130"/>
          <p:cNvSpPr>
            <a:spLocks noChangeShapeType="1"/>
          </p:cNvSpPr>
          <p:nvPr/>
        </p:nvSpPr>
        <p:spPr bwMode="auto">
          <a:xfrm flipV="1">
            <a:off x="2976563" y="3519488"/>
            <a:ext cx="0" cy="105727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8138" name="Group 131"/>
          <p:cNvGrpSpPr>
            <a:grpSpLocks/>
          </p:cNvGrpSpPr>
          <p:nvPr/>
        </p:nvGrpSpPr>
        <p:grpSpPr bwMode="auto">
          <a:xfrm>
            <a:off x="1022350" y="1935163"/>
            <a:ext cx="292100" cy="527050"/>
            <a:chOff x="100" y="3120"/>
            <a:chExt cx="184" cy="332"/>
          </a:xfrm>
        </p:grpSpPr>
        <p:sp>
          <p:nvSpPr>
            <p:cNvPr id="88182" name="Rectangle 132"/>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83" name="Line 133"/>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84" name="Freeform 134"/>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88139" name="Rectangle 135"/>
          <p:cNvSpPr>
            <a:spLocks noChangeArrowheads="1"/>
          </p:cNvSpPr>
          <p:nvPr/>
        </p:nvSpPr>
        <p:spPr bwMode="auto">
          <a:xfrm>
            <a:off x="1008063" y="2135188"/>
            <a:ext cx="336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A</a:t>
            </a:r>
          </a:p>
        </p:txBody>
      </p:sp>
      <p:sp>
        <p:nvSpPr>
          <p:cNvPr id="88140" name="Rectangle 136"/>
          <p:cNvSpPr>
            <a:spLocks noChangeArrowheads="1"/>
          </p:cNvSpPr>
          <p:nvPr/>
        </p:nvSpPr>
        <p:spPr bwMode="auto">
          <a:xfrm>
            <a:off x="2327275" y="2462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41" name="Line 137"/>
          <p:cNvSpPr>
            <a:spLocks noChangeShapeType="1"/>
          </p:cNvSpPr>
          <p:nvPr/>
        </p:nvSpPr>
        <p:spPr bwMode="auto">
          <a:xfrm>
            <a:off x="2625725" y="260826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42" name="Freeform 138"/>
          <p:cNvSpPr>
            <a:spLocks/>
          </p:cNvSpPr>
          <p:nvPr/>
        </p:nvSpPr>
        <p:spPr bwMode="auto">
          <a:xfrm>
            <a:off x="2778125" y="2532063"/>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43" name="Rectangle 139"/>
          <p:cNvSpPr>
            <a:spLocks noChangeArrowheads="1"/>
          </p:cNvSpPr>
          <p:nvPr/>
        </p:nvSpPr>
        <p:spPr bwMode="auto">
          <a:xfrm>
            <a:off x="2317750" y="2425700"/>
            <a:ext cx="33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B</a:t>
            </a:r>
          </a:p>
        </p:txBody>
      </p:sp>
      <p:sp>
        <p:nvSpPr>
          <p:cNvPr id="88144" name="Line 140"/>
          <p:cNvSpPr>
            <a:spLocks noChangeShapeType="1"/>
          </p:cNvSpPr>
          <p:nvPr/>
        </p:nvSpPr>
        <p:spPr bwMode="auto">
          <a:xfrm flipH="1">
            <a:off x="2857500" y="2587625"/>
            <a:ext cx="2227263"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45" name="Line 141"/>
          <p:cNvSpPr>
            <a:spLocks noChangeShapeType="1"/>
          </p:cNvSpPr>
          <p:nvPr/>
        </p:nvSpPr>
        <p:spPr bwMode="auto">
          <a:xfrm flipH="1">
            <a:off x="1958975" y="3113088"/>
            <a:ext cx="4032250"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46" name="Line 142"/>
          <p:cNvSpPr>
            <a:spLocks noChangeShapeType="1"/>
          </p:cNvSpPr>
          <p:nvPr/>
        </p:nvSpPr>
        <p:spPr bwMode="auto">
          <a:xfrm flipV="1">
            <a:off x="2003425" y="3540125"/>
            <a:ext cx="0" cy="11239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47" name="Line 143"/>
          <p:cNvSpPr>
            <a:spLocks noChangeShapeType="1"/>
          </p:cNvSpPr>
          <p:nvPr/>
        </p:nvSpPr>
        <p:spPr bwMode="auto">
          <a:xfrm flipV="1">
            <a:off x="4011613" y="4105275"/>
            <a:ext cx="0" cy="140970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0864" name="Text Box 144"/>
          <p:cNvSpPr txBox="1">
            <a:spLocks noChangeArrowheads="1"/>
          </p:cNvSpPr>
          <p:nvPr/>
        </p:nvSpPr>
        <p:spPr bwMode="auto">
          <a:xfrm>
            <a:off x="365125" y="6251575"/>
            <a:ext cx="7470775" cy="396875"/>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La pièce peut "flotter" entre la référence secondaire et le calibre. </a:t>
            </a:r>
          </a:p>
        </p:txBody>
      </p:sp>
      <p:sp>
        <p:nvSpPr>
          <p:cNvPr id="88149" name="Text Box 145"/>
          <p:cNvSpPr txBox="1">
            <a:spLocks noChangeArrowheads="1"/>
          </p:cNvSpPr>
          <p:nvPr/>
        </p:nvSpPr>
        <p:spPr bwMode="auto">
          <a:xfrm>
            <a:off x="328613" y="4457700"/>
            <a:ext cx="990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Calibre</a:t>
            </a:r>
          </a:p>
        </p:txBody>
      </p:sp>
      <p:sp>
        <p:nvSpPr>
          <p:cNvPr id="88150" name="Line 146"/>
          <p:cNvSpPr>
            <a:spLocks noChangeShapeType="1"/>
          </p:cNvSpPr>
          <p:nvPr/>
        </p:nvSpPr>
        <p:spPr bwMode="auto">
          <a:xfrm>
            <a:off x="1323975" y="4664075"/>
            <a:ext cx="320675" cy="160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0867" name="Group 147"/>
          <p:cNvGrpSpPr>
            <a:grpSpLocks/>
          </p:cNvGrpSpPr>
          <p:nvPr/>
        </p:nvGrpSpPr>
        <p:grpSpPr bwMode="auto">
          <a:xfrm>
            <a:off x="1482725" y="1303338"/>
            <a:ext cx="4992688" cy="946150"/>
            <a:chOff x="934" y="807"/>
            <a:chExt cx="3145" cy="596"/>
          </a:xfrm>
        </p:grpSpPr>
        <p:sp>
          <p:nvSpPr>
            <p:cNvPr id="88173" name="Line 148"/>
            <p:cNvSpPr>
              <a:spLocks noChangeShapeType="1"/>
            </p:cNvSpPr>
            <p:nvPr/>
          </p:nvSpPr>
          <p:spPr bwMode="auto">
            <a:xfrm>
              <a:off x="934" y="1206"/>
              <a:ext cx="314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74" name="Line 149"/>
            <p:cNvSpPr>
              <a:spLocks noChangeShapeType="1"/>
            </p:cNvSpPr>
            <p:nvPr/>
          </p:nvSpPr>
          <p:spPr bwMode="auto">
            <a:xfrm rot="5400000">
              <a:off x="1711" y="1306"/>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75" name="Line 150"/>
            <p:cNvSpPr>
              <a:spLocks noChangeShapeType="1"/>
            </p:cNvSpPr>
            <p:nvPr/>
          </p:nvSpPr>
          <p:spPr bwMode="auto">
            <a:xfrm rot="5400000">
              <a:off x="3092" y="1293"/>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88176" name="Group 151"/>
            <p:cNvGrpSpPr>
              <a:grpSpLocks/>
            </p:cNvGrpSpPr>
            <p:nvPr/>
          </p:nvGrpSpPr>
          <p:grpSpPr bwMode="auto">
            <a:xfrm>
              <a:off x="1103" y="807"/>
              <a:ext cx="251" cy="404"/>
              <a:chOff x="1103" y="807"/>
              <a:chExt cx="251" cy="404"/>
            </a:xfrm>
          </p:grpSpPr>
          <p:sp>
            <p:nvSpPr>
              <p:cNvPr id="88180" name="Line 152"/>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81" name="Line 153"/>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88177" name="Group 154"/>
            <p:cNvGrpSpPr>
              <a:grpSpLocks/>
            </p:cNvGrpSpPr>
            <p:nvPr/>
          </p:nvGrpSpPr>
          <p:grpSpPr bwMode="auto">
            <a:xfrm>
              <a:off x="3636" y="810"/>
              <a:ext cx="251" cy="404"/>
              <a:chOff x="1103" y="807"/>
              <a:chExt cx="251" cy="404"/>
            </a:xfrm>
          </p:grpSpPr>
          <p:sp>
            <p:nvSpPr>
              <p:cNvPr id="88178" name="Line 155"/>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79" name="Line 156"/>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grpSp>
        <p:nvGrpSpPr>
          <p:cNvPr id="30877" name="Group 157"/>
          <p:cNvGrpSpPr>
            <a:grpSpLocks/>
          </p:cNvGrpSpPr>
          <p:nvPr/>
        </p:nvGrpSpPr>
        <p:grpSpPr bwMode="auto">
          <a:xfrm>
            <a:off x="1519238" y="3856038"/>
            <a:ext cx="4992687" cy="946150"/>
            <a:chOff x="934" y="807"/>
            <a:chExt cx="3145" cy="596"/>
          </a:xfrm>
        </p:grpSpPr>
        <p:sp>
          <p:nvSpPr>
            <p:cNvPr id="88164" name="Line 158"/>
            <p:cNvSpPr>
              <a:spLocks noChangeShapeType="1"/>
            </p:cNvSpPr>
            <p:nvPr/>
          </p:nvSpPr>
          <p:spPr bwMode="auto">
            <a:xfrm>
              <a:off x="934" y="1206"/>
              <a:ext cx="314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65" name="Line 159"/>
            <p:cNvSpPr>
              <a:spLocks noChangeShapeType="1"/>
            </p:cNvSpPr>
            <p:nvPr/>
          </p:nvSpPr>
          <p:spPr bwMode="auto">
            <a:xfrm rot="5400000">
              <a:off x="1711" y="1306"/>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66" name="Line 160"/>
            <p:cNvSpPr>
              <a:spLocks noChangeShapeType="1"/>
            </p:cNvSpPr>
            <p:nvPr/>
          </p:nvSpPr>
          <p:spPr bwMode="auto">
            <a:xfrm rot="5400000">
              <a:off x="3092" y="1293"/>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88167" name="Group 161"/>
            <p:cNvGrpSpPr>
              <a:grpSpLocks/>
            </p:cNvGrpSpPr>
            <p:nvPr/>
          </p:nvGrpSpPr>
          <p:grpSpPr bwMode="auto">
            <a:xfrm>
              <a:off x="1103" y="807"/>
              <a:ext cx="251" cy="404"/>
              <a:chOff x="1103" y="807"/>
              <a:chExt cx="251" cy="404"/>
            </a:xfrm>
          </p:grpSpPr>
          <p:sp>
            <p:nvSpPr>
              <p:cNvPr id="88171" name="Line 162"/>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72" name="Line 163"/>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88168" name="Group 164"/>
            <p:cNvGrpSpPr>
              <a:grpSpLocks/>
            </p:cNvGrpSpPr>
            <p:nvPr/>
          </p:nvGrpSpPr>
          <p:grpSpPr bwMode="auto">
            <a:xfrm>
              <a:off x="3650" y="810"/>
              <a:ext cx="223" cy="404"/>
              <a:chOff x="1117" y="807"/>
              <a:chExt cx="223" cy="404"/>
            </a:xfrm>
          </p:grpSpPr>
          <p:sp>
            <p:nvSpPr>
              <p:cNvPr id="88169" name="Line 165"/>
              <p:cNvSpPr>
                <a:spLocks noChangeShapeType="1"/>
              </p:cNvSpPr>
              <p:nvPr/>
            </p:nvSpPr>
            <p:spPr bwMode="auto">
              <a:xfrm rot="5400000">
                <a:off x="915"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170" name="Line 166"/>
              <p:cNvSpPr>
                <a:spLocks noChangeShapeType="1"/>
              </p:cNvSpPr>
              <p:nvPr/>
            </p:nvSpPr>
            <p:spPr bwMode="auto">
              <a:xfrm rot="5400000">
                <a:off x="1138"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sp>
        <p:nvSpPr>
          <p:cNvPr id="88153" name="Rectangle 75"/>
          <p:cNvSpPr>
            <a:spLocks noChangeArrowheads="1"/>
          </p:cNvSpPr>
          <p:nvPr/>
        </p:nvSpPr>
        <p:spPr bwMode="auto">
          <a:xfrm>
            <a:off x="6391275" y="868363"/>
            <a:ext cx="20129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  B </a:t>
            </a:r>
            <a:endParaRPr lang="fr-FR" altLang="fr-FR" sz="1800" b="0">
              <a:solidFill>
                <a:srgbClr val="000000"/>
              </a:solidFill>
            </a:endParaRPr>
          </a:p>
        </p:txBody>
      </p:sp>
      <p:sp>
        <p:nvSpPr>
          <p:cNvPr id="88154" name="Rectangle 79"/>
          <p:cNvSpPr>
            <a:spLocks noChangeArrowheads="1"/>
          </p:cNvSpPr>
          <p:nvPr/>
        </p:nvSpPr>
        <p:spPr bwMode="auto">
          <a:xfrm>
            <a:off x="7399338" y="8620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55" name="Rectangle 81"/>
          <p:cNvSpPr>
            <a:spLocks noChangeArrowheads="1"/>
          </p:cNvSpPr>
          <p:nvPr/>
        </p:nvSpPr>
        <p:spPr bwMode="auto">
          <a:xfrm>
            <a:off x="7700963" y="8620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8156" name="Rectangle 85"/>
          <p:cNvSpPr>
            <a:spLocks noChangeArrowheads="1"/>
          </p:cNvSpPr>
          <p:nvPr/>
        </p:nvSpPr>
        <p:spPr bwMode="auto">
          <a:xfrm>
            <a:off x="6380163" y="865188"/>
            <a:ext cx="1960562"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57" name="Line 87"/>
          <p:cNvSpPr>
            <a:spLocks noChangeShapeType="1"/>
          </p:cNvSpPr>
          <p:nvPr/>
        </p:nvSpPr>
        <p:spPr bwMode="auto">
          <a:xfrm>
            <a:off x="6769100" y="868363"/>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58" name="Line 88"/>
          <p:cNvSpPr>
            <a:spLocks noChangeShapeType="1"/>
          </p:cNvSpPr>
          <p:nvPr/>
        </p:nvSpPr>
        <p:spPr bwMode="auto">
          <a:xfrm>
            <a:off x="7753350" y="868363"/>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59" name="Line 87"/>
          <p:cNvSpPr>
            <a:spLocks noChangeShapeType="1"/>
          </p:cNvSpPr>
          <p:nvPr/>
        </p:nvSpPr>
        <p:spPr bwMode="auto">
          <a:xfrm>
            <a:off x="7453313" y="869950"/>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60" name="Rectangle 45"/>
          <p:cNvSpPr>
            <a:spLocks noChangeArrowheads="1"/>
          </p:cNvSpPr>
          <p:nvPr/>
        </p:nvSpPr>
        <p:spPr bwMode="auto">
          <a:xfrm>
            <a:off x="6249988" y="2390775"/>
            <a:ext cx="1460500" cy="3603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8161" name="Line 49"/>
          <p:cNvSpPr>
            <a:spLocks noChangeShapeType="1"/>
          </p:cNvSpPr>
          <p:nvPr/>
        </p:nvSpPr>
        <p:spPr bwMode="auto">
          <a:xfrm>
            <a:off x="6564313" y="2393950"/>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62" name="Line 54"/>
          <p:cNvSpPr>
            <a:spLocks noChangeShapeType="1"/>
          </p:cNvSpPr>
          <p:nvPr/>
        </p:nvSpPr>
        <p:spPr bwMode="auto">
          <a:xfrm>
            <a:off x="7297738" y="2393950"/>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163" name="Rectangle 75"/>
          <p:cNvSpPr>
            <a:spLocks noChangeArrowheads="1"/>
          </p:cNvSpPr>
          <p:nvPr/>
        </p:nvSpPr>
        <p:spPr bwMode="auto">
          <a:xfrm>
            <a:off x="6269038" y="2401888"/>
            <a:ext cx="1362075"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a:t>
            </a:r>
            <a:endParaRPr lang="fr-FR" altLang="fr-FR" sz="1800" b="0">
              <a:solidFill>
                <a:srgbClr val="000000"/>
              </a:solidFill>
            </a:endParaRPr>
          </a:p>
        </p:txBody>
      </p:sp>
      <p:sp>
        <p:nvSpPr>
          <p:cNvPr id="147" name="ZoneTexte 146"/>
          <p:cNvSpPr txBox="1"/>
          <p:nvPr/>
        </p:nvSpPr>
        <p:spPr>
          <a:xfrm>
            <a:off x="7799736" y="2373176"/>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148" name="ZoneTexte 147"/>
          <p:cNvSpPr txBox="1"/>
          <p:nvPr/>
        </p:nvSpPr>
        <p:spPr>
          <a:xfrm>
            <a:off x="8237539" y="841238"/>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149" name="Rectangle 118"/>
          <p:cNvSpPr>
            <a:spLocks noChangeArrowheads="1"/>
          </p:cNvSpPr>
          <p:nvPr/>
        </p:nvSpPr>
        <p:spPr bwMode="auto">
          <a:xfrm>
            <a:off x="71438" y="92075"/>
            <a:ext cx="6251575"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150" name="Rectangle 119"/>
          <p:cNvSpPr>
            <a:spLocks noChangeArrowheads="1"/>
          </p:cNvSpPr>
          <p:nvPr/>
        </p:nvSpPr>
        <p:spPr bwMode="auto">
          <a:xfrm>
            <a:off x="138113" y="101600"/>
            <a:ext cx="6154955"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REFERENCE AU MAXIMUM DE MATIERE</a:t>
            </a:r>
            <a:endParaRPr lang="fr-FR" altLang="fr-FR" sz="2400" dirty="0">
              <a:solidFill>
                <a:schemeClr val="tx1"/>
              </a:solidFill>
            </a:endParaRPr>
          </a:p>
        </p:txBody>
      </p:sp>
    </p:spTree>
    <p:extLst>
      <p:ext uri="{BB962C8B-B14F-4D97-AF65-F5344CB8AC3E}">
        <p14:creationId xmlns:p14="http://schemas.microsoft.com/office/powerpoint/2010/main" val="5651022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0867"/>
                                        </p:tgtEl>
                                        <p:attrNameLst>
                                          <p:attrName>style.visibility</p:attrName>
                                        </p:attrNameLst>
                                      </p:cBhvr>
                                      <p:to>
                                        <p:strVal val="visible"/>
                                      </p:to>
                                    </p:set>
                                    <p:anim calcmode="lin" valueType="num">
                                      <p:cBhvr additive="base">
                                        <p:cTn id="7" dur="500" fill="hold"/>
                                        <p:tgtEl>
                                          <p:spTgt spid="30867"/>
                                        </p:tgtEl>
                                        <p:attrNameLst>
                                          <p:attrName>ppt_x</p:attrName>
                                        </p:attrNameLst>
                                      </p:cBhvr>
                                      <p:tavLst>
                                        <p:tav tm="0">
                                          <p:val>
                                            <p:strVal val="#ppt_x"/>
                                          </p:val>
                                        </p:tav>
                                        <p:tav tm="100000">
                                          <p:val>
                                            <p:strVal val="#ppt_x"/>
                                          </p:val>
                                        </p:tav>
                                      </p:tavLst>
                                    </p:anim>
                                    <p:anim calcmode="lin" valueType="num">
                                      <p:cBhvr additive="base">
                                        <p:cTn id="8" dur="500" fill="hold"/>
                                        <p:tgtEl>
                                          <p:spTgt spid="3086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0877"/>
                                        </p:tgtEl>
                                        <p:attrNameLst>
                                          <p:attrName>style.visibility</p:attrName>
                                        </p:attrNameLst>
                                      </p:cBhvr>
                                      <p:to>
                                        <p:strVal val="visible"/>
                                      </p:to>
                                    </p:set>
                                    <p:anim calcmode="lin" valueType="num">
                                      <p:cBhvr additive="base">
                                        <p:cTn id="13" dur="500" fill="hold"/>
                                        <p:tgtEl>
                                          <p:spTgt spid="30877"/>
                                        </p:tgtEl>
                                        <p:attrNameLst>
                                          <p:attrName>ppt_x</p:attrName>
                                        </p:attrNameLst>
                                      </p:cBhvr>
                                      <p:tavLst>
                                        <p:tav tm="0">
                                          <p:val>
                                            <p:strVal val="#ppt_x"/>
                                          </p:val>
                                        </p:tav>
                                        <p:tav tm="100000">
                                          <p:val>
                                            <p:strVal val="#ppt_x"/>
                                          </p:val>
                                        </p:tav>
                                      </p:tavLst>
                                    </p:anim>
                                    <p:anim calcmode="lin" valueType="num">
                                      <p:cBhvr additive="base">
                                        <p:cTn id="14" dur="500" fill="hold"/>
                                        <p:tgtEl>
                                          <p:spTgt spid="3087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0828"/>
                                        </p:tgtEl>
                                        <p:attrNameLst>
                                          <p:attrName>style.visibility</p:attrName>
                                        </p:attrNameLst>
                                      </p:cBhvr>
                                      <p:to>
                                        <p:strVal val="visible"/>
                                      </p:to>
                                    </p:set>
                                    <p:anim calcmode="lin" valueType="num">
                                      <p:cBhvr additive="base">
                                        <p:cTn id="19" dur="500" fill="hold"/>
                                        <p:tgtEl>
                                          <p:spTgt spid="30828"/>
                                        </p:tgtEl>
                                        <p:attrNameLst>
                                          <p:attrName>ppt_x</p:attrName>
                                        </p:attrNameLst>
                                      </p:cBhvr>
                                      <p:tavLst>
                                        <p:tav tm="0">
                                          <p:val>
                                            <p:strVal val="#ppt_x"/>
                                          </p:val>
                                        </p:tav>
                                        <p:tav tm="100000">
                                          <p:val>
                                            <p:strVal val="#ppt_x"/>
                                          </p:val>
                                        </p:tav>
                                      </p:tavLst>
                                    </p:anim>
                                    <p:anim calcmode="lin" valueType="num">
                                      <p:cBhvr additive="base">
                                        <p:cTn id="20" dur="500" fill="hold"/>
                                        <p:tgtEl>
                                          <p:spTgt spid="3082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499"/>
                                          </p:stCondLst>
                                        </p:cTn>
                                        <p:tgtEl>
                                          <p:spTgt spid="3083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0864"/>
                                        </p:tgtEl>
                                        <p:attrNameLst>
                                          <p:attrName>style.visibility</p:attrName>
                                        </p:attrNameLst>
                                      </p:cBhvr>
                                      <p:to>
                                        <p:strVal val="visible"/>
                                      </p:to>
                                    </p:set>
                                    <p:anim calcmode="lin" valueType="num">
                                      <p:cBhvr additive="base">
                                        <p:cTn id="29" dur="500" fill="hold"/>
                                        <p:tgtEl>
                                          <p:spTgt spid="30864"/>
                                        </p:tgtEl>
                                        <p:attrNameLst>
                                          <p:attrName>ppt_x</p:attrName>
                                        </p:attrNameLst>
                                      </p:cBhvr>
                                      <p:tavLst>
                                        <p:tav tm="0">
                                          <p:val>
                                            <p:strVal val="#ppt_x"/>
                                          </p:val>
                                        </p:tav>
                                        <p:tav tm="100000">
                                          <p:val>
                                            <p:strVal val="#ppt_x"/>
                                          </p:val>
                                        </p:tav>
                                      </p:tavLst>
                                    </p:anim>
                                    <p:anim calcmode="lin" valueType="num">
                                      <p:cBhvr additive="base">
                                        <p:cTn id="30" dur="500" fill="hold"/>
                                        <p:tgtEl>
                                          <p:spTgt spid="308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64"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Forme libre 6150"/>
          <p:cNvSpPr>
            <a:spLocks/>
          </p:cNvSpPr>
          <p:nvPr/>
        </p:nvSpPr>
        <p:spPr bwMode="auto">
          <a:xfrm>
            <a:off x="6032500" y="2520950"/>
            <a:ext cx="668338" cy="333375"/>
          </a:xfrm>
          <a:custGeom>
            <a:avLst/>
            <a:gdLst>
              <a:gd name="T0" fmla="*/ 651524 w 668194"/>
              <a:gd name="T1" fmla="*/ 1175 h 356319"/>
              <a:gd name="T2" fmla="*/ 77933 w 668194"/>
              <a:gd name="T3" fmla="*/ 9799 h 356319"/>
              <a:gd name="T4" fmla="*/ 20562 w 668194"/>
              <a:gd name="T5" fmla="*/ 73037 h 356319"/>
              <a:gd name="T6" fmla="*/ 221335 w 668194"/>
              <a:gd name="T7" fmla="*/ 98907 h 356319"/>
              <a:gd name="T8" fmla="*/ 670642 w 668194"/>
              <a:gd name="T9" fmla="*/ 107531 h 356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8194" h="356319">
                <a:moveTo>
                  <a:pt x="649144" y="3894"/>
                </a:moveTo>
                <a:cubicBezTo>
                  <a:pt x="415781" y="-1662"/>
                  <a:pt x="182419" y="-7218"/>
                  <a:pt x="77644" y="32469"/>
                </a:cubicBezTo>
                <a:cubicBezTo>
                  <a:pt x="-27131" y="72156"/>
                  <a:pt x="-3319" y="192807"/>
                  <a:pt x="20494" y="242019"/>
                </a:cubicBezTo>
                <a:cubicBezTo>
                  <a:pt x="44306" y="291232"/>
                  <a:pt x="112569" y="308694"/>
                  <a:pt x="220519" y="327744"/>
                </a:cubicBezTo>
                <a:cubicBezTo>
                  <a:pt x="328469" y="346794"/>
                  <a:pt x="498331" y="351556"/>
                  <a:pt x="668194" y="356319"/>
                </a:cubicBezTo>
              </a:path>
            </a:pathLst>
          </a:custGeom>
          <a:pattFill prst="ltUpDiag">
            <a:fgClr>
              <a:schemeClr val="tx1"/>
            </a:fgClr>
            <a:bgClr>
              <a:schemeClr val="bg1"/>
            </a:bgClr>
          </a:pattFill>
          <a:ln w="12700" cap="flat" cmpd="sng" algn="ctr">
            <a:solidFill>
              <a:schemeClr val="tx1"/>
            </a:solidFill>
            <a:prstDash val="solid"/>
            <a:round/>
            <a:headEnd type="none" w="sm" len="sm"/>
            <a:tailEnd type="none" w="sm" len="sm"/>
          </a:ln>
        </p:spPr>
        <p:txBody>
          <a:bodyPr/>
          <a:lstStyle/>
          <a:p>
            <a:endParaRPr lang="fr-FR"/>
          </a:p>
        </p:txBody>
      </p:sp>
      <p:sp>
        <p:nvSpPr>
          <p:cNvPr id="4" name="Espace réservé du numéro de diapositive 3"/>
          <p:cNvSpPr>
            <a:spLocks noGrp="1"/>
          </p:cNvSpPr>
          <p:nvPr>
            <p:ph type="sldNum" sz="quarter" idx="12"/>
          </p:nvPr>
        </p:nvSpPr>
        <p:spPr>
          <a:xfrm>
            <a:off x="6995886" y="6529388"/>
            <a:ext cx="2133600" cy="365125"/>
          </a:xfrm>
        </p:spPr>
        <p:txBody>
          <a:bodyPr/>
          <a:lstStyle/>
          <a:p>
            <a:pPr>
              <a:defRPr/>
            </a:pPr>
            <a:fld id="{DC98B881-3924-4960-896C-3D45B8E01979}" type="slidenum">
              <a:rPr lang="fr-FR" smtClean="0"/>
              <a:pPr>
                <a:defRPr/>
              </a:pPr>
              <a:t>100</a:t>
            </a:fld>
            <a:endParaRPr lang="fr-FR"/>
          </a:p>
        </p:txBody>
      </p:sp>
      <p:sp>
        <p:nvSpPr>
          <p:cNvPr id="5" name="Rectangle 4"/>
          <p:cNvSpPr/>
          <p:nvPr/>
        </p:nvSpPr>
        <p:spPr>
          <a:xfrm>
            <a:off x="792163" y="2641600"/>
            <a:ext cx="1754187" cy="46355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6" name="Connecteur droit 5"/>
          <p:cNvCxnSpPr/>
          <p:nvPr/>
        </p:nvCxnSpPr>
        <p:spPr>
          <a:xfrm>
            <a:off x="1065213" y="1541463"/>
            <a:ext cx="0" cy="11001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p:nvPr/>
        </p:nvCxnSpPr>
        <p:spPr>
          <a:xfrm>
            <a:off x="2279650" y="1557338"/>
            <a:ext cx="0" cy="10842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Ellipse 7"/>
          <p:cNvSpPr/>
          <p:nvPr/>
        </p:nvSpPr>
        <p:spPr>
          <a:xfrm>
            <a:off x="1474788" y="1925638"/>
            <a:ext cx="368300" cy="3683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9" name="Connecteur droit 8"/>
          <p:cNvCxnSpPr/>
          <p:nvPr/>
        </p:nvCxnSpPr>
        <p:spPr>
          <a:xfrm>
            <a:off x="1054100" y="1557338"/>
            <a:ext cx="1225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977" name="Connecteur droit avec flèche 6"/>
          <p:cNvCxnSpPr>
            <a:cxnSpLocks noChangeShapeType="1"/>
          </p:cNvCxnSpPr>
          <p:nvPr/>
        </p:nvCxnSpPr>
        <p:spPr bwMode="auto">
          <a:xfrm>
            <a:off x="1165225" y="3109913"/>
            <a:ext cx="0" cy="284162"/>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8" name="Connecteur droit avec flèche 66"/>
          <p:cNvCxnSpPr>
            <a:cxnSpLocks noChangeShapeType="1"/>
          </p:cNvCxnSpPr>
          <p:nvPr/>
        </p:nvCxnSpPr>
        <p:spPr bwMode="auto">
          <a:xfrm>
            <a:off x="1690688" y="3119438"/>
            <a:ext cx="0" cy="284162"/>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9" name="Connecteur droit avec flèche 67"/>
          <p:cNvCxnSpPr>
            <a:cxnSpLocks noChangeShapeType="1"/>
          </p:cNvCxnSpPr>
          <p:nvPr/>
        </p:nvCxnSpPr>
        <p:spPr bwMode="auto">
          <a:xfrm>
            <a:off x="2262188" y="3092450"/>
            <a:ext cx="0" cy="285750"/>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980" name="ZoneTexte 8"/>
          <p:cNvSpPr txBox="1">
            <a:spLocks noChangeArrowheads="1"/>
          </p:cNvSpPr>
          <p:nvPr/>
        </p:nvSpPr>
        <p:spPr bwMode="auto">
          <a:xfrm>
            <a:off x="863600" y="3176588"/>
            <a:ext cx="301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1</a:t>
            </a:r>
          </a:p>
        </p:txBody>
      </p:sp>
      <p:sp>
        <p:nvSpPr>
          <p:cNvPr id="83981" name="ZoneTexte 69"/>
          <p:cNvSpPr txBox="1">
            <a:spLocks noChangeArrowheads="1"/>
          </p:cNvSpPr>
          <p:nvPr/>
        </p:nvSpPr>
        <p:spPr bwMode="auto">
          <a:xfrm>
            <a:off x="1316038" y="3148013"/>
            <a:ext cx="301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a:t>
            </a:r>
          </a:p>
        </p:txBody>
      </p:sp>
      <p:sp>
        <p:nvSpPr>
          <p:cNvPr id="83982" name="ZoneTexte 70"/>
          <p:cNvSpPr txBox="1">
            <a:spLocks noChangeArrowheads="1"/>
          </p:cNvSpPr>
          <p:nvPr/>
        </p:nvSpPr>
        <p:spPr bwMode="auto">
          <a:xfrm>
            <a:off x="1958975" y="3094038"/>
            <a:ext cx="301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a:t>
            </a:r>
          </a:p>
        </p:txBody>
      </p:sp>
      <p:cxnSp>
        <p:nvCxnSpPr>
          <p:cNvPr id="83983" name="Connecteur droit avec flèche 71"/>
          <p:cNvCxnSpPr>
            <a:cxnSpLocks noChangeShapeType="1"/>
          </p:cNvCxnSpPr>
          <p:nvPr/>
        </p:nvCxnSpPr>
        <p:spPr bwMode="auto">
          <a:xfrm rot="5400000">
            <a:off x="649288" y="2773363"/>
            <a:ext cx="0" cy="285750"/>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984" name="ZoneTexte 72"/>
          <p:cNvSpPr txBox="1">
            <a:spLocks noChangeArrowheads="1"/>
          </p:cNvSpPr>
          <p:nvPr/>
        </p:nvSpPr>
        <p:spPr bwMode="auto">
          <a:xfrm>
            <a:off x="255588" y="2911475"/>
            <a:ext cx="4762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4,5</a:t>
            </a:r>
          </a:p>
        </p:txBody>
      </p:sp>
      <p:grpSp>
        <p:nvGrpSpPr>
          <p:cNvPr id="83985" name="Groupe 76"/>
          <p:cNvGrpSpPr>
            <a:grpSpLocks/>
          </p:cNvGrpSpPr>
          <p:nvPr/>
        </p:nvGrpSpPr>
        <p:grpSpPr bwMode="auto">
          <a:xfrm>
            <a:off x="1165225" y="860425"/>
            <a:ext cx="234950" cy="658813"/>
            <a:chOff x="6646100" y="3076575"/>
            <a:chExt cx="234919" cy="658812"/>
          </a:xfrm>
        </p:grpSpPr>
        <p:sp>
          <p:nvSpPr>
            <p:cNvPr id="19" name="Ellipse 18"/>
            <p:cNvSpPr/>
            <p:nvPr/>
          </p:nvSpPr>
          <p:spPr>
            <a:xfrm>
              <a:off x="6646100" y="3500437"/>
              <a:ext cx="234919" cy="234950"/>
            </a:xfrm>
            <a:prstGeom prst="ellipse">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0" name="Rectangle 19"/>
            <p:cNvSpPr/>
            <p:nvPr/>
          </p:nvSpPr>
          <p:spPr bwMode="auto">
            <a:xfrm>
              <a:off x="6687370" y="3076575"/>
              <a:ext cx="152380" cy="452437"/>
            </a:xfrm>
            <a:prstGeom prst="rect">
              <a:avLst/>
            </a:prstGeom>
            <a:solidFill>
              <a:schemeClr val="bg1">
                <a:lumMod val="7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grpSp>
      <p:grpSp>
        <p:nvGrpSpPr>
          <p:cNvPr id="83986" name="Groupe 79"/>
          <p:cNvGrpSpPr>
            <a:grpSpLocks/>
          </p:cNvGrpSpPr>
          <p:nvPr/>
        </p:nvGrpSpPr>
        <p:grpSpPr bwMode="auto">
          <a:xfrm>
            <a:off x="2311400" y="1733550"/>
            <a:ext cx="234950" cy="658813"/>
            <a:chOff x="6646100" y="3076575"/>
            <a:chExt cx="234919" cy="658812"/>
          </a:xfrm>
        </p:grpSpPr>
        <p:sp>
          <p:nvSpPr>
            <p:cNvPr id="22" name="Ellipse 21"/>
            <p:cNvSpPr/>
            <p:nvPr/>
          </p:nvSpPr>
          <p:spPr>
            <a:xfrm>
              <a:off x="6646100" y="3500437"/>
              <a:ext cx="234919" cy="234950"/>
            </a:xfrm>
            <a:prstGeom prst="ellipse">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3" name="Rectangle 22"/>
            <p:cNvSpPr/>
            <p:nvPr/>
          </p:nvSpPr>
          <p:spPr bwMode="auto">
            <a:xfrm>
              <a:off x="6687370" y="3076575"/>
              <a:ext cx="152380" cy="452437"/>
            </a:xfrm>
            <a:prstGeom prst="rect">
              <a:avLst/>
            </a:prstGeom>
            <a:solidFill>
              <a:schemeClr val="bg1">
                <a:lumMod val="7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grpSp>
      <p:grpSp>
        <p:nvGrpSpPr>
          <p:cNvPr id="83987" name="Groupe 82"/>
          <p:cNvGrpSpPr>
            <a:grpSpLocks/>
          </p:cNvGrpSpPr>
          <p:nvPr/>
        </p:nvGrpSpPr>
        <p:grpSpPr bwMode="auto">
          <a:xfrm>
            <a:off x="819150" y="1768475"/>
            <a:ext cx="234950" cy="658813"/>
            <a:chOff x="6646100" y="3076575"/>
            <a:chExt cx="234919" cy="658812"/>
          </a:xfrm>
        </p:grpSpPr>
        <p:sp>
          <p:nvSpPr>
            <p:cNvPr id="25" name="Ellipse 24"/>
            <p:cNvSpPr/>
            <p:nvPr/>
          </p:nvSpPr>
          <p:spPr>
            <a:xfrm>
              <a:off x="6646100" y="3500437"/>
              <a:ext cx="234919" cy="234950"/>
            </a:xfrm>
            <a:prstGeom prst="ellipse">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6" name="Rectangle 25"/>
            <p:cNvSpPr/>
            <p:nvPr/>
          </p:nvSpPr>
          <p:spPr bwMode="auto">
            <a:xfrm>
              <a:off x="6687370" y="3076575"/>
              <a:ext cx="152380" cy="452437"/>
            </a:xfrm>
            <a:prstGeom prst="rect">
              <a:avLst/>
            </a:prstGeom>
            <a:solidFill>
              <a:schemeClr val="bg1">
                <a:lumMod val="7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grpSp>
      <p:grpSp>
        <p:nvGrpSpPr>
          <p:cNvPr id="83988" name="Groupe 98335"/>
          <p:cNvGrpSpPr>
            <a:grpSpLocks/>
          </p:cNvGrpSpPr>
          <p:nvPr/>
        </p:nvGrpSpPr>
        <p:grpSpPr bwMode="auto">
          <a:xfrm>
            <a:off x="1052513" y="2446338"/>
            <a:ext cx="1258887" cy="152400"/>
            <a:chOff x="6868319" y="1733552"/>
            <a:chExt cx="1277938" cy="0"/>
          </a:xfrm>
        </p:grpSpPr>
        <p:cxnSp>
          <p:nvCxnSpPr>
            <p:cNvPr id="28" name="Connecteur droit avec flèche 27"/>
            <p:cNvCxnSpPr/>
            <p:nvPr/>
          </p:nvCxnSpPr>
          <p:spPr>
            <a:xfrm>
              <a:off x="6868319" y="1733552"/>
              <a:ext cx="639775"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9" name="Connecteur droit avec flèche 28"/>
            <p:cNvCxnSpPr/>
            <p:nvPr/>
          </p:nvCxnSpPr>
          <p:spPr>
            <a:xfrm>
              <a:off x="7508094" y="1733552"/>
              <a:ext cx="638163"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sp>
        <p:nvSpPr>
          <p:cNvPr id="83989" name="ZoneTexte 98337"/>
          <p:cNvSpPr txBox="1">
            <a:spLocks noChangeArrowheads="1"/>
          </p:cNvSpPr>
          <p:nvPr/>
        </p:nvSpPr>
        <p:spPr bwMode="auto">
          <a:xfrm>
            <a:off x="1216025" y="2184400"/>
            <a:ext cx="300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a:t>
            </a:r>
          </a:p>
        </p:txBody>
      </p:sp>
      <p:sp>
        <p:nvSpPr>
          <p:cNvPr id="83990" name="ZoneTexte 90"/>
          <p:cNvSpPr txBox="1">
            <a:spLocks noChangeArrowheads="1"/>
          </p:cNvSpPr>
          <p:nvPr/>
        </p:nvSpPr>
        <p:spPr bwMode="auto">
          <a:xfrm>
            <a:off x="1876425" y="2151063"/>
            <a:ext cx="300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a:t>
            </a:r>
          </a:p>
        </p:txBody>
      </p:sp>
      <p:cxnSp>
        <p:nvCxnSpPr>
          <p:cNvPr id="32" name="Connecteur droit avec flèche 31"/>
          <p:cNvCxnSpPr/>
          <p:nvPr/>
        </p:nvCxnSpPr>
        <p:spPr>
          <a:xfrm>
            <a:off x="1393825" y="1557338"/>
            <a:ext cx="0" cy="566737"/>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992" name="ZoneTexte 36"/>
          <p:cNvSpPr txBox="1">
            <a:spLocks noChangeArrowheads="1"/>
          </p:cNvSpPr>
          <p:nvPr/>
        </p:nvSpPr>
        <p:spPr bwMode="auto">
          <a:xfrm rot="-5400000">
            <a:off x="1035051" y="1701800"/>
            <a:ext cx="342900" cy="276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Calibri" pitchFamily="34" charset="0"/>
              </a:rPr>
              <a:t>20</a:t>
            </a:r>
          </a:p>
        </p:txBody>
      </p:sp>
      <p:cxnSp>
        <p:nvCxnSpPr>
          <p:cNvPr id="34" name="Connecteur droit 33"/>
          <p:cNvCxnSpPr/>
          <p:nvPr/>
        </p:nvCxnSpPr>
        <p:spPr>
          <a:xfrm>
            <a:off x="1316038" y="2120900"/>
            <a:ext cx="641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994" name="ZoneTexte 34"/>
          <p:cNvSpPr txBox="1">
            <a:spLocks noChangeArrowheads="1"/>
          </p:cNvSpPr>
          <p:nvPr/>
        </p:nvSpPr>
        <p:spPr bwMode="auto">
          <a:xfrm>
            <a:off x="279400" y="828675"/>
            <a:ext cx="3714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(a)</a:t>
            </a:r>
          </a:p>
        </p:txBody>
      </p:sp>
      <p:sp>
        <p:nvSpPr>
          <p:cNvPr id="36" name="Rectangle 35"/>
          <p:cNvSpPr/>
          <p:nvPr/>
        </p:nvSpPr>
        <p:spPr>
          <a:xfrm>
            <a:off x="4906963" y="2478088"/>
            <a:ext cx="1782762" cy="4635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37" name="Connecteur droit 36"/>
          <p:cNvCxnSpPr/>
          <p:nvPr/>
        </p:nvCxnSpPr>
        <p:spPr>
          <a:xfrm>
            <a:off x="5180013" y="1377950"/>
            <a:ext cx="0" cy="11001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necteur droit 37"/>
          <p:cNvCxnSpPr/>
          <p:nvPr/>
        </p:nvCxnSpPr>
        <p:spPr>
          <a:xfrm>
            <a:off x="6394450" y="1393825"/>
            <a:ext cx="0" cy="10842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Ellipse 38"/>
          <p:cNvSpPr/>
          <p:nvPr/>
        </p:nvSpPr>
        <p:spPr>
          <a:xfrm>
            <a:off x="5589588" y="1762125"/>
            <a:ext cx="368300" cy="3683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0" name="Rectangle 1233"/>
          <p:cNvSpPr>
            <a:spLocks noChangeArrowheads="1"/>
          </p:cNvSpPr>
          <p:nvPr/>
        </p:nvSpPr>
        <p:spPr bwMode="auto">
          <a:xfrm>
            <a:off x="5181600" y="3122613"/>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41" name="Line 1234"/>
          <p:cNvSpPr>
            <a:spLocks noChangeShapeType="1"/>
          </p:cNvSpPr>
          <p:nvPr/>
        </p:nvSpPr>
        <p:spPr bwMode="auto">
          <a:xfrm flipV="1">
            <a:off x="5327650" y="2984500"/>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42" name="Freeform 1235"/>
          <p:cNvSpPr>
            <a:spLocks/>
          </p:cNvSpPr>
          <p:nvPr/>
        </p:nvSpPr>
        <p:spPr bwMode="auto">
          <a:xfrm>
            <a:off x="5249863" y="2944813"/>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02" name="Rectangle 1236"/>
          <p:cNvSpPr>
            <a:spLocks noChangeArrowheads="1"/>
          </p:cNvSpPr>
          <p:nvPr/>
        </p:nvSpPr>
        <p:spPr bwMode="auto">
          <a:xfrm>
            <a:off x="5175250" y="311626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a:t>
            </a:r>
          </a:p>
        </p:txBody>
      </p:sp>
      <p:sp>
        <p:nvSpPr>
          <p:cNvPr id="44" name="Rectangle 232"/>
          <p:cNvSpPr>
            <a:spLocks noChangeArrowheads="1"/>
          </p:cNvSpPr>
          <p:nvPr/>
        </p:nvSpPr>
        <p:spPr bwMode="auto">
          <a:xfrm>
            <a:off x="4376738" y="2573338"/>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45" name="Line 233"/>
          <p:cNvSpPr>
            <a:spLocks noChangeShapeType="1"/>
          </p:cNvSpPr>
          <p:nvPr/>
        </p:nvSpPr>
        <p:spPr bwMode="auto">
          <a:xfrm>
            <a:off x="4675188" y="2719388"/>
            <a:ext cx="2286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46" name="Freeform 234"/>
          <p:cNvSpPr>
            <a:spLocks/>
          </p:cNvSpPr>
          <p:nvPr/>
        </p:nvSpPr>
        <p:spPr bwMode="auto">
          <a:xfrm>
            <a:off x="4827588" y="2643188"/>
            <a:ext cx="77787"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06" name="Rectangle 239"/>
          <p:cNvSpPr>
            <a:spLocks noChangeArrowheads="1"/>
          </p:cNvSpPr>
          <p:nvPr/>
        </p:nvSpPr>
        <p:spPr bwMode="auto">
          <a:xfrm>
            <a:off x="4367213" y="2566988"/>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B</a:t>
            </a:r>
          </a:p>
        </p:txBody>
      </p:sp>
      <p:sp>
        <p:nvSpPr>
          <p:cNvPr id="48" name="Rectangle 232"/>
          <p:cNvSpPr>
            <a:spLocks noChangeArrowheads="1"/>
          </p:cNvSpPr>
          <p:nvPr/>
        </p:nvSpPr>
        <p:spPr bwMode="auto">
          <a:xfrm>
            <a:off x="4640263" y="2038350"/>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49" name="Line 233"/>
          <p:cNvSpPr>
            <a:spLocks noChangeShapeType="1"/>
          </p:cNvSpPr>
          <p:nvPr/>
        </p:nvSpPr>
        <p:spPr bwMode="auto">
          <a:xfrm>
            <a:off x="4938713" y="2184400"/>
            <a:ext cx="2286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50" name="Freeform 234"/>
          <p:cNvSpPr>
            <a:spLocks/>
          </p:cNvSpPr>
          <p:nvPr/>
        </p:nvSpPr>
        <p:spPr bwMode="auto">
          <a:xfrm>
            <a:off x="5091113" y="2108200"/>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10" name="Rectangle 239"/>
          <p:cNvSpPr>
            <a:spLocks noChangeArrowheads="1"/>
          </p:cNvSpPr>
          <p:nvPr/>
        </p:nvSpPr>
        <p:spPr bwMode="auto">
          <a:xfrm>
            <a:off x="4630738" y="2032000"/>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D</a:t>
            </a:r>
          </a:p>
        </p:txBody>
      </p:sp>
      <p:cxnSp>
        <p:nvCxnSpPr>
          <p:cNvPr id="52" name="Connecteur droit 51"/>
          <p:cNvCxnSpPr/>
          <p:nvPr/>
        </p:nvCxnSpPr>
        <p:spPr>
          <a:xfrm flipH="1">
            <a:off x="6332538" y="1390650"/>
            <a:ext cx="6715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necteur droit avec flèche 52"/>
          <p:cNvCxnSpPr/>
          <p:nvPr/>
        </p:nvCxnSpPr>
        <p:spPr>
          <a:xfrm>
            <a:off x="5167313" y="2185988"/>
            <a:ext cx="1227137"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84013" name="Group 205"/>
          <p:cNvGrpSpPr>
            <a:grpSpLocks/>
          </p:cNvGrpSpPr>
          <p:nvPr/>
        </p:nvGrpSpPr>
        <p:grpSpPr bwMode="auto">
          <a:xfrm>
            <a:off x="6394450" y="863600"/>
            <a:ext cx="292100" cy="528638"/>
            <a:chOff x="100" y="3508"/>
            <a:chExt cx="184" cy="333"/>
          </a:xfrm>
        </p:grpSpPr>
        <p:sp>
          <p:nvSpPr>
            <p:cNvPr id="55" name="Rectangle 206"/>
            <p:cNvSpPr>
              <a:spLocks noChangeArrowheads="1"/>
            </p:cNvSpPr>
            <p:nvPr/>
          </p:nvSpPr>
          <p:spPr bwMode="auto">
            <a:xfrm>
              <a:off x="100" y="3508"/>
              <a:ext cx="18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56" name="Line 207"/>
            <p:cNvSpPr>
              <a:spLocks noChangeShapeType="1"/>
            </p:cNvSpPr>
            <p:nvPr/>
          </p:nvSpPr>
          <p:spPr bwMode="auto">
            <a:xfrm>
              <a:off x="192" y="3696"/>
              <a:ext cx="0" cy="14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57" name="Freeform 208"/>
            <p:cNvSpPr>
              <a:spLocks/>
            </p:cNvSpPr>
            <p:nvPr/>
          </p:nvSpPr>
          <p:spPr bwMode="auto">
            <a:xfrm>
              <a:off x="144" y="3792"/>
              <a:ext cx="97" cy="49"/>
            </a:xfrm>
            <a:custGeom>
              <a:avLst/>
              <a:gdLst>
                <a:gd name="T0" fmla="*/ 0 w 97"/>
                <a:gd name="T1" fmla="*/ 48 h 49"/>
                <a:gd name="T2" fmla="*/ 96 w 97"/>
                <a:gd name="T3" fmla="*/ 48 h 49"/>
                <a:gd name="T4" fmla="*/ 48 w 97"/>
                <a:gd name="T5" fmla="*/ 0 h 49"/>
                <a:gd name="T6" fmla="*/ 0 w 97"/>
                <a:gd name="T7" fmla="*/ 48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sp>
        <p:nvSpPr>
          <p:cNvPr id="84014" name="Rectangle 222"/>
          <p:cNvSpPr>
            <a:spLocks noChangeArrowheads="1"/>
          </p:cNvSpPr>
          <p:nvPr/>
        </p:nvSpPr>
        <p:spPr bwMode="auto">
          <a:xfrm>
            <a:off x="6372225" y="879475"/>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E</a:t>
            </a:r>
          </a:p>
        </p:txBody>
      </p:sp>
      <p:cxnSp>
        <p:nvCxnSpPr>
          <p:cNvPr id="59" name="Connecteur droit 58"/>
          <p:cNvCxnSpPr/>
          <p:nvPr/>
        </p:nvCxnSpPr>
        <p:spPr>
          <a:xfrm>
            <a:off x="5710238" y="1946275"/>
            <a:ext cx="123348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p:nvPr/>
        </p:nvCxnSpPr>
        <p:spPr>
          <a:xfrm>
            <a:off x="6886575" y="1384300"/>
            <a:ext cx="0" cy="541338"/>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4017" name="ZoneTexte 36"/>
          <p:cNvSpPr txBox="1">
            <a:spLocks noChangeArrowheads="1"/>
          </p:cNvSpPr>
          <p:nvPr/>
        </p:nvSpPr>
        <p:spPr bwMode="auto">
          <a:xfrm rot="-5400000">
            <a:off x="6484144" y="1505744"/>
            <a:ext cx="3667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20</a:t>
            </a:r>
          </a:p>
        </p:txBody>
      </p:sp>
      <p:sp>
        <p:nvSpPr>
          <p:cNvPr id="84018" name="Rectangle 7"/>
          <p:cNvSpPr>
            <a:spLocks noChangeArrowheads="1"/>
          </p:cNvSpPr>
          <p:nvPr/>
        </p:nvSpPr>
        <p:spPr bwMode="auto">
          <a:xfrm>
            <a:off x="4219575" y="885825"/>
            <a:ext cx="1958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 &gt;&lt;    B&gt;&lt;    C   D   E</a:t>
            </a:r>
          </a:p>
        </p:txBody>
      </p:sp>
      <p:sp>
        <p:nvSpPr>
          <p:cNvPr id="84019" name="Rectangle 13"/>
          <p:cNvSpPr>
            <a:spLocks noChangeArrowheads="1"/>
          </p:cNvSpPr>
          <p:nvPr/>
        </p:nvSpPr>
        <p:spPr bwMode="auto">
          <a:xfrm>
            <a:off x="3278188" y="884238"/>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Symbol" pitchFamily="18" charset="2"/>
              </a:rPr>
              <a:t>Æ </a:t>
            </a:r>
            <a:r>
              <a:rPr lang="fr-FR" altLang="fr-FR" sz="1400">
                <a:solidFill>
                  <a:srgbClr val="000000"/>
                </a:solidFill>
                <a:latin typeface="Arial" charset="0"/>
              </a:rPr>
              <a:t>0,05</a:t>
            </a:r>
          </a:p>
        </p:txBody>
      </p:sp>
      <p:sp>
        <p:nvSpPr>
          <p:cNvPr id="64" name="Rectangle 29"/>
          <p:cNvSpPr>
            <a:spLocks noChangeArrowheads="1"/>
          </p:cNvSpPr>
          <p:nvPr/>
        </p:nvSpPr>
        <p:spPr bwMode="auto">
          <a:xfrm>
            <a:off x="3000375" y="885825"/>
            <a:ext cx="3195638" cy="3016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65" name="Line 30"/>
          <p:cNvSpPr>
            <a:spLocks noChangeShapeType="1"/>
          </p:cNvSpPr>
          <p:nvPr/>
        </p:nvSpPr>
        <p:spPr bwMode="auto">
          <a:xfrm>
            <a:off x="3294063" y="88423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66" name="Line 31"/>
          <p:cNvSpPr>
            <a:spLocks noChangeShapeType="1"/>
          </p:cNvSpPr>
          <p:nvPr/>
        </p:nvSpPr>
        <p:spPr bwMode="auto">
          <a:xfrm>
            <a:off x="4211638" y="88423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67" name="Line 32"/>
          <p:cNvSpPr>
            <a:spLocks noChangeShapeType="1"/>
          </p:cNvSpPr>
          <p:nvPr/>
        </p:nvSpPr>
        <p:spPr bwMode="auto">
          <a:xfrm>
            <a:off x="4776788" y="88423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68" name="Line 33"/>
          <p:cNvSpPr>
            <a:spLocks noChangeShapeType="1"/>
          </p:cNvSpPr>
          <p:nvPr/>
        </p:nvSpPr>
        <p:spPr bwMode="auto">
          <a:xfrm>
            <a:off x="5291138" y="88423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r>
              <a:rPr lang="fr-FR" sz="1400" kern="0" dirty="0">
                <a:solidFill>
                  <a:srgbClr val="000000"/>
                </a:solidFill>
                <a:latin typeface="Arial Unicode MS" pitchFamily="34" charset="-128"/>
              </a:rPr>
              <a:t> </a:t>
            </a:r>
          </a:p>
        </p:txBody>
      </p:sp>
      <p:grpSp>
        <p:nvGrpSpPr>
          <p:cNvPr id="84025" name="Group 607"/>
          <p:cNvGrpSpPr>
            <a:grpSpLocks/>
          </p:cNvGrpSpPr>
          <p:nvPr/>
        </p:nvGrpSpPr>
        <p:grpSpPr bwMode="auto">
          <a:xfrm>
            <a:off x="3049588" y="941388"/>
            <a:ext cx="190500" cy="190500"/>
            <a:chOff x="4360" y="1124"/>
            <a:chExt cx="120" cy="120"/>
          </a:xfrm>
        </p:grpSpPr>
        <p:sp>
          <p:nvSpPr>
            <p:cNvPr id="70" name="Oval 608"/>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71" name="Line 609"/>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72" name="Line 610"/>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cxnSp>
        <p:nvCxnSpPr>
          <p:cNvPr id="73" name="Connecteur droit avec flèche 72"/>
          <p:cNvCxnSpPr>
            <a:endCxn id="39" idx="1"/>
          </p:cNvCxnSpPr>
          <p:nvPr/>
        </p:nvCxnSpPr>
        <p:spPr>
          <a:xfrm>
            <a:off x="5053013" y="1481138"/>
            <a:ext cx="590550" cy="33496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4" name="Connecteur droit 73"/>
          <p:cNvCxnSpPr/>
          <p:nvPr/>
        </p:nvCxnSpPr>
        <p:spPr>
          <a:xfrm>
            <a:off x="5049838" y="1189038"/>
            <a:ext cx="0" cy="3000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4028" name="Groupe 1"/>
          <p:cNvGrpSpPr>
            <a:grpSpLocks/>
          </p:cNvGrpSpPr>
          <p:nvPr/>
        </p:nvGrpSpPr>
        <p:grpSpPr bwMode="auto">
          <a:xfrm>
            <a:off x="3890963" y="912813"/>
            <a:ext cx="271462" cy="247650"/>
            <a:chOff x="5836075" y="21075"/>
            <a:chExt cx="271463" cy="247650"/>
          </a:xfrm>
        </p:grpSpPr>
        <p:sp>
          <p:nvSpPr>
            <p:cNvPr id="84101" name="Rectangle 419"/>
            <p:cNvSpPr>
              <a:spLocks noChangeArrowheads="1"/>
            </p:cNvSpPr>
            <p:nvPr/>
          </p:nvSpPr>
          <p:spPr bwMode="auto">
            <a:xfrm>
              <a:off x="5836075" y="21075"/>
              <a:ext cx="271463"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A</a:t>
              </a:r>
            </a:p>
          </p:txBody>
        </p:sp>
        <p:sp>
          <p:nvSpPr>
            <p:cNvPr id="84102" name="Oval 420"/>
            <p:cNvSpPr>
              <a:spLocks noChangeArrowheads="1"/>
            </p:cNvSpPr>
            <p:nvPr/>
          </p:nvSpPr>
          <p:spPr bwMode="auto">
            <a:xfrm>
              <a:off x="5863856" y="3695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78" name="Line 33"/>
          <p:cNvSpPr>
            <a:spLocks noChangeShapeType="1"/>
          </p:cNvSpPr>
          <p:nvPr/>
        </p:nvSpPr>
        <p:spPr bwMode="auto">
          <a:xfrm>
            <a:off x="5611813" y="88423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cxnSp>
        <p:nvCxnSpPr>
          <p:cNvPr id="79" name="Connecteur droit 78"/>
          <p:cNvCxnSpPr/>
          <p:nvPr/>
        </p:nvCxnSpPr>
        <p:spPr>
          <a:xfrm>
            <a:off x="5168900" y="1393825"/>
            <a:ext cx="1225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necteur droit 79"/>
          <p:cNvCxnSpPr/>
          <p:nvPr/>
        </p:nvCxnSpPr>
        <p:spPr>
          <a:xfrm>
            <a:off x="5773738" y="1301750"/>
            <a:ext cx="0" cy="187007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84032" name="ZoneTexte 80"/>
          <p:cNvSpPr txBox="1">
            <a:spLocks noChangeArrowheads="1"/>
          </p:cNvSpPr>
          <p:nvPr/>
        </p:nvSpPr>
        <p:spPr bwMode="auto">
          <a:xfrm>
            <a:off x="2633663" y="868363"/>
            <a:ext cx="3730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(b)</a:t>
            </a:r>
          </a:p>
        </p:txBody>
      </p:sp>
      <p:sp>
        <p:nvSpPr>
          <p:cNvPr id="84033" name="Ellipse 1"/>
          <p:cNvSpPr>
            <a:spLocks noChangeArrowheads="1"/>
          </p:cNvSpPr>
          <p:nvPr/>
        </p:nvSpPr>
        <p:spPr bwMode="auto">
          <a:xfrm>
            <a:off x="1606550" y="2749550"/>
            <a:ext cx="192088" cy="192088"/>
          </a:xfrm>
          <a:prstGeom prst="ellipse">
            <a:avLst/>
          </a:prstGeom>
          <a:pattFill prst="ltDnDiag">
            <a:fgClr>
              <a:schemeClr val="tx1"/>
            </a:fgClr>
            <a:bgClr>
              <a:schemeClr val="bg1"/>
            </a:bgClr>
          </a:patt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4034" name="ZoneTexte 69"/>
          <p:cNvSpPr txBox="1">
            <a:spLocks noChangeArrowheads="1"/>
          </p:cNvSpPr>
          <p:nvPr/>
        </p:nvSpPr>
        <p:spPr bwMode="auto">
          <a:xfrm>
            <a:off x="1800225" y="2678113"/>
            <a:ext cx="301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6</a:t>
            </a:r>
          </a:p>
        </p:txBody>
      </p:sp>
      <p:sp>
        <p:nvSpPr>
          <p:cNvPr id="83" name="Rectangle 1233"/>
          <p:cNvSpPr>
            <a:spLocks noChangeArrowheads="1"/>
          </p:cNvSpPr>
          <p:nvPr/>
        </p:nvSpPr>
        <p:spPr bwMode="auto">
          <a:xfrm>
            <a:off x="6311900" y="3219450"/>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 name="Line 1234"/>
          <p:cNvSpPr>
            <a:spLocks noChangeShapeType="1"/>
          </p:cNvSpPr>
          <p:nvPr/>
        </p:nvSpPr>
        <p:spPr bwMode="auto">
          <a:xfrm flipV="1">
            <a:off x="6457950" y="3081338"/>
            <a:ext cx="0" cy="1317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5" name="Freeform 1235"/>
          <p:cNvSpPr>
            <a:spLocks/>
          </p:cNvSpPr>
          <p:nvPr/>
        </p:nvSpPr>
        <p:spPr bwMode="auto">
          <a:xfrm>
            <a:off x="6380163" y="304165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38" name="Rectangle 1236"/>
          <p:cNvSpPr>
            <a:spLocks noChangeArrowheads="1"/>
          </p:cNvSpPr>
          <p:nvPr/>
        </p:nvSpPr>
        <p:spPr bwMode="auto">
          <a:xfrm>
            <a:off x="6305550" y="3213100"/>
            <a:ext cx="315913"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C</a:t>
            </a:r>
          </a:p>
        </p:txBody>
      </p:sp>
      <p:sp>
        <p:nvSpPr>
          <p:cNvPr id="84039" name="Freeform 13"/>
          <p:cNvSpPr>
            <a:spLocks/>
          </p:cNvSpPr>
          <p:nvPr/>
        </p:nvSpPr>
        <p:spPr bwMode="auto">
          <a:xfrm>
            <a:off x="5922963" y="2844800"/>
            <a:ext cx="766762" cy="185738"/>
          </a:xfrm>
          <a:custGeom>
            <a:avLst/>
            <a:gdLst>
              <a:gd name="T0" fmla="*/ 0 w 483"/>
              <a:gd name="T1" fmla="*/ 0 h 117"/>
              <a:gd name="T2" fmla="*/ 2147483647 w 483"/>
              <a:gd name="T3" fmla="*/ 2147483647 h 117"/>
              <a:gd name="T4" fmla="*/ 2147483647 w 483"/>
              <a:gd name="T5" fmla="*/ 2147483647 h 117"/>
              <a:gd name="T6" fmla="*/ 0 60000 65536"/>
              <a:gd name="T7" fmla="*/ 0 60000 65536"/>
              <a:gd name="T8" fmla="*/ 0 60000 65536"/>
            </a:gdLst>
            <a:ahLst/>
            <a:cxnLst>
              <a:cxn ang="T6">
                <a:pos x="T0" y="T1"/>
              </a:cxn>
              <a:cxn ang="T7">
                <a:pos x="T2" y="T3"/>
              </a:cxn>
              <a:cxn ang="T8">
                <a:pos x="T4" y="T5"/>
              </a:cxn>
            </a:cxnLst>
            <a:rect l="0" t="0" r="r" b="b"/>
            <a:pathLst>
              <a:path w="483" h="117">
                <a:moveTo>
                  <a:pt x="0" y="0"/>
                </a:moveTo>
                <a:lnTo>
                  <a:pt x="202" y="117"/>
                </a:lnTo>
                <a:lnTo>
                  <a:pt x="483" y="117"/>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4040" name="Ellipse 91"/>
          <p:cNvSpPr>
            <a:spLocks noChangeArrowheads="1"/>
          </p:cNvSpPr>
          <p:nvPr/>
        </p:nvSpPr>
        <p:spPr bwMode="auto">
          <a:xfrm>
            <a:off x="5919788" y="2828925"/>
            <a:ext cx="46037" cy="44450"/>
          </a:xfrm>
          <a:prstGeom prst="ellipse">
            <a:avLst/>
          </a:prstGeom>
          <a:solidFill>
            <a:schemeClr val="tx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3" name="Line 33"/>
          <p:cNvSpPr>
            <a:spLocks noChangeShapeType="1"/>
          </p:cNvSpPr>
          <p:nvPr/>
        </p:nvSpPr>
        <p:spPr bwMode="auto">
          <a:xfrm>
            <a:off x="5878513" y="88900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42" name="Rectangle 6143"/>
          <p:cNvSpPr>
            <a:spLocks noChangeArrowheads="1"/>
          </p:cNvSpPr>
          <p:nvPr/>
        </p:nvSpPr>
        <p:spPr bwMode="auto">
          <a:xfrm>
            <a:off x="6562725" y="1511300"/>
            <a:ext cx="209550" cy="296863"/>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4043" name="Rectangle 6149"/>
          <p:cNvSpPr>
            <a:spLocks noChangeArrowheads="1"/>
          </p:cNvSpPr>
          <p:nvPr/>
        </p:nvSpPr>
        <p:spPr bwMode="auto">
          <a:xfrm>
            <a:off x="6186488" y="2573338"/>
            <a:ext cx="503237" cy="176212"/>
          </a:xfrm>
          <a:prstGeom prst="rect">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nvGrpSpPr>
          <p:cNvPr id="84044" name="Groupe 6155"/>
          <p:cNvGrpSpPr>
            <a:grpSpLocks/>
          </p:cNvGrpSpPr>
          <p:nvPr/>
        </p:nvGrpSpPr>
        <p:grpSpPr bwMode="auto">
          <a:xfrm>
            <a:off x="6604000" y="2032000"/>
            <a:ext cx="2109788" cy="322263"/>
            <a:chOff x="3918413" y="3531798"/>
            <a:chExt cx="2109326" cy="322708"/>
          </a:xfrm>
        </p:grpSpPr>
        <p:sp>
          <p:nvSpPr>
            <p:cNvPr id="84087" name="Rectangle 7"/>
            <p:cNvSpPr>
              <a:spLocks noChangeArrowheads="1"/>
            </p:cNvSpPr>
            <p:nvPr/>
          </p:nvSpPr>
          <p:spPr bwMode="auto">
            <a:xfrm>
              <a:off x="5152759" y="3538943"/>
              <a:ext cx="84452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   B   C</a:t>
              </a:r>
            </a:p>
          </p:txBody>
        </p:sp>
        <p:sp>
          <p:nvSpPr>
            <p:cNvPr id="84088" name="Rectangle 13"/>
            <p:cNvSpPr>
              <a:spLocks noChangeArrowheads="1"/>
            </p:cNvSpPr>
            <p:nvPr/>
          </p:nvSpPr>
          <p:spPr bwMode="auto">
            <a:xfrm>
              <a:off x="4210421" y="3540752"/>
              <a:ext cx="719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Symbol" pitchFamily="18" charset="2"/>
                </a:rPr>
                <a:t>Æ </a:t>
              </a:r>
              <a:r>
                <a:rPr lang="fr-FR" altLang="fr-FR" sz="1400">
                  <a:solidFill>
                    <a:srgbClr val="000000"/>
                  </a:solidFill>
                  <a:latin typeface="Arial" charset="0"/>
                </a:rPr>
                <a:t>0,05</a:t>
              </a:r>
            </a:p>
          </p:txBody>
        </p:sp>
        <p:sp>
          <p:nvSpPr>
            <p:cNvPr id="110" name="Line 30"/>
            <p:cNvSpPr>
              <a:spLocks noChangeShapeType="1"/>
            </p:cNvSpPr>
            <p:nvPr/>
          </p:nvSpPr>
          <p:spPr bwMode="auto">
            <a:xfrm>
              <a:off x="4226321" y="3541336"/>
              <a:ext cx="0" cy="3036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11" name="Line 31"/>
            <p:cNvSpPr>
              <a:spLocks noChangeShapeType="1"/>
            </p:cNvSpPr>
            <p:nvPr/>
          </p:nvSpPr>
          <p:spPr bwMode="auto">
            <a:xfrm>
              <a:off x="5143695" y="3541336"/>
              <a:ext cx="0" cy="3036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nvGrpSpPr>
            <p:cNvPr id="84091" name="Group 607"/>
            <p:cNvGrpSpPr>
              <a:grpSpLocks/>
            </p:cNvGrpSpPr>
            <p:nvPr/>
          </p:nvGrpSpPr>
          <p:grpSpPr bwMode="auto">
            <a:xfrm>
              <a:off x="3981821" y="3597902"/>
              <a:ext cx="190500" cy="190500"/>
              <a:chOff x="4360" y="1124"/>
              <a:chExt cx="120" cy="120"/>
            </a:xfrm>
          </p:grpSpPr>
          <p:sp>
            <p:nvSpPr>
              <p:cNvPr id="113" name="Oval 608"/>
              <p:cNvSpPr>
                <a:spLocks noChangeArrowheads="1"/>
              </p:cNvSpPr>
              <p:nvPr/>
            </p:nvSpPr>
            <p:spPr bwMode="auto">
              <a:xfrm>
                <a:off x="4376" y="1140"/>
                <a:ext cx="88" cy="7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14" name="Line 609"/>
              <p:cNvSpPr>
                <a:spLocks noChangeShapeType="1"/>
              </p:cNvSpPr>
              <p:nvPr/>
            </p:nvSpPr>
            <p:spPr bwMode="auto">
              <a:xfrm>
                <a:off x="4360" y="1185"/>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15" name="Line 610"/>
              <p:cNvSpPr>
                <a:spLocks noChangeShapeType="1"/>
              </p:cNvSpPr>
              <p:nvPr/>
            </p:nvSpPr>
            <p:spPr bwMode="auto">
              <a:xfrm rot="-5400000">
                <a:off x="4369" y="1175"/>
                <a:ext cx="102"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grpSp>
          <p:nvGrpSpPr>
            <p:cNvPr id="84092" name="Groupe 1"/>
            <p:cNvGrpSpPr>
              <a:grpSpLocks/>
            </p:cNvGrpSpPr>
            <p:nvPr/>
          </p:nvGrpSpPr>
          <p:grpSpPr bwMode="auto">
            <a:xfrm>
              <a:off x="4842246" y="3569327"/>
              <a:ext cx="271463" cy="247650"/>
              <a:chOff x="5836075" y="21075"/>
              <a:chExt cx="271463" cy="247650"/>
            </a:xfrm>
          </p:grpSpPr>
          <p:sp>
            <p:nvSpPr>
              <p:cNvPr id="84096" name="Rectangle 419"/>
              <p:cNvSpPr>
                <a:spLocks noChangeArrowheads="1"/>
              </p:cNvSpPr>
              <p:nvPr/>
            </p:nvSpPr>
            <p:spPr bwMode="auto">
              <a:xfrm>
                <a:off x="5836075" y="21075"/>
                <a:ext cx="271463"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A</a:t>
                </a:r>
              </a:p>
            </p:txBody>
          </p:sp>
          <p:sp>
            <p:nvSpPr>
              <p:cNvPr id="84097" name="Oval 420"/>
              <p:cNvSpPr>
                <a:spLocks noChangeArrowheads="1"/>
              </p:cNvSpPr>
              <p:nvPr/>
            </p:nvSpPr>
            <p:spPr bwMode="auto">
              <a:xfrm>
                <a:off x="5863856" y="3695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119" name="Rectangle 29"/>
            <p:cNvSpPr>
              <a:spLocks noChangeArrowheads="1"/>
            </p:cNvSpPr>
            <p:nvPr/>
          </p:nvSpPr>
          <p:spPr bwMode="auto">
            <a:xfrm>
              <a:off x="3918413" y="3531798"/>
              <a:ext cx="2109326" cy="322708"/>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20" name="Line 31"/>
            <p:cNvSpPr>
              <a:spLocks noChangeShapeType="1"/>
            </p:cNvSpPr>
            <p:nvPr/>
          </p:nvSpPr>
          <p:spPr bwMode="auto">
            <a:xfrm>
              <a:off x="5438905" y="3541336"/>
              <a:ext cx="0" cy="3036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21" name="Line 31"/>
            <p:cNvSpPr>
              <a:spLocks noChangeShapeType="1"/>
            </p:cNvSpPr>
            <p:nvPr/>
          </p:nvSpPr>
          <p:spPr bwMode="auto">
            <a:xfrm>
              <a:off x="5734115" y="3541336"/>
              <a:ext cx="0" cy="3036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cxnSp>
        <p:nvCxnSpPr>
          <p:cNvPr id="84045" name="Connecteur droit avec flèche 6157"/>
          <p:cNvCxnSpPr>
            <a:cxnSpLocks noChangeShapeType="1"/>
          </p:cNvCxnSpPr>
          <p:nvPr/>
        </p:nvCxnSpPr>
        <p:spPr bwMode="auto">
          <a:xfrm>
            <a:off x="6858000" y="2354263"/>
            <a:ext cx="0" cy="21907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046" name="Connecteur droit 6161"/>
          <p:cNvCxnSpPr>
            <a:cxnSpLocks noChangeShapeType="1"/>
          </p:cNvCxnSpPr>
          <p:nvPr/>
        </p:nvCxnSpPr>
        <p:spPr bwMode="auto">
          <a:xfrm>
            <a:off x="6667500" y="2565400"/>
            <a:ext cx="2762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4047" name="Triangle isocèle 6162"/>
          <p:cNvSpPr>
            <a:spLocks noChangeArrowheads="1"/>
          </p:cNvSpPr>
          <p:nvPr/>
        </p:nvSpPr>
        <p:spPr bwMode="auto">
          <a:xfrm rot="-5400000">
            <a:off x="6063457" y="2626519"/>
            <a:ext cx="176212" cy="69850"/>
          </a:xfrm>
          <a:prstGeom prst="triangle">
            <a:avLst>
              <a:gd name="adj" fmla="val 50000"/>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84048" name="Connecteur droit 6154"/>
          <p:cNvCxnSpPr>
            <a:cxnSpLocks noChangeShapeType="1"/>
          </p:cNvCxnSpPr>
          <p:nvPr/>
        </p:nvCxnSpPr>
        <p:spPr bwMode="auto">
          <a:xfrm>
            <a:off x="6037263" y="2660650"/>
            <a:ext cx="85407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4049" name="ZoneTexte 6165"/>
          <p:cNvSpPr txBox="1">
            <a:spLocks noChangeArrowheads="1"/>
          </p:cNvSpPr>
          <p:nvPr/>
        </p:nvSpPr>
        <p:spPr bwMode="auto">
          <a:xfrm>
            <a:off x="3090863" y="1233488"/>
            <a:ext cx="3730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(1)</a:t>
            </a:r>
          </a:p>
        </p:txBody>
      </p:sp>
      <p:sp>
        <p:nvSpPr>
          <p:cNvPr id="84050" name="ZoneTexte 132"/>
          <p:cNvSpPr txBox="1">
            <a:spLocks noChangeArrowheads="1"/>
          </p:cNvSpPr>
          <p:nvPr/>
        </p:nvSpPr>
        <p:spPr bwMode="auto">
          <a:xfrm>
            <a:off x="7772400" y="1733550"/>
            <a:ext cx="3714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(2)</a:t>
            </a:r>
          </a:p>
        </p:txBody>
      </p:sp>
      <p:sp>
        <p:nvSpPr>
          <p:cNvPr id="84051" name="ZoneTexte 1"/>
          <p:cNvSpPr txBox="1">
            <a:spLocks noChangeArrowheads="1"/>
          </p:cNvSpPr>
          <p:nvPr/>
        </p:nvSpPr>
        <p:spPr bwMode="auto">
          <a:xfrm>
            <a:off x="98425" y="101600"/>
            <a:ext cx="2965450" cy="461963"/>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MODIFICATEUR &gt;&lt;</a:t>
            </a:r>
          </a:p>
        </p:txBody>
      </p:sp>
      <p:sp>
        <p:nvSpPr>
          <p:cNvPr id="3" name="Forme libre 2"/>
          <p:cNvSpPr/>
          <p:nvPr/>
        </p:nvSpPr>
        <p:spPr>
          <a:xfrm>
            <a:off x="4641175" y="3783013"/>
            <a:ext cx="2027237" cy="2803525"/>
          </a:xfrm>
          <a:custGeom>
            <a:avLst/>
            <a:gdLst>
              <a:gd name="connsiteX0" fmla="*/ 76548 w 2027950"/>
              <a:gd name="connsiteY0" fmla="*/ 59543 h 2626103"/>
              <a:gd name="connsiteX1" fmla="*/ 65662 w 2027950"/>
              <a:gd name="connsiteY1" fmla="*/ 124857 h 2626103"/>
              <a:gd name="connsiteX2" fmla="*/ 348 w 2027950"/>
              <a:gd name="connsiteY2" fmla="*/ 756229 h 2626103"/>
              <a:gd name="connsiteX3" fmla="*/ 43891 w 2027950"/>
              <a:gd name="connsiteY3" fmla="*/ 1311400 h 2626103"/>
              <a:gd name="connsiteX4" fmla="*/ 130976 w 2027950"/>
              <a:gd name="connsiteY4" fmla="*/ 1931886 h 2626103"/>
              <a:gd name="connsiteX5" fmla="*/ 98319 w 2027950"/>
              <a:gd name="connsiteY5" fmla="*/ 2291115 h 2626103"/>
              <a:gd name="connsiteX6" fmla="*/ 76548 w 2027950"/>
              <a:gd name="connsiteY6" fmla="*/ 2617686 h 2626103"/>
              <a:gd name="connsiteX7" fmla="*/ 599062 w 2027950"/>
              <a:gd name="connsiteY7" fmla="*/ 2530600 h 2626103"/>
              <a:gd name="connsiteX8" fmla="*/ 1165119 w 2027950"/>
              <a:gd name="connsiteY8" fmla="*/ 2541486 h 2626103"/>
              <a:gd name="connsiteX9" fmla="*/ 1796491 w 2027950"/>
              <a:gd name="connsiteY9" fmla="*/ 2563257 h 2626103"/>
              <a:gd name="connsiteX10" fmla="*/ 1905348 w 2027950"/>
              <a:gd name="connsiteY10" fmla="*/ 2497943 h 2626103"/>
              <a:gd name="connsiteX11" fmla="*/ 1850919 w 2027950"/>
              <a:gd name="connsiteY11" fmla="*/ 1278743 h 2626103"/>
              <a:gd name="connsiteX12" fmla="*/ 1981548 w 2027950"/>
              <a:gd name="connsiteY12" fmla="*/ 266372 h 2626103"/>
              <a:gd name="connsiteX13" fmla="*/ 1981548 w 2027950"/>
              <a:gd name="connsiteY13" fmla="*/ 5115 h 2626103"/>
              <a:gd name="connsiteX14" fmla="*/ 1426376 w 2027950"/>
              <a:gd name="connsiteY14" fmla="*/ 92200 h 2626103"/>
              <a:gd name="connsiteX15" fmla="*/ 936519 w 2027950"/>
              <a:gd name="connsiteY15" fmla="*/ 81315 h 2626103"/>
              <a:gd name="connsiteX16" fmla="*/ 414005 w 2027950"/>
              <a:gd name="connsiteY16" fmla="*/ 70429 h 2626103"/>
              <a:gd name="connsiteX17" fmla="*/ 76548 w 2027950"/>
              <a:gd name="connsiteY17" fmla="*/ 59543 h 2626103"/>
              <a:gd name="connsiteX0" fmla="*/ 76548 w 2027950"/>
              <a:gd name="connsiteY0" fmla="*/ 59543 h 2611382"/>
              <a:gd name="connsiteX1" fmla="*/ 65662 w 2027950"/>
              <a:gd name="connsiteY1" fmla="*/ 124857 h 2611382"/>
              <a:gd name="connsiteX2" fmla="*/ 348 w 2027950"/>
              <a:gd name="connsiteY2" fmla="*/ 756229 h 2611382"/>
              <a:gd name="connsiteX3" fmla="*/ 43891 w 2027950"/>
              <a:gd name="connsiteY3" fmla="*/ 1311400 h 2611382"/>
              <a:gd name="connsiteX4" fmla="*/ 130976 w 2027950"/>
              <a:gd name="connsiteY4" fmla="*/ 1931886 h 2611382"/>
              <a:gd name="connsiteX5" fmla="*/ 98319 w 2027950"/>
              <a:gd name="connsiteY5" fmla="*/ 2291115 h 2611382"/>
              <a:gd name="connsiteX6" fmla="*/ 522862 w 2027950"/>
              <a:gd name="connsiteY6" fmla="*/ 2345543 h 2611382"/>
              <a:gd name="connsiteX7" fmla="*/ 599062 w 2027950"/>
              <a:gd name="connsiteY7" fmla="*/ 2530600 h 2611382"/>
              <a:gd name="connsiteX8" fmla="*/ 1165119 w 2027950"/>
              <a:gd name="connsiteY8" fmla="*/ 2541486 h 2611382"/>
              <a:gd name="connsiteX9" fmla="*/ 1796491 w 2027950"/>
              <a:gd name="connsiteY9" fmla="*/ 2563257 h 2611382"/>
              <a:gd name="connsiteX10" fmla="*/ 1905348 w 2027950"/>
              <a:gd name="connsiteY10" fmla="*/ 2497943 h 2611382"/>
              <a:gd name="connsiteX11" fmla="*/ 1850919 w 2027950"/>
              <a:gd name="connsiteY11" fmla="*/ 1278743 h 2611382"/>
              <a:gd name="connsiteX12" fmla="*/ 1981548 w 2027950"/>
              <a:gd name="connsiteY12" fmla="*/ 266372 h 2611382"/>
              <a:gd name="connsiteX13" fmla="*/ 1981548 w 2027950"/>
              <a:gd name="connsiteY13" fmla="*/ 5115 h 2611382"/>
              <a:gd name="connsiteX14" fmla="*/ 1426376 w 2027950"/>
              <a:gd name="connsiteY14" fmla="*/ 92200 h 2611382"/>
              <a:gd name="connsiteX15" fmla="*/ 936519 w 2027950"/>
              <a:gd name="connsiteY15" fmla="*/ 81315 h 2611382"/>
              <a:gd name="connsiteX16" fmla="*/ 414005 w 2027950"/>
              <a:gd name="connsiteY16" fmla="*/ 70429 h 2611382"/>
              <a:gd name="connsiteX17" fmla="*/ 76548 w 2027950"/>
              <a:gd name="connsiteY17" fmla="*/ 59543 h 2611382"/>
              <a:gd name="connsiteX0" fmla="*/ 76548 w 2027950"/>
              <a:gd name="connsiteY0" fmla="*/ 59543 h 2611382"/>
              <a:gd name="connsiteX1" fmla="*/ 65662 w 2027950"/>
              <a:gd name="connsiteY1" fmla="*/ 124857 h 2611382"/>
              <a:gd name="connsiteX2" fmla="*/ 348 w 2027950"/>
              <a:gd name="connsiteY2" fmla="*/ 756229 h 2611382"/>
              <a:gd name="connsiteX3" fmla="*/ 43891 w 2027950"/>
              <a:gd name="connsiteY3" fmla="*/ 1311400 h 2611382"/>
              <a:gd name="connsiteX4" fmla="*/ 130976 w 2027950"/>
              <a:gd name="connsiteY4" fmla="*/ 1931886 h 2611382"/>
              <a:gd name="connsiteX5" fmla="*/ 98319 w 2027950"/>
              <a:gd name="connsiteY5" fmla="*/ 2291115 h 2611382"/>
              <a:gd name="connsiteX6" fmla="*/ 522862 w 2027950"/>
              <a:gd name="connsiteY6" fmla="*/ 2345543 h 2611382"/>
              <a:gd name="connsiteX7" fmla="*/ 827662 w 2027950"/>
              <a:gd name="connsiteY7" fmla="*/ 2497943 h 2611382"/>
              <a:gd name="connsiteX8" fmla="*/ 1165119 w 2027950"/>
              <a:gd name="connsiteY8" fmla="*/ 2541486 h 2611382"/>
              <a:gd name="connsiteX9" fmla="*/ 1796491 w 2027950"/>
              <a:gd name="connsiteY9" fmla="*/ 2563257 h 2611382"/>
              <a:gd name="connsiteX10" fmla="*/ 1905348 w 2027950"/>
              <a:gd name="connsiteY10" fmla="*/ 2497943 h 2611382"/>
              <a:gd name="connsiteX11" fmla="*/ 1850919 w 2027950"/>
              <a:gd name="connsiteY11" fmla="*/ 1278743 h 2611382"/>
              <a:gd name="connsiteX12" fmla="*/ 1981548 w 2027950"/>
              <a:gd name="connsiteY12" fmla="*/ 266372 h 2611382"/>
              <a:gd name="connsiteX13" fmla="*/ 1981548 w 2027950"/>
              <a:gd name="connsiteY13" fmla="*/ 5115 h 2611382"/>
              <a:gd name="connsiteX14" fmla="*/ 1426376 w 2027950"/>
              <a:gd name="connsiteY14" fmla="*/ 92200 h 2611382"/>
              <a:gd name="connsiteX15" fmla="*/ 936519 w 2027950"/>
              <a:gd name="connsiteY15" fmla="*/ 81315 h 2611382"/>
              <a:gd name="connsiteX16" fmla="*/ 414005 w 2027950"/>
              <a:gd name="connsiteY16" fmla="*/ 70429 h 2611382"/>
              <a:gd name="connsiteX17" fmla="*/ 76548 w 2027950"/>
              <a:gd name="connsiteY17" fmla="*/ 59543 h 2611382"/>
              <a:gd name="connsiteX0" fmla="*/ 76548 w 2027950"/>
              <a:gd name="connsiteY0" fmla="*/ 59543 h 2802920"/>
              <a:gd name="connsiteX1" fmla="*/ 65662 w 2027950"/>
              <a:gd name="connsiteY1" fmla="*/ 124857 h 2802920"/>
              <a:gd name="connsiteX2" fmla="*/ 348 w 2027950"/>
              <a:gd name="connsiteY2" fmla="*/ 756229 h 2802920"/>
              <a:gd name="connsiteX3" fmla="*/ 43891 w 2027950"/>
              <a:gd name="connsiteY3" fmla="*/ 1311400 h 2802920"/>
              <a:gd name="connsiteX4" fmla="*/ 130976 w 2027950"/>
              <a:gd name="connsiteY4" fmla="*/ 1931886 h 2802920"/>
              <a:gd name="connsiteX5" fmla="*/ 98319 w 2027950"/>
              <a:gd name="connsiteY5" fmla="*/ 2291115 h 2802920"/>
              <a:gd name="connsiteX6" fmla="*/ 522862 w 2027950"/>
              <a:gd name="connsiteY6" fmla="*/ 2345543 h 2802920"/>
              <a:gd name="connsiteX7" fmla="*/ 827662 w 2027950"/>
              <a:gd name="connsiteY7" fmla="*/ 2497943 h 2802920"/>
              <a:gd name="connsiteX8" fmla="*/ 1165119 w 2027950"/>
              <a:gd name="connsiteY8" fmla="*/ 2541486 h 2802920"/>
              <a:gd name="connsiteX9" fmla="*/ 1796491 w 2027950"/>
              <a:gd name="connsiteY9" fmla="*/ 2802743 h 2802920"/>
              <a:gd name="connsiteX10" fmla="*/ 1905348 w 2027950"/>
              <a:gd name="connsiteY10" fmla="*/ 2497943 h 2802920"/>
              <a:gd name="connsiteX11" fmla="*/ 1850919 w 2027950"/>
              <a:gd name="connsiteY11" fmla="*/ 1278743 h 2802920"/>
              <a:gd name="connsiteX12" fmla="*/ 1981548 w 2027950"/>
              <a:gd name="connsiteY12" fmla="*/ 266372 h 2802920"/>
              <a:gd name="connsiteX13" fmla="*/ 1981548 w 2027950"/>
              <a:gd name="connsiteY13" fmla="*/ 5115 h 2802920"/>
              <a:gd name="connsiteX14" fmla="*/ 1426376 w 2027950"/>
              <a:gd name="connsiteY14" fmla="*/ 92200 h 2802920"/>
              <a:gd name="connsiteX15" fmla="*/ 936519 w 2027950"/>
              <a:gd name="connsiteY15" fmla="*/ 81315 h 2802920"/>
              <a:gd name="connsiteX16" fmla="*/ 414005 w 2027950"/>
              <a:gd name="connsiteY16" fmla="*/ 70429 h 2802920"/>
              <a:gd name="connsiteX17" fmla="*/ 76548 w 2027950"/>
              <a:gd name="connsiteY17" fmla="*/ 59543 h 28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7950" h="2802920">
                <a:moveTo>
                  <a:pt x="76548" y="59543"/>
                </a:moveTo>
                <a:cubicBezTo>
                  <a:pt x="18491" y="68614"/>
                  <a:pt x="78362" y="8743"/>
                  <a:pt x="65662" y="124857"/>
                </a:cubicBezTo>
                <a:cubicBezTo>
                  <a:pt x="52962" y="240971"/>
                  <a:pt x="3976" y="558472"/>
                  <a:pt x="348" y="756229"/>
                </a:cubicBezTo>
                <a:cubicBezTo>
                  <a:pt x="-3280" y="953986"/>
                  <a:pt x="22120" y="1115457"/>
                  <a:pt x="43891" y="1311400"/>
                </a:cubicBezTo>
                <a:cubicBezTo>
                  <a:pt x="65662" y="1507343"/>
                  <a:pt x="121905" y="1768600"/>
                  <a:pt x="130976" y="1931886"/>
                </a:cubicBezTo>
                <a:cubicBezTo>
                  <a:pt x="140047" y="2095172"/>
                  <a:pt x="33005" y="2222172"/>
                  <a:pt x="98319" y="2291115"/>
                </a:cubicBezTo>
                <a:cubicBezTo>
                  <a:pt x="163633" y="2360058"/>
                  <a:pt x="401305" y="2311072"/>
                  <a:pt x="522862" y="2345543"/>
                </a:cubicBezTo>
                <a:cubicBezTo>
                  <a:pt x="644419" y="2380014"/>
                  <a:pt x="720619" y="2465286"/>
                  <a:pt x="827662" y="2497943"/>
                </a:cubicBezTo>
                <a:cubicBezTo>
                  <a:pt x="934705" y="2530600"/>
                  <a:pt x="1003648" y="2490686"/>
                  <a:pt x="1165119" y="2541486"/>
                </a:cubicBezTo>
                <a:cubicBezTo>
                  <a:pt x="1326590" y="2592286"/>
                  <a:pt x="1673120" y="2810000"/>
                  <a:pt x="1796491" y="2802743"/>
                </a:cubicBezTo>
                <a:cubicBezTo>
                  <a:pt x="1919863" y="2795486"/>
                  <a:pt x="1896277" y="2751943"/>
                  <a:pt x="1905348" y="2497943"/>
                </a:cubicBezTo>
                <a:cubicBezTo>
                  <a:pt x="1914419" y="2243943"/>
                  <a:pt x="1838219" y="1650671"/>
                  <a:pt x="1850919" y="1278743"/>
                </a:cubicBezTo>
                <a:cubicBezTo>
                  <a:pt x="1863619" y="906815"/>
                  <a:pt x="1959777" y="478643"/>
                  <a:pt x="1981548" y="266372"/>
                </a:cubicBezTo>
                <a:cubicBezTo>
                  <a:pt x="2003319" y="54101"/>
                  <a:pt x="2074077" y="34144"/>
                  <a:pt x="1981548" y="5115"/>
                </a:cubicBezTo>
                <a:cubicBezTo>
                  <a:pt x="1889019" y="-23914"/>
                  <a:pt x="1600548" y="79500"/>
                  <a:pt x="1426376" y="92200"/>
                </a:cubicBezTo>
                <a:cubicBezTo>
                  <a:pt x="1252205" y="104900"/>
                  <a:pt x="936519" y="81315"/>
                  <a:pt x="936519" y="81315"/>
                </a:cubicBezTo>
                <a:lnTo>
                  <a:pt x="414005" y="70429"/>
                </a:lnTo>
                <a:cubicBezTo>
                  <a:pt x="270677" y="64986"/>
                  <a:pt x="134605" y="50472"/>
                  <a:pt x="76548" y="59543"/>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89" name="Connecteur droit 88"/>
          <p:cNvCxnSpPr/>
          <p:nvPr/>
        </p:nvCxnSpPr>
        <p:spPr>
          <a:xfrm>
            <a:off x="4623712" y="3783013"/>
            <a:ext cx="0" cy="27813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3" name="Rectangle 232"/>
          <p:cNvSpPr>
            <a:spLocks noChangeArrowheads="1"/>
          </p:cNvSpPr>
          <p:nvPr/>
        </p:nvSpPr>
        <p:spPr bwMode="auto">
          <a:xfrm>
            <a:off x="4230012" y="4805363"/>
            <a:ext cx="292100" cy="292100"/>
          </a:xfrm>
          <a:prstGeom prst="rect">
            <a:avLst/>
          </a:prstGeom>
          <a:noFill/>
          <a:ln w="127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24" name="Line 233"/>
          <p:cNvSpPr>
            <a:spLocks noChangeShapeType="1"/>
          </p:cNvSpPr>
          <p:nvPr/>
        </p:nvSpPr>
        <p:spPr bwMode="auto">
          <a:xfrm>
            <a:off x="4528462" y="4951413"/>
            <a:ext cx="228600"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25" name="Freeform 234"/>
          <p:cNvSpPr>
            <a:spLocks/>
          </p:cNvSpPr>
          <p:nvPr/>
        </p:nvSpPr>
        <p:spPr bwMode="auto">
          <a:xfrm>
            <a:off x="4680862" y="4875213"/>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57" name="Rectangle 239"/>
          <p:cNvSpPr>
            <a:spLocks noChangeArrowheads="1"/>
          </p:cNvSpPr>
          <p:nvPr/>
        </p:nvSpPr>
        <p:spPr bwMode="auto">
          <a:xfrm>
            <a:off x="4220487" y="4799013"/>
            <a:ext cx="31591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FF0000"/>
                </a:solidFill>
                <a:latin typeface="Arial" charset="0"/>
              </a:rPr>
              <a:t>B</a:t>
            </a:r>
          </a:p>
        </p:txBody>
      </p:sp>
      <p:cxnSp>
        <p:nvCxnSpPr>
          <p:cNvPr id="127" name="Connecteur droit 126"/>
          <p:cNvCxnSpPr/>
          <p:nvPr/>
        </p:nvCxnSpPr>
        <p:spPr>
          <a:xfrm>
            <a:off x="4776112" y="3935413"/>
            <a:ext cx="0" cy="27813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84061" name="ZoneTexte 89"/>
          <p:cNvSpPr txBox="1">
            <a:spLocks noChangeArrowheads="1"/>
          </p:cNvSpPr>
          <p:nvPr/>
        </p:nvSpPr>
        <p:spPr bwMode="auto">
          <a:xfrm>
            <a:off x="2857698" y="3896796"/>
            <a:ext cx="15183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Arial" charset="0"/>
              </a:rPr>
              <a:t>Plan nominal</a:t>
            </a:r>
            <a:endParaRPr lang="fr-FR" altLang="fr-FR" sz="1800" dirty="0">
              <a:latin typeface="Arial" charset="0"/>
            </a:endParaRPr>
          </a:p>
        </p:txBody>
      </p:sp>
      <p:sp>
        <p:nvSpPr>
          <p:cNvPr id="91" name="Ellipse 90"/>
          <p:cNvSpPr/>
          <p:nvPr/>
        </p:nvSpPr>
        <p:spPr>
          <a:xfrm>
            <a:off x="4952325" y="4483100"/>
            <a:ext cx="1203325" cy="12033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0000"/>
              </a:solidFill>
            </a:endParaRPr>
          </a:p>
        </p:txBody>
      </p:sp>
      <p:cxnSp>
        <p:nvCxnSpPr>
          <p:cNvPr id="132" name="Connecteur droit 131"/>
          <p:cNvCxnSpPr/>
          <p:nvPr/>
        </p:nvCxnSpPr>
        <p:spPr>
          <a:xfrm>
            <a:off x="5547637" y="4092575"/>
            <a:ext cx="0" cy="1870075"/>
          </a:xfrm>
          <a:prstGeom prst="line">
            <a:avLst/>
          </a:prstGeom>
          <a:ln>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134" name="Connecteur droit 133"/>
          <p:cNvCxnSpPr/>
          <p:nvPr/>
        </p:nvCxnSpPr>
        <p:spPr>
          <a:xfrm rot="5400000">
            <a:off x="5590500" y="4160837"/>
            <a:ext cx="0" cy="1870075"/>
          </a:xfrm>
          <a:prstGeom prst="line">
            <a:avLst/>
          </a:prstGeom>
          <a:ln>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95" name="Connecteur droit avec flèche 94"/>
          <p:cNvCxnSpPr/>
          <p:nvPr/>
        </p:nvCxnSpPr>
        <p:spPr>
          <a:xfrm>
            <a:off x="4107774" y="4266128"/>
            <a:ext cx="668338" cy="12013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066" name="ZoneTexte 6144"/>
          <p:cNvSpPr txBox="1">
            <a:spLocks noChangeArrowheads="1"/>
          </p:cNvSpPr>
          <p:nvPr/>
        </p:nvSpPr>
        <p:spPr bwMode="auto">
          <a:xfrm>
            <a:off x="6757312" y="4203700"/>
            <a:ext cx="2386688"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solidFill>
                  <a:srgbClr val="FF0000"/>
                </a:solidFill>
                <a:latin typeface="Arial" charset="0"/>
              </a:rPr>
              <a:t>Le modèle nominal est centré sur D</a:t>
            </a:r>
            <a:r>
              <a:rPr lang="fr-FR" altLang="fr-FR" sz="1800" dirty="0" smtClean="0">
                <a:solidFill>
                  <a:srgbClr val="FF0000"/>
                </a:solidFill>
                <a:latin typeface="Arial" charset="0"/>
              </a:rPr>
              <a:t>, par translation parallèle la droite intersection de A et C. </a:t>
            </a:r>
            <a:endParaRPr lang="fr-FR" altLang="fr-FR" sz="1800" dirty="0">
              <a:solidFill>
                <a:srgbClr val="FF0000"/>
              </a:solidFill>
              <a:latin typeface="Arial" charset="0"/>
            </a:endParaRPr>
          </a:p>
        </p:txBody>
      </p:sp>
      <p:sp>
        <p:nvSpPr>
          <p:cNvPr id="6146" name="Forme libre 6145"/>
          <p:cNvSpPr/>
          <p:nvPr/>
        </p:nvSpPr>
        <p:spPr>
          <a:xfrm>
            <a:off x="4929194" y="4590595"/>
            <a:ext cx="1158875" cy="1166813"/>
          </a:xfrm>
          <a:custGeom>
            <a:avLst/>
            <a:gdLst>
              <a:gd name="connsiteX0" fmla="*/ 568271 w 1159727"/>
              <a:gd name="connsiteY0" fmla="*/ 42 h 1167636"/>
              <a:gd name="connsiteX1" fmla="*/ 296128 w 1159727"/>
              <a:gd name="connsiteY1" fmla="*/ 76242 h 1167636"/>
              <a:gd name="connsiteX2" fmla="*/ 165499 w 1159727"/>
              <a:gd name="connsiteY2" fmla="*/ 195985 h 1167636"/>
              <a:gd name="connsiteX3" fmla="*/ 56642 w 1159727"/>
              <a:gd name="connsiteY3" fmla="*/ 413700 h 1167636"/>
              <a:gd name="connsiteX4" fmla="*/ 2214 w 1159727"/>
              <a:gd name="connsiteY4" fmla="*/ 587871 h 1167636"/>
              <a:gd name="connsiteX5" fmla="*/ 23985 w 1159727"/>
              <a:gd name="connsiteY5" fmla="*/ 783814 h 1167636"/>
              <a:gd name="connsiteX6" fmla="*/ 143728 w 1159727"/>
              <a:gd name="connsiteY6" fmla="*/ 979757 h 1167636"/>
              <a:gd name="connsiteX7" fmla="*/ 350556 w 1159727"/>
              <a:gd name="connsiteY7" fmla="*/ 1132157 h 1167636"/>
              <a:gd name="connsiteX8" fmla="*/ 807756 w 1159727"/>
              <a:gd name="connsiteY8" fmla="*/ 1153928 h 1167636"/>
              <a:gd name="connsiteX9" fmla="*/ 927499 w 1159727"/>
              <a:gd name="connsiteY9" fmla="*/ 957985 h 1167636"/>
              <a:gd name="connsiteX10" fmla="*/ 1069014 w 1159727"/>
              <a:gd name="connsiteY10" fmla="*/ 816471 h 1167636"/>
              <a:gd name="connsiteX11" fmla="*/ 1145214 w 1159727"/>
              <a:gd name="connsiteY11" fmla="*/ 544328 h 1167636"/>
              <a:gd name="connsiteX12" fmla="*/ 1156099 w 1159727"/>
              <a:gd name="connsiteY12" fmla="*/ 293957 h 1167636"/>
              <a:gd name="connsiteX13" fmla="*/ 1101671 w 1159727"/>
              <a:gd name="connsiteY13" fmla="*/ 185100 h 1167636"/>
              <a:gd name="connsiteX14" fmla="*/ 938385 w 1159727"/>
              <a:gd name="connsiteY14" fmla="*/ 87128 h 1167636"/>
              <a:gd name="connsiteX15" fmla="*/ 807756 w 1159727"/>
              <a:gd name="connsiteY15" fmla="*/ 65357 h 1167636"/>
              <a:gd name="connsiteX16" fmla="*/ 568271 w 1159727"/>
              <a:gd name="connsiteY16" fmla="*/ 42 h 116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9727" h="1167636">
                <a:moveTo>
                  <a:pt x="568271" y="42"/>
                </a:moveTo>
                <a:cubicBezTo>
                  <a:pt x="483000" y="1856"/>
                  <a:pt x="363257" y="43585"/>
                  <a:pt x="296128" y="76242"/>
                </a:cubicBezTo>
                <a:cubicBezTo>
                  <a:pt x="228999" y="108899"/>
                  <a:pt x="205413" y="139742"/>
                  <a:pt x="165499" y="195985"/>
                </a:cubicBezTo>
                <a:cubicBezTo>
                  <a:pt x="125585" y="252228"/>
                  <a:pt x="83856" y="348386"/>
                  <a:pt x="56642" y="413700"/>
                </a:cubicBezTo>
                <a:cubicBezTo>
                  <a:pt x="29428" y="479014"/>
                  <a:pt x="7657" y="526185"/>
                  <a:pt x="2214" y="587871"/>
                </a:cubicBezTo>
                <a:cubicBezTo>
                  <a:pt x="-3229" y="649557"/>
                  <a:pt x="399" y="718500"/>
                  <a:pt x="23985" y="783814"/>
                </a:cubicBezTo>
                <a:cubicBezTo>
                  <a:pt x="47571" y="849128"/>
                  <a:pt x="89300" y="921700"/>
                  <a:pt x="143728" y="979757"/>
                </a:cubicBezTo>
                <a:cubicBezTo>
                  <a:pt x="198156" y="1037814"/>
                  <a:pt x="239885" y="1103129"/>
                  <a:pt x="350556" y="1132157"/>
                </a:cubicBezTo>
                <a:cubicBezTo>
                  <a:pt x="461227" y="1161186"/>
                  <a:pt x="711599" y="1182957"/>
                  <a:pt x="807756" y="1153928"/>
                </a:cubicBezTo>
                <a:cubicBezTo>
                  <a:pt x="903913" y="1124899"/>
                  <a:pt x="883956" y="1014228"/>
                  <a:pt x="927499" y="957985"/>
                </a:cubicBezTo>
                <a:cubicBezTo>
                  <a:pt x="971042" y="901742"/>
                  <a:pt x="1032728" y="885414"/>
                  <a:pt x="1069014" y="816471"/>
                </a:cubicBezTo>
                <a:cubicBezTo>
                  <a:pt x="1105300" y="747528"/>
                  <a:pt x="1130700" y="631414"/>
                  <a:pt x="1145214" y="544328"/>
                </a:cubicBezTo>
                <a:cubicBezTo>
                  <a:pt x="1159728" y="457242"/>
                  <a:pt x="1163356" y="353828"/>
                  <a:pt x="1156099" y="293957"/>
                </a:cubicBezTo>
                <a:cubicBezTo>
                  <a:pt x="1148842" y="234086"/>
                  <a:pt x="1137957" y="219572"/>
                  <a:pt x="1101671" y="185100"/>
                </a:cubicBezTo>
                <a:cubicBezTo>
                  <a:pt x="1065385" y="150629"/>
                  <a:pt x="987371" y="107085"/>
                  <a:pt x="938385" y="87128"/>
                </a:cubicBezTo>
                <a:cubicBezTo>
                  <a:pt x="889399" y="67171"/>
                  <a:pt x="862184" y="76243"/>
                  <a:pt x="807756" y="65357"/>
                </a:cubicBezTo>
                <a:cubicBezTo>
                  <a:pt x="753328" y="54471"/>
                  <a:pt x="653542" y="-1772"/>
                  <a:pt x="568271" y="42"/>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6148" name="Connecteur droit 6147"/>
          <p:cNvCxnSpPr/>
          <p:nvPr/>
        </p:nvCxnSpPr>
        <p:spPr>
          <a:xfrm>
            <a:off x="4522112" y="5995988"/>
            <a:ext cx="2174875" cy="752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4069" name="Groupe 6148"/>
          <p:cNvGrpSpPr>
            <a:grpSpLocks/>
          </p:cNvGrpSpPr>
          <p:nvPr/>
        </p:nvGrpSpPr>
        <p:grpSpPr bwMode="auto">
          <a:xfrm rot="1327748">
            <a:off x="5006300" y="6240463"/>
            <a:ext cx="315912" cy="479425"/>
            <a:chOff x="5252958" y="6240236"/>
            <a:chExt cx="315792" cy="479869"/>
          </a:xfrm>
        </p:grpSpPr>
        <p:sp>
          <p:nvSpPr>
            <p:cNvPr id="136" name="Rectangle 1233"/>
            <p:cNvSpPr>
              <a:spLocks noChangeArrowheads="1"/>
            </p:cNvSpPr>
            <p:nvPr/>
          </p:nvSpPr>
          <p:spPr bwMode="auto">
            <a:xfrm>
              <a:off x="5234146" y="6399666"/>
              <a:ext cx="291989" cy="292371"/>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37" name="Line 1234"/>
            <p:cNvSpPr>
              <a:spLocks noChangeShapeType="1"/>
            </p:cNvSpPr>
            <p:nvPr/>
          </p:nvSpPr>
          <p:spPr bwMode="auto">
            <a:xfrm flipV="1">
              <a:off x="5403158" y="6279278"/>
              <a:ext cx="0" cy="13188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38" name="Freeform 1235"/>
            <p:cNvSpPr>
              <a:spLocks/>
            </p:cNvSpPr>
            <p:nvPr/>
          </p:nvSpPr>
          <p:spPr bwMode="auto">
            <a:xfrm>
              <a:off x="5320657" y="6239932"/>
              <a:ext cx="153930" cy="77859"/>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86" name="Rectangle 1236"/>
            <p:cNvSpPr>
              <a:spLocks noChangeArrowheads="1"/>
            </p:cNvSpPr>
            <p:nvPr/>
          </p:nvSpPr>
          <p:spPr bwMode="auto">
            <a:xfrm>
              <a:off x="5252958" y="641168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C</a:t>
              </a:r>
            </a:p>
          </p:txBody>
        </p:sp>
      </p:grpSp>
      <p:sp>
        <p:nvSpPr>
          <p:cNvPr id="6152" name="Flèche vers le bas 6151"/>
          <p:cNvSpPr/>
          <p:nvPr/>
        </p:nvSpPr>
        <p:spPr>
          <a:xfrm rot="17616267">
            <a:off x="4225250" y="5437187"/>
            <a:ext cx="215900" cy="498475"/>
          </a:xfrm>
          <a:prstGeom prst="down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4071" name="ZoneTexte 6152"/>
          <p:cNvSpPr txBox="1">
            <a:spLocks noChangeArrowheads="1"/>
          </p:cNvSpPr>
          <p:nvPr/>
        </p:nvSpPr>
        <p:spPr bwMode="auto">
          <a:xfrm>
            <a:off x="2879050" y="5703888"/>
            <a:ext cx="1317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FF0000"/>
                </a:solidFill>
                <a:latin typeface="Arial" charset="0"/>
              </a:rPr>
              <a:t>Translation</a:t>
            </a:r>
          </a:p>
        </p:txBody>
      </p:sp>
      <p:sp>
        <p:nvSpPr>
          <p:cNvPr id="143" name="Ellipse 142"/>
          <p:cNvSpPr/>
          <p:nvPr/>
        </p:nvSpPr>
        <p:spPr>
          <a:xfrm>
            <a:off x="1062038" y="4386263"/>
            <a:ext cx="1203325" cy="1203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0000"/>
              </a:solidFill>
            </a:endParaRPr>
          </a:p>
        </p:txBody>
      </p:sp>
      <p:sp>
        <p:nvSpPr>
          <p:cNvPr id="6154" name="Forme libre 6153"/>
          <p:cNvSpPr/>
          <p:nvPr/>
        </p:nvSpPr>
        <p:spPr>
          <a:xfrm>
            <a:off x="790575" y="3935413"/>
            <a:ext cx="1755775" cy="2514600"/>
          </a:xfrm>
          <a:custGeom>
            <a:avLst/>
            <a:gdLst>
              <a:gd name="connsiteX0" fmla="*/ 0 w 1890584"/>
              <a:gd name="connsiteY0" fmla="*/ 123568 h 2594919"/>
              <a:gd name="connsiteX1" fmla="*/ 0 w 1890584"/>
              <a:gd name="connsiteY1" fmla="*/ 1841157 h 2594919"/>
              <a:gd name="connsiteX2" fmla="*/ 1890584 w 1890584"/>
              <a:gd name="connsiteY2" fmla="*/ 2594919 h 2594919"/>
              <a:gd name="connsiteX3" fmla="*/ 1890584 w 1890584"/>
              <a:gd name="connsiteY3" fmla="*/ 0 h 2594919"/>
              <a:gd name="connsiteX4" fmla="*/ 0 w 1890584"/>
              <a:gd name="connsiteY4" fmla="*/ 0 h 2594919"/>
              <a:gd name="connsiteX5" fmla="*/ 0 w 1890584"/>
              <a:gd name="connsiteY5" fmla="*/ 222422 h 259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0584" h="2594919">
                <a:moveTo>
                  <a:pt x="0" y="123568"/>
                </a:moveTo>
                <a:lnTo>
                  <a:pt x="0" y="1841157"/>
                </a:lnTo>
                <a:lnTo>
                  <a:pt x="1890584" y="2594919"/>
                </a:lnTo>
                <a:lnTo>
                  <a:pt x="1890584" y="0"/>
                </a:lnTo>
                <a:lnTo>
                  <a:pt x="0" y="0"/>
                </a:lnTo>
                <a:lnTo>
                  <a:pt x="0" y="22242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45" name="Rectangle 232"/>
          <p:cNvSpPr>
            <a:spLocks noChangeArrowheads="1"/>
          </p:cNvSpPr>
          <p:nvPr/>
        </p:nvSpPr>
        <p:spPr bwMode="auto">
          <a:xfrm>
            <a:off x="250599" y="4727575"/>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46" name="Line 233"/>
          <p:cNvSpPr>
            <a:spLocks noChangeShapeType="1"/>
          </p:cNvSpPr>
          <p:nvPr/>
        </p:nvSpPr>
        <p:spPr bwMode="auto">
          <a:xfrm>
            <a:off x="549049" y="4873625"/>
            <a:ext cx="2286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47" name="Freeform 234"/>
          <p:cNvSpPr>
            <a:spLocks/>
          </p:cNvSpPr>
          <p:nvPr/>
        </p:nvSpPr>
        <p:spPr bwMode="auto">
          <a:xfrm>
            <a:off x="701449" y="4797425"/>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77" name="Rectangle 239"/>
          <p:cNvSpPr>
            <a:spLocks noChangeArrowheads="1"/>
          </p:cNvSpPr>
          <p:nvPr/>
        </p:nvSpPr>
        <p:spPr bwMode="auto">
          <a:xfrm>
            <a:off x="241074" y="4721225"/>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B</a:t>
            </a:r>
          </a:p>
        </p:txBody>
      </p:sp>
      <p:grpSp>
        <p:nvGrpSpPr>
          <p:cNvPr id="84078" name="Groupe 148"/>
          <p:cNvGrpSpPr>
            <a:grpSpLocks/>
          </p:cNvGrpSpPr>
          <p:nvPr/>
        </p:nvGrpSpPr>
        <p:grpSpPr bwMode="auto">
          <a:xfrm rot="1327748">
            <a:off x="1057275" y="5899150"/>
            <a:ext cx="315913" cy="481013"/>
            <a:chOff x="5252958" y="6240236"/>
            <a:chExt cx="315792" cy="479869"/>
          </a:xfrm>
        </p:grpSpPr>
        <p:sp>
          <p:nvSpPr>
            <p:cNvPr id="150" name="Rectangle 1233"/>
            <p:cNvSpPr>
              <a:spLocks noChangeArrowheads="1"/>
            </p:cNvSpPr>
            <p:nvPr/>
          </p:nvSpPr>
          <p:spPr bwMode="auto">
            <a:xfrm>
              <a:off x="5234146" y="6399140"/>
              <a:ext cx="291988" cy="29299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51" name="Line 1234"/>
            <p:cNvSpPr>
              <a:spLocks noChangeShapeType="1"/>
            </p:cNvSpPr>
            <p:nvPr/>
          </p:nvSpPr>
          <p:spPr bwMode="auto">
            <a:xfrm flipV="1">
              <a:off x="5396656" y="6276596"/>
              <a:ext cx="0" cy="1314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52" name="Freeform 1235"/>
            <p:cNvSpPr>
              <a:spLocks/>
            </p:cNvSpPr>
            <p:nvPr/>
          </p:nvSpPr>
          <p:spPr bwMode="auto">
            <a:xfrm>
              <a:off x="5324171" y="6236735"/>
              <a:ext cx="153929" cy="77602"/>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84082" name="Rectangle 1236"/>
            <p:cNvSpPr>
              <a:spLocks noChangeArrowheads="1"/>
            </p:cNvSpPr>
            <p:nvPr/>
          </p:nvSpPr>
          <p:spPr bwMode="auto">
            <a:xfrm>
              <a:off x="5252958" y="641168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C</a:t>
              </a:r>
            </a:p>
          </p:txBody>
        </p:sp>
      </p:grpSp>
      <p:sp>
        <p:nvSpPr>
          <p:cNvPr id="149" name="ZoneTexte 89"/>
          <p:cNvSpPr txBox="1">
            <a:spLocks noChangeArrowheads="1"/>
          </p:cNvSpPr>
          <p:nvPr/>
        </p:nvSpPr>
        <p:spPr bwMode="auto">
          <a:xfrm>
            <a:off x="2609969" y="4873625"/>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Arial" charset="0"/>
              </a:rPr>
              <a:t>Plan associé</a:t>
            </a:r>
            <a:endParaRPr lang="fr-FR" altLang="fr-FR" sz="1800" dirty="0">
              <a:latin typeface="Arial" charset="0"/>
            </a:endParaRPr>
          </a:p>
        </p:txBody>
      </p:sp>
      <p:cxnSp>
        <p:nvCxnSpPr>
          <p:cNvPr id="153" name="Connecteur droit avec flèche 152"/>
          <p:cNvCxnSpPr/>
          <p:nvPr/>
        </p:nvCxnSpPr>
        <p:spPr>
          <a:xfrm>
            <a:off x="3944262" y="5205927"/>
            <a:ext cx="668338" cy="12013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427422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
          <p:cNvSpPr txBox="1">
            <a:spLocks noChangeArrowheads="1"/>
          </p:cNvSpPr>
          <p:nvPr/>
        </p:nvSpPr>
        <p:spPr bwMode="auto">
          <a:xfrm>
            <a:off x="98425" y="101600"/>
            <a:ext cx="2914196"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GENERALISATION</a:t>
            </a:r>
            <a:endParaRPr lang="fr-FR" altLang="fr-FR" sz="2400" b="1" dirty="0">
              <a:latin typeface="Arial" charset="0"/>
            </a:endParaRPr>
          </a:p>
        </p:txBody>
      </p:sp>
      <p:sp>
        <p:nvSpPr>
          <p:cNvPr id="5" name="ZoneTexte 4"/>
          <p:cNvSpPr txBox="1"/>
          <p:nvPr/>
        </p:nvSpPr>
        <p:spPr>
          <a:xfrm>
            <a:off x="514350" y="971550"/>
            <a:ext cx="8286750" cy="1477328"/>
          </a:xfrm>
          <a:prstGeom prst="rect">
            <a:avLst/>
          </a:prstGeom>
          <a:noFill/>
        </p:spPr>
        <p:txBody>
          <a:bodyPr wrap="square" rtlCol="0">
            <a:spAutoFit/>
          </a:bodyPr>
          <a:lstStyle/>
          <a:p>
            <a:r>
              <a:rPr lang="fr-FR" dirty="0" smtClean="0"/>
              <a:t>Il ne faut pas modifier le système de références assurant la mise en position de la pièce</a:t>
            </a:r>
          </a:p>
          <a:p>
            <a:endParaRPr lang="fr-FR" dirty="0" smtClean="0"/>
          </a:p>
          <a:p>
            <a:r>
              <a:rPr lang="fr-FR" dirty="0" smtClean="0"/>
              <a:t>La direction de translation permis par le réglage doit pouvoir être indiquée dans une direction quelconque décrite par un élément d'orientation. Il faut pour cela, un nouveau type de plan d'annotation</a:t>
            </a:r>
            <a:endParaRPr lang="fr-FR" dirty="0"/>
          </a:p>
        </p:txBody>
      </p:sp>
      <p:sp>
        <p:nvSpPr>
          <p:cNvPr id="6" name="Rectangle 7"/>
          <p:cNvSpPr>
            <a:spLocks noChangeArrowheads="1"/>
          </p:cNvSpPr>
          <p:nvPr/>
        </p:nvSpPr>
        <p:spPr bwMode="auto">
          <a:xfrm>
            <a:off x="4133850" y="2619375"/>
            <a:ext cx="1958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 &gt;&lt;    B&gt;&lt;    C   D   E</a:t>
            </a:r>
          </a:p>
        </p:txBody>
      </p:sp>
      <p:sp>
        <p:nvSpPr>
          <p:cNvPr id="7" name="Rectangle 13"/>
          <p:cNvSpPr>
            <a:spLocks noChangeArrowheads="1"/>
          </p:cNvSpPr>
          <p:nvPr/>
        </p:nvSpPr>
        <p:spPr bwMode="auto">
          <a:xfrm>
            <a:off x="3192463" y="2617788"/>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Symbol" pitchFamily="18" charset="2"/>
              </a:rPr>
              <a:t>Æ </a:t>
            </a:r>
            <a:r>
              <a:rPr lang="fr-FR" altLang="fr-FR" sz="1400">
                <a:solidFill>
                  <a:srgbClr val="000000"/>
                </a:solidFill>
                <a:latin typeface="Arial" charset="0"/>
              </a:rPr>
              <a:t>0,05</a:t>
            </a:r>
          </a:p>
        </p:txBody>
      </p:sp>
      <p:sp>
        <p:nvSpPr>
          <p:cNvPr id="8" name="Rectangle 29"/>
          <p:cNvSpPr>
            <a:spLocks noChangeArrowheads="1"/>
          </p:cNvSpPr>
          <p:nvPr/>
        </p:nvSpPr>
        <p:spPr bwMode="auto">
          <a:xfrm>
            <a:off x="2914650" y="2619375"/>
            <a:ext cx="3195638" cy="3016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9" name="Line 30"/>
          <p:cNvSpPr>
            <a:spLocks noChangeShapeType="1"/>
          </p:cNvSpPr>
          <p:nvPr/>
        </p:nvSpPr>
        <p:spPr bwMode="auto">
          <a:xfrm>
            <a:off x="3208338" y="26177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0" name="Line 31"/>
          <p:cNvSpPr>
            <a:spLocks noChangeShapeType="1"/>
          </p:cNvSpPr>
          <p:nvPr/>
        </p:nvSpPr>
        <p:spPr bwMode="auto">
          <a:xfrm>
            <a:off x="4125913" y="26177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1" name="Line 32"/>
          <p:cNvSpPr>
            <a:spLocks noChangeShapeType="1"/>
          </p:cNvSpPr>
          <p:nvPr/>
        </p:nvSpPr>
        <p:spPr bwMode="auto">
          <a:xfrm>
            <a:off x="4691063" y="26177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2" name="Line 33"/>
          <p:cNvSpPr>
            <a:spLocks noChangeShapeType="1"/>
          </p:cNvSpPr>
          <p:nvPr/>
        </p:nvSpPr>
        <p:spPr bwMode="auto">
          <a:xfrm>
            <a:off x="5205413" y="26177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r>
              <a:rPr lang="fr-FR" sz="1400" kern="0" dirty="0">
                <a:solidFill>
                  <a:srgbClr val="000000"/>
                </a:solidFill>
                <a:latin typeface="Arial Unicode MS" pitchFamily="34" charset="-128"/>
              </a:rPr>
              <a:t> </a:t>
            </a:r>
          </a:p>
        </p:txBody>
      </p:sp>
      <p:grpSp>
        <p:nvGrpSpPr>
          <p:cNvPr id="13" name="Group 607"/>
          <p:cNvGrpSpPr>
            <a:grpSpLocks/>
          </p:cNvGrpSpPr>
          <p:nvPr/>
        </p:nvGrpSpPr>
        <p:grpSpPr bwMode="auto">
          <a:xfrm>
            <a:off x="2963863" y="2674938"/>
            <a:ext cx="190500" cy="190500"/>
            <a:chOff x="4360" y="1124"/>
            <a:chExt cx="120" cy="120"/>
          </a:xfrm>
        </p:grpSpPr>
        <p:sp>
          <p:nvSpPr>
            <p:cNvPr id="14" name="Oval 608"/>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5" name="Line 609"/>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16" name="Line 610"/>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grpSp>
        <p:nvGrpSpPr>
          <p:cNvPr id="17" name="Groupe 1"/>
          <p:cNvGrpSpPr>
            <a:grpSpLocks/>
          </p:cNvGrpSpPr>
          <p:nvPr/>
        </p:nvGrpSpPr>
        <p:grpSpPr bwMode="auto">
          <a:xfrm>
            <a:off x="3805238" y="2646363"/>
            <a:ext cx="271462" cy="247650"/>
            <a:chOff x="5836075" y="21075"/>
            <a:chExt cx="271463" cy="247650"/>
          </a:xfrm>
        </p:grpSpPr>
        <p:sp>
          <p:nvSpPr>
            <p:cNvPr id="18" name="Rectangle 419"/>
            <p:cNvSpPr>
              <a:spLocks noChangeArrowheads="1"/>
            </p:cNvSpPr>
            <p:nvPr/>
          </p:nvSpPr>
          <p:spPr bwMode="auto">
            <a:xfrm>
              <a:off x="5836075" y="21075"/>
              <a:ext cx="271463"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A</a:t>
              </a:r>
            </a:p>
          </p:txBody>
        </p:sp>
        <p:sp>
          <p:nvSpPr>
            <p:cNvPr id="19" name="Oval 420"/>
            <p:cNvSpPr>
              <a:spLocks noChangeArrowheads="1"/>
            </p:cNvSpPr>
            <p:nvPr/>
          </p:nvSpPr>
          <p:spPr bwMode="auto">
            <a:xfrm>
              <a:off x="5863856" y="3695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20" name="Line 33"/>
          <p:cNvSpPr>
            <a:spLocks noChangeShapeType="1"/>
          </p:cNvSpPr>
          <p:nvPr/>
        </p:nvSpPr>
        <p:spPr bwMode="auto">
          <a:xfrm>
            <a:off x="5526088" y="26177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1" name="Line 33"/>
          <p:cNvSpPr>
            <a:spLocks noChangeShapeType="1"/>
          </p:cNvSpPr>
          <p:nvPr/>
        </p:nvSpPr>
        <p:spPr bwMode="auto">
          <a:xfrm>
            <a:off x="5792788" y="262255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2" name="Flèche vers le bas 21"/>
          <p:cNvSpPr/>
          <p:nvPr/>
        </p:nvSpPr>
        <p:spPr>
          <a:xfrm>
            <a:off x="4512469" y="3009900"/>
            <a:ext cx="145256" cy="4572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7"/>
          <p:cNvSpPr>
            <a:spLocks noChangeArrowheads="1"/>
          </p:cNvSpPr>
          <p:nvPr/>
        </p:nvSpPr>
        <p:spPr bwMode="auto">
          <a:xfrm>
            <a:off x="4201318" y="3609975"/>
            <a:ext cx="104329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solidFill>
                  <a:srgbClr val="000000"/>
                </a:solidFill>
                <a:latin typeface="Arial" charset="0"/>
              </a:rPr>
              <a:t>A </a:t>
            </a:r>
            <a:r>
              <a:rPr lang="fr-FR" altLang="fr-FR" sz="1400" dirty="0" smtClean="0">
                <a:solidFill>
                  <a:srgbClr val="000000"/>
                </a:solidFill>
                <a:latin typeface="Arial" charset="0"/>
              </a:rPr>
              <a:t>    B    </a:t>
            </a:r>
            <a:r>
              <a:rPr lang="fr-FR" altLang="fr-FR" sz="1400" dirty="0">
                <a:solidFill>
                  <a:srgbClr val="000000"/>
                </a:solidFill>
                <a:latin typeface="Arial" charset="0"/>
              </a:rPr>
              <a:t>C </a:t>
            </a:r>
          </a:p>
        </p:txBody>
      </p:sp>
      <p:sp>
        <p:nvSpPr>
          <p:cNvPr id="24" name="Rectangle 13"/>
          <p:cNvSpPr>
            <a:spLocks noChangeArrowheads="1"/>
          </p:cNvSpPr>
          <p:nvPr/>
        </p:nvSpPr>
        <p:spPr bwMode="auto">
          <a:xfrm>
            <a:off x="3259931" y="3608388"/>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Symbol" pitchFamily="18" charset="2"/>
              </a:rPr>
              <a:t>Æ </a:t>
            </a:r>
            <a:r>
              <a:rPr lang="fr-FR" altLang="fr-FR" sz="1400">
                <a:solidFill>
                  <a:srgbClr val="000000"/>
                </a:solidFill>
                <a:latin typeface="Arial" charset="0"/>
              </a:rPr>
              <a:t>0,05</a:t>
            </a:r>
          </a:p>
        </p:txBody>
      </p:sp>
      <p:sp>
        <p:nvSpPr>
          <p:cNvPr id="25" name="Rectangle 29"/>
          <p:cNvSpPr>
            <a:spLocks noChangeArrowheads="1"/>
          </p:cNvSpPr>
          <p:nvPr/>
        </p:nvSpPr>
        <p:spPr bwMode="auto">
          <a:xfrm>
            <a:off x="2982118" y="3609975"/>
            <a:ext cx="2262499" cy="3016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6" name="Line 30"/>
          <p:cNvSpPr>
            <a:spLocks noChangeShapeType="1"/>
          </p:cNvSpPr>
          <p:nvPr/>
        </p:nvSpPr>
        <p:spPr bwMode="auto">
          <a:xfrm>
            <a:off x="3275806" y="36083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7" name="Line 31"/>
          <p:cNvSpPr>
            <a:spLocks noChangeShapeType="1"/>
          </p:cNvSpPr>
          <p:nvPr/>
        </p:nvSpPr>
        <p:spPr bwMode="auto">
          <a:xfrm>
            <a:off x="4193381" y="36083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8" name="Line 32"/>
          <p:cNvSpPr>
            <a:spLocks noChangeShapeType="1"/>
          </p:cNvSpPr>
          <p:nvPr/>
        </p:nvSpPr>
        <p:spPr bwMode="auto">
          <a:xfrm>
            <a:off x="4539456" y="36083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29" name="Line 33"/>
          <p:cNvSpPr>
            <a:spLocks noChangeShapeType="1"/>
          </p:cNvSpPr>
          <p:nvPr/>
        </p:nvSpPr>
        <p:spPr bwMode="auto">
          <a:xfrm>
            <a:off x="4834731" y="360838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r>
              <a:rPr lang="fr-FR" sz="1400" kern="0" dirty="0">
                <a:solidFill>
                  <a:srgbClr val="000000"/>
                </a:solidFill>
                <a:latin typeface="Arial Unicode MS" pitchFamily="34" charset="-128"/>
              </a:rPr>
              <a:t> </a:t>
            </a:r>
          </a:p>
        </p:txBody>
      </p:sp>
      <p:grpSp>
        <p:nvGrpSpPr>
          <p:cNvPr id="30" name="Group 607"/>
          <p:cNvGrpSpPr>
            <a:grpSpLocks/>
          </p:cNvGrpSpPr>
          <p:nvPr/>
        </p:nvGrpSpPr>
        <p:grpSpPr bwMode="auto">
          <a:xfrm>
            <a:off x="3031331" y="3665538"/>
            <a:ext cx="190500" cy="190500"/>
            <a:chOff x="4360" y="1124"/>
            <a:chExt cx="120" cy="120"/>
          </a:xfrm>
        </p:grpSpPr>
        <p:sp>
          <p:nvSpPr>
            <p:cNvPr id="31" name="Oval 608"/>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32" name="Line 609"/>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sp>
          <p:nvSpPr>
            <p:cNvPr id="33" name="Line 610"/>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endParaRPr>
            </a:p>
          </p:txBody>
        </p:sp>
      </p:grpSp>
      <p:grpSp>
        <p:nvGrpSpPr>
          <p:cNvPr id="34" name="Groupe 1"/>
          <p:cNvGrpSpPr>
            <a:grpSpLocks/>
          </p:cNvGrpSpPr>
          <p:nvPr/>
        </p:nvGrpSpPr>
        <p:grpSpPr bwMode="auto">
          <a:xfrm>
            <a:off x="3872706" y="3636963"/>
            <a:ext cx="271462" cy="247650"/>
            <a:chOff x="5836075" y="21075"/>
            <a:chExt cx="271463" cy="247650"/>
          </a:xfrm>
        </p:grpSpPr>
        <p:sp>
          <p:nvSpPr>
            <p:cNvPr id="35" name="Rectangle 419"/>
            <p:cNvSpPr>
              <a:spLocks noChangeArrowheads="1"/>
            </p:cNvSpPr>
            <p:nvPr/>
          </p:nvSpPr>
          <p:spPr bwMode="auto">
            <a:xfrm>
              <a:off x="5836075" y="21075"/>
              <a:ext cx="271463"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A</a:t>
              </a:r>
            </a:p>
          </p:txBody>
        </p:sp>
        <p:sp>
          <p:nvSpPr>
            <p:cNvPr id="36" name="Oval 420"/>
            <p:cNvSpPr>
              <a:spLocks noChangeArrowheads="1"/>
            </p:cNvSpPr>
            <p:nvPr/>
          </p:nvSpPr>
          <p:spPr bwMode="auto">
            <a:xfrm>
              <a:off x="5863856" y="3695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39" name="Rectangle 1159"/>
          <p:cNvSpPr>
            <a:spLocks noChangeArrowheads="1"/>
          </p:cNvSpPr>
          <p:nvPr/>
        </p:nvSpPr>
        <p:spPr bwMode="auto">
          <a:xfrm rot="5400000">
            <a:off x="6078298" y="3156780"/>
            <a:ext cx="285750" cy="119926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0" name="Rectangle 1162"/>
          <p:cNvSpPr>
            <a:spLocks noChangeArrowheads="1"/>
          </p:cNvSpPr>
          <p:nvPr/>
        </p:nvSpPr>
        <p:spPr bwMode="auto">
          <a:xfrm>
            <a:off x="5599317" y="3602202"/>
            <a:ext cx="122148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   V    D[GM</a:t>
            </a:r>
            <a:endParaRPr lang="fr-FR" altLang="fr-FR" sz="1400" dirty="0">
              <a:latin typeface="Arial" charset="0"/>
            </a:endParaRPr>
          </a:p>
        </p:txBody>
      </p:sp>
      <p:sp>
        <p:nvSpPr>
          <p:cNvPr id="41" name="Line 1200"/>
          <p:cNvSpPr>
            <a:spLocks noChangeShapeType="1"/>
          </p:cNvSpPr>
          <p:nvPr/>
        </p:nvSpPr>
        <p:spPr bwMode="auto">
          <a:xfrm rot="5400000">
            <a:off x="5763623" y="375641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6" name="ZoneTexte 45"/>
          <p:cNvSpPr txBox="1"/>
          <p:nvPr/>
        </p:nvSpPr>
        <p:spPr>
          <a:xfrm>
            <a:off x="5272719" y="3571745"/>
            <a:ext cx="415498" cy="369332"/>
          </a:xfrm>
          <a:prstGeom prst="rect">
            <a:avLst/>
          </a:prstGeom>
          <a:noFill/>
        </p:spPr>
        <p:txBody>
          <a:bodyPr wrap="none" rtlCol="0">
            <a:spAutoFit/>
          </a:bodyPr>
          <a:lstStyle/>
          <a:p>
            <a:r>
              <a:rPr lang="fr-FR" dirty="0"/>
              <a:t>&gt;</a:t>
            </a:r>
            <a:r>
              <a:rPr lang="fr-FR" dirty="0" smtClean="0"/>
              <a:t>&lt;</a:t>
            </a:r>
            <a:endParaRPr lang="fr-FR" dirty="0"/>
          </a:p>
        </p:txBody>
      </p:sp>
      <p:sp>
        <p:nvSpPr>
          <p:cNvPr id="47" name="Line 1200"/>
          <p:cNvSpPr>
            <a:spLocks noChangeShapeType="1"/>
          </p:cNvSpPr>
          <p:nvPr/>
        </p:nvSpPr>
        <p:spPr bwMode="auto">
          <a:xfrm rot="5400000">
            <a:off x="6022233" y="375641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8" name="Rectangle 1159"/>
          <p:cNvSpPr>
            <a:spLocks noChangeArrowheads="1"/>
          </p:cNvSpPr>
          <p:nvPr/>
        </p:nvSpPr>
        <p:spPr bwMode="auto">
          <a:xfrm rot="5400000">
            <a:off x="7858385" y="3180954"/>
            <a:ext cx="292100" cy="115091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9" name="Rectangle 1162"/>
          <p:cNvSpPr>
            <a:spLocks noChangeArrowheads="1"/>
          </p:cNvSpPr>
          <p:nvPr/>
        </p:nvSpPr>
        <p:spPr bwMode="auto">
          <a:xfrm>
            <a:off x="7654403" y="3602202"/>
            <a:ext cx="97436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E[GE]</a:t>
            </a:r>
            <a:endParaRPr lang="fr-FR" altLang="fr-FR" sz="1400" dirty="0">
              <a:latin typeface="Arial" charset="0"/>
            </a:endParaRPr>
          </a:p>
        </p:txBody>
      </p:sp>
      <p:sp>
        <p:nvSpPr>
          <p:cNvPr id="50" name="Line 1200"/>
          <p:cNvSpPr>
            <a:spLocks noChangeShapeType="1"/>
          </p:cNvSpPr>
          <p:nvPr/>
        </p:nvSpPr>
        <p:spPr bwMode="auto">
          <a:xfrm rot="5400000">
            <a:off x="7571059" y="375641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51" name="Group 833"/>
          <p:cNvGrpSpPr>
            <a:grpSpLocks/>
          </p:cNvGrpSpPr>
          <p:nvPr/>
        </p:nvGrpSpPr>
        <p:grpSpPr bwMode="auto">
          <a:xfrm>
            <a:off x="7495653" y="3680211"/>
            <a:ext cx="152400" cy="152400"/>
            <a:chOff x="480" y="1968"/>
            <a:chExt cx="96" cy="96"/>
          </a:xfrm>
        </p:grpSpPr>
        <p:sp>
          <p:nvSpPr>
            <p:cNvPr id="52"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3"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4" name="ZoneTexte 53"/>
          <p:cNvSpPr txBox="1"/>
          <p:nvPr/>
        </p:nvSpPr>
        <p:spPr>
          <a:xfrm>
            <a:off x="7080155" y="3571745"/>
            <a:ext cx="415498" cy="369332"/>
          </a:xfrm>
          <a:prstGeom prst="rect">
            <a:avLst/>
          </a:prstGeom>
          <a:noFill/>
        </p:spPr>
        <p:txBody>
          <a:bodyPr wrap="none" rtlCol="0">
            <a:spAutoFit/>
          </a:bodyPr>
          <a:lstStyle/>
          <a:p>
            <a:r>
              <a:rPr lang="fr-FR" dirty="0"/>
              <a:t>&gt;</a:t>
            </a:r>
            <a:r>
              <a:rPr lang="fr-FR" dirty="0" smtClean="0"/>
              <a:t>&lt;</a:t>
            </a:r>
            <a:endParaRPr lang="fr-FR" dirty="0"/>
          </a:p>
        </p:txBody>
      </p:sp>
      <p:sp>
        <p:nvSpPr>
          <p:cNvPr id="55" name="Line 1200"/>
          <p:cNvSpPr>
            <a:spLocks noChangeShapeType="1"/>
          </p:cNvSpPr>
          <p:nvPr/>
        </p:nvSpPr>
        <p:spPr bwMode="auto">
          <a:xfrm rot="5400000">
            <a:off x="7829669" y="375641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 name="Accolade fermante 55"/>
          <p:cNvSpPr/>
          <p:nvPr/>
        </p:nvSpPr>
        <p:spPr>
          <a:xfrm rot="5400000">
            <a:off x="5952972" y="3786412"/>
            <a:ext cx="76353" cy="396722"/>
          </a:xfrm>
          <a:prstGeom prst="rightBrac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7" name="ZoneTexte 56"/>
          <p:cNvSpPr txBox="1"/>
          <p:nvPr/>
        </p:nvSpPr>
        <p:spPr>
          <a:xfrm>
            <a:off x="4884368" y="4064842"/>
            <a:ext cx="1385468" cy="646331"/>
          </a:xfrm>
          <a:prstGeom prst="rect">
            <a:avLst/>
          </a:prstGeom>
          <a:noFill/>
        </p:spPr>
        <p:txBody>
          <a:bodyPr wrap="square" rtlCol="0">
            <a:spAutoFit/>
          </a:bodyPr>
          <a:lstStyle/>
          <a:p>
            <a:r>
              <a:rPr lang="fr-FR" dirty="0" smtClean="0"/>
              <a:t>Direction de translation</a:t>
            </a:r>
            <a:endParaRPr lang="fr-FR" dirty="0"/>
          </a:p>
        </p:txBody>
      </p:sp>
      <p:sp>
        <p:nvSpPr>
          <p:cNvPr id="58" name="ZoneTexte 57"/>
          <p:cNvSpPr txBox="1"/>
          <p:nvPr/>
        </p:nvSpPr>
        <p:spPr>
          <a:xfrm>
            <a:off x="6372339" y="4047643"/>
            <a:ext cx="1385468" cy="646331"/>
          </a:xfrm>
          <a:prstGeom prst="rect">
            <a:avLst/>
          </a:prstGeom>
          <a:noFill/>
        </p:spPr>
        <p:txBody>
          <a:bodyPr wrap="square" rtlCol="0">
            <a:spAutoFit/>
          </a:bodyPr>
          <a:lstStyle/>
          <a:p>
            <a:r>
              <a:rPr lang="fr-FR" dirty="0" smtClean="0"/>
              <a:t>Surface à associer</a:t>
            </a:r>
            <a:endParaRPr lang="fr-FR" dirty="0"/>
          </a:p>
        </p:txBody>
      </p:sp>
      <p:cxnSp>
        <p:nvCxnSpPr>
          <p:cNvPr id="60" name="Connecteur droit avec flèche 59"/>
          <p:cNvCxnSpPr/>
          <p:nvPr/>
        </p:nvCxnSpPr>
        <p:spPr>
          <a:xfrm flipH="1" flipV="1">
            <a:off x="6457950" y="3941834"/>
            <a:ext cx="134632" cy="12300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ZoneTexte 60"/>
          <p:cNvSpPr txBox="1"/>
          <p:nvPr/>
        </p:nvSpPr>
        <p:spPr>
          <a:xfrm>
            <a:off x="1190625" y="3800107"/>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3" name="Connecteur droit avec flèche 2"/>
          <p:cNvCxnSpPr/>
          <p:nvPr/>
        </p:nvCxnSpPr>
        <p:spPr>
          <a:xfrm flipH="1">
            <a:off x="6034339" y="3238500"/>
            <a:ext cx="116972" cy="2577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ZoneTexte 36"/>
          <p:cNvSpPr txBox="1"/>
          <p:nvPr/>
        </p:nvSpPr>
        <p:spPr>
          <a:xfrm>
            <a:off x="6162727" y="3083927"/>
            <a:ext cx="1768626" cy="369332"/>
          </a:xfrm>
          <a:prstGeom prst="rect">
            <a:avLst/>
          </a:prstGeom>
          <a:noFill/>
        </p:spPr>
        <p:txBody>
          <a:bodyPr wrap="none" rtlCol="0">
            <a:spAutoFit/>
          </a:bodyPr>
          <a:lstStyle/>
          <a:p>
            <a:r>
              <a:rPr lang="fr-FR" dirty="0" smtClean="0"/>
              <a:t>V = droite  A </a:t>
            </a:r>
            <a:r>
              <a:rPr lang="fr-FR" dirty="0" smtClean="0">
                <a:latin typeface="Arial Unicode MS"/>
                <a:ea typeface="Arial Unicode MS"/>
                <a:cs typeface="Arial Unicode MS"/>
              </a:rPr>
              <a:t>∩ C</a:t>
            </a:r>
            <a:endParaRPr lang="fr-FR" dirty="0"/>
          </a:p>
        </p:txBody>
      </p:sp>
    </p:spTree>
    <p:extLst>
      <p:ext uri="{BB962C8B-B14F-4D97-AF65-F5344CB8AC3E}">
        <p14:creationId xmlns:p14="http://schemas.microsoft.com/office/powerpoint/2010/main" val="397910093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
          <p:cNvSpPr txBox="1">
            <a:spLocks noChangeArrowheads="1"/>
          </p:cNvSpPr>
          <p:nvPr/>
        </p:nvSpPr>
        <p:spPr bwMode="auto">
          <a:xfrm>
            <a:off x="98425" y="101600"/>
            <a:ext cx="6533199"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MOBILITE D'UNE SURFACE QUELCONQUE</a:t>
            </a:r>
            <a:endParaRPr lang="fr-FR" altLang="fr-FR" sz="2400" b="1" dirty="0">
              <a:latin typeface="Arial" charset="0"/>
            </a:endParaRPr>
          </a:p>
        </p:txBody>
      </p:sp>
      <p:cxnSp>
        <p:nvCxnSpPr>
          <p:cNvPr id="6" name="Connecteur droit avec flèche 6"/>
          <p:cNvCxnSpPr>
            <a:cxnSpLocks noChangeShapeType="1"/>
            <a:endCxn id="29" idx="1"/>
          </p:cNvCxnSpPr>
          <p:nvPr/>
        </p:nvCxnSpPr>
        <p:spPr bwMode="auto">
          <a:xfrm>
            <a:off x="2145029" y="1150312"/>
            <a:ext cx="71904" cy="249994"/>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eur droit avec flèche 7"/>
          <p:cNvCxnSpPr>
            <a:cxnSpLocks noChangeShapeType="1"/>
            <a:endCxn id="29" idx="2"/>
          </p:cNvCxnSpPr>
          <p:nvPr/>
        </p:nvCxnSpPr>
        <p:spPr bwMode="auto">
          <a:xfrm flipH="1">
            <a:off x="2644769" y="1150312"/>
            <a:ext cx="190161" cy="191709"/>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Connecteur droit avec flèche 9"/>
          <p:cNvCxnSpPr>
            <a:cxnSpLocks noChangeShapeType="1"/>
          </p:cNvCxnSpPr>
          <p:nvPr/>
        </p:nvCxnSpPr>
        <p:spPr bwMode="auto">
          <a:xfrm>
            <a:off x="4079342" y="1131460"/>
            <a:ext cx="0" cy="36525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Connecteur droit 11"/>
          <p:cNvCxnSpPr>
            <a:cxnSpLocks noChangeShapeType="1"/>
          </p:cNvCxnSpPr>
          <p:nvPr/>
        </p:nvCxnSpPr>
        <p:spPr bwMode="auto">
          <a:xfrm flipV="1">
            <a:off x="2107699" y="1119599"/>
            <a:ext cx="2630212" cy="11861"/>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 name="Rectangle 31"/>
          <p:cNvSpPr>
            <a:spLocks noChangeArrowheads="1"/>
          </p:cNvSpPr>
          <p:nvPr/>
        </p:nvSpPr>
        <p:spPr bwMode="auto">
          <a:xfrm>
            <a:off x="1550091" y="172850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3" name="Line 32"/>
          <p:cNvSpPr>
            <a:spLocks noChangeShapeType="1"/>
          </p:cNvSpPr>
          <p:nvPr/>
        </p:nvSpPr>
        <p:spPr bwMode="auto">
          <a:xfrm>
            <a:off x="1856478" y="1874557"/>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 name="Freeform 33"/>
          <p:cNvSpPr>
            <a:spLocks/>
          </p:cNvSpPr>
          <p:nvPr/>
        </p:nvSpPr>
        <p:spPr bwMode="auto">
          <a:xfrm>
            <a:off x="2000941" y="1798357"/>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 name="Rectangle 34"/>
          <p:cNvSpPr>
            <a:spLocks noChangeArrowheads="1"/>
          </p:cNvSpPr>
          <p:nvPr/>
        </p:nvSpPr>
        <p:spPr bwMode="auto">
          <a:xfrm>
            <a:off x="1534216" y="1744382"/>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6" name="Rectangle 36"/>
          <p:cNvSpPr>
            <a:spLocks noChangeArrowheads="1"/>
          </p:cNvSpPr>
          <p:nvPr/>
        </p:nvSpPr>
        <p:spPr bwMode="auto">
          <a:xfrm>
            <a:off x="3457298" y="231498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7" name="Line 37"/>
          <p:cNvSpPr>
            <a:spLocks noChangeShapeType="1"/>
          </p:cNvSpPr>
          <p:nvPr/>
        </p:nvSpPr>
        <p:spPr bwMode="auto">
          <a:xfrm flipV="1">
            <a:off x="3603348" y="2084799"/>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Freeform 38"/>
          <p:cNvSpPr>
            <a:spLocks/>
          </p:cNvSpPr>
          <p:nvPr/>
        </p:nvSpPr>
        <p:spPr bwMode="auto">
          <a:xfrm>
            <a:off x="3527148" y="2080037"/>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9" name="Rectangle 39"/>
          <p:cNvSpPr>
            <a:spLocks noChangeArrowheads="1"/>
          </p:cNvSpPr>
          <p:nvPr/>
        </p:nvSpPr>
        <p:spPr bwMode="auto">
          <a:xfrm>
            <a:off x="3449361" y="2330862"/>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20" name="Rectangle 14"/>
          <p:cNvSpPr>
            <a:spLocks noChangeArrowheads="1"/>
          </p:cNvSpPr>
          <p:nvPr/>
        </p:nvSpPr>
        <p:spPr bwMode="auto">
          <a:xfrm>
            <a:off x="5082785" y="1133048"/>
            <a:ext cx="14101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&gt;&lt;     </a:t>
            </a:r>
            <a:r>
              <a:rPr lang="fr-FR" altLang="fr-FR" sz="1400" dirty="0">
                <a:latin typeface="Arial" charset="0"/>
              </a:rPr>
              <a:t>A     B</a:t>
            </a:r>
          </a:p>
        </p:txBody>
      </p:sp>
      <p:sp>
        <p:nvSpPr>
          <p:cNvPr id="21" name="Rectangle 15"/>
          <p:cNvSpPr>
            <a:spLocks noChangeArrowheads="1"/>
          </p:cNvSpPr>
          <p:nvPr/>
        </p:nvSpPr>
        <p:spPr bwMode="auto">
          <a:xfrm>
            <a:off x="4736710" y="1117173"/>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2" name="Line 16"/>
          <p:cNvSpPr>
            <a:spLocks noChangeShapeType="1"/>
          </p:cNvSpPr>
          <p:nvPr/>
        </p:nvSpPr>
        <p:spPr bwMode="auto">
          <a:xfrm>
            <a:off x="5109109" y="111876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Line 20"/>
          <p:cNvSpPr>
            <a:spLocks noChangeShapeType="1"/>
          </p:cNvSpPr>
          <p:nvPr/>
        </p:nvSpPr>
        <p:spPr bwMode="auto">
          <a:xfrm>
            <a:off x="5756195" y="111876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Line 21"/>
          <p:cNvSpPr>
            <a:spLocks noChangeShapeType="1"/>
          </p:cNvSpPr>
          <p:nvPr/>
        </p:nvSpPr>
        <p:spPr bwMode="auto">
          <a:xfrm>
            <a:off x="6107032" y="1109236"/>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ZoneTexte 118"/>
          <p:cNvSpPr txBox="1">
            <a:spLocks noChangeArrowheads="1"/>
          </p:cNvSpPr>
          <p:nvPr/>
        </p:nvSpPr>
        <p:spPr bwMode="auto">
          <a:xfrm>
            <a:off x="4689881" y="535353"/>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30" name="Rectangle 14"/>
          <p:cNvSpPr>
            <a:spLocks noChangeArrowheads="1"/>
          </p:cNvSpPr>
          <p:nvPr/>
        </p:nvSpPr>
        <p:spPr bwMode="auto">
          <a:xfrm>
            <a:off x="5082785" y="848885"/>
            <a:ext cx="145020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0,5          </a:t>
            </a:r>
            <a:r>
              <a:rPr lang="fr-FR" altLang="fr-FR" sz="1400" dirty="0">
                <a:latin typeface="Arial" charset="0"/>
              </a:rPr>
              <a:t>A     B</a:t>
            </a:r>
          </a:p>
        </p:txBody>
      </p:sp>
      <p:sp>
        <p:nvSpPr>
          <p:cNvPr id="31" name="Rectangle 15"/>
          <p:cNvSpPr>
            <a:spLocks noChangeArrowheads="1"/>
          </p:cNvSpPr>
          <p:nvPr/>
        </p:nvSpPr>
        <p:spPr bwMode="auto">
          <a:xfrm>
            <a:off x="4736710" y="833010"/>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2" name="Line 16"/>
          <p:cNvSpPr>
            <a:spLocks noChangeShapeType="1"/>
          </p:cNvSpPr>
          <p:nvPr/>
        </p:nvSpPr>
        <p:spPr bwMode="auto">
          <a:xfrm>
            <a:off x="5109109" y="83459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3" name="Line 20"/>
          <p:cNvSpPr>
            <a:spLocks noChangeShapeType="1"/>
          </p:cNvSpPr>
          <p:nvPr/>
        </p:nvSpPr>
        <p:spPr bwMode="auto">
          <a:xfrm>
            <a:off x="5756195" y="83459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 name="Line 21"/>
          <p:cNvSpPr>
            <a:spLocks noChangeShapeType="1"/>
          </p:cNvSpPr>
          <p:nvPr/>
        </p:nvSpPr>
        <p:spPr bwMode="auto">
          <a:xfrm>
            <a:off x="6107032" y="825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5" name="Group 219"/>
          <p:cNvGrpSpPr>
            <a:grpSpLocks/>
          </p:cNvGrpSpPr>
          <p:nvPr/>
        </p:nvGrpSpPr>
        <p:grpSpPr bwMode="auto">
          <a:xfrm>
            <a:off x="4825610" y="944135"/>
            <a:ext cx="231775" cy="115888"/>
            <a:chOff x="5076" y="1738"/>
            <a:chExt cx="146" cy="73"/>
          </a:xfrm>
        </p:grpSpPr>
        <p:sp>
          <p:nvSpPr>
            <p:cNvPr id="36"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7" name="Rectangle 31"/>
          <p:cNvSpPr>
            <a:spLocks noChangeArrowheads="1"/>
          </p:cNvSpPr>
          <p:nvPr/>
        </p:nvSpPr>
        <p:spPr bwMode="auto">
          <a:xfrm>
            <a:off x="317574" y="367238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48" name="Line 32"/>
          <p:cNvSpPr>
            <a:spLocks noChangeShapeType="1"/>
          </p:cNvSpPr>
          <p:nvPr/>
        </p:nvSpPr>
        <p:spPr bwMode="auto">
          <a:xfrm>
            <a:off x="623961" y="3818430"/>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Freeform 33"/>
          <p:cNvSpPr>
            <a:spLocks/>
          </p:cNvSpPr>
          <p:nvPr/>
        </p:nvSpPr>
        <p:spPr bwMode="auto">
          <a:xfrm>
            <a:off x="768424" y="3742230"/>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0" name="Rectangle 34"/>
          <p:cNvSpPr>
            <a:spLocks noChangeArrowheads="1"/>
          </p:cNvSpPr>
          <p:nvPr/>
        </p:nvSpPr>
        <p:spPr bwMode="auto">
          <a:xfrm>
            <a:off x="301699" y="368825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51" name="Rectangle 36"/>
          <p:cNvSpPr>
            <a:spLocks noChangeArrowheads="1"/>
          </p:cNvSpPr>
          <p:nvPr/>
        </p:nvSpPr>
        <p:spPr bwMode="auto">
          <a:xfrm>
            <a:off x="1542153" y="42204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52" name="Line 37"/>
          <p:cNvSpPr>
            <a:spLocks noChangeShapeType="1"/>
          </p:cNvSpPr>
          <p:nvPr/>
        </p:nvSpPr>
        <p:spPr bwMode="auto">
          <a:xfrm flipV="1">
            <a:off x="1688203" y="3990293"/>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3" name="Freeform 38"/>
          <p:cNvSpPr>
            <a:spLocks/>
          </p:cNvSpPr>
          <p:nvPr/>
        </p:nvSpPr>
        <p:spPr bwMode="auto">
          <a:xfrm>
            <a:off x="1612003" y="3985531"/>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4" name="Rectangle 39"/>
          <p:cNvSpPr>
            <a:spLocks noChangeArrowheads="1"/>
          </p:cNvSpPr>
          <p:nvPr/>
        </p:nvSpPr>
        <p:spPr bwMode="auto">
          <a:xfrm>
            <a:off x="1534216" y="4236356"/>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5" name="Forme libre 4"/>
          <p:cNvSpPr>
            <a:spLocks/>
          </p:cNvSpPr>
          <p:nvPr/>
        </p:nvSpPr>
        <p:spPr bwMode="auto">
          <a:xfrm>
            <a:off x="2073125" y="1270090"/>
            <a:ext cx="2242361" cy="833561"/>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cxnSp>
        <p:nvCxnSpPr>
          <p:cNvPr id="10" name="Connecteur droit 25"/>
          <p:cNvCxnSpPr>
            <a:cxnSpLocks noChangeShapeType="1"/>
          </p:cNvCxnSpPr>
          <p:nvPr/>
        </p:nvCxnSpPr>
        <p:spPr bwMode="auto">
          <a:xfrm flipH="1" flipV="1">
            <a:off x="2445058" y="1341846"/>
            <a:ext cx="377913" cy="389872"/>
          </a:xfrm>
          <a:prstGeom prst="line">
            <a:avLst/>
          </a:prstGeom>
          <a:noFill/>
          <a:ln w="28575"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Connecteur droit 35"/>
          <p:cNvCxnSpPr>
            <a:cxnSpLocks noChangeShapeType="1"/>
          </p:cNvCxnSpPr>
          <p:nvPr/>
        </p:nvCxnSpPr>
        <p:spPr bwMode="auto">
          <a:xfrm flipH="1">
            <a:off x="2073125" y="2090495"/>
            <a:ext cx="2242361" cy="0"/>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Forme libre 135"/>
          <p:cNvSpPr>
            <a:spLocks/>
          </p:cNvSpPr>
          <p:nvPr/>
        </p:nvSpPr>
        <p:spPr bwMode="auto">
          <a:xfrm>
            <a:off x="2074321" y="1265307"/>
            <a:ext cx="760609" cy="4544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56" name="Forme libre 138"/>
          <p:cNvSpPr>
            <a:spLocks/>
          </p:cNvSpPr>
          <p:nvPr/>
        </p:nvSpPr>
        <p:spPr bwMode="auto">
          <a:xfrm>
            <a:off x="3828744" y="1496710"/>
            <a:ext cx="491365" cy="15063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grpSp>
        <p:nvGrpSpPr>
          <p:cNvPr id="43" name="Groupe 42"/>
          <p:cNvGrpSpPr/>
          <p:nvPr/>
        </p:nvGrpSpPr>
        <p:grpSpPr>
          <a:xfrm>
            <a:off x="802245" y="3179018"/>
            <a:ext cx="2133708" cy="818180"/>
            <a:chOff x="751755" y="3186543"/>
            <a:chExt cx="3140650" cy="1204296"/>
          </a:xfrm>
        </p:grpSpPr>
        <p:sp>
          <p:nvSpPr>
            <p:cNvPr id="44" name="Forme libre 4"/>
            <p:cNvSpPr>
              <a:spLocks/>
            </p:cNvSpPr>
            <p:nvPr/>
          </p:nvSpPr>
          <p:spPr bwMode="auto">
            <a:xfrm>
              <a:off x="835893" y="3284351"/>
              <a:ext cx="2976563" cy="1106488"/>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45" name="Connecteur droit 25"/>
            <p:cNvCxnSpPr>
              <a:cxnSpLocks noChangeShapeType="1"/>
            </p:cNvCxnSpPr>
            <p:nvPr/>
          </p:nvCxnSpPr>
          <p:spPr bwMode="auto">
            <a:xfrm flipH="1" flipV="1">
              <a:off x="1329606" y="3379601"/>
              <a:ext cx="501650" cy="517525"/>
            </a:xfrm>
            <a:prstGeom prst="line">
              <a:avLst/>
            </a:prstGeom>
            <a:noFill/>
            <a:ln w="1270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Connecteur droit 35"/>
            <p:cNvCxnSpPr>
              <a:cxnSpLocks noChangeShapeType="1"/>
            </p:cNvCxnSpPr>
            <p:nvPr/>
          </p:nvCxnSpPr>
          <p:spPr bwMode="auto">
            <a:xfrm flipH="1">
              <a:off x="835893" y="4373376"/>
              <a:ext cx="297656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 name="Forme libre 135"/>
            <p:cNvSpPr>
              <a:spLocks/>
            </p:cNvSpPr>
            <p:nvPr/>
          </p:nvSpPr>
          <p:spPr bwMode="auto">
            <a:xfrm>
              <a:off x="837481" y="3278001"/>
              <a:ext cx="1009650" cy="603250"/>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57" name="Forme libre 138"/>
            <p:cNvSpPr>
              <a:spLocks/>
            </p:cNvSpPr>
            <p:nvPr/>
          </p:nvSpPr>
          <p:spPr bwMode="auto">
            <a:xfrm>
              <a:off x="3170900" y="3569683"/>
              <a:ext cx="652250" cy="199953"/>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58" name="Forme libre 135"/>
            <p:cNvSpPr>
              <a:spLocks/>
            </p:cNvSpPr>
            <p:nvPr/>
          </p:nvSpPr>
          <p:spPr bwMode="auto">
            <a:xfrm>
              <a:off x="935365" y="3338944"/>
              <a:ext cx="813882" cy="48628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59" name="Forme libre 135"/>
            <p:cNvSpPr>
              <a:spLocks/>
            </p:cNvSpPr>
            <p:nvPr/>
          </p:nvSpPr>
          <p:spPr bwMode="auto">
            <a:xfrm>
              <a:off x="751755" y="3186543"/>
              <a:ext cx="1129061" cy="660821"/>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60" name="Forme libre 138"/>
            <p:cNvSpPr>
              <a:spLocks/>
            </p:cNvSpPr>
            <p:nvPr/>
          </p:nvSpPr>
          <p:spPr bwMode="auto">
            <a:xfrm>
              <a:off x="3242330" y="3621519"/>
              <a:ext cx="519223" cy="148117"/>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61" name="Forme libre 138"/>
            <p:cNvSpPr>
              <a:spLocks/>
            </p:cNvSpPr>
            <p:nvPr/>
          </p:nvSpPr>
          <p:spPr bwMode="auto">
            <a:xfrm>
              <a:off x="3096726" y="3511611"/>
              <a:ext cx="795679" cy="258149"/>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grpSp>
      <p:sp>
        <p:nvSpPr>
          <p:cNvPr id="62" name="ZoneTexte 61"/>
          <p:cNvSpPr txBox="1"/>
          <p:nvPr/>
        </p:nvSpPr>
        <p:spPr>
          <a:xfrm>
            <a:off x="6543775" y="790760"/>
            <a:ext cx="385042" cy="307777"/>
          </a:xfrm>
          <a:prstGeom prst="rect">
            <a:avLst/>
          </a:prstGeom>
          <a:noFill/>
        </p:spPr>
        <p:txBody>
          <a:bodyPr wrap="none" rtlCol="0">
            <a:spAutoFit/>
          </a:bodyPr>
          <a:lstStyle/>
          <a:p>
            <a:r>
              <a:rPr lang="fr-FR" sz="1400" dirty="0" smtClean="0"/>
              <a:t>(1)</a:t>
            </a:r>
            <a:endParaRPr lang="fr-FR" sz="1400" dirty="0"/>
          </a:p>
        </p:txBody>
      </p:sp>
      <p:sp>
        <p:nvSpPr>
          <p:cNvPr id="63" name="ZoneTexte 62"/>
          <p:cNvSpPr txBox="1"/>
          <p:nvPr/>
        </p:nvSpPr>
        <p:spPr>
          <a:xfrm>
            <a:off x="6543775" y="1141878"/>
            <a:ext cx="385042" cy="307777"/>
          </a:xfrm>
          <a:prstGeom prst="rect">
            <a:avLst/>
          </a:prstGeom>
          <a:noFill/>
        </p:spPr>
        <p:txBody>
          <a:bodyPr wrap="none" rtlCol="0">
            <a:spAutoFit/>
          </a:bodyPr>
          <a:lstStyle/>
          <a:p>
            <a:r>
              <a:rPr lang="fr-FR" sz="1400" dirty="0" smtClean="0"/>
              <a:t>(2)</a:t>
            </a:r>
            <a:endParaRPr lang="fr-FR" sz="1400" dirty="0"/>
          </a:p>
        </p:txBody>
      </p:sp>
      <p:sp>
        <p:nvSpPr>
          <p:cNvPr id="84" name="Rectangle 15"/>
          <p:cNvSpPr>
            <a:spLocks noChangeArrowheads="1"/>
          </p:cNvSpPr>
          <p:nvPr/>
        </p:nvSpPr>
        <p:spPr bwMode="auto">
          <a:xfrm>
            <a:off x="499958" y="2797870"/>
            <a:ext cx="146685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5" name="Line 16"/>
          <p:cNvSpPr>
            <a:spLocks noChangeShapeType="1"/>
          </p:cNvSpPr>
          <p:nvPr/>
        </p:nvSpPr>
        <p:spPr bwMode="auto">
          <a:xfrm>
            <a:off x="874607"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6" name="Line 20"/>
          <p:cNvSpPr>
            <a:spLocks noChangeShapeType="1"/>
          </p:cNvSpPr>
          <p:nvPr/>
        </p:nvSpPr>
        <p:spPr bwMode="auto">
          <a:xfrm>
            <a:off x="1255267"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7" name="Line 21"/>
          <p:cNvSpPr>
            <a:spLocks noChangeShapeType="1"/>
          </p:cNvSpPr>
          <p:nvPr/>
        </p:nvSpPr>
        <p:spPr bwMode="auto">
          <a:xfrm>
            <a:off x="1606104"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8" name="Group 219"/>
          <p:cNvGrpSpPr>
            <a:grpSpLocks/>
          </p:cNvGrpSpPr>
          <p:nvPr/>
        </p:nvGrpSpPr>
        <p:grpSpPr bwMode="auto">
          <a:xfrm>
            <a:off x="588857" y="2885976"/>
            <a:ext cx="231775" cy="115888"/>
            <a:chOff x="5076" y="1738"/>
            <a:chExt cx="146" cy="73"/>
          </a:xfrm>
        </p:grpSpPr>
        <p:sp>
          <p:nvSpPr>
            <p:cNvPr id="8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 name="ZoneTexte 90"/>
          <p:cNvSpPr txBox="1"/>
          <p:nvPr/>
        </p:nvSpPr>
        <p:spPr>
          <a:xfrm>
            <a:off x="2244590" y="2790032"/>
            <a:ext cx="385042" cy="307777"/>
          </a:xfrm>
          <a:prstGeom prst="rect">
            <a:avLst/>
          </a:prstGeom>
          <a:noFill/>
        </p:spPr>
        <p:txBody>
          <a:bodyPr wrap="none" rtlCol="0">
            <a:spAutoFit/>
          </a:bodyPr>
          <a:lstStyle/>
          <a:p>
            <a:r>
              <a:rPr lang="fr-FR" sz="1400" dirty="0" smtClean="0"/>
              <a:t>(1)</a:t>
            </a:r>
            <a:endParaRPr lang="fr-FR" sz="1400" dirty="0"/>
          </a:p>
        </p:txBody>
      </p:sp>
      <p:sp>
        <p:nvSpPr>
          <p:cNvPr id="92" name="Rectangle 14"/>
          <p:cNvSpPr>
            <a:spLocks noChangeArrowheads="1"/>
          </p:cNvSpPr>
          <p:nvPr/>
        </p:nvSpPr>
        <p:spPr bwMode="auto">
          <a:xfrm>
            <a:off x="824553" y="2789711"/>
            <a:ext cx="115204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0,5     A     </a:t>
            </a:r>
            <a:r>
              <a:rPr lang="fr-FR" altLang="fr-FR" sz="1400" dirty="0">
                <a:latin typeface="Arial" charset="0"/>
              </a:rPr>
              <a:t>B</a:t>
            </a:r>
          </a:p>
        </p:txBody>
      </p:sp>
      <p:sp>
        <p:nvSpPr>
          <p:cNvPr id="110" name="Rectangle 15"/>
          <p:cNvSpPr>
            <a:spLocks noChangeArrowheads="1"/>
          </p:cNvSpPr>
          <p:nvPr/>
        </p:nvSpPr>
        <p:spPr bwMode="auto">
          <a:xfrm>
            <a:off x="4807621" y="2797870"/>
            <a:ext cx="172537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1" name="Line 16"/>
          <p:cNvSpPr>
            <a:spLocks noChangeShapeType="1"/>
          </p:cNvSpPr>
          <p:nvPr/>
        </p:nvSpPr>
        <p:spPr bwMode="auto">
          <a:xfrm>
            <a:off x="5182270"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2" name="Line 20"/>
          <p:cNvSpPr>
            <a:spLocks noChangeShapeType="1"/>
          </p:cNvSpPr>
          <p:nvPr/>
        </p:nvSpPr>
        <p:spPr bwMode="auto">
          <a:xfrm>
            <a:off x="5827105"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3" name="Line 21"/>
          <p:cNvSpPr>
            <a:spLocks noChangeShapeType="1"/>
          </p:cNvSpPr>
          <p:nvPr/>
        </p:nvSpPr>
        <p:spPr bwMode="auto">
          <a:xfrm>
            <a:off x="6177942" y="279548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4" name="Group 219"/>
          <p:cNvGrpSpPr>
            <a:grpSpLocks/>
          </p:cNvGrpSpPr>
          <p:nvPr/>
        </p:nvGrpSpPr>
        <p:grpSpPr bwMode="auto">
          <a:xfrm>
            <a:off x="4896520" y="2885976"/>
            <a:ext cx="231775" cy="115888"/>
            <a:chOff x="5076" y="1738"/>
            <a:chExt cx="146" cy="73"/>
          </a:xfrm>
        </p:grpSpPr>
        <p:sp>
          <p:nvSpPr>
            <p:cNvPr id="115"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7" name="ZoneTexte 116"/>
          <p:cNvSpPr txBox="1"/>
          <p:nvPr/>
        </p:nvSpPr>
        <p:spPr>
          <a:xfrm>
            <a:off x="6549728" y="2790032"/>
            <a:ext cx="385042" cy="307777"/>
          </a:xfrm>
          <a:prstGeom prst="rect">
            <a:avLst/>
          </a:prstGeom>
          <a:noFill/>
        </p:spPr>
        <p:txBody>
          <a:bodyPr wrap="none" rtlCol="0">
            <a:spAutoFit/>
          </a:bodyPr>
          <a:lstStyle/>
          <a:p>
            <a:r>
              <a:rPr lang="fr-FR" sz="1400" dirty="0" smtClean="0"/>
              <a:t>(2)</a:t>
            </a:r>
            <a:endParaRPr lang="fr-FR" sz="1400" dirty="0"/>
          </a:p>
        </p:txBody>
      </p:sp>
      <p:sp>
        <p:nvSpPr>
          <p:cNvPr id="118" name="Rectangle 14"/>
          <p:cNvSpPr>
            <a:spLocks noChangeArrowheads="1"/>
          </p:cNvSpPr>
          <p:nvPr/>
        </p:nvSpPr>
        <p:spPr bwMode="auto">
          <a:xfrm>
            <a:off x="5132216" y="2789711"/>
            <a:ext cx="14101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0,2 &gt;&lt;     A     </a:t>
            </a:r>
            <a:r>
              <a:rPr lang="fr-FR" altLang="fr-FR" sz="1400" dirty="0">
                <a:latin typeface="Arial" charset="0"/>
              </a:rPr>
              <a:t>B</a:t>
            </a:r>
          </a:p>
        </p:txBody>
      </p:sp>
      <p:sp>
        <p:nvSpPr>
          <p:cNvPr id="155" name="Rectangle 31"/>
          <p:cNvSpPr>
            <a:spLocks noChangeArrowheads="1"/>
          </p:cNvSpPr>
          <p:nvPr/>
        </p:nvSpPr>
        <p:spPr bwMode="auto">
          <a:xfrm>
            <a:off x="4543831" y="367939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56" name="Line 32"/>
          <p:cNvSpPr>
            <a:spLocks noChangeShapeType="1"/>
          </p:cNvSpPr>
          <p:nvPr/>
        </p:nvSpPr>
        <p:spPr bwMode="auto">
          <a:xfrm>
            <a:off x="4850218" y="3825449"/>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7" name="Freeform 33"/>
          <p:cNvSpPr>
            <a:spLocks/>
          </p:cNvSpPr>
          <p:nvPr/>
        </p:nvSpPr>
        <p:spPr bwMode="auto">
          <a:xfrm>
            <a:off x="4994681" y="3749249"/>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8" name="Rectangle 34"/>
          <p:cNvSpPr>
            <a:spLocks noChangeArrowheads="1"/>
          </p:cNvSpPr>
          <p:nvPr/>
        </p:nvSpPr>
        <p:spPr bwMode="auto">
          <a:xfrm>
            <a:off x="4527956" y="3695274"/>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59" name="Rectangle 36"/>
          <p:cNvSpPr>
            <a:spLocks noChangeArrowheads="1"/>
          </p:cNvSpPr>
          <p:nvPr/>
        </p:nvSpPr>
        <p:spPr bwMode="auto">
          <a:xfrm>
            <a:off x="5768410" y="42275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60" name="Line 37"/>
          <p:cNvSpPr>
            <a:spLocks noChangeShapeType="1"/>
          </p:cNvSpPr>
          <p:nvPr/>
        </p:nvSpPr>
        <p:spPr bwMode="auto">
          <a:xfrm flipV="1">
            <a:off x="5914460" y="3997312"/>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1" name="Freeform 38"/>
          <p:cNvSpPr>
            <a:spLocks/>
          </p:cNvSpPr>
          <p:nvPr/>
        </p:nvSpPr>
        <p:spPr bwMode="auto">
          <a:xfrm>
            <a:off x="5838260" y="3992550"/>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2" name="Rectangle 39"/>
          <p:cNvSpPr>
            <a:spLocks noChangeArrowheads="1"/>
          </p:cNvSpPr>
          <p:nvPr/>
        </p:nvSpPr>
        <p:spPr bwMode="auto">
          <a:xfrm>
            <a:off x="5760473" y="424337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A</a:t>
            </a:r>
          </a:p>
        </p:txBody>
      </p:sp>
      <p:grpSp>
        <p:nvGrpSpPr>
          <p:cNvPr id="163" name="Groupe 162"/>
          <p:cNvGrpSpPr/>
          <p:nvPr/>
        </p:nvGrpSpPr>
        <p:grpSpPr>
          <a:xfrm>
            <a:off x="5028502" y="3186037"/>
            <a:ext cx="2133708" cy="818180"/>
            <a:chOff x="751755" y="3186543"/>
            <a:chExt cx="3140650" cy="1204296"/>
          </a:xfrm>
        </p:grpSpPr>
        <p:sp>
          <p:nvSpPr>
            <p:cNvPr id="164" name="Forme libre 4"/>
            <p:cNvSpPr>
              <a:spLocks/>
            </p:cNvSpPr>
            <p:nvPr/>
          </p:nvSpPr>
          <p:spPr bwMode="auto">
            <a:xfrm>
              <a:off x="835893" y="3284351"/>
              <a:ext cx="2976563" cy="1106488"/>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165" name="Connecteur droit 25"/>
            <p:cNvCxnSpPr>
              <a:cxnSpLocks noChangeShapeType="1"/>
            </p:cNvCxnSpPr>
            <p:nvPr/>
          </p:nvCxnSpPr>
          <p:spPr bwMode="auto">
            <a:xfrm flipH="1" flipV="1">
              <a:off x="1329606" y="3379601"/>
              <a:ext cx="501650" cy="517525"/>
            </a:xfrm>
            <a:prstGeom prst="line">
              <a:avLst/>
            </a:prstGeom>
            <a:noFill/>
            <a:ln w="1270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6" name="Connecteur droit 35"/>
            <p:cNvCxnSpPr>
              <a:cxnSpLocks noChangeShapeType="1"/>
            </p:cNvCxnSpPr>
            <p:nvPr/>
          </p:nvCxnSpPr>
          <p:spPr bwMode="auto">
            <a:xfrm flipH="1">
              <a:off x="835893" y="4373376"/>
              <a:ext cx="297656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 name="Forme libre 135"/>
            <p:cNvSpPr>
              <a:spLocks/>
            </p:cNvSpPr>
            <p:nvPr/>
          </p:nvSpPr>
          <p:spPr bwMode="auto">
            <a:xfrm>
              <a:off x="837481" y="3278001"/>
              <a:ext cx="1009650" cy="603250"/>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68" name="Forme libre 138"/>
            <p:cNvSpPr>
              <a:spLocks/>
            </p:cNvSpPr>
            <p:nvPr/>
          </p:nvSpPr>
          <p:spPr bwMode="auto">
            <a:xfrm>
              <a:off x="3170900" y="3569683"/>
              <a:ext cx="652250" cy="199953"/>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69" name="Forme libre 135"/>
            <p:cNvSpPr>
              <a:spLocks/>
            </p:cNvSpPr>
            <p:nvPr/>
          </p:nvSpPr>
          <p:spPr bwMode="auto">
            <a:xfrm>
              <a:off x="935365" y="3338944"/>
              <a:ext cx="813882" cy="48628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70" name="Forme libre 135"/>
            <p:cNvSpPr>
              <a:spLocks/>
            </p:cNvSpPr>
            <p:nvPr/>
          </p:nvSpPr>
          <p:spPr bwMode="auto">
            <a:xfrm>
              <a:off x="751755" y="3186543"/>
              <a:ext cx="1129061" cy="660821"/>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71" name="Forme libre 138"/>
            <p:cNvSpPr>
              <a:spLocks/>
            </p:cNvSpPr>
            <p:nvPr/>
          </p:nvSpPr>
          <p:spPr bwMode="auto">
            <a:xfrm>
              <a:off x="3242330" y="3621519"/>
              <a:ext cx="519223" cy="148117"/>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72" name="Forme libre 138"/>
            <p:cNvSpPr>
              <a:spLocks/>
            </p:cNvSpPr>
            <p:nvPr/>
          </p:nvSpPr>
          <p:spPr bwMode="auto">
            <a:xfrm>
              <a:off x="3096726" y="3511611"/>
              <a:ext cx="795679" cy="258149"/>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grpSp>
      <p:grpSp>
        <p:nvGrpSpPr>
          <p:cNvPr id="2" name="Groupe 1"/>
          <p:cNvGrpSpPr/>
          <p:nvPr/>
        </p:nvGrpSpPr>
        <p:grpSpPr>
          <a:xfrm>
            <a:off x="5984266" y="3127216"/>
            <a:ext cx="417276" cy="402320"/>
            <a:chOff x="7970646" y="3692127"/>
            <a:chExt cx="663741" cy="639953"/>
          </a:xfrm>
        </p:grpSpPr>
        <p:sp>
          <p:nvSpPr>
            <p:cNvPr id="150" name="Double flèche horizontale 149"/>
            <p:cNvSpPr/>
            <p:nvPr/>
          </p:nvSpPr>
          <p:spPr>
            <a:xfrm flipV="1">
              <a:off x="7970646" y="3923997"/>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Double flèche horizontale 151"/>
            <p:cNvSpPr/>
            <p:nvPr/>
          </p:nvSpPr>
          <p:spPr>
            <a:xfrm rot="16200000" flipV="1">
              <a:off x="7982540" y="3929951"/>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3" name="Double flèche horizontale 152"/>
            <p:cNvSpPr/>
            <p:nvPr/>
          </p:nvSpPr>
          <p:spPr>
            <a:xfrm rot="18992403" flipV="1">
              <a:off x="7994434" y="3935905"/>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97" name="ZoneTexte 118"/>
          <p:cNvSpPr txBox="1">
            <a:spLocks noChangeArrowheads="1"/>
          </p:cNvSpPr>
          <p:nvPr/>
        </p:nvSpPr>
        <p:spPr bwMode="auto">
          <a:xfrm>
            <a:off x="470636" y="2485216"/>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98" name="ZoneTexte 118"/>
          <p:cNvSpPr txBox="1">
            <a:spLocks noChangeArrowheads="1"/>
          </p:cNvSpPr>
          <p:nvPr/>
        </p:nvSpPr>
        <p:spPr bwMode="auto">
          <a:xfrm>
            <a:off x="4814366" y="2522830"/>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grpSp>
        <p:nvGrpSpPr>
          <p:cNvPr id="99" name="Group 219"/>
          <p:cNvGrpSpPr>
            <a:grpSpLocks/>
          </p:cNvGrpSpPr>
          <p:nvPr/>
        </p:nvGrpSpPr>
        <p:grpSpPr bwMode="auto">
          <a:xfrm>
            <a:off x="4825610" y="1210835"/>
            <a:ext cx="231775" cy="115888"/>
            <a:chOff x="5076" y="1738"/>
            <a:chExt cx="146" cy="73"/>
          </a:xfrm>
        </p:grpSpPr>
        <p:sp>
          <p:nvSpPr>
            <p:cNvPr id="100"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1"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3" name="Rectangle 14"/>
          <p:cNvSpPr>
            <a:spLocks noChangeArrowheads="1"/>
          </p:cNvSpPr>
          <p:nvPr/>
        </p:nvSpPr>
        <p:spPr bwMode="auto">
          <a:xfrm>
            <a:off x="5082785" y="1401114"/>
            <a:ext cx="132061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a:t>
            </a:r>
            <a:r>
              <a:rPr lang="fr-FR" altLang="fr-FR" sz="1400" dirty="0">
                <a:latin typeface="Arial" charset="0"/>
              </a:rPr>
              <a:t>B</a:t>
            </a:r>
          </a:p>
        </p:txBody>
      </p:sp>
      <p:sp>
        <p:nvSpPr>
          <p:cNvPr id="104" name="Rectangle 15"/>
          <p:cNvSpPr>
            <a:spLocks noChangeArrowheads="1"/>
          </p:cNvSpPr>
          <p:nvPr/>
        </p:nvSpPr>
        <p:spPr bwMode="auto">
          <a:xfrm>
            <a:off x="4736710" y="1409273"/>
            <a:ext cx="1666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5" name="Line 16"/>
          <p:cNvSpPr>
            <a:spLocks noChangeShapeType="1"/>
          </p:cNvSpPr>
          <p:nvPr/>
        </p:nvSpPr>
        <p:spPr bwMode="auto">
          <a:xfrm>
            <a:off x="5109109" y="1406892"/>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20"/>
          <p:cNvSpPr>
            <a:spLocks noChangeShapeType="1"/>
          </p:cNvSpPr>
          <p:nvPr/>
        </p:nvSpPr>
        <p:spPr bwMode="auto">
          <a:xfrm>
            <a:off x="5511410" y="1406892"/>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7" name="Line 21"/>
          <p:cNvSpPr>
            <a:spLocks noChangeShapeType="1"/>
          </p:cNvSpPr>
          <p:nvPr/>
        </p:nvSpPr>
        <p:spPr bwMode="auto">
          <a:xfrm>
            <a:off x="6012009" y="1406892"/>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 name="Group 219"/>
          <p:cNvGrpSpPr>
            <a:grpSpLocks/>
          </p:cNvGrpSpPr>
          <p:nvPr/>
        </p:nvGrpSpPr>
        <p:grpSpPr bwMode="auto">
          <a:xfrm>
            <a:off x="4825610" y="1497379"/>
            <a:ext cx="231775" cy="115888"/>
            <a:chOff x="5076" y="1738"/>
            <a:chExt cx="146" cy="73"/>
          </a:xfrm>
        </p:grpSpPr>
        <p:sp>
          <p:nvSpPr>
            <p:cNvPr id="10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9"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0" name="Rectangle 14"/>
          <p:cNvSpPr>
            <a:spLocks noChangeArrowheads="1"/>
          </p:cNvSpPr>
          <p:nvPr/>
        </p:nvSpPr>
        <p:spPr bwMode="auto">
          <a:xfrm>
            <a:off x="5078284" y="1695595"/>
            <a:ext cx="131074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     B&gt;&lt;</a:t>
            </a:r>
            <a:endParaRPr lang="fr-FR" altLang="fr-FR" sz="1400" dirty="0">
              <a:latin typeface="Arial" charset="0"/>
            </a:endParaRPr>
          </a:p>
        </p:txBody>
      </p:sp>
      <p:sp>
        <p:nvSpPr>
          <p:cNvPr id="121" name="Rectangle 15"/>
          <p:cNvSpPr>
            <a:spLocks noChangeArrowheads="1"/>
          </p:cNvSpPr>
          <p:nvPr/>
        </p:nvSpPr>
        <p:spPr bwMode="auto">
          <a:xfrm>
            <a:off x="4732209" y="1703754"/>
            <a:ext cx="1675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2" name="Line 16"/>
          <p:cNvSpPr>
            <a:spLocks noChangeShapeType="1"/>
          </p:cNvSpPr>
          <p:nvPr/>
        </p:nvSpPr>
        <p:spPr bwMode="auto">
          <a:xfrm>
            <a:off x="5109109" y="17013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Line 20"/>
          <p:cNvSpPr>
            <a:spLocks noChangeShapeType="1"/>
          </p:cNvSpPr>
          <p:nvPr/>
        </p:nvSpPr>
        <p:spPr bwMode="auto">
          <a:xfrm>
            <a:off x="5516434" y="17013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4" name="Line 21"/>
          <p:cNvSpPr>
            <a:spLocks noChangeShapeType="1"/>
          </p:cNvSpPr>
          <p:nvPr/>
        </p:nvSpPr>
        <p:spPr bwMode="auto">
          <a:xfrm>
            <a:off x="5826187" y="17013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25" name="Group 219"/>
          <p:cNvGrpSpPr>
            <a:grpSpLocks/>
          </p:cNvGrpSpPr>
          <p:nvPr/>
        </p:nvGrpSpPr>
        <p:grpSpPr bwMode="auto">
          <a:xfrm>
            <a:off x="4821109" y="1791860"/>
            <a:ext cx="231775" cy="115888"/>
            <a:chOff x="5076" y="1738"/>
            <a:chExt cx="146" cy="73"/>
          </a:xfrm>
        </p:grpSpPr>
        <p:sp>
          <p:nvSpPr>
            <p:cNvPr id="126"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8" name="ZoneTexte 127"/>
          <p:cNvSpPr txBox="1"/>
          <p:nvPr/>
        </p:nvSpPr>
        <p:spPr>
          <a:xfrm>
            <a:off x="6543775" y="1370344"/>
            <a:ext cx="385042" cy="307777"/>
          </a:xfrm>
          <a:prstGeom prst="rect">
            <a:avLst/>
          </a:prstGeom>
          <a:noFill/>
        </p:spPr>
        <p:txBody>
          <a:bodyPr wrap="none" rtlCol="0">
            <a:spAutoFit/>
          </a:bodyPr>
          <a:lstStyle/>
          <a:p>
            <a:r>
              <a:rPr lang="fr-FR" sz="1400" dirty="0" smtClean="0"/>
              <a:t>(3)</a:t>
            </a:r>
            <a:endParaRPr lang="fr-FR" sz="1400" dirty="0"/>
          </a:p>
        </p:txBody>
      </p:sp>
      <p:sp>
        <p:nvSpPr>
          <p:cNvPr id="129" name="ZoneTexte 128"/>
          <p:cNvSpPr txBox="1"/>
          <p:nvPr/>
        </p:nvSpPr>
        <p:spPr>
          <a:xfrm>
            <a:off x="6543775" y="1721462"/>
            <a:ext cx="385042" cy="307777"/>
          </a:xfrm>
          <a:prstGeom prst="rect">
            <a:avLst/>
          </a:prstGeom>
          <a:noFill/>
        </p:spPr>
        <p:txBody>
          <a:bodyPr wrap="none" rtlCol="0">
            <a:spAutoFit/>
          </a:bodyPr>
          <a:lstStyle/>
          <a:p>
            <a:r>
              <a:rPr lang="fr-FR" sz="1400" dirty="0" smtClean="0"/>
              <a:t>(4)</a:t>
            </a:r>
            <a:endParaRPr lang="fr-FR" sz="1400" dirty="0"/>
          </a:p>
        </p:txBody>
      </p:sp>
    </p:spTree>
    <p:extLst>
      <p:ext uri="{BB962C8B-B14F-4D97-AF65-F5344CB8AC3E}">
        <p14:creationId xmlns:p14="http://schemas.microsoft.com/office/powerpoint/2010/main" val="94801222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
          <p:cNvSpPr txBox="1">
            <a:spLocks noChangeArrowheads="1"/>
          </p:cNvSpPr>
          <p:nvPr/>
        </p:nvSpPr>
        <p:spPr bwMode="auto">
          <a:xfrm>
            <a:off x="98425" y="101600"/>
            <a:ext cx="6533199"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MOBILITE D'UNE SURFACE QUELCONQUE</a:t>
            </a:r>
            <a:endParaRPr lang="fr-FR" altLang="fr-FR" sz="2400" b="1" dirty="0">
              <a:latin typeface="Arial" charset="0"/>
            </a:endParaRPr>
          </a:p>
        </p:txBody>
      </p:sp>
      <p:sp>
        <p:nvSpPr>
          <p:cNvPr id="65" name="Rectangle 14"/>
          <p:cNvSpPr>
            <a:spLocks noChangeArrowheads="1"/>
          </p:cNvSpPr>
          <p:nvPr/>
        </p:nvSpPr>
        <p:spPr bwMode="auto">
          <a:xfrm>
            <a:off x="844624" y="2936453"/>
            <a:ext cx="132061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a:t>
            </a:r>
            <a:r>
              <a:rPr lang="fr-FR" altLang="fr-FR" sz="1400" dirty="0">
                <a:latin typeface="Arial" charset="0"/>
              </a:rPr>
              <a:t>B</a:t>
            </a:r>
          </a:p>
        </p:txBody>
      </p:sp>
      <p:sp>
        <p:nvSpPr>
          <p:cNvPr id="66" name="Rectangle 15"/>
          <p:cNvSpPr>
            <a:spLocks noChangeArrowheads="1"/>
          </p:cNvSpPr>
          <p:nvPr/>
        </p:nvSpPr>
        <p:spPr bwMode="auto">
          <a:xfrm>
            <a:off x="498549" y="2944612"/>
            <a:ext cx="1666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7" name="Line 16"/>
          <p:cNvSpPr>
            <a:spLocks noChangeShapeType="1"/>
          </p:cNvSpPr>
          <p:nvPr/>
        </p:nvSpPr>
        <p:spPr bwMode="auto">
          <a:xfrm>
            <a:off x="873199"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8" name="Line 20"/>
          <p:cNvSpPr>
            <a:spLocks noChangeShapeType="1"/>
          </p:cNvSpPr>
          <p:nvPr/>
        </p:nvSpPr>
        <p:spPr bwMode="auto">
          <a:xfrm>
            <a:off x="1273249"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9" name="Line 21"/>
          <p:cNvSpPr>
            <a:spLocks noChangeShapeType="1"/>
          </p:cNvSpPr>
          <p:nvPr/>
        </p:nvSpPr>
        <p:spPr bwMode="auto">
          <a:xfrm>
            <a:off x="1773848"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0" name="Group 219"/>
          <p:cNvGrpSpPr>
            <a:grpSpLocks/>
          </p:cNvGrpSpPr>
          <p:nvPr/>
        </p:nvGrpSpPr>
        <p:grpSpPr bwMode="auto">
          <a:xfrm>
            <a:off x="587449" y="3032718"/>
            <a:ext cx="231775" cy="115888"/>
            <a:chOff x="5076" y="1738"/>
            <a:chExt cx="146" cy="73"/>
          </a:xfrm>
        </p:grpSpPr>
        <p:sp>
          <p:nvSpPr>
            <p:cNvPr id="71"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3" name="Rectangle 14"/>
          <p:cNvSpPr>
            <a:spLocks noChangeArrowheads="1"/>
          </p:cNvSpPr>
          <p:nvPr/>
        </p:nvSpPr>
        <p:spPr bwMode="auto">
          <a:xfrm>
            <a:off x="4771704" y="2936453"/>
            <a:ext cx="131074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     B&gt;&lt;</a:t>
            </a:r>
            <a:endParaRPr lang="fr-FR" altLang="fr-FR" sz="1400" dirty="0">
              <a:latin typeface="Arial" charset="0"/>
            </a:endParaRPr>
          </a:p>
        </p:txBody>
      </p:sp>
      <p:sp>
        <p:nvSpPr>
          <p:cNvPr id="74" name="Rectangle 15"/>
          <p:cNvSpPr>
            <a:spLocks noChangeArrowheads="1"/>
          </p:cNvSpPr>
          <p:nvPr/>
        </p:nvSpPr>
        <p:spPr bwMode="auto">
          <a:xfrm>
            <a:off x="4425629" y="2944612"/>
            <a:ext cx="1675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 name="Line 16"/>
          <p:cNvSpPr>
            <a:spLocks noChangeShapeType="1"/>
          </p:cNvSpPr>
          <p:nvPr/>
        </p:nvSpPr>
        <p:spPr bwMode="auto">
          <a:xfrm>
            <a:off x="4800279"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Line 20"/>
          <p:cNvSpPr>
            <a:spLocks noChangeShapeType="1"/>
          </p:cNvSpPr>
          <p:nvPr/>
        </p:nvSpPr>
        <p:spPr bwMode="auto">
          <a:xfrm>
            <a:off x="5209854"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7" name="Line 21"/>
          <p:cNvSpPr>
            <a:spLocks noChangeShapeType="1"/>
          </p:cNvSpPr>
          <p:nvPr/>
        </p:nvSpPr>
        <p:spPr bwMode="auto">
          <a:xfrm>
            <a:off x="5519607" y="294223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8" name="Group 219"/>
          <p:cNvGrpSpPr>
            <a:grpSpLocks/>
          </p:cNvGrpSpPr>
          <p:nvPr/>
        </p:nvGrpSpPr>
        <p:grpSpPr bwMode="auto">
          <a:xfrm>
            <a:off x="4514529" y="3032718"/>
            <a:ext cx="231775" cy="115888"/>
            <a:chOff x="5076" y="1738"/>
            <a:chExt cx="146" cy="73"/>
          </a:xfrm>
        </p:grpSpPr>
        <p:sp>
          <p:nvSpPr>
            <p:cNvPr id="7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0"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1" name="ZoneTexte 80"/>
          <p:cNvSpPr txBox="1"/>
          <p:nvPr/>
        </p:nvSpPr>
        <p:spPr>
          <a:xfrm>
            <a:off x="2445421" y="2936774"/>
            <a:ext cx="385042" cy="307777"/>
          </a:xfrm>
          <a:prstGeom prst="rect">
            <a:avLst/>
          </a:prstGeom>
          <a:noFill/>
        </p:spPr>
        <p:txBody>
          <a:bodyPr wrap="none" rtlCol="0">
            <a:spAutoFit/>
          </a:bodyPr>
          <a:lstStyle/>
          <a:p>
            <a:r>
              <a:rPr lang="fr-FR" sz="1400" dirty="0" smtClean="0"/>
              <a:t>(3)</a:t>
            </a:r>
            <a:endParaRPr lang="fr-FR" sz="1400" dirty="0"/>
          </a:p>
        </p:txBody>
      </p:sp>
      <p:sp>
        <p:nvSpPr>
          <p:cNvPr id="82" name="ZoneTexte 81"/>
          <p:cNvSpPr txBox="1"/>
          <p:nvPr/>
        </p:nvSpPr>
        <p:spPr>
          <a:xfrm>
            <a:off x="6403711" y="2936774"/>
            <a:ext cx="385042" cy="307777"/>
          </a:xfrm>
          <a:prstGeom prst="rect">
            <a:avLst/>
          </a:prstGeom>
          <a:noFill/>
        </p:spPr>
        <p:txBody>
          <a:bodyPr wrap="none" rtlCol="0">
            <a:spAutoFit/>
          </a:bodyPr>
          <a:lstStyle/>
          <a:p>
            <a:r>
              <a:rPr lang="fr-FR" sz="1400" dirty="0" smtClean="0"/>
              <a:t>(4)</a:t>
            </a:r>
            <a:endParaRPr lang="fr-FR" sz="1400" dirty="0"/>
          </a:p>
        </p:txBody>
      </p:sp>
      <p:sp>
        <p:nvSpPr>
          <p:cNvPr id="173" name="Rectangle 31"/>
          <p:cNvSpPr>
            <a:spLocks noChangeArrowheads="1"/>
          </p:cNvSpPr>
          <p:nvPr/>
        </p:nvSpPr>
        <p:spPr bwMode="auto">
          <a:xfrm>
            <a:off x="410443" y="382477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74" name="Line 32"/>
          <p:cNvSpPr>
            <a:spLocks noChangeShapeType="1"/>
          </p:cNvSpPr>
          <p:nvPr/>
        </p:nvSpPr>
        <p:spPr bwMode="auto">
          <a:xfrm>
            <a:off x="716830" y="3970828"/>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5" name="Freeform 33"/>
          <p:cNvSpPr>
            <a:spLocks/>
          </p:cNvSpPr>
          <p:nvPr/>
        </p:nvSpPr>
        <p:spPr bwMode="auto">
          <a:xfrm>
            <a:off x="861293" y="3894628"/>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6" name="Rectangle 34"/>
          <p:cNvSpPr>
            <a:spLocks noChangeArrowheads="1"/>
          </p:cNvSpPr>
          <p:nvPr/>
        </p:nvSpPr>
        <p:spPr bwMode="auto">
          <a:xfrm>
            <a:off x="394568" y="3840653"/>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77" name="Rectangle 36"/>
          <p:cNvSpPr>
            <a:spLocks noChangeArrowheads="1"/>
          </p:cNvSpPr>
          <p:nvPr/>
        </p:nvSpPr>
        <p:spPr bwMode="auto">
          <a:xfrm>
            <a:off x="1635022" y="437287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78" name="Line 37"/>
          <p:cNvSpPr>
            <a:spLocks noChangeShapeType="1"/>
          </p:cNvSpPr>
          <p:nvPr/>
        </p:nvSpPr>
        <p:spPr bwMode="auto">
          <a:xfrm flipV="1">
            <a:off x="1781072" y="4142691"/>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9" name="Freeform 38"/>
          <p:cNvSpPr>
            <a:spLocks/>
          </p:cNvSpPr>
          <p:nvPr/>
        </p:nvSpPr>
        <p:spPr bwMode="auto">
          <a:xfrm>
            <a:off x="1704872" y="4137929"/>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0" name="Rectangle 39"/>
          <p:cNvSpPr>
            <a:spLocks noChangeArrowheads="1"/>
          </p:cNvSpPr>
          <p:nvPr/>
        </p:nvSpPr>
        <p:spPr bwMode="auto">
          <a:xfrm>
            <a:off x="1627085" y="4388754"/>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grpSp>
        <p:nvGrpSpPr>
          <p:cNvPr id="181" name="Groupe 180"/>
          <p:cNvGrpSpPr/>
          <p:nvPr/>
        </p:nvGrpSpPr>
        <p:grpSpPr>
          <a:xfrm>
            <a:off x="895114" y="3331416"/>
            <a:ext cx="2133708" cy="818180"/>
            <a:chOff x="751755" y="3186543"/>
            <a:chExt cx="3140650" cy="1204296"/>
          </a:xfrm>
        </p:grpSpPr>
        <p:sp>
          <p:nvSpPr>
            <p:cNvPr id="182" name="Forme libre 4"/>
            <p:cNvSpPr>
              <a:spLocks/>
            </p:cNvSpPr>
            <p:nvPr/>
          </p:nvSpPr>
          <p:spPr bwMode="auto">
            <a:xfrm>
              <a:off x="835893" y="3284351"/>
              <a:ext cx="2976563" cy="1106488"/>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183" name="Connecteur droit 25"/>
            <p:cNvCxnSpPr>
              <a:cxnSpLocks noChangeShapeType="1"/>
            </p:cNvCxnSpPr>
            <p:nvPr/>
          </p:nvCxnSpPr>
          <p:spPr bwMode="auto">
            <a:xfrm flipH="1" flipV="1">
              <a:off x="1329606" y="3379601"/>
              <a:ext cx="501650" cy="517525"/>
            </a:xfrm>
            <a:prstGeom prst="line">
              <a:avLst/>
            </a:prstGeom>
            <a:noFill/>
            <a:ln w="1270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Connecteur droit 35"/>
            <p:cNvCxnSpPr>
              <a:cxnSpLocks noChangeShapeType="1"/>
            </p:cNvCxnSpPr>
            <p:nvPr/>
          </p:nvCxnSpPr>
          <p:spPr bwMode="auto">
            <a:xfrm flipH="1">
              <a:off x="835893" y="4373376"/>
              <a:ext cx="297656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Forme libre 135"/>
            <p:cNvSpPr>
              <a:spLocks/>
            </p:cNvSpPr>
            <p:nvPr/>
          </p:nvSpPr>
          <p:spPr bwMode="auto">
            <a:xfrm>
              <a:off x="837481" y="3278001"/>
              <a:ext cx="1009650" cy="603250"/>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86" name="Forme libre 138"/>
            <p:cNvSpPr>
              <a:spLocks/>
            </p:cNvSpPr>
            <p:nvPr/>
          </p:nvSpPr>
          <p:spPr bwMode="auto">
            <a:xfrm>
              <a:off x="3170900" y="3569683"/>
              <a:ext cx="652250" cy="199953"/>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87" name="Forme libre 135"/>
            <p:cNvSpPr>
              <a:spLocks/>
            </p:cNvSpPr>
            <p:nvPr/>
          </p:nvSpPr>
          <p:spPr bwMode="auto">
            <a:xfrm>
              <a:off x="935365" y="3338944"/>
              <a:ext cx="813882" cy="48628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88" name="Forme libre 135"/>
            <p:cNvSpPr>
              <a:spLocks/>
            </p:cNvSpPr>
            <p:nvPr/>
          </p:nvSpPr>
          <p:spPr bwMode="auto">
            <a:xfrm>
              <a:off x="751755" y="3186543"/>
              <a:ext cx="1129061" cy="660821"/>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89" name="Forme libre 138"/>
            <p:cNvSpPr>
              <a:spLocks/>
            </p:cNvSpPr>
            <p:nvPr/>
          </p:nvSpPr>
          <p:spPr bwMode="auto">
            <a:xfrm>
              <a:off x="3242330" y="3621519"/>
              <a:ext cx="519223" cy="148117"/>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90" name="Forme libre 138"/>
            <p:cNvSpPr>
              <a:spLocks/>
            </p:cNvSpPr>
            <p:nvPr/>
          </p:nvSpPr>
          <p:spPr bwMode="auto">
            <a:xfrm>
              <a:off x="3096726" y="3511611"/>
              <a:ext cx="795679" cy="258149"/>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grpSp>
      <p:sp>
        <p:nvSpPr>
          <p:cNvPr id="192" name="Rectangle 31"/>
          <p:cNvSpPr>
            <a:spLocks noChangeArrowheads="1"/>
          </p:cNvSpPr>
          <p:nvPr/>
        </p:nvSpPr>
        <p:spPr bwMode="auto">
          <a:xfrm>
            <a:off x="4254725" y="390891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3" name="Line 32"/>
          <p:cNvSpPr>
            <a:spLocks noChangeShapeType="1"/>
          </p:cNvSpPr>
          <p:nvPr/>
        </p:nvSpPr>
        <p:spPr bwMode="auto">
          <a:xfrm>
            <a:off x="4561112" y="4054966"/>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4" name="Freeform 33"/>
          <p:cNvSpPr>
            <a:spLocks/>
          </p:cNvSpPr>
          <p:nvPr/>
        </p:nvSpPr>
        <p:spPr bwMode="auto">
          <a:xfrm>
            <a:off x="4705575" y="3978766"/>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95" name="Rectangle 34"/>
          <p:cNvSpPr>
            <a:spLocks noChangeArrowheads="1"/>
          </p:cNvSpPr>
          <p:nvPr/>
        </p:nvSpPr>
        <p:spPr bwMode="auto">
          <a:xfrm>
            <a:off x="4238850" y="3924791"/>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96" name="Rectangle 36"/>
          <p:cNvSpPr>
            <a:spLocks noChangeArrowheads="1"/>
          </p:cNvSpPr>
          <p:nvPr/>
        </p:nvSpPr>
        <p:spPr bwMode="auto">
          <a:xfrm>
            <a:off x="5479304" y="445701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97" name="Line 37"/>
          <p:cNvSpPr>
            <a:spLocks noChangeShapeType="1"/>
          </p:cNvSpPr>
          <p:nvPr/>
        </p:nvSpPr>
        <p:spPr bwMode="auto">
          <a:xfrm flipV="1">
            <a:off x="5625354" y="4226829"/>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8" name="Freeform 38"/>
          <p:cNvSpPr>
            <a:spLocks/>
          </p:cNvSpPr>
          <p:nvPr/>
        </p:nvSpPr>
        <p:spPr bwMode="auto">
          <a:xfrm>
            <a:off x="5549154" y="4222067"/>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99" name="Groupe 198"/>
          <p:cNvGrpSpPr/>
          <p:nvPr/>
        </p:nvGrpSpPr>
        <p:grpSpPr>
          <a:xfrm>
            <a:off x="4739396" y="3415554"/>
            <a:ext cx="2133708" cy="818180"/>
            <a:chOff x="751755" y="3186543"/>
            <a:chExt cx="3140650" cy="1204296"/>
          </a:xfrm>
        </p:grpSpPr>
        <p:sp>
          <p:nvSpPr>
            <p:cNvPr id="200" name="Forme libre 4"/>
            <p:cNvSpPr>
              <a:spLocks/>
            </p:cNvSpPr>
            <p:nvPr/>
          </p:nvSpPr>
          <p:spPr bwMode="auto">
            <a:xfrm>
              <a:off x="835893" y="3284351"/>
              <a:ext cx="2976563" cy="1106488"/>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201" name="Connecteur droit 25"/>
            <p:cNvCxnSpPr>
              <a:cxnSpLocks noChangeShapeType="1"/>
            </p:cNvCxnSpPr>
            <p:nvPr/>
          </p:nvCxnSpPr>
          <p:spPr bwMode="auto">
            <a:xfrm flipH="1" flipV="1">
              <a:off x="1329606" y="3379601"/>
              <a:ext cx="501650" cy="517525"/>
            </a:xfrm>
            <a:prstGeom prst="line">
              <a:avLst/>
            </a:prstGeom>
            <a:noFill/>
            <a:ln w="1270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Connecteur droit 35"/>
            <p:cNvCxnSpPr>
              <a:cxnSpLocks noChangeShapeType="1"/>
            </p:cNvCxnSpPr>
            <p:nvPr/>
          </p:nvCxnSpPr>
          <p:spPr bwMode="auto">
            <a:xfrm flipH="1">
              <a:off x="835893" y="4373376"/>
              <a:ext cx="297656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3" name="Forme libre 135"/>
            <p:cNvSpPr>
              <a:spLocks/>
            </p:cNvSpPr>
            <p:nvPr/>
          </p:nvSpPr>
          <p:spPr bwMode="auto">
            <a:xfrm>
              <a:off x="837481" y="3278001"/>
              <a:ext cx="1009650" cy="603250"/>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204" name="Forme libre 138"/>
            <p:cNvSpPr>
              <a:spLocks/>
            </p:cNvSpPr>
            <p:nvPr/>
          </p:nvSpPr>
          <p:spPr bwMode="auto">
            <a:xfrm>
              <a:off x="3170900" y="3569683"/>
              <a:ext cx="652250" cy="199953"/>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205" name="Forme libre 135"/>
            <p:cNvSpPr>
              <a:spLocks/>
            </p:cNvSpPr>
            <p:nvPr/>
          </p:nvSpPr>
          <p:spPr bwMode="auto">
            <a:xfrm>
              <a:off x="935365" y="3338944"/>
              <a:ext cx="813882" cy="48628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06" name="Forme libre 135"/>
            <p:cNvSpPr>
              <a:spLocks/>
            </p:cNvSpPr>
            <p:nvPr/>
          </p:nvSpPr>
          <p:spPr bwMode="auto">
            <a:xfrm>
              <a:off x="751755" y="3186543"/>
              <a:ext cx="1129061" cy="660821"/>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07" name="Forme libre 138"/>
            <p:cNvSpPr>
              <a:spLocks/>
            </p:cNvSpPr>
            <p:nvPr/>
          </p:nvSpPr>
          <p:spPr bwMode="auto">
            <a:xfrm>
              <a:off x="3242330" y="3621519"/>
              <a:ext cx="519223" cy="148117"/>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08" name="Forme libre 138"/>
            <p:cNvSpPr>
              <a:spLocks/>
            </p:cNvSpPr>
            <p:nvPr/>
          </p:nvSpPr>
          <p:spPr bwMode="auto">
            <a:xfrm>
              <a:off x="3096726" y="3511611"/>
              <a:ext cx="795679" cy="258149"/>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grpSp>
      <p:sp>
        <p:nvSpPr>
          <p:cNvPr id="209" name="Rectangle 39"/>
          <p:cNvSpPr>
            <a:spLocks noChangeArrowheads="1"/>
          </p:cNvSpPr>
          <p:nvPr/>
        </p:nvSpPr>
        <p:spPr bwMode="auto">
          <a:xfrm>
            <a:off x="5483577" y="4457017"/>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A</a:t>
            </a:r>
          </a:p>
        </p:txBody>
      </p:sp>
      <p:sp>
        <p:nvSpPr>
          <p:cNvPr id="191" name="Double flèche horizontale 190"/>
          <p:cNvSpPr/>
          <p:nvPr/>
        </p:nvSpPr>
        <p:spPr>
          <a:xfrm rot="16200000" flipV="1">
            <a:off x="2382060" y="4078476"/>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0" name="Double flèche horizontale 209"/>
          <p:cNvSpPr/>
          <p:nvPr/>
        </p:nvSpPr>
        <p:spPr>
          <a:xfrm flipV="1">
            <a:off x="4520217" y="3791973"/>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Forme libre 37"/>
          <p:cNvSpPr/>
          <p:nvPr/>
        </p:nvSpPr>
        <p:spPr>
          <a:xfrm>
            <a:off x="921308" y="4939467"/>
            <a:ext cx="2065601" cy="857568"/>
          </a:xfrm>
          <a:custGeom>
            <a:avLst/>
            <a:gdLst>
              <a:gd name="connsiteX0" fmla="*/ 59609 w 4910387"/>
              <a:gd name="connsiteY0" fmla="*/ 983943 h 2014308"/>
              <a:gd name="connsiteX1" fmla="*/ 94333 w 4910387"/>
              <a:gd name="connsiteY1" fmla="*/ 1342758 h 2014308"/>
              <a:gd name="connsiteX2" fmla="*/ 59609 w 4910387"/>
              <a:gd name="connsiteY2" fmla="*/ 1747872 h 2014308"/>
              <a:gd name="connsiteX3" fmla="*/ 59609 w 4910387"/>
              <a:gd name="connsiteY3" fmla="*/ 1933067 h 2014308"/>
              <a:gd name="connsiteX4" fmla="*/ 846688 w 4910387"/>
              <a:gd name="connsiteY4" fmla="*/ 1921493 h 2014308"/>
              <a:gd name="connsiteX5" fmla="*/ 1853685 w 4910387"/>
              <a:gd name="connsiteY5" fmla="*/ 1933067 h 2014308"/>
              <a:gd name="connsiteX6" fmla="*/ 2420845 w 4910387"/>
              <a:gd name="connsiteY6" fmla="*/ 2014090 h 2014308"/>
              <a:gd name="connsiteX7" fmla="*/ 3057452 w 4910387"/>
              <a:gd name="connsiteY7" fmla="*/ 1956217 h 2014308"/>
              <a:gd name="connsiteX8" fmla="*/ 3543589 w 4910387"/>
              <a:gd name="connsiteY8" fmla="*/ 1933067 h 2014308"/>
              <a:gd name="connsiteX9" fmla="*/ 4180197 w 4910387"/>
              <a:gd name="connsiteY9" fmla="*/ 1944642 h 2014308"/>
              <a:gd name="connsiteX10" fmla="*/ 4863103 w 4910387"/>
              <a:gd name="connsiteY10" fmla="*/ 1967791 h 2014308"/>
              <a:gd name="connsiteX11" fmla="*/ 4851528 w 4910387"/>
              <a:gd name="connsiteY11" fmla="*/ 1562677 h 2014308"/>
              <a:gd name="connsiteX12" fmla="*/ 4851528 w 4910387"/>
              <a:gd name="connsiteY12" fmla="*/ 1169138 h 2014308"/>
              <a:gd name="connsiteX13" fmla="*/ 4851528 w 4910387"/>
              <a:gd name="connsiteY13" fmla="*/ 949219 h 2014308"/>
              <a:gd name="connsiteX14" fmla="*/ 4851528 w 4910387"/>
              <a:gd name="connsiteY14" fmla="*/ 717726 h 2014308"/>
              <a:gd name="connsiteX15" fmla="*/ 4828379 w 4910387"/>
              <a:gd name="connsiteY15" fmla="*/ 601979 h 2014308"/>
              <a:gd name="connsiteX16" fmla="*/ 4666333 w 4910387"/>
              <a:gd name="connsiteY16" fmla="*/ 520956 h 2014308"/>
              <a:gd name="connsiteX17" fmla="*/ 4550587 w 4910387"/>
              <a:gd name="connsiteY17" fmla="*/ 520956 h 2014308"/>
              <a:gd name="connsiteX18" fmla="*/ 4295944 w 4910387"/>
              <a:gd name="connsiteY18" fmla="*/ 520956 h 2014308"/>
              <a:gd name="connsiteX19" fmla="*/ 4018151 w 4910387"/>
              <a:gd name="connsiteY19" fmla="*/ 520956 h 2014308"/>
              <a:gd name="connsiteX20" fmla="*/ 3960278 w 4910387"/>
              <a:gd name="connsiteY20" fmla="*/ 625128 h 2014308"/>
              <a:gd name="connsiteX21" fmla="*/ 3821381 w 4910387"/>
              <a:gd name="connsiteY21" fmla="*/ 706151 h 2014308"/>
              <a:gd name="connsiteX22" fmla="*/ 3832956 w 4910387"/>
              <a:gd name="connsiteY22" fmla="*/ 891346 h 2014308"/>
              <a:gd name="connsiteX23" fmla="*/ 3832956 w 4910387"/>
              <a:gd name="connsiteY23" fmla="*/ 1041817 h 2014308"/>
              <a:gd name="connsiteX24" fmla="*/ 3775083 w 4910387"/>
              <a:gd name="connsiteY24" fmla="*/ 1145989 h 2014308"/>
              <a:gd name="connsiteX25" fmla="*/ 3288946 w 4910387"/>
              <a:gd name="connsiteY25" fmla="*/ 1111265 h 2014308"/>
              <a:gd name="connsiteX26" fmla="*/ 2849108 w 4910387"/>
              <a:gd name="connsiteY26" fmla="*/ 1169138 h 2014308"/>
              <a:gd name="connsiteX27" fmla="*/ 2432419 w 4910387"/>
              <a:gd name="connsiteY27" fmla="*/ 1180713 h 2014308"/>
              <a:gd name="connsiteX28" fmla="*/ 1853685 w 4910387"/>
              <a:gd name="connsiteY28" fmla="*/ 1180713 h 2014308"/>
              <a:gd name="connsiteX29" fmla="*/ 1680065 w 4910387"/>
              <a:gd name="connsiteY29" fmla="*/ 1180713 h 2014308"/>
              <a:gd name="connsiteX30" fmla="*/ 1668490 w 4910387"/>
              <a:gd name="connsiteY30" fmla="*/ 995518 h 2014308"/>
              <a:gd name="connsiteX31" fmla="*/ 1645341 w 4910387"/>
              <a:gd name="connsiteY31" fmla="*/ 613553 h 2014308"/>
              <a:gd name="connsiteX32" fmla="*/ 1506445 w 4910387"/>
              <a:gd name="connsiteY32" fmla="*/ 301037 h 2014308"/>
              <a:gd name="connsiteX33" fmla="*/ 1332825 w 4910387"/>
              <a:gd name="connsiteY33" fmla="*/ 57969 h 2014308"/>
              <a:gd name="connsiteX34" fmla="*/ 1170779 w 4910387"/>
              <a:gd name="connsiteY34" fmla="*/ 11670 h 2014308"/>
              <a:gd name="connsiteX35" fmla="*/ 950860 w 4910387"/>
              <a:gd name="connsiteY35" fmla="*/ 95 h 2014308"/>
              <a:gd name="connsiteX36" fmla="*/ 730941 w 4910387"/>
              <a:gd name="connsiteY36" fmla="*/ 11670 h 2014308"/>
              <a:gd name="connsiteX37" fmla="*/ 592045 w 4910387"/>
              <a:gd name="connsiteY37" fmla="*/ 81118 h 2014308"/>
              <a:gd name="connsiteX38" fmla="*/ 406850 w 4910387"/>
              <a:gd name="connsiteY38" fmla="*/ 138991 h 2014308"/>
              <a:gd name="connsiteX39" fmla="*/ 140632 w 4910387"/>
              <a:gd name="connsiteY39" fmla="*/ 370485 h 2014308"/>
              <a:gd name="connsiteX40" fmla="*/ 94333 w 4910387"/>
              <a:gd name="connsiteY40" fmla="*/ 520956 h 2014308"/>
              <a:gd name="connsiteX41" fmla="*/ 94333 w 4910387"/>
              <a:gd name="connsiteY41" fmla="*/ 671427 h 2014308"/>
              <a:gd name="connsiteX42" fmla="*/ 71184 w 4910387"/>
              <a:gd name="connsiteY42" fmla="*/ 798748 h 2014308"/>
              <a:gd name="connsiteX43" fmla="*/ 59609 w 4910387"/>
              <a:gd name="connsiteY43" fmla="*/ 983943 h 2014308"/>
              <a:gd name="connsiteX0" fmla="*/ 59609 w 4910387"/>
              <a:gd name="connsiteY0" fmla="*/ 983943 h 2014308"/>
              <a:gd name="connsiteX1" fmla="*/ 94333 w 4910387"/>
              <a:gd name="connsiteY1" fmla="*/ 1342758 h 2014308"/>
              <a:gd name="connsiteX2" fmla="*/ 59609 w 4910387"/>
              <a:gd name="connsiteY2" fmla="*/ 1747872 h 2014308"/>
              <a:gd name="connsiteX3" fmla="*/ 59609 w 4910387"/>
              <a:gd name="connsiteY3" fmla="*/ 1933067 h 2014308"/>
              <a:gd name="connsiteX4" fmla="*/ 846688 w 4910387"/>
              <a:gd name="connsiteY4" fmla="*/ 1921493 h 2014308"/>
              <a:gd name="connsiteX5" fmla="*/ 1853685 w 4910387"/>
              <a:gd name="connsiteY5" fmla="*/ 1933067 h 2014308"/>
              <a:gd name="connsiteX6" fmla="*/ 2420845 w 4910387"/>
              <a:gd name="connsiteY6" fmla="*/ 2014090 h 2014308"/>
              <a:gd name="connsiteX7" fmla="*/ 3057452 w 4910387"/>
              <a:gd name="connsiteY7" fmla="*/ 1956217 h 2014308"/>
              <a:gd name="connsiteX8" fmla="*/ 3543589 w 4910387"/>
              <a:gd name="connsiteY8" fmla="*/ 1933067 h 2014308"/>
              <a:gd name="connsiteX9" fmla="*/ 4180197 w 4910387"/>
              <a:gd name="connsiteY9" fmla="*/ 1944642 h 2014308"/>
              <a:gd name="connsiteX10" fmla="*/ 4863103 w 4910387"/>
              <a:gd name="connsiteY10" fmla="*/ 1967791 h 2014308"/>
              <a:gd name="connsiteX11" fmla="*/ 4851528 w 4910387"/>
              <a:gd name="connsiteY11" fmla="*/ 1562677 h 2014308"/>
              <a:gd name="connsiteX12" fmla="*/ 4851528 w 4910387"/>
              <a:gd name="connsiteY12" fmla="*/ 1169138 h 2014308"/>
              <a:gd name="connsiteX13" fmla="*/ 4851528 w 4910387"/>
              <a:gd name="connsiteY13" fmla="*/ 949219 h 2014308"/>
              <a:gd name="connsiteX14" fmla="*/ 4851528 w 4910387"/>
              <a:gd name="connsiteY14" fmla="*/ 717726 h 2014308"/>
              <a:gd name="connsiteX15" fmla="*/ 4828379 w 4910387"/>
              <a:gd name="connsiteY15" fmla="*/ 601979 h 2014308"/>
              <a:gd name="connsiteX16" fmla="*/ 4666333 w 4910387"/>
              <a:gd name="connsiteY16" fmla="*/ 520956 h 2014308"/>
              <a:gd name="connsiteX17" fmla="*/ 4550587 w 4910387"/>
              <a:gd name="connsiteY17" fmla="*/ 520956 h 2014308"/>
              <a:gd name="connsiteX18" fmla="*/ 4295944 w 4910387"/>
              <a:gd name="connsiteY18" fmla="*/ 520956 h 2014308"/>
              <a:gd name="connsiteX19" fmla="*/ 4018151 w 4910387"/>
              <a:gd name="connsiteY19" fmla="*/ 520956 h 2014308"/>
              <a:gd name="connsiteX20" fmla="*/ 3960278 w 4910387"/>
              <a:gd name="connsiteY20" fmla="*/ 625128 h 2014308"/>
              <a:gd name="connsiteX21" fmla="*/ 3821381 w 4910387"/>
              <a:gd name="connsiteY21" fmla="*/ 706151 h 2014308"/>
              <a:gd name="connsiteX22" fmla="*/ 3832956 w 4910387"/>
              <a:gd name="connsiteY22" fmla="*/ 891346 h 2014308"/>
              <a:gd name="connsiteX23" fmla="*/ 3832956 w 4910387"/>
              <a:gd name="connsiteY23" fmla="*/ 1041817 h 2014308"/>
              <a:gd name="connsiteX24" fmla="*/ 3775083 w 4910387"/>
              <a:gd name="connsiteY24" fmla="*/ 1145989 h 2014308"/>
              <a:gd name="connsiteX25" fmla="*/ 3288946 w 4910387"/>
              <a:gd name="connsiteY25" fmla="*/ 1111265 h 2014308"/>
              <a:gd name="connsiteX26" fmla="*/ 2849108 w 4910387"/>
              <a:gd name="connsiteY26" fmla="*/ 1169138 h 2014308"/>
              <a:gd name="connsiteX27" fmla="*/ 2432419 w 4910387"/>
              <a:gd name="connsiteY27" fmla="*/ 1180713 h 2014308"/>
              <a:gd name="connsiteX28" fmla="*/ 1853685 w 4910387"/>
              <a:gd name="connsiteY28" fmla="*/ 1180713 h 2014308"/>
              <a:gd name="connsiteX29" fmla="*/ 1680065 w 4910387"/>
              <a:gd name="connsiteY29" fmla="*/ 1180713 h 2014308"/>
              <a:gd name="connsiteX30" fmla="*/ 1668490 w 4910387"/>
              <a:gd name="connsiteY30" fmla="*/ 995518 h 2014308"/>
              <a:gd name="connsiteX31" fmla="*/ 1645341 w 4910387"/>
              <a:gd name="connsiteY31" fmla="*/ 613553 h 2014308"/>
              <a:gd name="connsiteX32" fmla="*/ 1506445 w 4910387"/>
              <a:gd name="connsiteY32" fmla="*/ 301037 h 2014308"/>
              <a:gd name="connsiteX33" fmla="*/ 1332825 w 4910387"/>
              <a:gd name="connsiteY33" fmla="*/ 57969 h 2014308"/>
              <a:gd name="connsiteX34" fmla="*/ 1170779 w 4910387"/>
              <a:gd name="connsiteY34" fmla="*/ 11670 h 2014308"/>
              <a:gd name="connsiteX35" fmla="*/ 950860 w 4910387"/>
              <a:gd name="connsiteY35" fmla="*/ 95 h 2014308"/>
              <a:gd name="connsiteX36" fmla="*/ 730941 w 4910387"/>
              <a:gd name="connsiteY36" fmla="*/ 11670 h 2014308"/>
              <a:gd name="connsiteX37" fmla="*/ 592045 w 4910387"/>
              <a:gd name="connsiteY37" fmla="*/ 81118 h 2014308"/>
              <a:gd name="connsiteX38" fmla="*/ 406850 w 4910387"/>
              <a:gd name="connsiteY38" fmla="*/ 138991 h 2014308"/>
              <a:gd name="connsiteX39" fmla="*/ 140632 w 4910387"/>
              <a:gd name="connsiteY39" fmla="*/ 370485 h 2014308"/>
              <a:gd name="connsiteX40" fmla="*/ 94333 w 4910387"/>
              <a:gd name="connsiteY40" fmla="*/ 520956 h 2014308"/>
              <a:gd name="connsiteX41" fmla="*/ 94333 w 4910387"/>
              <a:gd name="connsiteY41" fmla="*/ 671427 h 2014308"/>
              <a:gd name="connsiteX42" fmla="*/ 71184 w 4910387"/>
              <a:gd name="connsiteY42" fmla="*/ 798748 h 2014308"/>
              <a:gd name="connsiteX43" fmla="*/ 59609 w 4910387"/>
              <a:gd name="connsiteY43" fmla="*/ 983943 h 2014308"/>
              <a:gd name="connsiteX0" fmla="*/ 1026 w 4851804"/>
              <a:gd name="connsiteY0" fmla="*/ 983943 h 2014308"/>
              <a:gd name="connsiteX1" fmla="*/ 35750 w 4851804"/>
              <a:gd name="connsiteY1" fmla="*/ 1342758 h 2014308"/>
              <a:gd name="connsiteX2" fmla="*/ 1026 w 4851804"/>
              <a:gd name="connsiteY2" fmla="*/ 1747872 h 2014308"/>
              <a:gd name="connsiteX3" fmla="*/ 1026 w 4851804"/>
              <a:gd name="connsiteY3" fmla="*/ 1933067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1026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44450 w 4851804"/>
              <a:gd name="connsiteY18" fmla="*/ 435897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51804" h="2014308">
                <a:moveTo>
                  <a:pt x="1026" y="983943"/>
                </a:moveTo>
                <a:cubicBezTo>
                  <a:pt x="4884" y="1074611"/>
                  <a:pt x="29843" y="1215437"/>
                  <a:pt x="35750" y="1342758"/>
                </a:cubicBezTo>
                <a:cubicBezTo>
                  <a:pt x="41657" y="1470079"/>
                  <a:pt x="33986" y="1649487"/>
                  <a:pt x="36468" y="1747872"/>
                </a:cubicBezTo>
                <a:cubicBezTo>
                  <a:pt x="38950" y="1846257"/>
                  <a:pt x="68322" y="1811983"/>
                  <a:pt x="50644" y="1933068"/>
                </a:cubicBezTo>
                <a:cubicBezTo>
                  <a:pt x="181824" y="1962005"/>
                  <a:pt x="497362" y="1921493"/>
                  <a:pt x="788105" y="1921493"/>
                </a:cubicBezTo>
                <a:cubicBezTo>
                  <a:pt x="1078848" y="1921493"/>
                  <a:pt x="1532743" y="1917634"/>
                  <a:pt x="1795102" y="1933067"/>
                </a:cubicBezTo>
                <a:cubicBezTo>
                  <a:pt x="2057461" y="1948500"/>
                  <a:pt x="2161634" y="2010232"/>
                  <a:pt x="2362262" y="2014090"/>
                </a:cubicBezTo>
                <a:cubicBezTo>
                  <a:pt x="2562890" y="2017948"/>
                  <a:pt x="2811745" y="1969721"/>
                  <a:pt x="2998869" y="1956217"/>
                </a:cubicBezTo>
                <a:cubicBezTo>
                  <a:pt x="3185993" y="1942713"/>
                  <a:pt x="3485006" y="1933067"/>
                  <a:pt x="3485006" y="1933067"/>
                </a:cubicBezTo>
                <a:lnTo>
                  <a:pt x="4121614" y="1944642"/>
                </a:lnTo>
                <a:cubicBezTo>
                  <a:pt x="4341533" y="1950429"/>
                  <a:pt x="4692631" y="2031452"/>
                  <a:pt x="4804520" y="1967791"/>
                </a:cubicBezTo>
                <a:cubicBezTo>
                  <a:pt x="4916409" y="1904130"/>
                  <a:pt x="4794874" y="1695786"/>
                  <a:pt x="4792945" y="1562677"/>
                </a:cubicBezTo>
                <a:cubicBezTo>
                  <a:pt x="4791016" y="1429568"/>
                  <a:pt x="4792945" y="1169138"/>
                  <a:pt x="4792945" y="1169138"/>
                </a:cubicBezTo>
                <a:lnTo>
                  <a:pt x="4792945" y="949219"/>
                </a:lnTo>
                <a:cubicBezTo>
                  <a:pt x="4792945" y="873984"/>
                  <a:pt x="4796803" y="775599"/>
                  <a:pt x="4792945" y="717726"/>
                </a:cubicBezTo>
                <a:cubicBezTo>
                  <a:pt x="4789087" y="659853"/>
                  <a:pt x="4800662" y="634774"/>
                  <a:pt x="4769796" y="601979"/>
                </a:cubicBezTo>
                <a:cubicBezTo>
                  <a:pt x="4738930" y="569184"/>
                  <a:pt x="4654049" y="534460"/>
                  <a:pt x="4607750" y="520956"/>
                </a:cubicBezTo>
                <a:cubicBezTo>
                  <a:pt x="4561451" y="507452"/>
                  <a:pt x="4552554" y="535133"/>
                  <a:pt x="4492004" y="520956"/>
                </a:cubicBezTo>
                <a:cubicBezTo>
                  <a:pt x="4431454" y="506780"/>
                  <a:pt x="4326968" y="464250"/>
                  <a:pt x="4244450" y="435897"/>
                </a:cubicBezTo>
                <a:cubicBezTo>
                  <a:pt x="4155711" y="435897"/>
                  <a:pt x="4027327" y="496506"/>
                  <a:pt x="3959568" y="520956"/>
                </a:cubicBezTo>
                <a:cubicBezTo>
                  <a:pt x="3891809" y="545406"/>
                  <a:pt x="3870693" y="551731"/>
                  <a:pt x="3837898" y="582597"/>
                </a:cubicBezTo>
                <a:cubicBezTo>
                  <a:pt x="3805103" y="613463"/>
                  <a:pt x="3773385" y="654693"/>
                  <a:pt x="3762798" y="706151"/>
                </a:cubicBezTo>
                <a:cubicBezTo>
                  <a:pt x="3752211" y="757609"/>
                  <a:pt x="3772444" y="835402"/>
                  <a:pt x="3774373" y="891346"/>
                </a:cubicBezTo>
                <a:cubicBezTo>
                  <a:pt x="3776302" y="947290"/>
                  <a:pt x="3784019" y="999377"/>
                  <a:pt x="3774373" y="1041817"/>
                </a:cubicBezTo>
                <a:cubicBezTo>
                  <a:pt x="3764728" y="1084258"/>
                  <a:pt x="3807168" y="1134414"/>
                  <a:pt x="3716500" y="1145989"/>
                </a:cubicBezTo>
                <a:cubicBezTo>
                  <a:pt x="3625832" y="1157564"/>
                  <a:pt x="3384692" y="1107407"/>
                  <a:pt x="3230363" y="1111265"/>
                </a:cubicBezTo>
                <a:cubicBezTo>
                  <a:pt x="3076034" y="1115123"/>
                  <a:pt x="2933280" y="1157563"/>
                  <a:pt x="2790525" y="1169138"/>
                </a:cubicBezTo>
                <a:cubicBezTo>
                  <a:pt x="2647771" y="1180713"/>
                  <a:pt x="2539740" y="1178784"/>
                  <a:pt x="2373836" y="1180713"/>
                </a:cubicBezTo>
                <a:cubicBezTo>
                  <a:pt x="2207932" y="1182642"/>
                  <a:pt x="1795102" y="1180713"/>
                  <a:pt x="1795102" y="1180713"/>
                </a:cubicBezTo>
                <a:cubicBezTo>
                  <a:pt x="1669710" y="1180713"/>
                  <a:pt x="1652348" y="1211579"/>
                  <a:pt x="1621482" y="1180713"/>
                </a:cubicBezTo>
                <a:cubicBezTo>
                  <a:pt x="1590616" y="1149847"/>
                  <a:pt x="1615694" y="1090045"/>
                  <a:pt x="1609907" y="995518"/>
                </a:cubicBezTo>
                <a:cubicBezTo>
                  <a:pt x="1604120" y="900991"/>
                  <a:pt x="1613765" y="729300"/>
                  <a:pt x="1586758" y="613553"/>
                </a:cubicBezTo>
                <a:cubicBezTo>
                  <a:pt x="1559751" y="497806"/>
                  <a:pt x="1499948" y="393634"/>
                  <a:pt x="1447862" y="301037"/>
                </a:cubicBezTo>
                <a:cubicBezTo>
                  <a:pt x="1395776" y="208440"/>
                  <a:pt x="1330186" y="106197"/>
                  <a:pt x="1274242" y="57969"/>
                </a:cubicBezTo>
                <a:cubicBezTo>
                  <a:pt x="1218298" y="9741"/>
                  <a:pt x="1175857" y="21316"/>
                  <a:pt x="1112196" y="11670"/>
                </a:cubicBezTo>
                <a:cubicBezTo>
                  <a:pt x="1048535" y="2024"/>
                  <a:pt x="965583" y="95"/>
                  <a:pt x="892277" y="95"/>
                </a:cubicBezTo>
                <a:cubicBezTo>
                  <a:pt x="818971" y="95"/>
                  <a:pt x="732160" y="-1834"/>
                  <a:pt x="672358" y="11670"/>
                </a:cubicBezTo>
                <a:cubicBezTo>
                  <a:pt x="612556" y="25174"/>
                  <a:pt x="587477" y="59898"/>
                  <a:pt x="533462" y="81118"/>
                </a:cubicBezTo>
                <a:cubicBezTo>
                  <a:pt x="479447" y="102338"/>
                  <a:pt x="423502" y="90763"/>
                  <a:pt x="348267" y="138991"/>
                </a:cubicBezTo>
                <a:cubicBezTo>
                  <a:pt x="273032" y="187219"/>
                  <a:pt x="134135" y="306824"/>
                  <a:pt x="82049" y="370485"/>
                </a:cubicBezTo>
                <a:cubicBezTo>
                  <a:pt x="29963" y="434146"/>
                  <a:pt x="43467" y="470799"/>
                  <a:pt x="35750" y="520956"/>
                </a:cubicBezTo>
                <a:cubicBezTo>
                  <a:pt x="28034" y="571113"/>
                  <a:pt x="39608" y="625128"/>
                  <a:pt x="35750" y="671427"/>
                </a:cubicBezTo>
                <a:cubicBezTo>
                  <a:pt x="31892" y="717726"/>
                  <a:pt x="20317" y="740875"/>
                  <a:pt x="12601" y="798748"/>
                </a:cubicBezTo>
                <a:cubicBezTo>
                  <a:pt x="4885" y="856621"/>
                  <a:pt x="-2832" y="893275"/>
                  <a:pt x="1026" y="983943"/>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2" name="Rectangle 31"/>
          <p:cNvSpPr>
            <a:spLocks noChangeArrowheads="1"/>
          </p:cNvSpPr>
          <p:nvPr/>
        </p:nvSpPr>
        <p:spPr bwMode="auto">
          <a:xfrm>
            <a:off x="363322" y="536825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23" name="Line 32"/>
          <p:cNvSpPr>
            <a:spLocks noChangeShapeType="1"/>
          </p:cNvSpPr>
          <p:nvPr/>
        </p:nvSpPr>
        <p:spPr bwMode="auto">
          <a:xfrm>
            <a:off x="669709" y="5514301"/>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4" name="Freeform 33"/>
          <p:cNvSpPr>
            <a:spLocks/>
          </p:cNvSpPr>
          <p:nvPr/>
        </p:nvSpPr>
        <p:spPr bwMode="auto">
          <a:xfrm>
            <a:off x="814172" y="5438101"/>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25" name="Rectangle 34"/>
          <p:cNvSpPr>
            <a:spLocks noChangeArrowheads="1"/>
          </p:cNvSpPr>
          <p:nvPr/>
        </p:nvSpPr>
        <p:spPr bwMode="auto">
          <a:xfrm>
            <a:off x="347447" y="5384126"/>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226" name="Rectangle 36"/>
          <p:cNvSpPr>
            <a:spLocks noChangeArrowheads="1"/>
          </p:cNvSpPr>
          <p:nvPr/>
        </p:nvSpPr>
        <p:spPr bwMode="auto">
          <a:xfrm>
            <a:off x="1587901" y="591635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227" name="Line 37"/>
          <p:cNvSpPr>
            <a:spLocks noChangeShapeType="1"/>
          </p:cNvSpPr>
          <p:nvPr/>
        </p:nvSpPr>
        <p:spPr bwMode="auto">
          <a:xfrm flipV="1">
            <a:off x="1733951" y="5686164"/>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8" name="Freeform 38"/>
          <p:cNvSpPr>
            <a:spLocks/>
          </p:cNvSpPr>
          <p:nvPr/>
        </p:nvSpPr>
        <p:spPr bwMode="auto">
          <a:xfrm>
            <a:off x="1657751" y="5681402"/>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29" name="Rectangle 39"/>
          <p:cNvSpPr>
            <a:spLocks noChangeArrowheads="1"/>
          </p:cNvSpPr>
          <p:nvPr/>
        </p:nvSpPr>
        <p:spPr bwMode="auto">
          <a:xfrm>
            <a:off x="1579964" y="5932227"/>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233" name="Connecteur droit 35"/>
          <p:cNvCxnSpPr>
            <a:cxnSpLocks noChangeShapeType="1"/>
          </p:cNvCxnSpPr>
          <p:nvPr/>
        </p:nvCxnSpPr>
        <p:spPr bwMode="auto">
          <a:xfrm flipH="1">
            <a:off x="905155" y="5681205"/>
            <a:ext cx="2022230"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Forme libre 135"/>
          <p:cNvSpPr>
            <a:spLocks/>
          </p:cNvSpPr>
          <p:nvPr/>
        </p:nvSpPr>
        <p:spPr bwMode="auto">
          <a:xfrm>
            <a:off x="906234" y="4937024"/>
            <a:ext cx="685940" cy="409839"/>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lgDashDot"/>
            <a:round/>
            <a:headEnd type="none" w="sm" len="sm"/>
            <a:tailEnd type="none" w="sm" len="sm"/>
          </a:ln>
        </p:spPr>
        <p:txBody>
          <a:bodyPr/>
          <a:lstStyle/>
          <a:p>
            <a:endParaRPr lang="fr-FR"/>
          </a:p>
        </p:txBody>
      </p:sp>
      <p:sp>
        <p:nvSpPr>
          <p:cNvPr id="235" name="Forme libre 138"/>
          <p:cNvSpPr>
            <a:spLocks/>
          </p:cNvSpPr>
          <p:nvPr/>
        </p:nvSpPr>
        <p:spPr bwMode="auto">
          <a:xfrm>
            <a:off x="2491522" y="5135188"/>
            <a:ext cx="443128" cy="135845"/>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noFill/>
          <a:ln w="12700" cap="flat" cmpd="sng" algn="ctr">
            <a:solidFill>
              <a:schemeClr val="tx1"/>
            </a:solidFill>
            <a:prstDash val="lgDashDot"/>
            <a:round/>
            <a:headEnd type="none" w="sm" len="sm"/>
            <a:tailEnd type="none" w="sm" len="sm"/>
          </a:ln>
        </p:spPr>
        <p:txBody>
          <a:bodyPr/>
          <a:lstStyle/>
          <a:p>
            <a:endParaRPr lang="fr-FR"/>
          </a:p>
        </p:txBody>
      </p:sp>
      <p:sp>
        <p:nvSpPr>
          <p:cNvPr id="236" name="Forme libre 135"/>
          <p:cNvSpPr>
            <a:spLocks/>
          </p:cNvSpPr>
          <p:nvPr/>
        </p:nvSpPr>
        <p:spPr bwMode="auto">
          <a:xfrm>
            <a:off x="972735" y="4978428"/>
            <a:ext cx="552939" cy="33037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37" name="Forme libre 135"/>
          <p:cNvSpPr>
            <a:spLocks/>
          </p:cNvSpPr>
          <p:nvPr/>
        </p:nvSpPr>
        <p:spPr bwMode="auto">
          <a:xfrm>
            <a:off x="847993" y="4874889"/>
            <a:ext cx="767066" cy="4489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38" name="Forme libre 138"/>
          <p:cNvSpPr>
            <a:spLocks/>
          </p:cNvSpPr>
          <p:nvPr/>
        </p:nvSpPr>
        <p:spPr bwMode="auto">
          <a:xfrm>
            <a:off x="2540050" y="5170405"/>
            <a:ext cx="352752" cy="100628"/>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39" name="Forme libre 138"/>
          <p:cNvSpPr>
            <a:spLocks/>
          </p:cNvSpPr>
          <p:nvPr/>
        </p:nvSpPr>
        <p:spPr bwMode="auto">
          <a:xfrm>
            <a:off x="2441129" y="5095735"/>
            <a:ext cx="540572" cy="17538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40" name="Double flèche horizontale 239"/>
          <p:cNvSpPr/>
          <p:nvPr/>
        </p:nvSpPr>
        <p:spPr>
          <a:xfrm rot="16200000" flipV="1">
            <a:off x="2334939" y="5621949"/>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0" name="Connecteur droit 39"/>
          <p:cNvCxnSpPr/>
          <p:nvPr/>
        </p:nvCxnSpPr>
        <p:spPr>
          <a:xfrm>
            <a:off x="716830" y="5806089"/>
            <a:ext cx="264819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1" name="Connecteur droit avec flèche 240"/>
          <p:cNvCxnSpPr/>
          <p:nvPr/>
        </p:nvCxnSpPr>
        <p:spPr>
          <a:xfrm flipH="1" flipV="1">
            <a:off x="2335906" y="5779249"/>
            <a:ext cx="118719" cy="45777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42" name="ZoneTexte 241"/>
          <p:cNvSpPr txBox="1"/>
          <p:nvPr/>
        </p:nvSpPr>
        <p:spPr>
          <a:xfrm>
            <a:off x="768356" y="6170352"/>
            <a:ext cx="3372538" cy="646331"/>
          </a:xfrm>
          <a:prstGeom prst="rect">
            <a:avLst/>
          </a:prstGeom>
          <a:noFill/>
        </p:spPr>
        <p:txBody>
          <a:bodyPr wrap="square" rtlCol="0">
            <a:spAutoFit/>
          </a:bodyPr>
          <a:lstStyle/>
          <a:p>
            <a:r>
              <a:rPr lang="fr-FR" dirty="0" smtClean="0"/>
              <a:t>plan associé parallèle à la référence A du modèle nominal</a:t>
            </a:r>
            <a:endParaRPr lang="fr-FR" dirty="0"/>
          </a:p>
        </p:txBody>
      </p:sp>
      <p:cxnSp>
        <p:nvCxnSpPr>
          <p:cNvPr id="245" name="Connecteur droit 244"/>
          <p:cNvCxnSpPr/>
          <p:nvPr/>
        </p:nvCxnSpPr>
        <p:spPr>
          <a:xfrm flipV="1">
            <a:off x="903216" y="4736361"/>
            <a:ext cx="0" cy="1065080"/>
          </a:xfrm>
          <a:prstGeom prst="line">
            <a:avLst/>
          </a:prstGeom>
        </p:spPr>
        <p:style>
          <a:lnRef idx="1">
            <a:schemeClr val="accent1"/>
          </a:lnRef>
          <a:fillRef idx="0">
            <a:schemeClr val="accent1"/>
          </a:fillRef>
          <a:effectRef idx="0">
            <a:schemeClr val="accent1"/>
          </a:effectRef>
          <a:fontRef idx="minor">
            <a:schemeClr val="tx1"/>
          </a:fontRef>
        </p:style>
      </p:cxnSp>
      <p:sp>
        <p:nvSpPr>
          <p:cNvPr id="247" name="Forme libre 246"/>
          <p:cNvSpPr/>
          <p:nvPr/>
        </p:nvSpPr>
        <p:spPr>
          <a:xfrm>
            <a:off x="4605592" y="4921680"/>
            <a:ext cx="2197408" cy="746185"/>
          </a:xfrm>
          <a:custGeom>
            <a:avLst/>
            <a:gdLst>
              <a:gd name="connsiteX0" fmla="*/ 59609 w 4910387"/>
              <a:gd name="connsiteY0" fmla="*/ 983943 h 2014308"/>
              <a:gd name="connsiteX1" fmla="*/ 94333 w 4910387"/>
              <a:gd name="connsiteY1" fmla="*/ 1342758 h 2014308"/>
              <a:gd name="connsiteX2" fmla="*/ 59609 w 4910387"/>
              <a:gd name="connsiteY2" fmla="*/ 1747872 h 2014308"/>
              <a:gd name="connsiteX3" fmla="*/ 59609 w 4910387"/>
              <a:gd name="connsiteY3" fmla="*/ 1933067 h 2014308"/>
              <a:gd name="connsiteX4" fmla="*/ 846688 w 4910387"/>
              <a:gd name="connsiteY4" fmla="*/ 1921493 h 2014308"/>
              <a:gd name="connsiteX5" fmla="*/ 1853685 w 4910387"/>
              <a:gd name="connsiteY5" fmla="*/ 1933067 h 2014308"/>
              <a:gd name="connsiteX6" fmla="*/ 2420845 w 4910387"/>
              <a:gd name="connsiteY6" fmla="*/ 2014090 h 2014308"/>
              <a:gd name="connsiteX7" fmla="*/ 3057452 w 4910387"/>
              <a:gd name="connsiteY7" fmla="*/ 1956217 h 2014308"/>
              <a:gd name="connsiteX8" fmla="*/ 3543589 w 4910387"/>
              <a:gd name="connsiteY8" fmla="*/ 1933067 h 2014308"/>
              <a:gd name="connsiteX9" fmla="*/ 4180197 w 4910387"/>
              <a:gd name="connsiteY9" fmla="*/ 1944642 h 2014308"/>
              <a:gd name="connsiteX10" fmla="*/ 4863103 w 4910387"/>
              <a:gd name="connsiteY10" fmla="*/ 1967791 h 2014308"/>
              <a:gd name="connsiteX11" fmla="*/ 4851528 w 4910387"/>
              <a:gd name="connsiteY11" fmla="*/ 1562677 h 2014308"/>
              <a:gd name="connsiteX12" fmla="*/ 4851528 w 4910387"/>
              <a:gd name="connsiteY12" fmla="*/ 1169138 h 2014308"/>
              <a:gd name="connsiteX13" fmla="*/ 4851528 w 4910387"/>
              <a:gd name="connsiteY13" fmla="*/ 949219 h 2014308"/>
              <a:gd name="connsiteX14" fmla="*/ 4851528 w 4910387"/>
              <a:gd name="connsiteY14" fmla="*/ 717726 h 2014308"/>
              <a:gd name="connsiteX15" fmla="*/ 4828379 w 4910387"/>
              <a:gd name="connsiteY15" fmla="*/ 601979 h 2014308"/>
              <a:gd name="connsiteX16" fmla="*/ 4666333 w 4910387"/>
              <a:gd name="connsiteY16" fmla="*/ 520956 h 2014308"/>
              <a:gd name="connsiteX17" fmla="*/ 4550587 w 4910387"/>
              <a:gd name="connsiteY17" fmla="*/ 520956 h 2014308"/>
              <a:gd name="connsiteX18" fmla="*/ 4295944 w 4910387"/>
              <a:gd name="connsiteY18" fmla="*/ 520956 h 2014308"/>
              <a:gd name="connsiteX19" fmla="*/ 4018151 w 4910387"/>
              <a:gd name="connsiteY19" fmla="*/ 520956 h 2014308"/>
              <a:gd name="connsiteX20" fmla="*/ 3960278 w 4910387"/>
              <a:gd name="connsiteY20" fmla="*/ 625128 h 2014308"/>
              <a:gd name="connsiteX21" fmla="*/ 3821381 w 4910387"/>
              <a:gd name="connsiteY21" fmla="*/ 706151 h 2014308"/>
              <a:gd name="connsiteX22" fmla="*/ 3832956 w 4910387"/>
              <a:gd name="connsiteY22" fmla="*/ 891346 h 2014308"/>
              <a:gd name="connsiteX23" fmla="*/ 3832956 w 4910387"/>
              <a:gd name="connsiteY23" fmla="*/ 1041817 h 2014308"/>
              <a:gd name="connsiteX24" fmla="*/ 3775083 w 4910387"/>
              <a:gd name="connsiteY24" fmla="*/ 1145989 h 2014308"/>
              <a:gd name="connsiteX25" fmla="*/ 3288946 w 4910387"/>
              <a:gd name="connsiteY25" fmla="*/ 1111265 h 2014308"/>
              <a:gd name="connsiteX26" fmla="*/ 2849108 w 4910387"/>
              <a:gd name="connsiteY26" fmla="*/ 1169138 h 2014308"/>
              <a:gd name="connsiteX27" fmla="*/ 2432419 w 4910387"/>
              <a:gd name="connsiteY27" fmla="*/ 1180713 h 2014308"/>
              <a:gd name="connsiteX28" fmla="*/ 1853685 w 4910387"/>
              <a:gd name="connsiteY28" fmla="*/ 1180713 h 2014308"/>
              <a:gd name="connsiteX29" fmla="*/ 1680065 w 4910387"/>
              <a:gd name="connsiteY29" fmla="*/ 1180713 h 2014308"/>
              <a:gd name="connsiteX30" fmla="*/ 1668490 w 4910387"/>
              <a:gd name="connsiteY30" fmla="*/ 995518 h 2014308"/>
              <a:gd name="connsiteX31" fmla="*/ 1645341 w 4910387"/>
              <a:gd name="connsiteY31" fmla="*/ 613553 h 2014308"/>
              <a:gd name="connsiteX32" fmla="*/ 1506445 w 4910387"/>
              <a:gd name="connsiteY32" fmla="*/ 301037 h 2014308"/>
              <a:gd name="connsiteX33" fmla="*/ 1332825 w 4910387"/>
              <a:gd name="connsiteY33" fmla="*/ 57969 h 2014308"/>
              <a:gd name="connsiteX34" fmla="*/ 1170779 w 4910387"/>
              <a:gd name="connsiteY34" fmla="*/ 11670 h 2014308"/>
              <a:gd name="connsiteX35" fmla="*/ 950860 w 4910387"/>
              <a:gd name="connsiteY35" fmla="*/ 95 h 2014308"/>
              <a:gd name="connsiteX36" fmla="*/ 730941 w 4910387"/>
              <a:gd name="connsiteY36" fmla="*/ 11670 h 2014308"/>
              <a:gd name="connsiteX37" fmla="*/ 592045 w 4910387"/>
              <a:gd name="connsiteY37" fmla="*/ 81118 h 2014308"/>
              <a:gd name="connsiteX38" fmla="*/ 406850 w 4910387"/>
              <a:gd name="connsiteY38" fmla="*/ 138991 h 2014308"/>
              <a:gd name="connsiteX39" fmla="*/ 140632 w 4910387"/>
              <a:gd name="connsiteY39" fmla="*/ 370485 h 2014308"/>
              <a:gd name="connsiteX40" fmla="*/ 94333 w 4910387"/>
              <a:gd name="connsiteY40" fmla="*/ 520956 h 2014308"/>
              <a:gd name="connsiteX41" fmla="*/ 94333 w 4910387"/>
              <a:gd name="connsiteY41" fmla="*/ 671427 h 2014308"/>
              <a:gd name="connsiteX42" fmla="*/ 71184 w 4910387"/>
              <a:gd name="connsiteY42" fmla="*/ 798748 h 2014308"/>
              <a:gd name="connsiteX43" fmla="*/ 59609 w 4910387"/>
              <a:gd name="connsiteY43" fmla="*/ 983943 h 2014308"/>
              <a:gd name="connsiteX0" fmla="*/ 59609 w 4910387"/>
              <a:gd name="connsiteY0" fmla="*/ 983943 h 2014308"/>
              <a:gd name="connsiteX1" fmla="*/ 94333 w 4910387"/>
              <a:gd name="connsiteY1" fmla="*/ 1342758 h 2014308"/>
              <a:gd name="connsiteX2" fmla="*/ 59609 w 4910387"/>
              <a:gd name="connsiteY2" fmla="*/ 1747872 h 2014308"/>
              <a:gd name="connsiteX3" fmla="*/ 59609 w 4910387"/>
              <a:gd name="connsiteY3" fmla="*/ 1933067 h 2014308"/>
              <a:gd name="connsiteX4" fmla="*/ 846688 w 4910387"/>
              <a:gd name="connsiteY4" fmla="*/ 1921493 h 2014308"/>
              <a:gd name="connsiteX5" fmla="*/ 1853685 w 4910387"/>
              <a:gd name="connsiteY5" fmla="*/ 1933067 h 2014308"/>
              <a:gd name="connsiteX6" fmla="*/ 2420845 w 4910387"/>
              <a:gd name="connsiteY6" fmla="*/ 2014090 h 2014308"/>
              <a:gd name="connsiteX7" fmla="*/ 3057452 w 4910387"/>
              <a:gd name="connsiteY7" fmla="*/ 1956217 h 2014308"/>
              <a:gd name="connsiteX8" fmla="*/ 3543589 w 4910387"/>
              <a:gd name="connsiteY8" fmla="*/ 1933067 h 2014308"/>
              <a:gd name="connsiteX9" fmla="*/ 4180197 w 4910387"/>
              <a:gd name="connsiteY9" fmla="*/ 1944642 h 2014308"/>
              <a:gd name="connsiteX10" fmla="*/ 4863103 w 4910387"/>
              <a:gd name="connsiteY10" fmla="*/ 1967791 h 2014308"/>
              <a:gd name="connsiteX11" fmla="*/ 4851528 w 4910387"/>
              <a:gd name="connsiteY11" fmla="*/ 1562677 h 2014308"/>
              <a:gd name="connsiteX12" fmla="*/ 4851528 w 4910387"/>
              <a:gd name="connsiteY12" fmla="*/ 1169138 h 2014308"/>
              <a:gd name="connsiteX13" fmla="*/ 4851528 w 4910387"/>
              <a:gd name="connsiteY13" fmla="*/ 949219 h 2014308"/>
              <a:gd name="connsiteX14" fmla="*/ 4851528 w 4910387"/>
              <a:gd name="connsiteY14" fmla="*/ 717726 h 2014308"/>
              <a:gd name="connsiteX15" fmla="*/ 4828379 w 4910387"/>
              <a:gd name="connsiteY15" fmla="*/ 601979 h 2014308"/>
              <a:gd name="connsiteX16" fmla="*/ 4666333 w 4910387"/>
              <a:gd name="connsiteY16" fmla="*/ 520956 h 2014308"/>
              <a:gd name="connsiteX17" fmla="*/ 4550587 w 4910387"/>
              <a:gd name="connsiteY17" fmla="*/ 520956 h 2014308"/>
              <a:gd name="connsiteX18" fmla="*/ 4295944 w 4910387"/>
              <a:gd name="connsiteY18" fmla="*/ 520956 h 2014308"/>
              <a:gd name="connsiteX19" fmla="*/ 4018151 w 4910387"/>
              <a:gd name="connsiteY19" fmla="*/ 520956 h 2014308"/>
              <a:gd name="connsiteX20" fmla="*/ 3960278 w 4910387"/>
              <a:gd name="connsiteY20" fmla="*/ 625128 h 2014308"/>
              <a:gd name="connsiteX21" fmla="*/ 3821381 w 4910387"/>
              <a:gd name="connsiteY21" fmla="*/ 706151 h 2014308"/>
              <a:gd name="connsiteX22" fmla="*/ 3832956 w 4910387"/>
              <a:gd name="connsiteY22" fmla="*/ 891346 h 2014308"/>
              <a:gd name="connsiteX23" fmla="*/ 3832956 w 4910387"/>
              <a:gd name="connsiteY23" fmla="*/ 1041817 h 2014308"/>
              <a:gd name="connsiteX24" fmla="*/ 3775083 w 4910387"/>
              <a:gd name="connsiteY24" fmla="*/ 1145989 h 2014308"/>
              <a:gd name="connsiteX25" fmla="*/ 3288946 w 4910387"/>
              <a:gd name="connsiteY25" fmla="*/ 1111265 h 2014308"/>
              <a:gd name="connsiteX26" fmla="*/ 2849108 w 4910387"/>
              <a:gd name="connsiteY26" fmla="*/ 1169138 h 2014308"/>
              <a:gd name="connsiteX27" fmla="*/ 2432419 w 4910387"/>
              <a:gd name="connsiteY27" fmla="*/ 1180713 h 2014308"/>
              <a:gd name="connsiteX28" fmla="*/ 1853685 w 4910387"/>
              <a:gd name="connsiteY28" fmla="*/ 1180713 h 2014308"/>
              <a:gd name="connsiteX29" fmla="*/ 1680065 w 4910387"/>
              <a:gd name="connsiteY29" fmla="*/ 1180713 h 2014308"/>
              <a:gd name="connsiteX30" fmla="*/ 1668490 w 4910387"/>
              <a:gd name="connsiteY30" fmla="*/ 995518 h 2014308"/>
              <a:gd name="connsiteX31" fmla="*/ 1645341 w 4910387"/>
              <a:gd name="connsiteY31" fmla="*/ 613553 h 2014308"/>
              <a:gd name="connsiteX32" fmla="*/ 1506445 w 4910387"/>
              <a:gd name="connsiteY32" fmla="*/ 301037 h 2014308"/>
              <a:gd name="connsiteX33" fmla="*/ 1332825 w 4910387"/>
              <a:gd name="connsiteY33" fmla="*/ 57969 h 2014308"/>
              <a:gd name="connsiteX34" fmla="*/ 1170779 w 4910387"/>
              <a:gd name="connsiteY34" fmla="*/ 11670 h 2014308"/>
              <a:gd name="connsiteX35" fmla="*/ 950860 w 4910387"/>
              <a:gd name="connsiteY35" fmla="*/ 95 h 2014308"/>
              <a:gd name="connsiteX36" fmla="*/ 730941 w 4910387"/>
              <a:gd name="connsiteY36" fmla="*/ 11670 h 2014308"/>
              <a:gd name="connsiteX37" fmla="*/ 592045 w 4910387"/>
              <a:gd name="connsiteY37" fmla="*/ 81118 h 2014308"/>
              <a:gd name="connsiteX38" fmla="*/ 406850 w 4910387"/>
              <a:gd name="connsiteY38" fmla="*/ 138991 h 2014308"/>
              <a:gd name="connsiteX39" fmla="*/ 140632 w 4910387"/>
              <a:gd name="connsiteY39" fmla="*/ 370485 h 2014308"/>
              <a:gd name="connsiteX40" fmla="*/ 94333 w 4910387"/>
              <a:gd name="connsiteY40" fmla="*/ 520956 h 2014308"/>
              <a:gd name="connsiteX41" fmla="*/ 94333 w 4910387"/>
              <a:gd name="connsiteY41" fmla="*/ 671427 h 2014308"/>
              <a:gd name="connsiteX42" fmla="*/ 71184 w 4910387"/>
              <a:gd name="connsiteY42" fmla="*/ 798748 h 2014308"/>
              <a:gd name="connsiteX43" fmla="*/ 59609 w 4910387"/>
              <a:gd name="connsiteY43" fmla="*/ 983943 h 2014308"/>
              <a:gd name="connsiteX0" fmla="*/ 1026 w 4851804"/>
              <a:gd name="connsiteY0" fmla="*/ 983943 h 2014308"/>
              <a:gd name="connsiteX1" fmla="*/ 35750 w 4851804"/>
              <a:gd name="connsiteY1" fmla="*/ 1342758 h 2014308"/>
              <a:gd name="connsiteX2" fmla="*/ 1026 w 4851804"/>
              <a:gd name="connsiteY2" fmla="*/ 1747872 h 2014308"/>
              <a:gd name="connsiteX3" fmla="*/ 1026 w 4851804"/>
              <a:gd name="connsiteY3" fmla="*/ 1933067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1026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901695 w 4851804"/>
              <a:gd name="connsiteY20" fmla="*/ 625128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37361 w 4851804"/>
              <a:gd name="connsiteY18" fmla="*/ 520956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747872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44450 w 4851804"/>
              <a:gd name="connsiteY18" fmla="*/ 435897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554267 h 2014308"/>
              <a:gd name="connsiteX3" fmla="*/ 50644 w 4851804"/>
              <a:gd name="connsiteY3" fmla="*/ 1933068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44450 w 4851804"/>
              <a:gd name="connsiteY18" fmla="*/ 435897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554267 h 2014308"/>
              <a:gd name="connsiteX3" fmla="*/ 32494 w 4851804"/>
              <a:gd name="connsiteY3" fmla="*/ 1721313 h 2014308"/>
              <a:gd name="connsiteX4" fmla="*/ 788105 w 4851804"/>
              <a:gd name="connsiteY4" fmla="*/ 1921493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44450 w 4851804"/>
              <a:gd name="connsiteY18" fmla="*/ 435897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14308"/>
              <a:gd name="connsiteX1" fmla="*/ 35750 w 4851804"/>
              <a:gd name="connsiteY1" fmla="*/ 1342758 h 2014308"/>
              <a:gd name="connsiteX2" fmla="*/ 36468 w 4851804"/>
              <a:gd name="connsiteY2" fmla="*/ 1554267 h 2014308"/>
              <a:gd name="connsiteX3" fmla="*/ 32494 w 4851804"/>
              <a:gd name="connsiteY3" fmla="*/ 1721313 h 2014308"/>
              <a:gd name="connsiteX4" fmla="*/ 806255 w 4851804"/>
              <a:gd name="connsiteY4" fmla="*/ 1733939 h 2014308"/>
              <a:gd name="connsiteX5" fmla="*/ 1795102 w 4851804"/>
              <a:gd name="connsiteY5" fmla="*/ 1933067 h 2014308"/>
              <a:gd name="connsiteX6" fmla="*/ 2362262 w 4851804"/>
              <a:gd name="connsiteY6" fmla="*/ 2014090 h 2014308"/>
              <a:gd name="connsiteX7" fmla="*/ 2998869 w 4851804"/>
              <a:gd name="connsiteY7" fmla="*/ 1956217 h 2014308"/>
              <a:gd name="connsiteX8" fmla="*/ 3485006 w 4851804"/>
              <a:gd name="connsiteY8" fmla="*/ 1933067 h 2014308"/>
              <a:gd name="connsiteX9" fmla="*/ 4121614 w 4851804"/>
              <a:gd name="connsiteY9" fmla="*/ 1944642 h 2014308"/>
              <a:gd name="connsiteX10" fmla="*/ 4804520 w 4851804"/>
              <a:gd name="connsiteY10" fmla="*/ 1967791 h 2014308"/>
              <a:gd name="connsiteX11" fmla="*/ 4792945 w 4851804"/>
              <a:gd name="connsiteY11" fmla="*/ 1562677 h 2014308"/>
              <a:gd name="connsiteX12" fmla="*/ 4792945 w 4851804"/>
              <a:gd name="connsiteY12" fmla="*/ 1169138 h 2014308"/>
              <a:gd name="connsiteX13" fmla="*/ 4792945 w 4851804"/>
              <a:gd name="connsiteY13" fmla="*/ 949219 h 2014308"/>
              <a:gd name="connsiteX14" fmla="*/ 4792945 w 4851804"/>
              <a:gd name="connsiteY14" fmla="*/ 717726 h 2014308"/>
              <a:gd name="connsiteX15" fmla="*/ 4769796 w 4851804"/>
              <a:gd name="connsiteY15" fmla="*/ 601979 h 2014308"/>
              <a:gd name="connsiteX16" fmla="*/ 4607750 w 4851804"/>
              <a:gd name="connsiteY16" fmla="*/ 520956 h 2014308"/>
              <a:gd name="connsiteX17" fmla="*/ 4492004 w 4851804"/>
              <a:gd name="connsiteY17" fmla="*/ 520956 h 2014308"/>
              <a:gd name="connsiteX18" fmla="*/ 4244450 w 4851804"/>
              <a:gd name="connsiteY18" fmla="*/ 435897 h 2014308"/>
              <a:gd name="connsiteX19" fmla="*/ 3959568 w 4851804"/>
              <a:gd name="connsiteY19" fmla="*/ 520956 h 2014308"/>
              <a:gd name="connsiteX20" fmla="*/ 3837898 w 4851804"/>
              <a:gd name="connsiteY20" fmla="*/ 582597 h 2014308"/>
              <a:gd name="connsiteX21" fmla="*/ 3762798 w 4851804"/>
              <a:gd name="connsiteY21" fmla="*/ 706151 h 2014308"/>
              <a:gd name="connsiteX22" fmla="*/ 3774373 w 4851804"/>
              <a:gd name="connsiteY22" fmla="*/ 891346 h 2014308"/>
              <a:gd name="connsiteX23" fmla="*/ 3774373 w 4851804"/>
              <a:gd name="connsiteY23" fmla="*/ 1041817 h 2014308"/>
              <a:gd name="connsiteX24" fmla="*/ 3716500 w 4851804"/>
              <a:gd name="connsiteY24" fmla="*/ 1145989 h 2014308"/>
              <a:gd name="connsiteX25" fmla="*/ 3230363 w 4851804"/>
              <a:gd name="connsiteY25" fmla="*/ 1111265 h 2014308"/>
              <a:gd name="connsiteX26" fmla="*/ 2790525 w 4851804"/>
              <a:gd name="connsiteY26" fmla="*/ 1169138 h 2014308"/>
              <a:gd name="connsiteX27" fmla="*/ 2373836 w 4851804"/>
              <a:gd name="connsiteY27" fmla="*/ 1180713 h 2014308"/>
              <a:gd name="connsiteX28" fmla="*/ 1795102 w 4851804"/>
              <a:gd name="connsiteY28" fmla="*/ 1180713 h 2014308"/>
              <a:gd name="connsiteX29" fmla="*/ 1621482 w 4851804"/>
              <a:gd name="connsiteY29" fmla="*/ 1180713 h 2014308"/>
              <a:gd name="connsiteX30" fmla="*/ 1609907 w 4851804"/>
              <a:gd name="connsiteY30" fmla="*/ 995518 h 2014308"/>
              <a:gd name="connsiteX31" fmla="*/ 1586758 w 4851804"/>
              <a:gd name="connsiteY31" fmla="*/ 613553 h 2014308"/>
              <a:gd name="connsiteX32" fmla="*/ 1447862 w 4851804"/>
              <a:gd name="connsiteY32" fmla="*/ 301037 h 2014308"/>
              <a:gd name="connsiteX33" fmla="*/ 1274242 w 4851804"/>
              <a:gd name="connsiteY33" fmla="*/ 57969 h 2014308"/>
              <a:gd name="connsiteX34" fmla="*/ 1112196 w 4851804"/>
              <a:gd name="connsiteY34" fmla="*/ 11670 h 2014308"/>
              <a:gd name="connsiteX35" fmla="*/ 892277 w 4851804"/>
              <a:gd name="connsiteY35" fmla="*/ 95 h 2014308"/>
              <a:gd name="connsiteX36" fmla="*/ 672358 w 4851804"/>
              <a:gd name="connsiteY36" fmla="*/ 11670 h 2014308"/>
              <a:gd name="connsiteX37" fmla="*/ 533462 w 4851804"/>
              <a:gd name="connsiteY37" fmla="*/ 81118 h 2014308"/>
              <a:gd name="connsiteX38" fmla="*/ 348267 w 4851804"/>
              <a:gd name="connsiteY38" fmla="*/ 138991 h 2014308"/>
              <a:gd name="connsiteX39" fmla="*/ 82049 w 4851804"/>
              <a:gd name="connsiteY39" fmla="*/ 370485 h 2014308"/>
              <a:gd name="connsiteX40" fmla="*/ 35750 w 4851804"/>
              <a:gd name="connsiteY40" fmla="*/ 520956 h 2014308"/>
              <a:gd name="connsiteX41" fmla="*/ 35750 w 4851804"/>
              <a:gd name="connsiteY41" fmla="*/ 671427 h 2014308"/>
              <a:gd name="connsiteX42" fmla="*/ 12601 w 4851804"/>
              <a:gd name="connsiteY42" fmla="*/ 798748 h 2014308"/>
              <a:gd name="connsiteX43" fmla="*/ 1026 w 4851804"/>
              <a:gd name="connsiteY43" fmla="*/ 983943 h 2014308"/>
              <a:gd name="connsiteX0" fmla="*/ 1026 w 4851804"/>
              <a:gd name="connsiteY0" fmla="*/ 983943 h 2026339"/>
              <a:gd name="connsiteX1" fmla="*/ 35750 w 4851804"/>
              <a:gd name="connsiteY1" fmla="*/ 1342758 h 2026339"/>
              <a:gd name="connsiteX2" fmla="*/ 36468 w 4851804"/>
              <a:gd name="connsiteY2" fmla="*/ 1554267 h 2026339"/>
              <a:gd name="connsiteX3" fmla="*/ 32494 w 4851804"/>
              <a:gd name="connsiteY3" fmla="*/ 1721313 h 2026339"/>
              <a:gd name="connsiteX4" fmla="*/ 806255 w 4851804"/>
              <a:gd name="connsiteY4" fmla="*/ 1733939 h 2026339"/>
              <a:gd name="connsiteX5" fmla="*/ 1807205 w 4851804"/>
              <a:gd name="connsiteY5" fmla="*/ 1691062 h 2026339"/>
              <a:gd name="connsiteX6" fmla="*/ 2362262 w 4851804"/>
              <a:gd name="connsiteY6" fmla="*/ 2014090 h 2026339"/>
              <a:gd name="connsiteX7" fmla="*/ 2998869 w 4851804"/>
              <a:gd name="connsiteY7" fmla="*/ 1956217 h 2026339"/>
              <a:gd name="connsiteX8" fmla="*/ 3485006 w 4851804"/>
              <a:gd name="connsiteY8" fmla="*/ 1933067 h 2026339"/>
              <a:gd name="connsiteX9" fmla="*/ 4121614 w 4851804"/>
              <a:gd name="connsiteY9" fmla="*/ 1944642 h 2026339"/>
              <a:gd name="connsiteX10" fmla="*/ 4804520 w 4851804"/>
              <a:gd name="connsiteY10" fmla="*/ 1967791 h 2026339"/>
              <a:gd name="connsiteX11" fmla="*/ 4792945 w 4851804"/>
              <a:gd name="connsiteY11" fmla="*/ 1562677 h 2026339"/>
              <a:gd name="connsiteX12" fmla="*/ 4792945 w 4851804"/>
              <a:gd name="connsiteY12" fmla="*/ 1169138 h 2026339"/>
              <a:gd name="connsiteX13" fmla="*/ 4792945 w 4851804"/>
              <a:gd name="connsiteY13" fmla="*/ 949219 h 2026339"/>
              <a:gd name="connsiteX14" fmla="*/ 4792945 w 4851804"/>
              <a:gd name="connsiteY14" fmla="*/ 717726 h 2026339"/>
              <a:gd name="connsiteX15" fmla="*/ 4769796 w 4851804"/>
              <a:gd name="connsiteY15" fmla="*/ 601979 h 2026339"/>
              <a:gd name="connsiteX16" fmla="*/ 4607750 w 4851804"/>
              <a:gd name="connsiteY16" fmla="*/ 520956 h 2026339"/>
              <a:gd name="connsiteX17" fmla="*/ 4492004 w 4851804"/>
              <a:gd name="connsiteY17" fmla="*/ 520956 h 2026339"/>
              <a:gd name="connsiteX18" fmla="*/ 4244450 w 4851804"/>
              <a:gd name="connsiteY18" fmla="*/ 435897 h 2026339"/>
              <a:gd name="connsiteX19" fmla="*/ 3959568 w 4851804"/>
              <a:gd name="connsiteY19" fmla="*/ 520956 h 2026339"/>
              <a:gd name="connsiteX20" fmla="*/ 3837898 w 4851804"/>
              <a:gd name="connsiteY20" fmla="*/ 582597 h 2026339"/>
              <a:gd name="connsiteX21" fmla="*/ 3762798 w 4851804"/>
              <a:gd name="connsiteY21" fmla="*/ 706151 h 2026339"/>
              <a:gd name="connsiteX22" fmla="*/ 3774373 w 4851804"/>
              <a:gd name="connsiteY22" fmla="*/ 891346 h 2026339"/>
              <a:gd name="connsiteX23" fmla="*/ 3774373 w 4851804"/>
              <a:gd name="connsiteY23" fmla="*/ 1041817 h 2026339"/>
              <a:gd name="connsiteX24" fmla="*/ 3716500 w 4851804"/>
              <a:gd name="connsiteY24" fmla="*/ 1145989 h 2026339"/>
              <a:gd name="connsiteX25" fmla="*/ 3230363 w 4851804"/>
              <a:gd name="connsiteY25" fmla="*/ 1111265 h 2026339"/>
              <a:gd name="connsiteX26" fmla="*/ 2790525 w 4851804"/>
              <a:gd name="connsiteY26" fmla="*/ 1169138 h 2026339"/>
              <a:gd name="connsiteX27" fmla="*/ 2373836 w 4851804"/>
              <a:gd name="connsiteY27" fmla="*/ 1180713 h 2026339"/>
              <a:gd name="connsiteX28" fmla="*/ 1795102 w 4851804"/>
              <a:gd name="connsiteY28" fmla="*/ 1180713 h 2026339"/>
              <a:gd name="connsiteX29" fmla="*/ 1621482 w 4851804"/>
              <a:gd name="connsiteY29" fmla="*/ 1180713 h 2026339"/>
              <a:gd name="connsiteX30" fmla="*/ 1609907 w 4851804"/>
              <a:gd name="connsiteY30" fmla="*/ 995518 h 2026339"/>
              <a:gd name="connsiteX31" fmla="*/ 1586758 w 4851804"/>
              <a:gd name="connsiteY31" fmla="*/ 613553 h 2026339"/>
              <a:gd name="connsiteX32" fmla="*/ 1447862 w 4851804"/>
              <a:gd name="connsiteY32" fmla="*/ 301037 h 2026339"/>
              <a:gd name="connsiteX33" fmla="*/ 1274242 w 4851804"/>
              <a:gd name="connsiteY33" fmla="*/ 57969 h 2026339"/>
              <a:gd name="connsiteX34" fmla="*/ 1112196 w 4851804"/>
              <a:gd name="connsiteY34" fmla="*/ 11670 h 2026339"/>
              <a:gd name="connsiteX35" fmla="*/ 892277 w 4851804"/>
              <a:gd name="connsiteY35" fmla="*/ 95 h 2026339"/>
              <a:gd name="connsiteX36" fmla="*/ 672358 w 4851804"/>
              <a:gd name="connsiteY36" fmla="*/ 11670 h 2026339"/>
              <a:gd name="connsiteX37" fmla="*/ 533462 w 4851804"/>
              <a:gd name="connsiteY37" fmla="*/ 81118 h 2026339"/>
              <a:gd name="connsiteX38" fmla="*/ 348267 w 4851804"/>
              <a:gd name="connsiteY38" fmla="*/ 138991 h 2026339"/>
              <a:gd name="connsiteX39" fmla="*/ 82049 w 4851804"/>
              <a:gd name="connsiteY39" fmla="*/ 370485 h 2026339"/>
              <a:gd name="connsiteX40" fmla="*/ 35750 w 4851804"/>
              <a:gd name="connsiteY40" fmla="*/ 520956 h 2026339"/>
              <a:gd name="connsiteX41" fmla="*/ 35750 w 4851804"/>
              <a:gd name="connsiteY41" fmla="*/ 671427 h 2026339"/>
              <a:gd name="connsiteX42" fmla="*/ 12601 w 4851804"/>
              <a:gd name="connsiteY42" fmla="*/ 798748 h 2026339"/>
              <a:gd name="connsiteX43" fmla="*/ 1026 w 4851804"/>
              <a:gd name="connsiteY43" fmla="*/ 983943 h 2026339"/>
              <a:gd name="connsiteX0" fmla="*/ 1026 w 4851804"/>
              <a:gd name="connsiteY0" fmla="*/ 983943 h 1992064"/>
              <a:gd name="connsiteX1" fmla="*/ 35750 w 4851804"/>
              <a:gd name="connsiteY1" fmla="*/ 1342758 h 1992064"/>
              <a:gd name="connsiteX2" fmla="*/ 36468 w 4851804"/>
              <a:gd name="connsiteY2" fmla="*/ 1554267 h 1992064"/>
              <a:gd name="connsiteX3" fmla="*/ 32494 w 4851804"/>
              <a:gd name="connsiteY3" fmla="*/ 1721313 h 1992064"/>
              <a:gd name="connsiteX4" fmla="*/ 806255 w 4851804"/>
              <a:gd name="connsiteY4" fmla="*/ 1733939 h 1992064"/>
              <a:gd name="connsiteX5" fmla="*/ 1807205 w 4851804"/>
              <a:gd name="connsiteY5" fmla="*/ 1691062 h 1992064"/>
              <a:gd name="connsiteX6" fmla="*/ 2434864 w 4851804"/>
              <a:gd name="connsiteY6" fmla="*/ 1723681 h 1992064"/>
              <a:gd name="connsiteX7" fmla="*/ 2998869 w 4851804"/>
              <a:gd name="connsiteY7" fmla="*/ 1956217 h 1992064"/>
              <a:gd name="connsiteX8" fmla="*/ 3485006 w 4851804"/>
              <a:gd name="connsiteY8" fmla="*/ 1933067 h 1992064"/>
              <a:gd name="connsiteX9" fmla="*/ 4121614 w 4851804"/>
              <a:gd name="connsiteY9" fmla="*/ 1944642 h 1992064"/>
              <a:gd name="connsiteX10" fmla="*/ 4804520 w 4851804"/>
              <a:gd name="connsiteY10" fmla="*/ 1967791 h 1992064"/>
              <a:gd name="connsiteX11" fmla="*/ 4792945 w 4851804"/>
              <a:gd name="connsiteY11" fmla="*/ 1562677 h 1992064"/>
              <a:gd name="connsiteX12" fmla="*/ 4792945 w 4851804"/>
              <a:gd name="connsiteY12" fmla="*/ 1169138 h 1992064"/>
              <a:gd name="connsiteX13" fmla="*/ 4792945 w 4851804"/>
              <a:gd name="connsiteY13" fmla="*/ 949219 h 1992064"/>
              <a:gd name="connsiteX14" fmla="*/ 4792945 w 4851804"/>
              <a:gd name="connsiteY14" fmla="*/ 717726 h 1992064"/>
              <a:gd name="connsiteX15" fmla="*/ 4769796 w 4851804"/>
              <a:gd name="connsiteY15" fmla="*/ 601979 h 1992064"/>
              <a:gd name="connsiteX16" fmla="*/ 4607750 w 4851804"/>
              <a:gd name="connsiteY16" fmla="*/ 520956 h 1992064"/>
              <a:gd name="connsiteX17" fmla="*/ 4492004 w 4851804"/>
              <a:gd name="connsiteY17" fmla="*/ 520956 h 1992064"/>
              <a:gd name="connsiteX18" fmla="*/ 4244450 w 4851804"/>
              <a:gd name="connsiteY18" fmla="*/ 435897 h 1992064"/>
              <a:gd name="connsiteX19" fmla="*/ 3959568 w 4851804"/>
              <a:gd name="connsiteY19" fmla="*/ 520956 h 1992064"/>
              <a:gd name="connsiteX20" fmla="*/ 3837898 w 4851804"/>
              <a:gd name="connsiteY20" fmla="*/ 582597 h 1992064"/>
              <a:gd name="connsiteX21" fmla="*/ 3762798 w 4851804"/>
              <a:gd name="connsiteY21" fmla="*/ 706151 h 1992064"/>
              <a:gd name="connsiteX22" fmla="*/ 3774373 w 4851804"/>
              <a:gd name="connsiteY22" fmla="*/ 891346 h 1992064"/>
              <a:gd name="connsiteX23" fmla="*/ 3774373 w 4851804"/>
              <a:gd name="connsiteY23" fmla="*/ 1041817 h 1992064"/>
              <a:gd name="connsiteX24" fmla="*/ 3716500 w 4851804"/>
              <a:gd name="connsiteY24" fmla="*/ 1145989 h 1992064"/>
              <a:gd name="connsiteX25" fmla="*/ 3230363 w 4851804"/>
              <a:gd name="connsiteY25" fmla="*/ 1111265 h 1992064"/>
              <a:gd name="connsiteX26" fmla="*/ 2790525 w 4851804"/>
              <a:gd name="connsiteY26" fmla="*/ 1169138 h 1992064"/>
              <a:gd name="connsiteX27" fmla="*/ 2373836 w 4851804"/>
              <a:gd name="connsiteY27" fmla="*/ 1180713 h 1992064"/>
              <a:gd name="connsiteX28" fmla="*/ 1795102 w 4851804"/>
              <a:gd name="connsiteY28" fmla="*/ 1180713 h 1992064"/>
              <a:gd name="connsiteX29" fmla="*/ 1621482 w 4851804"/>
              <a:gd name="connsiteY29" fmla="*/ 1180713 h 1992064"/>
              <a:gd name="connsiteX30" fmla="*/ 1609907 w 4851804"/>
              <a:gd name="connsiteY30" fmla="*/ 995518 h 1992064"/>
              <a:gd name="connsiteX31" fmla="*/ 1586758 w 4851804"/>
              <a:gd name="connsiteY31" fmla="*/ 613553 h 1992064"/>
              <a:gd name="connsiteX32" fmla="*/ 1447862 w 4851804"/>
              <a:gd name="connsiteY32" fmla="*/ 301037 h 1992064"/>
              <a:gd name="connsiteX33" fmla="*/ 1274242 w 4851804"/>
              <a:gd name="connsiteY33" fmla="*/ 57969 h 1992064"/>
              <a:gd name="connsiteX34" fmla="*/ 1112196 w 4851804"/>
              <a:gd name="connsiteY34" fmla="*/ 11670 h 1992064"/>
              <a:gd name="connsiteX35" fmla="*/ 892277 w 4851804"/>
              <a:gd name="connsiteY35" fmla="*/ 95 h 1992064"/>
              <a:gd name="connsiteX36" fmla="*/ 672358 w 4851804"/>
              <a:gd name="connsiteY36" fmla="*/ 11670 h 1992064"/>
              <a:gd name="connsiteX37" fmla="*/ 533462 w 4851804"/>
              <a:gd name="connsiteY37" fmla="*/ 81118 h 1992064"/>
              <a:gd name="connsiteX38" fmla="*/ 348267 w 4851804"/>
              <a:gd name="connsiteY38" fmla="*/ 138991 h 1992064"/>
              <a:gd name="connsiteX39" fmla="*/ 82049 w 4851804"/>
              <a:gd name="connsiteY39" fmla="*/ 370485 h 1992064"/>
              <a:gd name="connsiteX40" fmla="*/ 35750 w 4851804"/>
              <a:gd name="connsiteY40" fmla="*/ 520956 h 1992064"/>
              <a:gd name="connsiteX41" fmla="*/ 35750 w 4851804"/>
              <a:gd name="connsiteY41" fmla="*/ 671427 h 1992064"/>
              <a:gd name="connsiteX42" fmla="*/ 12601 w 4851804"/>
              <a:gd name="connsiteY42" fmla="*/ 798748 h 1992064"/>
              <a:gd name="connsiteX43" fmla="*/ 1026 w 4851804"/>
              <a:gd name="connsiteY43" fmla="*/ 983943 h 1992064"/>
              <a:gd name="connsiteX0" fmla="*/ 1026 w 4851804"/>
              <a:gd name="connsiteY0" fmla="*/ 983943 h 1992064"/>
              <a:gd name="connsiteX1" fmla="*/ 35750 w 4851804"/>
              <a:gd name="connsiteY1" fmla="*/ 1342758 h 1992064"/>
              <a:gd name="connsiteX2" fmla="*/ 36468 w 4851804"/>
              <a:gd name="connsiteY2" fmla="*/ 1554267 h 1992064"/>
              <a:gd name="connsiteX3" fmla="*/ 32494 w 4851804"/>
              <a:gd name="connsiteY3" fmla="*/ 1721313 h 1992064"/>
              <a:gd name="connsiteX4" fmla="*/ 806255 w 4851804"/>
              <a:gd name="connsiteY4" fmla="*/ 1733939 h 1992064"/>
              <a:gd name="connsiteX5" fmla="*/ 1807205 w 4851804"/>
              <a:gd name="connsiteY5" fmla="*/ 1691062 h 1992064"/>
              <a:gd name="connsiteX6" fmla="*/ 2434864 w 4851804"/>
              <a:gd name="connsiteY6" fmla="*/ 1723681 h 1992064"/>
              <a:gd name="connsiteX7" fmla="*/ 3017019 w 4851804"/>
              <a:gd name="connsiteY7" fmla="*/ 1690010 h 1992064"/>
              <a:gd name="connsiteX8" fmla="*/ 3485006 w 4851804"/>
              <a:gd name="connsiteY8" fmla="*/ 1933067 h 1992064"/>
              <a:gd name="connsiteX9" fmla="*/ 4121614 w 4851804"/>
              <a:gd name="connsiteY9" fmla="*/ 1944642 h 1992064"/>
              <a:gd name="connsiteX10" fmla="*/ 4804520 w 4851804"/>
              <a:gd name="connsiteY10" fmla="*/ 1967791 h 1992064"/>
              <a:gd name="connsiteX11" fmla="*/ 4792945 w 4851804"/>
              <a:gd name="connsiteY11" fmla="*/ 1562677 h 1992064"/>
              <a:gd name="connsiteX12" fmla="*/ 4792945 w 4851804"/>
              <a:gd name="connsiteY12" fmla="*/ 1169138 h 1992064"/>
              <a:gd name="connsiteX13" fmla="*/ 4792945 w 4851804"/>
              <a:gd name="connsiteY13" fmla="*/ 949219 h 1992064"/>
              <a:gd name="connsiteX14" fmla="*/ 4792945 w 4851804"/>
              <a:gd name="connsiteY14" fmla="*/ 717726 h 1992064"/>
              <a:gd name="connsiteX15" fmla="*/ 4769796 w 4851804"/>
              <a:gd name="connsiteY15" fmla="*/ 601979 h 1992064"/>
              <a:gd name="connsiteX16" fmla="*/ 4607750 w 4851804"/>
              <a:gd name="connsiteY16" fmla="*/ 520956 h 1992064"/>
              <a:gd name="connsiteX17" fmla="*/ 4492004 w 4851804"/>
              <a:gd name="connsiteY17" fmla="*/ 520956 h 1992064"/>
              <a:gd name="connsiteX18" fmla="*/ 4244450 w 4851804"/>
              <a:gd name="connsiteY18" fmla="*/ 435897 h 1992064"/>
              <a:gd name="connsiteX19" fmla="*/ 3959568 w 4851804"/>
              <a:gd name="connsiteY19" fmla="*/ 520956 h 1992064"/>
              <a:gd name="connsiteX20" fmla="*/ 3837898 w 4851804"/>
              <a:gd name="connsiteY20" fmla="*/ 582597 h 1992064"/>
              <a:gd name="connsiteX21" fmla="*/ 3762798 w 4851804"/>
              <a:gd name="connsiteY21" fmla="*/ 706151 h 1992064"/>
              <a:gd name="connsiteX22" fmla="*/ 3774373 w 4851804"/>
              <a:gd name="connsiteY22" fmla="*/ 891346 h 1992064"/>
              <a:gd name="connsiteX23" fmla="*/ 3774373 w 4851804"/>
              <a:gd name="connsiteY23" fmla="*/ 1041817 h 1992064"/>
              <a:gd name="connsiteX24" fmla="*/ 3716500 w 4851804"/>
              <a:gd name="connsiteY24" fmla="*/ 1145989 h 1992064"/>
              <a:gd name="connsiteX25" fmla="*/ 3230363 w 4851804"/>
              <a:gd name="connsiteY25" fmla="*/ 1111265 h 1992064"/>
              <a:gd name="connsiteX26" fmla="*/ 2790525 w 4851804"/>
              <a:gd name="connsiteY26" fmla="*/ 1169138 h 1992064"/>
              <a:gd name="connsiteX27" fmla="*/ 2373836 w 4851804"/>
              <a:gd name="connsiteY27" fmla="*/ 1180713 h 1992064"/>
              <a:gd name="connsiteX28" fmla="*/ 1795102 w 4851804"/>
              <a:gd name="connsiteY28" fmla="*/ 1180713 h 1992064"/>
              <a:gd name="connsiteX29" fmla="*/ 1621482 w 4851804"/>
              <a:gd name="connsiteY29" fmla="*/ 1180713 h 1992064"/>
              <a:gd name="connsiteX30" fmla="*/ 1609907 w 4851804"/>
              <a:gd name="connsiteY30" fmla="*/ 995518 h 1992064"/>
              <a:gd name="connsiteX31" fmla="*/ 1586758 w 4851804"/>
              <a:gd name="connsiteY31" fmla="*/ 613553 h 1992064"/>
              <a:gd name="connsiteX32" fmla="*/ 1447862 w 4851804"/>
              <a:gd name="connsiteY32" fmla="*/ 301037 h 1992064"/>
              <a:gd name="connsiteX33" fmla="*/ 1274242 w 4851804"/>
              <a:gd name="connsiteY33" fmla="*/ 57969 h 1992064"/>
              <a:gd name="connsiteX34" fmla="*/ 1112196 w 4851804"/>
              <a:gd name="connsiteY34" fmla="*/ 11670 h 1992064"/>
              <a:gd name="connsiteX35" fmla="*/ 892277 w 4851804"/>
              <a:gd name="connsiteY35" fmla="*/ 95 h 1992064"/>
              <a:gd name="connsiteX36" fmla="*/ 672358 w 4851804"/>
              <a:gd name="connsiteY36" fmla="*/ 11670 h 1992064"/>
              <a:gd name="connsiteX37" fmla="*/ 533462 w 4851804"/>
              <a:gd name="connsiteY37" fmla="*/ 81118 h 1992064"/>
              <a:gd name="connsiteX38" fmla="*/ 348267 w 4851804"/>
              <a:gd name="connsiteY38" fmla="*/ 138991 h 1992064"/>
              <a:gd name="connsiteX39" fmla="*/ 82049 w 4851804"/>
              <a:gd name="connsiteY39" fmla="*/ 370485 h 1992064"/>
              <a:gd name="connsiteX40" fmla="*/ 35750 w 4851804"/>
              <a:gd name="connsiteY40" fmla="*/ 520956 h 1992064"/>
              <a:gd name="connsiteX41" fmla="*/ 35750 w 4851804"/>
              <a:gd name="connsiteY41" fmla="*/ 671427 h 1992064"/>
              <a:gd name="connsiteX42" fmla="*/ 12601 w 4851804"/>
              <a:gd name="connsiteY42" fmla="*/ 798748 h 1992064"/>
              <a:gd name="connsiteX43" fmla="*/ 1026 w 4851804"/>
              <a:gd name="connsiteY43" fmla="*/ 983943 h 1992064"/>
              <a:gd name="connsiteX0" fmla="*/ 1026 w 4851804"/>
              <a:gd name="connsiteY0" fmla="*/ 983943 h 1999087"/>
              <a:gd name="connsiteX1" fmla="*/ 35750 w 4851804"/>
              <a:gd name="connsiteY1" fmla="*/ 1342758 h 1999087"/>
              <a:gd name="connsiteX2" fmla="*/ 36468 w 4851804"/>
              <a:gd name="connsiteY2" fmla="*/ 1554267 h 1999087"/>
              <a:gd name="connsiteX3" fmla="*/ 32494 w 4851804"/>
              <a:gd name="connsiteY3" fmla="*/ 1721313 h 1999087"/>
              <a:gd name="connsiteX4" fmla="*/ 806255 w 4851804"/>
              <a:gd name="connsiteY4" fmla="*/ 1733939 h 1999087"/>
              <a:gd name="connsiteX5" fmla="*/ 1807205 w 4851804"/>
              <a:gd name="connsiteY5" fmla="*/ 1691062 h 1999087"/>
              <a:gd name="connsiteX6" fmla="*/ 2434864 w 4851804"/>
              <a:gd name="connsiteY6" fmla="*/ 1723681 h 1999087"/>
              <a:gd name="connsiteX7" fmla="*/ 3017019 w 4851804"/>
              <a:gd name="connsiteY7" fmla="*/ 1690010 h 1999087"/>
              <a:gd name="connsiteX8" fmla="*/ 3485006 w 4851804"/>
              <a:gd name="connsiteY8" fmla="*/ 1727364 h 1999087"/>
              <a:gd name="connsiteX9" fmla="*/ 4121614 w 4851804"/>
              <a:gd name="connsiteY9" fmla="*/ 1944642 h 1999087"/>
              <a:gd name="connsiteX10" fmla="*/ 4804520 w 4851804"/>
              <a:gd name="connsiteY10" fmla="*/ 1967791 h 1999087"/>
              <a:gd name="connsiteX11" fmla="*/ 4792945 w 4851804"/>
              <a:gd name="connsiteY11" fmla="*/ 1562677 h 1999087"/>
              <a:gd name="connsiteX12" fmla="*/ 4792945 w 4851804"/>
              <a:gd name="connsiteY12" fmla="*/ 1169138 h 1999087"/>
              <a:gd name="connsiteX13" fmla="*/ 4792945 w 4851804"/>
              <a:gd name="connsiteY13" fmla="*/ 949219 h 1999087"/>
              <a:gd name="connsiteX14" fmla="*/ 4792945 w 4851804"/>
              <a:gd name="connsiteY14" fmla="*/ 717726 h 1999087"/>
              <a:gd name="connsiteX15" fmla="*/ 4769796 w 4851804"/>
              <a:gd name="connsiteY15" fmla="*/ 601979 h 1999087"/>
              <a:gd name="connsiteX16" fmla="*/ 4607750 w 4851804"/>
              <a:gd name="connsiteY16" fmla="*/ 520956 h 1999087"/>
              <a:gd name="connsiteX17" fmla="*/ 4492004 w 4851804"/>
              <a:gd name="connsiteY17" fmla="*/ 520956 h 1999087"/>
              <a:gd name="connsiteX18" fmla="*/ 4244450 w 4851804"/>
              <a:gd name="connsiteY18" fmla="*/ 435897 h 1999087"/>
              <a:gd name="connsiteX19" fmla="*/ 3959568 w 4851804"/>
              <a:gd name="connsiteY19" fmla="*/ 520956 h 1999087"/>
              <a:gd name="connsiteX20" fmla="*/ 3837898 w 4851804"/>
              <a:gd name="connsiteY20" fmla="*/ 582597 h 1999087"/>
              <a:gd name="connsiteX21" fmla="*/ 3762798 w 4851804"/>
              <a:gd name="connsiteY21" fmla="*/ 706151 h 1999087"/>
              <a:gd name="connsiteX22" fmla="*/ 3774373 w 4851804"/>
              <a:gd name="connsiteY22" fmla="*/ 891346 h 1999087"/>
              <a:gd name="connsiteX23" fmla="*/ 3774373 w 4851804"/>
              <a:gd name="connsiteY23" fmla="*/ 1041817 h 1999087"/>
              <a:gd name="connsiteX24" fmla="*/ 3716500 w 4851804"/>
              <a:gd name="connsiteY24" fmla="*/ 1145989 h 1999087"/>
              <a:gd name="connsiteX25" fmla="*/ 3230363 w 4851804"/>
              <a:gd name="connsiteY25" fmla="*/ 1111265 h 1999087"/>
              <a:gd name="connsiteX26" fmla="*/ 2790525 w 4851804"/>
              <a:gd name="connsiteY26" fmla="*/ 1169138 h 1999087"/>
              <a:gd name="connsiteX27" fmla="*/ 2373836 w 4851804"/>
              <a:gd name="connsiteY27" fmla="*/ 1180713 h 1999087"/>
              <a:gd name="connsiteX28" fmla="*/ 1795102 w 4851804"/>
              <a:gd name="connsiteY28" fmla="*/ 1180713 h 1999087"/>
              <a:gd name="connsiteX29" fmla="*/ 1621482 w 4851804"/>
              <a:gd name="connsiteY29" fmla="*/ 1180713 h 1999087"/>
              <a:gd name="connsiteX30" fmla="*/ 1609907 w 4851804"/>
              <a:gd name="connsiteY30" fmla="*/ 995518 h 1999087"/>
              <a:gd name="connsiteX31" fmla="*/ 1586758 w 4851804"/>
              <a:gd name="connsiteY31" fmla="*/ 613553 h 1999087"/>
              <a:gd name="connsiteX32" fmla="*/ 1447862 w 4851804"/>
              <a:gd name="connsiteY32" fmla="*/ 301037 h 1999087"/>
              <a:gd name="connsiteX33" fmla="*/ 1274242 w 4851804"/>
              <a:gd name="connsiteY33" fmla="*/ 57969 h 1999087"/>
              <a:gd name="connsiteX34" fmla="*/ 1112196 w 4851804"/>
              <a:gd name="connsiteY34" fmla="*/ 11670 h 1999087"/>
              <a:gd name="connsiteX35" fmla="*/ 892277 w 4851804"/>
              <a:gd name="connsiteY35" fmla="*/ 95 h 1999087"/>
              <a:gd name="connsiteX36" fmla="*/ 672358 w 4851804"/>
              <a:gd name="connsiteY36" fmla="*/ 11670 h 1999087"/>
              <a:gd name="connsiteX37" fmla="*/ 533462 w 4851804"/>
              <a:gd name="connsiteY37" fmla="*/ 81118 h 1999087"/>
              <a:gd name="connsiteX38" fmla="*/ 348267 w 4851804"/>
              <a:gd name="connsiteY38" fmla="*/ 138991 h 1999087"/>
              <a:gd name="connsiteX39" fmla="*/ 82049 w 4851804"/>
              <a:gd name="connsiteY39" fmla="*/ 370485 h 1999087"/>
              <a:gd name="connsiteX40" fmla="*/ 35750 w 4851804"/>
              <a:gd name="connsiteY40" fmla="*/ 520956 h 1999087"/>
              <a:gd name="connsiteX41" fmla="*/ 35750 w 4851804"/>
              <a:gd name="connsiteY41" fmla="*/ 671427 h 1999087"/>
              <a:gd name="connsiteX42" fmla="*/ 12601 w 4851804"/>
              <a:gd name="connsiteY42" fmla="*/ 798748 h 1999087"/>
              <a:gd name="connsiteX43" fmla="*/ 1026 w 4851804"/>
              <a:gd name="connsiteY43" fmla="*/ 983943 h 1999087"/>
              <a:gd name="connsiteX0" fmla="*/ 1026 w 4849662"/>
              <a:gd name="connsiteY0" fmla="*/ 983943 h 1970116"/>
              <a:gd name="connsiteX1" fmla="*/ 35750 w 4849662"/>
              <a:gd name="connsiteY1" fmla="*/ 1342758 h 1970116"/>
              <a:gd name="connsiteX2" fmla="*/ 36468 w 4849662"/>
              <a:gd name="connsiteY2" fmla="*/ 1554267 h 1970116"/>
              <a:gd name="connsiteX3" fmla="*/ 32494 w 4849662"/>
              <a:gd name="connsiteY3" fmla="*/ 1721313 h 1970116"/>
              <a:gd name="connsiteX4" fmla="*/ 806255 w 4849662"/>
              <a:gd name="connsiteY4" fmla="*/ 1733939 h 1970116"/>
              <a:gd name="connsiteX5" fmla="*/ 1807205 w 4849662"/>
              <a:gd name="connsiteY5" fmla="*/ 1691062 h 1970116"/>
              <a:gd name="connsiteX6" fmla="*/ 2434864 w 4849662"/>
              <a:gd name="connsiteY6" fmla="*/ 1723681 h 1970116"/>
              <a:gd name="connsiteX7" fmla="*/ 3017019 w 4849662"/>
              <a:gd name="connsiteY7" fmla="*/ 1690010 h 1970116"/>
              <a:gd name="connsiteX8" fmla="*/ 3485006 w 4849662"/>
              <a:gd name="connsiteY8" fmla="*/ 1727364 h 1970116"/>
              <a:gd name="connsiteX9" fmla="*/ 4121614 w 4849662"/>
              <a:gd name="connsiteY9" fmla="*/ 1944642 h 1970116"/>
              <a:gd name="connsiteX10" fmla="*/ 4150595 w 4849662"/>
              <a:gd name="connsiteY10" fmla="*/ 1737856 h 1970116"/>
              <a:gd name="connsiteX11" fmla="*/ 4804520 w 4849662"/>
              <a:gd name="connsiteY11" fmla="*/ 1967791 h 1970116"/>
              <a:gd name="connsiteX12" fmla="*/ 4792945 w 4849662"/>
              <a:gd name="connsiteY12" fmla="*/ 1562677 h 1970116"/>
              <a:gd name="connsiteX13" fmla="*/ 4792945 w 4849662"/>
              <a:gd name="connsiteY13" fmla="*/ 1169138 h 1970116"/>
              <a:gd name="connsiteX14" fmla="*/ 4792945 w 4849662"/>
              <a:gd name="connsiteY14" fmla="*/ 949219 h 1970116"/>
              <a:gd name="connsiteX15" fmla="*/ 4792945 w 4849662"/>
              <a:gd name="connsiteY15" fmla="*/ 717726 h 1970116"/>
              <a:gd name="connsiteX16" fmla="*/ 4769796 w 4849662"/>
              <a:gd name="connsiteY16" fmla="*/ 601979 h 1970116"/>
              <a:gd name="connsiteX17" fmla="*/ 4607750 w 4849662"/>
              <a:gd name="connsiteY17" fmla="*/ 520956 h 1970116"/>
              <a:gd name="connsiteX18" fmla="*/ 4492004 w 4849662"/>
              <a:gd name="connsiteY18" fmla="*/ 520956 h 1970116"/>
              <a:gd name="connsiteX19" fmla="*/ 4244450 w 4849662"/>
              <a:gd name="connsiteY19" fmla="*/ 435897 h 1970116"/>
              <a:gd name="connsiteX20" fmla="*/ 3959568 w 4849662"/>
              <a:gd name="connsiteY20" fmla="*/ 520956 h 1970116"/>
              <a:gd name="connsiteX21" fmla="*/ 3837898 w 4849662"/>
              <a:gd name="connsiteY21" fmla="*/ 582597 h 1970116"/>
              <a:gd name="connsiteX22" fmla="*/ 3762798 w 4849662"/>
              <a:gd name="connsiteY22" fmla="*/ 706151 h 1970116"/>
              <a:gd name="connsiteX23" fmla="*/ 3774373 w 4849662"/>
              <a:gd name="connsiteY23" fmla="*/ 891346 h 1970116"/>
              <a:gd name="connsiteX24" fmla="*/ 3774373 w 4849662"/>
              <a:gd name="connsiteY24" fmla="*/ 1041817 h 1970116"/>
              <a:gd name="connsiteX25" fmla="*/ 3716500 w 4849662"/>
              <a:gd name="connsiteY25" fmla="*/ 1145989 h 1970116"/>
              <a:gd name="connsiteX26" fmla="*/ 3230363 w 4849662"/>
              <a:gd name="connsiteY26" fmla="*/ 1111265 h 1970116"/>
              <a:gd name="connsiteX27" fmla="*/ 2790525 w 4849662"/>
              <a:gd name="connsiteY27" fmla="*/ 1169138 h 1970116"/>
              <a:gd name="connsiteX28" fmla="*/ 2373836 w 4849662"/>
              <a:gd name="connsiteY28" fmla="*/ 1180713 h 1970116"/>
              <a:gd name="connsiteX29" fmla="*/ 1795102 w 4849662"/>
              <a:gd name="connsiteY29" fmla="*/ 1180713 h 1970116"/>
              <a:gd name="connsiteX30" fmla="*/ 1621482 w 4849662"/>
              <a:gd name="connsiteY30" fmla="*/ 1180713 h 1970116"/>
              <a:gd name="connsiteX31" fmla="*/ 1609907 w 4849662"/>
              <a:gd name="connsiteY31" fmla="*/ 995518 h 1970116"/>
              <a:gd name="connsiteX32" fmla="*/ 1586758 w 4849662"/>
              <a:gd name="connsiteY32" fmla="*/ 613553 h 1970116"/>
              <a:gd name="connsiteX33" fmla="*/ 1447862 w 4849662"/>
              <a:gd name="connsiteY33" fmla="*/ 301037 h 1970116"/>
              <a:gd name="connsiteX34" fmla="*/ 1274242 w 4849662"/>
              <a:gd name="connsiteY34" fmla="*/ 57969 h 1970116"/>
              <a:gd name="connsiteX35" fmla="*/ 1112196 w 4849662"/>
              <a:gd name="connsiteY35" fmla="*/ 11670 h 1970116"/>
              <a:gd name="connsiteX36" fmla="*/ 892277 w 4849662"/>
              <a:gd name="connsiteY36" fmla="*/ 95 h 1970116"/>
              <a:gd name="connsiteX37" fmla="*/ 672358 w 4849662"/>
              <a:gd name="connsiteY37" fmla="*/ 11670 h 1970116"/>
              <a:gd name="connsiteX38" fmla="*/ 533462 w 4849662"/>
              <a:gd name="connsiteY38" fmla="*/ 81118 h 1970116"/>
              <a:gd name="connsiteX39" fmla="*/ 348267 w 4849662"/>
              <a:gd name="connsiteY39" fmla="*/ 138991 h 1970116"/>
              <a:gd name="connsiteX40" fmla="*/ 82049 w 4849662"/>
              <a:gd name="connsiteY40" fmla="*/ 370485 h 1970116"/>
              <a:gd name="connsiteX41" fmla="*/ 35750 w 4849662"/>
              <a:gd name="connsiteY41" fmla="*/ 520956 h 1970116"/>
              <a:gd name="connsiteX42" fmla="*/ 35750 w 4849662"/>
              <a:gd name="connsiteY42" fmla="*/ 671427 h 1970116"/>
              <a:gd name="connsiteX43" fmla="*/ 12601 w 4849662"/>
              <a:gd name="connsiteY43" fmla="*/ 798748 h 1970116"/>
              <a:gd name="connsiteX44" fmla="*/ 1026 w 4849662"/>
              <a:gd name="connsiteY44" fmla="*/ 983943 h 1970116"/>
              <a:gd name="connsiteX0" fmla="*/ 1026 w 4830885"/>
              <a:gd name="connsiteY0" fmla="*/ 983943 h 1944652"/>
              <a:gd name="connsiteX1" fmla="*/ 35750 w 4830885"/>
              <a:gd name="connsiteY1" fmla="*/ 1342758 h 1944652"/>
              <a:gd name="connsiteX2" fmla="*/ 36468 w 4830885"/>
              <a:gd name="connsiteY2" fmla="*/ 1554267 h 1944652"/>
              <a:gd name="connsiteX3" fmla="*/ 32494 w 4830885"/>
              <a:gd name="connsiteY3" fmla="*/ 1721313 h 1944652"/>
              <a:gd name="connsiteX4" fmla="*/ 806255 w 4830885"/>
              <a:gd name="connsiteY4" fmla="*/ 1733939 h 1944652"/>
              <a:gd name="connsiteX5" fmla="*/ 1807205 w 4830885"/>
              <a:gd name="connsiteY5" fmla="*/ 1691062 h 1944652"/>
              <a:gd name="connsiteX6" fmla="*/ 2434864 w 4830885"/>
              <a:gd name="connsiteY6" fmla="*/ 1723681 h 1944652"/>
              <a:gd name="connsiteX7" fmla="*/ 3017019 w 4830885"/>
              <a:gd name="connsiteY7" fmla="*/ 1690010 h 1944652"/>
              <a:gd name="connsiteX8" fmla="*/ 3485006 w 4830885"/>
              <a:gd name="connsiteY8" fmla="*/ 1727364 h 1944652"/>
              <a:gd name="connsiteX9" fmla="*/ 4121614 w 4830885"/>
              <a:gd name="connsiteY9" fmla="*/ 1944642 h 1944652"/>
              <a:gd name="connsiteX10" fmla="*/ 4150595 w 4830885"/>
              <a:gd name="connsiteY10" fmla="*/ 1737856 h 1944652"/>
              <a:gd name="connsiteX11" fmla="*/ 4780319 w 4830885"/>
              <a:gd name="connsiteY11" fmla="*/ 1713686 h 1944652"/>
              <a:gd name="connsiteX12" fmla="*/ 4792945 w 4830885"/>
              <a:gd name="connsiteY12" fmla="*/ 1562677 h 1944652"/>
              <a:gd name="connsiteX13" fmla="*/ 4792945 w 4830885"/>
              <a:gd name="connsiteY13" fmla="*/ 1169138 h 1944652"/>
              <a:gd name="connsiteX14" fmla="*/ 4792945 w 4830885"/>
              <a:gd name="connsiteY14" fmla="*/ 949219 h 1944652"/>
              <a:gd name="connsiteX15" fmla="*/ 4792945 w 4830885"/>
              <a:gd name="connsiteY15" fmla="*/ 717726 h 1944652"/>
              <a:gd name="connsiteX16" fmla="*/ 4769796 w 4830885"/>
              <a:gd name="connsiteY16" fmla="*/ 601979 h 1944652"/>
              <a:gd name="connsiteX17" fmla="*/ 4607750 w 4830885"/>
              <a:gd name="connsiteY17" fmla="*/ 520956 h 1944652"/>
              <a:gd name="connsiteX18" fmla="*/ 4492004 w 4830885"/>
              <a:gd name="connsiteY18" fmla="*/ 520956 h 1944652"/>
              <a:gd name="connsiteX19" fmla="*/ 4244450 w 4830885"/>
              <a:gd name="connsiteY19" fmla="*/ 435897 h 1944652"/>
              <a:gd name="connsiteX20" fmla="*/ 3959568 w 4830885"/>
              <a:gd name="connsiteY20" fmla="*/ 520956 h 1944652"/>
              <a:gd name="connsiteX21" fmla="*/ 3837898 w 4830885"/>
              <a:gd name="connsiteY21" fmla="*/ 582597 h 1944652"/>
              <a:gd name="connsiteX22" fmla="*/ 3762798 w 4830885"/>
              <a:gd name="connsiteY22" fmla="*/ 706151 h 1944652"/>
              <a:gd name="connsiteX23" fmla="*/ 3774373 w 4830885"/>
              <a:gd name="connsiteY23" fmla="*/ 891346 h 1944652"/>
              <a:gd name="connsiteX24" fmla="*/ 3774373 w 4830885"/>
              <a:gd name="connsiteY24" fmla="*/ 1041817 h 1944652"/>
              <a:gd name="connsiteX25" fmla="*/ 3716500 w 4830885"/>
              <a:gd name="connsiteY25" fmla="*/ 1145989 h 1944652"/>
              <a:gd name="connsiteX26" fmla="*/ 3230363 w 4830885"/>
              <a:gd name="connsiteY26" fmla="*/ 1111265 h 1944652"/>
              <a:gd name="connsiteX27" fmla="*/ 2790525 w 4830885"/>
              <a:gd name="connsiteY27" fmla="*/ 1169138 h 1944652"/>
              <a:gd name="connsiteX28" fmla="*/ 2373836 w 4830885"/>
              <a:gd name="connsiteY28" fmla="*/ 1180713 h 1944652"/>
              <a:gd name="connsiteX29" fmla="*/ 1795102 w 4830885"/>
              <a:gd name="connsiteY29" fmla="*/ 1180713 h 1944652"/>
              <a:gd name="connsiteX30" fmla="*/ 1621482 w 4830885"/>
              <a:gd name="connsiteY30" fmla="*/ 1180713 h 1944652"/>
              <a:gd name="connsiteX31" fmla="*/ 1609907 w 4830885"/>
              <a:gd name="connsiteY31" fmla="*/ 995518 h 1944652"/>
              <a:gd name="connsiteX32" fmla="*/ 1586758 w 4830885"/>
              <a:gd name="connsiteY32" fmla="*/ 613553 h 1944652"/>
              <a:gd name="connsiteX33" fmla="*/ 1447862 w 4830885"/>
              <a:gd name="connsiteY33" fmla="*/ 301037 h 1944652"/>
              <a:gd name="connsiteX34" fmla="*/ 1274242 w 4830885"/>
              <a:gd name="connsiteY34" fmla="*/ 57969 h 1944652"/>
              <a:gd name="connsiteX35" fmla="*/ 1112196 w 4830885"/>
              <a:gd name="connsiteY35" fmla="*/ 11670 h 1944652"/>
              <a:gd name="connsiteX36" fmla="*/ 892277 w 4830885"/>
              <a:gd name="connsiteY36" fmla="*/ 95 h 1944652"/>
              <a:gd name="connsiteX37" fmla="*/ 672358 w 4830885"/>
              <a:gd name="connsiteY37" fmla="*/ 11670 h 1944652"/>
              <a:gd name="connsiteX38" fmla="*/ 533462 w 4830885"/>
              <a:gd name="connsiteY38" fmla="*/ 81118 h 1944652"/>
              <a:gd name="connsiteX39" fmla="*/ 348267 w 4830885"/>
              <a:gd name="connsiteY39" fmla="*/ 138991 h 1944652"/>
              <a:gd name="connsiteX40" fmla="*/ 82049 w 4830885"/>
              <a:gd name="connsiteY40" fmla="*/ 370485 h 1944652"/>
              <a:gd name="connsiteX41" fmla="*/ 35750 w 4830885"/>
              <a:gd name="connsiteY41" fmla="*/ 520956 h 1944652"/>
              <a:gd name="connsiteX42" fmla="*/ 35750 w 4830885"/>
              <a:gd name="connsiteY42" fmla="*/ 671427 h 1944652"/>
              <a:gd name="connsiteX43" fmla="*/ 12601 w 4830885"/>
              <a:gd name="connsiteY43" fmla="*/ 798748 h 1944652"/>
              <a:gd name="connsiteX44" fmla="*/ 1026 w 4830885"/>
              <a:gd name="connsiteY44" fmla="*/ 983943 h 1944652"/>
              <a:gd name="connsiteX0" fmla="*/ 1026 w 4830885"/>
              <a:gd name="connsiteY0" fmla="*/ 983943 h 1740374"/>
              <a:gd name="connsiteX1" fmla="*/ 35750 w 4830885"/>
              <a:gd name="connsiteY1" fmla="*/ 1342758 h 1740374"/>
              <a:gd name="connsiteX2" fmla="*/ 36468 w 4830885"/>
              <a:gd name="connsiteY2" fmla="*/ 1554267 h 1740374"/>
              <a:gd name="connsiteX3" fmla="*/ 32494 w 4830885"/>
              <a:gd name="connsiteY3" fmla="*/ 1721313 h 1740374"/>
              <a:gd name="connsiteX4" fmla="*/ 806255 w 4830885"/>
              <a:gd name="connsiteY4" fmla="*/ 1733939 h 1740374"/>
              <a:gd name="connsiteX5" fmla="*/ 1807205 w 4830885"/>
              <a:gd name="connsiteY5" fmla="*/ 1691062 h 1740374"/>
              <a:gd name="connsiteX6" fmla="*/ 2434864 w 4830885"/>
              <a:gd name="connsiteY6" fmla="*/ 1723681 h 1740374"/>
              <a:gd name="connsiteX7" fmla="*/ 3017019 w 4830885"/>
              <a:gd name="connsiteY7" fmla="*/ 1690010 h 1740374"/>
              <a:gd name="connsiteX8" fmla="*/ 3485006 w 4830885"/>
              <a:gd name="connsiteY8" fmla="*/ 1727364 h 1740374"/>
              <a:gd name="connsiteX9" fmla="*/ 3879609 w 4830885"/>
              <a:gd name="connsiteY9" fmla="*/ 1726837 h 1740374"/>
              <a:gd name="connsiteX10" fmla="*/ 4150595 w 4830885"/>
              <a:gd name="connsiteY10" fmla="*/ 1737856 h 1740374"/>
              <a:gd name="connsiteX11" fmla="*/ 4780319 w 4830885"/>
              <a:gd name="connsiteY11" fmla="*/ 1713686 h 1740374"/>
              <a:gd name="connsiteX12" fmla="*/ 4792945 w 4830885"/>
              <a:gd name="connsiteY12" fmla="*/ 1562677 h 1740374"/>
              <a:gd name="connsiteX13" fmla="*/ 4792945 w 4830885"/>
              <a:gd name="connsiteY13" fmla="*/ 1169138 h 1740374"/>
              <a:gd name="connsiteX14" fmla="*/ 4792945 w 4830885"/>
              <a:gd name="connsiteY14" fmla="*/ 949219 h 1740374"/>
              <a:gd name="connsiteX15" fmla="*/ 4792945 w 4830885"/>
              <a:gd name="connsiteY15" fmla="*/ 717726 h 1740374"/>
              <a:gd name="connsiteX16" fmla="*/ 4769796 w 4830885"/>
              <a:gd name="connsiteY16" fmla="*/ 601979 h 1740374"/>
              <a:gd name="connsiteX17" fmla="*/ 4607750 w 4830885"/>
              <a:gd name="connsiteY17" fmla="*/ 520956 h 1740374"/>
              <a:gd name="connsiteX18" fmla="*/ 4492004 w 4830885"/>
              <a:gd name="connsiteY18" fmla="*/ 520956 h 1740374"/>
              <a:gd name="connsiteX19" fmla="*/ 4244450 w 4830885"/>
              <a:gd name="connsiteY19" fmla="*/ 435897 h 1740374"/>
              <a:gd name="connsiteX20" fmla="*/ 3959568 w 4830885"/>
              <a:gd name="connsiteY20" fmla="*/ 520956 h 1740374"/>
              <a:gd name="connsiteX21" fmla="*/ 3837898 w 4830885"/>
              <a:gd name="connsiteY21" fmla="*/ 582597 h 1740374"/>
              <a:gd name="connsiteX22" fmla="*/ 3762798 w 4830885"/>
              <a:gd name="connsiteY22" fmla="*/ 706151 h 1740374"/>
              <a:gd name="connsiteX23" fmla="*/ 3774373 w 4830885"/>
              <a:gd name="connsiteY23" fmla="*/ 891346 h 1740374"/>
              <a:gd name="connsiteX24" fmla="*/ 3774373 w 4830885"/>
              <a:gd name="connsiteY24" fmla="*/ 1041817 h 1740374"/>
              <a:gd name="connsiteX25" fmla="*/ 3716500 w 4830885"/>
              <a:gd name="connsiteY25" fmla="*/ 1145989 h 1740374"/>
              <a:gd name="connsiteX26" fmla="*/ 3230363 w 4830885"/>
              <a:gd name="connsiteY26" fmla="*/ 1111265 h 1740374"/>
              <a:gd name="connsiteX27" fmla="*/ 2790525 w 4830885"/>
              <a:gd name="connsiteY27" fmla="*/ 1169138 h 1740374"/>
              <a:gd name="connsiteX28" fmla="*/ 2373836 w 4830885"/>
              <a:gd name="connsiteY28" fmla="*/ 1180713 h 1740374"/>
              <a:gd name="connsiteX29" fmla="*/ 1795102 w 4830885"/>
              <a:gd name="connsiteY29" fmla="*/ 1180713 h 1740374"/>
              <a:gd name="connsiteX30" fmla="*/ 1621482 w 4830885"/>
              <a:gd name="connsiteY30" fmla="*/ 1180713 h 1740374"/>
              <a:gd name="connsiteX31" fmla="*/ 1609907 w 4830885"/>
              <a:gd name="connsiteY31" fmla="*/ 995518 h 1740374"/>
              <a:gd name="connsiteX32" fmla="*/ 1586758 w 4830885"/>
              <a:gd name="connsiteY32" fmla="*/ 613553 h 1740374"/>
              <a:gd name="connsiteX33" fmla="*/ 1447862 w 4830885"/>
              <a:gd name="connsiteY33" fmla="*/ 301037 h 1740374"/>
              <a:gd name="connsiteX34" fmla="*/ 1274242 w 4830885"/>
              <a:gd name="connsiteY34" fmla="*/ 57969 h 1740374"/>
              <a:gd name="connsiteX35" fmla="*/ 1112196 w 4830885"/>
              <a:gd name="connsiteY35" fmla="*/ 11670 h 1740374"/>
              <a:gd name="connsiteX36" fmla="*/ 892277 w 4830885"/>
              <a:gd name="connsiteY36" fmla="*/ 95 h 1740374"/>
              <a:gd name="connsiteX37" fmla="*/ 672358 w 4830885"/>
              <a:gd name="connsiteY37" fmla="*/ 11670 h 1740374"/>
              <a:gd name="connsiteX38" fmla="*/ 533462 w 4830885"/>
              <a:gd name="connsiteY38" fmla="*/ 81118 h 1740374"/>
              <a:gd name="connsiteX39" fmla="*/ 348267 w 4830885"/>
              <a:gd name="connsiteY39" fmla="*/ 138991 h 1740374"/>
              <a:gd name="connsiteX40" fmla="*/ 82049 w 4830885"/>
              <a:gd name="connsiteY40" fmla="*/ 370485 h 1740374"/>
              <a:gd name="connsiteX41" fmla="*/ 35750 w 4830885"/>
              <a:gd name="connsiteY41" fmla="*/ 520956 h 1740374"/>
              <a:gd name="connsiteX42" fmla="*/ 35750 w 4830885"/>
              <a:gd name="connsiteY42" fmla="*/ 671427 h 1740374"/>
              <a:gd name="connsiteX43" fmla="*/ 12601 w 4830885"/>
              <a:gd name="connsiteY43" fmla="*/ 798748 h 1740374"/>
              <a:gd name="connsiteX44" fmla="*/ 1026 w 4830885"/>
              <a:gd name="connsiteY44" fmla="*/ 983943 h 1740374"/>
              <a:gd name="connsiteX0" fmla="*/ 331541 w 5161400"/>
              <a:gd name="connsiteY0" fmla="*/ 983943 h 1752684"/>
              <a:gd name="connsiteX1" fmla="*/ 366265 w 5161400"/>
              <a:gd name="connsiteY1" fmla="*/ 1342758 h 1752684"/>
              <a:gd name="connsiteX2" fmla="*/ 366983 w 5161400"/>
              <a:gd name="connsiteY2" fmla="*/ 1554267 h 1752684"/>
              <a:gd name="connsiteX3" fmla="*/ 0 w 5161400"/>
              <a:gd name="connsiteY3" fmla="*/ 1739463 h 1752684"/>
              <a:gd name="connsiteX4" fmla="*/ 1136770 w 5161400"/>
              <a:gd name="connsiteY4" fmla="*/ 1733939 h 1752684"/>
              <a:gd name="connsiteX5" fmla="*/ 2137720 w 5161400"/>
              <a:gd name="connsiteY5" fmla="*/ 1691062 h 1752684"/>
              <a:gd name="connsiteX6" fmla="*/ 2765379 w 5161400"/>
              <a:gd name="connsiteY6" fmla="*/ 1723681 h 1752684"/>
              <a:gd name="connsiteX7" fmla="*/ 3347534 w 5161400"/>
              <a:gd name="connsiteY7" fmla="*/ 1690010 h 1752684"/>
              <a:gd name="connsiteX8" fmla="*/ 3815521 w 5161400"/>
              <a:gd name="connsiteY8" fmla="*/ 1727364 h 1752684"/>
              <a:gd name="connsiteX9" fmla="*/ 4210124 w 5161400"/>
              <a:gd name="connsiteY9" fmla="*/ 1726837 h 1752684"/>
              <a:gd name="connsiteX10" fmla="*/ 4481110 w 5161400"/>
              <a:gd name="connsiteY10" fmla="*/ 1737856 h 1752684"/>
              <a:gd name="connsiteX11" fmla="*/ 5110834 w 5161400"/>
              <a:gd name="connsiteY11" fmla="*/ 1713686 h 1752684"/>
              <a:gd name="connsiteX12" fmla="*/ 5123460 w 5161400"/>
              <a:gd name="connsiteY12" fmla="*/ 1562677 h 1752684"/>
              <a:gd name="connsiteX13" fmla="*/ 5123460 w 5161400"/>
              <a:gd name="connsiteY13" fmla="*/ 1169138 h 1752684"/>
              <a:gd name="connsiteX14" fmla="*/ 5123460 w 5161400"/>
              <a:gd name="connsiteY14" fmla="*/ 949219 h 1752684"/>
              <a:gd name="connsiteX15" fmla="*/ 5123460 w 5161400"/>
              <a:gd name="connsiteY15" fmla="*/ 717726 h 1752684"/>
              <a:gd name="connsiteX16" fmla="*/ 5100311 w 5161400"/>
              <a:gd name="connsiteY16" fmla="*/ 601979 h 1752684"/>
              <a:gd name="connsiteX17" fmla="*/ 4938265 w 5161400"/>
              <a:gd name="connsiteY17" fmla="*/ 520956 h 1752684"/>
              <a:gd name="connsiteX18" fmla="*/ 4822519 w 5161400"/>
              <a:gd name="connsiteY18" fmla="*/ 520956 h 1752684"/>
              <a:gd name="connsiteX19" fmla="*/ 4574965 w 5161400"/>
              <a:gd name="connsiteY19" fmla="*/ 435897 h 1752684"/>
              <a:gd name="connsiteX20" fmla="*/ 4290083 w 5161400"/>
              <a:gd name="connsiteY20" fmla="*/ 520956 h 1752684"/>
              <a:gd name="connsiteX21" fmla="*/ 4168413 w 5161400"/>
              <a:gd name="connsiteY21" fmla="*/ 582597 h 1752684"/>
              <a:gd name="connsiteX22" fmla="*/ 4093313 w 5161400"/>
              <a:gd name="connsiteY22" fmla="*/ 706151 h 1752684"/>
              <a:gd name="connsiteX23" fmla="*/ 4104888 w 5161400"/>
              <a:gd name="connsiteY23" fmla="*/ 891346 h 1752684"/>
              <a:gd name="connsiteX24" fmla="*/ 4104888 w 5161400"/>
              <a:gd name="connsiteY24" fmla="*/ 1041817 h 1752684"/>
              <a:gd name="connsiteX25" fmla="*/ 4047015 w 5161400"/>
              <a:gd name="connsiteY25" fmla="*/ 1145989 h 1752684"/>
              <a:gd name="connsiteX26" fmla="*/ 3560878 w 5161400"/>
              <a:gd name="connsiteY26" fmla="*/ 1111265 h 1752684"/>
              <a:gd name="connsiteX27" fmla="*/ 3121040 w 5161400"/>
              <a:gd name="connsiteY27" fmla="*/ 1169138 h 1752684"/>
              <a:gd name="connsiteX28" fmla="*/ 2704351 w 5161400"/>
              <a:gd name="connsiteY28" fmla="*/ 1180713 h 1752684"/>
              <a:gd name="connsiteX29" fmla="*/ 2125617 w 5161400"/>
              <a:gd name="connsiteY29" fmla="*/ 1180713 h 1752684"/>
              <a:gd name="connsiteX30" fmla="*/ 1951997 w 5161400"/>
              <a:gd name="connsiteY30" fmla="*/ 1180713 h 1752684"/>
              <a:gd name="connsiteX31" fmla="*/ 1940422 w 5161400"/>
              <a:gd name="connsiteY31" fmla="*/ 995518 h 1752684"/>
              <a:gd name="connsiteX32" fmla="*/ 1917273 w 5161400"/>
              <a:gd name="connsiteY32" fmla="*/ 613553 h 1752684"/>
              <a:gd name="connsiteX33" fmla="*/ 1778377 w 5161400"/>
              <a:gd name="connsiteY33" fmla="*/ 301037 h 1752684"/>
              <a:gd name="connsiteX34" fmla="*/ 1604757 w 5161400"/>
              <a:gd name="connsiteY34" fmla="*/ 57969 h 1752684"/>
              <a:gd name="connsiteX35" fmla="*/ 1442711 w 5161400"/>
              <a:gd name="connsiteY35" fmla="*/ 11670 h 1752684"/>
              <a:gd name="connsiteX36" fmla="*/ 1222792 w 5161400"/>
              <a:gd name="connsiteY36" fmla="*/ 95 h 1752684"/>
              <a:gd name="connsiteX37" fmla="*/ 1002873 w 5161400"/>
              <a:gd name="connsiteY37" fmla="*/ 11670 h 1752684"/>
              <a:gd name="connsiteX38" fmla="*/ 863977 w 5161400"/>
              <a:gd name="connsiteY38" fmla="*/ 81118 h 1752684"/>
              <a:gd name="connsiteX39" fmla="*/ 678782 w 5161400"/>
              <a:gd name="connsiteY39" fmla="*/ 138991 h 1752684"/>
              <a:gd name="connsiteX40" fmla="*/ 412564 w 5161400"/>
              <a:gd name="connsiteY40" fmla="*/ 370485 h 1752684"/>
              <a:gd name="connsiteX41" fmla="*/ 366265 w 5161400"/>
              <a:gd name="connsiteY41" fmla="*/ 520956 h 1752684"/>
              <a:gd name="connsiteX42" fmla="*/ 366265 w 5161400"/>
              <a:gd name="connsiteY42" fmla="*/ 671427 h 1752684"/>
              <a:gd name="connsiteX43" fmla="*/ 343116 w 5161400"/>
              <a:gd name="connsiteY43" fmla="*/ 798748 h 1752684"/>
              <a:gd name="connsiteX44" fmla="*/ 331541 w 5161400"/>
              <a:gd name="connsiteY44" fmla="*/ 983943 h 1752684"/>
              <a:gd name="connsiteX0" fmla="*/ 331541 w 5161400"/>
              <a:gd name="connsiteY0" fmla="*/ 983943 h 1752684"/>
              <a:gd name="connsiteX1" fmla="*/ 366265 w 5161400"/>
              <a:gd name="connsiteY1" fmla="*/ 1342758 h 1752684"/>
              <a:gd name="connsiteX2" fmla="*/ 112879 w 5161400"/>
              <a:gd name="connsiteY2" fmla="*/ 1433263 h 1752684"/>
              <a:gd name="connsiteX3" fmla="*/ 0 w 5161400"/>
              <a:gd name="connsiteY3" fmla="*/ 1739463 h 1752684"/>
              <a:gd name="connsiteX4" fmla="*/ 1136770 w 5161400"/>
              <a:gd name="connsiteY4" fmla="*/ 1733939 h 1752684"/>
              <a:gd name="connsiteX5" fmla="*/ 2137720 w 5161400"/>
              <a:gd name="connsiteY5" fmla="*/ 1691062 h 1752684"/>
              <a:gd name="connsiteX6" fmla="*/ 2765379 w 5161400"/>
              <a:gd name="connsiteY6" fmla="*/ 1723681 h 1752684"/>
              <a:gd name="connsiteX7" fmla="*/ 3347534 w 5161400"/>
              <a:gd name="connsiteY7" fmla="*/ 1690010 h 1752684"/>
              <a:gd name="connsiteX8" fmla="*/ 3815521 w 5161400"/>
              <a:gd name="connsiteY8" fmla="*/ 1727364 h 1752684"/>
              <a:gd name="connsiteX9" fmla="*/ 4210124 w 5161400"/>
              <a:gd name="connsiteY9" fmla="*/ 1726837 h 1752684"/>
              <a:gd name="connsiteX10" fmla="*/ 4481110 w 5161400"/>
              <a:gd name="connsiteY10" fmla="*/ 1737856 h 1752684"/>
              <a:gd name="connsiteX11" fmla="*/ 5110834 w 5161400"/>
              <a:gd name="connsiteY11" fmla="*/ 1713686 h 1752684"/>
              <a:gd name="connsiteX12" fmla="*/ 5123460 w 5161400"/>
              <a:gd name="connsiteY12" fmla="*/ 1562677 h 1752684"/>
              <a:gd name="connsiteX13" fmla="*/ 5123460 w 5161400"/>
              <a:gd name="connsiteY13" fmla="*/ 1169138 h 1752684"/>
              <a:gd name="connsiteX14" fmla="*/ 5123460 w 5161400"/>
              <a:gd name="connsiteY14" fmla="*/ 949219 h 1752684"/>
              <a:gd name="connsiteX15" fmla="*/ 5123460 w 5161400"/>
              <a:gd name="connsiteY15" fmla="*/ 717726 h 1752684"/>
              <a:gd name="connsiteX16" fmla="*/ 5100311 w 5161400"/>
              <a:gd name="connsiteY16" fmla="*/ 601979 h 1752684"/>
              <a:gd name="connsiteX17" fmla="*/ 4938265 w 5161400"/>
              <a:gd name="connsiteY17" fmla="*/ 520956 h 1752684"/>
              <a:gd name="connsiteX18" fmla="*/ 4822519 w 5161400"/>
              <a:gd name="connsiteY18" fmla="*/ 520956 h 1752684"/>
              <a:gd name="connsiteX19" fmla="*/ 4574965 w 5161400"/>
              <a:gd name="connsiteY19" fmla="*/ 435897 h 1752684"/>
              <a:gd name="connsiteX20" fmla="*/ 4290083 w 5161400"/>
              <a:gd name="connsiteY20" fmla="*/ 520956 h 1752684"/>
              <a:gd name="connsiteX21" fmla="*/ 4168413 w 5161400"/>
              <a:gd name="connsiteY21" fmla="*/ 582597 h 1752684"/>
              <a:gd name="connsiteX22" fmla="*/ 4093313 w 5161400"/>
              <a:gd name="connsiteY22" fmla="*/ 706151 h 1752684"/>
              <a:gd name="connsiteX23" fmla="*/ 4104888 w 5161400"/>
              <a:gd name="connsiteY23" fmla="*/ 891346 h 1752684"/>
              <a:gd name="connsiteX24" fmla="*/ 4104888 w 5161400"/>
              <a:gd name="connsiteY24" fmla="*/ 1041817 h 1752684"/>
              <a:gd name="connsiteX25" fmla="*/ 4047015 w 5161400"/>
              <a:gd name="connsiteY25" fmla="*/ 1145989 h 1752684"/>
              <a:gd name="connsiteX26" fmla="*/ 3560878 w 5161400"/>
              <a:gd name="connsiteY26" fmla="*/ 1111265 h 1752684"/>
              <a:gd name="connsiteX27" fmla="*/ 3121040 w 5161400"/>
              <a:gd name="connsiteY27" fmla="*/ 1169138 h 1752684"/>
              <a:gd name="connsiteX28" fmla="*/ 2704351 w 5161400"/>
              <a:gd name="connsiteY28" fmla="*/ 1180713 h 1752684"/>
              <a:gd name="connsiteX29" fmla="*/ 2125617 w 5161400"/>
              <a:gd name="connsiteY29" fmla="*/ 1180713 h 1752684"/>
              <a:gd name="connsiteX30" fmla="*/ 1951997 w 5161400"/>
              <a:gd name="connsiteY30" fmla="*/ 1180713 h 1752684"/>
              <a:gd name="connsiteX31" fmla="*/ 1940422 w 5161400"/>
              <a:gd name="connsiteY31" fmla="*/ 995518 h 1752684"/>
              <a:gd name="connsiteX32" fmla="*/ 1917273 w 5161400"/>
              <a:gd name="connsiteY32" fmla="*/ 613553 h 1752684"/>
              <a:gd name="connsiteX33" fmla="*/ 1778377 w 5161400"/>
              <a:gd name="connsiteY33" fmla="*/ 301037 h 1752684"/>
              <a:gd name="connsiteX34" fmla="*/ 1604757 w 5161400"/>
              <a:gd name="connsiteY34" fmla="*/ 57969 h 1752684"/>
              <a:gd name="connsiteX35" fmla="*/ 1442711 w 5161400"/>
              <a:gd name="connsiteY35" fmla="*/ 11670 h 1752684"/>
              <a:gd name="connsiteX36" fmla="*/ 1222792 w 5161400"/>
              <a:gd name="connsiteY36" fmla="*/ 95 h 1752684"/>
              <a:gd name="connsiteX37" fmla="*/ 1002873 w 5161400"/>
              <a:gd name="connsiteY37" fmla="*/ 11670 h 1752684"/>
              <a:gd name="connsiteX38" fmla="*/ 863977 w 5161400"/>
              <a:gd name="connsiteY38" fmla="*/ 81118 h 1752684"/>
              <a:gd name="connsiteX39" fmla="*/ 678782 w 5161400"/>
              <a:gd name="connsiteY39" fmla="*/ 138991 h 1752684"/>
              <a:gd name="connsiteX40" fmla="*/ 412564 w 5161400"/>
              <a:gd name="connsiteY40" fmla="*/ 370485 h 1752684"/>
              <a:gd name="connsiteX41" fmla="*/ 366265 w 5161400"/>
              <a:gd name="connsiteY41" fmla="*/ 520956 h 1752684"/>
              <a:gd name="connsiteX42" fmla="*/ 366265 w 5161400"/>
              <a:gd name="connsiteY42" fmla="*/ 671427 h 1752684"/>
              <a:gd name="connsiteX43" fmla="*/ 343116 w 5161400"/>
              <a:gd name="connsiteY43" fmla="*/ 798748 h 1752684"/>
              <a:gd name="connsiteX44" fmla="*/ 331541 w 5161400"/>
              <a:gd name="connsiteY44" fmla="*/ 983943 h 1752684"/>
              <a:gd name="connsiteX0" fmla="*/ 331541 w 5161400"/>
              <a:gd name="connsiteY0" fmla="*/ 983943 h 1752684"/>
              <a:gd name="connsiteX1" fmla="*/ 148460 w 5161400"/>
              <a:gd name="connsiteY1" fmla="*/ 1131004 h 1752684"/>
              <a:gd name="connsiteX2" fmla="*/ 112879 w 5161400"/>
              <a:gd name="connsiteY2" fmla="*/ 1433263 h 1752684"/>
              <a:gd name="connsiteX3" fmla="*/ 0 w 5161400"/>
              <a:gd name="connsiteY3" fmla="*/ 1739463 h 1752684"/>
              <a:gd name="connsiteX4" fmla="*/ 1136770 w 5161400"/>
              <a:gd name="connsiteY4" fmla="*/ 1733939 h 1752684"/>
              <a:gd name="connsiteX5" fmla="*/ 2137720 w 5161400"/>
              <a:gd name="connsiteY5" fmla="*/ 1691062 h 1752684"/>
              <a:gd name="connsiteX6" fmla="*/ 2765379 w 5161400"/>
              <a:gd name="connsiteY6" fmla="*/ 1723681 h 1752684"/>
              <a:gd name="connsiteX7" fmla="*/ 3347534 w 5161400"/>
              <a:gd name="connsiteY7" fmla="*/ 1690010 h 1752684"/>
              <a:gd name="connsiteX8" fmla="*/ 3815521 w 5161400"/>
              <a:gd name="connsiteY8" fmla="*/ 1727364 h 1752684"/>
              <a:gd name="connsiteX9" fmla="*/ 4210124 w 5161400"/>
              <a:gd name="connsiteY9" fmla="*/ 1726837 h 1752684"/>
              <a:gd name="connsiteX10" fmla="*/ 4481110 w 5161400"/>
              <a:gd name="connsiteY10" fmla="*/ 1737856 h 1752684"/>
              <a:gd name="connsiteX11" fmla="*/ 5110834 w 5161400"/>
              <a:gd name="connsiteY11" fmla="*/ 1713686 h 1752684"/>
              <a:gd name="connsiteX12" fmla="*/ 5123460 w 5161400"/>
              <a:gd name="connsiteY12" fmla="*/ 1562677 h 1752684"/>
              <a:gd name="connsiteX13" fmla="*/ 5123460 w 5161400"/>
              <a:gd name="connsiteY13" fmla="*/ 1169138 h 1752684"/>
              <a:gd name="connsiteX14" fmla="*/ 5123460 w 5161400"/>
              <a:gd name="connsiteY14" fmla="*/ 949219 h 1752684"/>
              <a:gd name="connsiteX15" fmla="*/ 5123460 w 5161400"/>
              <a:gd name="connsiteY15" fmla="*/ 717726 h 1752684"/>
              <a:gd name="connsiteX16" fmla="*/ 5100311 w 5161400"/>
              <a:gd name="connsiteY16" fmla="*/ 601979 h 1752684"/>
              <a:gd name="connsiteX17" fmla="*/ 4938265 w 5161400"/>
              <a:gd name="connsiteY17" fmla="*/ 520956 h 1752684"/>
              <a:gd name="connsiteX18" fmla="*/ 4822519 w 5161400"/>
              <a:gd name="connsiteY18" fmla="*/ 520956 h 1752684"/>
              <a:gd name="connsiteX19" fmla="*/ 4574965 w 5161400"/>
              <a:gd name="connsiteY19" fmla="*/ 435897 h 1752684"/>
              <a:gd name="connsiteX20" fmla="*/ 4290083 w 5161400"/>
              <a:gd name="connsiteY20" fmla="*/ 520956 h 1752684"/>
              <a:gd name="connsiteX21" fmla="*/ 4168413 w 5161400"/>
              <a:gd name="connsiteY21" fmla="*/ 582597 h 1752684"/>
              <a:gd name="connsiteX22" fmla="*/ 4093313 w 5161400"/>
              <a:gd name="connsiteY22" fmla="*/ 706151 h 1752684"/>
              <a:gd name="connsiteX23" fmla="*/ 4104888 w 5161400"/>
              <a:gd name="connsiteY23" fmla="*/ 891346 h 1752684"/>
              <a:gd name="connsiteX24" fmla="*/ 4104888 w 5161400"/>
              <a:gd name="connsiteY24" fmla="*/ 1041817 h 1752684"/>
              <a:gd name="connsiteX25" fmla="*/ 4047015 w 5161400"/>
              <a:gd name="connsiteY25" fmla="*/ 1145989 h 1752684"/>
              <a:gd name="connsiteX26" fmla="*/ 3560878 w 5161400"/>
              <a:gd name="connsiteY26" fmla="*/ 1111265 h 1752684"/>
              <a:gd name="connsiteX27" fmla="*/ 3121040 w 5161400"/>
              <a:gd name="connsiteY27" fmla="*/ 1169138 h 1752684"/>
              <a:gd name="connsiteX28" fmla="*/ 2704351 w 5161400"/>
              <a:gd name="connsiteY28" fmla="*/ 1180713 h 1752684"/>
              <a:gd name="connsiteX29" fmla="*/ 2125617 w 5161400"/>
              <a:gd name="connsiteY29" fmla="*/ 1180713 h 1752684"/>
              <a:gd name="connsiteX30" fmla="*/ 1951997 w 5161400"/>
              <a:gd name="connsiteY30" fmla="*/ 1180713 h 1752684"/>
              <a:gd name="connsiteX31" fmla="*/ 1940422 w 5161400"/>
              <a:gd name="connsiteY31" fmla="*/ 995518 h 1752684"/>
              <a:gd name="connsiteX32" fmla="*/ 1917273 w 5161400"/>
              <a:gd name="connsiteY32" fmla="*/ 613553 h 1752684"/>
              <a:gd name="connsiteX33" fmla="*/ 1778377 w 5161400"/>
              <a:gd name="connsiteY33" fmla="*/ 301037 h 1752684"/>
              <a:gd name="connsiteX34" fmla="*/ 1604757 w 5161400"/>
              <a:gd name="connsiteY34" fmla="*/ 57969 h 1752684"/>
              <a:gd name="connsiteX35" fmla="*/ 1442711 w 5161400"/>
              <a:gd name="connsiteY35" fmla="*/ 11670 h 1752684"/>
              <a:gd name="connsiteX36" fmla="*/ 1222792 w 5161400"/>
              <a:gd name="connsiteY36" fmla="*/ 95 h 1752684"/>
              <a:gd name="connsiteX37" fmla="*/ 1002873 w 5161400"/>
              <a:gd name="connsiteY37" fmla="*/ 11670 h 1752684"/>
              <a:gd name="connsiteX38" fmla="*/ 863977 w 5161400"/>
              <a:gd name="connsiteY38" fmla="*/ 81118 h 1752684"/>
              <a:gd name="connsiteX39" fmla="*/ 678782 w 5161400"/>
              <a:gd name="connsiteY39" fmla="*/ 138991 h 1752684"/>
              <a:gd name="connsiteX40" fmla="*/ 412564 w 5161400"/>
              <a:gd name="connsiteY40" fmla="*/ 370485 h 1752684"/>
              <a:gd name="connsiteX41" fmla="*/ 366265 w 5161400"/>
              <a:gd name="connsiteY41" fmla="*/ 520956 h 1752684"/>
              <a:gd name="connsiteX42" fmla="*/ 366265 w 5161400"/>
              <a:gd name="connsiteY42" fmla="*/ 671427 h 1752684"/>
              <a:gd name="connsiteX43" fmla="*/ 343116 w 5161400"/>
              <a:gd name="connsiteY43" fmla="*/ 798748 h 1752684"/>
              <a:gd name="connsiteX44" fmla="*/ 331541 w 5161400"/>
              <a:gd name="connsiteY44" fmla="*/ 983943 h 1752684"/>
              <a:gd name="connsiteX0" fmla="*/ 192388 w 5161400"/>
              <a:gd name="connsiteY0" fmla="*/ 881090 h 1752684"/>
              <a:gd name="connsiteX1" fmla="*/ 148460 w 5161400"/>
              <a:gd name="connsiteY1" fmla="*/ 1131004 h 1752684"/>
              <a:gd name="connsiteX2" fmla="*/ 112879 w 5161400"/>
              <a:gd name="connsiteY2" fmla="*/ 1433263 h 1752684"/>
              <a:gd name="connsiteX3" fmla="*/ 0 w 5161400"/>
              <a:gd name="connsiteY3" fmla="*/ 1739463 h 1752684"/>
              <a:gd name="connsiteX4" fmla="*/ 1136770 w 5161400"/>
              <a:gd name="connsiteY4" fmla="*/ 1733939 h 1752684"/>
              <a:gd name="connsiteX5" fmla="*/ 2137720 w 5161400"/>
              <a:gd name="connsiteY5" fmla="*/ 1691062 h 1752684"/>
              <a:gd name="connsiteX6" fmla="*/ 2765379 w 5161400"/>
              <a:gd name="connsiteY6" fmla="*/ 1723681 h 1752684"/>
              <a:gd name="connsiteX7" fmla="*/ 3347534 w 5161400"/>
              <a:gd name="connsiteY7" fmla="*/ 1690010 h 1752684"/>
              <a:gd name="connsiteX8" fmla="*/ 3815521 w 5161400"/>
              <a:gd name="connsiteY8" fmla="*/ 1727364 h 1752684"/>
              <a:gd name="connsiteX9" fmla="*/ 4210124 w 5161400"/>
              <a:gd name="connsiteY9" fmla="*/ 1726837 h 1752684"/>
              <a:gd name="connsiteX10" fmla="*/ 4481110 w 5161400"/>
              <a:gd name="connsiteY10" fmla="*/ 1737856 h 1752684"/>
              <a:gd name="connsiteX11" fmla="*/ 5110834 w 5161400"/>
              <a:gd name="connsiteY11" fmla="*/ 1713686 h 1752684"/>
              <a:gd name="connsiteX12" fmla="*/ 5123460 w 5161400"/>
              <a:gd name="connsiteY12" fmla="*/ 1562677 h 1752684"/>
              <a:gd name="connsiteX13" fmla="*/ 5123460 w 5161400"/>
              <a:gd name="connsiteY13" fmla="*/ 1169138 h 1752684"/>
              <a:gd name="connsiteX14" fmla="*/ 5123460 w 5161400"/>
              <a:gd name="connsiteY14" fmla="*/ 949219 h 1752684"/>
              <a:gd name="connsiteX15" fmla="*/ 5123460 w 5161400"/>
              <a:gd name="connsiteY15" fmla="*/ 717726 h 1752684"/>
              <a:gd name="connsiteX16" fmla="*/ 5100311 w 5161400"/>
              <a:gd name="connsiteY16" fmla="*/ 601979 h 1752684"/>
              <a:gd name="connsiteX17" fmla="*/ 4938265 w 5161400"/>
              <a:gd name="connsiteY17" fmla="*/ 520956 h 1752684"/>
              <a:gd name="connsiteX18" fmla="*/ 4822519 w 5161400"/>
              <a:gd name="connsiteY18" fmla="*/ 520956 h 1752684"/>
              <a:gd name="connsiteX19" fmla="*/ 4574965 w 5161400"/>
              <a:gd name="connsiteY19" fmla="*/ 435897 h 1752684"/>
              <a:gd name="connsiteX20" fmla="*/ 4290083 w 5161400"/>
              <a:gd name="connsiteY20" fmla="*/ 520956 h 1752684"/>
              <a:gd name="connsiteX21" fmla="*/ 4168413 w 5161400"/>
              <a:gd name="connsiteY21" fmla="*/ 582597 h 1752684"/>
              <a:gd name="connsiteX22" fmla="*/ 4093313 w 5161400"/>
              <a:gd name="connsiteY22" fmla="*/ 706151 h 1752684"/>
              <a:gd name="connsiteX23" fmla="*/ 4104888 w 5161400"/>
              <a:gd name="connsiteY23" fmla="*/ 891346 h 1752684"/>
              <a:gd name="connsiteX24" fmla="*/ 4104888 w 5161400"/>
              <a:gd name="connsiteY24" fmla="*/ 1041817 h 1752684"/>
              <a:gd name="connsiteX25" fmla="*/ 4047015 w 5161400"/>
              <a:gd name="connsiteY25" fmla="*/ 1145989 h 1752684"/>
              <a:gd name="connsiteX26" fmla="*/ 3560878 w 5161400"/>
              <a:gd name="connsiteY26" fmla="*/ 1111265 h 1752684"/>
              <a:gd name="connsiteX27" fmla="*/ 3121040 w 5161400"/>
              <a:gd name="connsiteY27" fmla="*/ 1169138 h 1752684"/>
              <a:gd name="connsiteX28" fmla="*/ 2704351 w 5161400"/>
              <a:gd name="connsiteY28" fmla="*/ 1180713 h 1752684"/>
              <a:gd name="connsiteX29" fmla="*/ 2125617 w 5161400"/>
              <a:gd name="connsiteY29" fmla="*/ 1180713 h 1752684"/>
              <a:gd name="connsiteX30" fmla="*/ 1951997 w 5161400"/>
              <a:gd name="connsiteY30" fmla="*/ 1180713 h 1752684"/>
              <a:gd name="connsiteX31" fmla="*/ 1940422 w 5161400"/>
              <a:gd name="connsiteY31" fmla="*/ 995518 h 1752684"/>
              <a:gd name="connsiteX32" fmla="*/ 1917273 w 5161400"/>
              <a:gd name="connsiteY32" fmla="*/ 613553 h 1752684"/>
              <a:gd name="connsiteX33" fmla="*/ 1778377 w 5161400"/>
              <a:gd name="connsiteY33" fmla="*/ 301037 h 1752684"/>
              <a:gd name="connsiteX34" fmla="*/ 1604757 w 5161400"/>
              <a:gd name="connsiteY34" fmla="*/ 57969 h 1752684"/>
              <a:gd name="connsiteX35" fmla="*/ 1442711 w 5161400"/>
              <a:gd name="connsiteY35" fmla="*/ 11670 h 1752684"/>
              <a:gd name="connsiteX36" fmla="*/ 1222792 w 5161400"/>
              <a:gd name="connsiteY36" fmla="*/ 95 h 1752684"/>
              <a:gd name="connsiteX37" fmla="*/ 1002873 w 5161400"/>
              <a:gd name="connsiteY37" fmla="*/ 11670 h 1752684"/>
              <a:gd name="connsiteX38" fmla="*/ 863977 w 5161400"/>
              <a:gd name="connsiteY38" fmla="*/ 81118 h 1752684"/>
              <a:gd name="connsiteX39" fmla="*/ 678782 w 5161400"/>
              <a:gd name="connsiteY39" fmla="*/ 138991 h 1752684"/>
              <a:gd name="connsiteX40" fmla="*/ 412564 w 5161400"/>
              <a:gd name="connsiteY40" fmla="*/ 370485 h 1752684"/>
              <a:gd name="connsiteX41" fmla="*/ 366265 w 5161400"/>
              <a:gd name="connsiteY41" fmla="*/ 520956 h 1752684"/>
              <a:gd name="connsiteX42" fmla="*/ 366265 w 5161400"/>
              <a:gd name="connsiteY42" fmla="*/ 671427 h 1752684"/>
              <a:gd name="connsiteX43" fmla="*/ 343116 w 5161400"/>
              <a:gd name="connsiteY43" fmla="*/ 798748 h 1752684"/>
              <a:gd name="connsiteX44" fmla="*/ 192388 w 5161400"/>
              <a:gd name="connsiteY44" fmla="*/ 881090 h 1752684"/>
              <a:gd name="connsiteX0" fmla="*/ 192388 w 5161400"/>
              <a:gd name="connsiteY0" fmla="*/ 881090 h 1752684"/>
              <a:gd name="connsiteX1" fmla="*/ 148460 w 5161400"/>
              <a:gd name="connsiteY1" fmla="*/ 1131004 h 1752684"/>
              <a:gd name="connsiteX2" fmla="*/ 112879 w 5161400"/>
              <a:gd name="connsiteY2" fmla="*/ 1433263 h 1752684"/>
              <a:gd name="connsiteX3" fmla="*/ 0 w 5161400"/>
              <a:gd name="connsiteY3" fmla="*/ 1739463 h 1752684"/>
              <a:gd name="connsiteX4" fmla="*/ 1136770 w 5161400"/>
              <a:gd name="connsiteY4" fmla="*/ 1733939 h 1752684"/>
              <a:gd name="connsiteX5" fmla="*/ 2137720 w 5161400"/>
              <a:gd name="connsiteY5" fmla="*/ 1691062 h 1752684"/>
              <a:gd name="connsiteX6" fmla="*/ 2765379 w 5161400"/>
              <a:gd name="connsiteY6" fmla="*/ 1723681 h 1752684"/>
              <a:gd name="connsiteX7" fmla="*/ 3347534 w 5161400"/>
              <a:gd name="connsiteY7" fmla="*/ 1690010 h 1752684"/>
              <a:gd name="connsiteX8" fmla="*/ 3815521 w 5161400"/>
              <a:gd name="connsiteY8" fmla="*/ 1727364 h 1752684"/>
              <a:gd name="connsiteX9" fmla="*/ 4210124 w 5161400"/>
              <a:gd name="connsiteY9" fmla="*/ 1726837 h 1752684"/>
              <a:gd name="connsiteX10" fmla="*/ 4481110 w 5161400"/>
              <a:gd name="connsiteY10" fmla="*/ 1737856 h 1752684"/>
              <a:gd name="connsiteX11" fmla="*/ 5110834 w 5161400"/>
              <a:gd name="connsiteY11" fmla="*/ 1713686 h 1752684"/>
              <a:gd name="connsiteX12" fmla="*/ 5123460 w 5161400"/>
              <a:gd name="connsiteY12" fmla="*/ 1562677 h 1752684"/>
              <a:gd name="connsiteX13" fmla="*/ 5123460 w 5161400"/>
              <a:gd name="connsiteY13" fmla="*/ 1169138 h 1752684"/>
              <a:gd name="connsiteX14" fmla="*/ 5123460 w 5161400"/>
              <a:gd name="connsiteY14" fmla="*/ 949219 h 1752684"/>
              <a:gd name="connsiteX15" fmla="*/ 5123460 w 5161400"/>
              <a:gd name="connsiteY15" fmla="*/ 717726 h 1752684"/>
              <a:gd name="connsiteX16" fmla="*/ 5100311 w 5161400"/>
              <a:gd name="connsiteY16" fmla="*/ 601979 h 1752684"/>
              <a:gd name="connsiteX17" fmla="*/ 4938265 w 5161400"/>
              <a:gd name="connsiteY17" fmla="*/ 520956 h 1752684"/>
              <a:gd name="connsiteX18" fmla="*/ 4822519 w 5161400"/>
              <a:gd name="connsiteY18" fmla="*/ 520956 h 1752684"/>
              <a:gd name="connsiteX19" fmla="*/ 4574965 w 5161400"/>
              <a:gd name="connsiteY19" fmla="*/ 435897 h 1752684"/>
              <a:gd name="connsiteX20" fmla="*/ 4290083 w 5161400"/>
              <a:gd name="connsiteY20" fmla="*/ 520956 h 1752684"/>
              <a:gd name="connsiteX21" fmla="*/ 4168413 w 5161400"/>
              <a:gd name="connsiteY21" fmla="*/ 582597 h 1752684"/>
              <a:gd name="connsiteX22" fmla="*/ 4093313 w 5161400"/>
              <a:gd name="connsiteY22" fmla="*/ 706151 h 1752684"/>
              <a:gd name="connsiteX23" fmla="*/ 4104888 w 5161400"/>
              <a:gd name="connsiteY23" fmla="*/ 891346 h 1752684"/>
              <a:gd name="connsiteX24" fmla="*/ 4104888 w 5161400"/>
              <a:gd name="connsiteY24" fmla="*/ 1041817 h 1752684"/>
              <a:gd name="connsiteX25" fmla="*/ 4047015 w 5161400"/>
              <a:gd name="connsiteY25" fmla="*/ 1145989 h 1752684"/>
              <a:gd name="connsiteX26" fmla="*/ 3560878 w 5161400"/>
              <a:gd name="connsiteY26" fmla="*/ 1111265 h 1752684"/>
              <a:gd name="connsiteX27" fmla="*/ 3121040 w 5161400"/>
              <a:gd name="connsiteY27" fmla="*/ 1169138 h 1752684"/>
              <a:gd name="connsiteX28" fmla="*/ 2704351 w 5161400"/>
              <a:gd name="connsiteY28" fmla="*/ 1180713 h 1752684"/>
              <a:gd name="connsiteX29" fmla="*/ 2125617 w 5161400"/>
              <a:gd name="connsiteY29" fmla="*/ 1180713 h 1752684"/>
              <a:gd name="connsiteX30" fmla="*/ 1951997 w 5161400"/>
              <a:gd name="connsiteY30" fmla="*/ 1180713 h 1752684"/>
              <a:gd name="connsiteX31" fmla="*/ 1940422 w 5161400"/>
              <a:gd name="connsiteY31" fmla="*/ 995518 h 1752684"/>
              <a:gd name="connsiteX32" fmla="*/ 1917273 w 5161400"/>
              <a:gd name="connsiteY32" fmla="*/ 613553 h 1752684"/>
              <a:gd name="connsiteX33" fmla="*/ 1778377 w 5161400"/>
              <a:gd name="connsiteY33" fmla="*/ 301037 h 1752684"/>
              <a:gd name="connsiteX34" fmla="*/ 1604757 w 5161400"/>
              <a:gd name="connsiteY34" fmla="*/ 57969 h 1752684"/>
              <a:gd name="connsiteX35" fmla="*/ 1442711 w 5161400"/>
              <a:gd name="connsiteY35" fmla="*/ 11670 h 1752684"/>
              <a:gd name="connsiteX36" fmla="*/ 1222792 w 5161400"/>
              <a:gd name="connsiteY36" fmla="*/ 95 h 1752684"/>
              <a:gd name="connsiteX37" fmla="*/ 1002873 w 5161400"/>
              <a:gd name="connsiteY37" fmla="*/ 11670 h 1752684"/>
              <a:gd name="connsiteX38" fmla="*/ 863977 w 5161400"/>
              <a:gd name="connsiteY38" fmla="*/ 81118 h 1752684"/>
              <a:gd name="connsiteX39" fmla="*/ 678782 w 5161400"/>
              <a:gd name="connsiteY39" fmla="*/ 138991 h 1752684"/>
              <a:gd name="connsiteX40" fmla="*/ 412564 w 5161400"/>
              <a:gd name="connsiteY40" fmla="*/ 370485 h 1752684"/>
              <a:gd name="connsiteX41" fmla="*/ 366265 w 5161400"/>
              <a:gd name="connsiteY41" fmla="*/ 520956 h 1752684"/>
              <a:gd name="connsiteX42" fmla="*/ 366265 w 5161400"/>
              <a:gd name="connsiteY42" fmla="*/ 671427 h 1752684"/>
              <a:gd name="connsiteX43" fmla="*/ 258414 w 5161400"/>
              <a:gd name="connsiteY43" fmla="*/ 744297 h 1752684"/>
              <a:gd name="connsiteX44" fmla="*/ 192388 w 5161400"/>
              <a:gd name="connsiteY44" fmla="*/ 881090 h 175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61400" h="1752684">
                <a:moveTo>
                  <a:pt x="192388" y="881090"/>
                </a:moveTo>
                <a:cubicBezTo>
                  <a:pt x="174062" y="945541"/>
                  <a:pt x="161711" y="1038975"/>
                  <a:pt x="148460" y="1131004"/>
                </a:cubicBezTo>
                <a:cubicBezTo>
                  <a:pt x="135209" y="1223033"/>
                  <a:pt x="137622" y="1331853"/>
                  <a:pt x="112879" y="1433263"/>
                </a:cubicBezTo>
                <a:cubicBezTo>
                  <a:pt x="88136" y="1534673"/>
                  <a:pt x="17678" y="1618378"/>
                  <a:pt x="0" y="1739463"/>
                </a:cubicBezTo>
                <a:cubicBezTo>
                  <a:pt x="131180" y="1768400"/>
                  <a:pt x="780483" y="1742006"/>
                  <a:pt x="1136770" y="1733939"/>
                </a:cubicBezTo>
                <a:cubicBezTo>
                  <a:pt x="1493057" y="1725872"/>
                  <a:pt x="1866285" y="1692772"/>
                  <a:pt x="2137720" y="1691062"/>
                </a:cubicBezTo>
                <a:cubicBezTo>
                  <a:pt x="2409155" y="1689352"/>
                  <a:pt x="2563743" y="1723856"/>
                  <a:pt x="2765379" y="1723681"/>
                </a:cubicBezTo>
                <a:cubicBezTo>
                  <a:pt x="2967015" y="1723506"/>
                  <a:pt x="3172510" y="1689396"/>
                  <a:pt x="3347534" y="1690010"/>
                </a:cubicBezTo>
                <a:cubicBezTo>
                  <a:pt x="3522558" y="1690624"/>
                  <a:pt x="3671756" y="1721226"/>
                  <a:pt x="3815521" y="1727364"/>
                </a:cubicBezTo>
                <a:cubicBezTo>
                  <a:pt x="3959286" y="1733502"/>
                  <a:pt x="4099193" y="1725088"/>
                  <a:pt x="4210124" y="1726837"/>
                </a:cubicBezTo>
                <a:cubicBezTo>
                  <a:pt x="4321055" y="1728586"/>
                  <a:pt x="4367292" y="1733998"/>
                  <a:pt x="4481110" y="1737856"/>
                </a:cubicBezTo>
                <a:cubicBezTo>
                  <a:pt x="4594928" y="1741714"/>
                  <a:pt x="5003776" y="1742882"/>
                  <a:pt x="5110834" y="1713686"/>
                </a:cubicBezTo>
                <a:cubicBezTo>
                  <a:pt x="5217892" y="1684490"/>
                  <a:pt x="5121356" y="1653435"/>
                  <a:pt x="5123460" y="1562677"/>
                </a:cubicBezTo>
                <a:cubicBezTo>
                  <a:pt x="5125564" y="1471919"/>
                  <a:pt x="5123460" y="1169138"/>
                  <a:pt x="5123460" y="1169138"/>
                </a:cubicBezTo>
                <a:lnTo>
                  <a:pt x="5123460" y="949219"/>
                </a:lnTo>
                <a:cubicBezTo>
                  <a:pt x="5123460" y="873984"/>
                  <a:pt x="5127318" y="775599"/>
                  <a:pt x="5123460" y="717726"/>
                </a:cubicBezTo>
                <a:cubicBezTo>
                  <a:pt x="5119602" y="659853"/>
                  <a:pt x="5131177" y="634774"/>
                  <a:pt x="5100311" y="601979"/>
                </a:cubicBezTo>
                <a:cubicBezTo>
                  <a:pt x="5069445" y="569184"/>
                  <a:pt x="4984564" y="534460"/>
                  <a:pt x="4938265" y="520956"/>
                </a:cubicBezTo>
                <a:cubicBezTo>
                  <a:pt x="4891966" y="507452"/>
                  <a:pt x="4883069" y="535133"/>
                  <a:pt x="4822519" y="520956"/>
                </a:cubicBezTo>
                <a:cubicBezTo>
                  <a:pt x="4761969" y="506780"/>
                  <a:pt x="4657483" y="464250"/>
                  <a:pt x="4574965" y="435897"/>
                </a:cubicBezTo>
                <a:cubicBezTo>
                  <a:pt x="4486226" y="435897"/>
                  <a:pt x="4357842" y="496506"/>
                  <a:pt x="4290083" y="520956"/>
                </a:cubicBezTo>
                <a:cubicBezTo>
                  <a:pt x="4222324" y="545406"/>
                  <a:pt x="4201208" y="551731"/>
                  <a:pt x="4168413" y="582597"/>
                </a:cubicBezTo>
                <a:cubicBezTo>
                  <a:pt x="4135618" y="613463"/>
                  <a:pt x="4103900" y="654693"/>
                  <a:pt x="4093313" y="706151"/>
                </a:cubicBezTo>
                <a:cubicBezTo>
                  <a:pt x="4082726" y="757609"/>
                  <a:pt x="4102959" y="835402"/>
                  <a:pt x="4104888" y="891346"/>
                </a:cubicBezTo>
                <a:cubicBezTo>
                  <a:pt x="4106817" y="947290"/>
                  <a:pt x="4114534" y="999377"/>
                  <a:pt x="4104888" y="1041817"/>
                </a:cubicBezTo>
                <a:cubicBezTo>
                  <a:pt x="4095243" y="1084258"/>
                  <a:pt x="4137683" y="1134414"/>
                  <a:pt x="4047015" y="1145989"/>
                </a:cubicBezTo>
                <a:cubicBezTo>
                  <a:pt x="3956347" y="1157564"/>
                  <a:pt x="3715207" y="1107407"/>
                  <a:pt x="3560878" y="1111265"/>
                </a:cubicBezTo>
                <a:cubicBezTo>
                  <a:pt x="3406549" y="1115123"/>
                  <a:pt x="3263795" y="1157563"/>
                  <a:pt x="3121040" y="1169138"/>
                </a:cubicBezTo>
                <a:cubicBezTo>
                  <a:pt x="2978286" y="1180713"/>
                  <a:pt x="2870255" y="1178784"/>
                  <a:pt x="2704351" y="1180713"/>
                </a:cubicBezTo>
                <a:cubicBezTo>
                  <a:pt x="2538447" y="1182642"/>
                  <a:pt x="2125617" y="1180713"/>
                  <a:pt x="2125617" y="1180713"/>
                </a:cubicBezTo>
                <a:cubicBezTo>
                  <a:pt x="2000225" y="1180713"/>
                  <a:pt x="1982863" y="1211579"/>
                  <a:pt x="1951997" y="1180713"/>
                </a:cubicBezTo>
                <a:cubicBezTo>
                  <a:pt x="1921131" y="1149847"/>
                  <a:pt x="1946209" y="1090045"/>
                  <a:pt x="1940422" y="995518"/>
                </a:cubicBezTo>
                <a:cubicBezTo>
                  <a:pt x="1934635" y="900991"/>
                  <a:pt x="1944280" y="729300"/>
                  <a:pt x="1917273" y="613553"/>
                </a:cubicBezTo>
                <a:cubicBezTo>
                  <a:pt x="1890266" y="497806"/>
                  <a:pt x="1830463" y="393634"/>
                  <a:pt x="1778377" y="301037"/>
                </a:cubicBezTo>
                <a:cubicBezTo>
                  <a:pt x="1726291" y="208440"/>
                  <a:pt x="1660701" y="106197"/>
                  <a:pt x="1604757" y="57969"/>
                </a:cubicBezTo>
                <a:cubicBezTo>
                  <a:pt x="1548813" y="9741"/>
                  <a:pt x="1506372" y="21316"/>
                  <a:pt x="1442711" y="11670"/>
                </a:cubicBezTo>
                <a:cubicBezTo>
                  <a:pt x="1379050" y="2024"/>
                  <a:pt x="1296098" y="95"/>
                  <a:pt x="1222792" y="95"/>
                </a:cubicBezTo>
                <a:cubicBezTo>
                  <a:pt x="1149486" y="95"/>
                  <a:pt x="1062675" y="-1834"/>
                  <a:pt x="1002873" y="11670"/>
                </a:cubicBezTo>
                <a:cubicBezTo>
                  <a:pt x="943071" y="25174"/>
                  <a:pt x="917992" y="59898"/>
                  <a:pt x="863977" y="81118"/>
                </a:cubicBezTo>
                <a:cubicBezTo>
                  <a:pt x="809962" y="102338"/>
                  <a:pt x="754017" y="90763"/>
                  <a:pt x="678782" y="138991"/>
                </a:cubicBezTo>
                <a:cubicBezTo>
                  <a:pt x="603547" y="187219"/>
                  <a:pt x="464650" y="306824"/>
                  <a:pt x="412564" y="370485"/>
                </a:cubicBezTo>
                <a:cubicBezTo>
                  <a:pt x="360478" y="434146"/>
                  <a:pt x="373982" y="470799"/>
                  <a:pt x="366265" y="520956"/>
                </a:cubicBezTo>
                <a:cubicBezTo>
                  <a:pt x="358549" y="571113"/>
                  <a:pt x="370123" y="625128"/>
                  <a:pt x="366265" y="671427"/>
                </a:cubicBezTo>
                <a:cubicBezTo>
                  <a:pt x="362407" y="717726"/>
                  <a:pt x="287393" y="709353"/>
                  <a:pt x="258414" y="744297"/>
                </a:cubicBezTo>
                <a:cubicBezTo>
                  <a:pt x="229435" y="779241"/>
                  <a:pt x="210714" y="816639"/>
                  <a:pt x="192388" y="881090"/>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8" name="Rectangle 31"/>
          <p:cNvSpPr>
            <a:spLocks noChangeArrowheads="1"/>
          </p:cNvSpPr>
          <p:nvPr/>
        </p:nvSpPr>
        <p:spPr bwMode="auto">
          <a:xfrm>
            <a:off x="4188319" y="535046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49" name="Line 32"/>
          <p:cNvSpPr>
            <a:spLocks noChangeShapeType="1"/>
          </p:cNvSpPr>
          <p:nvPr/>
        </p:nvSpPr>
        <p:spPr bwMode="auto">
          <a:xfrm>
            <a:off x="4494706" y="5496515"/>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0" name="Freeform 33"/>
          <p:cNvSpPr>
            <a:spLocks/>
          </p:cNvSpPr>
          <p:nvPr/>
        </p:nvSpPr>
        <p:spPr bwMode="auto">
          <a:xfrm>
            <a:off x="4639169" y="5420315"/>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1" name="Rectangle 34"/>
          <p:cNvSpPr>
            <a:spLocks noChangeArrowheads="1"/>
          </p:cNvSpPr>
          <p:nvPr/>
        </p:nvSpPr>
        <p:spPr bwMode="auto">
          <a:xfrm>
            <a:off x="4172444" y="5366340"/>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252" name="Rectangle 36"/>
          <p:cNvSpPr>
            <a:spLocks noChangeArrowheads="1"/>
          </p:cNvSpPr>
          <p:nvPr/>
        </p:nvSpPr>
        <p:spPr bwMode="auto">
          <a:xfrm>
            <a:off x="5412898" y="589856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253" name="Line 37"/>
          <p:cNvSpPr>
            <a:spLocks noChangeShapeType="1"/>
          </p:cNvSpPr>
          <p:nvPr/>
        </p:nvSpPr>
        <p:spPr bwMode="auto">
          <a:xfrm flipV="1">
            <a:off x="5558948" y="5668378"/>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4" name="Freeform 38"/>
          <p:cNvSpPr>
            <a:spLocks/>
          </p:cNvSpPr>
          <p:nvPr/>
        </p:nvSpPr>
        <p:spPr bwMode="auto">
          <a:xfrm>
            <a:off x="5482748" y="5663616"/>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5" name="Rectangle 39"/>
          <p:cNvSpPr>
            <a:spLocks noChangeArrowheads="1"/>
          </p:cNvSpPr>
          <p:nvPr/>
        </p:nvSpPr>
        <p:spPr bwMode="auto">
          <a:xfrm>
            <a:off x="5404961" y="5914441"/>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256" name="Connecteur droit 35"/>
          <p:cNvCxnSpPr>
            <a:cxnSpLocks noChangeShapeType="1"/>
          </p:cNvCxnSpPr>
          <p:nvPr/>
        </p:nvCxnSpPr>
        <p:spPr bwMode="auto">
          <a:xfrm flipH="1">
            <a:off x="4730152" y="5663419"/>
            <a:ext cx="2022230"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7" name="Forme libre 135"/>
          <p:cNvSpPr>
            <a:spLocks/>
          </p:cNvSpPr>
          <p:nvPr/>
        </p:nvSpPr>
        <p:spPr bwMode="auto">
          <a:xfrm>
            <a:off x="4731231" y="4919238"/>
            <a:ext cx="685940" cy="409839"/>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lgDashDot"/>
            <a:round/>
            <a:headEnd type="none" w="sm" len="sm"/>
            <a:tailEnd type="none" w="sm" len="sm"/>
          </a:ln>
        </p:spPr>
        <p:txBody>
          <a:bodyPr/>
          <a:lstStyle/>
          <a:p>
            <a:endParaRPr lang="fr-FR"/>
          </a:p>
        </p:txBody>
      </p:sp>
      <p:sp>
        <p:nvSpPr>
          <p:cNvPr id="258" name="Forme libre 138"/>
          <p:cNvSpPr>
            <a:spLocks/>
          </p:cNvSpPr>
          <p:nvPr/>
        </p:nvSpPr>
        <p:spPr bwMode="auto">
          <a:xfrm>
            <a:off x="6316519" y="5117402"/>
            <a:ext cx="443128" cy="135845"/>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noFill/>
          <a:ln w="12700" cap="flat" cmpd="sng" algn="ctr">
            <a:solidFill>
              <a:schemeClr val="tx1"/>
            </a:solidFill>
            <a:prstDash val="lgDashDot"/>
            <a:round/>
            <a:headEnd type="none" w="sm" len="sm"/>
            <a:tailEnd type="none" w="sm" len="sm"/>
          </a:ln>
        </p:spPr>
        <p:txBody>
          <a:bodyPr/>
          <a:lstStyle/>
          <a:p>
            <a:endParaRPr lang="fr-FR"/>
          </a:p>
        </p:txBody>
      </p:sp>
      <p:sp>
        <p:nvSpPr>
          <p:cNvPr id="259" name="Forme libre 135"/>
          <p:cNvSpPr>
            <a:spLocks/>
          </p:cNvSpPr>
          <p:nvPr/>
        </p:nvSpPr>
        <p:spPr bwMode="auto">
          <a:xfrm>
            <a:off x="4797732" y="4960642"/>
            <a:ext cx="552939" cy="33037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60" name="Forme libre 135"/>
          <p:cNvSpPr>
            <a:spLocks/>
          </p:cNvSpPr>
          <p:nvPr/>
        </p:nvSpPr>
        <p:spPr bwMode="auto">
          <a:xfrm>
            <a:off x="4672990" y="4857103"/>
            <a:ext cx="767066" cy="4489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61" name="Forme libre 138"/>
          <p:cNvSpPr>
            <a:spLocks/>
          </p:cNvSpPr>
          <p:nvPr/>
        </p:nvSpPr>
        <p:spPr bwMode="auto">
          <a:xfrm>
            <a:off x="6365047" y="5152619"/>
            <a:ext cx="352752" cy="100628"/>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62" name="Forme libre 138"/>
          <p:cNvSpPr>
            <a:spLocks/>
          </p:cNvSpPr>
          <p:nvPr/>
        </p:nvSpPr>
        <p:spPr bwMode="auto">
          <a:xfrm>
            <a:off x="6266126" y="5077949"/>
            <a:ext cx="540572" cy="17538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263" name="Double flèche horizontale 262"/>
          <p:cNvSpPr/>
          <p:nvPr/>
        </p:nvSpPr>
        <p:spPr>
          <a:xfrm rot="10800000" flipV="1">
            <a:off x="4351466" y="5185324"/>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64" name="Connecteur droit 263"/>
          <p:cNvCxnSpPr/>
          <p:nvPr/>
        </p:nvCxnSpPr>
        <p:spPr>
          <a:xfrm>
            <a:off x="4541827" y="5676550"/>
            <a:ext cx="264819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5" name="Connecteur droit avec flèche 264"/>
          <p:cNvCxnSpPr/>
          <p:nvPr/>
        </p:nvCxnSpPr>
        <p:spPr>
          <a:xfrm flipH="1" flipV="1">
            <a:off x="4600085" y="5741018"/>
            <a:ext cx="118719" cy="45777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66" name="ZoneTexte 265"/>
          <p:cNvSpPr txBox="1"/>
          <p:nvPr/>
        </p:nvSpPr>
        <p:spPr>
          <a:xfrm>
            <a:off x="4038788" y="6170351"/>
            <a:ext cx="3372538" cy="646331"/>
          </a:xfrm>
          <a:prstGeom prst="rect">
            <a:avLst/>
          </a:prstGeom>
          <a:noFill/>
        </p:spPr>
        <p:txBody>
          <a:bodyPr wrap="square" rtlCol="0">
            <a:spAutoFit/>
          </a:bodyPr>
          <a:lstStyle/>
          <a:p>
            <a:r>
              <a:rPr lang="fr-FR" dirty="0"/>
              <a:t>P</a:t>
            </a:r>
            <a:r>
              <a:rPr lang="fr-FR" dirty="0" smtClean="0"/>
              <a:t>lan associé parallèle à la référence B du modèle nominal</a:t>
            </a:r>
            <a:endParaRPr lang="fr-FR" dirty="0"/>
          </a:p>
        </p:txBody>
      </p:sp>
      <p:cxnSp>
        <p:nvCxnSpPr>
          <p:cNvPr id="267" name="Connecteur droit 266"/>
          <p:cNvCxnSpPr/>
          <p:nvPr/>
        </p:nvCxnSpPr>
        <p:spPr>
          <a:xfrm flipV="1">
            <a:off x="4601879" y="4714169"/>
            <a:ext cx="0" cy="106508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1" name="Connecteur droit 270"/>
          <p:cNvCxnSpPr/>
          <p:nvPr/>
        </p:nvCxnSpPr>
        <p:spPr>
          <a:xfrm flipV="1">
            <a:off x="4731231" y="5265268"/>
            <a:ext cx="0" cy="38429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38" name="ZoneTexte 118"/>
          <p:cNvSpPr txBox="1">
            <a:spLocks noChangeArrowheads="1"/>
          </p:cNvSpPr>
          <p:nvPr/>
        </p:nvSpPr>
        <p:spPr bwMode="auto">
          <a:xfrm>
            <a:off x="443667" y="2632487"/>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139" name="ZoneTexte 118"/>
          <p:cNvSpPr txBox="1">
            <a:spLocks noChangeArrowheads="1"/>
          </p:cNvSpPr>
          <p:nvPr/>
        </p:nvSpPr>
        <p:spPr bwMode="auto">
          <a:xfrm>
            <a:off x="4474288" y="2674375"/>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cxnSp>
        <p:nvCxnSpPr>
          <p:cNvPr id="140" name="Connecteur droit avec flèche 6"/>
          <p:cNvCxnSpPr>
            <a:cxnSpLocks noChangeShapeType="1"/>
            <a:endCxn id="169" idx="1"/>
          </p:cNvCxnSpPr>
          <p:nvPr/>
        </p:nvCxnSpPr>
        <p:spPr bwMode="auto">
          <a:xfrm>
            <a:off x="917532" y="1163468"/>
            <a:ext cx="71904" cy="249994"/>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Connecteur droit avec flèche 7"/>
          <p:cNvCxnSpPr>
            <a:cxnSpLocks noChangeShapeType="1"/>
            <a:endCxn id="169" idx="2"/>
          </p:cNvCxnSpPr>
          <p:nvPr/>
        </p:nvCxnSpPr>
        <p:spPr bwMode="auto">
          <a:xfrm flipH="1">
            <a:off x="1417272" y="1163468"/>
            <a:ext cx="190161" cy="191709"/>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Connecteur droit avec flèche 9"/>
          <p:cNvCxnSpPr>
            <a:cxnSpLocks noChangeShapeType="1"/>
          </p:cNvCxnSpPr>
          <p:nvPr/>
        </p:nvCxnSpPr>
        <p:spPr bwMode="auto">
          <a:xfrm>
            <a:off x="2851845" y="1144616"/>
            <a:ext cx="0" cy="36525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Connecteur droit 11"/>
          <p:cNvCxnSpPr>
            <a:cxnSpLocks noChangeShapeType="1"/>
          </p:cNvCxnSpPr>
          <p:nvPr/>
        </p:nvCxnSpPr>
        <p:spPr bwMode="auto">
          <a:xfrm flipV="1">
            <a:off x="880202" y="1132755"/>
            <a:ext cx="2630212" cy="11861"/>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4" name="Rectangle 31"/>
          <p:cNvSpPr>
            <a:spLocks noChangeArrowheads="1"/>
          </p:cNvSpPr>
          <p:nvPr/>
        </p:nvSpPr>
        <p:spPr bwMode="auto">
          <a:xfrm>
            <a:off x="322594" y="174166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45" name="Line 32"/>
          <p:cNvSpPr>
            <a:spLocks noChangeShapeType="1"/>
          </p:cNvSpPr>
          <p:nvPr/>
        </p:nvSpPr>
        <p:spPr bwMode="auto">
          <a:xfrm>
            <a:off x="628981" y="1887713"/>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6" name="Freeform 33"/>
          <p:cNvSpPr>
            <a:spLocks/>
          </p:cNvSpPr>
          <p:nvPr/>
        </p:nvSpPr>
        <p:spPr bwMode="auto">
          <a:xfrm>
            <a:off x="773444" y="1811513"/>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7" name="Rectangle 34"/>
          <p:cNvSpPr>
            <a:spLocks noChangeArrowheads="1"/>
          </p:cNvSpPr>
          <p:nvPr/>
        </p:nvSpPr>
        <p:spPr bwMode="auto">
          <a:xfrm>
            <a:off x="306719" y="175753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48" name="Rectangle 36"/>
          <p:cNvSpPr>
            <a:spLocks noChangeArrowheads="1"/>
          </p:cNvSpPr>
          <p:nvPr/>
        </p:nvSpPr>
        <p:spPr bwMode="auto">
          <a:xfrm>
            <a:off x="2229801" y="232814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49" name="Line 37"/>
          <p:cNvSpPr>
            <a:spLocks noChangeShapeType="1"/>
          </p:cNvSpPr>
          <p:nvPr/>
        </p:nvSpPr>
        <p:spPr bwMode="auto">
          <a:xfrm flipV="1">
            <a:off x="2375851" y="2097955"/>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0" name="Freeform 38"/>
          <p:cNvSpPr>
            <a:spLocks/>
          </p:cNvSpPr>
          <p:nvPr/>
        </p:nvSpPr>
        <p:spPr bwMode="auto">
          <a:xfrm>
            <a:off x="2299651" y="2093193"/>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1" name="Rectangle 39"/>
          <p:cNvSpPr>
            <a:spLocks noChangeArrowheads="1"/>
          </p:cNvSpPr>
          <p:nvPr/>
        </p:nvSpPr>
        <p:spPr bwMode="auto">
          <a:xfrm>
            <a:off x="2221864" y="234401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52" name="Rectangle 14"/>
          <p:cNvSpPr>
            <a:spLocks noChangeArrowheads="1"/>
          </p:cNvSpPr>
          <p:nvPr/>
        </p:nvSpPr>
        <p:spPr bwMode="auto">
          <a:xfrm>
            <a:off x="3855288" y="1146204"/>
            <a:ext cx="14101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&gt;&lt;     </a:t>
            </a:r>
            <a:r>
              <a:rPr lang="fr-FR" altLang="fr-FR" sz="1400" dirty="0">
                <a:latin typeface="Arial" charset="0"/>
              </a:rPr>
              <a:t>A     B</a:t>
            </a:r>
          </a:p>
        </p:txBody>
      </p:sp>
      <p:sp>
        <p:nvSpPr>
          <p:cNvPr id="153" name="Rectangle 15"/>
          <p:cNvSpPr>
            <a:spLocks noChangeArrowheads="1"/>
          </p:cNvSpPr>
          <p:nvPr/>
        </p:nvSpPr>
        <p:spPr bwMode="auto">
          <a:xfrm>
            <a:off x="3509213" y="1130329"/>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54" name="Line 16"/>
          <p:cNvSpPr>
            <a:spLocks noChangeShapeType="1"/>
          </p:cNvSpPr>
          <p:nvPr/>
        </p:nvSpPr>
        <p:spPr bwMode="auto">
          <a:xfrm>
            <a:off x="3881612" y="1131917"/>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5" name="Line 20"/>
          <p:cNvSpPr>
            <a:spLocks noChangeShapeType="1"/>
          </p:cNvSpPr>
          <p:nvPr/>
        </p:nvSpPr>
        <p:spPr bwMode="auto">
          <a:xfrm>
            <a:off x="4528698" y="1131917"/>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6" name="Line 21"/>
          <p:cNvSpPr>
            <a:spLocks noChangeShapeType="1"/>
          </p:cNvSpPr>
          <p:nvPr/>
        </p:nvSpPr>
        <p:spPr bwMode="auto">
          <a:xfrm>
            <a:off x="4879535" y="1122392"/>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7" name="ZoneTexte 118"/>
          <p:cNvSpPr txBox="1">
            <a:spLocks noChangeArrowheads="1"/>
          </p:cNvSpPr>
          <p:nvPr/>
        </p:nvSpPr>
        <p:spPr bwMode="auto">
          <a:xfrm>
            <a:off x="3462384" y="548509"/>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158" name="Rectangle 14"/>
          <p:cNvSpPr>
            <a:spLocks noChangeArrowheads="1"/>
          </p:cNvSpPr>
          <p:nvPr/>
        </p:nvSpPr>
        <p:spPr bwMode="auto">
          <a:xfrm>
            <a:off x="3855288" y="862041"/>
            <a:ext cx="145020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0,5          </a:t>
            </a:r>
            <a:r>
              <a:rPr lang="fr-FR" altLang="fr-FR" sz="1400" dirty="0">
                <a:latin typeface="Arial" charset="0"/>
              </a:rPr>
              <a:t>A     B</a:t>
            </a:r>
          </a:p>
        </p:txBody>
      </p:sp>
      <p:sp>
        <p:nvSpPr>
          <p:cNvPr id="159" name="Rectangle 15"/>
          <p:cNvSpPr>
            <a:spLocks noChangeArrowheads="1"/>
          </p:cNvSpPr>
          <p:nvPr/>
        </p:nvSpPr>
        <p:spPr bwMode="auto">
          <a:xfrm>
            <a:off x="3509213" y="846166"/>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60" name="Line 16"/>
          <p:cNvSpPr>
            <a:spLocks noChangeShapeType="1"/>
          </p:cNvSpPr>
          <p:nvPr/>
        </p:nvSpPr>
        <p:spPr bwMode="auto">
          <a:xfrm>
            <a:off x="3881612" y="847754"/>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1" name="Line 20"/>
          <p:cNvSpPr>
            <a:spLocks noChangeShapeType="1"/>
          </p:cNvSpPr>
          <p:nvPr/>
        </p:nvSpPr>
        <p:spPr bwMode="auto">
          <a:xfrm>
            <a:off x="4528698" y="847754"/>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2" name="Line 21"/>
          <p:cNvSpPr>
            <a:spLocks noChangeShapeType="1"/>
          </p:cNvSpPr>
          <p:nvPr/>
        </p:nvSpPr>
        <p:spPr bwMode="auto">
          <a:xfrm>
            <a:off x="4879535" y="83822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63" name="Group 219"/>
          <p:cNvGrpSpPr>
            <a:grpSpLocks/>
          </p:cNvGrpSpPr>
          <p:nvPr/>
        </p:nvGrpSpPr>
        <p:grpSpPr bwMode="auto">
          <a:xfrm>
            <a:off x="3598113" y="957291"/>
            <a:ext cx="231775" cy="115888"/>
            <a:chOff x="5076" y="1738"/>
            <a:chExt cx="146" cy="73"/>
          </a:xfrm>
        </p:grpSpPr>
        <p:sp>
          <p:nvSpPr>
            <p:cNvPr id="164"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5"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66" name="Forme libre 165"/>
          <p:cNvSpPr>
            <a:spLocks/>
          </p:cNvSpPr>
          <p:nvPr/>
        </p:nvSpPr>
        <p:spPr bwMode="auto">
          <a:xfrm>
            <a:off x="845628" y="1283246"/>
            <a:ext cx="2242361" cy="833561"/>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cxnSp>
        <p:nvCxnSpPr>
          <p:cNvPr id="167" name="Connecteur droit 25"/>
          <p:cNvCxnSpPr>
            <a:cxnSpLocks noChangeShapeType="1"/>
          </p:cNvCxnSpPr>
          <p:nvPr/>
        </p:nvCxnSpPr>
        <p:spPr bwMode="auto">
          <a:xfrm flipH="1" flipV="1">
            <a:off x="1217561" y="1355002"/>
            <a:ext cx="377913" cy="389872"/>
          </a:xfrm>
          <a:prstGeom prst="line">
            <a:avLst/>
          </a:prstGeom>
          <a:noFill/>
          <a:ln w="28575"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Connecteur droit 35"/>
          <p:cNvCxnSpPr>
            <a:cxnSpLocks noChangeShapeType="1"/>
          </p:cNvCxnSpPr>
          <p:nvPr/>
        </p:nvCxnSpPr>
        <p:spPr bwMode="auto">
          <a:xfrm flipH="1">
            <a:off x="845628" y="2103651"/>
            <a:ext cx="2242361" cy="0"/>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9" name="Forme libre 135"/>
          <p:cNvSpPr>
            <a:spLocks/>
          </p:cNvSpPr>
          <p:nvPr/>
        </p:nvSpPr>
        <p:spPr bwMode="auto">
          <a:xfrm>
            <a:off x="846824" y="1278463"/>
            <a:ext cx="760609" cy="4544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170" name="Forme libre 138"/>
          <p:cNvSpPr>
            <a:spLocks/>
          </p:cNvSpPr>
          <p:nvPr/>
        </p:nvSpPr>
        <p:spPr bwMode="auto">
          <a:xfrm>
            <a:off x="2601247" y="1509866"/>
            <a:ext cx="491365" cy="15063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171" name="ZoneTexte 170"/>
          <p:cNvSpPr txBox="1"/>
          <p:nvPr/>
        </p:nvSpPr>
        <p:spPr>
          <a:xfrm>
            <a:off x="5316278" y="803916"/>
            <a:ext cx="385042" cy="307777"/>
          </a:xfrm>
          <a:prstGeom prst="rect">
            <a:avLst/>
          </a:prstGeom>
          <a:noFill/>
        </p:spPr>
        <p:txBody>
          <a:bodyPr wrap="none" rtlCol="0">
            <a:spAutoFit/>
          </a:bodyPr>
          <a:lstStyle/>
          <a:p>
            <a:r>
              <a:rPr lang="fr-FR" sz="1400" dirty="0" smtClean="0"/>
              <a:t>(1)</a:t>
            </a:r>
            <a:endParaRPr lang="fr-FR" sz="1400" dirty="0"/>
          </a:p>
        </p:txBody>
      </p:sp>
      <p:sp>
        <p:nvSpPr>
          <p:cNvPr id="172" name="ZoneTexte 171"/>
          <p:cNvSpPr txBox="1"/>
          <p:nvPr/>
        </p:nvSpPr>
        <p:spPr>
          <a:xfrm>
            <a:off x="5316278" y="1155034"/>
            <a:ext cx="385042" cy="307777"/>
          </a:xfrm>
          <a:prstGeom prst="rect">
            <a:avLst/>
          </a:prstGeom>
          <a:noFill/>
        </p:spPr>
        <p:txBody>
          <a:bodyPr wrap="none" rtlCol="0">
            <a:spAutoFit/>
          </a:bodyPr>
          <a:lstStyle/>
          <a:p>
            <a:r>
              <a:rPr lang="fr-FR" sz="1400" dirty="0" smtClean="0"/>
              <a:t>(2)</a:t>
            </a:r>
            <a:endParaRPr lang="fr-FR" sz="1400" dirty="0"/>
          </a:p>
        </p:txBody>
      </p:sp>
      <p:grpSp>
        <p:nvGrpSpPr>
          <p:cNvPr id="211" name="Group 219"/>
          <p:cNvGrpSpPr>
            <a:grpSpLocks/>
          </p:cNvGrpSpPr>
          <p:nvPr/>
        </p:nvGrpSpPr>
        <p:grpSpPr bwMode="auto">
          <a:xfrm>
            <a:off x="3598113" y="1223991"/>
            <a:ext cx="231775" cy="115888"/>
            <a:chOff x="5076" y="1738"/>
            <a:chExt cx="146" cy="73"/>
          </a:xfrm>
        </p:grpSpPr>
        <p:sp>
          <p:nvSpPr>
            <p:cNvPr id="212"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3"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14" name="Rectangle 14"/>
          <p:cNvSpPr>
            <a:spLocks noChangeArrowheads="1"/>
          </p:cNvSpPr>
          <p:nvPr/>
        </p:nvSpPr>
        <p:spPr bwMode="auto">
          <a:xfrm>
            <a:off x="3855288" y="1414270"/>
            <a:ext cx="132061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a:t>
            </a:r>
            <a:r>
              <a:rPr lang="fr-FR" altLang="fr-FR" sz="1400" dirty="0">
                <a:latin typeface="Arial" charset="0"/>
              </a:rPr>
              <a:t>B</a:t>
            </a:r>
          </a:p>
        </p:txBody>
      </p:sp>
      <p:sp>
        <p:nvSpPr>
          <p:cNvPr id="215" name="Rectangle 15"/>
          <p:cNvSpPr>
            <a:spLocks noChangeArrowheads="1"/>
          </p:cNvSpPr>
          <p:nvPr/>
        </p:nvSpPr>
        <p:spPr bwMode="auto">
          <a:xfrm>
            <a:off x="3509213" y="1422429"/>
            <a:ext cx="1666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6" name="Line 16"/>
          <p:cNvSpPr>
            <a:spLocks noChangeShapeType="1"/>
          </p:cNvSpPr>
          <p:nvPr/>
        </p:nvSpPr>
        <p:spPr bwMode="auto">
          <a:xfrm>
            <a:off x="3881612" y="142004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7" name="Line 20"/>
          <p:cNvSpPr>
            <a:spLocks noChangeShapeType="1"/>
          </p:cNvSpPr>
          <p:nvPr/>
        </p:nvSpPr>
        <p:spPr bwMode="auto">
          <a:xfrm>
            <a:off x="4283913" y="142004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8" name="Line 21"/>
          <p:cNvSpPr>
            <a:spLocks noChangeShapeType="1"/>
          </p:cNvSpPr>
          <p:nvPr/>
        </p:nvSpPr>
        <p:spPr bwMode="auto">
          <a:xfrm>
            <a:off x="4784512" y="142004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19" name="Group 219"/>
          <p:cNvGrpSpPr>
            <a:grpSpLocks/>
          </p:cNvGrpSpPr>
          <p:nvPr/>
        </p:nvGrpSpPr>
        <p:grpSpPr bwMode="auto">
          <a:xfrm>
            <a:off x="3598113" y="1510535"/>
            <a:ext cx="231775" cy="115888"/>
            <a:chOff x="5076" y="1738"/>
            <a:chExt cx="146" cy="73"/>
          </a:xfrm>
        </p:grpSpPr>
        <p:sp>
          <p:nvSpPr>
            <p:cNvPr id="220"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1"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30" name="Rectangle 14"/>
          <p:cNvSpPr>
            <a:spLocks noChangeArrowheads="1"/>
          </p:cNvSpPr>
          <p:nvPr/>
        </p:nvSpPr>
        <p:spPr bwMode="auto">
          <a:xfrm>
            <a:off x="3850787" y="1708751"/>
            <a:ext cx="131074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     B&gt;&lt;</a:t>
            </a:r>
            <a:endParaRPr lang="fr-FR" altLang="fr-FR" sz="1400" dirty="0">
              <a:latin typeface="Arial" charset="0"/>
            </a:endParaRPr>
          </a:p>
        </p:txBody>
      </p:sp>
      <p:sp>
        <p:nvSpPr>
          <p:cNvPr id="231" name="Rectangle 15"/>
          <p:cNvSpPr>
            <a:spLocks noChangeArrowheads="1"/>
          </p:cNvSpPr>
          <p:nvPr/>
        </p:nvSpPr>
        <p:spPr bwMode="auto">
          <a:xfrm>
            <a:off x="3504712" y="1716910"/>
            <a:ext cx="1675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32" name="Line 16"/>
          <p:cNvSpPr>
            <a:spLocks noChangeShapeType="1"/>
          </p:cNvSpPr>
          <p:nvPr/>
        </p:nvSpPr>
        <p:spPr bwMode="auto">
          <a:xfrm>
            <a:off x="3881612" y="171452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3" name="Line 20"/>
          <p:cNvSpPr>
            <a:spLocks noChangeShapeType="1"/>
          </p:cNvSpPr>
          <p:nvPr/>
        </p:nvSpPr>
        <p:spPr bwMode="auto">
          <a:xfrm>
            <a:off x="4288937" y="171452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4" name="Line 21"/>
          <p:cNvSpPr>
            <a:spLocks noChangeShapeType="1"/>
          </p:cNvSpPr>
          <p:nvPr/>
        </p:nvSpPr>
        <p:spPr bwMode="auto">
          <a:xfrm>
            <a:off x="4598690" y="1714529"/>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46" name="Group 219"/>
          <p:cNvGrpSpPr>
            <a:grpSpLocks/>
          </p:cNvGrpSpPr>
          <p:nvPr/>
        </p:nvGrpSpPr>
        <p:grpSpPr bwMode="auto">
          <a:xfrm>
            <a:off x="3593612" y="1805016"/>
            <a:ext cx="231775" cy="115888"/>
            <a:chOff x="5076" y="1738"/>
            <a:chExt cx="146" cy="73"/>
          </a:xfrm>
        </p:grpSpPr>
        <p:sp>
          <p:nvSpPr>
            <p:cNvPr id="268"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69"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70" name="ZoneTexte 269"/>
          <p:cNvSpPr txBox="1"/>
          <p:nvPr/>
        </p:nvSpPr>
        <p:spPr>
          <a:xfrm>
            <a:off x="5316278" y="1383500"/>
            <a:ext cx="385042" cy="307777"/>
          </a:xfrm>
          <a:prstGeom prst="rect">
            <a:avLst/>
          </a:prstGeom>
          <a:noFill/>
        </p:spPr>
        <p:txBody>
          <a:bodyPr wrap="none" rtlCol="0">
            <a:spAutoFit/>
          </a:bodyPr>
          <a:lstStyle/>
          <a:p>
            <a:r>
              <a:rPr lang="fr-FR" sz="1400" dirty="0" smtClean="0"/>
              <a:t>(3)</a:t>
            </a:r>
            <a:endParaRPr lang="fr-FR" sz="1400" dirty="0"/>
          </a:p>
        </p:txBody>
      </p:sp>
      <p:sp>
        <p:nvSpPr>
          <p:cNvPr id="272" name="ZoneTexte 271"/>
          <p:cNvSpPr txBox="1"/>
          <p:nvPr/>
        </p:nvSpPr>
        <p:spPr>
          <a:xfrm>
            <a:off x="5316278" y="1734618"/>
            <a:ext cx="385042" cy="307777"/>
          </a:xfrm>
          <a:prstGeom prst="rect">
            <a:avLst/>
          </a:prstGeom>
          <a:noFill/>
        </p:spPr>
        <p:txBody>
          <a:bodyPr wrap="none" rtlCol="0">
            <a:spAutoFit/>
          </a:bodyPr>
          <a:lstStyle/>
          <a:p>
            <a:r>
              <a:rPr lang="fr-FR" sz="1400" dirty="0" smtClean="0"/>
              <a:t>(4)</a:t>
            </a:r>
            <a:endParaRPr lang="fr-FR" sz="1400" dirty="0"/>
          </a:p>
        </p:txBody>
      </p:sp>
      <p:sp>
        <p:nvSpPr>
          <p:cNvPr id="325" name="ZoneTexte 324"/>
          <p:cNvSpPr txBox="1"/>
          <p:nvPr/>
        </p:nvSpPr>
        <p:spPr>
          <a:xfrm>
            <a:off x="12202867" y="3755306"/>
            <a:ext cx="385042" cy="307777"/>
          </a:xfrm>
          <a:prstGeom prst="rect">
            <a:avLst/>
          </a:prstGeom>
          <a:noFill/>
        </p:spPr>
        <p:txBody>
          <a:bodyPr wrap="none" rtlCol="0">
            <a:spAutoFit/>
          </a:bodyPr>
          <a:lstStyle/>
          <a:p>
            <a:r>
              <a:rPr lang="fr-FR" sz="1400" dirty="0" smtClean="0"/>
              <a:t>(3)</a:t>
            </a:r>
            <a:endParaRPr lang="fr-FR" sz="1400" dirty="0"/>
          </a:p>
        </p:txBody>
      </p:sp>
      <p:sp>
        <p:nvSpPr>
          <p:cNvPr id="326" name="ZoneTexte 325"/>
          <p:cNvSpPr txBox="1"/>
          <p:nvPr/>
        </p:nvSpPr>
        <p:spPr>
          <a:xfrm>
            <a:off x="12202867" y="4106424"/>
            <a:ext cx="385042" cy="307777"/>
          </a:xfrm>
          <a:prstGeom prst="rect">
            <a:avLst/>
          </a:prstGeom>
          <a:noFill/>
        </p:spPr>
        <p:txBody>
          <a:bodyPr wrap="none" rtlCol="0">
            <a:spAutoFit/>
          </a:bodyPr>
          <a:lstStyle/>
          <a:p>
            <a:r>
              <a:rPr lang="fr-FR" sz="1400" dirty="0" smtClean="0"/>
              <a:t>(4)</a:t>
            </a:r>
            <a:endParaRPr lang="fr-FR" sz="1400" dirty="0"/>
          </a:p>
        </p:txBody>
      </p:sp>
    </p:spTree>
    <p:extLst>
      <p:ext uri="{BB962C8B-B14F-4D97-AF65-F5344CB8AC3E}">
        <p14:creationId xmlns:p14="http://schemas.microsoft.com/office/powerpoint/2010/main" val="100253396"/>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
          <p:cNvSpPr txBox="1">
            <a:spLocks noChangeArrowheads="1"/>
          </p:cNvSpPr>
          <p:nvPr/>
        </p:nvSpPr>
        <p:spPr bwMode="auto">
          <a:xfrm>
            <a:off x="98425" y="101600"/>
            <a:ext cx="7794378"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GENERALISATION D'UNE SURFACE QUELCONQUE</a:t>
            </a:r>
            <a:endParaRPr lang="fr-FR" altLang="fr-FR" sz="2400" b="1" dirty="0">
              <a:latin typeface="Arial" charset="0"/>
            </a:endParaRPr>
          </a:p>
        </p:txBody>
      </p:sp>
      <p:cxnSp>
        <p:nvCxnSpPr>
          <p:cNvPr id="5" name="Connecteur droit avec flèche 6"/>
          <p:cNvCxnSpPr>
            <a:cxnSpLocks noChangeShapeType="1"/>
            <a:endCxn id="34" idx="1"/>
          </p:cNvCxnSpPr>
          <p:nvPr/>
        </p:nvCxnSpPr>
        <p:spPr bwMode="auto">
          <a:xfrm>
            <a:off x="2779168" y="4438024"/>
            <a:ext cx="71904" cy="249994"/>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eur droit avec flèche 7"/>
          <p:cNvCxnSpPr>
            <a:cxnSpLocks noChangeShapeType="1"/>
            <a:endCxn id="34" idx="2"/>
          </p:cNvCxnSpPr>
          <p:nvPr/>
        </p:nvCxnSpPr>
        <p:spPr bwMode="auto">
          <a:xfrm flipH="1">
            <a:off x="3278908" y="4438024"/>
            <a:ext cx="190161" cy="191709"/>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eur droit avec flèche 9"/>
          <p:cNvCxnSpPr>
            <a:cxnSpLocks noChangeShapeType="1"/>
          </p:cNvCxnSpPr>
          <p:nvPr/>
        </p:nvCxnSpPr>
        <p:spPr bwMode="auto">
          <a:xfrm>
            <a:off x="4713481" y="4419172"/>
            <a:ext cx="0" cy="36525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Connecteur droit 11"/>
          <p:cNvCxnSpPr>
            <a:cxnSpLocks noChangeShapeType="1"/>
          </p:cNvCxnSpPr>
          <p:nvPr/>
        </p:nvCxnSpPr>
        <p:spPr bwMode="auto">
          <a:xfrm flipV="1">
            <a:off x="2741838" y="4407311"/>
            <a:ext cx="2630212" cy="11861"/>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Rectangle 31"/>
          <p:cNvSpPr>
            <a:spLocks noChangeArrowheads="1"/>
          </p:cNvSpPr>
          <p:nvPr/>
        </p:nvSpPr>
        <p:spPr bwMode="auto">
          <a:xfrm>
            <a:off x="2184230" y="501621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 name="Line 32"/>
          <p:cNvSpPr>
            <a:spLocks noChangeShapeType="1"/>
          </p:cNvSpPr>
          <p:nvPr/>
        </p:nvSpPr>
        <p:spPr bwMode="auto">
          <a:xfrm>
            <a:off x="2490617" y="5162269"/>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Freeform 33"/>
          <p:cNvSpPr>
            <a:spLocks/>
          </p:cNvSpPr>
          <p:nvPr/>
        </p:nvSpPr>
        <p:spPr bwMode="auto">
          <a:xfrm>
            <a:off x="2635080" y="5086069"/>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 name="Rectangle 34"/>
          <p:cNvSpPr>
            <a:spLocks noChangeArrowheads="1"/>
          </p:cNvSpPr>
          <p:nvPr/>
        </p:nvSpPr>
        <p:spPr bwMode="auto">
          <a:xfrm>
            <a:off x="2168355" y="5032094"/>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3" name="Rectangle 36"/>
          <p:cNvSpPr>
            <a:spLocks noChangeArrowheads="1"/>
          </p:cNvSpPr>
          <p:nvPr/>
        </p:nvSpPr>
        <p:spPr bwMode="auto">
          <a:xfrm>
            <a:off x="4091437" y="560269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4" name="Line 37"/>
          <p:cNvSpPr>
            <a:spLocks noChangeShapeType="1"/>
          </p:cNvSpPr>
          <p:nvPr/>
        </p:nvSpPr>
        <p:spPr bwMode="auto">
          <a:xfrm flipV="1">
            <a:off x="4237487" y="5372511"/>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Freeform 38"/>
          <p:cNvSpPr>
            <a:spLocks/>
          </p:cNvSpPr>
          <p:nvPr/>
        </p:nvSpPr>
        <p:spPr bwMode="auto">
          <a:xfrm>
            <a:off x="4161287" y="5367749"/>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 name="Rectangle 39"/>
          <p:cNvSpPr>
            <a:spLocks noChangeArrowheads="1"/>
          </p:cNvSpPr>
          <p:nvPr/>
        </p:nvSpPr>
        <p:spPr bwMode="auto">
          <a:xfrm>
            <a:off x="4083500" y="5618574"/>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7" name="Rectangle 14"/>
          <p:cNvSpPr>
            <a:spLocks noChangeArrowheads="1"/>
          </p:cNvSpPr>
          <p:nvPr/>
        </p:nvSpPr>
        <p:spPr bwMode="auto">
          <a:xfrm>
            <a:off x="5716924" y="4268360"/>
            <a:ext cx="14101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&gt;&lt;     </a:t>
            </a:r>
            <a:r>
              <a:rPr lang="fr-FR" altLang="fr-FR" sz="1400" dirty="0">
                <a:latin typeface="Arial" charset="0"/>
              </a:rPr>
              <a:t>A     B</a:t>
            </a:r>
          </a:p>
        </p:txBody>
      </p:sp>
      <p:sp>
        <p:nvSpPr>
          <p:cNvPr id="18" name="Rectangle 15"/>
          <p:cNvSpPr>
            <a:spLocks noChangeArrowheads="1"/>
          </p:cNvSpPr>
          <p:nvPr/>
        </p:nvSpPr>
        <p:spPr bwMode="auto">
          <a:xfrm>
            <a:off x="5370849" y="4252485"/>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 name="Line 16"/>
          <p:cNvSpPr>
            <a:spLocks noChangeShapeType="1"/>
          </p:cNvSpPr>
          <p:nvPr/>
        </p:nvSpPr>
        <p:spPr bwMode="auto">
          <a:xfrm>
            <a:off x="5743248" y="4254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 name="Line 20"/>
          <p:cNvSpPr>
            <a:spLocks noChangeShapeType="1"/>
          </p:cNvSpPr>
          <p:nvPr/>
        </p:nvSpPr>
        <p:spPr bwMode="auto">
          <a:xfrm>
            <a:off x="6390334" y="4254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21"/>
          <p:cNvSpPr>
            <a:spLocks noChangeShapeType="1"/>
          </p:cNvSpPr>
          <p:nvPr/>
        </p:nvSpPr>
        <p:spPr bwMode="auto">
          <a:xfrm>
            <a:off x="6741171" y="424454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 name="ZoneTexte 118"/>
          <p:cNvSpPr txBox="1">
            <a:spLocks noChangeArrowheads="1"/>
          </p:cNvSpPr>
          <p:nvPr/>
        </p:nvSpPr>
        <p:spPr bwMode="auto">
          <a:xfrm>
            <a:off x="5332767" y="3993852"/>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31" name="Forme libre 30"/>
          <p:cNvSpPr>
            <a:spLocks/>
          </p:cNvSpPr>
          <p:nvPr/>
        </p:nvSpPr>
        <p:spPr bwMode="auto">
          <a:xfrm>
            <a:off x="2707264" y="4557802"/>
            <a:ext cx="2242361" cy="833561"/>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cxnSp>
        <p:nvCxnSpPr>
          <p:cNvPr id="32" name="Connecteur droit 25"/>
          <p:cNvCxnSpPr>
            <a:cxnSpLocks noChangeShapeType="1"/>
          </p:cNvCxnSpPr>
          <p:nvPr/>
        </p:nvCxnSpPr>
        <p:spPr bwMode="auto">
          <a:xfrm flipH="1" flipV="1">
            <a:off x="3079197" y="4629558"/>
            <a:ext cx="377913" cy="389872"/>
          </a:xfrm>
          <a:prstGeom prst="line">
            <a:avLst/>
          </a:prstGeom>
          <a:noFill/>
          <a:ln w="28575"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Connecteur droit 35"/>
          <p:cNvCxnSpPr>
            <a:cxnSpLocks noChangeShapeType="1"/>
          </p:cNvCxnSpPr>
          <p:nvPr/>
        </p:nvCxnSpPr>
        <p:spPr bwMode="auto">
          <a:xfrm flipH="1">
            <a:off x="2707264" y="5378207"/>
            <a:ext cx="2242361" cy="0"/>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 name="Forme libre 135"/>
          <p:cNvSpPr>
            <a:spLocks/>
          </p:cNvSpPr>
          <p:nvPr/>
        </p:nvSpPr>
        <p:spPr bwMode="auto">
          <a:xfrm>
            <a:off x="2708460" y="4553019"/>
            <a:ext cx="760609" cy="4544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35" name="Forme libre 138"/>
          <p:cNvSpPr>
            <a:spLocks/>
          </p:cNvSpPr>
          <p:nvPr/>
        </p:nvSpPr>
        <p:spPr bwMode="auto">
          <a:xfrm>
            <a:off x="4462883" y="4784422"/>
            <a:ext cx="491365" cy="15063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grpSp>
        <p:nvGrpSpPr>
          <p:cNvPr id="38" name="Group 219"/>
          <p:cNvGrpSpPr>
            <a:grpSpLocks/>
          </p:cNvGrpSpPr>
          <p:nvPr/>
        </p:nvGrpSpPr>
        <p:grpSpPr bwMode="auto">
          <a:xfrm>
            <a:off x="5459749" y="4346147"/>
            <a:ext cx="231775" cy="115888"/>
            <a:chOff x="5076" y="1738"/>
            <a:chExt cx="146" cy="73"/>
          </a:xfrm>
        </p:grpSpPr>
        <p:sp>
          <p:nvSpPr>
            <p:cNvPr id="3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0"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9" name="Rectangle 14"/>
          <p:cNvSpPr>
            <a:spLocks noChangeArrowheads="1"/>
          </p:cNvSpPr>
          <p:nvPr/>
        </p:nvSpPr>
        <p:spPr bwMode="auto">
          <a:xfrm>
            <a:off x="5753466" y="5162270"/>
            <a:ext cx="14101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0,4 &gt;&lt;     </a:t>
            </a:r>
            <a:r>
              <a:rPr lang="fr-FR" altLang="fr-FR" sz="1400" dirty="0">
                <a:latin typeface="Arial" charset="0"/>
              </a:rPr>
              <a:t>A     B</a:t>
            </a:r>
          </a:p>
        </p:txBody>
      </p:sp>
      <p:sp>
        <p:nvSpPr>
          <p:cNvPr id="60" name="Rectangle 15"/>
          <p:cNvSpPr>
            <a:spLocks noChangeArrowheads="1"/>
          </p:cNvSpPr>
          <p:nvPr/>
        </p:nvSpPr>
        <p:spPr bwMode="auto">
          <a:xfrm>
            <a:off x="5407391" y="5146395"/>
            <a:ext cx="175620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1" name="Line 16"/>
          <p:cNvSpPr>
            <a:spLocks noChangeShapeType="1"/>
          </p:cNvSpPr>
          <p:nvPr/>
        </p:nvSpPr>
        <p:spPr bwMode="auto">
          <a:xfrm>
            <a:off x="5779790" y="514798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Line 20"/>
          <p:cNvSpPr>
            <a:spLocks noChangeShapeType="1"/>
          </p:cNvSpPr>
          <p:nvPr/>
        </p:nvSpPr>
        <p:spPr bwMode="auto">
          <a:xfrm>
            <a:off x="6426876" y="514798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3" name="Line 21"/>
          <p:cNvSpPr>
            <a:spLocks noChangeShapeType="1"/>
          </p:cNvSpPr>
          <p:nvPr/>
        </p:nvSpPr>
        <p:spPr bwMode="auto">
          <a:xfrm>
            <a:off x="6777713" y="513845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4" name="Group 219"/>
          <p:cNvGrpSpPr>
            <a:grpSpLocks/>
          </p:cNvGrpSpPr>
          <p:nvPr/>
        </p:nvGrpSpPr>
        <p:grpSpPr bwMode="auto">
          <a:xfrm>
            <a:off x="5496291" y="5240057"/>
            <a:ext cx="231775" cy="115888"/>
            <a:chOff x="5076" y="1738"/>
            <a:chExt cx="146" cy="73"/>
          </a:xfrm>
        </p:grpSpPr>
        <p:sp>
          <p:nvSpPr>
            <p:cNvPr id="65"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9" name="Line 40"/>
          <p:cNvSpPr>
            <a:spLocks noChangeShapeType="1"/>
          </p:cNvSpPr>
          <p:nvPr/>
        </p:nvSpPr>
        <p:spPr bwMode="auto">
          <a:xfrm>
            <a:off x="1878162" y="4533878"/>
            <a:ext cx="1950282" cy="10144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70" name="Groupe 69"/>
          <p:cNvGrpSpPr/>
          <p:nvPr/>
        </p:nvGrpSpPr>
        <p:grpSpPr>
          <a:xfrm rot="1456160">
            <a:off x="1703093" y="4557571"/>
            <a:ext cx="306174" cy="533844"/>
            <a:chOff x="3306763" y="4970462"/>
            <a:chExt cx="306174" cy="533844"/>
          </a:xfrm>
        </p:grpSpPr>
        <p:sp>
          <p:nvSpPr>
            <p:cNvPr id="71" name="Line 42"/>
            <p:cNvSpPr>
              <a:spLocks noChangeShapeType="1"/>
            </p:cNvSpPr>
            <p:nvPr/>
          </p:nvSpPr>
          <p:spPr bwMode="auto">
            <a:xfrm flipV="1">
              <a:off x="3454400" y="497046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Freeform 43"/>
            <p:cNvSpPr>
              <a:spLocks/>
            </p:cNvSpPr>
            <p:nvPr/>
          </p:nvSpPr>
          <p:spPr bwMode="auto">
            <a:xfrm>
              <a:off x="3376613" y="497046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3" name="Rectangle 11"/>
            <p:cNvSpPr>
              <a:spLocks noChangeArrowheads="1"/>
            </p:cNvSpPr>
            <p:nvPr/>
          </p:nvSpPr>
          <p:spPr bwMode="auto">
            <a:xfrm>
              <a:off x="3313113" y="520223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4" name="Rectangle 14"/>
            <p:cNvSpPr>
              <a:spLocks noChangeArrowheads="1"/>
            </p:cNvSpPr>
            <p:nvPr/>
          </p:nvSpPr>
          <p:spPr bwMode="auto">
            <a:xfrm>
              <a:off x="3306763" y="519588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grpSp>
      <p:sp>
        <p:nvSpPr>
          <p:cNvPr id="75" name="Rectangle 1159"/>
          <p:cNvSpPr>
            <a:spLocks noChangeArrowheads="1"/>
          </p:cNvSpPr>
          <p:nvPr/>
        </p:nvSpPr>
        <p:spPr bwMode="auto">
          <a:xfrm rot="5400000">
            <a:off x="7526277" y="4133867"/>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6" name="Rectangle 1162"/>
          <p:cNvSpPr>
            <a:spLocks noChangeArrowheads="1"/>
          </p:cNvSpPr>
          <p:nvPr/>
        </p:nvSpPr>
        <p:spPr bwMode="auto">
          <a:xfrm>
            <a:off x="7627083" y="425213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P</a:t>
            </a:r>
            <a:endParaRPr lang="fr-FR" altLang="fr-FR" sz="1400" dirty="0">
              <a:latin typeface="Arial" charset="0"/>
            </a:endParaRPr>
          </a:p>
        </p:txBody>
      </p:sp>
      <p:sp>
        <p:nvSpPr>
          <p:cNvPr id="77" name="Line 1200"/>
          <p:cNvSpPr>
            <a:spLocks noChangeShapeType="1"/>
          </p:cNvSpPr>
          <p:nvPr/>
        </p:nvSpPr>
        <p:spPr bwMode="auto">
          <a:xfrm rot="5400000">
            <a:off x="7543739" y="4405330"/>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78" name="Connecteur droit avec flèche 27"/>
          <p:cNvCxnSpPr>
            <a:cxnSpLocks noChangeShapeType="1"/>
            <a:stCxn id="75" idx="2"/>
          </p:cNvCxnSpPr>
          <p:nvPr/>
        </p:nvCxnSpPr>
        <p:spPr bwMode="auto">
          <a:xfrm flipH="1">
            <a:off x="7115908" y="4404536"/>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9" name="Group 833"/>
          <p:cNvGrpSpPr>
            <a:grpSpLocks/>
          </p:cNvGrpSpPr>
          <p:nvPr/>
        </p:nvGrpSpPr>
        <p:grpSpPr bwMode="auto">
          <a:xfrm>
            <a:off x="7468333" y="4316779"/>
            <a:ext cx="152400" cy="152400"/>
            <a:chOff x="480" y="1968"/>
            <a:chExt cx="96" cy="96"/>
          </a:xfrm>
        </p:grpSpPr>
        <p:sp>
          <p:nvSpPr>
            <p:cNvPr id="80"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1"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2" name="Rectangle 1159"/>
          <p:cNvSpPr>
            <a:spLocks noChangeArrowheads="1"/>
          </p:cNvSpPr>
          <p:nvPr/>
        </p:nvSpPr>
        <p:spPr bwMode="auto">
          <a:xfrm rot="5400000">
            <a:off x="7573965" y="5045810"/>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3" name="Rectangle 1162"/>
          <p:cNvSpPr>
            <a:spLocks noChangeArrowheads="1"/>
          </p:cNvSpPr>
          <p:nvPr/>
        </p:nvSpPr>
        <p:spPr bwMode="auto">
          <a:xfrm>
            <a:off x="7436646" y="5164079"/>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   P</a:t>
            </a:r>
            <a:endParaRPr lang="fr-FR" altLang="fr-FR" sz="1400" dirty="0">
              <a:latin typeface="Arial" charset="0"/>
            </a:endParaRPr>
          </a:p>
        </p:txBody>
      </p:sp>
      <p:sp>
        <p:nvSpPr>
          <p:cNvPr id="84" name="Line 1200"/>
          <p:cNvSpPr>
            <a:spLocks noChangeShapeType="1"/>
          </p:cNvSpPr>
          <p:nvPr/>
        </p:nvSpPr>
        <p:spPr bwMode="auto">
          <a:xfrm rot="5400000">
            <a:off x="7591427" y="5317273"/>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85" name="Connecteur droit avec flèche 27"/>
          <p:cNvCxnSpPr>
            <a:cxnSpLocks noChangeShapeType="1"/>
            <a:stCxn id="82" idx="2"/>
          </p:cNvCxnSpPr>
          <p:nvPr/>
        </p:nvCxnSpPr>
        <p:spPr bwMode="auto">
          <a:xfrm flipH="1">
            <a:off x="7163596" y="5316479"/>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ZoneTexte 1"/>
          <p:cNvSpPr txBox="1"/>
          <p:nvPr/>
        </p:nvSpPr>
        <p:spPr>
          <a:xfrm>
            <a:off x="72888" y="3389091"/>
            <a:ext cx="5302092" cy="369332"/>
          </a:xfrm>
          <a:prstGeom prst="rect">
            <a:avLst/>
          </a:prstGeom>
          <a:noFill/>
        </p:spPr>
        <p:txBody>
          <a:bodyPr wrap="none" rtlCol="0">
            <a:spAutoFit/>
          </a:bodyPr>
          <a:lstStyle/>
          <a:p>
            <a:r>
              <a:rPr lang="fr-FR" dirty="0" smtClean="0"/>
              <a:t>Translation de la zone de tolérance dans une direction </a:t>
            </a:r>
            <a:endParaRPr lang="fr-FR" dirty="0"/>
          </a:p>
        </p:txBody>
      </p:sp>
      <p:sp>
        <p:nvSpPr>
          <p:cNvPr id="3" name="ZoneTexte 2"/>
          <p:cNvSpPr txBox="1"/>
          <p:nvPr/>
        </p:nvSpPr>
        <p:spPr>
          <a:xfrm>
            <a:off x="5313531" y="4519999"/>
            <a:ext cx="428322" cy="369332"/>
          </a:xfrm>
          <a:prstGeom prst="rect">
            <a:avLst/>
          </a:prstGeom>
          <a:noFill/>
        </p:spPr>
        <p:txBody>
          <a:bodyPr wrap="none" rtlCol="0">
            <a:spAutoFit/>
          </a:bodyPr>
          <a:lstStyle/>
          <a:p>
            <a:r>
              <a:rPr lang="fr-FR" dirty="0" smtClean="0"/>
              <a:t>ou</a:t>
            </a:r>
            <a:endParaRPr lang="fr-FR" dirty="0"/>
          </a:p>
        </p:txBody>
      </p:sp>
      <p:sp>
        <p:nvSpPr>
          <p:cNvPr id="56" name="ZoneTexte 118"/>
          <p:cNvSpPr txBox="1">
            <a:spLocks noChangeArrowheads="1"/>
          </p:cNvSpPr>
          <p:nvPr/>
        </p:nvSpPr>
        <p:spPr bwMode="auto">
          <a:xfrm>
            <a:off x="5389940" y="4889331"/>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58" name="ZoneTexte 57"/>
          <p:cNvSpPr txBox="1"/>
          <p:nvPr/>
        </p:nvSpPr>
        <p:spPr>
          <a:xfrm>
            <a:off x="997504" y="4023647"/>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67" name="Connecteur droit avec flèche 6"/>
          <p:cNvCxnSpPr>
            <a:cxnSpLocks noChangeShapeType="1"/>
            <a:endCxn id="93" idx="1"/>
          </p:cNvCxnSpPr>
          <p:nvPr/>
        </p:nvCxnSpPr>
        <p:spPr bwMode="auto">
          <a:xfrm>
            <a:off x="4322773" y="1491887"/>
            <a:ext cx="71904" cy="249994"/>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Connecteur droit avec flèche 7"/>
          <p:cNvCxnSpPr>
            <a:cxnSpLocks noChangeShapeType="1"/>
            <a:endCxn id="93" idx="2"/>
          </p:cNvCxnSpPr>
          <p:nvPr/>
        </p:nvCxnSpPr>
        <p:spPr bwMode="auto">
          <a:xfrm flipH="1">
            <a:off x="4822513" y="1491887"/>
            <a:ext cx="190161" cy="191709"/>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Connecteur droit avec flèche 9"/>
          <p:cNvCxnSpPr>
            <a:cxnSpLocks noChangeShapeType="1"/>
          </p:cNvCxnSpPr>
          <p:nvPr/>
        </p:nvCxnSpPr>
        <p:spPr bwMode="auto">
          <a:xfrm>
            <a:off x="6257086" y="1473035"/>
            <a:ext cx="0" cy="36525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Connecteur droit 11"/>
          <p:cNvCxnSpPr>
            <a:cxnSpLocks noChangeShapeType="1"/>
          </p:cNvCxnSpPr>
          <p:nvPr/>
        </p:nvCxnSpPr>
        <p:spPr bwMode="auto">
          <a:xfrm flipV="1">
            <a:off x="4285443" y="1461174"/>
            <a:ext cx="2630212" cy="11861"/>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8" name="Rectangle 31"/>
          <p:cNvSpPr>
            <a:spLocks noChangeArrowheads="1"/>
          </p:cNvSpPr>
          <p:nvPr/>
        </p:nvSpPr>
        <p:spPr bwMode="auto">
          <a:xfrm>
            <a:off x="3727835" y="186248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9" name="Rectangle 34"/>
          <p:cNvSpPr>
            <a:spLocks noChangeArrowheads="1"/>
          </p:cNvSpPr>
          <p:nvPr/>
        </p:nvSpPr>
        <p:spPr bwMode="auto">
          <a:xfrm>
            <a:off x="3711960" y="187835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90" name="Forme libre 89"/>
          <p:cNvSpPr>
            <a:spLocks/>
          </p:cNvSpPr>
          <p:nvPr/>
        </p:nvSpPr>
        <p:spPr bwMode="auto">
          <a:xfrm>
            <a:off x="4250869" y="1611665"/>
            <a:ext cx="2242361" cy="833561"/>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75732" h="1105884">
                <a:moveTo>
                  <a:pt x="4403" y="1105884"/>
                </a:moveTo>
                <a:cubicBezTo>
                  <a:pt x="3036" y="1046894"/>
                  <a:pt x="986" y="1030980"/>
                  <a:pt x="303" y="928914"/>
                </a:cubicBezTo>
                <a:cubicBezTo>
                  <a:pt x="-380" y="826848"/>
                  <a:pt x="303" y="638629"/>
                  <a:pt x="303" y="493486"/>
                </a:cubicBezTo>
                <a:lnTo>
                  <a:pt x="493789" y="0"/>
                </a:lnTo>
                <a:lnTo>
                  <a:pt x="958246" y="464457"/>
                </a:lnTo>
                <a:lnTo>
                  <a:pt x="958246" y="595086"/>
                </a:lnTo>
                <a:lnTo>
                  <a:pt x="2337103" y="595086"/>
                </a:lnTo>
                <a:lnTo>
                  <a:pt x="2337103" y="449943"/>
                </a:lnTo>
                <a:lnTo>
                  <a:pt x="2975732" y="449943"/>
                </a:lnTo>
                <a:lnTo>
                  <a:pt x="2975732" y="1088571"/>
                </a:ln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cxnSp>
        <p:nvCxnSpPr>
          <p:cNvPr id="91" name="Connecteur droit 25"/>
          <p:cNvCxnSpPr>
            <a:cxnSpLocks noChangeShapeType="1"/>
          </p:cNvCxnSpPr>
          <p:nvPr/>
        </p:nvCxnSpPr>
        <p:spPr bwMode="auto">
          <a:xfrm flipH="1" flipV="1">
            <a:off x="4622802" y="1683421"/>
            <a:ext cx="377913" cy="389872"/>
          </a:xfrm>
          <a:prstGeom prst="line">
            <a:avLst/>
          </a:prstGeom>
          <a:noFill/>
          <a:ln w="28575"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Connecteur droit 35"/>
          <p:cNvCxnSpPr>
            <a:cxnSpLocks noChangeShapeType="1"/>
          </p:cNvCxnSpPr>
          <p:nvPr/>
        </p:nvCxnSpPr>
        <p:spPr bwMode="auto">
          <a:xfrm flipH="1">
            <a:off x="4250869" y="2432070"/>
            <a:ext cx="2242361" cy="0"/>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 name="Forme libre 135"/>
          <p:cNvSpPr>
            <a:spLocks/>
          </p:cNvSpPr>
          <p:nvPr/>
        </p:nvSpPr>
        <p:spPr bwMode="auto">
          <a:xfrm>
            <a:off x="4252065" y="1606882"/>
            <a:ext cx="760609" cy="4544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94" name="Forme libre 138"/>
          <p:cNvSpPr>
            <a:spLocks/>
          </p:cNvSpPr>
          <p:nvPr/>
        </p:nvSpPr>
        <p:spPr bwMode="auto">
          <a:xfrm>
            <a:off x="6006488" y="1838285"/>
            <a:ext cx="491365" cy="15063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95" name="Rectangle 14"/>
          <p:cNvSpPr>
            <a:spLocks noChangeArrowheads="1"/>
          </p:cNvSpPr>
          <p:nvPr/>
        </p:nvSpPr>
        <p:spPr bwMode="auto">
          <a:xfrm>
            <a:off x="7266618" y="1312542"/>
            <a:ext cx="132061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a:t>
            </a:r>
            <a:r>
              <a:rPr lang="fr-FR" altLang="fr-FR" sz="1400" dirty="0">
                <a:latin typeface="Arial" charset="0"/>
              </a:rPr>
              <a:t>B</a:t>
            </a:r>
          </a:p>
        </p:txBody>
      </p:sp>
      <p:sp>
        <p:nvSpPr>
          <p:cNvPr id="96" name="Rectangle 15"/>
          <p:cNvSpPr>
            <a:spLocks noChangeArrowheads="1"/>
          </p:cNvSpPr>
          <p:nvPr/>
        </p:nvSpPr>
        <p:spPr bwMode="auto">
          <a:xfrm>
            <a:off x="6920543" y="1320701"/>
            <a:ext cx="1666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7" name="Line 16"/>
          <p:cNvSpPr>
            <a:spLocks noChangeShapeType="1"/>
          </p:cNvSpPr>
          <p:nvPr/>
        </p:nvSpPr>
        <p:spPr bwMode="auto">
          <a:xfrm>
            <a:off x="7292942" y="1318320"/>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8" name="Line 20"/>
          <p:cNvSpPr>
            <a:spLocks noChangeShapeType="1"/>
          </p:cNvSpPr>
          <p:nvPr/>
        </p:nvSpPr>
        <p:spPr bwMode="auto">
          <a:xfrm>
            <a:off x="7695243" y="1318320"/>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 name="Line 21"/>
          <p:cNvSpPr>
            <a:spLocks noChangeShapeType="1"/>
          </p:cNvSpPr>
          <p:nvPr/>
        </p:nvSpPr>
        <p:spPr bwMode="auto">
          <a:xfrm>
            <a:off x="8195842" y="1318320"/>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0" name="Group 219"/>
          <p:cNvGrpSpPr>
            <a:grpSpLocks/>
          </p:cNvGrpSpPr>
          <p:nvPr/>
        </p:nvGrpSpPr>
        <p:grpSpPr bwMode="auto">
          <a:xfrm>
            <a:off x="7009443" y="1408807"/>
            <a:ext cx="231775" cy="115888"/>
            <a:chOff x="5076" y="1738"/>
            <a:chExt cx="146" cy="73"/>
          </a:xfrm>
        </p:grpSpPr>
        <p:sp>
          <p:nvSpPr>
            <p:cNvPr id="101"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3" name="Rectangle 14"/>
          <p:cNvSpPr>
            <a:spLocks noChangeArrowheads="1"/>
          </p:cNvSpPr>
          <p:nvPr/>
        </p:nvSpPr>
        <p:spPr bwMode="auto">
          <a:xfrm>
            <a:off x="7262117" y="1607023"/>
            <a:ext cx="131074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     B&gt;&lt;</a:t>
            </a:r>
            <a:endParaRPr lang="fr-FR" altLang="fr-FR" sz="1400" dirty="0">
              <a:latin typeface="Arial" charset="0"/>
            </a:endParaRPr>
          </a:p>
        </p:txBody>
      </p:sp>
      <p:sp>
        <p:nvSpPr>
          <p:cNvPr id="104" name="Rectangle 15"/>
          <p:cNvSpPr>
            <a:spLocks noChangeArrowheads="1"/>
          </p:cNvSpPr>
          <p:nvPr/>
        </p:nvSpPr>
        <p:spPr bwMode="auto">
          <a:xfrm>
            <a:off x="6916042" y="1615182"/>
            <a:ext cx="1675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5" name="Line 16"/>
          <p:cNvSpPr>
            <a:spLocks noChangeShapeType="1"/>
          </p:cNvSpPr>
          <p:nvPr/>
        </p:nvSpPr>
        <p:spPr bwMode="auto">
          <a:xfrm>
            <a:off x="7292942" y="161280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20"/>
          <p:cNvSpPr>
            <a:spLocks noChangeShapeType="1"/>
          </p:cNvSpPr>
          <p:nvPr/>
        </p:nvSpPr>
        <p:spPr bwMode="auto">
          <a:xfrm>
            <a:off x="7700267" y="161280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7" name="Line 21"/>
          <p:cNvSpPr>
            <a:spLocks noChangeShapeType="1"/>
          </p:cNvSpPr>
          <p:nvPr/>
        </p:nvSpPr>
        <p:spPr bwMode="auto">
          <a:xfrm>
            <a:off x="8010020" y="1612801"/>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 name="Group 219"/>
          <p:cNvGrpSpPr>
            <a:grpSpLocks/>
          </p:cNvGrpSpPr>
          <p:nvPr/>
        </p:nvGrpSpPr>
        <p:grpSpPr bwMode="auto">
          <a:xfrm>
            <a:off x="7004942" y="1703288"/>
            <a:ext cx="231775" cy="115888"/>
            <a:chOff x="5076" y="1738"/>
            <a:chExt cx="146" cy="73"/>
          </a:xfrm>
        </p:grpSpPr>
        <p:sp>
          <p:nvSpPr>
            <p:cNvPr id="10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1" name="Ellipse 110"/>
          <p:cNvSpPr/>
          <p:nvPr/>
        </p:nvSpPr>
        <p:spPr>
          <a:xfrm>
            <a:off x="4420340" y="1786455"/>
            <a:ext cx="404924" cy="40492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2" name="Freeform 33"/>
          <p:cNvSpPr>
            <a:spLocks/>
          </p:cNvSpPr>
          <p:nvPr/>
        </p:nvSpPr>
        <p:spPr bwMode="auto">
          <a:xfrm>
            <a:off x="4340735" y="1932332"/>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3" name="Line 32"/>
          <p:cNvSpPr>
            <a:spLocks noChangeShapeType="1"/>
          </p:cNvSpPr>
          <p:nvPr/>
        </p:nvSpPr>
        <p:spPr bwMode="auto">
          <a:xfrm>
            <a:off x="4034222" y="2008532"/>
            <a:ext cx="38611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4" name="Ellipse 113"/>
          <p:cNvSpPr/>
          <p:nvPr/>
        </p:nvSpPr>
        <p:spPr>
          <a:xfrm>
            <a:off x="6151552" y="2087047"/>
            <a:ext cx="201236" cy="20123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5" name="Rectangle 36"/>
          <p:cNvSpPr>
            <a:spLocks noChangeArrowheads="1"/>
          </p:cNvSpPr>
          <p:nvPr/>
        </p:nvSpPr>
        <p:spPr bwMode="auto">
          <a:xfrm>
            <a:off x="6108501" y="252903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16" name="Line 37"/>
          <p:cNvSpPr>
            <a:spLocks noChangeShapeType="1"/>
          </p:cNvSpPr>
          <p:nvPr/>
        </p:nvSpPr>
        <p:spPr bwMode="auto">
          <a:xfrm flipV="1">
            <a:off x="6254551" y="2298842"/>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Freeform 38"/>
          <p:cNvSpPr>
            <a:spLocks/>
          </p:cNvSpPr>
          <p:nvPr/>
        </p:nvSpPr>
        <p:spPr bwMode="auto">
          <a:xfrm>
            <a:off x="6178351" y="2294080"/>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8" name="Rectangle 39"/>
          <p:cNvSpPr>
            <a:spLocks noChangeArrowheads="1"/>
          </p:cNvSpPr>
          <p:nvPr/>
        </p:nvSpPr>
        <p:spPr bwMode="auto">
          <a:xfrm>
            <a:off x="6100564" y="254490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B</a:t>
            </a:r>
            <a:endParaRPr lang="fr-FR" altLang="fr-FR" sz="1400" dirty="0">
              <a:latin typeface="Arial" charset="0"/>
            </a:endParaRPr>
          </a:p>
        </p:txBody>
      </p:sp>
      <p:sp>
        <p:nvSpPr>
          <p:cNvPr id="119" name="ZoneTexte 118"/>
          <p:cNvSpPr txBox="1">
            <a:spLocks noChangeArrowheads="1"/>
          </p:cNvSpPr>
          <p:nvPr/>
        </p:nvSpPr>
        <p:spPr bwMode="auto">
          <a:xfrm>
            <a:off x="6926699" y="1023637"/>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23" name="ZoneTexte 22"/>
          <p:cNvSpPr txBox="1"/>
          <p:nvPr/>
        </p:nvSpPr>
        <p:spPr>
          <a:xfrm>
            <a:off x="8720241" y="1594950"/>
            <a:ext cx="292068" cy="369332"/>
          </a:xfrm>
          <a:prstGeom prst="rect">
            <a:avLst/>
          </a:prstGeom>
          <a:noFill/>
        </p:spPr>
        <p:txBody>
          <a:bodyPr wrap="none" rtlCol="0">
            <a:spAutoFit/>
          </a:bodyPr>
          <a:lstStyle/>
          <a:p>
            <a:r>
              <a:rPr lang="fr-FR" dirty="0" smtClean="0"/>
              <a:t>?</a:t>
            </a:r>
            <a:endParaRPr lang="fr-FR" dirty="0"/>
          </a:p>
        </p:txBody>
      </p:sp>
      <p:sp>
        <p:nvSpPr>
          <p:cNvPr id="120" name="Rectangle 14"/>
          <p:cNvSpPr>
            <a:spLocks noChangeArrowheads="1"/>
          </p:cNvSpPr>
          <p:nvPr/>
        </p:nvSpPr>
        <p:spPr bwMode="auto">
          <a:xfrm>
            <a:off x="7275617" y="1909898"/>
            <a:ext cx="142962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B&gt;&lt;</a:t>
            </a:r>
            <a:endParaRPr lang="fr-FR" altLang="fr-FR" sz="1400" dirty="0">
              <a:latin typeface="Arial" charset="0"/>
            </a:endParaRPr>
          </a:p>
        </p:txBody>
      </p:sp>
      <p:sp>
        <p:nvSpPr>
          <p:cNvPr id="121" name="Rectangle 15"/>
          <p:cNvSpPr>
            <a:spLocks noChangeArrowheads="1"/>
          </p:cNvSpPr>
          <p:nvPr/>
        </p:nvSpPr>
        <p:spPr bwMode="auto">
          <a:xfrm>
            <a:off x="6917967" y="1918057"/>
            <a:ext cx="167569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2" name="Line 16"/>
          <p:cNvSpPr>
            <a:spLocks noChangeShapeType="1"/>
          </p:cNvSpPr>
          <p:nvPr/>
        </p:nvSpPr>
        <p:spPr bwMode="auto">
          <a:xfrm>
            <a:off x="7306442" y="1915676"/>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Line 20"/>
          <p:cNvSpPr>
            <a:spLocks noChangeShapeType="1"/>
          </p:cNvSpPr>
          <p:nvPr/>
        </p:nvSpPr>
        <p:spPr bwMode="auto">
          <a:xfrm>
            <a:off x="7713767" y="1915676"/>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4" name="Line 21"/>
          <p:cNvSpPr>
            <a:spLocks noChangeShapeType="1"/>
          </p:cNvSpPr>
          <p:nvPr/>
        </p:nvSpPr>
        <p:spPr bwMode="auto">
          <a:xfrm>
            <a:off x="8150845" y="1915676"/>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25" name="Group 219"/>
          <p:cNvGrpSpPr>
            <a:grpSpLocks/>
          </p:cNvGrpSpPr>
          <p:nvPr/>
        </p:nvGrpSpPr>
        <p:grpSpPr bwMode="auto">
          <a:xfrm>
            <a:off x="7018442" y="2006163"/>
            <a:ext cx="231775" cy="115888"/>
            <a:chOff x="5076" y="1738"/>
            <a:chExt cx="146" cy="73"/>
          </a:xfrm>
        </p:grpSpPr>
        <p:sp>
          <p:nvSpPr>
            <p:cNvPr id="126"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28" name="Groupe 127"/>
          <p:cNvGrpSpPr/>
          <p:nvPr/>
        </p:nvGrpSpPr>
        <p:grpSpPr>
          <a:xfrm rot="19517136">
            <a:off x="798365" y="2298943"/>
            <a:ext cx="544512" cy="320675"/>
            <a:chOff x="7574288" y="3944373"/>
            <a:chExt cx="544512" cy="320675"/>
          </a:xfrm>
        </p:grpSpPr>
        <p:sp>
          <p:nvSpPr>
            <p:cNvPr id="129" name="Rectangle 31"/>
            <p:cNvSpPr>
              <a:spLocks noChangeArrowheads="1"/>
            </p:cNvSpPr>
            <p:nvPr/>
          </p:nvSpPr>
          <p:spPr bwMode="auto">
            <a:xfrm>
              <a:off x="7590163" y="39443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30" name="Line 32"/>
            <p:cNvSpPr>
              <a:spLocks noChangeShapeType="1"/>
            </p:cNvSpPr>
            <p:nvPr/>
          </p:nvSpPr>
          <p:spPr bwMode="auto">
            <a:xfrm>
              <a:off x="7896550" y="4090423"/>
              <a:ext cx="22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1" name="Freeform 33"/>
            <p:cNvSpPr>
              <a:spLocks/>
            </p:cNvSpPr>
            <p:nvPr/>
          </p:nvSpPr>
          <p:spPr bwMode="auto">
            <a:xfrm>
              <a:off x="8041013" y="4014223"/>
              <a:ext cx="77787"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2" name="Rectangle 34"/>
            <p:cNvSpPr>
              <a:spLocks noChangeArrowheads="1"/>
            </p:cNvSpPr>
            <p:nvPr/>
          </p:nvSpPr>
          <p:spPr bwMode="auto">
            <a:xfrm>
              <a:off x="7574288" y="396024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B</a:t>
              </a:r>
            </a:p>
          </p:txBody>
        </p:sp>
      </p:grpSp>
      <p:sp>
        <p:nvSpPr>
          <p:cNvPr id="133" name="Rectangle 36"/>
          <p:cNvSpPr>
            <a:spLocks noChangeArrowheads="1"/>
          </p:cNvSpPr>
          <p:nvPr/>
        </p:nvSpPr>
        <p:spPr bwMode="auto">
          <a:xfrm>
            <a:off x="1778861" y="266325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FR" altLang="fr-FR" sz="2400">
              <a:latin typeface="Arial" charset="0"/>
            </a:endParaRPr>
          </a:p>
        </p:txBody>
      </p:sp>
      <p:sp>
        <p:nvSpPr>
          <p:cNvPr id="134" name="Line 37"/>
          <p:cNvSpPr>
            <a:spLocks noChangeShapeType="1"/>
          </p:cNvSpPr>
          <p:nvPr/>
        </p:nvSpPr>
        <p:spPr bwMode="auto">
          <a:xfrm flipV="1">
            <a:off x="1924911" y="2433067"/>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5" name="Freeform 38"/>
          <p:cNvSpPr>
            <a:spLocks/>
          </p:cNvSpPr>
          <p:nvPr/>
        </p:nvSpPr>
        <p:spPr bwMode="auto">
          <a:xfrm>
            <a:off x="1848711" y="2428305"/>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6" name="Forme libre 4"/>
          <p:cNvSpPr>
            <a:spLocks/>
          </p:cNvSpPr>
          <p:nvPr/>
        </p:nvSpPr>
        <p:spPr bwMode="auto">
          <a:xfrm>
            <a:off x="1117091" y="1688241"/>
            <a:ext cx="2022024" cy="751731"/>
          </a:xfrm>
          <a:custGeom>
            <a:avLst/>
            <a:gdLst>
              <a:gd name="T0" fmla="*/ 4453 w 2975732"/>
              <a:gd name="T1" fmla="*/ 1136486 h 1105884"/>
              <a:gd name="T2" fmla="*/ 303 w 2975732"/>
              <a:gd name="T3" fmla="*/ 954620 h 1105884"/>
              <a:gd name="T4" fmla="*/ 303 w 2975732"/>
              <a:gd name="T5" fmla="*/ 507142 h 1105884"/>
              <a:gd name="T6" fmla="*/ 500722 w 2975732"/>
              <a:gd name="T7" fmla="*/ 0 h 1105884"/>
              <a:gd name="T8" fmla="*/ 971703 w 2975732"/>
              <a:gd name="T9" fmla="*/ 477310 h 1105884"/>
              <a:gd name="T10" fmla="*/ 971703 w 2975732"/>
              <a:gd name="T11" fmla="*/ 611552 h 1105884"/>
              <a:gd name="T12" fmla="*/ 2369924 w 2975732"/>
              <a:gd name="T13" fmla="*/ 611552 h 1105884"/>
              <a:gd name="T14" fmla="*/ 2369924 w 2975732"/>
              <a:gd name="T15" fmla="*/ 462393 h 1105884"/>
              <a:gd name="T16" fmla="*/ 3017520 w 2975732"/>
              <a:gd name="T17" fmla="*/ 462393 h 1105884"/>
              <a:gd name="T18" fmla="*/ 3017520 w 2975732"/>
              <a:gd name="T19" fmla="*/ 1118692 h 11058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connsiteX0" fmla="*/ 443456 w 3006011"/>
              <a:gd name="connsiteY0" fmla="*/ 1105884 h 1105884"/>
              <a:gd name="connsiteX1" fmla="*/ 30582 w 3006011"/>
              <a:gd name="connsiteY1" fmla="*/ 928914 h 1105884"/>
              <a:gd name="connsiteX2" fmla="*/ 30582 w 3006011"/>
              <a:gd name="connsiteY2" fmla="*/ 493486 h 1105884"/>
              <a:gd name="connsiteX3" fmla="*/ 524068 w 3006011"/>
              <a:gd name="connsiteY3" fmla="*/ 0 h 1105884"/>
              <a:gd name="connsiteX4" fmla="*/ 988525 w 3006011"/>
              <a:gd name="connsiteY4" fmla="*/ 464457 h 1105884"/>
              <a:gd name="connsiteX5" fmla="*/ 988525 w 3006011"/>
              <a:gd name="connsiteY5" fmla="*/ 595086 h 1105884"/>
              <a:gd name="connsiteX6" fmla="*/ 2367382 w 3006011"/>
              <a:gd name="connsiteY6" fmla="*/ 595086 h 1105884"/>
              <a:gd name="connsiteX7" fmla="*/ 2367382 w 3006011"/>
              <a:gd name="connsiteY7" fmla="*/ 449943 h 1105884"/>
              <a:gd name="connsiteX8" fmla="*/ 3006011 w 3006011"/>
              <a:gd name="connsiteY8" fmla="*/ 449943 h 1105884"/>
              <a:gd name="connsiteX9" fmla="*/ 3006011 w 3006011"/>
              <a:gd name="connsiteY9" fmla="*/ 1088571 h 1105884"/>
              <a:gd name="connsiteX0" fmla="*/ 412874 w 2975429"/>
              <a:gd name="connsiteY0" fmla="*/ 1105884 h 1105884"/>
              <a:gd name="connsiteX1" fmla="*/ 238451 w 2975429"/>
              <a:gd name="connsiteY1" fmla="*/ 860803 h 1105884"/>
              <a:gd name="connsiteX2" fmla="*/ 0 w 2975429"/>
              <a:gd name="connsiteY2" fmla="*/ 493486 h 1105884"/>
              <a:gd name="connsiteX3" fmla="*/ 493486 w 2975429"/>
              <a:gd name="connsiteY3" fmla="*/ 0 h 1105884"/>
              <a:gd name="connsiteX4" fmla="*/ 957943 w 2975429"/>
              <a:gd name="connsiteY4" fmla="*/ 464457 h 1105884"/>
              <a:gd name="connsiteX5" fmla="*/ 957943 w 2975429"/>
              <a:gd name="connsiteY5" fmla="*/ 595086 h 1105884"/>
              <a:gd name="connsiteX6" fmla="*/ 2336800 w 2975429"/>
              <a:gd name="connsiteY6" fmla="*/ 595086 h 1105884"/>
              <a:gd name="connsiteX7" fmla="*/ 2336800 w 2975429"/>
              <a:gd name="connsiteY7" fmla="*/ 449943 h 1105884"/>
              <a:gd name="connsiteX8" fmla="*/ 2975429 w 2975429"/>
              <a:gd name="connsiteY8" fmla="*/ 449943 h 1105884"/>
              <a:gd name="connsiteX9" fmla="*/ 2975429 w 2975429"/>
              <a:gd name="connsiteY9" fmla="*/ 1088571 h 110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5429" h="1105884">
                <a:moveTo>
                  <a:pt x="412874" y="1105884"/>
                </a:moveTo>
                <a:cubicBezTo>
                  <a:pt x="411507" y="1046894"/>
                  <a:pt x="307263" y="962869"/>
                  <a:pt x="238451" y="860803"/>
                </a:cubicBezTo>
                <a:cubicBezTo>
                  <a:pt x="169639" y="758737"/>
                  <a:pt x="0" y="638629"/>
                  <a:pt x="0" y="493486"/>
                </a:cubicBezTo>
                <a:lnTo>
                  <a:pt x="493486" y="0"/>
                </a:lnTo>
                <a:lnTo>
                  <a:pt x="957943" y="464457"/>
                </a:lnTo>
                <a:lnTo>
                  <a:pt x="957943" y="595086"/>
                </a:lnTo>
                <a:lnTo>
                  <a:pt x="2336800" y="595086"/>
                </a:lnTo>
                <a:lnTo>
                  <a:pt x="2336800" y="449943"/>
                </a:lnTo>
                <a:lnTo>
                  <a:pt x="2975429" y="449943"/>
                </a:lnTo>
                <a:lnTo>
                  <a:pt x="2975429" y="1088571"/>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137" name="Connecteur droit 25"/>
          <p:cNvCxnSpPr>
            <a:cxnSpLocks noChangeShapeType="1"/>
          </p:cNvCxnSpPr>
          <p:nvPr/>
        </p:nvCxnSpPr>
        <p:spPr bwMode="auto">
          <a:xfrm flipH="1" flipV="1">
            <a:off x="1452306" y="1752953"/>
            <a:ext cx="340813" cy="351598"/>
          </a:xfrm>
          <a:prstGeom prst="line">
            <a:avLst/>
          </a:prstGeom>
          <a:noFill/>
          <a:ln w="1270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Connecteur droit 35"/>
          <p:cNvCxnSpPr>
            <a:cxnSpLocks noChangeShapeType="1"/>
            <a:endCxn id="136" idx="0"/>
          </p:cNvCxnSpPr>
          <p:nvPr/>
        </p:nvCxnSpPr>
        <p:spPr bwMode="auto">
          <a:xfrm flipH="1">
            <a:off x="1397669" y="2428108"/>
            <a:ext cx="1741446" cy="11864"/>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Forme libre 135"/>
          <p:cNvSpPr>
            <a:spLocks/>
          </p:cNvSpPr>
          <p:nvPr/>
        </p:nvSpPr>
        <p:spPr bwMode="auto">
          <a:xfrm>
            <a:off x="1117964" y="1683927"/>
            <a:ext cx="685940" cy="409839"/>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40" name="Forme libre 138"/>
          <p:cNvSpPr>
            <a:spLocks/>
          </p:cNvSpPr>
          <p:nvPr/>
        </p:nvSpPr>
        <p:spPr bwMode="auto">
          <a:xfrm>
            <a:off x="2703252" y="1882091"/>
            <a:ext cx="443128" cy="135845"/>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10" h="413888">
                <a:moveTo>
                  <a:pt x="0" y="413887"/>
                </a:moveTo>
                <a:cubicBezTo>
                  <a:pt x="31376" y="264848"/>
                  <a:pt x="62753" y="115810"/>
                  <a:pt x="188259" y="50816"/>
                </a:cubicBezTo>
                <a:cubicBezTo>
                  <a:pt x="313765" y="-14178"/>
                  <a:pt x="622478" y="-9464"/>
                  <a:pt x="753036" y="23922"/>
                </a:cubicBezTo>
                <a:cubicBezTo>
                  <a:pt x="883594" y="57308"/>
                  <a:pt x="929023" y="172691"/>
                  <a:pt x="971605" y="251132"/>
                </a:cubicBezTo>
                <a:cubicBezTo>
                  <a:pt x="1009398" y="335924"/>
                  <a:pt x="1012507" y="353714"/>
                  <a:pt x="1018110" y="354835"/>
                </a:cubicBezTo>
              </a:path>
            </a:pathLst>
          </a:custGeom>
          <a:solidFill>
            <a:srgbClr val="FFFF99"/>
          </a:solidFill>
          <a:ln w="12700" cap="flat" cmpd="sng" algn="ctr">
            <a:solidFill>
              <a:schemeClr val="tx1"/>
            </a:solidFill>
            <a:prstDash val="lgDashDot"/>
            <a:round/>
            <a:headEnd type="none" w="sm" len="sm"/>
            <a:tailEnd type="none" w="sm" len="sm"/>
          </a:ln>
        </p:spPr>
        <p:txBody>
          <a:bodyPr/>
          <a:lstStyle/>
          <a:p>
            <a:endParaRPr lang="fr-FR"/>
          </a:p>
        </p:txBody>
      </p:sp>
      <p:sp>
        <p:nvSpPr>
          <p:cNvPr id="141" name="Forme libre 135"/>
          <p:cNvSpPr>
            <a:spLocks/>
          </p:cNvSpPr>
          <p:nvPr/>
        </p:nvSpPr>
        <p:spPr bwMode="auto">
          <a:xfrm>
            <a:off x="1184465" y="1725331"/>
            <a:ext cx="552939" cy="33037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8530" h="506044">
                <a:moveTo>
                  <a:pt x="0" y="425362"/>
                </a:moveTo>
                <a:cubicBezTo>
                  <a:pt x="31376" y="276323"/>
                  <a:pt x="62753" y="127285"/>
                  <a:pt x="188259" y="62291"/>
                </a:cubicBezTo>
                <a:cubicBezTo>
                  <a:pt x="313765" y="-2703"/>
                  <a:pt x="625289" y="-25115"/>
                  <a:pt x="753036" y="35397"/>
                </a:cubicBezTo>
                <a:cubicBezTo>
                  <a:pt x="880783" y="95909"/>
                  <a:pt x="912160" y="346921"/>
                  <a:pt x="954742" y="425362"/>
                </a:cubicBezTo>
                <a:cubicBezTo>
                  <a:pt x="997324" y="503803"/>
                  <a:pt x="1002927" y="504923"/>
                  <a:pt x="1008530" y="50604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42" name="Forme libre 135"/>
          <p:cNvSpPr>
            <a:spLocks/>
          </p:cNvSpPr>
          <p:nvPr/>
        </p:nvSpPr>
        <p:spPr bwMode="auto">
          <a:xfrm>
            <a:off x="1059723" y="1621792"/>
            <a:ext cx="767066" cy="448952"/>
          </a:xfrm>
          <a:custGeom>
            <a:avLst/>
            <a:gdLst>
              <a:gd name="T0" fmla="*/ 0 w 1008530"/>
              <a:gd name="T1" fmla="*/ 1026513 h 506044"/>
              <a:gd name="T2" fmla="*/ 189097 w 1008530"/>
              <a:gd name="T3" fmla="*/ 150325 h 506044"/>
              <a:gd name="T4" fmla="*/ 756386 w 1008530"/>
              <a:gd name="T5" fmla="*/ 85423 h 506044"/>
              <a:gd name="T6" fmla="*/ 958990 w 1008530"/>
              <a:gd name="T7" fmla="*/ 1026513 h 506044"/>
              <a:gd name="T8" fmla="*/ 1013017 w 1008530"/>
              <a:gd name="T9" fmla="*/ 1221221 h 506044"/>
              <a:gd name="T10" fmla="*/ 0 60000 65536"/>
              <a:gd name="T11" fmla="*/ 0 60000 65536"/>
              <a:gd name="T12" fmla="*/ 0 60000 65536"/>
              <a:gd name="T13" fmla="*/ 0 60000 65536"/>
              <a:gd name="T14" fmla="*/ 0 60000 65536"/>
              <a:gd name="connsiteX0" fmla="*/ 0 w 954742"/>
              <a:gd name="connsiteY0" fmla="*/ 425362 h 425362"/>
              <a:gd name="connsiteX1" fmla="*/ 188259 w 954742"/>
              <a:gd name="connsiteY1" fmla="*/ 62291 h 425362"/>
              <a:gd name="connsiteX2" fmla="*/ 753036 w 954742"/>
              <a:gd name="connsiteY2" fmla="*/ 35397 h 425362"/>
              <a:gd name="connsiteX3" fmla="*/ 954742 w 954742"/>
              <a:gd name="connsiteY3" fmla="*/ 425362 h 425362"/>
            </a:gdLst>
            <a:ahLst/>
            <a:cxnLst>
              <a:cxn ang="0">
                <a:pos x="connsiteX0" y="connsiteY0"/>
              </a:cxn>
              <a:cxn ang="0">
                <a:pos x="connsiteX1" y="connsiteY1"/>
              </a:cxn>
              <a:cxn ang="0">
                <a:pos x="connsiteX2" y="connsiteY2"/>
              </a:cxn>
              <a:cxn ang="0">
                <a:pos x="connsiteX3" y="connsiteY3"/>
              </a:cxn>
            </a:cxnLst>
            <a:rect l="l" t="t" r="r" b="b"/>
            <a:pathLst>
              <a:path w="954742" h="425362">
                <a:moveTo>
                  <a:pt x="0" y="425362"/>
                </a:moveTo>
                <a:cubicBezTo>
                  <a:pt x="31376" y="276323"/>
                  <a:pt x="62753" y="127285"/>
                  <a:pt x="188259" y="62291"/>
                </a:cubicBezTo>
                <a:cubicBezTo>
                  <a:pt x="313765" y="-2703"/>
                  <a:pt x="625289" y="-25115"/>
                  <a:pt x="753036" y="35397"/>
                </a:cubicBezTo>
                <a:cubicBezTo>
                  <a:pt x="880783" y="95909"/>
                  <a:pt x="912160" y="346921"/>
                  <a:pt x="954742" y="425362"/>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43" name="Forme libre 138"/>
          <p:cNvSpPr>
            <a:spLocks/>
          </p:cNvSpPr>
          <p:nvPr/>
        </p:nvSpPr>
        <p:spPr bwMode="auto">
          <a:xfrm>
            <a:off x="2751780" y="1917308"/>
            <a:ext cx="352752" cy="100628"/>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43919"/>
              <a:gd name="connsiteY0" fmla="*/ 413888 h 413888"/>
              <a:gd name="connsiteX1" fmla="*/ 214068 w 1043919"/>
              <a:gd name="connsiteY1" fmla="*/ 50816 h 413888"/>
              <a:gd name="connsiteX2" fmla="*/ 778845 w 1043919"/>
              <a:gd name="connsiteY2" fmla="*/ 23922 h 413888"/>
              <a:gd name="connsiteX3" fmla="*/ 997414 w 1043919"/>
              <a:gd name="connsiteY3" fmla="*/ 251132 h 413888"/>
              <a:gd name="connsiteX4" fmla="*/ 1043919 w 1043919"/>
              <a:gd name="connsiteY4" fmla="*/ 354835 h 413888"/>
              <a:gd name="connsiteX0" fmla="*/ 0 w 1090378"/>
              <a:gd name="connsiteY0" fmla="*/ 413888 h 413888"/>
              <a:gd name="connsiteX1" fmla="*/ 214068 w 1090378"/>
              <a:gd name="connsiteY1" fmla="*/ 50816 h 413888"/>
              <a:gd name="connsiteX2" fmla="*/ 778845 w 1090378"/>
              <a:gd name="connsiteY2" fmla="*/ 23922 h 413888"/>
              <a:gd name="connsiteX3" fmla="*/ 997414 w 1090378"/>
              <a:gd name="connsiteY3" fmla="*/ 251132 h 413888"/>
              <a:gd name="connsiteX4" fmla="*/ 1090378 w 1090378"/>
              <a:gd name="connsiteY4" fmla="*/ 347990 h 413888"/>
              <a:gd name="connsiteX0" fmla="*/ 0 w 1090378"/>
              <a:gd name="connsiteY0" fmla="*/ 412482 h 412482"/>
              <a:gd name="connsiteX1" fmla="*/ 214068 w 1090378"/>
              <a:gd name="connsiteY1" fmla="*/ 49410 h 412482"/>
              <a:gd name="connsiteX2" fmla="*/ 778845 w 1090378"/>
              <a:gd name="connsiteY2" fmla="*/ 22516 h 412482"/>
              <a:gd name="connsiteX3" fmla="*/ 1018064 w 1090378"/>
              <a:gd name="connsiteY3" fmla="*/ 229190 h 412482"/>
              <a:gd name="connsiteX4" fmla="*/ 1090378 w 1090378"/>
              <a:gd name="connsiteY4" fmla="*/ 346584 h 4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378" h="412482">
                <a:moveTo>
                  <a:pt x="0" y="412482"/>
                </a:moveTo>
                <a:cubicBezTo>
                  <a:pt x="31376" y="263443"/>
                  <a:pt x="84261" y="114404"/>
                  <a:pt x="214068" y="49410"/>
                </a:cubicBezTo>
                <a:cubicBezTo>
                  <a:pt x="343875" y="-15584"/>
                  <a:pt x="644846" y="-7447"/>
                  <a:pt x="778845" y="22516"/>
                </a:cubicBezTo>
                <a:cubicBezTo>
                  <a:pt x="912844" y="52479"/>
                  <a:pt x="975482" y="150749"/>
                  <a:pt x="1018064" y="229190"/>
                </a:cubicBezTo>
                <a:cubicBezTo>
                  <a:pt x="1055857" y="313982"/>
                  <a:pt x="1084775" y="345463"/>
                  <a:pt x="1090378" y="346584"/>
                </a:cubicBez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44" name="Forme libre 138"/>
          <p:cNvSpPr>
            <a:spLocks/>
          </p:cNvSpPr>
          <p:nvPr/>
        </p:nvSpPr>
        <p:spPr bwMode="auto">
          <a:xfrm>
            <a:off x="2652859" y="1842638"/>
            <a:ext cx="540572" cy="175382"/>
          </a:xfrm>
          <a:custGeom>
            <a:avLst/>
            <a:gdLst>
              <a:gd name="T0" fmla="*/ 0 w 1008530"/>
              <a:gd name="T1" fmla="*/ 11214 h 506044"/>
              <a:gd name="T2" fmla="*/ 20342 w 1008530"/>
              <a:gd name="T3" fmla="*/ 1642 h 506044"/>
              <a:gd name="T4" fmla="*/ 81367 w 1008530"/>
              <a:gd name="T5" fmla="*/ 933 h 506044"/>
              <a:gd name="T6" fmla="*/ 103161 w 1008530"/>
              <a:gd name="T7" fmla="*/ 11214 h 506044"/>
              <a:gd name="T8" fmla="*/ 108974 w 1008530"/>
              <a:gd name="T9" fmla="*/ 13342 h 506044"/>
              <a:gd name="T10" fmla="*/ 0 60000 65536"/>
              <a:gd name="T11" fmla="*/ 0 60000 65536"/>
              <a:gd name="T12" fmla="*/ 0 60000 65536"/>
              <a:gd name="T13" fmla="*/ 0 60000 65536"/>
              <a:gd name="T14" fmla="*/ 0 60000 65536"/>
              <a:gd name="connsiteX0" fmla="*/ 0 w 1043072"/>
              <a:gd name="connsiteY0" fmla="*/ 416973 h 497655"/>
              <a:gd name="connsiteX1" fmla="*/ 188259 w 1043072"/>
              <a:gd name="connsiteY1" fmla="*/ 53902 h 497655"/>
              <a:gd name="connsiteX2" fmla="*/ 753036 w 1043072"/>
              <a:gd name="connsiteY2" fmla="*/ 27008 h 497655"/>
              <a:gd name="connsiteX3" fmla="*/ 1029081 w 1043072"/>
              <a:gd name="connsiteY3" fmla="*/ 298678 h 497655"/>
              <a:gd name="connsiteX4" fmla="*/ 1008530 w 1043072"/>
              <a:gd name="connsiteY4" fmla="*/ 497655 h 497655"/>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1008530"/>
              <a:gd name="connsiteY0" fmla="*/ 413887 h 494569"/>
              <a:gd name="connsiteX1" fmla="*/ 188259 w 1008530"/>
              <a:gd name="connsiteY1" fmla="*/ 50816 h 494569"/>
              <a:gd name="connsiteX2" fmla="*/ 753036 w 1008530"/>
              <a:gd name="connsiteY2" fmla="*/ 23922 h 494569"/>
              <a:gd name="connsiteX3" fmla="*/ 971605 w 1008530"/>
              <a:gd name="connsiteY3" fmla="*/ 251132 h 494569"/>
              <a:gd name="connsiteX4" fmla="*/ 1008530 w 1008530"/>
              <a:gd name="connsiteY4" fmla="*/ 494569 h 494569"/>
              <a:gd name="connsiteX0" fmla="*/ 0 w 998951"/>
              <a:gd name="connsiteY0" fmla="*/ 413887 h 413888"/>
              <a:gd name="connsiteX1" fmla="*/ 188259 w 998951"/>
              <a:gd name="connsiteY1" fmla="*/ 50816 h 413888"/>
              <a:gd name="connsiteX2" fmla="*/ 753036 w 998951"/>
              <a:gd name="connsiteY2" fmla="*/ 23922 h 413888"/>
              <a:gd name="connsiteX3" fmla="*/ 971605 w 998951"/>
              <a:gd name="connsiteY3" fmla="*/ 251132 h 413888"/>
              <a:gd name="connsiteX4" fmla="*/ 998951 w 998951"/>
              <a:gd name="connsiteY4" fmla="*/ 323078 h 413888"/>
              <a:gd name="connsiteX0" fmla="*/ 0 w 1018110"/>
              <a:gd name="connsiteY0" fmla="*/ 413887 h 413888"/>
              <a:gd name="connsiteX1" fmla="*/ 188259 w 1018110"/>
              <a:gd name="connsiteY1" fmla="*/ 50816 h 413888"/>
              <a:gd name="connsiteX2" fmla="*/ 753036 w 1018110"/>
              <a:gd name="connsiteY2" fmla="*/ 23922 h 413888"/>
              <a:gd name="connsiteX3" fmla="*/ 971605 w 1018110"/>
              <a:gd name="connsiteY3" fmla="*/ 251132 h 413888"/>
              <a:gd name="connsiteX4" fmla="*/ 1018110 w 1018110"/>
              <a:gd name="connsiteY4" fmla="*/ 354835 h 413888"/>
              <a:gd name="connsiteX0" fmla="*/ 0 w 1009012"/>
              <a:gd name="connsiteY0" fmla="*/ 422372 h 422371"/>
              <a:gd name="connsiteX1" fmla="*/ 179161 w 1009012"/>
              <a:gd name="connsiteY1" fmla="*/ 51258 h 422371"/>
              <a:gd name="connsiteX2" fmla="*/ 743938 w 1009012"/>
              <a:gd name="connsiteY2" fmla="*/ 24364 h 422371"/>
              <a:gd name="connsiteX3" fmla="*/ 962507 w 1009012"/>
              <a:gd name="connsiteY3" fmla="*/ 251574 h 422371"/>
              <a:gd name="connsiteX4" fmla="*/ 1009012 w 1009012"/>
              <a:gd name="connsiteY4" fmla="*/ 355277 h 422371"/>
              <a:gd name="connsiteX0" fmla="*/ 0 w 984249"/>
              <a:gd name="connsiteY0" fmla="*/ 422372 h 422373"/>
              <a:gd name="connsiteX1" fmla="*/ 179161 w 984249"/>
              <a:gd name="connsiteY1" fmla="*/ 51258 h 422373"/>
              <a:gd name="connsiteX2" fmla="*/ 743938 w 984249"/>
              <a:gd name="connsiteY2" fmla="*/ 24364 h 422373"/>
              <a:gd name="connsiteX3" fmla="*/ 962507 w 984249"/>
              <a:gd name="connsiteY3" fmla="*/ 251574 h 422373"/>
              <a:gd name="connsiteX4" fmla="*/ 981716 w 984249"/>
              <a:gd name="connsiteY4" fmla="*/ 371364 h 422373"/>
              <a:gd name="connsiteX0" fmla="*/ 0 w 981716"/>
              <a:gd name="connsiteY0" fmla="*/ 422372 h 422371"/>
              <a:gd name="connsiteX1" fmla="*/ 179161 w 981716"/>
              <a:gd name="connsiteY1" fmla="*/ 51258 h 422371"/>
              <a:gd name="connsiteX2" fmla="*/ 743938 w 981716"/>
              <a:gd name="connsiteY2" fmla="*/ 24364 h 422371"/>
              <a:gd name="connsiteX3" fmla="*/ 938244 w 981716"/>
              <a:gd name="connsiteY3" fmla="*/ 251573 h 422371"/>
              <a:gd name="connsiteX4" fmla="*/ 981716 w 981716"/>
              <a:gd name="connsiteY4" fmla="*/ 371364 h 42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716" h="422371">
                <a:moveTo>
                  <a:pt x="0" y="422372"/>
                </a:moveTo>
                <a:cubicBezTo>
                  <a:pt x="31376" y="273333"/>
                  <a:pt x="55171" y="117593"/>
                  <a:pt x="179161" y="51258"/>
                </a:cubicBezTo>
                <a:cubicBezTo>
                  <a:pt x="303151" y="-15077"/>
                  <a:pt x="617424" y="-9022"/>
                  <a:pt x="743938" y="24364"/>
                </a:cubicBezTo>
                <a:cubicBezTo>
                  <a:pt x="870452" y="57750"/>
                  <a:pt x="895662" y="173132"/>
                  <a:pt x="938244" y="251573"/>
                </a:cubicBezTo>
                <a:cubicBezTo>
                  <a:pt x="976037" y="336365"/>
                  <a:pt x="976113" y="370243"/>
                  <a:pt x="981716" y="371364"/>
                </a:cubicBezTo>
              </a:path>
            </a:pathLst>
          </a:custGeom>
          <a:noFill/>
          <a:ln w="12700" cap="flat" cmpd="sng" algn="ctr">
            <a:solidFill>
              <a:schemeClr val="tx1"/>
            </a:solidFill>
            <a:prstDash val="solid"/>
            <a:round/>
            <a:headEnd type="none" w="sm" len="sm"/>
            <a:tailEnd type="none" w="sm" len="sm"/>
          </a:ln>
        </p:spPr>
        <p:txBody>
          <a:bodyPr/>
          <a:lstStyle/>
          <a:p>
            <a:endParaRPr lang="fr-FR"/>
          </a:p>
        </p:txBody>
      </p:sp>
      <p:sp>
        <p:nvSpPr>
          <p:cNvPr id="145" name="Rectangle 39"/>
          <p:cNvSpPr>
            <a:spLocks noChangeArrowheads="1"/>
          </p:cNvSpPr>
          <p:nvPr/>
        </p:nvSpPr>
        <p:spPr bwMode="auto">
          <a:xfrm>
            <a:off x="1783134" y="266325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A</a:t>
            </a:r>
          </a:p>
        </p:txBody>
      </p:sp>
      <p:sp>
        <p:nvSpPr>
          <p:cNvPr id="146" name="Double flèche horizontale 145"/>
          <p:cNvSpPr/>
          <p:nvPr/>
        </p:nvSpPr>
        <p:spPr>
          <a:xfrm rot="3315625" flipV="1">
            <a:off x="1233621" y="2008822"/>
            <a:ext cx="639953" cy="164306"/>
          </a:xfrm>
          <a:prstGeom prst="leftRightArrow">
            <a:avLst>
              <a:gd name="adj1" fmla="val 23913"/>
              <a:gd name="adj2" fmla="val 50000"/>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7" name="Rectangle 14"/>
          <p:cNvSpPr>
            <a:spLocks noChangeArrowheads="1"/>
          </p:cNvSpPr>
          <p:nvPr/>
        </p:nvSpPr>
        <p:spPr bwMode="auto">
          <a:xfrm>
            <a:off x="1356939" y="1145295"/>
            <a:ext cx="122123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 </a:t>
            </a:r>
            <a:r>
              <a:rPr lang="fr-FR" altLang="fr-FR" sz="1400" dirty="0" smtClean="0">
                <a:latin typeface="Arial" charset="0"/>
              </a:rPr>
              <a:t>   A&gt;&lt;   B</a:t>
            </a:r>
            <a:endParaRPr lang="fr-FR" altLang="fr-FR" sz="1400" dirty="0">
              <a:latin typeface="Arial" charset="0"/>
            </a:endParaRPr>
          </a:p>
        </p:txBody>
      </p:sp>
      <p:sp>
        <p:nvSpPr>
          <p:cNvPr id="148" name="Rectangle 15"/>
          <p:cNvSpPr>
            <a:spLocks noChangeArrowheads="1"/>
          </p:cNvSpPr>
          <p:nvPr/>
        </p:nvSpPr>
        <p:spPr bwMode="auto">
          <a:xfrm>
            <a:off x="1010864" y="1153454"/>
            <a:ext cx="156730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49" name="Line 16"/>
          <p:cNvSpPr>
            <a:spLocks noChangeShapeType="1"/>
          </p:cNvSpPr>
          <p:nvPr/>
        </p:nvSpPr>
        <p:spPr bwMode="auto">
          <a:xfrm>
            <a:off x="1385514" y="1151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0" name="Line 20"/>
          <p:cNvSpPr>
            <a:spLocks noChangeShapeType="1"/>
          </p:cNvSpPr>
          <p:nvPr/>
        </p:nvSpPr>
        <p:spPr bwMode="auto">
          <a:xfrm>
            <a:off x="1795089" y="1151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1" name="Line 21"/>
          <p:cNvSpPr>
            <a:spLocks noChangeShapeType="1"/>
          </p:cNvSpPr>
          <p:nvPr/>
        </p:nvSpPr>
        <p:spPr bwMode="auto">
          <a:xfrm>
            <a:off x="2232167" y="11510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52" name="Group 219"/>
          <p:cNvGrpSpPr>
            <a:grpSpLocks/>
          </p:cNvGrpSpPr>
          <p:nvPr/>
        </p:nvGrpSpPr>
        <p:grpSpPr bwMode="auto">
          <a:xfrm>
            <a:off x="1099764" y="1241560"/>
            <a:ext cx="231775" cy="115888"/>
            <a:chOff x="5076" y="1738"/>
            <a:chExt cx="146" cy="73"/>
          </a:xfrm>
        </p:grpSpPr>
        <p:sp>
          <p:nvSpPr>
            <p:cNvPr id="153"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4"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56" name="ZoneTexte 118"/>
          <p:cNvSpPr txBox="1">
            <a:spLocks noChangeArrowheads="1"/>
          </p:cNvSpPr>
          <p:nvPr/>
        </p:nvSpPr>
        <p:spPr bwMode="auto">
          <a:xfrm>
            <a:off x="1059523" y="883217"/>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UF</a:t>
            </a:r>
            <a:endParaRPr lang="fr-FR" altLang="fr-FR" sz="1200" dirty="0">
              <a:latin typeface="Arial" charset="0"/>
            </a:endParaRPr>
          </a:p>
        </p:txBody>
      </p:sp>
      <p:sp>
        <p:nvSpPr>
          <p:cNvPr id="24" name="ZoneTexte 23"/>
          <p:cNvSpPr txBox="1"/>
          <p:nvPr/>
        </p:nvSpPr>
        <p:spPr>
          <a:xfrm>
            <a:off x="129636" y="995458"/>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(a)</a:t>
            </a:r>
            <a:endParaRPr lang="fr-FR" sz="1400" dirty="0">
              <a:latin typeface="Arial" panose="020B0604020202020204" pitchFamily="34" charset="0"/>
              <a:cs typeface="Arial" panose="020B0604020202020204" pitchFamily="34" charset="0"/>
            </a:endParaRPr>
          </a:p>
        </p:txBody>
      </p:sp>
      <p:sp>
        <p:nvSpPr>
          <p:cNvPr id="157" name="ZoneTexte 156"/>
          <p:cNvSpPr txBox="1"/>
          <p:nvPr/>
        </p:nvSpPr>
        <p:spPr>
          <a:xfrm>
            <a:off x="4091437" y="1038228"/>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(b)</a:t>
            </a:r>
            <a:endParaRPr lang="fr-FR"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744195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342590" y="2595719"/>
            <a:ext cx="1076325" cy="8096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 name="Connecteur droit 4"/>
          <p:cNvCxnSpPr/>
          <p:nvPr/>
        </p:nvCxnSpPr>
        <p:spPr>
          <a:xfrm flipV="1">
            <a:off x="1812548" y="2844413"/>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flipH="1" flipV="1">
            <a:off x="1815605" y="2839610"/>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Ellipse 6"/>
          <p:cNvSpPr/>
          <p:nvPr/>
        </p:nvSpPr>
        <p:spPr>
          <a:xfrm>
            <a:off x="1674481" y="1763968"/>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 name="Connecteur droit 7"/>
          <p:cNvCxnSpPr/>
          <p:nvPr/>
        </p:nvCxnSpPr>
        <p:spPr>
          <a:xfrm>
            <a:off x="1674481" y="1979763"/>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1711381" y="1933948"/>
            <a:ext cx="349776" cy="253916"/>
          </a:xfrm>
          <a:prstGeom prst="rect">
            <a:avLst/>
          </a:prstGeom>
          <a:noFill/>
        </p:spPr>
        <p:txBody>
          <a:bodyPr wrap="none" rtlCol="0">
            <a:spAutoFit/>
          </a:bodyPr>
          <a:lstStyle/>
          <a:p>
            <a:r>
              <a:rPr lang="fr-FR" sz="1050" dirty="0">
                <a:latin typeface="Arial" panose="020B0604020202020204" pitchFamily="34" charset="0"/>
                <a:cs typeface="Arial" panose="020B0604020202020204" pitchFamily="34" charset="0"/>
              </a:rPr>
              <a:t>B</a:t>
            </a:r>
            <a:r>
              <a:rPr lang="fr-FR" sz="1050" dirty="0" smtClean="0">
                <a:latin typeface="Arial" panose="020B0604020202020204" pitchFamily="34" charset="0"/>
                <a:cs typeface="Arial" panose="020B0604020202020204" pitchFamily="34" charset="0"/>
              </a:rPr>
              <a:t>1</a:t>
            </a:r>
            <a:endParaRPr lang="fr-FR" sz="1050" dirty="0">
              <a:latin typeface="Arial" panose="020B0604020202020204" pitchFamily="34" charset="0"/>
              <a:cs typeface="Arial" panose="020B0604020202020204" pitchFamily="34" charset="0"/>
            </a:endParaRPr>
          </a:p>
        </p:txBody>
      </p:sp>
      <p:cxnSp>
        <p:nvCxnSpPr>
          <p:cNvPr id="10" name="Connecteur droit 9"/>
          <p:cNvCxnSpPr/>
          <p:nvPr/>
        </p:nvCxnSpPr>
        <p:spPr>
          <a:xfrm>
            <a:off x="1691476" y="2078349"/>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flipV="1">
            <a:off x="1890276" y="2509325"/>
            <a:ext cx="0" cy="4314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necteur droit 11"/>
          <p:cNvCxnSpPr/>
          <p:nvPr/>
        </p:nvCxnSpPr>
        <p:spPr>
          <a:xfrm flipH="1">
            <a:off x="1890276" y="2064753"/>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necteur droit 12"/>
          <p:cNvCxnSpPr>
            <a:stCxn id="7" idx="4"/>
          </p:cNvCxnSpPr>
          <p:nvPr/>
        </p:nvCxnSpPr>
        <p:spPr>
          <a:xfrm>
            <a:off x="1890276" y="2195558"/>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816457" y="2595719"/>
            <a:ext cx="1076325" cy="8096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5" name="Connecteur droit 14"/>
          <p:cNvCxnSpPr/>
          <p:nvPr/>
        </p:nvCxnSpPr>
        <p:spPr>
          <a:xfrm flipV="1">
            <a:off x="3286415" y="2844413"/>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flipH="1" flipV="1">
            <a:off x="3289472" y="2839610"/>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Ellipse 16"/>
          <p:cNvSpPr/>
          <p:nvPr/>
        </p:nvSpPr>
        <p:spPr>
          <a:xfrm>
            <a:off x="3148348" y="1763968"/>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 name="Connecteur droit 17"/>
          <p:cNvCxnSpPr/>
          <p:nvPr/>
        </p:nvCxnSpPr>
        <p:spPr>
          <a:xfrm>
            <a:off x="3148348" y="1979763"/>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ZoneTexte 18"/>
          <p:cNvSpPr txBox="1"/>
          <p:nvPr/>
        </p:nvSpPr>
        <p:spPr>
          <a:xfrm>
            <a:off x="3185248" y="1933948"/>
            <a:ext cx="349776" cy="253916"/>
          </a:xfrm>
          <a:prstGeom prst="rect">
            <a:avLst/>
          </a:prstGeom>
          <a:noFill/>
        </p:spPr>
        <p:txBody>
          <a:bodyPr wrap="none" rtlCol="0">
            <a:spAutoFit/>
          </a:bodyPr>
          <a:lstStyle/>
          <a:p>
            <a:r>
              <a:rPr lang="fr-FR" sz="1050" dirty="0">
                <a:latin typeface="Arial" panose="020B0604020202020204" pitchFamily="34" charset="0"/>
                <a:cs typeface="Arial" panose="020B0604020202020204" pitchFamily="34" charset="0"/>
              </a:rPr>
              <a:t>B</a:t>
            </a:r>
            <a:r>
              <a:rPr lang="fr-FR" sz="1050" dirty="0" smtClean="0">
                <a:latin typeface="Arial" panose="020B0604020202020204" pitchFamily="34" charset="0"/>
                <a:cs typeface="Arial" panose="020B0604020202020204" pitchFamily="34" charset="0"/>
              </a:rPr>
              <a:t>1</a:t>
            </a:r>
            <a:endParaRPr lang="fr-FR" sz="1050" dirty="0">
              <a:latin typeface="Arial" panose="020B0604020202020204" pitchFamily="34" charset="0"/>
              <a:cs typeface="Arial" panose="020B0604020202020204" pitchFamily="34" charset="0"/>
            </a:endParaRPr>
          </a:p>
        </p:txBody>
      </p:sp>
      <p:cxnSp>
        <p:nvCxnSpPr>
          <p:cNvPr id="20" name="Connecteur droit 19"/>
          <p:cNvCxnSpPr/>
          <p:nvPr/>
        </p:nvCxnSpPr>
        <p:spPr>
          <a:xfrm>
            <a:off x="3165343" y="2078349"/>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flipV="1">
            <a:off x="3364143" y="2509325"/>
            <a:ext cx="0" cy="431483"/>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flipH="1">
            <a:off x="3364143" y="2064753"/>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stCxn id="17" idx="4"/>
          </p:cNvCxnSpPr>
          <p:nvPr/>
        </p:nvCxnSpPr>
        <p:spPr>
          <a:xfrm>
            <a:off x="3364143" y="2195558"/>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283699" y="2595719"/>
            <a:ext cx="1076325" cy="8096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 name="Connecteur droit 24"/>
          <p:cNvCxnSpPr/>
          <p:nvPr/>
        </p:nvCxnSpPr>
        <p:spPr>
          <a:xfrm flipV="1">
            <a:off x="4753657" y="2528321"/>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flipH="1" flipV="1">
            <a:off x="4756714" y="2523518"/>
            <a:ext cx="149343" cy="1414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a:off x="4615590" y="1979763"/>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ZoneTexte 27"/>
          <p:cNvSpPr txBox="1"/>
          <p:nvPr/>
        </p:nvSpPr>
        <p:spPr>
          <a:xfrm>
            <a:off x="4652490" y="1933948"/>
            <a:ext cx="349776" cy="253916"/>
          </a:xfrm>
          <a:prstGeom prst="rect">
            <a:avLst/>
          </a:prstGeom>
          <a:noFill/>
        </p:spPr>
        <p:txBody>
          <a:bodyPr wrap="none" rtlCol="0">
            <a:spAutoFit/>
          </a:bodyPr>
          <a:lstStyle/>
          <a:p>
            <a:r>
              <a:rPr lang="fr-FR" sz="1050" dirty="0">
                <a:latin typeface="Arial" panose="020B0604020202020204" pitchFamily="34" charset="0"/>
                <a:cs typeface="Arial" panose="020B0604020202020204" pitchFamily="34" charset="0"/>
              </a:rPr>
              <a:t>B</a:t>
            </a:r>
            <a:r>
              <a:rPr lang="fr-FR" sz="1050" dirty="0" smtClean="0">
                <a:latin typeface="Arial" panose="020B0604020202020204" pitchFamily="34" charset="0"/>
                <a:cs typeface="Arial" panose="020B0604020202020204" pitchFamily="34" charset="0"/>
              </a:rPr>
              <a:t>1</a:t>
            </a:r>
            <a:endParaRPr lang="fr-FR" sz="1050" dirty="0">
              <a:latin typeface="Arial" panose="020B0604020202020204" pitchFamily="34" charset="0"/>
              <a:cs typeface="Arial" panose="020B0604020202020204" pitchFamily="34" charset="0"/>
            </a:endParaRPr>
          </a:p>
        </p:txBody>
      </p:sp>
      <p:cxnSp>
        <p:nvCxnSpPr>
          <p:cNvPr id="29" name="Connecteur droit 28"/>
          <p:cNvCxnSpPr/>
          <p:nvPr/>
        </p:nvCxnSpPr>
        <p:spPr>
          <a:xfrm>
            <a:off x="4632585" y="2078349"/>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a:stCxn id="24" idx="0"/>
          </p:cNvCxnSpPr>
          <p:nvPr/>
        </p:nvCxnSpPr>
        <p:spPr>
          <a:xfrm flipV="1">
            <a:off x="4821862" y="2509326"/>
            <a:ext cx="9523" cy="863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flipH="1">
            <a:off x="4831385" y="2064753"/>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p:nvPr/>
        </p:nvCxnSpPr>
        <p:spPr>
          <a:xfrm>
            <a:off x="4831385" y="2195558"/>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Ellipse 32"/>
          <p:cNvSpPr/>
          <p:nvPr/>
        </p:nvSpPr>
        <p:spPr>
          <a:xfrm>
            <a:off x="4615590" y="1755598"/>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Rectangle 33"/>
          <p:cNvSpPr/>
          <p:nvPr/>
        </p:nvSpPr>
        <p:spPr>
          <a:xfrm>
            <a:off x="5699602" y="2595719"/>
            <a:ext cx="1076325" cy="8096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5" name="Connecteur droit 34"/>
          <p:cNvCxnSpPr/>
          <p:nvPr/>
        </p:nvCxnSpPr>
        <p:spPr>
          <a:xfrm>
            <a:off x="6031493" y="1884513"/>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ZoneTexte 35"/>
          <p:cNvSpPr txBox="1"/>
          <p:nvPr/>
        </p:nvSpPr>
        <p:spPr>
          <a:xfrm>
            <a:off x="6068393" y="1838698"/>
            <a:ext cx="349776" cy="253916"/>
          </a:xfrm>
          <a:prstGeom prst="rect">
            <a:avLst/>
          </a:prstGeom>
          <a:noFill/>
        </p:spPr>
        <p:txBody>
          <a:bodyPr wrap="none" rtlCol="0">
            <a:spAutoFit/>
          </a:bodyPr>
          <a:lstStyle/>
          <a:p>
            <a:r>
              <a:rPr lang="fr-FR" sz="1050" dirty="0">
                <a:latin typeface="Arial" panose="020B0604020202020204" pitchFamily="34" charset="0"/>
                <a:cs typeface="Arial" panose="020B0604020202020204" pitchFamily="34" charset="0"/>
              </a:rPr>
              <a:t>B</a:t>
            </a:r>
            <a:r>
              <a:rPr lang="fr-FR" sz="1050" dirty="0" smtClean="0">
                <a:latin typeface="Arial" panose="020B0604020202020204" pitchFamily="34" charset="0"/>
                <a:cs typeface="Arial" panose="020B0604020202020204" pitchFamily="34" charset="0"/>
              </a:rPr>
              <a:t>1</a:t>
            </a:r>
            <a:endParaRPr lang="fr-FR" sz="1050" dirty="0">
              <a:latin typeface="Arial" panose="020B0604020202020204" pitchFamily="34" charset="0"/>
              <a:cs typeface="Arial" panose="020B0604020202020204" pitchFamily="34" charset="0"/>
            </a:endParaRPr>
          </a:p>
        </p:txBody>
      </p:sp>
      <p:cxnSp>
        <p:nvCxnSpPr>
          <p:cNvPr id="37" name="Connecteur droit 36"/>
          <p:cNvCxnSpPr/>
          <p:nvPr/>
        </p:nvCxnSpPr>
        <p:spPr>
          <a:xfrm>
            <a:off x="6048488" y="1983099"/>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necteur droit 37"/>
          <p:cNvCxnSpPr/>
          <p:nvPr/>
        </p:nvCxnSpPr>
        <p:spPr>
          <a:xfrm flipH="1">
            <a:off x="6247288" y="1969503"/>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a:off x="6247288" y="2100308"/>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lipse 39"/>
          <p:cNvSpPr/>
          <p:nvPr/>
        </p:nvSpPr>
        <p:spPr>
          <a:xfrm>
            <a:off x="6031493" y="1660348"/>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1" name="Connecteur droit avec flèche 40"/>
          <p:cNvCxnSpPr/>
          <p:nvPr/>
        </p:nvCxnSpPr>
        <p:spPr>
          <a:xfrm>
            <a:off x="6247288" y="2214049"/>
            <a:ext cx="0" cy="4000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2" name="ZoneTexte 41"/>
          <p:cNvSpPr txBox="1"/>
          <p:nvPr/>
        </p:nvSpPr>
        <p:spPr>
          <a:xfrm>
            <a:off x="4662858" y="1750870"/>
            <a:ext cx="341760" cy="276999"/>
          </a:xfrm>
          <a:prstGeom prst="rect">
            <a:avLst/>
          </a:prstGeom>
          <a:noFill/>
        </p:spPr>
        <p:txBody>
          <a:bodyPr wrap="none" rtlCol="0">
            <a:spAutoFit/>
          </a:bodyPr>
          <a:lstStyle/>
          <a:p>
            <a:r>
              <a:rPr lang="fr-FR" sz="1200" dirty="0" smtClean="0"/>
              <a:t>40</a:t>
            </a:r>
            <a:endParaRPr lang="fr-FR" sz="1200" dirty="0"/>
          </a:p>
        </p:txBody>
      </p:sp>
      <p:sp>
        <p:nvSpPr>
          <p:cNvPr id="43" name="ZoneTexte 42"/>
          <p:cNvSpPr txBox="1"/>
          <p:nvPr/>
        </p:nvSpPr>
        <p:spPr>
          <a:xfrm>
            <a:off x="6002918" y="1669873"/>
            <a:ext cx="534121" cy="261610"/>
          </a:xfrm>
          <a:prstGeom prst="rect">
            <a:avLst/>
          </a:prstGeom>
          <a:noFill/>
        </p:spPr>
        <p:txBody>
          <a:bodyPr wrap="none" rtlCol="0">
            <a:spAutoFit/>
          </a:bodyPr>
          <a:lstStyle/>
          <a:p>
            <a:r>
              <a:rPr lang="fr-FR" sz="1100" dirty="0" smtClean="0"/>
              <a:t>40x20</a:t>
            </a:r>
            <a:endParaRPr lang="fr-FR" sz="1100" dirty="0"/>
          </a:p>
        </p:txBody>
      </p:sp>
      <p:sp>
        <p:nvSpPr>
          <p:cNvPr id="44" name="ZoneTexte 43"/>
          <p:cNvSpPr txBox="1"/>
          <p:nvPr/>
        </p:nvSpPr>
        <p:spPr>
          <a:xfrm>
            <a:off x="1555248" y="3411161"/>
            <a:ext cx="670055" cy="369332"/>
          </a:xfrm>
          <a:prstGeom prst="rect">
            <a:avLst/>
          </a:prstGeom>
          <a:noFill/>
        </p:spPr>
        <p:txBody>
          <a:bodyPr wrap="none" rtlCol="0">
            <a:spAutoFit/>
          </a:bodyPr>
          <a:lstStyle/>
          <a:p>
            <a:r>
              <a:rPr lang="fr-FR" dirty="0" smtClean="0"/>
              <a:t>Point</a:t>
            </a:r>
            <a:endParaRPr lang="fr-FR" dirty="0"/>
          </a:p>
        </p:txBody>
      </p:sp>
      <p:sp>
        <p:nvSpPr>
          <p:cNvPr id="45" name="ZoneTexte 44"/>
          <p:cNvSpPr txBox="1"/>
          <p:nvPr/>
        </p:nvSpPr>
        <p:spPr>
          <a:xfrm>
            <a:off x="2722099" y="3411161"/>
            <a:ext cx="1264449" cy="369332"/>
          </a:xfrm>
          <a:prstGeom prst="rect">
            <a:avLst/>
          </a:prstGeom>
          <a:noFill/>
        </p:spPr>
        <p:txBody>
          <a:bodyPr wrap="none" rtlCol="0">
            <a:spAutoFit/>
          </a:bodyPr>
          <a:lstStyle/>
          <a:p>
            <a:r>
              <a:rPr lang="fr-FR" dirty="0" smtClean="0"/>
              <a:t>Point caché</a:t>
            </a:r>
            <a:endParaRPr lang="fr-FR" dirty="0"/>
          </a:p>
        </p:txBody>
      </p:sp>
      <p:sp>
        <p:nvSpPr>
          <p:cNvPr id="46" name="ZoneTexte 45"/>
          <p:cNvSpPr txBox="1"/>
          <p:nvPr/>
        </p:nvSpPr>
        <p:spPr>
          <a:xfrm>
            <a:off x="4453415" y="3411161"/>
            <a:ext cx="681597" cy="369332"/>
          </a:xfrm>
          <a:prstGeom prst="rect">
            <a:avLst/>
          </a:prstGeom>
          <a:noFill/>
        </p:spPr>
        <p:txBody>
          <a:bodyPr wrap="none" rtlCol="0">
            <a:spAutoFit/>
          </a:bodyPr>
          <a:lstStyle/>
          <a:p>
            <a:r>
              <a:rPr lang="fr-FR" dirty="0" smtClean="0"/>
              <a:t>Ligne</a:t>
            </a:r>
            <a:endParaRPr lang="fr-FR" dirty="0"/>
          </a:p>
        </p:txBody>
      </p:sp>
      <p:sp>
        <p:nvSpPr>
          <p:cNvPr id="47" name="ZoneTexte 46"/>
          <p:cNvSpPr txBox="1"/>
          <p:nvPr/>
        </p:nvSpPr>
        <p:spPr>
          <a:xfrm>
            <a:off x="5743584" y="3411161"/>
            <a:ext cx="882293" cy="369332"/>
          </a:xfrm>
          <a:prstGeom prst="rect">
            <a:avLst/>
          </a:prstGeom>
          <a:noFill/>
        </p:spPr>
        <p:txBody>
          <a:bodyPr wrap="none" rtlCol="0">
            <a:spAutoFit/>
          </a:bodyPr>
          <a:lstStyle/>
          <a:p>
            <a:r>
              <a:rPr lang="fr-FR" dirty="0" smtClean="0"/>
              <a:t>Surface</a:t>
            </a:r>
            <a:endParaRPr lang="fr-FR" dirty="0"/>
          </a:p>
        </p:txBody>
      </p:sp>
      <p:sp>
        <p:nvSpPr>
          <p:cNvPr id="48" name="Rectangle 177"/>
          <p:cNvSpPr>
            <a:spLocks noChangeArrowheads="1"/>
          </p:cNvSpPr>
          <p:nvPr/>
        </p:nvSpPr>
        <p:spPr bwMode="auto">
          <a:xfrm>
            <a:off x="84138" y="152400"/>
            <a:ext cx="6721840" cy="462307"/>
          </a:xfrm>
          <a:prstGeom prst="rect">
            <a:avLst/>
          </a:prstGeom>
          <a:solidFill>
            <a:srgbClr val="FFFF99"/>
          </a:solidFill>
          <a:ln w="19050">
            <a:solidFill>
              <a:srgbClr val="FF0000"/>
            </a:solidFill>
          </a:ln>
          <a:effectLs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REPRESENTATION D'UNE ZONE PARTIELLE</a:t>
            </a:r>
            <a:endParaRPr lang="fr-FR" altLang="fr-FR" sz="2400" b="1" dirty="0">
              <a:latin typeface="Arial" charset="0"/>
            </a:endParaRPr>
          </a:p>
        </p:txBody>
      </p:sp>
      <p:sp>
        <p:nvSpPr>
          <p:cNvPr id="49" name="ZoneTexte 48"/>
          <p:cNvSpPr txBox="1"/>
          <p:nvPr/>
        </p:nvSpPr>
        <p:spPr>
          <a:xfrm>
            <a:off x="495759" y="1035586"/>
            <a:ext cx="7857600" cy="369332"/>
          </a:xfrm>
          <a:prstGeom prst="rect">
            <a:avLst/>
          </a:prstGeom>
          <a:noFill/>
        </p:spPr>
        <p:txBody>
          <a:bodyPr wrap="none" rtlCol="0">
            <a:spAutoFit/>
          </a:bodyPr>
          <a:lstStyle/>
          <a:p>
            <a:r>
              <a:rPr lang="fr-FR" dirty="0" smtClean="0"/>
              <a:t>Une zone partielle mobile est associée à une surface offset de la surface nominale</a:t>
            </a:r>
            <a:endParaRPr lang="fr-FR" dirty="0"/>
          </a:p>
        </p:txBody>
      </p:sp>
    </p:spTree>
    <p:extLst>
      <p:ext uri="{BB962C8B-B14F-4D97-AF65-F5344CB8AC3E}">
        <p14:creationId xmlns:p14="http://schemas.microsoft.com/office/powerpoint/2010/main" val="224457364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rme libre 4"/>
          <p:cNvSpPr>
            <a:spLocks/>
          </p:cNvSpPr>
          <p:nvPr/>
        </p:nvSpPr>
        <p:spPr bwMode="auto">
          <a:xfrm>
            <a:off x="1957388" y="1162050"/>
            <a:ext cx="4811712" cy="1498600"/>
          </a:xfrm>
          <a:custGeom>
            <a:avLst/>
            <a:gdLst>
              <a:gd name="T0" fmla="*/ 2032905 w 4812102"/>
              <a:gd name="T1" fmla="*/ 1674 h 1498471"/>
              <a:gd name="T2" fmla="*/ 463665 w 4812102"/>
              <a:gd name="T3" fmla="*/ 290134 h 1498471"/>
              <a:gd name="T4" fmla="*/ 6799 w 4812102"/>
              <a:gd name="T5" fmla="*/ 1195297 h 1498471"/>
              <a:gd name="T6" fmla="*/ 721894 w 4812102"/>
              <a:gd name="T7" fmla="*/ 1483757 h 1498471"/>
              <a:gd name="T8" fmla="*/ 1566108 w 4812102"/>
              <a:gd name="T9" fmla="*/ 1006310 h 1498471"/>
              <a:gd name="T10" fmla="*/ 2767870 w 4812102"/>
              <a:gd name="T11" fmla="*/ 956569 h 1498471"/>
              <a:gd name="T12" fmla="*/ 3850443 w 4812102"/>
              <a:gd name="T13" fmla="*/ 1105773 h 1498471"/>
              <a:gd name="T14" fmla="*/ 4704584 w 4812102"/>
              <a:gd name="T15" fmla="*/ 1205245 h 1498471"/>
              <a:gd name="T16" fmla="*/ 4615198 w 4812102"/>
              <a:gd name="T17" fmla="*/ 777530 h 1498471"/>
              <a:gd name="T18" fmla="*/ 3095618 w 4812102"/>
              <a:gd name="T19" fmla="*/ 200610 h 1498471"/>
              <a:gd name="T20" fmla="*/ 2032905 w 4812102"/>
              <a:gd name="T21" fmla="*/ 1674 h 14984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12102" h="1498471">
                <a:moveTo>
                  <a:pt x="2034390" y="1674"/>
                </a:moveTo>
                <a:cubicBezTo>
                  <a:pt x="1595412" y="16583"/>
                  <a:pt x="801937" y="91126"/>
                  <a:pt x="464007" y="289909"/>
                </a:cubicBezTo>
                <a:cubicBezTo>
                  <a:pt x="126077" y="488692"/>
                  <a:pt x="-36262" y="886257"/>
                  <a:pt x="6808" y="1194370"/>
                </a:cubicBezTo>
                <a:cubicBezTo>
                  <a:pt x="49878" y="1502483"/>
                  <a:pt x="243690" y="1524018"/>
                  <a:pt x="722425" y="1482605"/>
                </a:cubicBezTo>
                <a:cubicBezTo>
                  <a:pt x="1201160" y="1441192"/>
                  <a:pt x="1226008" y="1093323"/>
                  <a:pt x="1567251" y="1005527"/>
                </a:cubicBezTo>
                <a:cubicBezTo>
                  <a:pt x="1908494" y="917731"/>
                  <a:pt x="2388886" y="939266"/>
                  <a:pt x="2769886" y="955831"/>
                </a:cubicBezTo>
                <a:cubicBezTo>
                  <a:pt x="3150886" y="972396"/>
                  <a:pt x="3530229" y="1063505"/>
                  <a:pt x="3853251" y="1104918"/>
                </a:cubicBezTo>
                <a:cubicBezTo>
                  <a:pt x="4176273" y="1146331"/>
                  <a:pt x="4580464" y="1258974"/>
                  <a:pt x="4708016" y="1204309"/>
                </a:cubicBezTo>
                <a:cubicBezTo>
                  <a:pt x="4835568" y="1149644"/>
                  <a:pt x="4886920" y="944236"/>
                  <a:pt x="4618564" y="776927"/>
                </a:cubicBezTo>
                <a:cubicBezTo>
                  <a:pt x="4350208" y="609618"/>
                  <a:pt x="3531886" y="328009"/>
                  <a:pt x="3097877" y="200457"/>
                </a:cubicBezTo>
                <a:cubicBezTo>
                  <a:pt x="2663868" y="72905"/>
                  <a:pt x="2473368" y="-13235"/>
                  <a:pt x="2034390" y="1674"/>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5" name="Ellipse 5"/>
          <p:cNvSpPr>
            <a:spLocks noChangeArrowheads="1"/>
          </p:cNvSpPr>
          <p:nvPr/>
        </p:nvSpPr>
        <p:spPr bwMode="auto">
          <a:xfrm>
            <a:off x="6043586" y="1927225"/>
            <a:ext cx="252000" cy="252000"/>
          </a:xfrm>
          <a:prstGeom prst="ellipse">
            <a:avLst/>
          </a:prstGeom>
          <a:solidFill>
            <a:schemeClr val="bg1"/>
          </a:solidFill>
          <a:ln w="28575" algn="ctr">
            <a:solidFill>
              <a:schemeClr val="tx1"/>
            </a:solidFill>
            <a:round/>
            <a:headEnd type="none" w="sm" len="sm"/>
            <a:tailEnd type="none" w="sm" len="sm"/>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nvGrpSpPr>
          <p:cNvPr id="6" name="Groupe 21"/>
          <p:cNvGrpSpPr>
            <a:grpSpLocks/>
          </p:cNvGrpSpPr>
          <p:nvPr/>
        </p:nvGrpSpPr>
        <p:grpSpPr bwMode="auto">
          <a:xfrm>
            <a:off x="3046367" y="2900161"/>
            <a:ext cx="457200" cy="464798"/>
            <a:chOff x="2684968" y="4614140"/>
            <a:chExt cx="457200" cy="465215"/>
          </a:xfrm>
        </p:grpSpPr>
        <p:sp>
          <p:nvSpPr>
            <p:cNvPr id="7" name="Oval 29"/>
            <p:cNvSpPr>
              <a:spLocks noChangeArrowheads="1"/>
            </p:cNvSpPr>
            <p:nvPr/>
          </p:nvSpPr>
          <p:spPr bwMode="auto">
            <a:xfrm>
              <a:off x="2691318" y="4614140"/>
              <a:ext cx="444500" cy="4445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panose="020B0604020202020204" pitchFamily="34" charset="0"/>
                <a:cs typeface="Arial" panose="020B0604020202020204" pitchFamily="34" charset="0"/>
              </a:endParaRPr>
            </a:p>
          </p:txBody>
        </p:sp>
        <p:sp>
          <p:nvSpPr>
            <p:cNvPr id="8" name="Line 30"/>
            <p:cNvSpPr>
              <a:spLocks noChangeShapeType="1"/>
            </p:cNvSpPr>
            <p:nvPr/>
          </p:nvSpPr>
          <p:spPr bwMode="auto">
            <a:xfrm>
              <a:off x="2684968" y="4836390"/>
              <a:ext cx="4572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200">
                <a:latin typeface="Arial" panose="020B0604020202020204" pitchFamily="34" charset="0"/>
                <a:cs typeface="Arial" panose="020B0604020202020204" pitchFamily="34" charset="0"/>
              </a:endParaRPr>
            </a:p>
          </p:txBody>
        </p:sp>
        <p:sp>
          <p:nvSpPr>
            <p:cNvPr id="9" name="Rectangle 31"/>
            <p:cNvSpPr>
              <a:spLocks noChangeArrowheads="1"/>
            </p:cNvSpPr>
            <p:nvPr/>
          </p:nvSpPr>
          <p:spPr bwMode="auto">
            <a:xfrm>
              <a:off x="2711162" y="4801465"/>
              <a:ext cx="373500" cy="277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a:latin typeface="Arial" panose="020B0604020202020204" pitchFamily="34" charset="0"/>
                  <a:cs typeface="Arial" panose="020B0604020202020204" pitchFamily="34" charset="0"/>
                </a:rPr>
                <a:t>B2</a:t>
              </a:r>
            </a:p>
          </p:txBody>
        </p:sp>
      </p:grpSp>
      <p:grpSp>
        <p:nvGrpSpPr>
          <p:cNvPr id="10" name="Groupe 21"/>
          <p:cNvGrpSpPr>
            <a:grpSpLocks/>
          </p:cNvGrpSpPr>
          <p:nvPr/>
        </p:nvGrpSpPr>
        <p:grpSpPr bwMode="auto">
          <a:xfrm>
            <a:off x="1141676" y="2640010"/>
            <a:ext cx="457200" cy="464798"/>
            <a:chOff x="2684968" y="4614140"/>
            <a:chExt cx="457200" cy="465215"/>
          </a:xfrm>
        </p:grpSpPr>
        <p:sp>
          <p:nvSpPr>
            <p:cNvPr id="11" name="Oval 29"/>
            <p:cNvSpPr>
              <a:spLocks noChangeArrowheads="1"/>
            </p:cNvSpPr>
            <p:nvPr/>
          </p:nvSpPr>
          <p:spPr bwMode="auto">
            <a:xfrm>
              <a:off x="2691318" y="4614140"/>
              <a:ext cx="444500" cy="4445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panose="020B0604020202020204" pitchFamily="34" charset="0"/>
                <a:cs typeface="Arial" panose="020B0604020202020204" pitchFamily="34" charset="0"/>
              </a:endParaRPr>
            </a:p>
          </p:txBody>
        </p:sp>
        <p:sp>
          <p:nvSpPr>
            <p:cNvPr id="12" name="Line 30"/>
            <p:cNvSpPr>
              <a:spLocks noChangeShapeType="1"/>
            </p:cNvSpPr>
            <p:nvPr/>
          </p:nvSpPr>
          <p:spPr bwMode="auto">
            <a:xfrm>
              <a:off x="2684968" y="4836390"/>
              <a:ext cx="4572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200">
                <a:latin typeface="Arial" panose="020B0604020202020204" pitchFamily="34" charset="0"/>
                <a:cs typeface="Arial" panose="020B0604020202020204" pitchFamily="34" charset="0"/>
              </a:endParaRPr>
            </a:p>
          </p:txBody>
        </p:sp>
        <p:sp>
          <p:nvSpPr>
            <p:cNvPr id="13" name="Rectangle 31"/>
            <p:cNvSpPr>
              <a:spLocks noChangeArrowheads="1"/>
            </p:cNvSpPr>
            <p:nvPr/>
          </p:nvSpPr>
          <p:spPr bwMode="auto">
            <a:xfrm>
              <a:off x="2711162" y="4801465"/>
              <a:ext cx="373500" cy="2778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a:latin typeface="Arial" panose="020B0604020202020204" pitchFamily="34" charset="0"/>
                  <a:cs typeface="Arial" panose="020B0604020202020204" pitchFamily="34" charset="0"/>
                </a:rPr>
                <a:t>B1</a:t>
              </a:r>
            </a:p>
          </p:txBody>
        </p:sp>
      </p:grpSp>
      <p:sp>
        <p:nvSpPr>
          <p:cNvPr id="14" name="Forme libre 30"/>
          <p:cNvSpPr>
            <a:spLocks/>
          </p:cNvSpPr>
          <p:nvPr/>
        </p:nvSpPr>
        <p:spPr bwMode="auto">
          <a:xfrm>
            <a:off x="4270375" y="2100263"/>
            <a:ext cx="842963" cy="404812"/>
          </a:xfrm>
          <a:custGeom>
            <a:avLst/>
            <a:gdLst>
              <a:gd name="T0" fmla="*/ 0 w 843148"/>
              <a:gd name="T1" fmla="*/ 0 h 403761"/>
              <a:gd name="T2" fmla="*/ 223131 w 843148"/>
              <a:gd name="T3" fmla="*/ 460999 h 403761"/>
              <a:gd name="T4" fmla="*/ 833764 w 843148"/>
              <a:gd name="T5" fmla="*/ 460999 h 403761"/>
              <a:gd name="T6" fmla="*/ 0 60000 65536"/>
              <a:gd name="T7" fmla="*/ 0 60000 65536"/>
              <a:gd name="T8" fmla="*/ 0 60000 65536"/>
            </a:gdLst>
            <a:ahLst/>
            <a:cxnLst>
              <a:cxn ang="T6">
                <a:pos x="T0" y="T1"/>
              </a:cxn>
              <a:cxn ang="T7">
                <a:pos x="T2" y="T3"/>
              </a:cxn>
              <a:cxn ang="T8">
                <a:pos x="T4" y="T5"/>
              </a:cxn>
            </a:cxnLst>
            <a:rect l="0" t="0" r="r" b="b"/>
            <a:pathLst>
              <a:path w="843148" h="403761">
                <a:moveTo>
                  <a:pt x="0" y="0"/>
                </a:moveTo>
                <a:lnTo>
                  <a:pt x="225631" y="403761"/>
                </a:lnTo>
                <a:lnTo>
                  <a:pt x="843148" y="403761"/>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5" name="Group 8"/>
          <p:cNvGrpSpPr>
            <a:grpSpLocks/>
          </p:cNvGrpSpPr>
          <p:nvPr/>
        </p:nvGrpSpPr>
        <p:grpSpPr bwMode="auto">
          <a:xfrm>
            <a:off x="4486275" y="2506663"/>
            <a:ext cx="292100" cy="527050"/>
            <a:chOff x="2596" y="1968"/>
            <a:chExt cx="184" cy="332"/>
          </a:xfrm>
        </p:grpSpPr>
        <p:sp>
          <p:nvSpPr>
            <p:cNvPr id="16" name="Rectangle 9"/>
            <p:cNvSpPr>
              <a:spLocks noChangeArrowheads="1"/>
            </p:cNvSpPr>
            <p:nvPr/>
          </p:nvSpPr>
          <p:spPr bwMode="auto">
            <a:xfrm>
              <a:off x="2596" y="211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solidFill>
                  <a:srgbClr val="000000"/>
                </a:solidFill>
                <a:latin typeface="Arial" charset="0"/>
              </a:endParaRPr>
            </a:p>
          </p:txBody>
        </p:sp>
        <p:sp>
          <p:nvSpPr>
            <p:cNvPr id="17" name="Line 10"/>
            <p:cNvSpPr>
              <a:spLocks noChangeShapeType="1"/>
            </p:cNvSpPr>
            <p:nvPr/>
          </p:nvSpPr>
          <p:spPr bwMode="auto">
            <a:xfrm flipV="1">
              <a:off x="2688" y="1969"/>
              <a:ext cx="0" cy="1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Freeform 11"/>
            <p:cNvSpPr>
              <a:spLocks/>
            </p:cNvSpPr>
            <p:nvPr/>
          </p:nvSpPr>
          <p:spPr bwMode="auto">
            <a:xfrm>
              <a:off x="2640" y="196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9" name="Rectangle 12"/>
          <p:cNvSpPr>
            <a:spLocks noChangeArrowheads="1"/>
          </p:cNvSpPr>
          <p:nvPr/>
        </p:nvSpPr>
        <p:spPr bwMode="auto">
          <a:xfrm>
            <a:off x="4464050" y="275748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a:t>
            </a:r>
          </a:p>
        </p:txBody>
      </p:sp>
      <p:sp>
        <p:nvSpPr>
          <p:cNvPr id="20" name="Freeform 37"/>
          <p:cNvSpPr>
            <a:spLocks/>
          </p:cNvSpPr>
          <p:nvPr/>
        </p:nvSpPr>
        <p:spPr bwMode="auto">
          <a:xfrm>
            <a:off x="2235200" y="2668588"/>
            <a:ext cx="209550" cy="114300"/>
          </a:xfrm>
          <a:custGeom>
            <a:avLst/>
            <a:gdLst>
              <a:gd name="T0" fmla="*/ 0 w 132"/>
              <a:gd name="T1" fmla="*/ 0 h 72"/>
              <a:gd name="T2" fmla="*/ 2147483647 w 132"/>
              <a:gd name="T3" fmla="*/ 2147483647 h 72"/>
              <a:gd name="T4" fmla="*/ 2147483647 w 132"/>
              <a:gd name="T5" fmla="*/ 0 h 72"/>
              <a:gd name="T6" fmla="*/ 2147483647 w 132"/>
              <a:gd name="T7" fmla="*/ 0 h 72"/>
              <a:gd name="T8" fmla="*/ 0 w 13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72">
                <a:moveTo>
                  <a:pt x="0" y="0"/>
                </a:moveTo>
                <a:lnTo>
                  <a:pt x="60" y="71"/>
                </a:lnTo>
                <a:lnTo>
                  <a:pt x="131" y="0"/>
                </a:lnTo>
                <a:lnTo>
                  <a:pt x="2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1" name="Freeform 38"/>
          <p:cNvSpPr>
            <a:spLocks/>
          </p:cNvSpPr>
          <p:nvPr/>
        </p:nvSpPr>
        <p:spPr bwMode="auto">
          <a:xfrm>
            <a:off x="2235200" y="2668588"/>
            <a:ext cx="209550" cy="114300"/>
          </a:xfrm>
          <a:custGeom>
            <a:avLst/>
            <a:gdLst>
              <a:gd name="T0" fmla="*/ 0 w 132"/>
              <a:gd name="T1" fmla="*/ 0 h 72"/>
              <a:gd name="T2" fmla="*/ 2147483647 w 132"/>
              <a:gd name="T3" fmla="*/ 2147483647 h 72"/>
              <a:gd name="T4" fmla="*/ 2147483647 w 132"/>
              <a:gd name="T5" fmla="*/ 0 h 72"/>
              <a:gd name="T6" fmla="*/ 2147483647 w 132"/>
              <a:gd name="T7" fmla="*/ 0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72">
                <a:moveTo>
                  <a:pt x="0" y="0"/>
                </a:moveTo>
                <a:lnTo>
                  <a:pt x="60" y="71"/>
                </a:lnTo>
                <a:lnTo>
                  <a:pt x="131" y="0"/>
                </a:lnTo>
                <a:lnTo>
                  <a:pt x="2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2" name="Rectangle 39"/>
          <p:cNvSpPr>
            <a:spLocks noChangeArrowheads="1"/>
          </p:cNvSpPr>
          <p:nvPr/>
        </p:nvSpPr>
        <p:spPr bwMode="auto">
          <a:xfrm>
            <a:off x="2179638" y="2927350"/>
            <a:ext cx="322262"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B</a:t>
            </a:r>
          </a:p>
        </p:txBody>
      </p:sp>
      <p:sp>
        <p:nvSpPr>
          <p:cNvPr id="23" name="Rectangle 40"/>
          <p:cNvSpPr>
            <a:spLocks noChangeArrowheads="1"/>
          </p:cNvSpPr>
          <p:nvPr/>
        </p:nvSpPr>
        <p:spPr bwMode="auto">
          <a:xfrm>
            <a:off x="2174875" y="2940050"/>
            <a:ext cx="328613" cy="3270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4" name="Line 41"/>
          <p:cNvSpPr>
            <a:spLocks noChangeShapeType="1"/>
          </p:cNvSpPr>
          <p:nvPr/>
        </p:nvSpPr>
        <p:spPr bwMode="auto">
          <a:xfrm flipV="1">
            <a:off x="2338388" y="2725738"/>
            <a:ext cx="0" cy="2079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ZoneTexte 2"/>
          <p:cNvSpPr txBox="1">
            <a:spLocks noChangeArrowheads="1"/>
          </p:cNvSpPr>
          <p:nvPr/>
        </p:nvSpPr>
        <p:spPr bwMode="auto">
          <a:xfrm>
            <a:off x="1957388" y="3265488"/>
            <a:ext cx="7569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panose="020B0604020202020204" pitchFamily="34" charset="0"/>
                <a:cs typeface="Arial" panose="020B0604020202020204" pitchFamily="34" charset="0"/>
              </a:rPr>
              <a:t>B1,2,3,4</a:t>
            </a:r>
            <a:endParaRPr lang="fr-FR" altLang="fr-FR" sz="1200" dirty="0">
              <a:latin typeface="Arial" panose="020B0604020202020204" pitchFamily="34" charset="0"/>
              <a:cs typeface="Arial" panose="020B0604020202020204" pitchFamily="34" charset="0"/>
            </a:endParaRPr>
          </a:p>
        </p:txBody>
      </p:sp>
      <p:cxnSp>
        <p:nvCxnSpPr>
          <p:cNvPr id="26" name="Connecteur droit 77"/>
          <p:cNvCxnSpPr>
            <a:cxnSpLocks noChangeShapeType="1"/>
          </p:cNvCxnSpPr>
          <p:nvPr/>
        </p:nvCxnSpPr>
        <p:spPr bwMode="auto">
          <a:xfrm>
            <a:off x="1663082" y="1286584"/>
            <a:ext cx="689593" cy="13581"/>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Ellipse 80"/>
          <p:cNvSpPr>
            <a:spLocks noChangeArrowheads="1"/>
          </p:cNvSpPr>
          <p:nvPr/>
        </p:nvSpPr>
        <p:spPr bwMode="auto">
          <a:xfrm>
            <a:off x="2260600" y="1216025"/>
            <a:ext cx="165100" cy="165100"/>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8" name="Forme libre 4"/>
          <p:cNvSpPr>
            <a:spLocks/>
          </p:cNvSpPr>
          <p:nvPr/>
        </p:nvSpPr>
        <p:spPr bwMode="auto">
          <a:xfrm>
            <a:off x="2378714" y="1225720"/>
            <a:ext cx="4297378" cy="1070981"/>
          </a:xfrm>
          <a:custGeom>
            <a:avLst/>
            <a:gdLst>
              <a:gd name="T0" fmla="*/ 2032905 w 4812102"/>
              <a:gd name="T1" fmla="*/ 1674 h 1498471"/>
              <a:gd name="T2" fmla="*/ 463665 w 4812102"/>
              <a:gd name="T3" fmla="*/ 290134 h 1498471"/>
              <a:gd name="T4" fmla="*/ 6799 w 4812102"/>
              <a:gd name="T5" fmla="*/ 1195297 h 1498471"/>
              <a:gd name="T6" fmla="*/ 721894 w 4812102"/>
              <a:gd name="T7" fmla="*/ 1483757 h 1498471"/>
              <a:gd name="T8" fmla="*/ 1566108 w 4812102"/>
              <a:gd name="T9" fmla="*/ 1006310 h 1498471"/>
              <a:gd name="T10" fmla="*/ 2767870 w 4812102"/>
              <a:gd name="T11" fmla="*/ 956569 h 1498471"/>
              <a:gd name="T12" fmla="*/ 3850443 w 4812102"/>
              <a:gd name="T13" fmla="*/ 1105773 h 1498471"/>
              <a:gd name="T14" fmla="*/ 4704584 w 4812102"/>
              <a:gd name="T15" fmla="*/ 1205245 h 1498471"/>
              <a:gd name="T16" fmla="*/ 4615198 w 4812102"/>
              <a:gd name="T17" fmla="*/ 777530 h 1498471"/>
              <a:gd name="T18" fmla="*/ 3095618 w 4812102"/>
              <a:gd name="T19" fmla="*/ 200610 h 1498471"/>
              <a:gd name="T20" fmla="*/ 2032905 w 4812102"/>
              <a:gd name="T21" fmla="*/ 1674 h 14984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connsiteX0" fmla="*/ 2034390 w 4812102"/>
              <a:gd name="connsiteY0" fmla="*/ 693 h 1497490"/>
              <a:gd name="connsiteX1" fmla="*/ 464007 w 4812102"/>
              <a:gd name="connsiteY1" fmla="*/ 288928 h 1497490"/>
              <a:gd name="connsiteX2" fmla="*/ 6808 w 4812102"/>
              <a:gd name="connsiteY2" fmla="*/ 1193389 h 1497490"/>
              <a:gd name="connsiteX3" fmla="*/ 722425 w 4812102"/>
              <a:gd name="connsiteY3" fmla="*/ 1481624 h 1497490"/>
              <a:gd name="connsiteX4" fmla="*/ 1567251 w 4812102"/>
              <a:gd name="connsiteY4" fmla="*/ 1004546 h 1497490"/>
              <a:gd name="connsiteX5" fmla="*/ 2769886 w 4812102"/>
              <a:gd name="connsiteY5" fmla="*/ 954850 h 1497490"/>
              <a:gd name="connsiteX6" fmla="*/ 3853251 w 4812102"/>
              <a:gd name="connsiteY6" fmla="*/ 1103937 h 1497490"/>
              <a:gd name="connsiteX7" fmla="*/ 4708016 w 4812102"/>
              <a:gd name="connsiteY7" fmla="*/ 1203328 h 1497490"/>
              <a:gd name="connsiteX8" fmla="*/ 4618564 w 4812102"/>
              <a:gd name="connsiteY8" fmla="*/ 775946 h 1497490"/>
              <a:gd name="connsiteX9" fmla="*/ 3093550 w 4812102"/>
              <a:gd name="connsiteY9" fmla="*/ 226434 h 1497490"/>
              <a:gd name="connsiteX10" fmla="*/ 2034390 w 4812102"/>
              <a:gd name="connsiteY10" fmla="*/ 693 h 1497490"/>
              <a:gd name="connsiteX0" fmla="*/ 2034390 w 4809831"/>
              <a:gd name="connsiteY0" fmla="*/ 729 h 1497526"/>
              <a:gd name="connsiteX1" fmla="*/ 464007 w 4809831"/>
              <a:gd name="connsiteY1" fmla="*/ 288964 h 1497526"/>
              <a:gd name="connsiteX2" fmla="*/ 6808 w 4809831"/>
              <a:gd name="connsiteY2" fmla="*/ 1193425 h 1497526"/>
              <a:gd name="connsiteX3" fmla="*/ 722425 w 4809831"/>
              <a:gd name="connsiteY3" fmla="*/ 1481660 h 1497526"/>
              <a:gd name="connsiteX4" fmla="*/ 1567251 w 4809831"/>
              <a:gd name="connsiteY4" fmla="*/ 1004582 h 1497526"/>
              <a:gd name="connsiteX5" fmla="*/ 2769886 w 4809831"/>
              <a:gd name="connsiteY5" fmla="*/ 954886 h 1497526"/>
              <a:gd name="connsiteX6" fmla="*/ 3853251 w 4809831"/>
              <a:gd name="connsiteY6" fmla="*/ 1103973 h 1497526"/>
              <a:gd name="connsiteX7" fmla="*/ 4708016 w 4809831"/>
              <a:gd name="connsiteY7" fmla="*/ 1203364 h 1497526"/>
              <a:gd name="connsiteX8" fmla="*/ 4614239 w 4809831"/>
              <a:gd name="connsiteY8" fmla="*/ 802939 h 1497526"/>
              <a:gd name="connsiteX9" fmla="*/ 3093550 w 4809831"/>
              <a:gd name="connsiteY9" fmla="*/ 226470 h 1497526"/>
              <a:gd name="connsiteX10" fmla="*/ 2034390 w 4809831"/>
              <a:gd name="connsiteY10" fmla="*/ 729 h 1497526"/>
              <a:gd name="connsiteX0" fmla="*/ 2034390 w 4843536"/>
              <a:gd name="connsiteY0" fmla="*/ 729 h 1497526"/>
              <a:gd name="connsiteX1" fmla="*/ 464007 w 4843536"/>
              <a:gd name="connsiteY1" fmla="*/ 288964 h 1497526"/>
              <a:gd name="connsiteX2" fmla="*/ 6808 w 4843536"/>
              <a:gd name="connsiteY2" fmla="*/ 1193425 h 1497526"/>
              <a:gd name="connsiteX3" fmla="*/ 722425 w 4843536"/>
              <a:gd name="connsiteY3" fmla="*/ 1481660 h 1497526"/>
              <a:gd name="connsiteX4" fmla="*/ 1567251 w 4843536"/>
              <a:gd name="connsiteY4" fmla="*/ 1004582 h 1497526"/>
              <a:gd name="connsiteX5" fmla="*/ 2769886 w 4843536"/>
              <a:gd name="connsiteY5" fmla="*/ 954886 h 1497526"/>
              <a:gd name="connsiteX6" fmla="*/ 3853251 w 4843536"/>
              <a:gd name="connsiteY6" fmla="*/ 1103973 h 1497526"/>
              <a:gd name="connsiteX7" fmla="*/ 4764259 w 4843536"/>
              <a:gd name="connsiteY7" fmla="*/ 1162928 h 1497526"/>
              <a:gd name="connsiteX8" fmla="*/ 4614239 w 4843536"/>
              <a:gd name="connsiteY8" fmla="*/ 802939 h 1497526"/>
              <a:gd name="connsiteX9" fmla="*/ 3093550 w 4843536"/>
              <a:gd name="connsiteY9" fmla="*/ 226470 h 1497526"/>
              <a:gd name="connsiteX10" fmla="*/ 2034390 w 4843536"/>
              <a:gd name="connsiteY10" fmla="*/ 729 h 1497526"/>
              <a:gd name="connsiteX0" fmla="*/ 2034390 w 4843536"/>
              <a:gd name="connsiteY0" fmla="*/ 729 h 1497526"/>
              <a:gd name="connsiteX1" fmla="*/ 464007 w 4843536"/>
              <a:gd name="connsiteY1" fmla="*/ 288964 h 1497526"/>
              <a:gd name="connsiteX2" fmla="*/ 6808 w 4843536"/>
              <a:gd name="connsiteY2" fmla="*/ 1193425 h 1497526"/>
              <a:gd name="connsiteX3" fmla="*/ 722425 w 4843536"/>
              <a:gd name="connsiteY3" fmla="*/ 1481660 h 1497526"/>
              <a:gd name="connsiteX4" fmla="*/ 1567251 w 4843536"/>
              <a:gd name="connsiteY4" fmla="*/ 1004582 h 1497526"/>
              <a:gd name="connsiteX5" fmla="*/ 2769886 w 4843536"/>
              <a:gd name="connsiteY5" fmla="*/ 954886 h 1497526"/>
              <a:gd name="connsiteX6" fmla="*/ 3853251 w 4843536"/>
              <a:gd name="connsiteY6" fmla="*/ 1045565 h 1497526"/>
              <a:gd name="connsiteX7" fmla="*/ 4764259 w 4843536"/>
              <a:gd name="connsiteY7" fmla="*/ 1162928 h 1497526"/>
              <a:gd name="connsiteX8" fmla="*/ 4614239 w 4843536"/>
              <a:gd name="connsiteY8" fmla="*/ 802939 h 1497526"/>
              <a:gd name="connsiteX9" fmla="*/ 3093550 w 4843536"/>
              <a:gd name="connsiteY9" fmla="*/ 226470 h 1497526"/>
              <a:gd name="connsiteX10" fmla="*/ 2034390 w 4843536"/>
              <a:gd name="connsiteY10" fmla="*/ 729 h 1497526"/>
              <a:gd name="connsiteX0" fmla="*/ 2034390 w 4843536"/>
              <a:gd name="connsiteY0" fmla="*/ 729 h 1497526"/>
              <a:gd name="connsiteX1" fmla="*/ 464007 w 4843536"/>
              <a:gd name="connsiteY1" fmla="*/ 288964 h 1497526"/>
              <a:gd name="connsiteX2" fmla="*/ 6808 w 4843536"/>
              <a:gd name="connsiteY2" fmla="*/ 1193425 h 1497526"/>
              <a:gd name="connsiteX3" fmla="*/ 722425 w 4843536"/>
              <a:gd name="connsiteY3" fmla="*/ 1481660 h 1497526"/>
              <a:gd name="connsiteX4" fmla="*/ 1567251 w 4843536"/>
              <a:gd name="connsiteY4" fmla="*/ 1004582 h 1497526"/>
              <a:gd name="connsiteX5" fmla="*/ 2739602 w 4843536"/>
              <a:gd name="connsiteY5" fmla="*/ 896479 h 1497526"/>
              <a:gd name="connsiteX6" fmla="*/ 3853251 w 4843536"/>
              <a:gd name="connsiteY6" fmla="*/ 1045565 h 1497526"/>
              <a:gd name="connsiteX7" fmla="*/ 4764259 w 4843536"/>
              <a:gd name="connsiteY7" fmla="*/ 1162928 h 1497526"/>
              <a:gd name="connsiteX8" fmla="*/ 4614239 w 4843536"/>
              <a:gd name="connsiteY8" fmla="*/ 802939 h 1497526"/>
              <a:gd name="connsiteX9" fmla="*/ 3093550 w 4843536"/>
              <a:gd name="connsiteY9" fmla="*/ 226470 h 1497526"/>
              <a:gd name="connsiteX10" fmla="*/ 2034390 w 4843536"/>
              <a:gd name="connsiteY10" fmla="*/ 729 h 1497526"/>
              <a:gd name="connsiteX0" fmla="*/ 2034390 w 4843536"/>
              <a:gd name="connsiteY0" fmla="*/ 729 h 1496828"/>
              <a:gd name="connsiteX1" fmla="*/ 464007 w 4843536"/>
              <a:gd name="connsiteY1" fmla="*/ 288964 h 1496828"/>
              <a:gd name="connsiteX2" fmla="*/ 6808 w 4843536"/>
              <a:gd name="connsiteY2" fmla="*/ 1193425 h 1496828"/>
              <a:gd name="connsiteX3" fmla="*/ 722425 w 4843536"/>
              <a:gd name="connsiteY3" fmla="*/ 1481660 h 1496828"/>
              <a:gd name="connsiteX4" fmla="*/ 1545620 w 4843536"/>
              <a:gd name="connsiteY4" fmla="*/ 955160 h 1496828"/>
              <a:gd name="connsiteX5" fmla="*/ 2739602 w 4843536"/>
              <a:gd name="connsiteY5" fmla="*/ 896479 h 1496828"/>
              <a:gd name="connsiteX6" fmla="*/ 3853251 w 4843536"/>
              <a:gd name="connsiteY6" fmla="*/ 1045565 h 1496828"/>
              <a:gd name="connsiteX7" fmla="*/ 4764259 w 4843536"/>
              <a:gd name="connsiteY7" fmla="*/ 1162928 h 1496828"/>
              <a:gd name="connsiteX8" fmla="*/ 4614239 w 4843536"/>
              <a:gd name="connsiteY8" fmla="*/ 802939 h 1496828"/>
              <a:gd name="connsiteX9" fmla="*/ 3093550 w 4843536"/>
              <a:gd name="connsiteY9" fmla="*/ 226470 h 1496828"/>
              <a:gd name="connsiteX10" fmla="*/ 2034390 w 4843536"/>
              <a:gd name="connsiteY10" fmla="*/ 729 h 1496828"/>
              <a:gd name="connsiteX0" fmla="*/ 2032976 w 4842122"/>
              <a:gd name="connsiteY0" fmla="*/ 729 h 1484498"/>
              <a:gd name="connsiteX1" fmla="*/ 462593 w 4842122"/>
              <a:gd name="connsiteY1" fmla="*/ 288964 h 1484498"/>
              <a:gd name="connsiteX2" fmla="*/ 5394 w 4842122"/>
              <a:gd name="connsiteY2" fmla="*/ 1193425 h 1484498"/>
              <a:gd name="connsiteX3" fmla="*/ 686400 w 4842122"/>
              <a:gd name="connsiteY3" fmla="*/ 1477167 h 1484498"/>
              <a:gd name="connsiteX4" fmla="*/ 1544206 w 4842122"/>
              <a:gd name="connsiteY4" fmla="*/ 955160 h 1484498"/>
              <a:gd name="connsiteX5" fmla="*/ 2738188 w 4842122"/>
              <a:gd name="connsiteY5" fmla="*/ 896479 h 1484498"/>
              <a:gd name="connsiteX6" fmla="*/ 3851837 w 4842122"/>
              <a:gd name="connsiteY6" fmla="*/ 1045565 h 1484498"/>
              <a:gd name="connsiteX7" fmla="*/ 4762845 w 4842122"/>
              <a:gd name="connsiteY7" fmla="*/ 1162928 h 1484498"/>
              <a:gd name="connsiteX8" fmla="*/ 4612825 w 4842122"/>
              <a:gd name="connsiteY8" fmla="*/ 802939 h 1484498"/>
              <a:gd name="connsiteX9" fmla="*/ 3092136 w 4842122"/>
              <a:gd name="connsiteY9" fmla="*/ 226470 h 1484498"/>
              <a:gd name="connsiteX10" fmla="*/ 2032976 w 4842122"/>
              <a:gd name="connsiteY10" fmla="*/ 729 h 1484498"/>
              <a:gd name="connsiteX0" fmla="*/ 2100999 w 4910145"/>
              <a:gd name="connsiteY0" fmla="*/ 729 h 1491735"/>
              <a:gd name="connsiteX1" fmla="*/ 530616 w 4910145"/>
              <a:gd name="connsiteY1" fmla="*/ 288964 h 1491735"/>
              <a:gd name="connsiteX2" fmla="*/ 4196 w 4910145"/>
              <a:gd name="connsiteY2" fmla="*/ 1251834 h 1491735"/>
              <a:gd name="connsiteX3" fmla="*/ 754423 w 4910145"/>
              <a:gd name="connsiteY3" fmla="*/ 1477167 h 1491735"/>
              <a:gd name="connsiteX4" fmla="*/ 1612229 w 4910145"/>
              <a:gd name="connsiteY4" fmla="*/ 955160 h 1491735"/>
              <a:gd name="connsiteX5" fmla="*/ 2806211 w 4910145"/>
              <a:gd name="connsiteY5" fmla="*/ 896479 h 1491735"/>
              <a:gd name="connsiteX6" fmla="*/ 3919860 w 4910145"/>
              <a:gd name="connsiteY6" fmla="*/ 1045565 h 1491735"/>
              <a:gd name="connsiteX7" fmla="*/ 4830868 w 4910145"/>
              <a:gd name="connsiteY7" fmla="*/ 1162928 h 1491735"/>
              <a:gd name="connsiteX8" fmla="*/ 4680848 w 4910145"/>
              <a:gd name="connsiteY8" fmla="*/ 802939 h 1491735"/>
              <a:gd name="connsiteX9" fmla="*/ 3160159 w 4910145"/>
              <a:gd name="connsiteY9" fmla="*/ 226470 h 1491735"/>
              <a:gd name="connsiteX10" fmla="*/ 2100999 w 4910145"/>
              <a:gd name="connsiteY10" fmla="*/ 729 h 1491735"/>
              <a:gd name="connsiteX0" fmla="*/ 2106924 w 4916070"/>
              <a:gd name="connsiteY0" fmla="*/ 729 h 1526840"/>
              <a:gd name="connsiteX1" fmla="*/ 536541 w 4916070"/>
              <a:gd name="connsiteY1" fmla="*/ 288964 h 1526840"/>
              <a:gd name="connsiteX2" fmla="*/ 10121 w 4916070"/>
              <a:gd name="connsiteY2" fmla="*/ 1251834 h 1526840"/>
              <a:gd name="connsiteX3" fmla="*/ 760348 w 4916070"/>
              <a:gd name="connsiteY3" fmla="*/ 1477167 h 1526840"/>
              <a:gd name="connsiteX4" fmla="*/ 1618154 w 4916070"/>
              <a:gd name="connsiteY4" fmla="*/ 955160 h 1526840"/>
              <a:gd name="connsiteX5" fmla="*/ 2812136 w 4916070"/>
              <a:gd name="connsiteY5" fmla="*/ 896479 h 1526840"/>
              <a:gd name="connsiteX6" fmla="*/ 3925785 w 4916070"/>
              <a:gd name="connsiteY6" fmla="*/ 1045565 h 1526840"/>
              <a:gd name="connsiteX7" fmla="*/ 4836793 w 4916070"/>
              <a:gd name="connsiteY7" fmla="*/ 1162928 h 1526840"/>
              <a:gd name="connsiteX8" fmla="*/ 4686773 w 4916070"/>
              <a:gd name="connsiteY8" fmla="*/ 802939 h 1526840"/>
              <a:gd name="connsiteX9" fmla="*/ 3166084 w 4916070"/>
              <a:gd name="connsiteY9" fmla="*/ 226470 h 1526840"/>
              <a:gd name="connsiteX10" fmla="*/ 2106924 w 4916070"/>
              <a:gd name="connsiteY10" fmla="*/ 729 h 1526840"/>
              <a:gd name="connsiteX0" fmla="*/ 2085917 w 4895063"/>
              <a:gd name="connsiteY0" fmla="*/ 729 h 1526841"/>
              <a:gd name="connsiteX1" fmla="*/ 515534 w 4895063"/>
              <a:gd name="connsiteY1" fmla="*/ 288964 h 1526841"/>
              <a:gd name="connsiteX2" fmla="*/ 10746 w 4895063"/>
              <a:gd name="connsiteY2" fmla="*/ 1251834 h 1526841"/>
              <a:gd name="connsiteX3" fmla="*/ 739341 w 4895063"/>
              <a:gd name="connsiteY3" fmla="*/ 1477167 h 1526841"/>
              <a:gd name="connsiteX4" fmla="*/ 1597147 w 4895063"/>
              <a:gd name="connsiteY4" fmla="*/ 955160 h 1526841"/>
              <a:gd name="connsiteX5" fmla="*/ 2791129 w 4895063"/>
              <a:gd name="connsiteY5" fmla="*/ 896479 h 1526841"/>
              <a:gd name="connsiteX6" fmla="*/ 3904778 w 4895063"/>
              <a:gd name="connsiteY6" fmla="*/ 1045565 h 1526841"/>
              <a:gd name="connsiteX7" fmla="*/ 4815786 w 4895063"/>
              <a:gd name="connsiteY7" fmla="*/ 1162928 h 1526841"/>
              <a:gd name="connsiteX8" fmla="*/ 4665766 w 4895063"/>
              <a:gd name="connsiteY8" fmla="*/ 802939 h 1526841"/>
              <a:gd name="connsiteX9" fmla="*/ 3145077 w 4895063"/>
              <a:gd name="connsiteY9" fmla="*/ 226470 h 1526841"/>
              <a:gd name="connsiteX10" fmla="*/ 2085917 w 4895063"/>
              <a:gd name="connsiteY10" fmla="*/ 729 h 1526841"/>
              <a:gd name="connsiteX0" fmla="*/ 2096184 w 4905330"/>
              <a:gd name="connsiteY0" fmla="*/ 729 h 1521533"/>
              <a:gd name="connsiteX1" fmla="*/ 525801 w 4905330"/>
              <a:gd name="connsiteY1" fmla="*/ 288964 h 1521533"/>
              <a:gd name="connsiteX2" fmla="*/ 21013 w 4905330"/>
              <a:gd name="connsiteY2" fmla="*/ 1251834 h 1521533"/>
              <a:gd name="connsiteX3" fmla="*/ 749608 w 4905330"/>
              <a:gd name="connsiteY3" fmla="*/ 1477167 h 1521533"/>
              <a:gd name="connsiteX4" fmla="*/ 1607414 w 4905330"/>
              <a:gd name="connsiteY4" fmla="*/ 955160 h 1521533"/>
              <a:gd name="connsiteX5" fmla="*/ 2801396 w 4905330"/>
              <a:gd name="connsiteY5" fmla="*/ 896479 h 1521533"/>
              <a:gd name="connsiteX6" fmla="*/ 3915045 w 4905330"/>
              <a:gd name="connsiteY6" fmla="*/ 1045565 h 1521533"/>
              <a:gd name="connsiteX7" fmla="*/ 4826053 w 4905330"/>
              <a:gd name="connsiteY7" fmla="*/ 1162928 h 1521533"/>
              <a:gd name="connsiteX8" fmla="*/ 4676033 w 4905330"/>
              <a:gd name="connsiteY8" fmla="*/ 802939 h 1521533"/>
              <a:gd name="connsiteX9" fmla="*/ 3155344 w 4905330"/>
              <a:gd name="connsiteY9" fmla="*/ 226470 h 1521533"/>
              <a:gd name="connsiteX10" fmla="*/ 2096184 w 4905330"/>
              <a:gd name="connsiteY10" fmla="*/ 729 h 1521533"/>
              <a:gd name="connsiteX0" fmla="*/ 2096184 w 4905330"/>
              <a:gd name="connsiteY0" fmla="*/ 729 h 1509931"/>
              <a:gd name="connsiteX1" fmla="*/ 525801 w 4905330"/>
              <a:gd name="connsiteY1" fmla="*/ 288964 h 1509931"/>
              <a:gd name="connsiteX2" fmla="*/ 21013 w 4905330"/>
              <a:gd name="connsiteY2" fmla="*/ 1251834 h 1509931"/>
              <a:gd name="connsiteX3" fmla="*/ 749608 w 4905330"/>
              <a:gd name="connsiteY3" fmla="*/ 1477167 h 1509931"/>
              <a:gd name="connsiteX4" fmla="*/ 1607414 w 4905330"/>
              <a:gd name="connsiteY4" fmla="*/ 955160 h 1509931"/>
              <a:gd name="connsiteX5" fmla="*/ 2801396 w 4905330"/>
              <a:gd name="connsiteY5" fmla="*/ 896479 h 1509931"/>
              <a:gd name="connsiteX6" fmla="*/ 3915045 w 4905330"/>
              <a:gd name="connsiteY6" fmla="*/ 1045565 h 1509931"/>
              <a:gd name="connsiteX7" fmla="*/ 4826053 w 4905330"/>
              <a:gd name="connsiteY7" fmla="*/ 1162928 h 1509931"/>
              <a:gd name="connsiteX8" fmla="*/ 4676033 w 4905330"/>
              <a:gd name="connsiteY8" fmla="*/ 802939 h 1509931"/>
              <a:gd name="connsiteX9" fmla="*/ 3155344 w 4905330"/>
              <a:gd name="connsiteY9" fmla="*/ 226470 h 1509931"/>
              <a:gd name="connsiteX10" fmla="*/ 2096184 w 4905330"/>
              <a:gd name="connsiteY10" fmla="*/ 729 h 1509931"/>
              <a:gd name="connsiteX0" fmla="*/ 2076141 w 4885287"/>
              <a:gd name="connsiteY0" fmla="*/ 729 h 1486444"/>
              <a:gd name="connsiteX1" fmla="*/ 505758 w 4885287"/>
              <a:gd name="connsiteY1" fmla="*/ 288964 h 1486444"/>
              <a:gd name="connsiteX2" fmla="*/ 970 w 4885287"/>
              <a:gd name="connsiteY2" fmla="*/ 1251834 h 1486444"/>
              <a:gd name="connsiteX3" fmla="*/ 599776 w 4885287"/>
              <a:gd name="connsiteY3" fmla="*/ 1481659 h 1486444"/>
              <a:gd name="connsiteX4" fmla="*/ 1587371 w 4885287"/>
              <a:gd name="connsiteY4" fmla="*/ 955160 h 1486444"/>
              <a:gd name="connsiteX5" fmla="*/ 2781353 w 4885287"/>
              <a:gd name="connsiteY5" fmla="*/ 896479 h 1486444"/>
              <a:gd name="connsiteX6" fmla="*/ 3895002 w 4885287"/>
              <a:gd name="connsiteY6" fmla="*/ 1045565 h 1486444"/>
              <a:gd name="connsiteX7" fmla="*/ 4806010 w 4885287"/>
              <a:gd name="connsiteY7" fmla="*/ 1162928 h 1486444"/>
              <a:gd name="connsiteX8" fmla="*/ 4655990 w 4885287"/>
              <a:gd name="connsiteY8" fmla="*/ 802939 h 1486444"/>
              <a:gd name="connsiteX9" fmla="*/ 3135301 w 4885287"/>
              <a:gd name="connsiteY9" fmla="*/ 226470 h 1486444"/>
              <a:gd name="connsiteX10" fmla="*/ 2076141 w 4885287"/>
              <a:gd name="connsiteY10" fmla="*/ 729 h 1486444"/>
              <a:gd name="connsiteX0" fmla="*/ 2076141 w 4885287"/>
              <a:gd name="connsiteY0" fmla="*/ 729 h 1487875"/>
              <a:gd name="connsiteX1" fmla="*/ 505758 w 4885287"/>
              <a:gd name="connsiteY1" fmla="*/ 288964 h 1487875"/>
              <a:gd name="connsiteX2" fmla="*/ 970 w 4885287"/>
              <a:gd name="connsiteY2" fmla="*/ 1251834 h 1487875"/>
              <a:gd name="connsiteX3" fmla="*/ 599776 w 4885287"/>
              <a:gd name="connsiteY3" fmla="*/ 1481659 h 1487875"/>
              <a:gd name="connsiteX4" fmla="*/ 1587371 w 4885287"/>
              <a:gd name="connsiteY4" fmla="*/ 955160 h 1487875"/>
              <a:gd name="connsiteX5" fmla="*/ 2781353 w 4885287"/>
              <a:gd name="connsiteY5" fmla="*/ 896479 h 1487875"/>
              <a:gd name="connsiteX6" fmla="*/ 3895002 w 4885287"/>
              <a:gd name="connsiteY6" fmla="*/ 1045565 h 1487875"/>
              <a:gd name="connsiteX7" fmla="*/ 4806010 w 4885287"/>
              <a:gd name="connsiteY7" fmla="*/ 1162928 h 1487875"/>
              <a:gd name="connsiteX8" fmla="*/ 4655990 w 4885287"/>
              <a:gd name="connsiteY8" fmla="*/ 802939 h 1487875"/>
              <a:gd name="connsiteX9" fmla="*/ 3135301 w 4885287"/>
              <a:gd name="connsiteY9" fmla="*/ 226470 h 1487875"/>
              <a:gd name="connsiteX10" fmla="*/ 2076141 w 4885287"/>
              <a:gd name="connsiteY10" fmla="*/ 729 h 1487875"/>
              <a:gd name="connsiteX0" fmla="*/ 2076141 w 4885287"/>
              <a:gd name="connsiteY0" fmla="*/ 729 h 1495011"/>
              <a:gd name="connsiteX1" fmla="*/ 505758 w 4885287"/>
              <a:gd name="connsiteY1" fmla="*/ 288964 h 1495011"/>
              <a:gd name="connsiteX2" fmla="*/ 970 w 4885287"/>
              <a:gd name="connsiteY2" fmla="*/ 1251834 h 1495011"/>
              <a:gd name="connsiteX3" fmla="*/ 599776 w 4885287"/>
              <a:gd name="connsiteY3" fmla="*/ 1481659 h 1495011"/>
              <a:gd name="connsiteX4" fmla="*/ 1505172 w 4885287"/>
              <a:gd name="connsiteY4" fmla="*/ 968639 h 1495011"/>
              <a:gd name="connsiteX5" fmla="*/ 2781353 w 4885287"/>
              <a:gd name="connsiteY5" fmla="*/ 896479 h 1495011"/>
              <a:gd name="connsiteX6" fmla="*/ 3895002 w 4885287"/>
              <a:gd name="connsiteY6" fmla="*/ 1045565 h 1495011"/>
              <a:gd name="connsiteX7" fmla="*/ 4806010 w 4885287"/>
              <a:gd name="connsiteY7" fmla="*/ 1162928 h 1495011"/>
              <a:gd name="connsiteX8" fmla="*/ 4655990 w 4885287"/>
              <a:gd name="connsiteY8" fmla="*/ 802939 h 1495011"/>
              <a:gd name="connsiteX9" fmla="*/ 3135301 w 4885287"/>
              <a:gd name="connsiteY9" fmla="*/ 226470 h 1495011"/>
              <a:gd name="connsiteX10" fmla="*/ 2076141 w 4885287"/>
              <a:gd name="connsiteY10" fmla="*/ 729 h 1495011"/>
              <a:gd name="connsiteX0" fmla="*/ 2077048 w 4886194"/>
              <a:gd name="connsiteY0" fmla="*/ 729 h 1495011"/>
              <a:gd name="connsiteX1" fmla="*/ 506665 w 4886194"/>
              <a:gd name="connsiteY1" fmla="*/ 288964 h 1495011"/>
              <a:gd name="connsiteX2" fmla="*/ 1877 w 4886194"/>
              <a:gd name="connsiteY2" fmla="*/ 1251834 h 1495011"/>
              <a:gd name="connsiteX3" fmla="*/ 600683 w 4886194"/>
              <a:gd name="connsiteY3" fmla="*/ 1481659 h 1495011"/>
              <a:gd name="connsiteX4" fmla="*/ 1506079 w 4886194"/>
              <a:gd name="connsiteY4" fmla="*/ 968639 h 1495011"/>
              <a:gd name="connsiteX5" fmla="*/ 2782260 w 4886194"/>
              <a:gd name="connsiteY5" fmla="*/ 896479 h 1495011"/>
              <a:gd name="connsiteX6" fmla="*/ 3895909 w 4886194"/>
              <a:gd name="connsiteY6" fmla="*/ 1045565 h 1495011"/>
              <a:gd name="connsiteX7" fmla="*/ 4806917 w 4886194"/>
              <a:gd name="connsiteY7" fmla="*/ 1162928 h 1495011"/>
              <a:gd name="connsiteX8" fmla="*/ 4656897 w 4886194"/>
              <a:gd name="connsiteY8" fmla="*/ 802939 h 1495011"/>
              <a:gd name="connsiteX9" fmla="*/ 3136208 w 4886194"/>
              <a:gd name="connsiteY9" fmla="*/ 226470 h 1495011"/>
              <a:gd name="connsiteX10" fmla="*/ 2077048 w 4886194"/>
              <a:gd name="connsiteY10" fmla="*/ 729 h 1495011"/>
              <a:gd name="connsiteX0" fmla="*/ 2078972 w 4888118"/>
              <a:gd name="connsiteY0" fmla="*/ 729 h 1503326"/>
              <a:gd name="connsiteX1" fmla="*/ 508589 w 4888118"/>
              <a:gd name="connsiteY1" fmla="*/ 288964 h 1503326"/>
              <a:gd name="connsiteX2" fmla="*/ 3801 w 4888118"/>
              <a:gd name="connsiteY2" fmla="*/ 1251834 h 1503326"/>
              <a:gd name="connsiteX3" fmla="*/ 602607 w 4888118"/>
              <a:gd name="connsiteY3" fmla="*/ 1481659 h 1503326"/>
              <a:gd name="connsiteX4" fmla="*/ 1508003 w 4888118"/>
              <a:gd name="connsiteY4" fmla="*/ 968639 h 1503326"/>
              <a:gd name="connsiteX5" fmla="*/ 2784184 w 4888118"/>
              <a:gd name="connsiteY5" fmla="*/ 896479 h 1503326"/>
              <a:gd name="connsiteX6" fmla="*/ 3897833 w 4888118"/>
              <a:gd name="connsiteY6" fmla="*/ 1045565 h 1503326"/>
              <a:gd name="connsiteX7" fmla="*/ 4808841 w 4888118"/>
              <a:gd name="connsiteY7" fmla="*/ 1162928 h 1503326"/>
              <a:gd name="connsiteX8" fmla="*/ 4658821 w 4888118"/>
              <a:gd name="connsiteY8" fmla="*/ 802939 h 1503326"/>
              <a:gd name="connsiteX9" fmla="*/ 3138132 w 4888118"/>
              <a:gd name="connsiteY9" fmla="*/ 226470 h 1503326"/>
              <a:gd name="connsiteX10" fmla="*/ 2078972 w 4888118"/>
              <a:gd name="connsiteY10" fmla="*/ 729 h 1503326"/>
              <a:gd name="connsiteX0" fmla="*/ 2085056 w 4894202"/>
              <a:gd name="connsiteY0" fmla="*/ 729 h 1503326"/>
              <a:gd name="connsiteX1" fmla="*/ 514673 w 4894202"/>
              <a:gd name="connsiteY1" fmla="*/ 288964 h 1503326"/>
              <a:gd name="connsiteX2" fmla="*/ 9885 w 4894202"/>
              <a:gd name="connsiteY2" fmla="*/ 1251834 h 1503326"/>
              <a:gd name="connsiteX3" fmla="*/ 608691 w 4894202"/>
              <a:gd name="connsiteY3" fmla="*/ 1481659 h 1503326"/>
              <a:gd name="connsiteX4" fmla="*/ 1514087 w 4894202"/>
              <a:gd name="connsiteY4" fmla="*/ 968639 h 1503326"/>
              <a:gd name="connsiteX5" fmla="*/ 2790268 w 4894202"/>
              <a:gd name="connsiteY5" fmla="*/ 896479 h 1503326"/>
              <a:gd name="connsiteX6" fmla="*/ 3903917 w 4894202"/>
              <a:gd name="connsiteY6" fmla="*/ 1045565 h 1503326"/>
              <a:gd name="connsiteX7" fmla="*/ 4814925 w 4894202"/>
              <a:gd name="connsiteY7" fmla="*/ 1162928 h 1503326"/>
              <a:gd name="connsiteX8" fmla="*/ 4664905 w 4894202"/>
              <a:gd name="connsiteY8" fmla="*/ 802939 h 1503326"/>
              <a:gd name="connsiteX9" fmla="*/ 3144216 w 4894202"/>
              <a:gd name="connsiteY9" fmla="*/ 226470 h 1503326"/>
              <a:gd name="connsiteX10" fmla="*/ 2085056 w 4894202"/>
              <a:gd name="connsiteY10" fmla="*/ 729 h 1503326"/>
              <a:gd name="connsiteX0" fmla="*/ 2086416 w 4895562"/>
              <a:gd name="connsiteY0" fmla="*/ 729 h 1495827"/>
              <a:gd name="connsiteX1" fmla="*/ 516033 w 4895562"/>
              <a:gd name="connsiteY1" fmla="*/ 288964 h 1495827"/>
              <a:gd name="connsiteX2" fmla="*/ 11245 w 4895562"/>
              <a:gd name="connsiteY2" fmla="*/ 1251834 h 1495827"/>
              <a:gd name="connsiteX3" fmla="*/ 610051 w 4895562"/>
              <a:gd name="connsiteY3" fmla="*/ 1481659 h 1495827"/>
              <a:gd name="connsiteX4" fmla="*/ 1515447 w 4895562"/>
              <a:gd name="connsiteY4" fmla="*/ 968639 h 1495827"/>
              <a:gd name="connsiteX5" fmla="*/ 2791628 w 4895562"/>
              <a:gd name="connsiteY5" fmla="*/ 896479 h 1495827"/>
              <a:gd name="connsiteX6" fmla="*/ 3905277 w 4895562"/>
              <a:gd name="connsiteY6" fmla="*/ 1045565 h 1495827"/>
              <a:gd name="connsiteX7" fmla="*/ 4816285 w 4895562"/>
              <a:gd name="connsiteY7" fmla="*/ 1162928 h 1495827"/>
              <a:gd name="connsiteX8" fmla="*/ 4666265 w 4895562"/>
              <a:gd name="connsiteY8" fmla="*/ 802939 h 1495827"/>
              <a:gd name="connsiteX9" fmla="*/ 3145576 w 4895562"/>
              <a:gd name="connsiteY9" fmla="*/ 226470 h 1495827"/>
              <a:gd name="connsiteX10" fmla="*/ 2086416 w 4895562"/>
              <a:gd name="connsiteY10" fmla="*/ 729 h 1495827"/>
              <a:gd name="connsiteX0" fmla="*/ 2077192 w 4886338"/>
              <a:gd name="connsiteY0" fmla="*/ 729 h 1478604"/>
              <a:gd name="connsiteX1" fmla="*/ 506809 w 4886338"/>
              <a:gd name="connsiteY1" fmla="*/ 288964 h 1478604"/>
              <a:gd name="connsiteX2" fmla="*/ 2021 w 4886338"/>
              <a:gd name="connsiteY2" fmla="*/ 1251834 h 1478604"/>
              <a:gd name="connsiteX3" fmla="*/ 605153 w 4886338"/>
              <a:gd name="connsiteY3" fmla="*/ 1463688 h 1478604"/>
              <a:gd name="connsiteX4" fmla="*/ 1506223 w 4886338"/>
              <a:gd name="connsiteY4" fmla="*/ 968639 h 1478604"/>
              <a:gd name="connsiteX5" fmla="*/ 2782404 w 4886338"/>
              <a:gd name="connsiteY5" fmla="*/ 896479 h 1478604"/>
              <a:gd name="connsiteX6" fmla="*/ 3896053 w 4886338"/>
              <a:gd name="connsiteY6" fmla="*/ 1045565 h 1478604"/>
              <a:gd name="connsiteX7" fmla="*/ 4807061 w 4886338"/>
              <a:gd name="connsiteY7" fmla="*/ 1162928 h 1478604"/>
              <a:gd name="connsiteX8" fmla="*/ 4657041 w 4886338"/>
              <a:gd name="connsiteY8" fmla="*/ 802939 h 1478604"/>
              <a:gd name="connsiteX9" fmla="*/ 3136352 w 4886338"/>
              <a:gd name="connsiteY9" fmla="*/ 226470 h 1478604"/>
              <a:gd name="connsiteX10" fmla="*/ 2077192 w 4886338"/>
              <a:gd name="connsiteY10" fmla="*/ 729 h 1478604"/>
              <a:gd name="connsiteX0" fmla="*/ 2077192 w 4886338"/>
              <a:gd name="connsiteY0" fmla="*/ 729 h 1473436"/>
              <a:gd name="connsiteX1" fmla="*/ 506809 w 4886338"/>
              <a:gd name="connsiteY1" fmla="*/ 288964 h 1473436"/>
              <a:gd name="connsiteX2" fmla="*/ 2021 w 4886338"/>
              <a:gd name="connsiteY2" fmla="*/ 1251834 h 1473436"/>
              <a:gd name="connsiteX3" fmla="*/ 605153 w 4886338"/>
              <a:gd name="connsiteY3" fmla="*/ 1463688 h 1473436"/>
              <a:gd name="connsiteX4" fmla="*/ 1506223 w 4886338"/>
              <a:gd name="connsiteY4" fmla="*/ 968639 h 1473436"/>
              <a:gd name="connsiteX5" fmla="*/ 2782404 w 4886338"/>
              <a:gd name="connsiteY5" fmla="*/ 896479 h 1473436"/>
              <a:gd name="connsiteX6" fmla="*/ 3896053 w 4886338"/>
              <a:gd name="connsiteY6" fmla="*/ 1045565 h 1473436"/>
              <a:gd name="connsiteX7" fmla="*/ 4807061 w 4886338"/>
              <a:gd name="connsiteY7" fmla="*/ 1162928 h 1473436"/>
              <a:gd name="connsiteX8" fmla="*/ 4657041 w 4886338"/>
              <a:gd name="connsiteY8" fmla="*/ 802939 h 1473436"/>
              <a:gd name="connsiteX9" fmla="*/ 3136352 w 4886338"/>
              <a:gd name="connsiteY9" fmla="*/ 226470 h 1473436"/>
              <a:gd name="connsiteX10" fmla="*/ 2077192 w 4886338"/>
              <a:gd name="connsiteY10" fmla="*/ 729 h 1473436"/>
              <a:gd name="connsiteX0" fmla="*/ 2077192 w 4886338"/>
              <a:gd name="connsiteY0" fmla="*/ 729 h 1479785"/>
              <a:gd name="connsiteX1" fmla="*/ 506809 w 4886338"/>
              <a:gd name="connsiteY1" fmla="*/ 288964 h 1479785"/>
              <a:gd name="connsiteX2" fmla="*/ 2021 w 4886338"/>
              <a:gd name="connsiteY2" fmla="*/ 1251834 h 1479785"/>
              <a:gd name="connsiteX3" fmla="*/ 605153 w 4886338"/>
              <a:gd name="connsiteY3" fmla="*/ 1463688 h 1479785"/>
              <a:gd name="connsiteX4" fmla="*/ 1454307 w 4886338"/>
              <a:gd name="connsiteY4" fmla="*/ 950667 h 1479785"/>
              <a:gd name="connsiteX5" fmla="*/ 2782404 w 4886338"/>
              <a:gd name="connsiteY5" fmla="*/ 896479 h 1479785"/>
              <a:gd name="connsiteX6" fmla="*/ 3896053 w 4886338"/>
              <a:gd name="connsiteY6" fmla="*/ 1045565 h 1479785"/>
              <a:gd name="connsiteX7" fmla="*/ 4807061 w 4886338"/>
              <a:gd name="connsiteY7" fmla="*/ 1162928 h 1479785"/>
              <a:gd name="connsiteX8" fmla="*/ 4657041 w 4886338"/>
              <a:gd name="connsiteY8" fmla="*/ 802939 h 1479785"/>
              <a:gd name="connsiteX9" fmla="*/ 3136352 w 4886338"/>
              <a:gd name="connsiteY9" fmla="*/ 226470 h 1479785"/>
              <a:gd name="connsiteX10" fmla="*/ 2077192 w 4886338"/>
              <a:gd name="connsiteY10" fmla="*/ 729 h 1479785"/>
              <a:gd name="connsiteX0" fmla="*/ 2077192 w 4886338"/>
              <a:gd name="connsiteY0" fmla="*/ 729 h 1479785"/>
              <a:gd name="connsiteX1" fmla="*/ 506809 w 4886338"/>
              <a:gd name="connsiteY1" fmla="*/ 288964 h 1479785"/>
              <a:gd name="connsiteX2" fmla="*/ 2021 w 4886338"/>
              <a:gd name="connsiteY2" fmla="*/ 1251834 h 1479785"/>
              <a:gd name="connsiteX3" fmla="*/ 605153 w 4886338"/>
              <a:gd name="connsiteY3" fmla="*/ 1463688 h 1479785"/>
              <a:gd name="connsiteX4" fmla="*/ 1454307 w 4886338"/>
              <a:gd name="connsiteY4" fmla="*/ 950667 h 1479785"/>
              <a:gd name="connsiteX5" fmla="*/ 2782404 w 4886338"/>
              <a:gd name="connsiteY5" fmla="*/ 896479 h 1479785"/>
              <a:gd name="connsiteX6" fmla="*/ 3896053 w 4886338"/>
              <a:gd name="connsiteY6" fmla="*/ 1045565 h 1479785"/>
              <a:gd name="connsiteX7" fmla="*/ 4807061 w 4886338"/>
              <a:gd name="connsiteY7" fmla="*/ 1162928 h 1479785"/>
              <a:gd name="connsiteX8" fmla="*/ 4657041 w 4886338"/>
              <a:gd name="connsiteY8" fmla="*/ 802939 h 1479785"/>
              <a:gd name="connsiteX9" fmla="*/ 3136352 w 4886338"/>
              <a:gd name="connsiteY9" fmla="*/ 226470 h 1479785"/>
              <a:gd name="connsiteX10" fmla="*/ 2077192 w 4886338"/>
              <a:gd name="connsiteY10" fmla="*/ 729 h 1479785"/>
              <a:gd name="connsiteX0" fmla="*/ 2077192 w 4886338"/>
              <a:gd name="connsiteY0" fmla="*/ 729 h 1478018"/>
              <a:gd name="connsiteX1" fmla="*/ 506809 w 4886338"/>
              <a:gd name="connsiteY1" fmla="*/ 288964 h 1478018"/>
              <a:gd name="connsiteX2" fmla="*/ 2021 w 4886338"/>
              <a:gd name="connsiteY2" fmla="*/ 1251834 h 1478018"/>
              <a:gd name="connsiteX3" fmla="*/ 605153 w 4886338"/>
              <a:gd name="connsiteY3" fmla="*/ 1463688 h 1478018"/>
              <a:gd name="connsiteX4" fmla="*/ 1454307 w 4886338"/>
              <a:gd name="connsiteY4" fmla="*/ 950667 h 1478018"/>
              <a:gd name="connsiteX5" fmla="*/ 2782404 w 4886338"/>
              <a:gd name="connsiteY5" fmla="*/ 896479 h 1478018"/>
              <a:gd name="connsiteX6" fmla="*/ 3896053 w 4886338"/>
              <a:gd name="connsiteY6" fmla="*/ 1045565 h 1478018"/>
              <a:gd name="connsiteX7" fmla="*/ 4807061 w 4886338"/>
              <a:gd name="connsiteY7" fmla="*/ 1162928 h 1478018"/>
              <a:gd name="connsiteX8" fmla="*/ 4657041 w 4886338"/>
              <a:gd name="connsiteY8" fmla="*/ 802939 h 1478018"/>
              <a:gd name="connsiteX9" fmla="*/ 3136352 w 4886338"/>
              <a:gd name="connsiteY9" fmla="*/ 226470 h 1478018"/>
              <a:gd name="connsiteX10" fmla="*/ 2077192 w 4886338"/>
              <a:gd name="connsiteY10" fmla="*/ 729 h 1478018"/>
              <a:gd name="connsiteX0" fmla="*/ 2075815 w 4884961"/>
              <a:gd name="connsiteY0" fmla="*/ 2494 h 1478773"/>
              <a:gd name="connsiteX1" fmla="*/ 696375 w 4884961"/>
              <a:gd name="connsiteY1" fmla="*/ 353349 h 1478773"/>
              <a:gd name="connsiteX2" fmla="*/ 644 w 4884961"/>
              <a:gd name="connsiteY2" fmla="*/ 1253599 h 1478773"/>
              <a:gd name="connsiteX3" fmla="*/ 603776 w 4884961"/>
              <a:gd name="connsiteY3" fmla="*/ 1465453 h 1478773"/>
              <a:gd name="connsiteX4" fmla="*/ 1452930 w 4884961"/>
              <a:gd name="connsiteY4" fmla="*/ 952432 h 1478773"/>
              <a:gd name="connsiteX5" fmla="*/ 2781027 w 4884961"/>
              <a:gd name="connsiteY5" fmla="*/ 898244 h 1478773"/>
              <a:gd name="connsiteX6" fmla="*/ 3894676 w 4884961"/>
              <a:gd name="connsiteY6" fmla="*/ 1047330 h 1478773"/>
              <a:gd name="connsiteX7" fmla="*/ 4805684 w 4884961"/>
              <a:gd name="connsiteY7" fmla="*/ 1164693 h 1478773"/>
              <a:gd name="connsiteX8" fmla="*/ 4655664 w 4884961"/>
              <a:gd name="connsiteY8" fmla="*/ 804704 h 1478773"/>
              <a:gd name="connsiteX9" fmla="*/ 3134975 w 4884961"/>
              <a:gd name="connsiteY9" fmla="*/ 228235 h 1478773"/>
              <a:gd name="connsiteX10" fmla="*/ 2075815 w 4884961"/>
              <a:gd name="connsiteY10" fmla="*/ 2494 h 1478773"/>
              <a:gd name="connsiteX0" fmla="*/ 1774965 w 4584111"/>
              <a:gd name="connsiteY0" fmla="*/ 2494 h 1466530"/>
              <a:gd name="connsiteX1" fmla="*/ 395525 w 4584111"/>
              <a:gd name="connsiteY1" fmla="*/ 353349 h 1466530"/>
              <a:gd name="connsiteX2" fmla="*/ 1283 w 4584111"/>
              <a:gd name="connsiteY2" fmla="*/ 1065739 h 1466530"/>
              <a:gd name="connsiteX3" fmla="*/ 302926 w 4584111"/>
              <a:gd name="connsiteY3" fmla="*/ 1465453 h 1466530"/>
              <a:gd name="connsiteX4" fmla="*/ 1152080 w 4584111"/>
              <a:gd name="connsiteY4" fmla="*/ 952432 h 1466530"/>
              <a:gd name="connsiteX5" fmla="*/ 2480177 w 4584111"/>
              <a:gd name="connsiteY5" fmla="*/ 898244 h 1466530"/>
              <a:gd name="connsiteX6" fmla="*/ 3593826 w 4584111"/>
              <a:gd name="connsiteY6" fmla="*/ 1047330 h 1466530"/>
              <a:gd name="connsiteX7" fmla="*/ 4504834 w 4584111"/>
              <a:gd name="connsiteY7" fmla="*/ 1164693 h 1466530"/>
              <a:gd name="connsiteX8" fmla="*/ 4354814 w 4584111"/>
              <a:gd name="connsiteY8" fmla="*/ 804704 h 1466530"/>
              <a:gd name="connsiteX9" fmla="*/ 2834125 w 4584111"/>
              <a:gd name="connsiteY9" fmla="*/ 228235 h 1466530"/>
              <a:gd name="connsiteX10" fmla="*/ 1774965 w 4584111"/>
              <a:gd name="connsiteY10" fmla="*/ 2494 h 1466530"/>
              <a:gd name="connsiteX0" fmla="*/ 1773738 w 4582884"/>
              <a:gd name="connsiteY0" fmla="*/ 2494 h 1173261"/>
              <a:gd name="connsiteX1" fmla="*/ 394298 w 4582884"/>
              <a:gd name="connsiteY1" fmla="*/ 353349 h 1173261"/>
              <a:gd name="connsiteX2" fmla="*/ 56 w 4582884"/>
              <a:gd name="connsiteY2" fmla="*/ 1065739 h 1173261"/>
              <a:gd name="connsiteX3" fmla="*/ 372047 w 4582884"/>
              <a:gd name="connsiteY3" fmla="*/ 1131480 h 1173261"/>
              <a:gd name="connsiteX4" fmla="*/ 1150853 w 4582884"/>
              <a:gd name="connsiteY4" fmla="*/ 952432 h 1173261"/>
              <a:gd name="connsiteX5" fmla="*/ 2478950 w 4582884"/>
              <a:gd name="connsiteY5" fmla="*/ 898244 h 1173261"/>
              <a:gd name="connsiteX6" fmla="*/ 3592599 w 4582884"/>
              <a:gd name="connsiteY6" fmla="*/ 1047330 h 1173261"/>
              <a:gd name="connsiteX7" fmla="*/ 4503607 w 4582884"/>
              <a:gd name="connsiteY7" fmla="*/ 1164693 h 1173261"/>
              <a:gd name="connsiteX8" fmla="*/ 4353587 w 4582884"/>
              <a:gd name="connsiteY8" fmla="*/ 804704 h 1173261"/>
              <a:gd name="connsiteX9" fmla="*/ 2832898 w 4582884"/>
              <a:gd name="connsiteY9" fmla="*/ 228235 h 1173261"/>
              <a:gd name="connsiteX10" fmla="*/ 1773738 w 4582884"/>
              <a:gd name="connsiteY10" fmla="*/ 2494 h 1173261"/>
              <a:gd name="connsiteX0" fmla="*/ 1773733 w 4582879"/>
              <a:gd name="connsiteY0" fmla="*/ 2494 h 1173261"/>
              <a:gd name="connsiteX1" fmla="*/ 394293 w 4582879"/>
              <a:gd name="connsiteY1" fmla="*/ 353349 h 1173261"/>
              <a:gd name="connsiteX2" fmla="*/ 51 w 4582879"/>
              <a:gd name="connsiteY2" fmla="*/ 1065739 h 1173261"/>
              <a:gd name="connsiteX3" fmla="*/ 372042 w 4582879"/>
              <a:gd name="connsiteY3" fmla="*/ 1131480 h 1173261"/>
              <a:gd name="connsiteX4" fmla="*/ 1050351 w 4582879"/>
              <a:gd name="connsiteY4" fmla="*/ 806319 h 1173261"/>
              <a:gd name="connsiteX5" fmla="*/ 2478945 w 4582879"/>
              <a:gd name="connsiteY5" fmla="*/ 898244 h 1173261"/>
              <a:gd name="connsiteX6" fmla="*/ 3592594 w 4582879"/>
              <a:gd name="connsiteY6" fmla="*/ 1047330 h 1173261"/>
              <a:gd name="connsiteX7" fmla="*/ 4503602 w 4582879"/>
              <a:gd name="connsiteY7" fmla="*/ 1164693 h 1173261"/>
              <a:gd name="connsiteX8" fmla="*/ 4353582 w 4582879"/>
              <a:gd name="connsiteY8" fmla="*/ 804704 h 1173261"/>
              <a:gd name="connsiteX9" fmla="*/ 2832893 w 4582879"/>
              <a:gd name="connsiteY9" fmla="*/ 228235 h 1173261"/>
              <a:gd name="connsiteX10" fmla="*/ 1773733 w 4582879"/>
              <a:gd name="connsiteY10" fmla="*/ 2494 h 1173261"/>
              <a:gd name="connsiteX0" fmla="*/ 1773733 w 4582879"/>
              <a:gd name="connsiteY0" fmla="*/ 2494 h 1173261"/>
              <a:gd name="connsiteX1" fmla="*/ 394293 w 4582879"/>
              <a:gd name="connsiteY1" fmla="*/ 353349 h 1173261"/>
              <a:gd name="connsiteX2" fmla="*/ 51 w 4582879"/>
              <a:gd name="connsiteY2" fmla="*/ 1065739 h 1173261"/>
              <a:gd name="connsiteX3" fmla="*/ 372042 w 4582879"/>
              <a:gd name="connsiteY3" fmla="*/ 1131480 h 1173261"/>
              <a:gd name="connsiteX4" fmla="*/ 1050351 w 4582879"/>
              <a:gd name="connsiteY4" fmla="*/ 806319 h 1173261"/>
              <a:gd name="connsiteX5" fmla="*/ 1558327 w 4582879"/>
              <a:gd name="connsiteY5" fmla="*/ 796945 h 1173261"/>
              <a:gd name="connsiteX6" fmla="*/ 2478945 w 4582879"/>
              <a:gd name="connsiteY6" fmla="*/ 898244 h 1173261"/>
              <a:gd name="connsiteX7" fmla="*/ 3592594 w 4582879"/>
              <a:gd name="connsiteY7" fmla="*/ 1047330 h 1173261"/>
              <a:gd name="connsiteX8" fmla="*/ 4503602 w 4582879"/>
              <a:gd name="connsiteY8" fmla="*/ 1164693 h 1173261"/>
              <a:gd name="connsiteX9" fmla="*/ 4353582 w 4582879"/>
              <a:gd name="connsiteY9" fmla="*/ 804704 h 1173261"/>
              <a:gd name="connsiteX10" fmla="*/ 2832893 w 4582879"/>
              <a:gd name="connsiteY10" fmla="*/ 228235 h 1173261"/>
              <a:gd name="connsiteX11" fmla="*/ 1773733 w 4582879"/>
              <a:gd name="connsiteY11" fmla="*/ 2494 h 1173261"/>
              <a:gd name="connsiteX0" fmla="*/ 1773733 w 4582879"/>
              <a:gd name="connsiteY0" fmla="*/ 2494 h 1173261"/>
              <a:gd name="connsiteX1" fmla="*/ 394293 w 4582879"/>
              <a:gd name="connsiteY1" fmla="*/ 353349 h 1173261"/>
              <a:gd name="connsiteX2" fmla="*/ 51 w 4582879"/>
              <a:gd name="connsiteY2" fmla="*/ 1065739 h 1173261"/>
              <a:gd name="connsiteX3" fmla="*/ 372042 w 4582879"/>
              <a:gd name="connsiteY3" fmla="*/ 1131480 h 1173261"/>
              <a:gd name="connsiteX4" fmla="*/ 1050351 w 4582879"/>
              <a:gd name="connsiteY4" fmla="*/ 806319 h 1173261"/>
              <a:gd name="connsiteX5" fmla="*/ 1498029 w 4582879"/>
              <a:gd name="connsiteY5" fmla="*/ 859565 h 1173261"/>
              <a:gd name="connsiteX6" fmla="*/ 2478945 w 4582879"/>
              <a:gd name="connsiteY6" fmla="*/ 898244 h 1173261"/>
              <a:gd name="connsiteX7" fmla="*/ 3592594 w 4582879"/>
              <a:gd name="connsiteY7" fmla="*/ 1047330 h 1173261"/>
              <a:gd name="connsiteX8" fmla="*/ 4503602 w 4582879"/>
              <a:gd name="connsiteY8" fmla="*/ 1164693 h 1173261"/>
              <a:gd name="connsiteX9" fmla="*/ 4353582 w 4582879"/>
              <a:gd name="connsiteY9" fmla="*/ 804704 h 1173261"/>
              <a:gd name="connsiteX10" fmla="*/ 2832893 w 4582879"/>
              <a:gd name="connsiteY10" fmla="*/ 228235 h 1173261"/>
              <a:gd name="connsiteX11" fmla="*/ 1773733 w 4582879"/>
              <a:gd name="connsiteY11" fmla="*/ 2494 h 1173261"/>
              <a:gd name="connsiteX0" fmla="*/ 1773733 w 4582879"/>
              <a:gd name="connsiteY0" fmla="*/ 2494 h 1173261"/>
              <a:gd name="connsiteX1" fmla="*/ 394293 w 4582879"/>
              <a:gd name="connsiteY1" fmla="*/ 353349 h 1173261"/>
              <a:gd name="connsiteX2" fmla="*/ 51 w 4582879"/>
              <a:gd name="connsiteY2" fmla="*/ 1065739 h 1173261"/>
              <a:gd name="connsiteX3" fmla="*/ 372042 w 4582879"/>
              <a:gd name="connsiteY3" fmla="*/ 1131480 h 1173261"/>
              <a:gd name="connsiteX4" fmla="*/ 1050351 w 4582879"/>
              <a:gd name="connsiteY4" fmla="*/ 806319 h 1173261"/>
              <a:gd name="connsiteX5" fmla="*/ 1498029 w 4582879"/>
              <a:gd name="connsiteY5" fmla="*/ 859565 h 1173261"/>
              <a:gd name="connsiteX6" fmla="*/ 2478945 w 4582879"/>
              <a:gd name="connsiteY6" fmla="*/ 898244 h 1173261"/>
              <a:gd name="connsiteX7" fmla="*/ 3592594 w 4582879"/>
              <a:gd name="connsiteY7" fmla="*/ 1047330 h 1173261"/>
              <a:gd name="connsiteX8" fmla="*/ 4503602 w 4582879"/>
              <a:gd name="connsiteY8" fmla="*/ 1164693 h 1173261"/>
              <a:gd name="connsiteX9" fmla="*/ 4353582 w 4582879"/>
              <a:gd name="connsiteY9" fmla="*/ 804704 h 1173261"/>
              <a:gd name="connsiteX10" fmla="*/ 2832893 w 4582879"/>
              <a:gd name="connsiteY10" fmla="*/ 228235 h 1173261"/>
              <a:gd name="connsiteX11" fmla="*/ 1773733 w 4582879"/>
              <a:gd name="connsiteY11" fmla="*/ 2494 h 1173261"/>
              <a:gd name="connsiteX0" fmla="*/ 1773733 w 4582879"/>
              <a:gd name="connsiteY0" fmla="*/ 2494 h 1173663"/>
              <a:gd name="connsiteX1" fmla="*/ 394293 w 4582879"/>
              <a:gd name="connsiteY1" fmla="*/ 353349 h 1173663"/>
              <a:gd name="connsiteX2" fmla="*/ 51 w 4582879"/>
              <a:gd name="connsiteY2" fmla="*/ 1065739 h 1173663"/>
              <a:gd name="connsiteX3" fmla="*/ 372042 w 4582879"/>
              <a:gd name="connsiteY3" fmla="*/ 1131480 h 1173663"/>
              <a:gd name="connsiteX4" fmla="*/ 1050351 w 4582879"/>
              <a:gd name="connsiteY4" fmla="*/ 806319 h 1173663"/>
              <a:gd name="connsiteX5" fmla="*/ 1498029 w 4582879"/>
              <a:gd name="connsiteY5" fmla="*/ 859565 h 1173663"/>
              <a:gd name="connsiteX6" fmla="*/ 2478945 w 4582879"/>
              <a:gd name="connsiteY6" fmla="*/ 856497 h 1173663"/>
              <a:gd name="connsiteX7" fmla="*/ 3592594 w 4582879"/>
              <a:gd name="connsiteY7" fmla="*/ 1047330 h 1173663"/>
              <a:gd name="connsiteX8" fmla="*/ 4503602 w 4582879"/>
              <a:gd name="connsiteY8" fmla="*/ 1164693 h 1173663"/>
              <a:gd name="connsiteX9" fmla="*/ 4353582 w 4582879"/>
              <a:gd name="connsiteY9" fmla="*/ 804704 h 1173663"/>
              <a:gd name="connsiteX10" fmla="*/ 2832893 w 4582879"/>
              <a:gd name="connsiteY10" fmla="*/ 228235 h 1173663"/>
              <a:gd name="connsiteX11" fmla="*/ 1773733 w 4582879"/>
              <a:gd name="connsiteY11" fmla="*/ 2494 h 1173663"/>
              <a:gd name="connsiteX0" fmla="*/ 1788360 w 4597506"/>
              <a:gd name="connsiteY0" fmla="*/ 2494 h 1173663"/>
              <a:gd name="connsiteX1" fmla="*/ 408920 w 4597506"/>
              <a:gd name="connsiteY1" fmla="*/ 353349 h 1173663"/>
              <a:gd name="connsiteX2" fmla="*/ 14678 w 4597506"/>
              <a:gd name="connsiteY2" fmla="*/ 1065739 h 1173663"/>
              <a:gd name="connsiteX3" fmla="*/ 386669 w 4597506"/>
              <a:gd name="connsiteY3" fmla="*/ 1131480 h 1173663"/>
              <a:gd name="connsiteX4" fmla="*/ 1064978 w 4597506"/>
              <a:gd name="connsiteY4" fmla="*/ 806319 h 1173663"/>
              <a:gd name="connsiteX5" fmla="*/ 1512656 w 4597506"/>
              <a:gd name="connsiteY5" fmla="*/ 859565 h 1173663"/>
              <a:gd name="connsiteX6" fmla="*/ 2493572 w 4597506"/>
              <a:gd name="connsiteY6" fmla="*/ 856497 h 1173663"/>
              <a:gd name="connsiteX7" fmla="*/ 3607221 w 4597506"/>
              <a:gd name="connsiteY7" fmla="*/ 1047330 h 1173663"/>
              <a:gd name="connsiteX8" fmla="*/ 4518229 w 4597506"/>
              <a:gd name="connsiteY8" fmla="*/ 1164693 h 1173663"/>
              <a:gd name="connsiteX9" fmla="*/ 4368209 w 4597506"/>
              <a:gd name="connsiteY9" fmla="*/ 804704 h 1173663"/>
              <a:gd name="connsiteX10" fmla="*/ 2847520 w 4597506"/>
              <a:gd name="connsiteY10" fmla="*/ 228235 h 1173663"/>
              <a:gd name="connsiteX11" fmla="*/ 1788360 w 4597506"/>
              <a:gd name="connsiteY11" fmla="*/ 2494 h 1173663"/>
              <a:gd name="connsiteX0" fmla="*/ 1713328 w 4522474"/>
              <a:gd name="connsiteY0" fmla="*/ 2494 h 1173663"/>
              <a:gd name="connsiteX1" fmla="*/ 333888 w 4522474"/>
              <a:gd name="connsiteY1" fmla="*/ 353349 h 1173663"/>
              <a:gd name="connsiteX2" fmla="*/ 20043 w 4522474"/>
              <a:gd name="connsiteY2" fmla="*/ 1065739 h 1173663"/>
              <a:gd name="connsiteX3" fmla="*/ 311637 w 4522474"/>
              <a:gd name="connsiteY3" fmla="*/ 1131480 h 1173663"/>
              <a:gd name="connsiteX4" fmla="*/ 989946 w 4522474"/>
              <a:gd name="connsiteY4" fmla="*/ 806319 h 1173663"/>
              <a:gd name="connsiteX5" fmla="*/ 1437624 w 4522474"/>
              <a:gd name="connsiteY5" fmla="*/ 859565 h 1173663"/>
              <a:gd name="connsiteX6" fmla="*/ 2418540 w 4522474"/>
              <a:gd name="connsiteY6" fmla="*/ 856497 h 1173663"/>
              <a:gd name="connsiteX7" fmla="*/ 3532189 w 4522474"/>
              <a:gd name="connsiteY7" fmla="*/ 1047330 h 1173663"/>
              <a:gd name="connsiteX8" fmla="*/ 4443197 w 4522474"/>
              <a:gd name="connsiteY8" fmla="*/ 1164693 h 1173663"/>
              <a:gd name="connsiteX9" fmla="*/ 4293177 w 4522474"/>
              <a:gd name="connsiteY9" fmla="*/ 804704 h 1173663"/>
              <a:gd name="connsiteX10" fmla="*/ 2772488 w 4522474"/>
              <a:gd name="connsiteY10" fmla="*/ 228235 h 1173663"/>
              <a:gd name="connsiteX11" fmla="*/ 1713328 w 4522474"/>
              <a:gd name="connsiteY11" fmla="*/ 2494 h 1173663"/>
              <a:gd name="connsiteX0" fmla="*/ 1693361 w 4502507"/>
              <a:gd name="connsiteY0" fmla="*/ 4472 h 1175641"/>
              <a:gd name="connsiteX1" fmla="*/ 313922 w 4502507"/>
              <a:gd name="connsiteY1" fmla="*/ 407511 h 1175641"/>
              <a:gd name="connsiteX2" fmla="*/ 76 w 4502507"/>
              <a:gd name="connsiteY2" fmla="*/ 1067717 h 1175641"/>
              <a:gd name="connsiteX3" fmla="*/ 291670 w 4502507"/>
              <a:gd name="connsiteY3" fmla="*/ 1133458 h 1175641"/>
              <a:gd name="connsiteX4" fmla="*/ 969979 w 4502507"/>
              <a:gd name="connsiteY4" fmla="*/ 808297 h 1175641"/>
              <a:gd name="connsiteX5" fmla="*/ 1417657 w 4502507"/>
              <a:gd name="connsiteY5" fmla="*/ 861543 h 1175641"/>
              <a:gd name="connsiteX6" fmla="*/ 2398573 w 4502507"/>
              <a:gd name="connsiteY6" fmla="*/ 858475 h 1175641"/>
              <a:gd name="connsiteX7" fmla="*/ 3512222 w 4502507"/>
              <a:gd name="connsiteY7" fmla="*/ 1049308 h 1175641"/>
              <a:gd name="connsiteX8" fmla="*/ 4423230 w 4502507"/>
              <a:gd name="connsiteY8" fmla="*/ 1166671 h 1175641"/>
              <a:gd name="connsiteX9" fmla="*/ 4273210 w 4502507"/>
              <a:gd name="connsiteY9" fmla="*/ 806682 h 1175641"/>
              <a:gd name="connsiteX10" fmla="*/ 2752521 w 4502507"/>
              <a:gd name="connsiteY10" fmla="*/ 230213 h 1175641"/>
              <a:gd name="connsiteX11" fmla="*/ 1693361 w 4502507"/>
              <a:gd name="connsiteY11" fmla="*/ 4472 h 1175641"/>
              <a:gd name="connsiteX0" fmla="*/ 1693361 w 4502507"/>
              <a:gd name="connsiteY0" fmla="*/ 4472 h 1175641"/>
              <a:gd name="connsiteX1" fmla="*/ 313922 w 4502507"/>
              <a:gd name="connsiteY1" fmla="*/ 407511 h 1175641"/>
              <a:gd name="connsiteX2" fmla="*/ 76 w 4502507"/>
              <a:gd name="connsiteY2" fmla="*/ 1067717 h 1175641"/>
              <a:gd name="connsiteX3" fmla="*/ 291670 w 4502507"/>
              <a:gd name="connsiteY3" fmla="*/ 1133458 h 1175641"/>
              <a:gd name="connsiteX4" fmla="*/ 969979 w 4502507"/>
              <a:gd name="connsiteY4" fmla="*/ 808297 h 1175641"/>
              <a:gd name="connsiteX5" fmla="*/ 1417657 w 4502507"/>
              <a:gd name="connsiteY5" fmla="*/ 861543 h 1175641"/>
              <a:gd name="connsiteX6" fmla="*/ 2398573 w 4502507"/>
              <a:gd name="connsiteY6" fmla="*/ 858475 h 1175641"/>
              <a:gd name="connsiteX7" fmla="*/ 3512222 w 4502507"/>
              <a:gd name="connsiteY7" fmla="*/ 1049308 h 1175641"/>
              <a:gd name="connsiteX8" fmla="*/ 4423230 w 4502507"/>
              <a:gd name="connsiteY8" fmla="*/ 1166671 h 1175641"/>
              <a:gd name="connsiteX9" fmla="*/ 4273210 w 4502507"/>
              <a:gd name="connsiteY9" fmla="*/ 806682 h 1175641"/>
              <a:gd name="connsiteX10" fmla="*/ 2752521 w 4502507"/>
              <a:gd name="connsiteY10" fmla="*/ 230213 h 1175641"/>
              <a:gd name="connsiteX11" fmla="*/ 1693361 w 4502507"/>
              <a:gd name="connsiteY11" fmla="*/ 4472 h 1175641"/>
              <a:gd name="connsiteX0" fmla="*/ 1693361 w 4502507"/>
              <a:gd name="connsiteY0" fmla="*/ 4472 h 1175641"/>
              <a:gd name="connsiteX1" fmla="*/ 795175 w 4502507"/>
              <a:gd name="connsiteY1" fmla="*/ 224617 h 1175641"/>
              <a:gd name="connsiteX2" fmla="*/ 313922 w 4502507"/>
              <a:gd name="connsiteY2" fmla="*/ 407511 h 1175641"/>
              <a:gd name="connsiteX3" fmla="*/ 76 w 4502507"/>
              <a:gd name="connsiteY3" fmla="*/ 1067717 h 1175641"/>
              <a:gd name="connsiteX4" fmla="*/ 291670 w 4502507"/>
              <a:gd name="connsiteY4" fmla="*/ 1133458 h 1175641"/>
              <a:gd name="connsiteX5" fmla="*/ 969979 w 4502507"/>
              <a:gd name="connsiteY5" fmla="*/ 808297 h 1175641"/>
              <a:gd name="connsiteX6" fmla="*/ 1417657 w 4502507"/>
              <a:gd name="connsiteY6" fmla="*/ 861543 h 1175641"/>
              <a:gd name="connsiteX7" fmla="*/ 2398573 w 4502507"/>
              <a:gd name="connsiteY7" fmla="*/ 858475 h 1175641"/>
              <a:gd name="connsiteX8" fmla="*/ 3512222 w 4502507"/>
              <a:gd name="connsiteY8" fmla="*/ 1049308 h 1175641"/>
              <a:gd name="connsiteX9" fmla="*/ 4423230 w 4502507"/>
              <a:gd name="connsiteY9" fmla="*/ 1166671 h 1175641"/>
              <a:gd name="connsiteX10" fmla="*/ 4273210 w 4502507"/>
              <a:gd name="connsiteY10" fmla="*/ 806682 h 1175641"/>
              <a:gd name="connsiteX11" fmla="*/ 2752521 w 4502507"/>
              <a:gd name="connsiteY11" fmla="*/ 230213 h 1175641"/>
              <a:gd name="connsiteX12" fmla="*/ 1693361 w 4502507"/>
              <a:gd name="connsiteY12" fmla="*/ 4472 h 1175641"/>
              <a:gd name="connsiteX0" fmla="*/ 1693361 w 4502507"/>
              <a:gd name="connsiteY0" fmla="*/ 2318 h 1173487"/>
              <a:gd name="connsiteX1" fmla="*/ 704728 w 4502507"/>
              <a:gd name="connsiteY1" fmla="*/ 128533 h 1173487"/>
              <a:gd name="connsiteX2" fmla="*/ 313922 w 4502507"/>
              <a:gd name="connsiteY2" fmla="*/ 405357 h 1173487"/>
              <a:gd name="connsiteX3" fmla="*/ 76 w 4502507"/>
              <a:gd name="connsiteY3" fmla="*/ 1065563 h 1173487"/>
              <a:gd name="connsiteX4" fmla="*/ 291670 w 4502507"/>
              <a:gd name="connsiteY4" fmla="*/ 1131304 h 1173487"/>
              <a:gd name="connsiteX5" fmla="*/ 969979 w 4502507"/>
              <a:gd name="connsiteY5" fmla="*/ 806143 h 1173487"/>
              <a:gd name="connsiteX6" fmla="*/ 1417657 w 4502507"/>
              <a:gd name="connsiteY6" fmla="*/ 859389 h 1173487"/>
              <a:gd name="connsiteX7" fmla="*/ 2398573 w 4502507"/>
              <a:gd name="connsiteY7" fmla="*/ 856321 h 1173487"/>
              <a:gd name="connsiteX8" fmla="*/ 3512222 w 4502507"/>
              <a:gd name="connsiteY8" fmla="*/ 1047154 h 1173487"/>
              <a:gd name="connsiteX9" fmla="*/ 4423230 w 4502507"/>
              <a:gd name="connsiteY9" fmla="*/ 1164517 h 1173487"/>
              <a:gd name="connsiteX10" fmla="*/ 4273210 w 4502507"/>
              <a:gd name="connsiteY10" fmla="*/ 804528 h 1173487"/>
              <a:gd name="connsiteX11" fmla="*/ 2752521 w 4502507"/>
              <a:gd name="connsiteY11" fmla="*/ 228059 h 1173487"/>
              <a:gd name="connsiteX12" fmla="*/ 1693361 w 4502507"/>
              <a:gd name="connsiteY12" fmla="*/ 2318 h 1173487"/>
              <a:gd name="connsiteX0" fmla="*/ 1693361 w 4502507"/>
              <a:gd name="connsiteY0" fmla="*/ 2318 h 1173487"/>
              <a:gd name="connsiteX1" fmla="*/ 704728 w 4502507"/>
              <a:gd name="connsiteY1" fmla="*/ 128533 h 1173487"/>
              <a:gd name="connsiteX2" fmla="*/ 313922 w 4502507"/>
              <a:gd name="connsiteY2" fmla="*/ 405357 h 1173487"/>
              <a:gd name="connsiteX3" fmla="*/ 76 w 4502507"/>
              <a:gd name="connsiteY3" fmla="*/ 1065563 h 1173487"/>
              <a:gd name="connsiteX4" fmla="*/ 291670 w 4502507"/>
              <a:gd name="connsiteY4" fmla="*/ 1131304 h 1173487"/>
              <a:gd name="connsiteX5" fmla="*/ 969979 w 4502507"/>
              <a:gd name="connsiteY5" fmla="*/ 806143 h 1173487"/>
              <a:gd name="connsiteX6" fmla="*/ 1417657 w 4502507"/>
              <a:gd name="connsiteY6" fmla="*/ 859389 h 1173487"/>
              <a:gd name="connsiteX7" fmla="*/ 2398573 w 4502507"/>
              <a:gd name="connsiteY7" fmla="*/ 856321 h 1173487"/>
              <a:gd name="connsiteX8" fmla="*/ 3512222 w 4502507"/>
              <a:gd name="connsiteY8" fmla="*/ 1047154 h 1173487"/>
              <a:gd name="connsiteX9" fmla="*/ 4423230 w 4502507"/>
              <a:gd name="connsiteY9" fmla="*/ 1164517 h 1173487"/>
              <a:gd name="connsiteX10" fmla="*/ 4273210 w 4502507"/>
              <a:gd name="connsiteY10" fmla="*/ 804528 h 1173487"/>
              <a:gd name="connsiteX11" fmla="*/ 2752521 w 4502507"/>
              <a:gd name="connsiteY11" fmla="*/ 228059 h 1173487"/>
              <a:gd name="connsiteX12" fmla="*/ 1693361 w 4502507"/>
              <a:gd name="connsiteY12" fmla="*/ 2318 h 1173487"/>
              <a:gd name="connsiteX0" fmla="*/ 1717291 w 4526437"/>
              <a:gd name="connsiteY0" fmla="*/ 2318 h 1200012"/>
              <a:gd name="connsiteX1" fmla="*/ 728658 w 4526437"/>
              <a:gd name="connsiteY1" fmla="*/ 128533 h 1200012"/>
              <a:gd name="connsiteX2" fmla="*/ 337852 w 4526437"/>
              <a:gd name="connsiteY2" fmla="*/ 405357 h 1200012"/>
              <a:gd name="connsiteX3" fmla="*/ 24006 w 4526437"/>
              <a:gd name="connsiteY3" fmla="*/ 1065563 h 1200012"/>
              <a:gd name="connsiteX4" fmla="*/ 315600 w 4526437"/>
              <a:gd name="connsiteY4" fmla="*/ 1131304 h 1200012"/>
              <a:gd name="connsiteX5" fmla="*/ 993909 w 4526437"/>
              <a:gd name="connsiteY5" fmla="*/ 806143 h 1200012"/>
              <a:gd name="connsiteX6" fmla="*/ 1441587 w 4526437"/>
              <a:gd name="connsiteY6" fmla="*/ 859389 h 1200012"/>
              <a:gd name="connsiteX7" fmla="*/ 2422503 w 4526437"/>
              <a:gd name="connsiteY7" fmla="*/ 856321 h 1200012"/>
              <a:gd name="connsiteX8" fmla="*/ 3536152 w 4526437"/>
              <a:gd name="connsiteY8" fmla="*/ 1047154 h 1200012"/>
              <a:gd name="connsiteX9" fmla="*/ 4447160 w 4526437"/>
              <a:gd name="connsiteY9" fmla="*/ 1164517 h 1200012"/>
              <a:gd name="connsiteX10" fmla="*/ 4297140 w 4526437"/>
              <a:gd name="connsiteY10" fmla="*/ 804528 h 1200012"/>
              <a:gd name="connsiteX11" fmla="*/ 2776451 w 4526437"/>
              <a:gd name="connsiteY11" fmla="*/ 228059 h 1200012"/>
              <a:gd name="connsiteX12" fmla="*/ 1717291 w 4526437"/>
              <a:gd name="connsiteY12" fmla="*/ 2318 h 1200012"/>
              <a:gd name="connsiteX0" fmla="*/ 1700814 w 4509960"/>
              <a:gd name="connsiteY0" fmla="*/ 2318 h 1173487"/>
              <a:gd name="connsiteX1" fmla="*/ 712181 w 4509960"/>
              <a:gd name="connsiteY1" fmla="*/ 128533 h 1173487"/>
              <a:gd name="connsiteX2" fmla="*/ 321375 w 4509960"/>
              <a:gd name="connsiteY2" fmla="*/ 405357 h 1173487"/>
              <a:gd name="connsiteX3" fmla="*/ 7529 w 4509960"/>
              <a:gd name="connsiteY3" fmla="*/ 1065563 h 1173487"/>
              <a:gd name="connsiteX4" fmla="*/ 469967 w 4509960"/>
              <a:gd name="connsiteY4" fmla="*/ 1068684 h 1173487"/>
              <a:gd name="connsiteX5" fmla="*/ 977432 w 4509960"/>
              <a:gd name="connsiteY5" fmla="*/ 806143 h 1173487"/>
              <a:gd name="connsiteX6" fmla="*/ 1425110 w 4509960"/>
              <a:gd name="connsiteY6" fmla="*/ 859389 h 1173487"/>
              <a:gd name="connsiteX7" fmla="*/ 2406026 w 4509960"/>
              <a:gd name="connsiteY7" fmla="*/ 856321 h 1173487"/>
              <a:gd name="connsiteX8" fmla="*/ 3519675 w 4509960"/>
              <a:gd name="connsiteY8" fmla="*/ 1047154 h 1173487"/>
              <a:gd name="connsiteX9" fmla="*/ 4430683 w 4509960"/>
              <a:gd name="connsiteY9" fmla="*/ 1164517 h 1173487"/>
              <a:gd name="connsiteX10" fmla="*/ 4280663 w 4509960"/>
              <a:gd name="connsiteY10" fmla="*/ 804528 h 1173487"/>
              <a:gd name="connsiteX11" fmla="*/ 2759974 w 4509960"/>
              <a:gd name="connsiteY11" fmla="*/ 228059 h 1173487"/>
              <a:gd name="connsiteX12" fmla="*/ 1700814 w 4509960"/>
              <a:gd name="connsiteY12" fmla="*/ 2318 h 1173487"/>
              <a:gd name="connsiteX0" fmla="*/ 1724932 w 4534078"/>
              <a:gd name="connsiteY0" fmla="*/ 2318 h 1173487"/>
              <a:gd name="connsiteX1" fmla="*/ 736299 w 4534078"/>
              <a:gd name="connsiteY1" fmla="*/ 128533 h 1173487"/>
              <a:gd name="connsiteX2" fmla="*/ 345493 w 4534078"/>
              <a:gd name="connsiteY2" fmla="*/ 405357 h 1173487"/>
              <a:gd name="connsiteX3" fmla="*/ 31647 w 4534078"/>
              <a:gd name="connsiteY3" fmla="*/ 1065563 h 1173487"/>
              <a:gd name="connsiteX4" fmla="*/ 494085 w 4534078"/>
              <a:gd name="connsiteY4" fmla="*/ 1068684 h 1173487"/>
              <a:gd name="connsiteX5" fmla="*/ 1001550 w 4534078"/>
              <a:gd name="connsiteY5" fmla="*/ 806143 h 1173487"/>
              <a:gd name="connsiteX6" fmla="*/ 1449228 w 4534078"/>
              <a:gd name="connsiteY6" fmla="*/ 859389 h 1173487"/>
              <a:gd name="connsiteX7" fmla="*/ 2430144 w 4534078"/>
              <a:gd name="connsiteY7" fmla="*/ 856321 h 1173487"/>
              <a:gd name="connsiteX8" fmla="*/ 3543793 w 4534078"/>
              <a:gd name="connsiteY8" fmla="*/ 1047154 h 1173487"/>
              <a:gd name="connsiteX9" fmla="*/ 4454801 w 4534078"/>
              <a:gd name="connsiteY9" fmla="*/ 1164517 h 1173487"/>
              <a:gd name="connsiteX10" fmla="*/ 4304781 w 4534078"/>
              <a:gd name="connsiteY10" fmla="*/ 804528 h 1173487"/>
              <a:gd name="connsiteX11" fmla="*/ 2784092 w 4534078"/>
              <a:gd name="connsiteY11" fmla="*/ 228059 h 1173487"/>
              <a:gd name="connsiteX12" fmla="*/ 1724932 w 4534078"/>
              <a:gd name="connsiteY12" fmla="*/ 2318 h 117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4078" h="1173487">
                <a:moveTo>
                  <a:pt x="1724932" y="2318"/>
                </a:moveTo>
                <a:cubicBezTo>
                  <a:pt x="1383633" y="-14270"/>
                  <a:pt x="966205" y="61360"/>
                  <a:pt x="736299" y="128533"/>
                </a:cubicBezTo>
                <a:cubicBezTo>
                  <a:pt x="506393" y="195706"/>
                  <a:pt x="663928" y="259621"/>
                  <a:pt x="345493" y="405357"/>
                </a:cubicBezTo>
                <a:cubicBezTo>
                  <a:pt x="27058" y="551093"/>
                  <a:pt x="-53416" y="965446"/>
                  <a:pt x="31647" y="1065563"/>
                </a:cubicBezTo>
                <a:cubicBezTo>
                  <a:pt x="116710" y="1165680"/>
                  <a:pt x="332435" y="1111921"/>
                  <a:pt x="494085" y="1068684"/>
                </a:cubicBezTo>
                <a:cubicBezTo>
                  <a:pt x="655735" y="1025447"/>
                  <a:pt x="842360" y="841025"/>
                  <a:pt x="1001550" y="806143"/>
                </a:cubicBezTo>
                <a:cubicBezTo>
                  <a:pt x="1160740" y="771261"/>
                  <a:pt x="1211129" y="844068"/>
                  <a:pt x="1449228" y="859389"/>
                </a:cubicBezTo>
                <a:cubicBezTo>
                  <a:pt x="1687327" y="822527"/>
                  <a:pt x="2081050" y="825027"/>
                  <a:pt x="2430144" y="856321"/>
                </a:cubicBezTo>
                <a:cubicBezTo>
                  <a:pt x="2779238" y="887615"/>
                  <a:pt x="3206350" y="995788"/>
                  <a:pt x="3543793" y="1047154"/>
                </a:cubicBezTo>
                <a:cubicBezTo>
                  <a:pt x="3881236" y="1098520"/>
                  <a:pt x="4327970" y="1204955"/>
                  <a:pt x="4454801" y="1164517"/>
                </a:cubicBezTo>
                <a:cubicBezTo>
                  <a:pt x="4581632" y="1124079"/>
                  <a:pt x="4573137" y="971837"/>
                  <a:pt x="4304781" y="804528"/>
                </a:cubicBezTo>
                <a:cubicBezTo>
                  <a:pt x="4036425" y="637219"/>
                  <a:pt x="3214067" y="361761"/>
                  <a:pt x="2784092" y="228059"/>
                </a:cubicBezTo>
                <a:cubicBezTo>
                  <a:pt x="2354117" y="94357"/>
                  <a:pt x="2066231" y="18906"/>
                  <a:pt x="1724932" y="2318"/>
                </a:cubicBezTo>
                <a:close/>
              </a:path>
            </a:pathLst>
          </a:custGeom>
          <a:noFill/>
          <a:ln w="28575" cap="flat" cmpd="sng" algn="ctr">
            <a:solidFill>
              <a:schemeClr val="tx1"/>
            </a:solidFill>
            <a:prstDash val="solid"/>
            <a:round/>
            <a:headEnd type="none" w="sm" len="sm"/>
            <a:tailEnd type="none" w="sm" len="sm"/>
          </a:ln>
        </p:spPr>
        <p:txBody>
          <a:bodyPr/>
          <a:lstStyle/>
          <a:p>
            <a:endParaRPr lang="fr-FR"/>
          </a:p>
        </p:txBody>
      </p:sp>
      <p:cxnSp>
        <p:nvCxnSpPr>
          <p:cNvPr id="32" name="Connecteur droit 31"/>
          <p:cNvCxnSpPr/>
          <p:nvPr/>
        </p:nvCxnSpPr>
        <p:spPr>
          <a:xfrm>
            <a:off x="6620441" y="1226786"/>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ZoneTexte 32"/>
          <p:cNvSpPr txBox="1"/>
          <p:nvPr/>
        </p:nvSpPr>
        <p:spPr>
          <a:xfrm>
            <a:off x="6657341" y="1180971"/>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a:t>
            </a:r>
            <a:r>
              <a:rPr lang="fr-FR" sz="1200" dirty="0">
                <a:latin typeface="Arial" panose="020B0604020202020204" pitchFamily="34" charset="0"/>
                <a:cs typeface="Arial" panose="020B0604020202020204" pitchFamily="34" charset="0"/>
              </a:rPr>
              <a:t>4</a:t>
            </a:r>
          </a:p>
        </p:txBody>
      </p:sp>
      <p:cxnSp>
        <p:nvCxnSpPr>
          <p:cNvPr id="34" name="Connecteur droit 33"/>
          <p:cNvCxnSpPr/>
          <p:nvPr/>
        </p:nvCxnSpPr>
        <p:spPr>
          <a:xfrm>
            <a:off x="6637436" y="1325372"/>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necteur droit 34"/>
          <p:cNvCxnSpPr/>
          <p:nvPr/>
        </p:nvCxnSpPr>
        <p:spPr>
          <a:xfrm flipH="1">
            <a:off x="6836236" y="1311776"/>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necteur droit 35"/>
          <p:cNvCxnSpPr/>
          <p:nvPr/>
        </p:nvCxnSpPr>
        <p:spPr>
          <a:xfrm>
            <a:off x="6836236" y="1442581"/>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Ellipse 36"/>
          <p:cNvSpPr/>
          <p:nvPr/>
        </p:nvSpPr>
        <p:spPr>
          <a:xfrm>
            <a:off x="6620441" y="1002621"/>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8" name="Connecteur droit 37"/>
          <p:cNvCxnSpPr/>
          <p:nvPr/>
        </p:nvCxnSpPr>
        <p:spPr>
          <a:xfrm flipH="1" flipV="1">
            <a:off x="3046367" y="2545557"/>
            <a:ext cx="119108" cy="365920"/>
          </a:xfrm>
          <a:prstGeom prst="line">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Connecteur droit 41"/>
          <p:cNvCxnSpPr/>
          <p:nvPr/>
        </p:nvCxnSpPr>
        <p:spPr>
          <a:xfrm rot="10800000" flipH="1">
            <a:off x="1572682" y="2388184"/>
            <a:ext cx="380947" cy="337554"/>
          </a:xfrm>
          <a:prstGeom prst="line">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3" name="Connecteur droit avec flèche 79"/>
          <p:cNvCxnSpPr>
            <a:cxnSpLocks noChangeShapeType="1"/>
            <a:endCxn id="45" idx="1"/>
          </p:cNvCxnSpPr>
          <p:nvPr/>
        </p:nvCxnSpPr>
        <p:spPr bwMode="auto">
          <a:xfrm>
            <a:off x="2352675" y="1301750"/>
            <a:ext cx="941388" cy="3175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 name="Ellipse 24"/>
          <p:cNvSpPr>
            <a:spLocks noChangeArrowheads="1"/>
          </p:cNvSpPr>
          <p:nvPr/>
        </p:nvSpPr>
        <p:spPr bwMode="auto">
          <a:xfrm>
            <a:off x="4243388" y="2038350"/>
            <a:ext cx="60325" cy="46038"/>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45" name="Rectangle à coins arrondis 67"/>
          <p:cNvSpPr>
            <a:spLocks noChangeArrowheads="1"/>
          </p:cNvSpPr>
          <p:nvPr/>
        </p:nvSpPr>
        <p:spPr bwMode="auto">
          <a:xfrm>
            <a:off x="3294063" y="1495425"/>
            <a:ext cx="681037" cy="247650"/>
          </a:xfrm>
          <a:prstGeom prst="roundRect">
            <a:avLst>
              <a:gd name="adj" fmla="val 50000"/>
            </a:avLst>
          </a:prstGeom>
          <a:solidFill>
            <a:schemeClr val="bg1"/>
          </a:solidFill>
          <a:ln w="28575" algn="ctr">
            <a:solidFill>
              <a:schemeClr val="tx1"/>
            </a:solidFill>
            <a:round/>
            <a:headEnd type="none" w="sm" len="sm"/>
            <a:tailEnd type="none" w="sm" len="sm"/>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49" name="Connecteur droit 48"/>
          <p:cNvCxnSpPr>
            <a:endCxn id="4" idx="8"/>
          </p:cNvCxnSpPr>
          <p:nvPr/>
        </p:nvCxnSpPr>
        <p:spPr>
          <a:xfrm flipH="1">
            <a:off x="6572212" y="1742751"/>
            <a:ext cx="264024" cy="196896"/>
          </a:xfrm>
          <a:prstGeom prst="line">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3" name="ZoneTexte 52"/>
          <p:cNvSpPr txBox="1"/>
          <p:nvPr/>
        </p:nvSpPr>
        <p:spPr>
          <a:xfrm>
            <a:off x="5888786" y="3062288"/>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a:t>
            </a:r>
            <a:r>
              <a:rPr lang="fr-FR" sz="1200" dirty="0">
                <a:latin typeface="Arial" panose="020B0604020202020204" pitchFamily="34" charset="0"/>
                <a:cs typeface="Arial" panose="020B0604020202020204" pitchFamily="34" charset="0"/>
              </a:rPr>
              <a:t>3</a:t>
            </a:r>
          </a:p>
        </p:txBody>
      </p:sp>
      <p:grpSp>
        <p:nvGrpSpPr>
          <p:cNvPr id="54" name="Groupe 53"/>
          <p:cNvGrpSpPr/>
          <p:nvPr/>
        </p:nvGrpSpPr>
        <p:grpSpPr>
          <a:xfrm flipV="1">
            <a:off x="5847879" y="2556837"/>
            <a:ext cx="431590" cy="753726"/>
            <a:chOff x="5805017" y="3423049"/>
            <a:chExt cx="431590" cy="753726"/>
          </a:xfrm>
        </p:grpSpPr>
        <p:cxnSp>
          <p:nvCxnSpPr>
            <p:cNvPr id="55" name="Connecteur droit 54"/>
            <p:cNvCxnSpPr/>
            <p:nvPr/>
          </p:nvCxnSpPr>
          <p:spPr>
            <a:xfrm>
              <a:off x="5805017" y="3647214"/>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a:off x="5822012" y="3745800"/>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flipH="1">
              <a:off x="6020812" y="3732204"/>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6020812" y="3863009"/>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Ellipse 58"/>
            <p:cNvSpPr/>
            <p:nvPr/>
          </p:nvSpPr>
          <p:spPr>
            <a:xfrm>
              <a:off x="5805017" y="3423049"/>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60" name="Connecteur droit 59"/>
          <p:cNvCxnSpPr/>
          <p:nvPr/>
        </p:nvCxnSpPr>
        <p:spPr>
          <a:xfrm flipV="1">
            <a:off x="6063674" y="2302669"/>
            <a:ext cx="11221" cy="254293"/>
          </a:xfrm>
          <a:prstGeom prst="line">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ectangle 728"/>
          <p:cNvSpPr>
            <a:spLocks noChangeArrowheads="1"/>
          </p:cNvSpPr>
          <p:nvPr/>
        </p:nvSpPr>
        <p:spPr bwMode="auto">
          <a:xfrm>
            <a:off x="732275" y="1134184"/>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2    A    B</a:t>
            </a:r>
          </a:p>
        </p:txBody>
      </p:sp>
      <p:sp>
        <p:nvSpPr>
          <p:cNvPr id="62" name="Rectangle 729"/>
          <p:cNvSpPr>
            <a:spLocks noChangeArrowheads="1"/>
          </p:cNvSpPr>
          <p:nvPr/>
        </p:nvSpPr>
        <p:spPr bwMode="auto">
          <a:xfrm>
            <a:off x="449700" y="1140534"/>
            <a:ext cx="122713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3" name="Line 730"/>
          <p:cNvSpPr>
            <a:spLocks noChangeShapeType="1"/>
          </p:cNvSpPr>
          <p:nvPr/>
        </p:nvSpPr>
        <p:spPr bwMode="auto">
          <a:xfrm>
            <a:off x="773550" y="11341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4" name="Group 731"/>
          <p:cNvGrpSpPr>
            <a:grpSpLocks/>
          </p:cNvGrpSpPr>
          <p:nvPr/>
        </p:nvGrpSpPr>
        <p:grpSpPr bwMode="auto">
          <a:xfrm>
            <a:off x="500500" y="1227846"/>
            <a:ext cx="231775" cy="115888"/>
            <a:chOff x="468" y="3046"/>
            <a:chExt cx="146" cy="73"/>
          </a:xfrm>
        </p:grpSpPr>
        <p:sp>
          <p:nvSpPr>
            <p:cNvPr id="65"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7" name="Line 734"/>
          <p:cNvSpPr>
            <a:spLocks noChangeShapeType="1"/>
          </p:cNvSpPr>
          <p:nvPr/>
        </p:nvSpPr>
        <p:spPr bwMode="auto">
          <a:xfrm>
            <a:off x="1052950" y="11341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8" name="Line 735"/>
          <p:cNvSpPr>
            <a:spLocks noChangeShapeType="1"/>
          </p:cNvSpPr>
          <p:nvPr/>
        </p:nvSpPr>
        <p:spPr bwMode="auto">
          <a:xfrm>
            <a:off x="1357750" y="11341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ZoneTexte 71"/>
          <p:cNvSpPr txBox="1"/>
          <p:nvPr/>
        </p:nvSpPr>
        <p:spPr bwMode="auto">
          <a:xfrm>
            <a:off x="1141676" y="2648278"/>
            <a:ext cx="4908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3x12</a:t>
            </a:r>
          </a:p>
        </p:txBody>
      </p:sp>
      <p:sp>
        <p:nvSpPr>
          <p:cNvPr id="73" name="ZoneTexte 72"/>
          <p:cNvSpPr txBox="1"/>
          <p:nvPr/>
        </p:nvSpPr>
        <p:spPr bwMode="auto">
          <a:xfrm>
            <a:off x="3042574" y="2887663"/>
            <a:ext cx="4908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3x12</a:t>
            </a:r>
          </a:p>
        </p:txBody>
      </p:sp>
      <p:sp>
        <p:nvSpPr>
          <p:cNvPr id="74" name="ZoneTexte 73"/>
          <p:cNvSpPr txBox="1"/>
          <p:nvPr/>
        </p:nvSpPr>
        <p:spPr bwMode="auto">
          <a:xfrm>
            <a:off x="5836267" y="2888394"/>
            <a:ext cx="4908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3x12</a:t>
            </a:r>
          </a:p>
        </p:txBody>
      </p:sp>
      <p:sp>
        <p:nvSpPr>
          <p:cNvPr id="75" name="ZoneTexte 74"/>
          <p:cNvSpPr txBox="1"/>
          <p:nvPr/>
        </p:nvSpPr>
        <p:spPr bwMode="auto">
          <a:xfrm>
            <a:off x="6598030" y="1022192"/>
            <a:ext cx="4908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3x12</a:t>
            </a:r>
          </a:p>
        </p:txBody>
      </p:sp>
      <p:sp>
        <p:nvSpPr>
          <p:cNvPr id="2" name="ZoneTexte 1"/>
          <p:cNvSpPr txBox="1"/>
          <p:nvPr/>
        </p:nvSpPr>
        <p:spPr>
          <a:xfrm>
            <a:off x="396624" y="754174"/>
            <a:ext cx="437940" cy="369332"/>
          </a:xfrm>
          <a:prstGeom prst="rect">
            <a:avLst/>
          </a:prstGeom>
          <a:noFill/>
        </p:spPr>
        <p:txBody>
          <a:bodyPr wrap="none" rtlCol="0">
            <a:spAutoFit/>
          </a:bodyPr>
          <a:lstStyle/>
          <a:p>
            <a:r>
              <a:rPr lang="fr-FR" dirty="0" smtClean="0"/>
              <a:t>UF</a:t>
            </a:r>
            <a:endParaRPr lang="fr-FR" dirty="0"/>
          </a:p>
        </p:txBody>
      </p:sp>
      <p:sp>
        <p:nvSpPr>
          <p:cNvPr id="69" name="Rectangle 41"/>
          <p:cNvSpPr>
            <a:spLocks noChangeArrowheads="1"/>
          </p:cNvSpPr>
          <p:nvPr/>
        </p:nvSpPr>
        <p:spPr bwMode="auto">
          <a:xfrm>
            <a:off x="47625" y="53975"/>
            <a:ext cx="2932113" cy="519113"/>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0" name="Rectangle 42"/>
          <p:cNvSpPr>
            <a:spLocks noChangeArrowheads="1"/>
          </p:cNvSpPr>
          <p:nvPr/>
        </p:nvSpPr>
        <p:spPr bwMode="auto">
          <a:xfrm>
            <a:off x="68263" y="79375"/>
            <a:ext cx="2916237"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GENERALISATION</a:t>
            </a:r>
          </a:p>
        </p:txBody>
      </p:sp>
      <p:sp>
        <p:nvSpPr>
          <p:cNvPr id="71" name="ZoneTexte 19"/>
          <p:cNvSpPr txBox="1">
            <a:spLocks noChangeArrowheads="1"/>
          </p:cNvSpPr>
          <p:nvPr/>
        </p:nvSpPr>
        <p:spPr bwMode="auto">
          <a:xfrm>
            <a:off x="147829" y="3751345"/>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a:t>
            </a:r>
            <a:r>
              <a:rPr lang="fr-FR" altLang="fr-FR" sz="1800" b="0" dirty="0" smtClean="0">
                <a:latin typeface="Comic Sans MS" pitchFamily="66" charset="0"/>
              </a:rPr>
              <a:t>Surface nominale B, associée par les moindres carrés au zone partielle B1 et B2 et avec le même offset aux zones B3 et B4.</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Position de la surface quelconque</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surfaces du contour de l'oblong</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Tous les points des surfaces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comprise entre deux surfaces offset de +1 et -1 de la surface nominale spécifiée</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Tree>
    <p:extLst>
      <p:ext uri="{BB962C8B-B14F-4D97-AF65-F5344CB8AC3E}">
        <p14:creationId xmlns:p14="http://schemas.microsoft.com/office/powerpoint/2010/main" val="172286127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137272" y="2725708"/>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848804481"/>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Espace réservé du numéro de diapositive 3"/>
          <p:cNvSpPr>
            <a:spLocks noGrp="1"/>
          </p:cNvSpPr>
          <p:nvPr>
            <p:ph type="sldNum" sz="quarter" idx="11"/>
          </p:nvPr>
        </p:nvSpPr>
        <p:spPr>
          <a:xfrm>
            <a:off x="6919913" y="6492875"/>
            <a:ext cx="2133600" cy="365125"/>
          </a:xfrm>
        </p:spPr>
        <p:txBody>
          <a:bodyPr/>
          <a:lstStyle/>
          <a:p>
            <a:pPr algn="r">
              <a:defRPr/>
            </a:pPr>
            <a:fld id="{02AE6A5F-C062-47C7-AB0B-AF6B34EE2648}" type="slidenum">
              <a:rPr lang="en-US" smtClean="0"/>
              <a:pPr algn="r">
                <a:defRPr/>
              </a:pPr>
              <a:t>108</a:t>
            </a:fld>
            <a:endParaRPr lang="en-US" dirty="0"/>
          </a:p>
        </p:txBody>
      </p:sp>
      <p:sp>
        <p:nvSpPr>
          <p:cNvPr id="138" name="Rectangle 59"/>
          <p:cNvSpPr>
            <a:spLocks noChangeArrowheads="1"/>
          </p:cNvSpPr>
          <p:nvPr/>
        </p:nvSpPr>
        <p:spPr bwMode="auto">
          <a:xfrm>
            <a:off x="78571" y="100561"/>
            <a:ext cx="3888500"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ELEMENT DE SITUATION</a:t>
            </a:r>
            <a:endParaRPr lang="fr-FR" altLang="fr-FR" sz="2400" b="1" dirty="0">
              <a:latin typeface="Arial" charset="0"/>
            </a:endParaRPr>
          </a:p>
        </p:txBody>
      </p:sp>
      <p:sp>
        <p:nvSpPr>
          <p:cNvPr id="2" name="ZoneTexte 1"/>
          <p:cNvSpPr txBox="1"/>
          <p:nvPr/>
        </p:nvSpPr>
        <p:spPr>
          <a:xfrm>
            <a:off x="225574" y="1325093"/>
            <a:ext cx="8473712" cy="646331"/>
          </a:xfrm>
          <a:prstGeom prst="rect">
            <a:avLst/>
          </a:prstGeom>
          <a:solidFill>
            <a:srgbClr val="FFFF00"/>
          </a:solidFill>
        </p:spPr>
        <p:txBody>
          <a:bodyPr wrap="square" rtlCol="0">
            <a:spAutoFit/>
          </a:bodyPr>
          <a:lstStyle/>
          <a:p>
            <a:r>
              <a:rPr lang="fr-FR" dirty="0">
                <a:latin typeface="Arial" panose="020B0604020202020204" pitchFamily="34" charset="0"/>
                <a:cs typeface="Arial" panose="020B0604020202020204" pitchFamily="34" charset="0"/>
              </a:rPr>
              <a:t>Un élément de situation est un élément géométrique parfait identifié dans un modèle nominal associé à la pièce réelle par un système de références.</a:t>
            </a:r>
          </a:p>
        </p:txBody>
      </p:sp>
      <p:sp>
        <p:nvSpPr>
          <p:cNvPr id="4" name="ZoneTexte 3"/>
          <p:cNvSpPr txBox="1"/>
          <p:nvPr/>
        </p:nvSpPr>
        <p:spPr>
          <a:xfrm>
            <a:off x="2404816" y="1988656"/>
            <a:ext cx="3243260" cy="1200329"/>
          </a:xfrm>
          <a:prstGeom prst="rect">
            <a:avLst/>
          </a:prstGeom>
          <a:noFill/>
        </p:spPr>
        <p:txBody>
          <a:bodyPr wrap="none" rtlCol="0">
            <a:spAutoFit/>
          </a:bodyPr>
          <a:lstStyle/>
          <a:p>
            <a:r>
              <a:rPr lang="fr-FR" dirty="0" smtClean="0"/>
              <a:t>Les éléments de situations sont :</a:t>
            </a:r>
          </a:p>
          <a:p>
            <a:r>
              <a:rPr lang="fr-FR" dirty="0" smtClean="0"/>
              <a:t>Le plan [PL]</a:t>
            </a:r>
          </a:p>
          <a:p>
            <a:r>
              <a:rPr lang="fr-FR" dirty="0" smtClean="0"/>
              <a:t>La droite [SL]</a:t>
            </a:r>
          </a:p>
          <a:p>
            <a:r>
              <a:rPr lang="fr-FR" dirty="0" smtClean="0"/>
              <a:t>Le point [PT]</a:t>
            </a:r>
            <a:endParaRPr lang="fr-FR" dirty="0"/>
          </a:p>
        </p:txBody>
      </p:sp>
      <p:sp>
        <p:nvSpPr>
          <p:cNvPr id="3" name="ZoneTexte 2"/>
          <p:cNvSpPr txBox="1"/>
          <p:nvPr/>
        </p:nvSpPr>
        <p:spPr>
          <a:xfrm>
            <a:off x="54842" y="3460642"/>
            <a:ext cx="1434432" cy="369332"/>
          </a:xfrm>
          <a:prstGeom prst="rect">
            <a:avLst/>
          </a:prstGeom>
          <a:noFill/>
        </p:spPr>
        <p:txBody>
          <a:bodyPr wrap="none" rtlCol="0">
            <a:spAutoFit/>
          </a:bodyPr>
          <a:lstStyle/>
          <a:p>
            <a:r>
              <a:rPr lang="fr-FR" dirty="0" smtClean="0"/>
              <a:t>NOTATIONS : </a:t>
            </a:r>
            <a:endParaRPr lang="fr-FR" dirty="0"/>
          </a:p>
        </p:txBody>
      </p:sp>
      <p:sp>
        <p:nvSpPr>
          <p:cNvPr id="7" name="Parallélogramme 6"/>
          <p:cNvSpPr/>
          <p:nvPr/>
        </p:nvSpPr>
        <p:spPr>
          <a:xfrm>
            <a:off x="5155030" y="3927508"/>
            <a:ext cx="2904876" cy="451262"/>
          </a:xfrm>
          <a:prstGeom prst="parallelogram">
            <a:avLst>
              <a:gd name="adj" fmla="val 14868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 name="Connecteur droit avec flèche 11"/>
          <p:cNvCxnSpPr/>
          <p:nvPr/>
        </p:nvCxnSpPr>
        <p:spPr>
          <a:xfrm>
            <a:off x="6710698" y="3630625"/>
            <a:ext cx="0" cy="52251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a:off x="6710698" y="3630625"/>
            <a:ext cx="61751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ZoneTexte 15"/>
          <p:cNvSpPr txBox="1"/>
          <p:nvPr/>
        </p:nvSpPr>
        <p:spPr>
          <a:xfrm>
            <a:off x="6681863" y="3274366"/>
            <a:ext cx="675185" cy="369332"/>
          </a:xfrm>
          <a:prstGeom prst="rect">
            <a:avLst/>
          </a:prstGeom>
          <a:noFill/>
        </p:spPr>
        <p:txBody>
          <a:bodyPr wrap="none" rtlCol="0">
            <a:spAutoFit/>
          </a:bodyPr>
          <a:lstStyle/>
          <a:p>
            <a:r>
              <a:rPr lang="fr-FR" dirty="0" smtClean="0"/>
              <a:t>B[PL]</a:t>
            </a:r>
            <a:endParaRPr lang="fr-FR" dirty="0"/>
          </a:p>
        </p:txBody>
      </p:sp>
      <p:sp>
        <p:nvSpPr>
          <p:cNvPr id="17" name="ZoneTexte 16"/>
          <p:cNvSpPr txBox="1"/>
          <p:nvPr/>
        </p:nvSpPr>
        <p:spPr>
          <a:xfrm>
            <a:off x="0" y="3829974"/>
            <a:ext cx="2766951" cy="646331"/>
          </a:xfrm>
          <a:prstGeom prst="rect">
            <a:avLst/>
          </a:prstGeom>
          <a:noFill/>
        </p:spPr>
        <p:txBody>
          <a:bodyPr wrap="square" rtlCol="0">
            <a:spAutoFit/>
          </a:bodyPr>
          <a:lstStyle/>
          <a:p>
            <a:r>
              <a:rPr lang="fr-FR" dirty="0" smtClean="0"/>
              <a:t>Elément de situation de type plan associé à A</a:t>
            </a:r>
            <a:endParaRPr lang="fr-FR" dirty="0"/>
          </a:p>
        </p:txBody>
      </p:sp>
      <p:sp>
        <p:nvSpPr>
          <p:cNvPr id="5" name="ZoneTexte 4"/>
          <p:cNvSpPr txBox="1"/>
          <p:nvPr/>
        </p:nvSpPr>
        <p:spPr>
          <a:xfrm>
            <a:off x="1425830" y="730316"/>
            <a:ext cx="5361532" cy="369332"/>
          </a:xfrm>
          <a:prstGeom prst="rect">
            <a:avLst/>
          </a:prstGeom>
          <a:noFill/>
        </p:spPr>
        <p:txBody>
          <a:bodyPr wrap="none" rtlCol="0">
            <a:spAutoFit/>
          </a:bodyPr>
          <a:lstStyle/>
          <a:p>
            <a:r>
              <a:rPr lang="fr-FR" dirty="0" smtClean="0"/>
              <a:t>Très peu d'information dans la 5459 =&gt; grande liberté ?</a:t>
            </a:r>
            <a:endParaRPr lang="fr-FR" dirty="0"/>
          </a:p>
        </p:txBody>
      </p:sp>
      <p:sp>
        <p:nvSpPr>
          <p:cNvPr id="13" name="Rectangle 115"/>
          <p:cNvSpPr>
            <a:spLocks noChangeArrowheads="1"/>
          </p:cNvSpPr>
          <p:nvPr/>
        </p:nvSpPr>
        <p:spPr bwMode="auto">
          <a:xfrm>
            <a:off x="3104904" y="3771711"/>
            <a:ext cx="1496049"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4" name="Line 116"/>
          <p:cNvSpPr>
            <a:spLocks noChangeShapeType="1"/>
          </p:cNvSpPr>
          <p:nvPr/>
        </p:nvSpPr>
        <p:spPr bwMode="auto">
          <a:xfrm>
            <a:off x="3403354" y="377329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Rectangle 117"/>
          <p:cNvSpPr>
            <a:spLocks noChangeArrowheads="1"/>
          </p:cNvSpPr>
          <p:nvPr/>
        </p:nvSpPr>
        <p:spPr bwMode="auto">
          <a:xfrm>
            <a:off x="3387479" y="3773298"/>
            <a:ext cx="12134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t>
            </a:r>
            <a:r>
              <a:rPr lang="fr-FR" altLang="fr-FR" sz="1400" dirty="0" smtClean="0">
                <a:latin typeface="Calibri" pitchFamily="34" charset="0"/>
              </a:rPr>
              <a:t>A    B[PL]</a:t>
            </a:r>
            <a:endParaRPr lang="fr-FR" altLang="fr-FR" sz="1400" dirty="0">
              <a:latin typeface="Calibri" pitchFamily="34" charset="0"/>
            </a:endParaRPr>
          </a:p>
        </p:txBody>
      </p:sp>
      <p:sp>
        <p:nvSpPr>
          <p:cNvPr id="19" name="Line 118"/>
          <p:cNvSpPr>
            <a:spLocks noChangeShapeType="1"/>
          </p:cNvSpPr>
          <p:nvPr/>
        </p:nvSpPr>
        <p:spPr bwMode="auto">
          <a:xfrm>
            <a:off x="3784354" y="377329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0" name="Group 119"/>
          <p:cNvGrpSpPr>
            <a:grpSpLocks/>
          </p:cNvGrpSpPr>
          <p:nvPr/>
        </p:nvGrpSpPr>
        <p:grpSpPr bwMode="auto">
          <a:xfrm>
            <a:off x="3152529" y="3817748"/>
            <a:ext cx="215900" cy="215900"/>
            <a:chOff x="3277" y="1435"/>
            <a:chExt cx="136" cy="136"/>
          </a:xfrm>
        </p:grpSpPr>
        <p:sp>
          <p:nvSpPr>
            <p:cNvPr id="21"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2"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4" name="Line 123"/>
          <p:cNvSpPr>
            <a:spLocks noChangeShapeType="1"/>
          </p:cNvSpPr>
          <p:nvPr/>
        </p:nvSpPr>
        <p:spPr bwMode="auto">
          <a:xfrm>
            <a:off x="4055425" y="377572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Freeform 124"/>
          <p:cNvSpPr>
            <a:spLocks/>
          </p:cNvSpPr>
          <p:nvPr/>
        </p:nvSpPr>
        <p:spPr bwMode="auto">
          <a:xfrm>
            <a:off x="2820741" y="3871723"/>
            <a:ext cx="273050" cy="57150"/>
          </a:xfrm>
          <a:custGeom>
            <a:avLst/>
            <a:gdLst>
              <a:gd name="T0" fmla="*/ 2147483647 w 172"/>
              <a:gd name="T1" fmla="*/ 2147483647 h 36"/>
              <a:gd name="T2" fmla="*/ 2147483647 w 172"/>
              <a:gd name="T3" fmla="*/ 2147483647 h 36"/>
              <a:gd name="T4" fmla="*/ 0 w 172"/>
              <a:gd name="T5" fmla="*/ 0 h 36"/>
              <a:gd name="T6" fmla="*/ 0 60000 65536"/>
              <a:gd name="T7" fmla="*/ 0 60000 65536"/>
              <a:gd name="T8" fmla="*/ 0 60000 65536"/>
            </a:gdLst>
            <a:ahLst/>
            <a:cxnLst>
              <a:cxn ang="T6">
                <a:pos x="T0" y="T1"/>
              </a:cxn>
              <a:cxn ang="T7">
                <a:pos x="T2" y="T3"/>
              </a:cxn>
              <a:cxn ang="T8">
                <a:pos x="T4" y="T5"/>
              </a:cxn>
            </a:cxnLst>
            <a:rect l="0" t="0" r="r" b="b"/>
            <a:pathLst>
              <a:path w="172" h="36">
                <a:moveTo>
                  <a:pt x="172" y="36"/>
                </a:moveTo>
                <a:lnTo>
                  <a:pt x="92" y="36"/>
                </a:lnTo>
                <a:lnTo>
                  <a:pt x="0" y="0"/>
                </a:lnTo>
              </a:path>
            </a:pathLst>
          </a:custGeom>
          <a:noFill/>
          <a:ln w="127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9" name="Parallélogramme 28"/>
          <p:cNvSpPr/>
          <p:nvPr/>
        </p:nvSpPr>
        <p:spPr>
          <a:xfrm>
            <a:off x="5155030" y="5733101"/>
            <a:ext cx="2904876" cy="451262"/>
          </a:xfrm>
          <a:prstGeom prst="parallelogram">
            <a:avLst>
              <a:gd name="adj" fmla="val 14868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0" name="Connecteur droit avec flèche 29"/>
          <p:cNvCxnSpPr/>
          <p:nvPr/>
        </p:nvCxnSpPr>
        <p:spPr>
          <a:xfrm>
            <a:off x="6710698" y="5091843"/>
            <a:ext cx="0" cy="86688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a:off x="6710698" y="5091843"/>
            <a:ext cx="1349208"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2" name="ZoneTexte 31"/>
          <p:cNvSpPr txBox="1"/>
          <p:nvPr/>
        </p:nvSpPr>
        <p:spPr>
          <a:xfrm>
            <a:off x="6681863" y="4676209"/>
            <a:ext cx="1382110" cy="369332"/>
          </a:xfrm>
          <a:prstGeom prst="rect">
            <a:avLst/>
          </a:prstGeom>
          <a:noFill/>
        </p:spPr>
        <p:txBody>
          <a:bodyPr wrap="none" rtlCol="0">
            <a:spAutoFit/>
          </a:bodyPr>
          <a:lstStyle/>
          <a:p>
            <a:r>
              <a:rPr lang="fr-FR" dirty="0" smtClean="0"/>
              <a:t>[PL]   A    B    </a:t>
            </a:r>
            <a:endParaRPr lang="fr-FR" dirty="0"/>
          </a:p>
        </p:txBody>
      </p:sp>
      <p:sp>
        <p:nvSpPr>
          <p:cNvPr id="33" name="ZoneTexte 32"/>
          <p:cNvSpPr txBox="1"/>
          <p:nvPr/>
        </p:nvSpPr>
        <p:spPr>
          <a:xfrm>
            <a:off x="19196" y="5112922"/>
            <a:ext cx="2766951" cy="923330"/>
          </a:xfrm>
          <a:prstGeom prst="rect">
            <a:avLst/>
          </a:prstGeom>
          <a:noFill/>
        </p:spPr>
        <p:txBody>
          <a:bodyPr wrap="square" rtlCol="0">
            <a:spAutoFit/>
          </a:bodyPr>
          <a:lstStyle/>
          <a:p>
            <a:r>
              <a:rPr lang="fr-FR" dirty="0" smtClean="0"/>
              <a:t>Elément de situation défini dans un système de références</a:t>
            </a:r>
            <a:endParaRPr lang="fr-FR" dirty="0"/>
          </a:p>
        </p:txBody>
      </p:sp>
      <p:sp>
        <p:nvSpPr>
          <p:cNvPr id="34" name="Rectangle 115"/>
          <p:cNvSpPr>
            <a:spLocks noChangeArrowheads="1"/>
          </p:cNvSpPr>
          <p:nvPr/>
        </p:nvSpPr>
        <p:spPr bwMode="auto">
          <a:xfrm>
            <a:off x="7228005" y="4712229"/>
            <a:ext cx="660266"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8" name="Connecteur droit 7"/>
          <p:cNvCxnSpPr>
            <a:stCxn id="34" idx="0"/>
            <a:endCxn id="34" idx="2"/>
          </p:cNvCxnSpPr>
          <p:nvPr/>
        </p:nvCxnSpPr>
        <p:spPr>
          <a:xfrm>
            <a:off x="7558138" y="4712229"/>
            <a:ext cx="0" cy="30956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5" name="Rectangle 115"/>
          <p:cNvSpPr>
            <a:spLocks noChangeArrowheads="1"/>
          </p:cNvSpPr>
          <p:nvPr/>
        </p:nvSpPr>
        <p:spPr bwMode="auto">
          <a:xfrm>
            <a:off x="3351072" y="5338553"/>
            <a:ext cx="949424"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36" name="Line 116"/>
          <p:cNvSpPr>
            <a:spLocks noChangeShapeType="1"/>
          </p:cNvSpPr>
          <p:nvPr/>
        </p:nvSpPr>
        <p:spPr bwMode="auto">
          <a:xfrm>
            <a:off x="3649521" y="534014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 name="Rectangle 117"/>
          <p:cNvSpPr>
            <a:spLocks noChangeArrowheads="1"/>
          </p:cNvSpPr>
          <p:nvPr/>
        </p:nvSpPr>
        <p:spPr bwMode="auto">
          <a:xfrm>
            <a:off x="3633646" y="5340140"/>
            <a:ext cx="66684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t>
            </a:r>
            <a:r>
              <a:rPr lang="fr-FR" altLang="fr-FR" sz="1400" dirty="0" smtClean="0">
                <a:latin typeface="Calibri" pitchFamily="34" charset="0"/>
              </a:rPr>
              <a:t>X</a:t>
            </a:r>
            <a:endParaRPr lang="fr-FR" altLang="fr-FR" sz="1400" dirty="0">
              <a:latin typeface="Calibri" pitchFamily="34" charset="0"/>
            </a:endParaRPr>
          </a:p>
        </p:txBody>
      </p:sp>
      <p:sp>
        <p:nvSpPr>
          <p:cNvPr id="38" name="Line 118"/>
          <p:cNvSpPr>
            <a:spLocks noChangeShapeType="1"/>
          </p:cNvSpPr>
          <p:nvPr/>
        </p:nvSpPr>
        <p:spPr bwMode="auto">
          <a:xfrm>
            <a:off x="4030521" y="534014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9" name="Group 119"/>
          <p:cNvGrpSpPr>
            <a:grpSpLocks/>
          </p:cNvGrpSpPr>
          <p:nvPr/>
        </p:nvGrpSpPr>
        <p:grpSpPr bwMode="auto">
          <a:xfrm>
            <a:off x="3398696" y="5384590"/>
            <a:ext cx="215900" cy="215900"/>
            <a:chOff x="3277" y="1435"/>
            <a:chExt cx="136" cy="136"/>
          </a:xfrm>
        </p:grpSpPr>
        <p:sp>
          <p:nvSpPr>
            <p:cNvPr id="40"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41"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2"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1" name="Connecteur droit avec flèche 10"/>
          <p:cNvCxnSpPr>
            <a:stCxn id="35" idx="1"/>
          </p:cNvCxnSpPr>
          <p:nvPr/>
        </p:nvCxnSpPr>
        <p:spPr>
          <a:xfrm flipH="1" flipV="1">
            <a:off x="3055798" y="5492540"/>
            <a:ext cx="295274" cy="79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0" name="Rectangle 23"/>
          <p:cNvSpPr>
            <a:spLocks noChangeArrowheads="1"/>
          </p:cNvSpPr>
          <p:nvPr/>
        </p:nvSpPr>
        <p:spPr bwMode="auto">
          <a:xfrm>
            <a:off x="7019455" y="532225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51" name="Line 24"/>
          <p:cNvSpPr>
            <a:spLocks noChangeShapeType="1"/>
          </p:cNvSpPr>
          <p:nvPr/>
        </p:nvSpPr>
        <p:spPr bwMode="auto">
          <a:xfrm flipV="1">
            <a:off x="7165505" y="508730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Freeform 25"/>
          <p:cNvSpPr>
            <a:spLocks/>
          </p:cNvSpPr>
          <p:nvPr/>
        </p:nvSpPr>
        <p:spPr bwMode="auto">
          <a:xfrm>
            <a:off x="7087718" y="5087307"/>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6" name="ZoneTexte 45"/>
          <p:cNvSpPr txBox="1"/>
          <p:nvPr/>
        </p:nvSpPr>
        <p:spPr>
          <a:xfrm>
            <a:off x="7006663" y="5278783"/>
            <a:ext cx="304892" cy="369332"/>
          </a:xfrm>
          <a:prstGeom prst="rect">
            <a:avLst/>
          </a:prstGeom>
          <a:noFill/>
        </p:spPr>
        <p:txBody>
          <a:bodyPr wrap="none" rtlCol="0">
            <a:spAutoFit/>
          </a:bodyPr>
          <a:lstStyle/>
          <a:p>
            <a:r>
              <a:rPr lang="fr-FR" dirty="0" smtClean="0"/>
              <a:t>X</a:t>
            </a:r>
            <a:endParaRPr lang="fr-FR" dirty="0"/>
          </a:p>
        </p:txBody>
      </p:sp>
    </p:spTree>
    <p:extLst>
      <p:ext uri="{BB962C8B-B14F-4D97-AF65-F5344CB8AC3E}">
        <p14:creationId xmlns:p14="http://schemas.microsoft.com/office/powerpoint/2010/main" val="2714715990"/>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Espace réservé du numéro de diapositive 3"/>
          <p:cNvSpPr>
            <a:spLocks noGrp="1"/>
          </p:cNvSpPr>
          <p:nvPr>
            <p:ph type="sldNum" sz="quarter" idx="11"/>
          </p:nvPr>
        </p:nvSpPr>
        <p:spPr>
          <a:xfrm>
            <a:off x="6919913" y="6492875"/>
            <a:ext cx="2133600" cy="365125"/>
          </a:xfrm>
        </p:spPr>
        <p:txBody>
          <a:bodyPr/>
          <a:lstStyle/>
          <a:p>
            <a:pPr algn="r">
              <a:defRPr/>
            </a:pPr>
            <a:fld id="{02AE6A5F-C062-47C7-AB0B-AF6B34EE2648}" type="slidenum">
              <a:rPr lang="en-US" smtClean="0"/>
              <a:pPr algn="r">
                <a:defRPr/>
              </a:pPr>
              <a:t>109</a:t>
            </a:fld>
            <a:endParaRPr lang="en-US" dirty="0"/>
          </a:p>
        </p:txBody>
      </p:sp>
      <p:sp>
        <p:nvSpPr>
          <p:cNvPr id="138" name="Rectangle 59"/>
          <p:cNvSpPr>
            <a:spLocks noChangeArrowheads="1"/>
          </p:cNvSpPr>
          <p:nvPr/>
        </p:nvSpPr>
        <p:spPr bwMode="auto">
          <a:xfrm>
            <a:off x="75405" y="148058"/>
            <a:ext cx="8201412"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LIMITATION DES </a:t>
            </a:r>
            <a:r>
              <a:rPr lang="fr-FR" altLang="fr-FR" sz="2400" b="1" dirty="0" err="1" smtClean="0">
                <a:latin typeface="Arial" charset="0"/>
              </a:rPr>
              <a:t>ddl</a:t>
            </a:r>
            <a:r>
              <a:rPr lang="fr-FR" altLang="fr-FR" sz="2400" b="1" dirty="0" smtClean="0">
                <a:latin typeface="Arial" charset="0"/>
              </a:rPr>
              <a:t> BLOQUES PAR UNE REFERENCE</a:t>
            </a:r>
            <a:endParaRPr lang="fr-FR" altLang="fr-FR" sz="2400" b="1" dirty="0">
              <a:latin typeface="Arial" charset="0"/>
            </a:endParaRPr>
          </a:p>
        </p:txBody>
      </p:sp>
      <p:sp>
        <p:nvSpPr>
          <p:cNvPr id="2" name="ZoneTexte 1"/>
          <p:cNvSpPr txBox="1"/>
          <p:nvPr/>
        </p:nvSpPr>
        <p:spPr>
          <a:xfrm>
            <a:off x="117836" y="742208"/>
            <a:ext cx="9026163" cy="1200329"/>
          </a:xfrm>
          <a:prstGeom prst="rect">
            <a:avLst/>
          </a:prstGeom>
          <a:noFill/>
        </p:spPr>
        <p:txBody>
          <a:bodyPr wrap="square" rtlCol="0">
            <a:spAutoFit/>
          </a:bodyPr>
          <a:lstStyle/>
          <a:p>
            <a:r>
              <a:rPr lang="fr-FR" dirty="0" smtClean="0">
                <a:latin typeface="Arial" panose="020B0604020202020204" pitchFamily="34" charset="0"/>
                <a:cs typeface="Arial" panose="020B0604020202020204" pitchFamily="34" charset="0"/>
              </a:rPr>
              <a:t>Par défaut, une référence bloque tous les degrés de liberté correspondant à sa classe de surface.</a:t>
            </a:r>
          </a:p>
          <a:p>
            <a:endParaRPr lang="fr-FR" dirty="0">
              <a:latin typeface="Arial" panose="020B0604020202020204" pitchFamily="34" charset="0"/>
              <a:cs typeface="Arial" panose="020B0604020202020204" pitchFamily="34" charset="0"/>
            </a:endParaRPr>
          </a:p>
          <a:p>
            <a:r>
              <a:rPr lang="fr-FR" dirty="0" smtClean="0">
                <a:latin typeface="Arial" panose="020B0604020202020204" pitchFamily="34" charset="0"/>
                <a:cs typeface="Arial" panose="020B0604020202020204" pitchFamily="34" charset="0"/>
              </a:rPr>
              <a:t>L'élément de situation permet de limiter les degrés de liberté :</a:t>
            </a:r>
          </a:p>
        </p:txBody>
      </p:sp>
      <p:sp>
        <p:nvSpPr>
          <p:cNvPr id="217" name="Rectangle 115"/>
          <p:cNvSpPr>
            <a:spLocks noChangeArrowheads="1"/>
          </p:cNvSpPr>
          <p:nvPr/>
        </p:nvSpPr>
        <p:spPr bwMode="auto">
          <a:xfrm>
            <a:off x="822672" y="2415507"/>
            <a:ext cx="1720850"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18" name="Line 116"/>
          <p:cNvSpPr>
            <a:spLocks noChangeShapeType="1"/>
          </p:cNvSpPr>
          <p:nvPr/>
        </p:nvSpPr>
        <p:spPr bwMode="auto">
          <a:xfrm>
            <a:off x="1121122" y="241709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9" name="Rectangle 117"/>
          <p:cNvSpPr>
            <a:spLocks noChangeArrowheads="1"/>
          </p:cNvSpPr>
          <p:nvPr/>
        </p:nvSpPr>
        <p:spPr bwMode="auto">
          <a:xfrm>
            <a:off x="1105247" y="2417094"/>
            <a:ext cx="113332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A[PL</a:t>
            </a:r>
            <a:r>
              <a:rPr lang="fr-FR" altLang="fr-FR" sz="1400" dirty="0" smtClean="0">
                <a:latin typeface="Calibri" pitchFamily="34" charset="0"/>
              </a:rPr>
              <a:t>]  B</a:t>
            </a:r>
            <a:endParaRPr lang="fr-FR" altLang="fr-FR" sz="1400" dirty="0">
              <a:latin typeface="Calibri" pitchFamily="34" charset="0"/>
            </a:endParaRPr>
          </a:p>
        </p:txBody>
      </p:sp>
      <p:sp>
        <p:nvSpPr>
          <p:cNvPr id="220" name="Line 118"/>
          <p:cNvSpPr>
            <a:spLocks noChangeShapeType="1"/>
          </p:cNvSpPr>
          <p:nvPr/>
        </p:nvSpPr>
        <p:spPr bwMode="auto">
          <a:xfrm>
            <a:off x="1502122" y="241709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21" name="Group 119"/>
          <p:cNvGrpSpPr>
            <a:grpSpLocks/>
          </p:cNvGrpSpPr>
          <p:nvPr/>
        </p:nvGrpSpPr>
        <p:grpSpPr bwMode="auto">
          <a:xfrm>
            <a:off x="870297" y="2461544"/>
            <a:ext cx="215900" cy="215900"/>
            <a:chOff x="3277" y="1435"/>
            <a:chExt cx="136" cy="136"/>
          </a:xfrm>
        </p:grpSpPr>
        <p:sp>
          <p:nvSpPr>
            <p:cNvPr id="222"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23"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4"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25" name="Line 123"/>
          <p:cNvSpPr>
            <a:spLocks noChangeShapeType="1"/>
          </p:cNvSpPr>
          <p:nvPr/>
        </p:nvSpPr>
        <p:spPr bwMode="auto">
          <a:xfrm>
            <a:off x="1986943" y="241952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6" name="Freeform 124"/>
          <p:cNvSpPr>
            <a:spLocks/>
          </p:cNvSpPr>
          <p:nvPr/>
        </p:nvSpPr>
        <p:spPr bwMode="auto">
          <a:xfrm>
            <a:off x="538509" y="2515519"/>
            <a:ext cx="273050" cy="57150"/>
          </a:xfrm>
          <a:custGeom>
            <a:avLst/>
            <a:gdLst>
              <a:gd name="T0" fmla="*/ 2147483647 w 172"/>
              <a:gd name="T1" fmla="*/ 2147483647 h 36"/>
              <a:gd name="T2" fmla="*/ 2147483647 w 172"/>
              <a:gd name="T3" fmla="*/ 2147483647 h 36"/>
              <a:gd name="T4" fmla="*/ 0 w 172"/>
              <a:gd name="T5" fmla="*/ 0 h 36"/>
              <a:gd name="T6" fmla="*/ 0 60000 65536"/>
              <a:gd name="T7" fmla="*/ 0 60000 65536"/>
              <a:gd name="T8" fmla="*/ 0 60000 65536"/>
            </a:gdLst>
            <a:ahLst/>
            <a:cxnLst>
              <a:cxn ang="T6">
                <a:pos x="T0" y="T1"/>
              </a:cxn>
              <a:cxn ang="T7">
                <a:pos x="T2" y="T3"/>
              </a:cxn>
              <a:cxn ang="T8">
                <a:pos x="T4" y="T5"/>
              </a:cxn>
            </a:cxnLst>
            <a:rect l="0" t="0" r="r" b="b"/>
            <a:pathLst>
              <a:path w="172" h="36">
                <a:moveTo>
                  <a:pt x="172" y="36"/>
                </a:moveTo>
                <a:lnTo>
                  <a:pt x="92" y="36"/>
                </a:lnTo>
                <a:lnTo>
                  <a:pt x="0" y="0"/>
                </a:lnTo>
              </a:path>
            </a:pathLst>
          </a:custGeom>
          <a:noFill/>
          <a:ln w="127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27" name="Group 169"/>
          <p:cNvGrpSpPr>
            <a:grpSpLocks/>
          </p:cNvGrpSpPr>
          <p:nvPr/>
        </p:nvGrpSpPr>
        <p:grpSpPr bwMode="auto">
          <a:xfrm>
            <a:off x="2159976" y="2458369"/>
            <a:ext cx="254000" cy="244475"/>
            <a:chOff x="3878" y="427"/>
            <a:chExt cx="160" cy="154"/>
          </a:xfrm>
        </p:grpSpPr>
        <p:sp>
          <p:nvSpPr>
            <p:cNvPr id="228" name="Rectangle 170"/>
            <p:cNvSpPr>
              <a:spLocks noChangeArrowheads="1"/>
            </p:cNvSpPr>
            <p:nvPr/>
          </p:nvSpPr>
          <p:spPr bwMode="auto">
            <a:xfrm>
              <a:off x="3878" y="427"/>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Calibri" pitchFamily="34" charset="0"/>
                </a:rPr>
                <a:t>L</a:t>
              </a:r>
            </a:p>
          </p:txBody>
        </p:sp>
        <p:sp>
          <p:nvSpPr>
            <p:cNvPr id="229" name="Oval 171"/>
            <p:cNvSpPr>
              <a:spLocks noChangeArrowheads="1"/>
            </p:cNvSpPr>
            <p:nvPr/>
          </p:nvSpPr>
          <p:spPr bwMode="auto">
            <a:xfrm>
              <a:off x="3901" y="436"/>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9" name="ZoneTexte 8"/>
          <p:cNvSpPr txBox="1"/>
          <p:nvPr/>
        </p:nvSpPr>
        <p:spPr>
          <a:xfrm>
            <a:off x="3025029" y="2100762"/>
            <a:ext cx="5917090" cy="1477328"/>
          </a:xfrm>
          <a:prstGeom prst="rect">
            <a:avLst/>
          </a:prstGeom>
          <a:noFill/>
        </p:spPr>
        <p:txBody>
          <a:bodyPr wrap="square" rtlCol="0">
            <a:spAutoFit/>
          </a:bodyPr>
          <a:lstStyle/>
          <a:p>
            <a:r>
              <a:rPr lang="fr-FR" dirty="0" smtClean="0">
                <a:latin typeface="Arial" panose="020B0604020202020204" pitchFamily="34" charset="0"/>
                <a:cs typeface="Arial" panose="020B0604020202020204" pitchFamily="34" charset="0"/>
              </a:rPr>
              <a:t>La surface nominale A est associée à la surface réelle A.</a:t>
            </a:r>
          </a:p>
          <a:p>
            <a:r>
              <a:rPr lang="fr-FR" dirty="0" smtClean="0">
                <a:latin typeface="Arial" panose="020B0604020202020204" pitchFamily="34" charset="0"/>
                <a:cs typeface="Arial" panose="020B0604020202020204" pitchFamily="34" charset="0"/>
              </a:rPr>
              <a:t>Le plan A[PL] est défini par rapport à la surface nominale.</a:t>
            </a:r>
          </a:p>
          <a:p>
            <a:r>
              <a:rPr lang="fr-FR" dirty="0">
                <a:latin typeface="Arial" panose="020B0604020202020204" pitchFamily="34" charset="0"/>
                <a:cs typeface="Arial" panose="020B0604020202020204" pitchFamily="34" charset="0"/>
              </a:rPr>
              <a:t>Le système de </a:t>
            </a:r>
            <a:r>
              <a:rPr lang="fr-FR" dirty="0" smtClean="0">
                <a:latin typeface="Arial" panose="020B0604020202020204" pitchFamily="34" charset="0"/>
                <a:cs typeface="Arial" panose="020B0604020202020204" pitchFamily="34" charset="0"/>
              </a:rPr>
              <a:t>références </a:t>
            </a:r>
            <a:r>
              <a:rPr lang="fr-FR" dirty="0">
                <a:latin typeface="Arial" panose="020B0604020202020204" pitchFamily="34" charset="0"/>
                <a:cs typeface="Arial" panose="020B0604020202020204" pitchFamily="34" charset="0"/>
              </a:rPr>
              <a:t>est construit avec le plan A[PL] </a:t>
            </a:r>
            <a:r>
              <a:rPr lang="fr-FR" dirty="0" smtClean="0">
                <a:latin typeface="Arial" panose="020B0604020202020204" pitchFamily="34" charset="0"/>
                <a:cs typeface="Arial" panose="020B0604020202020204" pitchFamily="34" charset="0"/>
              </a:rPr>
              <a:t>primaire et B secondaire.</a:t>
            </a:r>
            <a:endParaRPr lang="fr-FR" dirty="0">
              <a:latin typeface="Arial" panose="020B0604020202020204" pitchFamily="34" charset="0"/>
              <a:cs typeface="Arial" panose="020B0604020202020204" pitchFamily="34" charset="0"/>
            </a:endParaRPr>
          </a:p>
        </p:txBody>
      </p:sp>
      <p:sp>
        <p:nvSpPr>
          <p:cNvPr id="23" name="Rectangle 115"/>
          <p:cNvSpPr>
            <a:spLocks noChangeArrowheads="1"/>
          </p:cNvSpPr>
          <p:nvPr/>
        </p:nvSpPr>
        <p:spPr bwMode="auto">
          <a:xfrm>
            <a:off x="870356" y="4435099"/>
            <a:ext cx="1536123"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 name="Line 116"/>
          <p:cNvSpPr>
            <a:spLocks noChangeShapeType="1"/>
          </p:cNvSpPr>
          <p:nvPr/>
        </p:nvSpPr>
        <p:spPr bwMode="auto">
          <a:xfrm>
            <a:off x="1168806" y="443668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Rectangle 117"/>
          <p:cNvSpPr>
            <a:spLocks noChangeArrowheads="1"/>
          </p:cNvSpPr>
          <p:nvPr/>
        </p:nvSpPr>
        <p:spPr bwMode="auto">
          <a:xfrm>
            <a:off x="1152931" y="4436686"/>
            <a:ext cx="125354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t>
            </a:r>
            <a:r>
              <a:rPr lang="fr-FR" altLang="fr-FR" sz="1400" dirty="0" smtClean="0">
                <a:latin typeface="Calibri" pitchFamily="34" charset="0"/>
              </a:rPr>
              <a:t>A    B [PL]</a:t>
            </a:r>
            <a:endParaRPr lang="fr-FR" altLang="fr-FR" sz="1400" dirty="0">
              <a:latin typeface="Calibri" pitchFamily="34" charset="0"/>
            </a:endParaRPr>
          </a:p>
        </p:txBody>
      </p:sp>
      <p:sp>
        <p:nvSpPr>
          <p:cNvPr id="26" name="Line 118"/>
          <p:cNvSpPr>
            <a:spLocks noChangeShapeType="1"/>
          </p:cNvSpPr>
          <p:nvPr/>
        </p:nvSpPr>
        <p:spPr bwMode="auto">
          <a:xfrm>
            <a:off x="1549806" y="443668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7" name="Group 119"/>
          <p:cNvGrpSpPr>
            <a:grpSpLocks/>
          </p:cNvGrpSpPr>
          <p:nvPr/>
        </p:nvGrpSpPr>
        <p:grpSpPr bwMode="auto">
          <a:xfrm>
            <a:off x="917981" y="4481136"/>
            <a:ext cx="215900" cy="215900"/>
            <a:chOff x="3277" y="1435"/>
            <a:chExt cx="136" cy="136"/>
          </a:xfrm>
        </p:grpSpPr>
        <p:sp>
          <p:nvSpPr>
            <p:cNvPr id="28"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9"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0"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1" name="Line 123"/>
          <p:cNvSpPr>
            <a:spLocks noChangeShapeType="1"/>
          </p:cNvSpPr>
          <p:nvPr/>
        </p:nvSpPr>
        <p:spPr bwMode="auto">
          <a:xfrm>
            <a:off x="1809002" y="44391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fr-FR" dirty="0" smtClean="0"/>
              <a:t> </a:t>
            </a:r>
            <a:endParaRPr lang="fr-FR" dirty="0"/>
          </a:p>
        </p:txBody>
      </p:sp>
      <p:sp>
        <p:nvSpPr>
          <p:cNvPr id="32" name="Freeform 124"/>
          <p:cNvSpPr>
            <a:spLocks/>
          </p:cNvSpPr>
          <p:nvPr/>
        </p:nvSpPr>
        <p:spPr bwMode="auto">
          <a:xfrm>
            <a:off x="586193" y="4535111"/>
            <a:ext cx="273050" cy="57150"/>
          </a:xfrm>
          <a:custGeom>
            <a:avLst/>
            <a:gdLst>
              <a:gd name="T0" fmla="*/ 2147483647 w 172"/>
              <a:gd name="T1" fmla="*/ 2147483647 h 36"/>
              <a:gd name="T2" fmla="*/ 2147483647 w 172"/>
              <a:gd name="T3" fmla="*/ 2147483647 h 36"/>
              <a:gd name="T4" fmla="*/ 0 w 172"/>
              <a:gd name="T5" fmla="*/ 0 h 36"/>
              <a:gd name="T6" fmla="*/ 0 60000 65536"/>
              <a:gd name="T7" fmla="*/ 0 60000 65536"/>
              <a:gd name="T8" fmla="*/ 0 60000 65536"/>
            </a:gdLst>
            <a:ahLst/>
            <a:cxnLst>
              <a:cxn ang="T6">
                <a:pos x="T0" y="T1"/>
              </a:cxn>
              <a:cxn ang="T7">
                <a:pos x="T2" y="T3"/>
              </a:cxn>
              <a:cxn ang="T8">
                <a:pos x="T4" y="T5"/>
              </a:cxn>
            </a:cxnLst>
            <a:rect l="0" t="0" r="r" b="b"/>
            <a:pathLst>
              <a:path w="172" h="36">
                <a:moveTo>
                  <a:pt x="172" y="36"/>
                </a:moveTo>
                <a:lnTo>
                  <a:pt x="92" y="36"/>
                </a:lnTo>
                <a:lnTo>
                  <a:pt x="0" y="0"/>
                </a:lnTo>
              </a:path>
            </a:pathLst>
          </a:custGeom>
          <a:noFill/>
          <a:ln w="127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9" name="ZoneTexte 38"/>
          <p:cNvSpPr txBox="1"/>
          <p:nvPr/>
        </p:nvSpPr>
        <p:spPr>
          <a:xfrm>
            <a:off x="3025029" y="4146468"/>
            <a:ext cx="5917090" cy="1477328"/>
          </a:xfrm>
          <a:prstGeom prst="rect">
            <a:avLst/>
          </a:prstGeom>
          <a:noFill/>
        </p:spPr>
        <p:txBody>
          <a:bodyPr wrap="square" rtlCol="0">
            <a:spAutoFit/>
          </a:bodyPr>
          <a:lstStyle/>
          <a:p>
            <a:r>
              <a:rPr lang="fr-FR" dirty="0" smtClean="0">
                <a:latin typeface="Arial" panose="020B0604020202020204" pitchFamily="34" charset="0"/>
                <a:cs typeface="Arial" panose="020B0604020202020204" pitchFamily="34" charset="0"/>
              </a:rPr>
              <a:t>Le modèle nominal est associé à la surface réelle A puis à B.</a:t>
            </a:r>
          </a:p>
          <a:p>
            <a:r>
              <a:rPr lang="fr-FR" dirty="0" smtClean="0">
                <a:latin typeface="Arial" panose="020B0604020202020204" pitchFamily="34" charset="0"/>
                <a:cs typeface="Arial" panose="020B0604020202020204" pitchFamily="34" charset="0"/>
              </a:rPr>
              <a:t>Le plan B[PL] est défini dans ce modèle nominal.</a:t>
            </a:r>
          </a:p>
          <a:p>
            <a:r>
              <a:rPr lang="fr-FR" dirty="0">
                <a:latin typeface="Arial" panose="020B0604020202020204" pitchFamily="34" charset="0"/>
                <a:cs typeface="Arial" panose="020B0604020202020204" pitchFamily="34" charset="0"/>
              </a:rPr>
              <a:t>Le système de </a:t>
            </a:r>
            <a:r>
              <a:rPr lang="fr-FR" dirty="0" smtClean="0">
                <a:latin typeface="Arial" panose="020B0604020202020204" pitchFamily="34" charset="0"/>
                <a:cs typeface="Arial" panose="020B0604020202020204" pitchFamily="34" charset="0"/>
              </a:rPr>
              <a:t>références </a:t>
            </a:r>
            <a:r>
              <a:rPr lang="fr-FR" dirty="0">
                <a:latin typeface="Arial" panose="020B0604020202020204" pitchFamily="34" charset="0"/>
                <a:cs typeface="Arial" panose="020B0604020202020204" pitchFamily="34" charset="0"/>
              </a:rPr>
              <a:t>est construit </a:t>
            </a:r>
            <a:r>
              <a:rPr lang="fr-FR" dirty="0" smtClean="0">
                <a:latin typeface="Arial" panose="020B0604020202020204" pitchFamily="34" charset="0"/>
                <a:cs typeface="Arial" panose="020B0604020202020204" pitchFamily="34" charset="0"/>
              </a:rPr>
              <a:t>avec A primaire  et le </a:t>
            </a:r>
            <a:r>
              <a:rPr lang="fr-FR" dirty="0">
                <a:latin typeface="Arial" panose="020B0604020202020204" pitchFamily="34" charset="0"/>
                <a:cs typeface="Arial" panose="020B0604020202020204" pitchFamily="34" charset="0"/>
              </a:rPr>
              <a:t>plan </a:t>
            </a:r>
            <a:r>
              <a:rPr lang="fr-FR" dirty="0" smtClean="0">
                <a:latin typeface="Arial" panose="020B0604020202020204" pitchFamily="34" charset="0"/>
                <a:cs typeface="Arial" panose="020B0604020202020204" pitchFamily="34" charset="0"/>
              </a:rPr>
              <a:t>B[PL</a:t>
            </a:r>
            <a:r>
              <a:rPr lang="fr-FR" dirty="0">
                <a:latin typeface="Arial" panose="020B0604020202020204" pitchFamily="34" charset="0"/>
                <a:cs typeface="Arial" panose="020B0604020202020204" pitchFamily="34" charset="0"/>
              </a:rPr>
              <a:t>] </a:t>
            </a:r>
            <a:r>
              <a:rPr lang="fr-FR" dirty="0" smtClean="0">
                <a:latin typeface="Arial" panose="020B0604020202020204" pitchFamily="34" charset="0"/>
                <a:cs typeface="Arial" panose="020B0604020202020204" pitchFamily="34" charset="0"/>
              </a:rPr>
              <a:t>secondaire.</a:t>
            </a:r>
            <a:endParaRPr lang="fr-FR" dirty="0">
              <a:latin typeface="Arial" panose="020B0604020202020204" pitchFamily="34" charset="0"/>
              <a:cs typeface="Arial" panose="020B0604020202020204" pitchFamily="34" charset="0"/>
            </a:endParaRPr>
          </a:p>
        </p:txBody>
      </p:sp>
      <p:sp>
        <p:nvSpPr>
          <p:cNvPr id="40" name="Rectangle 115"/>
          <p:cNvSpPr>
            <a:spLocks noChangeArrowheads="1"/>
          </p:cNvSpPr>
          <p:nvPr/>
        </p:nvSpPr>
        <p:spPr bwMode="auto">
          <a:xfrm>
            <a:off x="762119" y="6011750"/>
            <a:ext cx="1715660"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41" name="Line 116"/>
          <p:cNvSpPr>
            <a:spLocks noChangeShapeType="1"/>
          </p:cNvSpPr>
          <p:nvPr/>
        </p:nvSpPr>
        <p:spPr bwMode="auto">
          <a:xfrm>
            <a:off x="1060569" y="601333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2" name="Rectangle 117"/>
          <p:cNvSpPr>
            <a:spLocks noChangeArrowheads="1"/>
          </p:cNvSpPr>
          <p:nvPr/>
        </p:nvSpPr>
        <p:spPr bwMode="auto">
          <a:xfrm>
            <a:off x="1044694" y="6013337"/>
            <a:ext cx="143308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t>
            </a:r>
            <a:r>
              <a:rPr lang="fr-FR" altLang="fr-FR" sz="1400" dirty="0" smtClean="0">
                <a:latin typeface="Calibri" pitchFamily="34" charset="0"/>
              </a:rPr>
              <a:t>A</a:t>
            </a:r>
            <a:r>
              <a:rPr lang="fr-FR" altLang="fr-FR" sz="1400" dirty="0" smtClean="0">
                <a:latin typeface="Arial Unicode MS"/>
                <a:ea typeface="Arial Unicode MS"/>
                <a:cs typeface="Arial Unicode MS"/>
              </a:rPr>
              <a:t>Ⓛ</a:t>
            </a:r>
            <a:r>
              <a:rPr lang="fr-FR" altLang="fr-FR" sz="1400" dirty="0" smtClean="0">
                <a:latin typeface="Calibri" pitchFamily="34" charset="0"/>
              </a:rPr>
              <a:t>    B [PL]</a:t>
            </a:r>
            <a:endParaRPr lang="fr-FR" altLang="fr-FR" sz="1400" dirty="0">
              <a:latin typeface="Calibri" pitchFamily="34" charset="0"/>
            </a:endParaRPr>
          </a:p>
        </p:txBody>
      </p:sp>
      <p:sp>
        <p:nvSpPr>
          <p:cNvPr id="43" name="Line 118"/>
          <p:cNvSpPr>
            <a:spLocks noChangeShapeType="1"/>
          </p:cNvSpPr>
          <p:nvPr/>
        </p:nvSpPr>
        <p:spPr bwMode="auto">
          <a:xfrm>
            <a:off x="1441569" y="601333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4" name="Group 119"/>
          <p:cNvGrpSpPr>
            <a:grpSpLocks/>
          </p:cNvGrpSpPr>
          <p:nvPr/>
        </p:nvGrpSpPr>
        <p:grpSpPr bwMode="auto">
          <a:xfrm>
            <a:off x="809744" y="6057787"/>
            <a:ext cx="215900" cy="215900"/>
            <a:chOff x="3277" y="1435"/>
            <a:chExt cx="136" cy="136"/>
          </a:xfrm>
        </p:grpSpPr>
        <p:sp>
          <p:nvSpPr>
            <p:cNvPr id="45"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46"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7"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8" name="Line 123"/>
          <p:cNvSpPr>
            <a:spLocks noChangeShapeType="1"/>
          </p:cNvSpPr>
          <p:nvPr/>
        </p:nvSpPr>
        <p:spPr bwMode="auto">
          <a:xfrm>
            <a:off x="1867015" y="601576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fr-FR" dirty="0" smtClean="0"/>
              <a:t> </a:t>
            </a:r>
            <a:endParaRPr lang="fr-FR" dirty="0"/>
          </a:p>
        </p:txBody>
      </p:sp>
      <p:sp>
        <p:nvSpPr>
          <p:cNvPr id="49" name="Freeform 124"/>
          <p:cNvSpPr>
            <a:spLocks/>
          </p:cNvSpPr>
          <p:nvPr/>
        </p:nvSpPr>
        <p:spPr bwMode="auto">
          <a:xfrm>
            <a:off x="477956" y="6111762"/>
            <a:ext cx="273050" cy="57150"/>
          </a:xfrm>
          <a:custGeom>
            <a:avLst/>
            <a:gdLst>
              <a:gd name="T0" fmla="*/ 2147483647 w 172"/>
              <a:gd name="T1" fmla="*/ 2147483647 h 36"/>
              <a:gd name="T2" fmla="*/ 2147483647 w 172"/>
              <a:gd name="T3" fmla="*/ 2147483647 h 36"/>
              <a:gd name="T4" fmla="*/ 0 w 172"/>
              <a:gd name="T5" fmla="*/ 0 h 36"/>
              <a:gd name="T6" fmla="*/ 0 60000 65536"/>
              <a:gd name="T7" fmla="*/ 0 60000 65536"/>
              <a:gd name="T8" fmla="*/ 0 60000 65536"/>
            </a:gdLst>
            <a:ahLst/>
            <a:cxnLst>
              <a:cxn ang="T6">
                <a:pos x="T0" y="T1"/>
              </a:cxn>
              <a:cxn ang="T7">
                <a:pos x="T2" y="T3"/>
              </a:cxn>
              <a:cxn ang="T8">
                <a:pos x="T4" y="T5"/>
              </a:cxn>
            </a:cxnLst>
            <a:rect l="0" t="0" r="r" b="b"/>
            <a:pathLst>
              <a:path w="172" h="36">
                <a:moveTo>
                  <a:pt x="172" y="36"/>
                </a:moveTo>
                <a:lnTo>
                  <a:pt x="92" y="36"/>
                </a:lnTo>
                <a:lnTo>
                  <a:pt x="0" y="0"/>
                </a:lnTo>
              </a:path>
            </a:pathLst>
          </a:custGeom>
          <a:noFill/>
          <a:ln w="127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 name="ZoneTexte 4"/>
          <p:cNvSpPr txBox="1"/>
          <p:nvPr/>
        </p:nvSpPr>
        <p:spPr>
          <a:xfrm>
            <a:off x="3025029" y="5948805"/>
            <a:ext cx="5917090" cy="646331"/>
          </a:xfrm>
          <a:prstGeom prst="rect">
            <a:avLst/>
          </a:prstGeom>
          <a:noFill/>
        </p:spPr>
        <p:txBody>
          <a:bodyPr wrap="square" rtlCol="0">
            <a:spAutoFit/>
          </a:bodyPr>
          <a:lstStyle/>
          <a:p>
            <a:r>
              <a:rPr lang="fr-FR" dirty="0" smtClean="0"/>
              <a:t>Il faut éviter ces définitions impossible à gérer actuellement, car l'élément B[PL] serait flottant.</a:t>
            </a:r>
            <a:endParaRPr lang="fr-FR" dirty="0"/>
          </a:p>
        </p:txBody>
      </p:sp>
      <p:cxnSp>
        <p:nvCxnSpPr>
          <p:cNvPr id="7" name="Connecteur droit 6"/>
          <p:cNvCxnSpPr/>
          <p:nvPr/>
        </p:nvCxnSpPr>
        <p:spPr>
          <a:xfrm>
            <a:off x="1060569" y="5854533"/>
            <a:ext cx="926374" cy="66501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flipV="1">
            <a:off x="1212969" y="5854533"/>
            <a:ext cx="926374" cy="66501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57409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Freeform 2" descr="noir)"/>
          <p:cNvSpPr>
            <a:spLocks/>
          </p:cNvSpPr>
          <p:nvPr/>
        </p:nvSpPr>
        <p:spPr bwMode="auto">
          <a:xfrm>
            <a:off x="4702175" y="1289050"/>
            <a:ext cx="1739900" cy="904875"/>
          </a:xfrm>
          <a:custGeom>
            <a:avLst/>
            <a:gdLst>
              <a:gd name="T0" fmla="*/ 0 w 1096"/>
              <a:gd name="T1" fmla="*/ 0 h 570"/>
              <a:gd name="T2" fmla="*/ 2147483647 w 1096"/>
              <a:gd name="T3" fmla="*/ 2147483647 h 570"/>
              <a:gd name="T4" fmla="*/ 2147483647 w 1096"/>
              <a:gd name="T5" fmla="*/ 2147483647 h 570"/>
              <a:gd name="T6" fmla="*/ 2147483647 w 1096"/>
              <a:gd name="T7" fmla="*/ 2147483647 h 570"/>
              <a:gd name="T8" fmla="*/ 2147483647 w 1096"/>
              <a:gd name="T9" fmla="*/ 2147483647 h 570"/>
              <a:gd name="T10" fmla="*/ 2147483647 w 1096"/>
              <a:gd name="T11" fmla="*/ 0 h 570"/>
              <a:gd name="T12" fmla="*/ 0 w 109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6" h="570">
                <a:moveTo>
                  <a:pt x="0" y="0"/>
                </a:moveTo>
                <a:lnTo>
                  <a:pt x="2" y="568"/>
                </a:lnTo>
                <a:lnTo>
                  <a:pt x="234" y="569"/>
                </a:lnTo>
                <a:lnTo>
                  <a:pt x="234" y="413"/>
                </a:lnTo>
                <a:lnTo>
                  <a:pt x="1095" y="413"/>
                </a:lnTo>
                <a:lnTo>
                  <a:pt x="1095" y="0"/>
                </a:lnTo>
                <a:lnTo>
                  <a:pt x="0"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091" name="Line 3"/>
          <p:cNvSpPr>
            <a:spLocks noChangeShapeType="1"/>
          </p:cNvSpPr>
          <p:nvPr/>
        </p:nvSpPr>
        <p:spPr bwMode="auto">
          <a:xfrm flipV="1">
            <a:off x="3962400" y="20859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2" name="Line 4"/>
          <p:cNvSpPr>
            <a:spLocks noChangeShapeType="1"/>
          </p:cNvSpPr>
          <p:nvPr/>
        </p:nvSpPr>
        <p:spPr bwMode="auto">
          <a:xfrm flipV="1">
            <a:off x="3962400"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3" name="Line 5"/>
          <p:cNvSpPr>
            <a:spLocks noChangeShapeType="1"/>
          </p:cNvSpPr>
          <p:nvPr/>
        </p:nvSpPr>
        <p:spPr bwMode="auto">
          <a:xfrm flipV="1">
            <a:off x="3962400" y="174942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4" name="Line 6"/>
          <p:cNvSpPr>
            <a:spLocks noChangeShapeType="1"/>
          </p:cNvSpPr>
          <p:nvPr/>
        </p:nvSpPr>
        <p:spPr bwMode="auto">
          <a:xfrm flipV="1">
            <a:off x="3962400"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5" name="Line 7"/>
          <p:cNvSpPr>
            <a:spLocks noChangeShapeType="1"/>
          </p:cNvSpPr>
          <p:nvPr/>
        </p:nvSpPr>
        <p:spPr bwMode="auto">
          <a:xfrm flipV="1">
            <a:off x="3962400" y="14128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6" name="Line 8"/>
          <p:cNvSpPr>
            <a:spLocks noChangeShapeType="1"/>
          </p:cNvSpPr>
          <p:nvPr/>
        </p:nvSpPr>
        <p:spPr bwMode="auto">
          <a:xfrm flipV="1">
            <a:off x="3962400"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7" name="Line 9"/>
          <p:cNvSpPr>
            <a:spLocks noChangeShapeType="1"/>
          </p:cNvSpPr>
          <p:nvPr/>
        </p:nvSpPr>
        <p:spPr bwMode="auto">
          <a:xfrm flipV="1">
            <a:off x="3962400" y="1093788"/>
            <a:ext cx="0" cy="1412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8" name="Line 10"/>
          <p:cNvSpPr>
            <a:spLocks noChangeShapeType="1"/>
          </p:cNvSpPr>
          <p:nvPr/>
        </p:nvSpPr>
        <p:spPr bwMode="auto">
          <a:xfrm>
            <a:off x="3235325" y="1289050"/>
            <a:ext cx="1562100"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099" name="Line 11"/>
          <p:cNvSpPr>
            <a:spLocks noChangeShapeType="1"/>
          </p:cNvSpPr>
          <p:nvPr/>
        </p:nvSpPr>
        <p:spPr bwMode="auto">
          <a:xfrm>
            <a:off x="946150" y="1925638"/>
            <a:ext cx="6032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0" name="Line 12"/>
          <p:cNvSpPr>
            <a:spLocks noChangeShapeType="1"/>
          </p:cNvSpPr>
          <p:nvPr/>
        </p:nvSpPr>
        <p:spPr bwMode="auto">
          <a:xfrm>
            <a:off x="2862263" y="2068513"/>
            <a:ext cx="0" cy="5492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1" name="Line 13"/>
          <p:cNvSpPr>
            <a:spLocks noChangeShapeType="1"/>
          </p:cNvSpPr>
          <p:nvPr/>
        </p:nvSpPr>
        <p:spPr bwMode="auto">
          <a:xfrm>
            <a:off x="5080000" y="2174875"/>
            <a:ext cx="0" cy="4429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2" name="Rectangle 14"/>
          <p:cNvSpPr>
            <a:spLocks noChangeArrowheads="1"/>
          </p:cNvSpPr>
          <p:nvPr/>
        </p:nvSpPr>
        <p:spPr bwMode="auto">
          <a:xfrm>
            <a:off x="3249613" y="22717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ø44 </a:t>
            </a:r>
          </a:p>
        </p:txBody>
      </p:sp>
      <p:grpSp>
        <p:nvGrpSpPr>
          <p:cNvPr id="89103" name="Group 15"/>
          <p:cNvGrpSpPr>
            <a:grpSpLocks/>
          </p:cNvGrpSpPr>
          <p:nvPr/>
        </p:nvGrpSpPr>
        <p:grpSpPr bwMode="auto">
          <a:xfrm>
            <a:off x="4343400" y="2260600"/>
            <a:ext cx="360363" cy="336550"/>
            <a:chOff x="2829" y="1725"/>
            <a:chExt cx="170" cy="159"/>
          </a:xfrm>
        </p:grpSpPr>
        <p:sp>
          <p:nvSpPr>
            <p:cNvPr id="89229" name="Rectangle 16"/>
            <p:cNvSpPr>
              <a:spLocks noChangeArrowheads="1"/>
            </p:cNvSpPr>
            <p:nvPr/>
          </p:nvSpPr>
          <p:spPr bwMode="auto">
            <a:xfrm>
              <a:off x="2829" y="1725"/>
              <a:ext cx="151"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E</a:t>
              </a:r>
            </a:p>
          </p:txBody>
        </p:sp>
        <p:sp>
          <p:nvSpPr>
            <p:cNvPr id="89230" name="Rectangle 17"/>
            <p:cNvSpPr>
              <a:spLocks noChangeArrowheads="1"/>
            </p:cNvSpPr>
            <p:nvPr/>
          </p:nvSpPr>
          <p:spPr bwMode="auto">
            <a:xfrm>
              <a:off x="2885" y="1725"/>
              <a:ext cx="114"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 </a:t>
              </a:r>
            </a:p>
          </p:txBody>
        </p:sp>
        <p:sp>
          <p:nvSpPr>
            <p:cNvPr id="89231" name="Oval 18"/>
            <p:cNvSpPr>
              <a:spLocks noChangeArrowheads="1"/>
            </p:cNvSpPr>
            <p:nvPr/>
          </p:nvSpPr>
          <p:spPr bwMode="auto">
            <a:xfrm>
              <a:off x="2847" y="1727"/>
              <a:ext cx="137" cy="137"/>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89104" name="Freeform 19" descr="noir)"/>
          <p:cNvSpPr>
            <a:spLocks/>
          </p:cNvSpPr>
          <p:nvPr/>
        </p:nvSpPr>
        <p:spPr bwMode="auto">
          <a:xfrm>
            <a:off x="1495425" y="1289050"/>
            <a:ext cx="1724025" cy="904875"/>
          </a:xfrm>
          <a:custGeom>
            <a:avLst/>
            <a:gdLst>
              <a:gd name="T0" fmla="*/ 2147483647 w 1086"/>
              <a:gd name="T1" fmla="*/ 0 h 570"/>
              <a:gd name="T2" fmla="*/ 2147483647 w 1086"/>
              <a:gd name="T3" fmla="*/ 2147483647 h 570"/>
              <a:gd name="T4" fmla="*/ 2147483647 w 1086"/>
              <a:gd name="T5" fmla="*/ 2147483647 h 570"/>
              <a:gd name="T6" fmla="*/ 2147483647 w 1086"/>
              <a:gd name="T7" fmla="*/ 2147483647 h 570"/>
              <a:gd name="T8" fmla="*/ 0 w 1086"/>
              <a:gd name="T9" fmla="*/ 2147483647 h 570"/>
              <a:gd name="T10" fmla="*/ 0 w 1086"/>
              <a:gd name="T11" fmla="*/ 0 h 570"/>
              <a:gd name="T12" fmla="*/ 2147483647 w 108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6" h="570">
                <a:moveTo>
                  <a:pt x="1085" y="0"/>
                </a:moveTo>
                <a:lnTo>
                  <a:pt x="1085" y="569"/>
                </a:lnTo>
                <a:lnTo>
                  <a:pt x="861" y="569"/>
                </a:lnTo>
                <a:lnTo>
                  <a:pt x="861" y="413"/>
                </a:lnTo>
                <a:lnTo>
                  <a:pt x="0" y="413"/>
                </a:lnTo>
                <a:lnTo>
                  <a:pt x="0" y="0"/>
                </a:lnTo>
                <a:lnTo>
                  <a:pt x="1085"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05" name="Line 20"/>
          <p:cNvSpPr>
            <a:spLocks noChangeShapeType="1"/>
          </p:cNvSpPr>
          <p:nvPr/>
        </p:nvSpPr>
        <p:spPr bwMode="auto">
          <a:xfrm>
            <a:off x="3217863" y="2192338"/>
            <a:ext cx="170338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6" name="Rectangle 21"/>
          <p:cNvSpPr>
            <a:spLocks noChangeArrowheads="1"/>
          </p:cNvSpPr>
          <p:nvPr/>
        </p:nvSpPr>
        <p:spPr bwMode="auto">
          <a:xfrm>
            <a:off x="1739900" y="1295400"/>
            <a:ext cx="417513" cy="63500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07" name="Line 22"/>
          <p:cNvSpPr>
            <a:spLocks noChangeShapeType="1"/>
          </p:cNvSpPr>
          <p:nvPr/>
        </p:nvSpPr>
        <p:spPr bwMode="auto">
          <a:xfrm>
            <a:off x="1957388"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8" name="Line 23"/>
          <p:cNvSpPr>
            <a:spLocks noChangeShapeType="1"/>
          </p:cNvSpPr>
          <p:nvPr/>
        </p:nvSpPr>
        <p:spPr bwMode="auto">
          <a:xfrm>
            <a:off x="1957388"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09" name="Line 24"/>
          <p:cNvSpPr>
            <a:spLocks noChangeShapeType="1"/>
          </p:cNvSpPr>
          <p:nvPr/>
        </p:nvSpPr>
        <p:spPr bwMode="auto">
          <a:xfrm>
            <a:off x="1957388"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0" name="Line 25"/>
          <p:cNvSpPr>
            <a:spLocks noChangeShapeType="1"/>
          </p:cNvSpPr>
          <p:nvPr/>
        </p:nvSpPr>
        <p:spPr bwMode="auto">
          <a:xfrm>
            <a:off x="1957388"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1" name="Line 26"/>
          <p:cNvSpPr>
            <a:spLocks noChangeShapeType="1"/>
          </p:cNvSpPr>
          <p:nvPr/>
        </p:nvSpPr>
        <p:spPr bwMode="auto">
          <a:xfrm>
            <a:off x="1957388"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2" name="Line 27"/>
          <p:cNvSpPr>
            <a:spLocks noChangeShapeType="1"/>
          </p:cNvSpPr>
          <p:nvPr/>
        </p:nvSpPr>
        <p:spPr bwMode="auto">
          <a:xfrm>
            <a:off x="1957388"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3" name="Line 28"/>
          <p:cNvSpPr>
            <a:spLocks noChangeShapeType="1"/>
          </p:cNvSpPr>
          <p:nvPr/>
        </p:nvSpPr>
        <p:spPr bwMode="auto">
          <a:xfrm>
            <a:off x="1957388"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4" name="Rectangle 29"/>
          <p:cNvSpPr>
            <a:spLocks noChangeArrowheads="1"/>
          </p:cNvSpPr>
          <p:nvPr/>
        </p:nvSpPr>
        <p:spPr bwMode="auto">
          <a:xfrm>
            <a:off x="5767388" y="1289050"/>
            <a:ext cx="419100" cy="64135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15" name="Line 30"/>
          <p:cNvSpPr>
            <a:spLocks noChangeShapeType="1"/>
          </p:cNvSpPr>
          <p:nvPr/>
        </p:nvSpPr>
        <p:spPr bwMode="auto">
          <a:xfrm>
            <a:off x="5986463"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6" name="Line 31"/>
          <p:cNvSpPr>
            <a:spLocks noChangeShapeType="1"/>
          </p:cNvSpPr>
          <p:nvPr/>
        </p:nvSpPr>
        <p:spPr bwMode="auto">
          <a:xfrm>
            <a:off x="5986463"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7" name="Line 32"/>
          <p:cNvSpPr>
            <a:spLocks noChangeShapeType="1"/>
          </p:cNvSpPr>
          <p:nvPr/>
        </p:nvSpPr>
        <p:spPr bwMode="auto">
          <a:xfrm>
            <a:off x="5986463"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8" name="Line 33"/>
          <p:cNvSpPr>
            <a:spLocks noChangeShapeType="1"/>
          </p:cNvSpPr>
          <p:nvPr/>
        </p:nvSpPr>
        <p:spPr bwMode="auto">
          <a:xfrm>
            <a:off x="5986463"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19" name="Line 34"/>
          <p:cNvSpPr>
            <a:spLocks noChangeShapeType="1"/>
          </p:cNvSpPr>
          <p:nvPr/>
        </p:nvSpPr>
        <p:spPr bwMode="auto">
          <a:xfrm>
            <a:off x="5986463"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20" name="Line 35"/>
          <p:cNvSpPr>
            <a:spLocks noChangeShapeType="1"/>
          </p:cNvSpPr>
          <p:nvPr/>
        </p:nvSpPr>
        <p:spPr bwMode="auto">
          <a:xfrm>
            <a:off x="5986463"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21" name="Line 36"/>
          <p:cNvSpPr>
            <a:spLocks noChangeShapeType="1"/>
          </p:cNvSpPr>
          <p:nvPr/>
        </p:nvSpPr>
        <p:spPr bwMode="auto">
          <a:xfrm>
            <a:off x="5986463"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22" name="Line 37"/>
          <p:cNvSpPr>
            <a:spLocks noChangeShapeType="1"/>
          </p:cNvSpPr>
          <p:nvPr/>
        </p:nvSpPr>
        <p:spPr bwMode="auto">
          <a:xfrm>
            <a:off x="1957388"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23" name="Line 38"/>
          <p:cNvSpPr>
            <a:spLocks noChangeShapeType="1"/>
          </p:cNvSpPr>
          <p:nvPr/>
        </p:nvSpPr>
        <p:spPr bwMode="auto">
          <a:xfrm>
            <a:off x="5986463"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24" name="Rectangle 39"/>
          <p:cNvSpPr>
            <a:spLocks noChangeArrowheads="1"/>
          </p:cNvSpPr>
          <p:nvPr/>
        </p:nvSpPr>
        <p:spPr bwMode="auto">
          <a:xfrm>
            <a:off x="3719513" y="27289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 80</a:t>
            </a:r>
          </a:p>
        </p:txBody>
      </p:sp>
      <p:sp>
        <p:nvSpPr>
          <p:cNvPr id="89125" name="Rectangle 40"/>
          <p:cNvSpPr>
            <a:spLocks noChangeArrowheads="1"/>
          </p:cNvSpPr>
          <p:nvPr/>
        </p:nvSpPr>
        <p:spPr bwMode="auto">
          <a:xfrm>
            <a:off x="3905250" y="27289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26" name="Rectangle 41"/>
          <p:cNvSpPr>
            <a:spLocks noChangeArrowheads="1"/>
          </p:cNvSpPr>
          <p:nvPr/>
        </p:nvSpPr>
        <p:spPr bwMode="auto">
          <a:xfrm>
            <a:off x="3748088" y="2768600"/>
            <a:ext cx="558800" cy="2825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27" name="Rectangle 42"/>
          <p:cNvSpPr>
            <a:spLocks noChangeArrowheads="1"/>
          </p:cNvSpPr>
          <p:nvPr/>
        </p:nvSpPr>
        <p:spPr bwMode="auto">
          <a:xfrm>
            <a:off x="3729038" y="2162175"/>
            <a:ext cx="3000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a:t>
            </a:r>
          </a:p>
        </p:txBody>
      </p:sp>
      <p:sp>
        <p:nvSpPr>
          <p:cNvPr id="89128" name="Rectangle 43"/>
          <p:cNvSpPr>
            <a:spLocks noChangeArrowheads="1"/>
          </p:cNvSpPr>
          <p:nvPr/>
        </p:nvSpPr>
        <p:spPr bwMode="auto">
          <a:xfrm>
            <a:off x="3713163" y="23177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-0,05</a:t>
            </a:r>
          </a:p>
        </p:txBody>
      </p:sp>
      <p:sp>
        <p:nvSpPr>
          <p:cNvPr id="89129" name="Line 56"/>
          <p:cNvSpPr>
            <a:spLocks noChangeShapeType="1"/>
          </p:cNvSpPr>
          <p:nvPr/>
        </p:nvSpPr>
        <p:spPr bwMode="auto">
          <a:xfrm>
            <a:off x="5772150" y="909638"/>
            <a:ext cx="0" cy="3667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30" name="Line 57"/>
          <p:cNvSpPr>
            <a:spLocks noChangeShapeType="1"/>
          </p:cNvSpPr>
          <p:nvPr/>
        </p:nvSpPr>
        <p:spPr bwMode="auto">
          <a:xfrm>
            <a:off x="6181725" y="933450"/>
            <a:ext cx="0" cy="8874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31" name="Line 58"/>
          <p:cNvSpPr>
            <a:spLocks noChangeShapeType="1"/>
          </p:cNvSpPr>
          <p:nvPr/>
        </p:nvSpPr>
        <p:spPr bwMode="auto">
          <a:xfrm>
            <a:off x="5772150" y="1022350"/>
            <a:ext cx="588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32" name="Rectangle 59"/>
          <p:cNvSpPr>
            <a:spLocks noChangeArrowheads="1"/>
          </p:cNvSpPr>
          <p:nvPr/>
        </p:nvSpPr>
        <p:spPr bwMode="auto">
          <a:xfrm>
            <a:off x="6289675" y="493713"/>
            <a:ext cx="96837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6x ø 8 </a:t>
            </a:r>
          </a:p>
        </p:txBody>
      </p:sp>
      <p:grpSp>
        <p:nvGrpSpPr>
          <p:cNvPr id="89133" name="Group 60"/>
          <p:cNvGrpSpPr>
            <a:grpSpLocks/>
          </p:cNvGrpSpPr>
          <p:nvPr/>
        </p:nvGrpSpPr>
        <p:grpSpPr bwMode="auto">
          <a:xfrm>
            <a:off x="6181725" y="1004888"/>
            <a:ext cx="141288" cy="73025"/>
            <a:chOff x="3894" y="897"/>
            <a:chExt cx="89" cy="46"/>
          </a:xfrm>
        </p:grpSpPr>
        <p:sp>
          <p:nvSpPr>
            <p:cNvPr id="89227" name="Freeform 61"/>
            <p:cNvSpPr>
              <a:spLocks/>
            </p:cNvSpPr>
            <p:nvPr/>
          </p:nvSpPr>
          <p:spPr bwMode="auto">
            <a:xfrm>
              <a:off x="3894" y="897"/>
              <a:ext cx="68" cy="46"/>
            </a:xfrm>
            <a:custGeom>
              <a:avLst/>
              <a:gdLst>
                <a:gd name="T0" fmla="*/ 0 w 68"/>
                <a:gd name="T1" fmla="*/ 23 h 46"/>
                <a:gd name="T2" fmla="*/ 67 w 68"/>
                <a:gd name="T3" fmla="*/ 0 h 46"/>
                <a:gd name="T4" fmla="*/ 67 w 68"/>
                <a:gd name="T5" fmla="*/ 23 h 46"/>
                <a:gd name="T6" fmla="*/ 67 w 68"/>
                <a:gd name="T7" fmla="*/ 45 h 46"/>
                <a:gd name="T8" fmla="*/ 0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0" y="23"/>
                  </a:moveTo>
                  <a:lnTo>
                    <a:pt x="67" y="0"/>
                  </a:lnTo>
                  <a:lnTo>
                    <a:pt x="67" y="23"/>
                  </a:lnTo>
                  <a:lnTo>
                    <a:pt x="67" y="45"/>
                  </a:lnTo>
                  <a:lnTo>
                    <a:pt x="0"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28" name="Line 62"/>
            <p:cNvSpPr>
              <a:spLocks noChangeShapeType="1"/>
            </p:cNvSpPr>
            <p:nvPr/>
          </p:nvSpPr>
          <p:spPr bwMode="auto">
            <a:xfrm>
              <a:off x="3961" y="908"/>
              <a:ext cx="2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89134" name="Group 63"/>
          <p:cNvGrpSpPr>
            <a:grpSpLocks/>
          </p:cNvGrpSpPr>
          <p:nvPr/>
        </p:nvGrpSpPr>
        <p:grpSpPr bwMode="auto">
          <a:xfrm>
            <a:off x="5576888" y="1004888"/>
            <a:ext cx="196850" cy="73025"/>
            <a:chOff x="3513" y="897"/>
            <a:chExt cx="124" cy="46"/>
          </a:xfrm>
        </p:grpSpPr>
        <p:sp>
          <p:nvSpPr>
            <p:cNvPr id="89225" name="Freeform 64"/>
            <p:cNvSpPr>
              <a:spLocks/>
            </p:cNvSpPr>
            <p:nvPr/>
          </p:nvSpPr>
          <p:spPr bwMode="auto">
            <a:xfrm>
              <a:off x="3569" y="897"/>
              <a:ext cx="68" cy="46"/>
            </a:xfrm>
            <a:custGeom>
              <a:avLst/>
              <a:gdLst>
                <a:gd name="T0" fmla="*/ 67 w 68"/>
                <a:gd name="T1" fmla="*/ 23 h 46"/>
                <a:gd name="T2" fmla="*/ 0 w 68"/>
                <a:gd name="T3" fmla="*/ 45 h 46"/>
                <a:gd name="T4" fmla="*/ 0 w 68"/>
                <a:gd name="T5" fmla="*/ 23 h 46"/>
                <a:gd name="T6" fmla="*/ 0 w 68"/>
                <a:gd name="T7" fmla="*/ 0 h 46"/>
                <a:gd name="T8" fmla="*/ 67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3"/>
                  </a:moveTo>
                  <a:lnTo>
                    <a:pt x="0" y="45"/>
                  </a:lnTo>
                  <a:lnTo>
                    <a:pt x="0" y="23"/>
                  </a:lnTo>
                  <a:lnTo>
                    <a:pt x="0" y="0"/>
                  </a:lnTo>
                  <a:lnTo>
                    <a:pt x="67"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26" name="Line 65"/>
            <p:cNvSpPr>
              <a:spLocks noChangeShapeType="1"/>
            </p:cNvSpPr>
            <p:nvPr/>
          </p:nvSpPr>
          <p:spPr bwMode="auto">
            <a:xfrm>
              <a:off x="3513" y="908"/>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89135" name="Group 66"/>
          <p:cNvGrpSpPr>
            <a:grpSpLocks/>
          </p:cNvGrpSpPr>
          <p:nvPr/>
        </p:nvGrpSpPr>
        <p:grpSpPr bwMode="auto">
          <a:xfrm>
            <a:off x="5080000" y="2546350"/>
            <a:ext cx="1154113" cy="73025"/>
            <a:chOff x="3200" y="1868"/>
            <a:chExt cx="727" cy="46"/>
          </a:xfrm>
        </p:grpSpPr>
        <p:sp>
          <p:nvSpPr>
            <p:cNvPr id="89223" name="Freeform 67"/>
            <p:cNvSpPr>
              <a:spLocks/>
            </p:cNvSpPr>
            <p:nvPr/>
          </p:nvSpPr>
          <p:spPr bwMode="auto">
            <a:xfrm>
              <a:off x="3200" y="1868"/>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24" name="Line 68"/>
            <p:cNvSpPr>
              <a:spLocks noChangeShapeType="1"/>
            </p:cNvSpPr>
            <p:nvPr/>
          </p:nvSpPr>
          <p:spPr bwMode="auto">
            <a:xfrm>
              <a:off x="3256" y="1890"/>
              <a:ext cx="67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9136" name="Rectangle 69"/>
          <p:cNvSpPr>
            <a:spLocks noChangeArrowheads="1"/>
          </p:cNvSpPr>
          <p:nvPr/>
        </p:nvSpPr>
        <p:spPr bwMode="auto">
          <a:xfrm>
            <a:off x="6985000" y="5508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37" name="Rectangle 89"/>
          <p:cNvSpPr>
            <a:spLocks noChangeArrowheads="1"/>
          </p:cNvSpPr>
          <p:nvPr/>
        </p:nvSpPr>
        <p:spPr bwMode="auto">
          <a:xfrm>
            <a:off x="7002463" y="334963"/>
            <a:ext cx="565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0,1 </a:t>
            </a:r>
          </a:p>
        </p:txBody>
      </p:sp>
      <p:sp>
        <p:nvSpPr>
          <p:cNvPr id="89138" name="Rectangle 90"/>
          <p:cNvSpPr>
            <a:spLocks noChangeArrowheads="1"/>
          </p:cNvSpPr>
          <p:nvPr/>
        </p:nvSpPr>
        <p:spPr bwMode="auto">
          <a:xfrm>
            <a:off x="7251700" y="3349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39" name="Rectangle 91"/>
          <p:cNvSpPr>
            <a:spLocks noChangeArrowheads="1"/>
          </p:cNvSpPr>
          <p:nvPr/>
        </p:nvSpPr>
        <p:spPr bwMode="auto">
          <a:xfrm>
            <a:off x="7002463" y="547688"/>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a:t>
            </a:r>
          </a:p>
        </p:txBody>
      </p:sp>
      <p:sp>
        <p:nvSpPr>
          <p:cNvPr id="89140" name="Rectangle 92"/>
          <p:cNvSpPr>
            <a:spLocks noChangeArrowheads="1"/>
          </p:cNvSpPr>
          <p:nvPr/>
        </p:nvSpPr>
        <p:spPr bwMode="auto">
          <a:xfrm>
            <a:off x="7108825" y="5476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41" name="Rectangle 93" descr="noir)"/>
          <p:cNvSpPr>
            <a:spLocks noChangeArrowheads="1"/>
          </p:cNvSpPr>
          <p:nvPr/>
        </p:nvSpPr>
        <p:spPr bwMode="auto">
          <a:xfrm>
            <a:off x="1519238" y="4505325"/>
            <a:ext cx="1376362"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42" name="Rectangle 94" descr="noir)"/>
          <p:cNvSpPr>
            <a:spLocks noChangeArrowheads="1"/>
          </p:cNvSpPr>
          <p:nvPr/>
        </p:nvSpPr>
        <p:spPr bwMode="auto">
          <a:xfrm>
            <a:off x="5102225" y="4505325"/>
            <a:ext cx="1376363"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43" name="Rectangle 95" descr="90%"/>
          <p:cNvSpPr>
            <a:spLocks noChangeArrowheads="1"/>
          </p:cNvSpPr>
          <p:nvPr/>
        </p:nvSpPr>
        <p:spPr bwMode="auto">
          <a:xfrm>
            <a:off x="18399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44" name="Rectangle 96" descr="90%"/>
          <p:cNvSpPr>
            <a:spLocks noChangeArrowheads="1"/>
          </p:cNvSpPr>
          <p:nvPr/>
        </p:nvSpPr>
        <p:spPr bwMode="auto">
          <a:xfrm>
            <a:off x="58658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45" name="Line 97"/>
          <p:cNvSpPr>
            <a:spLocks noChangeShapeType="1"/>
          </p:cNvSpPr>
          <p:nvPr/>
        </p:nvSpPr>
        <p:spPr bwMode="auto">
          <a:xfrm>
            <a:off x="2908300" y="4500563"/>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46" name="Line 98"/>
          <p:cNvSpPr>
            <a:spLocks noChangeShapeType="1"/>
          </p:cNvSpPr>
          <p:nvPr/>
        </p:nvSpPr>
        <p:spPr bwMode="auto">
          <a:xfrm>
            <a:off x="2908300" y="5413375"/>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9147" name="Group 99"/>
          <p:cNvGrpSpPr>
            <a:grpSpLocks/>
          </p:cNvGrpSpPr>
          <p:nvPr/>
        </p:nvGrpSpPr>
        <p:grpSpPr bwMode="auto">
          <a:xfrm>
            <a:off x="2005013" y="3552825"/>
            <a:ext cx="4008437" cy="73025"/>
            <a:chOff x="1263" y="2502"/>
            <a:chExt cx="2525" cy="46"/>
          </a:xfrm>
        </p:grpSpPr>
        <p:sp>
          <p:nvSpPr>
            <p:cNvPr id="89220" name="Freeform 100"/>
            <p:cNvSpPr>
              <a:spLocks/>
            </p:cNvSpPr>
            <p:nvPr/>
          </p:nvSpPr>
          <p:spPr bwMode="auto">
            <a:xfrm>
              <a:off x="1263" y="2502"/>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21" name="Freeform 101"/>
            <p:cNvSpPr>
              <a:spLocks/>
            </p:cNvSpPr>
            <p:nvPr/>
          </p:nvSpPr>
          <p:spPr bwMode="auto">
            <a:xfrm>
              <a:off x="3720" y="2502"/>
              <a:ext cx="68" cy="46"/>
            </a:xfrm>
            <a:custGeom>
              <a:avLst/>
              <a:gdLst>
                <a:gd name="T0" fmla="*/ 67 w 68"/>
                <a:gd name="T1" fmla="*/ 22 h 46"/>
                <a:gd name="T2" fmla="*/ 0 w 68"/>
                <a:gd name="T3" fmla="*/ 45 h 46"/>
                <a:gd name="T4" fmla="*/ 0 w 68"/>
                <a:gd name="T5" fmla="*/ 22 h 46"/>
                <a:gd name="T6" fmla="*/ 0 w 68"/>
                <a:gd name="T7" fmla="*/ 0 h 46"/>
                <a:gd name="T8" fmla="*/ 67 w 68"/>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2"/>
                  </a:moveTo>
                  <a:lnTo>
                    <a:pt x="0" y="45"/>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22" name="Line 102"/>
            <p:cNvSpPr>
              <a:spLocks noChangeShapeType="1"/>
            </p:cNvSpPr>
            <p:nvPr/>
          </p:nvSpPr>
          <p:spPr bwMode="auto">
            <a:xfrm>
              <a:off x="1319" y="2524"/>
              <a:ext cx="240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9148" name="Rectangle 103"/>
          <p:cNvSpPr>
            <a:spLocks noChangeArrowheads="1"/>
          </p:cNvSpPr>
          <p:nvPr/>
        </p:nvSpPr>
        <p:spPr bwMode="auto">
          <a:xfrm>
            <a:off x="3738563" y="3306763"/>
            <a:ext cx="577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ø80</a:t>
            </a:r>
          </a:p>
        </p:txBody>
      </p:sp>
      <p:sp>
        <p:nvSpPr>
          <p:cNvPr id="89149" name="Rectangle 104"/>
          <p:cNvSpPr>
            <a:spLocks noChangeArrowheads="1"/>
          </p:cNvSpPr>
          <p:nvPr/>
        </p:nvSpPr>
        <p:spPr bwMode="auto">
          <a:xfrm>
            <a:off x="4111625" y="31543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50" name="Rectangle 105"/>
          <p:cNvSpPr>
            <a:spLocks noChangeArrowheads="1"/>
          </p:cNvSpPr>
          <p:nvPr/>
        </p:nvSpPr>
        <p:spPr bwMode="auto">
          <a:xfrm>
            <a:off x="5441950" y="37020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51" name="Line 106"/>
          <p:cNvSpPr>
            <a:spLocks noChangeShapeType="1"/>
          </p:cNvSpPr>
          <p:nvPr/>
        </p:nvSpPr>
        <p:spPr bwMode="auto">
          <a:xfrm>
            <a:off x="2898775" y="5340350"/>
            <a:ext cx="0" cy="6032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52" name="Line 107"/>
          <p:cNvSpPr>
            <a:spLocks noChangeShapeType="1"/>
          </p:cNvSpPr>
          <p:nvPr/>
        </p:nvSpPr>
        <p:spPr bwMode="auto">
          <a:xfrm>
            <a:off x="5089525" y="5394325"/>
            <a:ext cx="0" cy="5302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9153" name="Group 108"/>
          <p:cNvGrpSpPr>
            <a:grpSpLocks/>
          </p:cNvGrpSpPr>
          <p:nvPr/>
        </p:nvGrpSpPr>
        <p:grpSpPr bwMode="auto">
          <a:xfrm>
            <a:off x="2908300" y="5534025"/>
            <a:ext cx="2201863" cy="366713"/>
            <a:chOff x="1832" y="3486"/>
            <a:chExt cx="1387" cy="231"/>
          </a:xfrm>
        </p:grpSpPr>
        <p:grpSp>
          <p:nvGrpSpPr>
            <p:cNvPr id="89214" name="Group 109"/>
            <p:cNvGrpSpPr>
              <a:grpSpLocks/>
            </p:cNvGrpSpPr>
            <p:nvPr/>
          </p:nvGrpSpPr>
          <p:grpSpPr bwMode="auto">
            <a:xfrm>
              <a:off x="1832" y="3656"/>
              <a:ext cx="1387" cy="45"/>
              <a:chOff x="1832" y="3920"/>
              <a:chExt cx="1387" cy="45"/>
            </a:xfrm>
          </p:grpSpPr>
          <p:sp>
            <p:nvSpPr>
              <p:cNvPr id="89217" name="Freeform 110"/>
              <p:cNvSpPr>
                <a:spLocks/>
              </p:cNvSpPr>
              <p:nvPr/>
            </p:nvSpPr>
            <p:spPr bwMode="auto">
              <a:xfrm>
                <a:off x="1832" y="3920"/>
                <a:ext cx="57" cy="45"/>
              </a:xfrm>
              <a:custGeom>
                <a:avLst/>
                <a:gdLst>
                  <a:gd name="T0" fmla="*/ 0 w 57"/>
                  <a:gd name="T1" fmla="*/ 22 h 45"/>
                  <a:gd name="T2" fmla="*/ 56 w 57"/>
                  <a:gd name="T3" fmla="*/ 0 h 45"/>
                  <a:gd name="T4" fmla="*/ 56 w 57"/>
                  <a:gd name="T5" fmla="*/ 22 h 45"/>
                  <a:gd name="T6" fmla="*/ 56 w 57"/>
                  <a:gd name="T7" fmla="*/ 44 h 45"/>
                  <a:gd name="T8" fmla="*/ 0 w 57"/>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5">
                    <a:moveTo>
                      <a:pt x="0" y="22"/>
                    </a:moveTo>
                    <a:lnTo>
                      <a:pt x="56" y="0"/>
                    </a:lnTo>
                    <a:lnTo>
                      <a:pt x="56" y="22"/>
                    </a:lnTo>
                    <a:lnTo>
                      <a:pt x="56" y="44"/>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18" name="Freeform 111"/>
              <p:cNvSpPr>
                <a:spLocks/>
              </p:cNvSpPr>
              <p:nvPr/>
            </p:nvSpPr>
            <p:spPr bwMode="auto">
              <a:xfrm>
                <a:off x="3151" y="3920"/>
                <a:ext cx="68" cy="45"/>
              </a:xfrm>
              <a:custGeom>
                <a:avLst/>
                <a:gdLst>
                  <a:gd name="T0" fmla="*/ 67 w 68"/>
                  <a:gd name="T1" fmla="*/ 22 h 45"/>
                  <a:gd name="T2" fmla="*/ 0 w 68"/>
                  <a:gd name="T3" fmla="*/ 44 h 45"/>
                  <a:gd name="T4" fmla="*/ 0 w 68"/>
                  <a:gd name="T5" fmla="*/ 22 h 45"/>
                  <a:gd name="T6" fmla="*/ 0 w 68"/>
                  <a:gd name="T7" fmla="*/ 0 h 45"/>
                  <a:gd name="T8" fmla="*/ 67 w 68"/>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5">
                    <a:moveTo>
                      <a:pt x="67" y="22"/>
                    </a:moveTo>
                    <a:lnTo>
                      <a:pt x="0" y="44"/>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19" name="Line 112"/>
              <p:cNvSpPr>
                <a:spLocks noChangeShapeType="1"/>
              </p:cNvSpPr>
              <p:nvPr/>
            </p:nvSpPr>
            <p:spPr bwMode="auto">
              <a:xfrm>
                <a:off x="1888" y="3942"/>
                <a:ext cx="12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9215" name="Rectangle 113"/>
            <p:cNvSpPr>
              <a:spLocks noChangeArrowheads="1"/>
            </p:cNvSpPr>
            <p:nvPr/>
          </p:nvSpPr>
          <p:spPr bwMode="auto">
            <a:xfrm>
              <a:off x="2422" y="3486"/>
              <a:ext cx="3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ø44</a:t>
              </a:r>
            </a:p>
          </p:txBody>
        </p:sp>
        <p:sp>
          <p:nvSpPr>
            <p:cNvPr id="89216" name="Rectangle 114"/>
            <p:cNvSpPr>
              <a:spLocks noChangeArrowheads="1"/>
            </p:cNvSpPr>
            <p:nvPr/>
          </p:nvSpPr>
          <p:spPr bwMode="auto">
            <a:xfrm>
              <a:off x="2657" y="348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 </a:t>
              </a:r>
            </a:p>
          </p:txBody>
        </p:sp>
      </p:grpSp>
      <p:sp>
        <p:nvSpPr>
          <p:cNvPr id="89154" name="Rectangle 115"/>
          <p:cNvSpPr>
            <a:spLocks noChangeArrowheads="1"/>
          </p:cNvSpPr>
          <p:nvPr/>
        </p:nvSpPr>
        <p:spPr bwMode="auto">
          <a:xfrm>
            <a:off x="80962" y="79375"/>
            <a:ext cx="3918743"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89155" name="Rectangle 116"/>
          <p:cNvSpPr>
            <a:spLocks noChangeArrowheads="1"/>
          </p:cNvSpPr>
          <p:nvPr/>
        </p:nvSpPr>
        <p:spPr bwMode="auto">
          <a:xfrm>
            <a:off x="87313" y="88900"/>
            <a:ext cx="3981859"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PRINCIPE DU CONTROLE</a:t>
            </a:r>
            <a:endParaRPr lang="fr-FR" altLang="fr-FR" sz="2400" dirty="0">
              <a:solidFill>
                <a:schemeClr val="tx1"/>
              </a:solidFill>
            </a:endParaRPr>
          </a:p>
        </p:txBody>
      </p:sp>
      <p:grpSp>
        <p:nvGrpSpPr>
          <p:cNvPr id="89156" name="Group 117"/>
          <p:cNvGrpSpPr>
            <a:grpSpLocks/>
          </p:cNvGrpSpPr>
          <p:nvPr/>
        </p:nvGrpSpPr>
        <p:grpSpPr bwMode="auto">
          <a:xfrm>
            <a:off x="5686425" y="3690938"/>
            <a:ext cx="1628775" cy="393700"/>
            <a:chOff x="3582" y="2325"/>
            <a:chExt cx="1026" cy="248"/>
          </a:xfrm>
        </p:grpSpPr>
        <p:sp>
          <p:nvSpPr>
            <p:cNvPr id="89206" name="Line 118"/>
            <p:cNvSpPr>
              <a:spLocks noChangeShapeType="1"/>
            </p:cNvSpPr>
            <p:nvPr/>
          </p:nvSpPr>
          <p:spPr bwMode="auto">
            <a:xfrm>
              <a:off x="3687" y="2551"/>
              <a:ext cx="92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9207" name="Group 119"/>
            <p:cNvGrpSpPr>
              <a:grpSpLocks/>
            </p:cNvGrpSpPr>
            <p:nvPr/>
          </p:nvGrpSpPr>
          <p:grpSpPr bwMode="auto">
            <a:xfrm>
              <a:off x="3888" y="2517"/>
              <a:ext cx="123" cy="56"/>
              <a:chOff x="3888" y="2781"/>
              <a:chExt cx="123" cy="56"/>
            </a:xfrm>
          </p:grpSpPr>
          <p:sp>
            <p:nvSpPr>
              <p:cNvPr id="89212" name="Freeform 120"/>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13" name="Line 121"/>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9208" name="Rectangle 122"/>
            <p:cNvSpPr>
              <a:spLocks noChangeArrowheads="1"/>
            </p:cNvSpPr>
            <p:nvPr/>
          </p:nvSpPr>
          <p:spPr bwMode="auto">
            <a:xfrm>
              <a:off x="4215" y="2325"/>
              <a:ext cx="2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ø8</a:t>
              </a:r>
            </a:p>
          </p:txBody>
        </p:sp>
        <p:grpSp>
          <p:nvGrpSpPr>
            <p:cNvPr id="89209" name="Group 123"/>
            <p:cNvGrpSpPr>
              <a:grpSpLocks/>
            </p:cNvGrpSpPr>
            <p:nvPr/>
          </p:nvGrpSpPr>
          <p:grpSpPr bwMode="auto">
            <a:xfrm flipH="1">
              <a:off x="3582" y="2517"/>
              <a:ext cx="123" cy="56"/>
              <a:chOff x="3888" y="2781"/>
              <a:chExt cx="123" cy="56"/>
            </a:xfrm>
          </p:grpSpPr>
          <p:sp>
            <p:nvSpPr>
              <p:cNvPr id="89210" name="Freeform 124"/>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11" name="Line 125"/>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89157" name="Line 126"/>
          <p:cNvSpPr>
            <a:spLocks noChangeShapeType="1"/>
          </p:cNvSpPr>
          <p:nvPr/>
        </p:nvSpPr>
        <p:spPr bwMode="auto">
          <a:xfrm flipV="1">
            <a:off x="6019800" y="3524250"/>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58" name="Rectangle 127" descr="90%"/>
          <p:cNvSpPr>
            <a:spLocks noChangeArrowheads="1"/>
          </p:cNvSpPr>
          <p:nvPr/>
        </p:nvSpPr>
        <p:spPr bwMode="auto">
          <a:xfrm>
            <a:off x="48799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59" name="Line 128"/>
          <p:cNvSpPr>
            <a:spLocks noChangeShapeType="1"/>
          </p:cNvSpPr>
          <p:nvPr/>
        </p:nvSpPr>
        <p:spPr bwMode="auto">
          <a:xfrm flipV="1">
            <a:off x="50339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60" name="Rectangle 129" descr="90%"/>
          <p:cNvSpPr>
            <a:spLocks noChangeArrowheads="1"/>
          </p:cNvSpPr>
          <p:nvPr/>
        </p:nvSpPr>
        <p:spPr bwMode="auto">
          <a:xfrm>
            <a:off x="28225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61" name="Line 130"/>
          <p:cNvSpPr>
            <a:spLocks noChangeShapeType="1"/>
          </p:cNvSpPr>
          <p:nvPr/>
        </p:nvSpPr>
        <p:spPr bwMode="auto">
          <a:xfrm flipV="1">
            <a:off x="29765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9162" name="Group 131"/>
          <p:cNvGrpSpPr>
            <a:grpSpLocks/>
          </p:cNvGrpSpPr>
          <p:nvPr/>
        </p:nvGrpSpPr>
        <p:grpSpPr bwMode="auto">
          <a:xfrm>
            <a:off x="1022350" y="1935163"/>
            <a:ext cx="292100" cy="527050"/>
            <a:chOff x="100" y="3120"/>
            <a:chExt cx="184" cy="332"/>
          </a:xfrm>
        </p:grpSpPr>
        <p:sp>
          <p:nvSpPr>
            <p:cNvPr id="89203" name="Rectangle 132"/>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204" name="Line 133"/>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205" name="Freeform 134"/>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89163" name="Rectangle 135"/>
          <p:cNvSpPr>
            <a:spLocks noChangeArrowheads="1"/>
          </p:cNvSpPr>
          <p:nvPr/>
        </p:nvSpPr>
        <p:spPr bwMode="auto">
          <a:xfrm>
            <a:off x="1008063" y="2135188"/>
            <a:ext cx="35242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A</a:t>
            </a:r>
          </a:p>
        </p:txBody>
      </p:sp>
      <p:sp>
        <p:nvSpPr>
          <p:cNvPr id="89164" name="Rectangle 136"/>
          <p:cNvSpPr>
            <a:spLocks noChangeArrowheads="1"/>
          </p:cNvSpPr>
          <p:nvPr/>
        </p:nvSpPr>
        <p:spPr bwMode="auto">
          <a:xfrm>
            <a:off x="2327275" y="2462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65" name="Line 137"/>
          <p:cNvSpPr>
            <a:spLocks noChangeShapeType="1"/>
          </p:cNvSpPr>
          <p:nvPr/>
        </p:nvSpPr>
        <p:spPr bwMode="auto">
          <a:xfrm>
            <a:off x="2625725" y="260826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66" name="Freeform 138"/>
          <p:cNvSpPr>
            <a:spLocks/>
          </p:cNvSpPr>
          <p:nvPr/>
        </p:nvSpPr>
        <p:spPr bwMode="auto">
          <a:xfrm>
            <a:off x="2778125" y="2532063"/>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67" name="Rectangle 139"/>
          <p:cNvSpPr>
            <a:spLocks noChangeArrowheads="1"/>
          </p:cNvSpPr>
          <p:nvPr/>
        </p:nvSpPr>
        <p:spPr bwMode="auto">
          <a:xfrm>
            <a:off x="2317750" y="2425700"/>
            <a:ext cx="3524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B</a:t>
            </a:r>
          </a:p>
        </p:txBody>
      </p:sp>
      <p:sp>
        <p:nvSpPr>
          <p:cNvPr id="89168" name="Line 140"/>
          <p:cNvSpPr>
            <a:spLocks noChangeShapeType="1"/>
          </p:cNvSpPr>
          <p:nvPr/>
        </p:nvSpPr>
        <p:spPr bwMode="auto">
          <a:xfrm flipH="1">
            <a:off x="2857500" y="2587625"/>
            <a:ext cx="2227263"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69" name="Line 141"/>
          <p:cNvSpPr>
            <a:spLocks noChangeShapeType="1"/>
          </p:cNvSpPr>
          <p:nvPr/>
        </p:nvSpPr>
        <p:spPr bwMode="auto">
          <a:xfrm flipH="1">
            <a:off x="1958975" y="3113088"/>
            <a:ext cx="4032250"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70" name="Line 142"/>
          <p:cNvSpPr>
            <a:spLocks noChangeShapeType="1"/>
          </p:cNvSpPr>
          <p:nvPr/>
        </p:nvSpPr>
        <p:spPr bwMode="auto">
          <a:xfrm flipV="1">
            <a:off x="2003425" y="3540125"/>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71" name="Line 143"/>
          <p:cNvSpPr>
            <a:spLocks noChangeShapeType="1"/>
          </p:cNvSpPr>
          <p:nvPr/>
        </p:nvSpPr>
        <p:spPr bwMode="auto">
          <a:xfrm flipV="1">
            <a:off x="4011613" y="4105275"/>
            <a:ext cx="0" cy="140970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72" name="Text Box 144"/>
          <p:cNvSpPr txBox="1">
            <a:spLocks noChangeArrowheads="1"/>
          </p:cNvSpPr>
          <p:nvPr/>
        </p:nvSpPr>
        <p:spPr bwMode="auto">
          <a:xfrm>
            <a:off x="365125" y="6251575"/>
            <a:ext cx="7542213" cy="400050"/>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La pièce peut "flotter" entre la référence secondaire et le calibre. </a:t>
            </a:r>
          </a:p>
        </p:txBody>
      </p:sp>
      <p:sp>
        <p:nvSpPr>
          <p:cNvPr id="89173" name="Text Box 145"/>
          <p:cNvSpPr txBox="1">
            <a:spLocks noChangeArrowheads="1"/>
          </p:cNvSpPr>
          <p:nvPr/>
        </p:nvSpPr>
        <p:spPr bwMode="auto">
          <a:xfrm>
            <a:off x="328613" y="4457700"/>
            <a:ext cx="99853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Calibre</a:t>
            </a:r>
          </a:p>
        </p:txBody>
      </p:sp>
      <p:sp>
        <p:nvSpPr>
          <p:cNvPr id="89174" name="Line 146"/>
          <p:cNvSpPr>
            <a:spLocks noChangeShapeType="1"/>
          </p:cNvSpPr>
          <p:nvPr/>
        </p:nvSpPr>
        <p:spPr bwMode="auto">
          <a:xfrm>
            <a:off x="1323975" y="4664075"/>
            <a:ext cx="320675" cy="160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9175" name="Group 147"/>
          <p:cNvGrpSpPr>
            <a:grpSpLocks/>
          </p:cNvGrpSpPr>
          <p:nvPr/>
        </p:nvGrpSpPr>
        <p:grpSpPr bwMode="auto">
          <a:xfrm>
            <a:off x="1482725" y="1303338"/>
            <a:ext cx="4992688" cy="946150"/>
            <a:chOff x="934" y="807"/>
            <a:chExt cx="3145" cy="596"/>
          </a:xfrm>
        </p:grpSpPr>
        <p:sp>
          <p:nvSpPr>
            <p:cNvPr id="89194" name="Line 148"/>
            <p:cNvSpPr>
              <a:spLocks noChangeShapeType="1"/>
            </p:cNvSpPr>
            <p:nvPr/>
          </p:nvSpPr>
          <p:spPr bwMode="auto">
            <a:xfrm>
              <a:off x="934" y="1206"/>
              <a:ext cx="314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5" name="Line 149"/>
            <p:cNvSpPr>
              <a:spLocks noChangeShapeType="1"/>
            </p:cNvSpPr>
            <p:nvPr/>
          </p:nvSpPr>
          <p:spPr bwMode="auto">
            <a:xfrm rot="5400000">
              <a:off x="1711" y="1306"/>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6" name="Line 150"/>
            <p:cNvSpPr>
              <a:spLocks noChangeShapeType="1"/>
            </p:cNvSpPr>
            <p:nvPr/>
          </p:nvSpPr>
          <p:spPr bwMode="auto">
            <a:xfrm rot="5400000">
              <a:off x="3092" y="1293"/>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89197" name="Group 151"/>
            <p:cNvGrpSpPr>
              <a:grpSpLocks/>
            </p:cNvGrpSpPr>
            <p:nvPr/>
          </p:nvGrpSpPr>
          <p:grpSpPr bwMode="auto">
            <a:xfrm>
              <a:off x="1103" y="807"/>
              <a:ext cx="251" cy="404"/>
              <a:chOff x="1103" y="807"/>
              <a:chExt cx="251" cy="404"/>
            </a:xfrm>
          </p:grpSpPr>
          <p:sp>
            <p:nvSpPr>
              <p:cNvPr id="89201" name="Line 152"/>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02" name="Line 153"/>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89198" name="Group 154"/>
            <p:cNvGrpSpPr>
              <a:grpSpLocks/>
            </p:cNvGrpSpPr>
            <p:nvPr/>
          </p:nvGrpSpPr>
          <p:grpSpPr bwMode="auto">
            <a:xfrm>
              <a:off x="3636" y="810"/>
              <a:ext cx="251" cy="404"/>
              <a:chOff x="1103" y="807"/>
              <a:chExt cx="251" cy="404"/>
            </a:xfrm>
          </p:grpSpPr>
          <p:sp>
            <p:nvSpPr>
              <p:cNvPr id="89199" name="Line 155"/>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200" name="Line 156"/>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grpSp>
        <p:nvGrpSpPr>
          <p:cNvPr id="89176" name="Group 157"/>
          <p:cNvGrpSpPr>
            <a:grpSpLocks/>
          </p:cNvGrpSpPr>
          <p:nvPr/>
        </p:nvGrpSpPr>
        <p:grpSpPr bwMode="auto">
          <a:xfrm>
            <a:off x="1484313" y="3762375"/>
            <a:ext cx="5018087" cy="1063625"/>
            <a:chOff x="935" y="2370"/>
            <a:chExt cx="3161" cy="670"/>
          </a:xfrm>
        </p:grpSpPr>
        <p:sp>
          <p:nvSpPr>
            <p:cNvPr id="89188" name="Freeform 158"/>
            <p:cNvSpPr>
              <a:spLocks/>
            </p:cNvSpPr>
            <p:nvPr/>
          </p:nvSpPr>
          <p:spPr bwMode="auto">
            <a:xfrm>
              <a:off x="935" y="2448"/>
              <a:ext cx="199" cy="378"/>
            </a:xfrm>
            <a:custGeom>
              <a:avLst/>
              <a:gdLst>
                <a:gd name="T0" fmla="*/ 13 w 199"/>
                <a:gd name="T1" fmla="*/ 16 h 378"/>
                <a:gd name="T2" fmla="*/ 93 w 199"/>
                <a:gd name="T3" fmla="*/ 16 h 378"/>
                <a:gd name="T4" fmla="*/ 130 w 199"/>
                <a:gd name="T5" fmla="*/ 16 h 378"/>
                <a:gd name="T6" fmla="*/ 188 w 199"/>
                <a:gd name="T7" fmla="*/ 38 h 378"/>
                <a:gd name="T8" fmla="*/ 195 w 199"/>
                <a:gd name="T9" fmla="*/ 140 h 378"/>
                <a:gd name="T10" fmla="*/ 181 w 199"/>
                <a:gd name="T11" fmla="*/ 235 h 378"/>
                <a:gd name="T12" fmla="*/ 173 w 199"/>
                <a:gd name="T13" fmla="*/ 301 h 378"/>
                <a:gd name="T14" fmla="*/ 188 w 199"/>
                <a:gd name="T15" fmla="*/ 352 h 378"/>
                <a:gd name="T16" fmla="*/ 130 w 199"/>
                <a:gd name="T17" fmla="*/ 359 h 378"/>
                <a:gd name="T18" fmla="*/ 49 w 199"/>
                <a:gd name="T19" fmla="*/ 374 h 378"/>
                <a:gd name="T20" fmla="*/ 20 w 199"/>
                <a:gd name="T21" fmla="*/ 337 h 378"/>
                <a:gd name="T22" fmla="*/ 13 w 199"/>
                <a:gd name="T23" fmla="*/ 272 h 378"/>
                <a:gd name="T24" fmla="*/ 13 w 199"/>
                <a:gd name="T25" fmla="*/ 191 h 378"/>
                <a:gd name="T26" fmla="*/ 13 w 199"/>
                <a:gd name="T27" fmla="*/ 111 h 378"/>
                <a:gd name="T28" fmla="*/ 13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89" name="Freeform 159"/>
            <p:cNvSpPr>
              <a:spLocks/>
            </p:cNvSpPr>
            <p:nvPr/>
          </p:nvSpPr>
          <p:spPr bwMode="auto">
            <a:xfrm>
              <a:off x="3897" y="2421"/>
              <a:ext cx="199" cy="378"/>
            </a:xfrm>
            <a:custGeom>
              <a:avLst/>
              <a:gdLst>
                <a:gd name="T0" fmla="*/ 13 w 199"/>
                <a:gd name="T1" fmla="*/ 16 h 378"/>
                <a:gd name="T2" fmla="*/ 93 w 199"/>
                <a:gd name="T3" fmla="*/ 16 h 378"/>
                <a:gd name="T4" fmla="*/ 130 w 199"/>
                <a:gd name="T5" fmla="*/ 16 h 378"/>
                <a:gd name="T6" fmla="*/ 188 w 199"/>
                <a:gd name="T7" fmla="*/ 38 h 378"/>
                <a:gd name="T8" fmla="*/ 195 w 199"/>
                <a:gd name="T9" fmla="*/ 140 h 378"/>
                <a:gd name="T10" fmla="*/ 181 w 199"/>
                <a:gd name="T11" fmla="*/ 235 h 378"/>
                <a:gd name="T12" fmla="*/ 173 w 199"/>
                <a:gd name="T13" fmla="*/ 301 h 378"/>
                <a:gd name="T14" fmla="*/ 188 w 199"/>
                <a:gd name="T15" fmla="*/ 352 h 378"/>
                <a:gd name="T16" fmla="*/ 130 w 199"/>
                <a:gd name="T17" fmla="*/ 359 h 378"/>
                <a:gd name="T18" fmla="*/ 49 w 199"/>
                <a:gd name="T19" fmla="*/ 374 h 378"/>
                <a:gd name="T20" fmla="*/ 20 w 199"/>
                <a:gd name="T21" fmla="*/ 337 h 378"/>
                <a:gd name="T22" fmla="*/ 13 w 199"/>
                <a:gd name="T23" fmla="*/ 272 h 378"/>
                <a:gd name="T24" fmla="*/ 13 w 199"/>
                <a:gd name="T25" fmla="*/ 191 h 378"/>
                <a:gd name="T26" fmla="*/ 13 w 199"/>
                <a:gd name="T27" fmla="*/ 111 h 378"/>
                <a:gd name="T28" fmla="*/ 13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0" name="Freeform 160"/>
            <p:cNvSpPr>
              <a:spLocks/>
            </p:cNvSpPr>
            <p:nvPr/>
          </p:nvSpPr>
          <p:spPr bwMode="auto">
            <a:xfrm>
              <a:off x="1393" y="2391"/>
              <a:ext cx="794" cy="642"/>
            </a:xfrm>
            <a:custGeom>
              <a:avLst/>
              <a:gdLst>
                <a:gd name="T0" fmla="*/ 0 w 794"/>
                <a:gd name="T1" fmla="*/ 59 h 642"/>
                <a:gd name="T2" fmla="*/ 29 w 794"/>
                <a:gd name="T3" fmla="*/ 168 h 642"/>
                <a:gd name="T4" fmla="*/ 7 w 794"/>
                <a:gd name="T5" fmla="*/ 278 h 642"/>
                <a:gd name="T6" fmla="*/ 14 w 794"/>
                <a:gd name="T7" fmla="*/ 387 h 642"/>
                <a:gd name="T8" fmla="*/ 14 w 794"/>
                <a:gd name="T9" fmla="*/ 445 h 642"/>
                <a:gd name="T10" fmla="*/ 145 w 794"/>
                <a:gd name="T11" fmla="*/ 416 h 642"/>
                <a:gd name="T12" fmla="*/ 255 w 794"/>
                <a:gd name="T13" fmla="*/ 445 h 642"/>
                <a:gd name="T14" fmla="*/ 393 w 794"/>
                <a:gd name="T15" fmla="*/ 394 h 642"/>
                <a:gd name="T16" fmla="*/ 495 w 794"/>
                <a:gd name="T17" fmla="*/ 416 h 642"/>
                <a:gd name="T18" fmla="*/ 532 w 794"/>
                <a:gd name="T19" fmla="*/ 431 h 642"/>
                <a:gd name="T20" fmla="*/ 532 w 794"/>
                <a:gd name="T21" fmla="*/ 489 h 642"/>
                <a:gd name="T22" fmla="*/ 488 w 794"/>
                <a:gd name="T23" fmla="*/ 628 h 642"/>
                <a:gd name="T24" fmla="*/ 546 w 794"/>
                <a:gd name="T25" fmla="*/ 642 h 642"/>
                <a:gd name="T26" fmla="*/ 627 w 794"/>
                <a:gd name="T27" fmla="*/ 628 h 642"/>
                <a:gd name="T28" fmla="*/ 758 w 794"/>
                <a:gd name="T29" fmla="*/ 628 h 642"/>
                <a:gd name="T30" fmla="*/ 780 w 794"/>
                <a:gd name="T31" fmla="*/ 409 h 642"/>
                <a:gd name="T32" fmla="*/ 751 w 794"/>
                <a:gd name="T33" fmla="*/ 219 h 642"/>
                <a:gd name="T34" fmla="*/ 794 w 794"/>
                <a:gd name="T35" fmla="*/ 59 h 642"/>
                <a:gd name="T36" fmla="*/ 510 w 794"/>
                <a:gd name="T37" fmla="*/ 44 h 642"/>
                <a:gd name="T38" fmla="*/ 306 w 794"/>
                <a:gd name="T39" fmla="*/ 44 h 642"/>
                <a:gd name="T40" fmla="*/ 189 w 794"/>
                <a:gd name="T41" fmla="*/ 0 h 642"/>
                <a:gd name="T42" fmla="*/ 43 w 794"/>
                <a:gd name="T43" fmla="*/ 22 h 642"/>
                <a:gd name="T44" fmla="*/ 0 w 794"/>
                <a:gd name="T45" fmla="*/ 59 h 6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4" h="642">
                  <a:moveTo>
                    <a:pt x="0" y="59"/>
                  </a:moveTo>
                  <a:lnTo>
                    <a:pt x="29" y="168"/>
                  </a:lnTo>
                  <a:lnTo>
                    <a:pt x="7" y="278"/>
                  </a:lnTo>
                  <a:lnTo>
                    <a:pt x="14" y="387"/>
                  </a:lnTo>
                  <a:lnTo>
                    <a:pt x="14" y="445"/>
                  </a:lnTo>
                  <a:lnTo>
                    <a:pt x="145" y="416"/>
                  </a:lnTo>
                  <a:lnTo>
                    <a:pt x="255" y="445"/>
                  </a:lnTo>
                  <a:lnTo>
                    <a:pt x="393" y="394"/>
                  </a:lnTo>
                  <a:lnTo>
                    <a:pt x="495" y="416"/>
                  </a:lnTo>
                  <a:lnTo>
                    <a:pt x="532" y="431"/>
                  </a:lnTo>
                  <a:lnTo>
                    <a:pt x="532" y="489"/>
                  </a:lnTo>
                  <a:lnTo>
                    <a:pt x="488" y="628"/>
                  </a:lnTo>
                  <a:lnTo>
                    <a:pt x="546" y="642"/>
                  </a:lnTo>
                  <a:lnTo>
                    <a:pt x="627" y="628"/>
                  </a:lnTo>
                  <a:lnTo>
                    <a:pt x="758" y="628"/>
                  </a:lnTo>
                  <a:lnTo>
                    <a:pt x="780" y="409"/>
                  </a:lnTo>
                  <a:lnTo>
                    <a:pt x="751" y="219"/>
                  </a:lnTo>
                  <a:lnTo>
                    <a:pt x="794" y="59"/>
                  </a:lnTo>
                  <a:lnTo>
                    <a:pt x="510" y="44"/>
                  </a:lnTo>
                  <a:lnTo>
                    <a:pt x="306" y="44"/>
                  </a:lnTo>
                  <a:lnTo>
                    <a:pt x="189" y="0"/>
                  </a:lnTo>
                  <a:lnTo>
                    <a:pt x="43" y="22"/>
                  </a:lnTo>
                  <a:lnTo>
                    <a:pt x="0" y="59"/>
                  </a:ln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1" name="Freeform 161"/>
            <p:cNvSpPr>
              <a:spLocks/>
            </p:cNvSpPr>
            <p:nvPr/>
          </p:nvSpPr>
          <p:spPr bwMode="auto">
            <a:xfrm>
              <a:off x="2844" y="2370"/>
              <a:ext cx="788" cy="650"/>
            </a:xfrm>
            <a:custGeom>
              <a:avLst/>
              <a:gdLst>
                <a:gd name="T0" fmla="*/ 788 w 788"/>
                <a:gd name="T1" fmla="*/ 67 h 650"/>
                <a:gd name="T2" fmla="*/ 759 w 788"/>
                <a:gd name="T3" fmla="*/ 176 h 650"/>
                <a:gd name="T4" fmla="*/ 781 w 788"/>
                <a:gd name="T5" fmla="*/ 286 h 650"/>
                <a:gd name="T6" fmla="*/ 774 w 788"/>
                <a:gd name="T7" fmla="*/ 395 h 650"/>
                <a:gd name="T8" fmla="*/ 774 w 788"/>
                <a:gd name="T9" fmla="*/ 453 h 650"/>
                <a:gd name="T10" fmla="*/ 643 w 788"/>
                <a:gd name="T11" fmla="*/ 424 h 650"/>
                <a:gd name="T12" fmla="*/ 533 w 788"/>
                <a:gd name="T13" fmla="*/ 453 h 650"/>
                <a:gd name="T14" fmla="*/ 393 w 788"/>
                <a:gd name="T15" fmla="*/ 423 h 650"/>
                <a:gd name="T16" fmla="*/ 293 w 788"/>
                <a:gd name="T17" fmla="*/ 424 h 650"/>
                <a:gd name="T18" fmla="*/ 256 w 788"/>
                <a:gd name="T19" fmla="*/ 439 h 650"/>
                <a:gd name="T20" fmla="*/ 256 w 788"/>
                <a:gd name="T21" fmla="*/ 497 h 650"/>
                <a:gd name="T22" fmla="*/ 300 w 788"/>
                <a:gd name="T23" fmla="*/ 636 h 650"/>
                <a:gd name="T24" fmla="*/ 242 w 788"/>
                <a:gd name="T25" fmla="*/ 650 h 650"/>
                <a:gd name="T26" fmla="*/ 153 w 788"/>
                <a:gd name="T27" fmla="*/ 649 h 650"/>
                <a:gd name="T28" fmla="*/ 30 w 788"/>
                <a:gd name="T29" fmla="*/ 636 h 650"/>
                <a:gd name="T30" fmla="*/ 8 w 788"/>
                <a:gd name="T31" fmla="*/ 417 h 650"/>
                <a:gd name="T32" fmla="*/ 37 w 788"/>
                <a:gd name="T33" fmla="*/ 227 h 650"/>
                <a:gd name="T34" fmla="*/ 7 w 788"/>
                <a:gd name="T35" fmla="*/ 204 h 650"/>
                <a:gd name="T36" fmla="*/ 0 w 788"/>
                <a:gd name="T37" fmla="*/ 51 h 650"/>
                <a:gd name="T38" fmla="*/ 262 w 788"/>
                <a:gd name="T39" fmla="*/ 80 h 650"/>
                <a:gd name="T40" fmla="*/ 466 w 788"/>
                <a:gd name="T41" fmla="*/ 0 h 650"/>
                <a:gd name="T42" fmla="*/ 599 w 788"/>
                <a:gd name="T43" fmla="*/ 8 h 650"/>
                <a:gd name="T44" fmla="*/ 745 w 788"/>
                <a:gd name="T45" fmla="*/ 30 h 650"/>
                <a:gd name="T46" fmla="*/ 788 w 788"/>
                <a:gd name="T47" fmla="*/ 67 h 6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8" h="650">
                  <a:moveTo>
                    <a:pt x="788" y="67"/>
                  </a:moveTo>
                  <a:lnTo>
                    <a:pt x="759" y="176"/>
                  </a:lnTo>
                  <a:lnTo>
                    <a:pt x="781" y="286"/>
                  </a:lnTo>
                  <a:lnTo>
                    <a:pt x="774" y="395"/>
                  </a:lnTo>
                  <a:lnTo>
                    <a:pt x="774" y="453"/>
                  </a:lnTo>
                  <a:lnTo>
                    <a:pt x="643" y="424"/>
                  </a:lnTo>
                  <a:lnTo>
                    <a:pt x="533" y="453"/>
                  </a:lnTo>
                  <a:lnTo>
                    <a:pt x="393" y="423"/>
                  </a:lnTo>
                  <a:lnTo>
                    <a:pt x="293" y="424"/>
                  </a:lnTo>
                  <a:lnTo>
                    <a:pt x="256" y="439"/>
                  </a:lnTo>
                  <a:lnTo>
                    <a:pt x="256" y="497"/>
                  </a:lnTo>
                  <a:lnTo>
                    <a:pt x="300" y="636"/>
                  </a:lnTo>
                  <a:lnTo>
                    <a:pt x="242" y="650"/>
                  </a:lnTo>
                  <a:lnTo>
                    <a:pt x="153" y="649"/>
                  </a:lnTo>
                  <a:lnTo>
                    <a:pt x="30" y="636"/>
                  </a:lnTo>
                  <a:lnTo>
                    <a:pt x="8" y="417"/>
                  </a:lnTo>
                  <a:lnTo>
                    <a:pt x="37" y="227"/>
                  </a:lnTo>
                  <a:lnTo>
                    <a:pt x="7" y="204"/>
                  </a:lnTo>
                  <a:lnTo>
                    <a:pt x="0" y="51"/>
                  </a:lnTo>
                  <a:lnTo>
                    <a:pt x="262" y="80"/>
                  </a:lnTo>
                  <a:lnTo>
                    <a:pt x="466" y="0"/>
                  </a:lnTo>
                  <a:lnTo>
                    <a:pt x="599" y="8"/>
                  </a:lnTo>
                  <a:lnTo>
                    <a:pt x="745" y="30"/>
                  </a:lnTo>
                  <a:lnTo>
                    <a:pt x="788" y="67"/>
                  </a:ln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2" name="Freeform 162"/>
            <p:cNvSpPr>
              <a:spLocks/>
            </p:cNvSpPr>
            <p:nvPr/>
          </p:nvSpPr>
          <p:spPr bwMode="auto">
            <a:xfrm>
              <a:off x="2180" y="2421"/>
              <a:ext cx="678" cy="58"/>
            </a:xfrm>
            <a:custGeom>
              <a:avLst/>
              <a:gdLst>
                <a:gd name="T0" fmla="*/ 0 w 678"/>
                <a:gd name="T1" fmla="*/ 36 h 58"/>
                <a:gd name="T2" fmla="*/ 226 w 678"/>
                <a:gd name="T3" fmla="*/ 58 h 58"/>
                <a:gd name="T4" fmla="*/ 357 w 678"/>
                <a:gd name="T5" fmla="*/ 22 h 58"/>
                <a:gd name="T6" fmla="*/ 518 w 678"/>
                <a:gd name="T7" fmla="*/ 0 h 58"/>
                <a:gd name="T8" fmla="*/ 678 w 678"/>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8" h="58">
                  <a:moveTo>
                    <a:pt x="0" y="36"/>
                  </a:moveTo>
                  <a:lnTo>
                    <a:pt x="226" y="58"/>
                  </a:lnTo>
                  <a:lnTo>
                    <a:pt x="357" y="22"/>
                  </a:lnTo>
                  <a:lnTo>
                    <a:pt x="518" y="0"/>
                  </a:lnTo>
                  <a:lnTo>
                    <a:pt x="678"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193" name="Freeform 163"/>
            <p:cNvSpPr>
              <a:spLocks/>
            </p:cNvSpPr>
            <p:nvPr/>
          </p:nvSpPr>
          <p:spPr bwMode="auto">
            <a:xfrm>
              <a:off x="2158" y="2982"/>
              <a:ext cx="729" cy="58"/>
            </a:xfrm>
            <a:custGeom>
              <a:avLst/>
              <a:gdLst>
                <a:gd name="T0" fmla="*/ 0 w 729"/>
                <a:gd name="T1" fmla="*/ 37 h 58"/>
                <a:gd name="T2" fmla="*/ 255 w 729"/>
                <a:gd name="T3" fmla="*/ 58 h 58"/>
                <a:gd name="T4" fmla="*/ 379 w 729"/>
                <a:gd name="T5" fmla="*/ 0 h 58"/>
                <a:gd name="T6" fmla="*/ 583 w 729"/>
                <a:gd name="T7" fmla="*/ 7 h 58"/>
                <a:gd name="T8" fmla="*/ 729 w 729"/>
                <a:gd name="T9" fmla="*/ 22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58">
                  <a:moveTo>
                    <a:pt x="0" y="37"/>
                  </a:moveTo>
                  <a:lnTo>
                    <a:pt x="255" y="58"/>
                  </a:lnTo>
                  <a:lnTo>
                    <a:pt x="379" y="0"/>
                  </a:lnTo>
                  <a:lnTo>
                    <a:pt x="583" y="7"/>
                  </a:lnTo>
                  <a:lnTo>
                    <a:pt x="729" y="2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89177" name="Rectangle 75"/>
          <p:cNvSpPr>
            <a:spLocks noChangeArrowheads="1"/>
          </p:cNvSpPr>
          <p:nvPr/>
        </p:nvSpPr>
        <p:spPr bwMode="auto">
          <a:xfrm>
            <a:off x="6378575" y="828675"/>
            <a:ext cx="20129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  B </a:t>
            </a:r>
            <a:endParaRPr lang="fr-FR" altLang="fr-FR" sz="1800" b="0">
              <a:solidFill>
                <a:srgbClr val="000000"/>
              </a:solidFill>
            </a:endParaRPr>
          </a:p>
        </p:txBody>
      </p:sp>
      <p:sp>
        <p:nvSpPr>
          <p:cNvPr id="89178" name="Rectangle 79"/>
          <p:cNvSpPr>
            <a:spLocks noChangeArrowheads="1"/>
          </p:cNvSpPr>
          <p:nvPr/>
        </p:nvSpPr>
        <p:spPr bwMode="auto">
          <a:xfrm>
            <a:off x="7386638" y="822325"/>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79" name="Rectangle 81"/>
          <p:cNvSpPr>
            <a:spLocks noChangeArrowheads="1"/>
          </p:cNvSpPr>
          <p:nvPr/>
        </p:nvSpPr>
        <p:spPr bwMode="auto">
          <a:xfrm>
            <a:off x="7688263" y="822325"/>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89180" name="Rectangle 85"/>
          <p:cNvSpPr>
            <a:spLocks noChangeArrowheads="1"/>
          </p:cNvSpPr>
          <p:nvPr/>
        </p:nvSpPr>
        <p:spPr bwMode="auto">
          <a:xfrm>
            <a:off x="6367463" y="825500"/>
            <a:ext cx="1960562"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81" name="Line 87"/>
          <p:cNvSpPr>
            <a:spLocks noChangeShapeType="1"/>
          </p:cNvSpPr>
          <p:nvPr/>
        </p:nvSpPr>
        <p:spPr bwMode="auto">
          <a:xfrm>
            <a:off x="6756400" y="82867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82" name="Line 88"/>
          <p:cNvSpPr>
            <a:spLocks noChangeShapeType="1"/>
          </p:cNvSpPr>
          <p:nvPr/>
        </p:nvSpPr>
        <p:spPr bwMode="auto">
          <a:xfrm>
            <a:off x="7740650" y="82867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83" name="Line 87"/>
          <p:cNvSpPr>
            <a:spLocks noChangeShapeType="1"/>
          </p:cNvSpPr>
          <p:nvPr/>
        </p:nvSpPr>
        <p:spPr bwMode="auto">
          <a:xfrm>
            <a:off x="7442200" y="830263"/>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84" name="Rectangle 45"/>
          <p:cNvSpPr>
            <a:spLocks noChangeArrowheads="1"/>
          </p:cNvSpPr>
          <p:nvPr/>
        </p:nvSpPr>
        <p:spPr bwMode="auto">
          <a:xfrm>
            <a:off x="6253163" y="2400300"/>
            <a:ext cx="1460500" cy="3603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9185" name="Line 49"/>
          <p:cNvSpPr>
            <a:spLocks noChangeShapeType="1"/>
          </p:cNvSpPr>
          <p:nvPr/>
        </p:nvSpPr>
        <p:spPr bwMode="auto">
          <a:xfrm>
            <a:off x="6567488" y="240347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86" name="Line 54"/>
          <p:cNvSpPr>
            <a:spLocks noChangeShapeType="1"/>
          </p:cNvSpPr>
          <p:nvPr/>
        </p:nvSpPr>
        <p:spPr bwMode="auto">
          <a:xfrm>
            <a:off x="7300913" y="240347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187" name="Rectangle 75"/>
          <p:cNvSpPr>
            <a:spLocks noChangeArrowheads="1"/>
          </p:cNvSpPr>
          <p:nvPr/>
        </p:nvSpPr>
        <p:spPr bwMode="auto">
          <a:xfrm>
            <a:off x="6273800" y="2411413"/>
            <a:ext cx="136048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rgbClr val="000000"/>
                </a:solidFill>
                <a:sym typeface="CATIA Symbols" pitchFamily="2" charset="2"/>
              </a:rPr>
              <a:t>  </a:t>
            </a:r>
            <a:r>
              <a:rPr lang="fr-FR" altLang="fr-FR" sz="1800" b="0" dirty="0">
                <a:solidFill>
                  <a:srgbClr val="000000"/>
                </a:solidFill>
              </a:rPr>
              <a:t>Ø0 </a:t>
            </a:r>
            <a:r>
              <a:rPr lang="fr-FR" altLang="fr-FR" sz="1800" b="0" dirty="0">
                <a:solidFill>
                  <a:srgbClr val="000000"/>
                </a:solidFill>
                <a:sym typeface="CATIA Symbols" pitchFamily="2" charset="2"/>
              </a:rPr>
              <a:t>  A</a:t>
            </a:r>
            <a:endParaRPr lang="fr-FR" altLang="fr-FR" sz="1800" b="0" dirty="0">
              <a:solidFill>
                <a:srgbClr val="000000"/>
              </a:solidFill>
            </a:endParaRPr>
          </a:p>
        </p:txBody>
      </p:sp>
      <p:cxnSp>
        <p:nvCxnSpPr>
          <p:cNvPr id="144" name="Connecteur droit avec flèche 143"/>
          <p:cNvCxnSpPr/>
          <p:nvPr/>
        </p:nvCxnSpPr>
        <p:spPr>
          <a:xfrm rot="5400000">
            <a:off x="1914010" y="3972399"/>
            <a:ext cx="0" cy="176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5" name="Connecteur droit avec flèche 144"/>
          <p:cNvCxnSpPr/>
          <p:nvPr/>
        </p:nvCxnSpPr>
        <p:spPr>
          <a:xfrm>
            <a:off x="946152" y="4060800"/>
            <a:ext cx="81545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7" name="ZoneTexte 146"/>
          <p:cNvSpPr txBox="1"/>
          <p:nvPr/>
        </p:nvSpPr>
        <p:spPr>
          <a:xfrm>
            <a:off x="779801" y="3742849"/>
            <a:ext cx="779124" cy="369332"/>
          </a:xfrm>
          <a:prstGeom prst="rect">
            <a:avLst/>
          </a:prstGeom>
          <a:noFill/>
        </p:spPr>
        <p:txBody>
          <a:bodyPr wrap="none" rtlCol="0">
            <a:spAutoFit/>
          </a:bodyPr>
          <a:lstStyle/>
          <a:p>
            <a:r>
              <a:rPr lang="fr-FR" dirty="0" smtClean="0"/>
              <a:t>marge</a:t>
            </a:r>
            <a:endParaRPr lang="fr-FR" dirty="0"/>
          </a:p>
        </p:txBody>
      </p:sp>
    </p:spTree>
    <p:extLst>
      <p:ext uri="{BB962C8B-B14F-4D97-AF65-F5344CB8AC3E}">
        <p14:creationId xmlns:p14="http://schemas.microsoft.com/office/powerpoint/2010/main" val="384649182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orme libre 11"/>
          <p:cNvSpPr>
            <a:spLocks/>
          </p:cNvSpPr>
          <p:nvPr/>
        </p:nvSpPr>
        <p:spPr bwMode="auto">
          <a:xfrm>
            <a:off x="7600950" y="247650"/>
            <a:ext cx="828675" cy="1236663"/>
          </a:xfrm>
          <a:custGeom>
            <a:avLst/>
            <a:gdLst>
              <a:gd name="T0" fmla="*/ 0 w 828136"/>
              <a:gd name="T1" fmla="*/ 0 h 1236453"/>
              <a:gd name="T2" fmla="*/ 268533 w 828136"/>
              <a:gd name="T3" fmla="*/ 0 h 1236453"/>
              <a:gd name="T4" fmla="*/ 268533 w 828136"/>
              <a:gd name="T5" fmla="*/ 363735 h 1236453"/>
              <a:gd name="T6" fmla="*/ 566252 w 828136"/>
              <a:gd name="T7" fmla="*/ 363735 h 1236453"/>
              <a:gd name="T8" fmla="*/ 566252 w 828136"/>
              <a:gd name="T9" fmla="*/ 0 h 1236453"/>
              <a:gd name="T10" fmla="*/ 840622 w 828136"/>
              <a:gd name="T11" fmla="*/ 0 h 1236453"/>
              <a:gd name="T12" fmla="*/ 840622 w 828136"/>
              <a:gd name="T13" fmla="*/ 1166239 h 1236453"/>
              <a:gd name="T14" fmla="*/ 764733 w 828136"/>
              <a:gd name="T15" fmla="*/ 1241291 h 1236453"/>
              <a:gd name="T16" fmla="*/ 75890 w 828136"/>
              <a:gd name="T17" fmla="*/ 1241291 h 1236453"/>
              <a:gd name="T18" fmla="*/ 17506 w 828136"/>
              <a:gd name="T19" fmla="*/ 1183558 h 1236453"/>
              <a:gd name="T20" fmla="*/ 0 w 828136"/>
              <a:gd name="T21" fmla="*/ 0 h 12364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8136" h="1236453">
                <a:moveTo>
                  <a:pt x="0" y="0"/>
                </a:moveTo>
                <a:lnTo>
                  <a:pt x="264544" y="0"/>
                </a:lnTo>
                <a:lnTo>
                  <a:pt x="264544" y="362309"/>
                </a:lnTo>
                <a:lnTo>
                  <a:pt x="557842" y="362309"/>
                </a:lnTo>
                <a:lnTo>
                  <a:pt x="557842" y="0"/>
                </a:lnTo>
                <a:lnTo>
                  <a:pt x="828136" y="0"/>
                </a:lnTo>
                <a:lnTo>
                  <a:pt x="828136" y="1161691"/>
                </a:lnTo>
                <a:lnTo>
                  <a:pt x="753374" y="1236453"/>
                </a:lnTo>
                <a:lnTo>
                  <a:pt x="74763" y="1236453"/>
                </a:lnTo>
                <a:lnTo>
                  <a:pt x="17253" y="1178943"/>
                </a:lnTo>
                <a:lnTo>
                  <a:pt x="0" y="0"/>
                </a:ln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 name="Espace réservé du numéro de diapositive 1"/>
          <p:cNvSpPr>
            <a:spLocks noGrp="1"/>
          </p:cNvSpPr>
          <p:nvPr>
            <p:ph type="sldNum" sz="quarter" idx="12"/>
          </p:nvPr>
        </p:nvSpPr>
        <p:spPr/>
        <p:txBody>
          <a:bodyPr/>
          <a:lstStyle/>
          <a:p>
            <a:pPr>
              <a:defRPr/>
            </a:pPr>
            <a:fld id="{4B9FA99A-5BDB-416D-8AA3-4F997C9641E2}" type="slidenum">
              <a:rPr lang="fr-FR" smtClean="0"/>
              <a:pPr>
                <a:defRPr/>
              </a:pPr>
              <a:t>110</a:t>
            </a:fld>
            <a:endParaRPr lang="fr-FR"/>
          </a:p>
        </p:txBody>
      </p:sp>
      <p:sp>
        <p:nvSpPr>
          <p:cNvPr id="5" name="Forme libre 4"/>
          <p:cNvSpPr/>
          <p:nvPr/>
        </p:nvSpPr>
        <p:spPr bwMode="auto">
          <a:xfrm>
            <a:off x="7350125" y="1393825"/>
            <a:ext cx="1266825" cy="347663"/>
          </a:xfrm>
          <a:custGeom>
            <a:avLst/>
            <a:gdLst>
              <a:gd name="connsiteX0" fmla="*/ 0 w 1562100"/>
              <a:gd name="connsiteY0" fmla="*/ 0 h 428625"/>
              <a:gd name="connsiteX1" fmla="*/ 276225 w 1562100"/>
              <a:gd name="connsiteY1" fmla="*/ 0 h 428625"/>
              <a:gd name="connsiteX2" fmla="*/ 447675 w 1562100"/>
              <a:gd name="connsiteY2" fmla="*/ 171450 h 428625"/>
              <a:gd name="connsiteX3" fmla="*/ 1171575 w 1562100"/>
              <a:gd name="connsiteY3" fmla="*/ 171450 h 428625"/>
              <a:gd name="connsiteX4" fmla="*/ 1333500 w 1562100"/>
              <a:gd name="connsiteY4" fmla="*/ 9525 h 428625"/>
              <a:gd name="connsiteX5" fmla="*/ 1562100 w 1562100"/>
              <a:gd name="connsiteY5" fmla="*/ 9525 h 428625"/>
              <a:gd name="connsiteX6" fmla="*/ 1562100 w 1562100"/>
              <a:gd name="connsiteY6" fmla="*/ 428625 h 428625"/>
              <a:gd name="connsiteX7" fmla="*/ 0 w 1562100"/>
              <a:gd name="connsiteY7" fmla="*/ 428625 h 428625"/>
              <a:gd name="connsiteX8" fmla="*/ 0 w 1562100"/>
              <a:gd name="connsiteY8" fmla="*/ 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0" h="428625">
                <a:moveTo>
                  <a:pt x="0" y="0"/>
                </a:moveTo>
                <a:lnTo>
                  <a:pt x="276225" y="0"/>
                </a:lnTo>
                <a:lnTo>
                  <a:pt x="447675" y="171450"/>
                </a:lnTo>
                <a:lnTo>
                  <a:pt x="1171575" y="171450"/>
                </a:lnTo>
                <a:lnTo>
                  <a:pt x="1333500" y="9525"/>
                </a:lnTo>
                <a:lnTo>
                  <a:pt x="1562100" y="9525"/>
                </a:lnTo>
                <a:lnTo>
                  <a:pt x="1562100" y="428625"/>
                </a:lnTo>
                <a:lnTo>
                  <a:pt x="0" y="428625"/>
                </a:lnTo>
                <a:lnTo>
                  <a:pt x="0" y="0"/>
                </a:lnTo>
                <a:close/>
              </a:path>
            </a:pathLst>
          </a:custGeom>
          <a:solidFill>
            <a:schemeClr val="bg1">
              <a:lumMod val="75000"/>
            </a:schemeClr>
          </a:solidFill>
          <a:ln w="1905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cxnSp>
        <p:nvCxnSpPr>
          <p:cNvPr id="34821" name="Connecteur droit avec flèche 21"/>
          <p:cNvCxnSpPr>
            <a:cxnSpLocks noChangeShapeType="1"/>
          </p:cNvCxnSpPr>
          <p:nvPr/>
        </p:nvCxnSpPr>
        <p:spPr bwMode="auto">
          <a:xfrm flipV="1">
            <a:off x="7618413" y="911225"/>
            <a:ext cx="503237" cy="512763"/>
          </a:xfrm>
          <a:prstGeom prst="straightConnector1">
            <a:avLst/>
          </a:prstGeom>
          <a:noFill/>
          <a:ln w="12700" algn="ctr">
            <a:solidFill>
              <a:srgbClr val="0070C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22" name="Connecteur droit avec flèche 22"/>
          <p:cNvCxnSpPr>
            <a:cxnSpLocks noChangeShapeType="1"/>
          </p:cNvCxnSpPr>
          <p:nvPr/>
        </p:nvCxnSpPr>
        <p:spPr bwMode="auto">
          <a:xfrm flipH="1" flipV="1">
            <a:off x="7845425" y="947738"/>
            <a:ext cx="506413" cy="514350"/>
          </a:xfrm>
          <a:prstGeom prst="straightConnector1">
            <a:avLst/>
          </a:prstGeom>
          <a:noFill/>
          <a:ln w="12700" algn="ctr">
            <a:solidFill>
              <a:srgbClr val="0070C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Flèche en arc 7"/>
          <p:cNvSpPr/>
          <p:nvPr/>
        </p:nvSpPr>
        <p:spPr bwMode="auto">
          <a:xfrm rot="5400000">
            <a:off x="8011319" y="881857"/>
            <a:ext cx="276225" cy="331787"/>
          </a:xfrm>
          <a:prstGeom prst="circularArrow">
            <a:avLst/>
          </a:prstGeom>
          <a:solidFill>
            <a:srgbClr val="FF0000"/>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9" name="Rectangle 59"/>
          <p:cNvSpPr>
            <a:spLocks noChangeArrowheads="1"/>
          </p:cNvSpPr>
          <p:nvPr/>
        </p:nvSpPr>
        <p:spPr bwMode="auto">
          <a:xfrm>
            <a:off x="222250" y="79375"/>
            <a:ext cx="4359275"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2400" b="1" dirty="0">
                <a:solidFill>
                  <a:srgbClr val="000000"/>
                </a:solidFill>
                <a:latin typeface="Arial" charset="0"/>
                <a:cs typeface="+mn-cs"/>
              </a:rPr>
              <a:t>SYSTÈME DE REFERENCES</a:t>
            </a:r>
          </a:p>
        </p:txBody>
      </p:sp>
      <p:sp>
        <p:nvSpPr>
          <p:cNvPr id="34825" name="Ellipse 10"/>
          <p:cNvSpPr>
            <a:spLocks noChangeArrowheads="1"/>
          </p:cNvSpPr>
          <p:nvPr/>
        </p:nvSpPr>
        <p:spPr bwMode="auto">
          <a:xfrm>
            <a:off x="7862888" y="276225"/>
            <a:ext cx="295275" cy="295275"/>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4826" name="Forme libre 12"/>
          <p:cNvSpPr>
            <a:spLocks/>
          </p:cNvSpPr>
          <p:nvPr/>
        </p:nvSpPr>
        <p:spPr bwMode="auto">
          <a:xfrm>
            <a:off x="993775" y="2244725"/>
            <a:ext cx="1589088" cy="2370138"/>
          </a:xfrm>
          <a:custGeom>
            <a:avLst/>
            <a:gdLst>
              <a:gd name="T0" fmla="*/ 2147483647 w 829002"/>
              <a:gd name="T1" fmla="*/ 0 h 1236453"/>
              <a:gd name="T2" fmla="*/ 2147483647 w 829002"/>
              <a:gd name="T3" fmla="*/ 0 h 1236453"/>
              <a:gd name="T4" fmla="*/ 2147483647 w 829002"/>
              <a:gd name="T5" fmla="*/ 2147483647 h 1236453"/>
              <a:gd name="T6" fmla="*/ 2147483647 w 829002"/>
              <a:gd name="T7" fmla="*/ 2147483647 h 1236453"/>
              <a:gd name="T8" fmla="*/ 2147483647 w 829002"/>
              <a:gd name="T9" fmla="*/ 0 h 1236453"/>
              <a:gd name="T10" fmla="*/ 2147483647 w 829002"/>
              <a:gd name="T11" fmla="*/ 0 h 1236453"/>
              <a:gd name="T12" fmla="*/ 2147483647 w 829002"/>
              <a:gd name="T13" fmla="*/ 2147483647 h 1236453"/>
              <a:gd name="T14" fmla="*/ 2147483647 w 829002"/>
              <a:gd name="T15" fmla="*/ 2147483647 h 1236453"/>
              <a:gd name="T16" fmla="*/ 2147483647 w 829002"/>
              <a:gd name="T17" fmla="*/ 2147483647 h 1236453"/>
              <a:gd name="T18" fmla="*/ 0 w 829002"/>
              <a:gd name="T19" fmla="*/ 2147483647 h 1236453"/>
              <a:gd name="T20" fmla="*/ 2147483647 w 829002"/>
              <a:gd name="T21" fmla="*/ 0 h 12364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9002" h="1236453">
                <a:moveTo>
                  <a:pt x="866" y="0"/>
                </a:moveTo>
                <a:lnTo>
                  <a:pt x="265410" y="0"/>
                </a:lnTo>
                <a:lnTo>
                  <a:pt x="265410" y="362309"/>
                </a:lnTo>
                <a:lnTo>
                  <a:pt x="558708" y="362309"/>
                </a:lnTo>
                <a:lnTo>
                  <a:pt x="558708" y="0"/>
                </a:lnTo>
                <a:lnTo>
                  <a:pt x="829002" y="0"/>
                </a:lnTo>
                <a:lnTo>
                  <a:pt x="829002" y="1161691"/>
                </a:lnTo>
                <a:lnTo>
                  <a:pt x="754240" y="1236453"/>
                </a:lnTo>
                <a:lnTo>
                  <a:pt x="75629" y="1236453"/>
                </a:lnTo>
                <a:lnTo>
                  <a:pt x="0" y="1154785"/>
                </a:lnTo>
                <a:cubicBezTo>
                  <a:pt x="2302" y="769857"/>
                  <a:pt x="-1436" y="384928"/>
                  <a:pt x="866"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cxnSp>
        <p:nvCxnSpPr>
          <p:cNvPr id="34827" name="Connecteur droit avec flèche 14"/>
          <p:cNvCxnSpPr>
            <a:cxnSpLocks noChangeShapeType="1"/>
          </p:cNvCxnSpPr>
          <p:nvPr/>
        </p:nvCxnSpPr>
        <p:spPr bwMode="auto">
          <a:xfrm flipV="1">
            <a:off x="574675" y="4537075"/>
            <a:ext cx="520700" cy="439738"/>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28" name="Connecteur droit avec flèche 15"/>
          <p:cNvCxnSpPr>
            <a:cxnSpLocks noChangeShapeType="1"/>
          </p:cNvCxnSpPr>
          <p:nvPr/>
        </p:nvCxnSpPr>
        <p:spPr bwMode="auto">
          <a:xfrm flipH="1" flipV="1">
            <a:off x="2486025" y="4527550"/>
            <a:ext cx="520700" cy="439738"/>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29" name="Connecteur droit 17"/>
          <p:cNvCxnSpPr>
            <a:cxnSpLocks noChangeShapeType="1"/>
          </p:cNvCxnSpPr>
          <p:nvPr/>
        </p:nvCxnSpPr>
        <p:spPr bwMode="auto">
          <a:xfrm>
            <a:off x="574675" y="4976813"/>
            <a:ext cx="264477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30" name="Rectangle 216"/>
          <p:cNvSpPr>
            <a:spLocks noChangeArrowheads="1"/>
          </p:cNvSpPr>
          <p:nvPr/>
        </p:nvSpPr>
        <p:spPr bwMode="auto">
          <a:xfrm>
            <a:off x="3509963" y="4824413"/>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0,05</a:t>
            </a:r>
            <a:endParaRPr lang="fr-FR" altLang="fr-FR" sz="1400" dirty="0">
              <a:latin typeface="Arial" charset="0"/>
            </a:endParaRPr>
          </a:p>
        </p:txBody>
      </p:sp>
      <p:sp>
        <p:nvSpPr>
          <p:cNvPr id="34831" name="Rectangle 217"/>
          <p:cNvSpPr>
            <a:spLocks noChangeArrowheads="1"/>
          </p:cNvSpPr>
          <p:nvPr/>
        </p:nvSpPr>
        <p:spPr bwMode="auto">
          <a:xfrm>
            <a:off x="3227388" y="4830763"/>
            <a:ext cx="75723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34832" name="Line 218"/>
          <p:cNvSpPr>
            <a:spLocks noChangeShapeType="1"/>
          </p:cNvSpPr>
          <p:nvPr/>
        </p:nvSpPr>
        <p:spPr bwMode="auto">
          <a:xfrm>
            <a:off x="3551238" y="48244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4833" name="Group 219"/>
          <p:cNvGrpSpPr>
            <a:grpSpLocks/>
          </p:cNvGrpSpPr>
          <p:nvPr/>
        </p:nvGrpSpPr>
        <p:grpSpPr bwMode="auto">
          <a:xfrm>
            <a:off x="3278188" y="4918075"/>
            <a:ext cx="231775" cy="115888"/>
            <a:chOff x="5076" y="1738"/>
            <a:chExt cx="146" cy="73"/>
          </a:xfrm>
        </p:grpSpPr>
        <p:sp>
          <p:nvSpPr>
            <p:cNvPr id="34883"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84" name="Line 221"/>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4835" name="Rectangle 1233"/>
          <p:cNvSpPr>
            <a:spLocks noChangeArrowheads="1"/>
          </p:cNvSpPr>
          <p:nvPr/>
        </p:nvSpPr>
        <p:spPr bwMode="auto">
          <a:xfrm>
            <a:off x="3360738" y="531018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34836" name="Line 1234"/>
          <p:cNvSpPr>
            <a:spLocks noChangeShapeType="1"/>
          </p:cNvSpPr>
          <p:nvPr/>
        </p:nvSpPr>
        <p:spPr bwMode="auto">
          <a:xfrm flipV="1">
            <a:off x="3506788" y="5172075"/>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37" name="Freeform 1235"/>
          <p:cNvSpPr>
            <a:spLocks/>
          </p:cNvSpPr>
          <p:nvPr/>
        </p:nvSpPr>
        <p:spPr bwMode="auto">
          <a:xfrm>
            <a:off x="3430588" y="513238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4838" name="Rectangle 1236"/>
          <p:cNvSpPr>
            <a:spLocks noChangeArrowheads="1"/>
          </p:cNvSpPr>
          <p:nvPr/>
        </p:nvSpPr>
        <p:spPr bwMode="auto">
          <a:xfrm>
            <a:off x="3355975" y="530383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cxnSp>
        <p:nvCxnSpPr>
          <p:cNvPr id="34839" name="Connecteur droit 30"/>
          <p:cNvCxnSpPr>
            <a:cxnSpLocks noChangeShapeType="1"/>
            <a:stCxn id="34826" idx="8"/>
          </p:cNvCxnSpPr>
          <p:nvPr/>
        </p:nvCxnSpPr>
        <p:spPr bwMode="auto">
          <a:xfrm flipH="1" flipV="1">
            <a:off x="131763" y="3430588"/>
            <a:ext cx="1006475" cy="118427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4840" name="Groupe 39"/>
          <p:cNvGrpSpPr>
            <a:grpSpLocks/>
          </p:cNvGrpSpPr>
          <p:nvPr/>
        </p:nvGrpSpPr>
        <p:grpSpPr bwMode="auto">
          <a:xfrm>
            <a:off x="182563" y="2852738"/>
            <a:ext cx="1597025" cy="1185862"/>
            <a:chOff x="238892" y="2471708"/>
            <a:chExt cx="1597753" cy="1184863"/>
          </a:xfrm>
        </p:grpSpPr>
        <p:cxnSp>
          <p:nvCxnSpPr>
            <p:cNvPr id="34879" name="Connecteur droit 31"/>
            <p:cNvCxnSpPr>
              <a:cxnSpLocks noChangeShapeType="1"/>
            </p:cNvCxnSpPr>
            <p:nvPr/>
          </p:nvCxnSpPr>
          <p:spPr bwMode="auto">
            <a:xfrm flipH="1" flipV="1">
              <a:off x="829020" y="2471708"/>
              <a:ext cx="1007625" cy="118486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80" name="Connecteur droit 32"/>
            <p:cNvCxnSpPr>
              <a:cxnSpLocks noChangeShapeType="1"/>
            </p:cNvCxnSpPr>
            <p:nvPr/>
          </p:nvCxnSpPr>
          <p:spPr bwMode="auto">
            <a:xfrm flipV="1">
              <a:off x="259738" y="2569592"/>
              <a:ext cx="665841" cy="566242"/>
            </a:xfrm>
            <a:prstGeom prst="line">
              <a:avLst/>
            </a:prstGeom>
            <a:noFill/>
            <a:ln w="12700" algn="ctr">
              <a:solidFill>
                <a:schemeClr val="tx1"/>
              </a:solidFill>
              <a:round/>
              <a:headEnd type="arrow"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81" name="ZoneTexte 34"/>
            <p:cNvSpPr txBox="1">
              <a:spLocks noChangeArrowheads="1"/>
            </p:cNvSpPr>
            <p:nvPr/>
          </p:nvSpPr>
          <p:spPr bwMode="auto">
            <a:xfrm rot="-2362491">
              <a:off x="238892" y="2479799"/>
              <a:ext cx="418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20</a:t>
              </a:r>
            </a:p>
          </p:txBody>
        </p:sp>
        <p:sp>
          <p:nvSpPr>
            <p:cNvPr id="34882" name="Rectangle 35"/>
            <p:cNvSpPr>
              <a:spLocks noChangeArrowheads="1"/>
            </p:cNvSpPr>
            <p:nvPr/>
          </p:nvSpPr>
          <p:spPr bwMode="auto">
            <a:xfrm rot="-2362491">
              <a:off x="238892" y="2539782"/>
              <a:ext cx="418704" cy="249367"/>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grpSp>
        <p:nvGrpSpPr>
          <p:cNvPr id="34841" name="Groupe 40"/>
          <p:cNvGrpSpPr>
            <a:grpSpLocks/>
          </p:cNvGrpSpPr>
          <p:nvPr/>
        </p:nvGrpSpPr>
        <p:grpSpPr bwMode="auto">
          <a:xfrm flipH="1">
            <a:off x="1760538" y="2860675"/>
            <a:ext cx="1597025" cy="1184275"/>
            <a:chOff x="238892" y="2471708"/>
            <a:chExt cx="1597753" cy="1184863"/>
          </a:xfrm>
        </p:grpSpPr>
        <p:cxnSp>
          <p:nvCxnSpPr>
            <p:cNvPr id="34875" name="Connecteur droit 41"/>
            <p:cNvCxnSpPr>
              <a:cxnSpLocks noChangeShapeType="1"/>
            </p:cNvCxnSpPr>
            <p:nvPr/>
          </p:nvCxnSpPr>
          <p:spPr bwMode="auto">
            <a:xfrm flipH="1" flipV="1">
              <a:off x="829020" y="2471708"/>
              <a:ext cx="1007625" cy="118486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76" name="Connecteur droit 42"/>
            <p:cNvCxnSpPr>
              <a:cxnSpLocks noChangeShapeType="1"/>
            </p:cNvCxnSpPr>
            <p:nvPr/>
          </p:nvCxnSpPr>
          <p:spPr bwMode="auto">
            <a:xfrm flipV="1">
              <a:off x="259738" y="2569592"/>
              <a:ext cx="665841" cy="566242"/>
            </a:xfrm>
            <a:prstGeom prst="line">
              <a:avLst/>
            </a:prstGeom>
            <a:noFill/>
            <a:ln w="12700" algn="ctr">
              <a:solidFill>
                <a:schemeClr val="tx1"/>
              </a:solidFill>
              <a:round/>
              <a:headEnd type="arrow"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77" name="ZoneTexte 43"/>
            <p:cNvSpPr txBox="1">
              <a:spLocks noChangeArrowheads="1"/>
            </p:cNvSpPr>
            <p:nvPr/>
          </p:nvSpPr>
          <p:spPr bwMode="auto">
            <a:xfrm rot="-2362491">
              <a:off x="238892" y="2479799"/>
              <a:ext cx="4187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20</a:t>
              </a:r>
            </a:p>
          </p:txBody>
        </p:sp>
        <p:sp>
          <p:nvSpPr>
            <p:cNvPr id="34878" name="Rectangle 44"/>
            <p:cNvSpPr>
              <a:spLocks noChangeArrowheads="1"/>
            </p:cNvSpPr>
            <p:nvPr/>
          </p:nvSpPr>
          <p:spPr bwMode="auto">
            <a:xfrm rot="-2362491">
              <a:off x="238892" y="2539782"/>
              <a:ext cx="418704" cy="249367"/>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cxnSp>
        <p:nvCxnSpPr>
          <p:cNvPr id="34842" name="Connecteur droit 45"/>
          <p:cNvCxnSpPr>
            <a:cxnSpLocks noChangeShapeType="1"/>
          </p:cNvCxnSpPr>
          <p:nvPr/>
        </p:nvCxnSpPr>
        <p:spPr bwMode="auto">
          <a:xfrm flipV="1">
            <a:off x="2419350" y="3430588"/>
            <a:ext cx="1008063" cy="118427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44" name="Rectangle 30"/>
          <p:cNvSpPr>
            <a:spLocks noChangeArrowheads="1"/>
          </p:cNvSpPr>
          <p:nvPr/>
        </p:nvSpPr>
        <p:spPr bwMode="auto">
          <a:xfrm>
            <a:off x="3143250" y="3914776"/>
            <a:ext cx="561975"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dirty="0">
                <a:solidFill>
                  <a:srgbClr val="000000"/>
                </a:solidFill>
                <a:latin typeface="Arial" charset="0"/>
              </a:rPr>
              <a:t>A[SL]</a:t>
            </a:r>
          </a:p>
        </p:txBody>
      </p:sp>
      <p:sp>
        <p:nvSpPr>
          <p:cNvPr id="34845" name="Line 31"/>
          <p:cNvSpPr>
            <a:spLocks noChangeShapeType="1"/>
          </p:cNvSpPr>
          <p:nvPr/>
        </p:nvSpPr>
        <p:spPr bwMode="auto">
          <a:xfrm>
            <a:off x="3175000" y="4216400"/>
            <a:ext cx="5842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0" name="Connecteur droit avec flèche 49"/>
          <p:cNvCxnSpPr/>
          <p:nvPr/>
        </p:nvCxnSpPr>
        <p:spPr>
          <a:xfrm flipH="1" flipV="1">
            <a:off x="1787525" y="4044950"/>
            <a:ext cx="1360488" cy="1714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847" name="Connecteur droit 54"/>
          <p:cNvCxnSpPr>
            <a:cxnSpLocks noChangeShapeType="1"/>
          </p:cNvCxnSpPr>
          <p:nvPr/>
        </p:nvCxnSpPr>
        <p:spPr bwMode="auto">
          <a:xfrm flipV="1">
            <a:off x="1511300" y="1808163"/>
            <a:ext cx="0" cy="43656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48" name="Connecteur droit 55"/>
          <p:cNvCxnSpPr>
            <a:cxnSpLocks noChangeShapeType="1"/>
          </p:cNvCxnSpPr>
          <p:nvPr/>
        </p:nvCxnSpPr>
        <p:spPr bwMode="auto">
          <a:xfrm flipV="1">
            <a:off x="2060575" y="1851025"/>
            <a:ext cx="0" cy="427038"/>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49" name="Connecteur droit avec flèche 59"/>
          <p:cNvCxnSpPr>
            <a:cxnSpLocks noChangeShapeType="1"/>
          </p:cNvCxnSpPr>
          <p:nvPr/>
        </p:nvCxnSpPr>
        <p:spPr bwMode="auto">
          <a:xfrm>
            <a:off x="1506538" y="1965325"/>
            <a:ext cx="555625"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50" name="Line 1238"/>
          <p:cNvSpPr>
            <a:spLocks noChangeShapeType="1"/>
          </p:cNvSpPr>
          <p:nvPr/>
        </p:nvSpPr>
        <p:spPr bwMode="auto">
          <a:xfrm>
            <a:off x="1358900" y="1973263"/>
            <a:ext cx="1317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51" name="Freeform 1239"/>
          <p:cNvSpPr>
            <a:spLocks/>
          </p:cNvSpPr>
          <p:nvPr/>
        </p:nvSpPr>
        <p:spPr bwMode="auto">
          <a:xfrm>
            <a:off x="1444625" y="1895475"/>
            <a:ext cx="77788"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4852" name="Rectangle 1240"/>
          <p:cNvSpPr>
            <a:spLocks noChangeArrowheads="1"/>
          </p:cNvSpPr>
          <p:nvPr/>
        </p:nvSpPr>
        <p:spPr bwMode="auto">
          <a:xfrm>
            <a:off x="1044575" y="1808163"/>
            <a:ext cx="312738" cy="3143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B</a:t>
            </a:r>
          </a:p>
        </p:txBody>
      </p:sp>
      <p:sp>
        <p:nvSpPr>
          <p:cNvPr id="34853" name="Ellipse 65"/>
          <p:cNvSpPr>
            <a:spLocks noChangeArrowheads="1"/>
          </p:cNvSpPr>
          <p:nvPr/>
        </p:nvSpPr>
        <p:spPr bwMode="auto">
          <a:xfrm>
            <a:off x="1570038" y="3111500"/>
            <a:ext cx="395287" cy="396875"/>
          </a:xfrm>
          <a:prstGeom prst="ellipse">
            <a:avLst/>
          </a:prstGeom>
          <a:solidFill>
            <a:schemeClr val="bg1"/>
          </a:solidFill>
          <a:ln w="28575"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4854" name="Rectangle 42"/>
          <p:cNvSpPr>
            <a:spLocks noChangeArrowheads="1"/>
          </p:cNvSpPr>
          <p:nvPr/>
        </p:nvSpPr>
        <p:spPr bwMode="auto">
          <a:xfrm>
            <a:off x="3406775" y="1819275"/>
            <a:ext cx="8445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A[SL]  B</a:t>
            </a:r>
          </a:p>
        </p:txBody>
      </p:sp>
      <p:sp>
        <p:nvSpPr>
          <p:cNvPr id="34855" name="Rectangle 45"/>
          <p:cNvSpPr>
            <a:spLocks noChangeArrowheads="1"/>
          </p:cNvSpPr>
          <p:nvPr/>
        </p:nvSpPr>
        <p:spPr bwMode="auto">
          <a:xfrm>
            <a:off x="2546350" y="1819275"/>
            <a:ext cx="6270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Symbol" pitchFamily="18" charset="2"/>
              </a:rPr>
              <a:t>Æ </a:t>
            </a:r>
            <a:r>
              <a:rPr lang="fr-FR" altLang="fr-FR" sz="1400">
                <a:latin typeface="Arial" charset="0"/>
              </a:rPr>
              <a:t>0,2</a:t>
            </a:r>
          </a:p>
        </p:txBody>
      </p:sp>
      <p:sp>
        <p:nvSpPr>
          <p:cNvPr id="34856" name="Rectangle 52"/>
          <p:cNvSpPr>
            <a:spLocks noChangeArrowheads="1"/>
          </p:cNvSpPr>
          <p:nvPr/>
        </p:nvSpPr>
        <p:spPr bwMode="auto">
          <a:xfrm>
            <a:off x="2263775" y="1827213"/>
            <a:ext cx="198755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34857" name="Line 53"/>
          <p:cNvSpPr>
            <a:spLocks noChangeShapeType="1"/>
          </p:cNvSpPr>
          <p:nvPr/>
        </p:nvSpPr>
        <p:spPr bwMode="auto">
          <a:xfrm>
            <a:off x="2562225" y="18208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58" name="Line 54"/>
          <p:cNvSpPr>
            <a:spLocks noChangeShapeType="1"/>
          </p:cNvSpPr>
          <p:nvPr/>
        </p:nvSpPr>
        <p:spPr bwMode="auto">
          <a:xfrm>
            <a:off x="3422650" y="18208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59" name="Line 55"/>
          <p:cNvSpPr>
            <a:spLocks noChangeShapeType="1"/>
          </p:cNvSpPr>
          <p:nvPr/>
        </p:nvSpPr>
        <p:spPr bwMode="auto">
          <a:xfrm>
            <a:off x="3984625" y="18208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4860" name="Group 71"/>
          <p:cNvGrpSpPr>
            <a:grpSpLocks/>
          </p:cNvGrpSpPr>
          <p:nvPr/>
        </p:nvGrpSpPr>
        <p:grpSpPr bwMode="auto">
          <a:xfrm>
            <a:off x="3101975" y="1849438"/>
            <a:ext cx="271463" cy="247650"/>
            <a:chOff x="3302" y="643"/>
            <a:chExt cx="171" cy="156"/>
          </a:xfrm>
        </p:grpSpPr>
        <p:sp>
          <p:nvSpPr>
            <p:cNvPr id="34873" name="Rectangle 72"/>
            <p:cNvSpPr>
              <a:spLocks noChangeArrowheads="1"/>
            </p:cNvSpPr>
            <p:nvPr/>
          </p:nvSpPr>
          <p:spPr bwMode="auto">
            <a:xfrm>
              <a:off x="3302" y="643"/>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A</a:t>
              </a:r>
            </a:p>
          </p:txBody>
        </p:sp>
        <p:sp>
          <p:nvSpPr>
            <p:cNvPr id="34874" name="Oval 73"/>
            <p:cNvSpPr>
              <a:spLocks noChangeArrowheads="1"/>
            </p:cNvSpPr>
            <p:nvPr/>
          </p:nvSpPr>
          <p:spPr bwMode="auto">
            <a:xfrm>
              <a:off x="3325" y="65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grpSp>
        <p:nvGrpSpPr>
          <p:cNvPr id="34861" name="Group 595"/>
          <p:cNvGrpSpPr>
            <a:grpSpLocks/>
          </p:cNvGrpSpPr>
          <p:nvPr/>
        </p:nvGrpSpPr>
        <p:grpSpPr bwMode="auto">
          <a:xfrm>
            <a:off x="2317750" y="1878013"/>
            <a:ext cx="190500" cy="190500"/>
            <a:chOff x="4360" y="1124"/>
            <a:chExt cx="120" cy="120"/>
          </a:xfrm>
        </p:grpSpPr>
        <p:sp>
          <p:nvSpPr>
            <p:cNvPr id="34870" name="Oval 59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34871" name="Line 59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872" name="Line 59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34862" name="Connecteur droit avec flèche 80"/>
          <p:cNvCxnSpPr>
            <a:cxnSpLocks noChangeShapeType="1"/>
            <a:endCxn id="34853" idx="7"/>
          </p:cNvCxnSpPr>
          <p:nvPr/>
        </p:nvCxnSpPr>
        <p:spPr bwMode="auto">
          <a:xfrm flipH="1">
            <a:off x="1908175" y="2359025"/>
            <a:ext cx="962025" cy="811213"/>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63" name="Connecteur droit 82"/>
          <p:cNvCxnSpPr>
            <a:cxnSpLocks noChangeShapeType="1"/>
          </p:cNvCxnSpPr>
          <p:nvPr/>
        </p:nvCxnSpPr>
        <p:spPr bwMode="auto">
          <a:xfrm flipV="1">
            <a:off x="2870200" y="2119313"/>
            <a:ext cx="0" cy="23971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64" name="ZoneTexte 84"/>
          <p:cNvSpPr txBox="1">
            <a:spLocks noChangeArrowheads="1"/>
          </p:cNvSpPr>
          <p:nvPr/>
        </p:nvSpPr>
        <p:spPr bwMode="auto">
          <a:xfrm>
            <a:off x="103188" y="538163"/>
            <a:ext cx="7246937"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Cette pièce est en appui sur deux petits plans. Les 2 centres instantanés de rotation sont quasi confondus. La liaison est équivalente à une cylindrique définie sur la droite intersection de 2 plans distants du 20mm des faces (axe du cylindre bitangent au milieu des faces). </a:t>
            </a:r>
          </a:p>
        </p:txBody>
      </p:sp>
      <p:sp>
        <p:nvSpPr>
          <p:cNvPr id="86" name="Flèche en arc 85"/>
          <p:cNvSpPr/>
          <p:nvPr/>
        </p:nvSpPr>
        <p:spPr bwMode="auto">
          <a:xfrm rot="16200000" flipH="1">
            <a:off x="7747794" y="902494"/>
            <a:ext cx="276225" cy="331787"/>
          </a:xfrm>
          <a:prstGeom prst="circularArrow">
            <a:avLst/>
          </a:prstGeom>
          <a:solidFill>
            <a:srgbClr val="00B0F0"/>
          </a:solidFill>
          <a:ln w="12700" cap="flat" cmpd="sng" algn="ctr">
            <a:solidFill>
              <a:srgbClr val="0070C0"/>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cxnSp>
        <p:nvCxnSpPr>
          <p:cNvPr id="34866" name="Connecteur droit avec flèche 21"/>
          <p:cNvCxnSpPr>
            <a:cxnSpLocks noChangeShapeType="1"/>
          </p:cNvCxnSpPr>
          <p:nvPr/>
        </p:nvCxnSpPr>
        <p:spPr bwMode="auto">
          <a:xfrm flipV="1">
            <a:off x="7672388" y="976313"/>
            <a:ext cx="504825" cy="514350"/>
          </a:xfrm>
          <a:prstGeom prst="straightConnector1">
            <a:avLst/>
          </a:prstGeom>
          <a:noFill/>
          <a:ln w="127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67" name="Connecteur droit avec flèche 21"/>
          <p:cNvCxnSpPr>
            <a:cxnSpLocks noChangeShapeType="1"/>
          </p:cNvCxnSpPr>
          <p:nvPr/>
        </p:nvCxnSpPr>
        <p:spPr bwMode="auto">
          <a:xfrm flipH="1" flipV="1">
            <a:off x="7915275" y="900113"/>
            <a:ext cx="504825" cy="512762"/>
          </a:xfrm>
          <a:prstGeom prst="straightConnector1">
            <a:avLst/>
          </a:prstGeom>
          <a:noFill/>
          <a:ln w="127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68" name="ZoneTexte 88"/>
          <p:cNvSpPr txBox="1">
            <a:spLocks noChangeArrowheads="1"/>
          </p:cNvSpPr>
          <p:nvPr/>
        </p:nvSpPr>
        <p:spPr bwMode="auto">
          <a:xfrm>
            <a:off x="4251325" y="2359025"/>
            <a:ext cx="4668838"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A est une seule surface  non tendue. La référence spécifiée est définie dans un premier temps par 2 plans perpendiculaires des moindres carrés aux 2 plans réels. A[SL] est la droite intersection de 2 plans décalés de 20mm par rapport à ses plans de référence spécifiés(*). </a:t>
            </a:r>
          </a:p>
          <a:p>
            <a:pPr eaLnBrk="1" hangingPunct="1">
              <a:spcBef>
                <a:spcPct val="0"/>
              </a:spcBef>
              <a:buFontTx/>
              <a:buNone/>
            </a:pPr>
            <a:endParaRPr lang="fr-FR" altLang="fr-FR" sz="1800" dirty="0">
              <a:latin typeface="Calibri" pitchFamily="34" charset="0"/>
            </a:endParaRPr>
          </a:p>
          <a:p>
            <a:pPr eaLnBrk="1" hangingPunct="1">
              <a:spcBef>
                <a:spcPct val="0"/>
              </a:spcBef>
              <a:buFontTx/>
              <a:buNone/>
            </a:pPr>
            <a:r>
              <a:rPr lang="fr-FR" altLang="fr-FR" sz="1800" dirty="0">
                <a:latin typeface="Calibri" pitchFamily="34" charset="0"/>
              </a:rPr>
              <a:t>B est ensuite le plan médian de 2 plans  parallèles, centrés sur cette droite et distants de la cote nominale , qui minimise la somme des carrés des écarts.</a:t>
            </a:r>
          </a:p>
        </p:txBody>
      </p:sp>
      <p:sp>
        <p:nvSpPr>
          <p:cNvPr id="34869" name="ZoneTexte 2"/>
          <p:cNvSpPr txBox="1">
            <a:spLocks noChangeArrowheads="1"/>
          </p:cNvSpPr>
          <p:nvPr/>
        </p:nvSpPr>
        <p:spPr bwMode="auto">
          <a:xfrm>
            <a:off x="139700" y="6042025"/>
            <a:ext cx="69072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0070C0"/>
                </a:solidFill>
                <a:latin typeface="Calibri" pitchFamily="34" charset="0"/>
              </a:rPr>
              <a:t>(*) la référence spécifiée est assez instable, mais la droite est très stable.</a:t>
            </a:r>
          </a:p>
        </p:txBody>
      </p:sp>
      <p:sp>
        <p:nvSpPr>
          <p:cNvPr id="3" name="ZoneTexte 2"/>
          <p:cNvSpPr txBox="1"/>
          <p:nvPr/>
        </p:nvSpPr>
        <p:spPr>
          <a:xfrm>
            <a:off x="3232677" y="4581989"/>
            <a:ext cx="354584" cy="276999"/>
          </a:xfrm>
          <a:prstGeom prst="rect">
            <a:avLst/>
          </a:prstGeom>
          <a:noFill/>
        </p:spPr>
        <p:txBody>
          <a:bodyPr wrap="none" rtlCol="0">
            <a:spAutoFit/>
          </a:bodyPr>
          <a:lstStyle/>
          <a:p>
            <a:r>
              <a:rPr lang="fr-FR" sz="1200" dirty="0" smtClean="0"/>
              <a:t>UF</a:t>
            </a:r>
            <a:endParaRPr lang="fr-FR" sz="1200" dirty="0"/>
          </a:p>
        </p:txBody>
      </p:sp>
      <p:cxnSp>
        <p:nvCxnSpPr>
          <p:cNvPr id="6" name="Connecteur droit 5"/>
          <p:cNvCxnSpPr/>
          <p:nvPr/>
        </p:nvCxnSpPr>
        <p:spPr>
          <a:xfrm>
            <a:off x="7618413" y="1965325"/>
            <a:ext cx="998537" cy="0"/>
          </a:xfrm>
          <a:prstGeom prst="line">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082572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a:xfrm>
            <a:off x="7239000" y="6348413"/>
            <a:ext cx="1905000" cy="457200"/>
          </a:xfrm>
        </p:spPr>
        <p:txBody>
          <a:bodyPr/>
          <a:lstStyle/>
          <a:p>
            <a:pPr>
              <a:defRPr/>
            </a:pPr>
            <a:fld id="{FEA9B815-16C8-4F9F-AC7C-C7C140AA2CA2}" type="slidenum">
              <a:rPr lang="fr-FR" smtClean="0"/>
              <a:pPr>
                <a:defRPr/>
              </a:pPr>
              <a:t>111</a:t>
            </a:fld>
            <a:endParaRPr lang="fr-FR" dirty="0"/>
          </a:p>
        </p:txBody>
      </p:sp>
      <p:sp>
        <p:nvSpPr>
          <p:cNvPr id="77874" name="Rectangle 41"/>
          <p:cNvSpPr>
            <a:spLocks noChangeArrowheads="1"/>
          </p:cNvSpPr>
          <p:nvPr/>
        </p:nvSpPr>
        <p:spPr bwMode="auto">
          <a:xfrm>
            <a:off x="174719" y="181297"/>
            <a:ext cx="4502244" cy="519113"/>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7875" name="Rectangle 42"/>
          <p:cNvSpPr>
            <a:spLocks noChangeArrowheads="1"/>
          </p:cNvSpPr>
          <p:nvPr/>
        </p:nvSpPr>
        <p:spPr bwMode="auto">
          <a:xfrm>
            <a:off x="195356" y="206697"/>
            <a:ext cx="4376839"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SURFACE PRESQUE PLANE</a:t>
            </a:r>
            <a:endParaRPr lang="fr-FR" altLang="fr-FR" sz="2400" b="1" dirty="0">
              <a:latin typeface="Arial" charset="0"/>
            </a:endParaRPr>
          </a:p>
        </p:txBody>
      </p:sp>
      <p:sp>
        <p:nvSpPr>
          <p:cNvPr id="75" name="Freeform 43"/>
          <p:cNvSpPr>
            <a:spLocks/>
          </p:cNvSpPr>
          <p:nvPr/>
        </p:nvSpPr>
        <p:spPr bwMode="auto">
          <a:xfrm>
            <a:off x="1209143" y="4593976"/>
            <a:ext cx="3322637" cy="674688"/>
          </a:xfrm>
          <a:custGeom>
            <a:avLst/>
            <a:gdLst>
              <a:gd name="T0" fmla="*/ 2147483647 w 2093"/>
              <a:gd name="T1" fmla="*/ 2147483647 h 425"/>
              <a:gd name="T2" fmla="*/ 2147483647 w 2093"/>
              <a:gd name="T3" fmla="*/ 2147483647 h 425"/>
              <a:gd name="T4" fmla="*/ 2147483647 w 2093"/>
              <a:gd name="T5" fmla="*/ 2147483647 h 425"/>
              <a:gd name="T6" fmla="*/ 2147483647 w 2093"/>
              <a:gd name="T7" fmla="*/ 2147483647 h 425"/>
              <a:gd name="T8" fmla="*/ 2147483647 w 2093"/>
              <a:gd name="T9" fmla="*/ 2147483647 h 425"/>
              <a:gd name="T10" fmla="*/ 2147483647 w 2093"/>
              <a:gd name="T11" fmla="*/ 2147483647 h 425"/>
              <a:gd name="T12" fmla="*/ 2147483647 w 2093"/>
              <a:gd name="T13" fmla="*/ 2147483647 h 425"/>
              <a:gd name="T14" fmla="*/ 2147483647 w 2093"/>
              <a:gd name="T15" fmla="*/ 2147483647 h 425"/>
              <a:gd name="T16" fmla="*/ 2147483647 w 2093"/>
              <a:gd name="T17" fmla="*/ 2147483647 h 425"/>
              <a:gd name="T18" fmla="*/ 2147483647 w 2093"/>
              <a:gd name="T19" fmla="*/ 2147483647 h 425"/>
              <a:gd name="T20" fmla="*/ 2147483647 w 2093"/>
              <a:gd name="T21" fmla="*/ 2147483647 h 425"/>
              <a:gd name="T22" fmla="*/ 2147483647 w 2093"/>
              <a:gd name="T23" fmla="*/ 2147483647 h 425"/>
              <a:gd name="T24" fmla="*/ 2147483647 w 2093"/>
              <a:gd name="T25" fmla="*/ 2147483647 h 425"/>
              <a:gd name="T26" fmla="*/ 2147483647 w 2093"/>
              <a:gd name="T27" fmla="*/ 2147483647 h 425"/>
              <a:gd name="T28" fmla="*/ 2147483647 w 2093"/>
              <a:gd name="T29" fmla="*/ 2147483647 h 425"/>
              <a:gd name="T30" fmla="*/ 2147483647 w 2093"/>
              <a:gd name="T31" fmla="*/ 2147483647 h 425"/>
              <a:gd name="T32" fmla="*/ 2147483647 w 2093"/>
              <a:gd name="T33" fmla="*/ 2147483647 h 425"/>
              <a:gd name="T34" fmla="*/ 2147483647 w 2093"/>
              <a:gd name="T35" fmla="*/ 2147483647 h 425"/>
              <a:gd name="T36" fmla="*/ 2147483647 w 2093"/>
              <a:gd name="T37" fmla="*/ 2147483647 h 425"/>
              <a:gd name="T38" fmla="*/ 2147483647 w 2093"/>
              <a:gd name="T39" fmla="*/ 2147483647 h 425"/>
              <a:gd name="T40" fmla="*/ 2147483647 w 2093"/>
              <a:gd name="T41" fmla="*/ 2147483647 h 425"/>
              <a:gd name="T42" fmla="*/ 2147483647 w 2093"/>
              <a:gd name="T43" fmla="*/ 2147483647 h 425"/>
              <a:gd name="T44" fmla="*/ 2147483647 w 2093"/>
              <a:gd name="T45" fmla="*/ 2147483647 h 425"/>
              <a:gd name="T46" fmla="*/ 2147483647 w 2093"/>
              <a:gd name="T47" fmla="*/ 2147483647 h 425"/>
              <a:gd name="T48" fmla="*/ 2147483647 w 2093"/>
              <a:gd name="T49" fmla="*/ 2147483647 h 425"/>
              <a:gd name="T50" fmla="*/ 2147483647 w 2093"/>
              <a:gd name="T51" fmla="*/ 2147483647 h 425"/>
              <a:gd name="T52" fmla="*/ 2147483647 w 2093"/>
              <a:gd name="T53" fmla="*/ 2147483647 h 425"/>
              <a:gd name="T54" fmla="*/ 2147483647 w 2093"/>
              <a:gd name="T55" fmla="*/ 2147483647 h 425"/>
              <a:gd name="T56" fmla="*/ 2147483647 w 2093"/>
              <a:gd name="T57" fmla="*/ 2147483647 h 425"/>
              <a:gd name="T58" fmla="*/ 2147483647 w 2093"/>
              <a:gd name="T59" fmla="*/ 2147483647 h 425"/>
              <a:gd name="T60" fmla="*/ 2147483647 w 2093"/>
              <a:gd name="T61" fmla="*/ 2147483647 h 425"/>
              <a:gd name="T62" fmla="*/ 2147483647 w 2093"/>
              <a:gd name="T63" fmla="*/ 2147483647 h 425"/>
              <a:gd name="T64" fmla="*/ 2147483647 w 2093"/>
              <a:gd name="T65" fmla="*/ 2147483647 h 4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93" h="425">
                <a:moveTo>
                  <a:pt x="72" y="413"/>
                </a:moveTo>
                <a:cubicBezTo>
                  <a:pt x="33" y="425"/>
                  <a:pt x="48" y="396"/>
                  <a:pt x="40" y="383"/>
                </a:cubicBezTo>
                <a:cubicBezTo>
                  <a:pt x="32" y="370"/>
                  <a:pt x="0" y="360"/>
                  <a:pt x="25" y="332"/>
                </a:cubicBezTo>
                <a:cubicBezTo>
                  <a:pt x="50" y="304"/>
                  <a:pt x="135" y="249"/>
                  <a:pt x="193" y="215"/>
                </a:cubicBezTo>
                <a:cubicBezTo>
                  <a:pt x="251" y="181"/>
                  <a:pt x="317" y="152"/>
                  <a:pt x="376" y="128"/>
                </a:cubicBezTo>
                <a:cubicBezTo>
                  <a:pt x="435" y="104"/>
                  <a:pt x="484" y="86"/>
                  <a:pt x="550" y="71"/>
                </a:cubicBezTo>
                <a:cubicBezTo>
                  <a:pt x="616" y="56"/>
                  <a:pt x="711" y="43"/>
                  <a:pt x="772" y="35"/>
                </a:cubicBezTo>
                <a:cubicBezTo>
                  <a:pt x="833" y="27"/>
                  <a:pt x="861" y="28"/>
                  <a:pt x="916" y="23"/>
                </a:cubicBezTo>
                <a:cubicBezTo>
                  <a:pt x="971" y="18"/>
                  <a:pt x="1039" y="4"/>
                  <a:pt x="1102" y="2"/>
                </a:cubicBezTo>
                <a:cubicBezTo>
                  <a:pt x="1165" y="0"/>
                  <a:pt x="1227" y="5"/>
                  <a:pt x="1297" y="8"/>
                </a:cubicBezTo>
                <a:cubicBezTo>
                  <a:pt x="1367" y="11"/>
                  <a:pt x="1469" y="17"/>
                  <a:pt x="1522" y="20"/>
                </a:cubicBezTo>
                <a:cubicBezTo>
                  <a:pt x="1575" y="23"/>
                  <a:pt x="1575" y="23"/>
                  <a:pt x="1618" y="29"/>
                </a:cubicBezTo>
                <a:cubicBezTo>
                  <a:pt x="1661" y="35"/>
                  <a:pt x="1728" y="47"/>
                  <a:pt x="1780" y="56"/>
                </a:cubicBezTo>
                <a:cubicBezTo>
                  <a:pt x="1832" y="65"/>
                  <a:pt x="1894" y="77"/>
                  <a:pt x="1933" y="86"/>
                </a:cubicBezTo>
                <a:cubicBezTo>
                  <a:pt x="1972" y="95"/>
                  <a:pt x="1993" y="101"/>
                  <a:pt x="2017" y="110"/>
                </a:cubicBezTo>
                <a:cubicBezTo>
                  <a:pt x="2041" y="119"/>
                  <a:pt x="2065" y="127"/>
                  <a:pt x="2077" y="138"/>
                </a:cubicBezTo>
                <a:cubicBezTo>
                  <a:pt x="2089" y="149"/>
                  <a:pt x="2093" y="163"/>
                  <a:pt x="2091" y="178"/>
                </a:cubicBezTo>
                <a:cubicBezTo>
                  <a:pt x="2089" y="193"/>
                  <a:pt x="2072" y="222"/>
                  <a:pt x="2062" y="230"/>
                </a:cubicBezTo>
                <a:cubicBezTo>
                  <a:pt x="2052" y="238"/>
                  <a:pt x="2050" y="233"/>
                  <a:pt x="2029" y="227"/>
                </a:cubicBezTo>
                <a:cubicBezTo>
                  <a:pt x="2008" y="221"/>
                  <a:pt x="1966" y="202"/>
                  <a:pt x="1933" y="194"/>
                </a:cubicBezTo>
                <a:cubicBezTo>
                  <a:pt x="1900" y="186"/>
                  <a:pt x="1871" y="182"/>
                  <a:pt x="1828" y="176"/>
                </a:cubicBezTo>
                <a:cubicBezTo>
                  <a:pt x="1785" y="170"/>
                  <a:pt x="1720" y="166"/>
                  <a:pt x="1675" y="158"/>
                </a:cubicBezTo>
                <a:cubicBezTo>
                  <a:pt x="1630" y="150"/>
                  <a:pt x="1588" y="133"/>
                  <a:pt x="1555" y="128"/>
                </a:cubicBezTo>
                <a:cubicBezTo>
                  <a:pt x="1522" y="123"/>
                  <a:pt x="1506" y="126"/>
                  <a:pt x="1477" y="125"/>
                </a:cubicBezTo>
                <a:cubicBezTo>
                  <a:pt x="1448" y="124"/>
                  <a:pt x="1412" y="122"/>
                  <a:pt x="1378" y="122"/>
                </a:cubicBezTo>
                <a:cubicBezTo>
                  <a:pt x="1344" y="122"/>
                  <a:pt x="1307" y="122"/>
                  <a:pt x="1270" y="122"/>
                </a:cubicBezTo>
                <a:cubicBezTo>
                  <a:pt x="1233" y="122"/>
                  <a:pt x="1197" y="118"/>
                  <a:pt x="1156" y="119"/>
                </a:cubicBezTo>
                <a:cubicBezTo>
                  <a:pt x="1115" y="120"/>
                  <a:pt x="1072" y="124"/>
                  <a:pt x="1021" y="128"/>
                </a:cubicBezTo>
                <a:cubicBezTo>
                  <a:pt x="970" y="132"/>
                  <a:pt x="924" y="135"/>
                  <a:pt x="847" y="146"/>
                </a:cubicBezTo>
                <a:cubicBezTo>
                  <a:pt x="770" y="157"/>
                  <a:pt x="630" y="177"/>
                  <a:pt x="556" y="194"/>
                </a:cubicBezTo>
                <a:cubicBezTo>
                  <a:pt x="482" y="211"/>
                  <a:pt x="450" y="229"/>
                  <a:pt x="403" y="248"/>
                </a:cubicBezTo>
                <a:cubicBezTo>
                  <a:pt x="356" y="267"/>
                  <a:pt x="329" y="281"/>
                  <a:pt x="274" y="308"/>
                </a:cubicBezTo>
                <a:cubicBezTo>
                  <a:pt x="219" y="335"/>
                  <a:pt x="113" y="400"/>
                  <a:pt x="72" y="413"/>
                </a:cubicBezTo>
                <a:close/>
              </a:path>
            </a:pathLst>
          </a:custGeom>
          <a:solidFill>
            <a:srgbClr val="CCECFF"/>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Rectangle 52"/>
          <p:cNvSpPr>
            <a:spLocks noChangeArrowheads="1"/>
          </p:cNvSpPr>
          <p:nvPr/>
        </p:nvSpPr>
        <p:spPr bwMode="auto">
          <a:xfrm>
            <a:off x="2674405" y="5030539"/>
            <a:ext cx="430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0,5</a:t>
            </a:r>
          </a:p>
        </p:txBody>
      </p:sp>
      <p:sp>
        <p:nvSpPr>
          <p:cNvPr id="77" name="Rectangle 53"/>
          <p:cNvSpPr>
            <a:spLocks noChangeArrowheads="1"/>
          </p:cNvSpPr>
          <p:nvPr/>
        </p:nvSpPr>
        <p:spPr bwMode="auto">
          <a:xfrm>
            <a:off x="2391830" y="5036889"/>
            <a:ext cx="70643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8" name="Line 54"/>
          <p:cNvSpPr>
            <a:spLocks noChangeShapeType="1"/>
          </p:cNvSpPr>
          <p:nvPr/>
        </p:nvSpPr>
        <p:spPr bwMode="auto">
          <a:xfrm>
            <a:off x="2715680" y="50305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9" name="Group 55"/>
          <p:cNvGrpSpPr>
            <a:grpSpLocks/>
          </p:cNvGrpSpPr>
          <p:nvPr/>
        </p:nvGrpSpPr>
        <p:grpSpPr bwMode="auto">
          <a:xfrm>
            <a:off x="2442630" y="5124201"/>
            <a:ext cx="231775" cy="115888"/>
            <a:chOff x="468" y="3046"/>
            <a:chExt cx="146" cy="73"/>
          </a:xfrm>
        </p:grpSpPr>
        <p:sp>
          <p:nvSpPr>
            <p:cNvPr id="80" name="Arc 56"/>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1" name="Line 57"/>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2" name="Freeform 58"/>
          <p:cNvSpPr>
            <a:spLocks/>
          </p:cNvSpPr>
          <p:nvPr/>
        </p:nvSpPr>
        <p:spPr bwMode="auto">
          <a:xfrm>
            <a:off x="2212443" y="4870201"/>
            <a:ext cx="184150" cy="304800"/>
          </a:xfrm>
          <a:custGeom>
            <a:avLst/>
            <a:gdLst>
              <a:gd name="T0" fmla="*/ 0 w 210"/>
              <a:gd name="T1" fmla="*/ 0 h 239"/>
              <a:gd name="T2" fmla="*/ 2147483647 w 210"/>
              <a:gd name="T3" fmla="*/ 2147483647 h 239"/>
              <a:gd name="T4" fmla="*/ 2147483647 w 210"/>
              <a:gd name="T5" fmla="*/ 2147483647 h 239"/>
              <a:gd name="T6" fmla="*/ 0 60000 65536"/>
              <a:gd name="T7" fmla="*/ 0 60000 65536"/>
              <a:gd name="T8" fmla="*/ 0 60000 65536"/>
            </a:gdLst>
            <a:ahLst/>
            <a:cxnLst>
              <a:cxn ang="T6">
                <a:pos x="T0" y="T1"/>
              </a:cxn>
              <a:cxn ang="T7">
                <a:pos x="T2" y="T3"/>
              </a:cxn>
              <a:cxn ang="T8">
                <a:pos x="T4" y="T5"/>
              </a:cxn>
            </a:cxnLst>
            <a:rect l="0" t="0" r="r" b="b"/>
            <a:pathLst>
              <a:path w="210" h="239">
                <a:moveTo>
                  <a:pt x="0" y="0"/>
                </a:moveTo>
                <a:lnTo>
                  <a:pt x="75" y="239"/>
                </a:lnTo>
                <a:lnTo>
                  <a:pt x="210" y="237"/>
                </a:lnTo>
              </a:path>
            </a:pathLst>
          </a:custGeom>
          <a:noFill/>
          <a:ln w="12700" cap="flat" cmpd="sng">
            <a:solidFill>
              <a:schemeClr val="tx1"/>
            </a:solidFill>
            <a:prstDash val="solid"/>
            <a:round/>
            <a:headEnd type="arrow" w="med" len="med"/>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Rectangle 59"/>
          <p:cNvSpPr>
            <a:spLocks noChangeArrowheads="1"/>
          </p:cNvSpPr>
          <p:nvPr/>
        </p:nvSpPr>
        <p:spPr bwMode="auto">
          <a:xfrm rot="492936">
            <a:off x="4080930" y="4719389"/>
            <a:ext cx="211138" cy="161925"/>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84" name="Line 60"/>
          <p:cNvSpPr>
            <a:spLocks noChangeShapeType="1"/>
          </p:cNvSpPr>
          <p:nvPr/>
        </p:nvSpPr>
        <p:spPr bwMode="auto">
          <a:xfrm flipV="1">
            <a:off x="4128555" y="4562226"/>
            <a:ext cx="109538" cy="573088"/>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5" name="Rectangle 76"/>
          <p:cNvSpPr>
            <a:spLocks noChangeArrowheads="1"/>
          </p:cNvSpPr>
          <p:nvPr/>
        </p:nvSpPr>
        <p:spPr bwMode="auto">
          <a:xfrm rot="-1332002">
            <a:off x="1685393" y="4811464"/>
            <a:ext cx="211137" cy="204787"/>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86" name="Line 85"/>
          <p:cNvSpPr>
            <a:spLocks noChangeShapeType="1"/>
          </p:cNvSpPr>
          <p:nvPr/>
        </p:nvSpPr>
        <p:spPr bwMode="auto">
          <a:xfrm rot="-1122186">
            <a:off x="1383768" y="4155826"/>
            <a:ext cx="19843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7" name="Line 86"/>
          <p:cNvSpPr>
            <a:spLocks noChangeShapeType="1"/>
          </p:cNvSpPr>
          <p:nvPr/>
        </p:nvSpPr>
        <p:spPr bwMode="auto">
          <a:xfrm rot="20477814" flipH="1">
            <a:off x="1172630" y="4224089"/>
            <a:ext cx="222250" cy="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 name="Line 87"/>
          <p:cNvSpPr>
            <a:spLocks noChangeShapeType="1"/>
          </p:cNvSpPr>
          <p:nvPr/>
        </p:nvSpPr>
        <p:spPr bwMode="auto">
          <a:xfrm rot="-1122186">
            <a:off x="1567918" y="4084389"/>
            <a:ext cx="250825" cy="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 name="Freeform 88"/>
          <p:cNvSpPr>
            <a:spLocks/>
          </p:cNvSpPr>
          <p:nvPr/>
        </p:nvSpPr>
        <p:spPr bwMode="auto">
          <a:xfrm>
            <a:off x="3091918" y="4597151"/>
            <a:ext cx="228600" cy="200025"/>
          </a:xfrm>
          <a:custGeom>
            <a:avLst/>
            <a:gdLst>
              <a:gd name="T0" fmla="*/ 0 w 144"/>
              <a:gd name="T1" fmla="*/ 0 h 126"/>
              <a:gd name="T2" fmla="*/ 2147483647 w 144"/>
              <a:gd name="T3" fmla="*/ 2147483647 h 126"/>
              <a:gd name="T4" fmla="*/ 2147483647 w 144"/>
              <a:gd name="T5" fmla="*/ 2147483647 h 126"/>
              <a:gd name="T6" fmla="*/ 0 w 144"/>
              <a:gd name="T7" fmla="*/ 2147483647 h 126"/>
              <a:gd name="T8" fmla="*/ 0 w 144"/>
              <a:gd name="T9" fmla="*/ 0 h 1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126">
                <a:moveTo>
                  <a:pt x="0" y="0"/>
                </a:moveTo>
                <a:lnTo>
                  <a:pt x="144" y="6"/>
                </a:lnTo>
                <a:lnTo>
                  <a:pt x="144" y="126"/>
                </a:lnTo>
                <a:lnTo>
                  <a:pt x="0" y="114"/>
                </a:lnTo>
                <a:lnTo>
                  <a:pt x="0" y="0"/>
                </a:lnTo>
                <a:close/>
              </a:path>
            </a:pathLst>
          </a:custGeom>
          <a:solidFill>
            <a:schemeClr val="bg1"/>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 name="Line 89"/>
          <p:cNvSpPr>
            <a:spLocks noChangeShapeType="1"/>
          </p:cNvSpPr>
          <p:nvPr/>
        </p:nvSpPr>
        <p:spPr bwMode="auto">
          <a:xfrm flipV="1">
            <a:off x="3204630" y="4466976"/>
            <a:ext cx="4763" cy="41592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 name="Line 90"/>
          <p:cNvSpPr>
            <a:spLocks noChangeShapeType="1"/>
          </p:cNvSpPr>
          <p:nvPr/>
        </p:nvSpPr>
        <p:spPr bwMode="auto">
          <a:xfrm flipH="1" flipV="1">
            <a:off x="1723493" y="4728914"/>
            <a:ext cx="128587" cy="36830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 name="Text Box 91"/>
          <p:cNvSpPr txBox="1">
            <a:spLocks noChangeArrowheads="1"/>
          </p:cNvSpPr>
          <p:nvPr/>
        </p:nvSpPr>
        <p:spPr bwMode="auto">
          <a:xfrm>
            <a:off x="1825093" y="3612901"/>
            <a:ext cx="130195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8x  Ø10±0,2</a:t>
            </a:r>
            <a:endParaRPr lang="fr-FR" altLang="fr-FR" sz="1600" dirty="0">
              <a:latin typeface="Arial" panose="020B0604020202020204" pitchFamily="34" charset="0"/>
              <a:cs typeface="Arial" panose="020B0604020202020204" pitchFamily="34" charset="0"/>
            </a:endParaRPr>
          </a:p>
        </p:txBody>
      </p:sp>
      <p:sp>
        <p:nvSpPr>
          <p:cNvPr id="93" name="Line 107"/>
          <p:cNvSpPr>
            <a:spLocks noChangeShapeType="1"/>
          </p:cNvSpPr>
          <p:nvPr/>
        </p:nvSpPr>
        <p:spPr bwMode="auto">
          <a:xfrm flipH="1" flipV="1">
            <a:off x="1352018" y="4101851"/>
            <a:ext cx="304800" cy="776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4" name="Line 108"/>
          <p:cNvSpPr>
            <a:spLocks noChangeShapeType="1"/>
          </p:cNvSpPr>
          <p:nvPr/>
        </p:nvSpPr>
        <p:spPr bwMode="auto">
          <a:xfrm flipH="1" flipV="1">
            <a:off x="1559980" y="4073276"/>
            <a:ext cx="300038" cy="76517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5" name="Line 109"/>
          <p:cNvSpPr>
            <a:spLocks noChangeShapeType="1"/>
          </p:cNvSpPr>
          <p:nvPr/>
        </p:nvSpPr>
        <p:spPr bwMode="auto">
          <a:xfrm>
            <a:off x="1810805" y="4043114"/>
            <a:ext cx="952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6" name="Group 110"/>
          <p:cNvGrpSpPr>
            <a:grpSpLocks/>
          </p:cNvGrpSpPr>
          <p:nvPr/>
        </p:nvGrpSpPr>
        <p:grpSpPr bwMode="auto">
          <a:xfrm>
            <a:off x="1952093" y="4201864"/>
            <a:ext cx="292100" cy="450850"/>
            <a:chOff x="2584" y="3575"/>
            <a:chExt cx="184" cy="284"/>
          </a:xfrm>
        </p:grpSpPr>
        <p:sp>
          <p:nvSpPr>
            <p:cNvPr id="97" name="Freeform 111"/>
            <p:cNvSpPr>
              <a:spLocks/>
            </p:cNvSpPr>
            <p:nvPr/>
          </p:nvSpPr>
          <p:spPr bwMode="auto">
            <a:xfrm>
              <a:off x="2628" y="3575"/>
              <a:ext cx="97" cy="49"/>
            </a:xfrm>
            <a:custGeom>
              <a:avLst/>
              <a:gdLst>
                <a:gd name="T0" fmla="*/ 0 w 97"/>
                <a:gd name="T1" fmla="*/ 0 h 49"/>
                <a:gd name="T2" fmla="*/ 48 w 97"/>
                <a:gd name="T3" fmla="*/ 48 h 49"/>
                <a:gd name="T4" fmla="*/ 96 w 97"/>
                <a:gd name="T5" fmla="*/ 0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48" y="48"/>
                  </a:lnTo>
                  <a:lnTo>
                    <a:pt x="96" y="0"/>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8" name="Line 112"/>
            <p:cNvSpPr>
              <a:spLocks noChangeShapeType="1"/>
            </p:cNvSpPr>
            <p:nvPr/>
          </p:nvSpPr>
          <p:spPr bwMode="auto">
            <a:xfrm>
              <a:off x="2676" y="3628"/>
              <a:ext cx="0" cy="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 name="Rectangle 113"/>
            <p:cNvSpPr>
              <a:spLocks noChangeArrowheads="1"/>
            </p:cNvSpPr>
            <p:nvPr/>
          </p:nvSpPr>
          <p:spPr bwMode="auto">
            <a:xfrm>
              <a:off x="2584" y="3675"/>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100" name="Rectangle 114"/>
          <p:cNvSpPr>
            <a:spLocks noChangeArrowheads="1"/>
          </p:cNvSpPr>
          <p:nvPr/>
        </p:nvSpPr>
        <p:spPr bwMode="auto">
          <a:xfrm>
            <a:off x="1947330" y="436696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B</a:t>
            </a:r>
          </a:p>
        </p:txBody>
      </p:sp>
      <p:sp>
        <p:nvSpPr>
          <p:cNvPr id="101" name="Rectangle 115"/>
          <p:cNvSpPr>
            <a:spLocks noChangeArrowheads="1"/>
          </p:cNvSpPr>
          <p:nvPr/>
        </p:nvSpPr>
        <p:spPr bwMode="auto">
          <a:xfrm>
            <a:off x="4806418" y="4808289"/>
            <a:ext cx="1720850"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2" name="Line 116"/>
          <p:cNvSpPr>
            <a:spLocks noChangeShapeType="1"/>
          </p:cNvSpPr>
          <p:nvPr/>
        </p:nvSpPr>
        <p:spPr bwMode="auto">
          <a:xfrm>
            <a:off x="5104868" y="480987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 name="Rectangle 117"/>
          <p:cNvSpPr>
            <a:spLocks noChangeArrowheads="1"/>
          </p:cNvSpPr>
          <p:nvPr/>
        </p:nvSpPr>
        <p:spPr bwMode="auto">
          <a:xfrm>
            <a:off x="5088993" y="4809876"/>
            <a:ext cx="113332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0,4    A[PL</a:t>
            </a:r>
            <a:r>
              <a:rPr lang="fr-FR" altLang="fr-FR" sz="1400" dirty="0" smtClean="0">
                <a:latin typeface="Calibri" pitchFamily="34" charset="0"/>
              </a:rPr>
              <a:t>]  B</a:t>
            </a:r>
            <a:endParaRPr lang="fr-FR" altLang="fr-FR" sz="1400" dirty="0">
              <a:latin typeface="Calibri" pitchFamily="34" charset="0"/>
            </a:endParaRPr>
          </a:p>
        </p:txBody>
      </p:sp>
      <p:sp>
        <p:nvSpPr>
          <p:cNvPr id="104" name="Line 118"/>
          <p:cNvSpPr>
            <a:spLocks noChangeShapeType="1"/>
          </p:cNvSpPr>
          <p:nvPr/>
        </p:nvSpPr>
        <p:spPr bwMode="auto">
          <a:xfrm>
            <a:off x="5485868" y="480987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5" name="Group 119"/>
          <p:cNvGrpSpPr>
            <a:grpSpLocks/>
          </p:cNvGrpSpPr>
          <p:nvPr/>
        </p:nvGrpSpPr>
        <p:grpSpPr bwMode="auto">
          <a:xfrm>
            <a:off x="4854043" y="4854326"/>
            <a:ext cx="215900" cy="215900"/>
            <a:chOff x="3277" y="1435"/>
            <a:chExt cx="136" cy="136"/>
          </a:xfrm>
        </p:grpSpPr>
        <p:sp>
          <p:nvSpPr>
            <p:cNvPr id="106" name="Oval 120"/>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7" name="Line 121"/>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Line 122"/>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9" name="Line 123"/>
          <p:cNvSpPr>
            <a:spLocks noChangeShapeType="1"/>
          </p:cNvSpPr>
          <p:nvPr/>
        </p:nvSpPr>
        <p:spPr bwMode="auto">
          <a:xfrm>
            <a:off x="5970689" y="481230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 name="Freeform 124"/>
          <p:cNvSpPr>
            <a:spLocks/>
          </p:cNvSpPr>
          <p:nvPr/>
        </p:nvSpPr>
        <p:spPr bwMode="auto">
          <a:xfrm>
            <a:off x="4522255" y="4908301"/>
            <a:ext cx="273050" cy="57150"/>
          </a:xfrm>
          <a:custGeom>
            <a:avLst/>
            <a:gdLst>
              <a:gd name="T0" fmla="*/ 2147483647 w 172"/>
              <a:gd name="T1" fmla="*/ 2147483647 h 36"/>
              <a:gd name="T2" fmla="*/ 2147483647 w 172"/>
              <a:gd name="T3" fmla="*/ 2147483647 h 36"/>
              <a:gd name="T4" fmla="*/ 0 w 172"/>
              <a:gd name="T5" fmla="*/ 0 h 36"/>
              <a:gd name="T6" fmla="*/ 0 60000 65536"/>
              <a:gd name="T7" fmla="*/ 0 60000 65536"/>
              <a:gd name="T8" fmla="*/ 0 60000 65536"/>
            </a:gdLst>
            <a:ahLst/>
            <a:cxnLst>
              <a:cxn ang="T6">
                <a:pos x="T0" y="T1"/>
              </a:cxn>
              <a:cxn ang="T7">
                <a:pos x="T2" y="T3"/>
              </a:cxn>
              <a:cxn ang="T8">
                <a:pos x="T4" y="T5"/>
              </a:cxn>
            </a:cxnLst>
            <a:rect l="0" t="0" r="r" b="b"/>
            <a:pathLst>
              <a:path w="172" h="36">
                <a:moveTo>
                  <a:pt x="172" y="36"/>
                </a:moveTo>
                <a:lnTo>
                  <a:pt x="92" y="36"/>
                </a:lnTo>
                <a:lnTo>
                  <a:pt x="0" y="0"/>
                </a:lnTo>
              </a:path>
            </a:pathLst>
          </a:custGeom>
          <a:noFill/>
          <a:ln w="12700" cap="flat" cmpd="sng">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1" name="Group 169"/>
          <p:cNvGrpSpPr>
            <a:grpSpLocks/>
          </p:cNvGrpSpPr>
          <p:nvPr/>
        </p:nvGrpSpPr>
        <p:grpSpPr bwMode="auto">
          <a:xfrm>
            <a:off x="6143722" y="4851151"/>
            <a:ext cx="254000" cy="244475"/>
            <a:chOff x="3878" y="427"/>
            <a:chExt cx="160" cy="154"/>
          </a:xfrm>
        </p:grpSpPr>
        <p:sp>
          <p:nvSpPr>
            <p:cNvPr id="112" name="Rectangle 170"/>
            <p:cNvSpPr>
              <a:spLocks noChangeArrowheads="1"/>
            </p:cNvSpPr>
            <p:nvPr/>
          </p:nvSpPr>
          <p:spPr bwMode="auto">
            <a:xfrm>
              <a:off x="3878" y="427"/>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Calibri" pitchFamily="34" charset="0"/>
                </a:rPr>
                <a:t>L</a:t>
              </a:r>
            </a:p>
          </p:txBody>
        </p:sp>
        <p:sp>
          <p:nvSpPr>
            <p:cNvPr id="113" name="Oval 171"/>
            <p:cNvSpPr>
              <a:spLocks noChangeArrowheads="1"/>
            </p:cNvSpPr>
            <p:nvPr/>
          </p:nvSpPr>
          <p:spPr bwMode="auto">
            <a:xfrm>
              <a:off x="3901" y="436"/>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114" name="Rectangle 30"/>
          <p:cNvSpPr>
            <a:spLocks noChangeArrowheads="1"/>
          </p:cNvSpPr>
          <p:nvPr/>
        </p:nvSpPr>
        <p:spPr bwMode="auto">
          <a:xfrm>
            <a:off x="3528480" y="4981326"/>
            <a:ext cx="6254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Arial" charset="0"/>
              </a:rPr>
              <a:t>A[PL]</a:t>
            </a:r>
          </a:p>
        </p:txBody>
      </p:sp>
      <p:sp>
        <p:nvSpPr>
          <p:cNvPr id="115" name="Line 31"/>
          <p:cNvSpPr>
            <a:spLocks noChangeShapeType="1"/>
          </p:cNvSpPr>
          <p:nvPr/>
        </p:nvSpPr>
        <p:spPr bwMode="auto">
          <a:xfrm>
            <a:off x="3531655" y="5344864"/>
            <a:ext cx="5842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16" name="Connecteur droit avec flèche 115"/>
          <p:cNvCxnSpPr>
            <a:stCxn id="115" idx="0"/>
          </p:cNvCxnSpPr>
          <p:nvPr/>
        </p:nvCxnSpPr>
        <p:spPr>
          <a:xfrm flipH="1" flipV="1">
            <a:off x="3361794" y="4808289"/>
            <a:ext cx="169861" cy="5365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7" name="Connecteur droit 116"/>
          <p:cNvCxnSpPr/>
          <p:nvPr/>
        </p:nvCxnSpPr>
        <p:spPr>
          <a:xfrm>
            <a:off x="2858555" y="4808289"/>
            <a:ext cx="798513" cy="14287"/>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18" name="Rectangle 1233"/>
          <p:cNvSpPr>
            <a:spLocks noChangeArrowheads="1"/>
          </p:cNvSpPr>
          <p:nvPr/>
        </p:nvSpPr>
        <p:spPr bwMode="auto">
          <a:xfrm>
            <a:off x="2807755" y="551631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9" name="Line 1234"/>
          <p:cNvSpPr>
            <a:spLocks noChangeShapeType="1"/>
          </p:cNvSpPr>
          <p:nvPr/>
        </p:nvSpPr>
        <p:spPr bwMode="auto">
          <a:xfrm flipV="1">
            <a:off x="2953805" y="5378201"/>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0" name="Freeform 1235"/>
          <p:cNvSpPr>
            <a:spLocks/>
          </p:cNvSpPr>
          <p:nvPr/>
        </p:nvSpPr>
        <p:spPr bwMode="auto">
          <a:xfrm>
            <a:off x="2876018" y="533851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1" name="Rectangle 1236"/>
          <p:cNvSpPr>
            <a:spLocks noChangeArrowheads="1"/>
          </p:cNvSpPr>
          <p:nvPr/>
        </p:nvSpPr>
        <p:spPr bwMode="auto">
          <a:xfrm>
            <a:off x="2801405" y="550996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sp>
        <p:nvSpPr>
          <p:cNvPr id="122" name="Rectangle 77"/>
          <p:cNvSpPr>
            <a:spLocks noChangeArrowheads="1"/>
          </p:cNvSpPr>
          <p:nvPr/>
        </p:nvSpPr>
        <p:spPr bwMode="auto">
          <a:xfrm>
            <a:off x="1904468" y="3897064"/>
            <a:ext cx="1416050"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23" name="Line 78"/>
          <p:cNvSpPr>
            <a:spLocks noChangeShapeType="1"/>
          </p:cNvSpPr>
          <p:nvPr/>
        </p:nvSpPr>
        <p:spPr bwMode="auto">
          <a:xfrm>
            <a:off x="2202918" y="389865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4" name="Rectangle 79"/>
          <p:cNvSpPr>
            <a:spLocks noChangeArrowheads="1"/>
          </p:cNvSpPr>
          <p:nvPr/>
        </p:nvSpPr>
        <p:spPr bwMode="auto">
          <a:xfrm>
            <a:off x="2187043" y="3898651"/>
            <a:ext cx="115897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Ø</a:t>
            </a:r>
            <a:r>
              <a:rPr lang="fr-FR" altLang="fr-FR" sz="1400" dirty="0" smtClean="0">
                <a:latin typeface="Calibri" pitchFamily="34" charset="0"/>
              </a:rPr>
              <a:t>0         </a:t>
            </a:r>
            <a:r>
              <a:rPr lang="fr-FR" altLang="fr-FR" sz="1400" dirty="0">
                <a:latin typeface="Calibri" pitchFamily="34" charset="0"/>
              </a:rPr>
              <a:t>A[PL</a:t>
            </a:r>
            <a:r>
              <a:rPr lang="fr-FR" altLang="fr-FR" sz="1400" dirty="0" smtClean="0">
                <a:latin typeface="Calibri" pitchFamily="34" charset="0"/>
              </a:rPr>
              <a:t>]</a:t>
            </a:r>
            <a:endParaRPr lang="fr-FR" altLang="fr-FR" sz="1400" dirty="0">
              <a:latin typeface="Calibri" pitchFamily="34" charset="0"/>
            </a:endParaRPr>
          </a:p>
        </p:txBody>
      </p:sp>
      <p:sp>
        <p:nvSpPr>
          <p:cNvPr id="125" name="Line 80"/>
          <p:cNvSpPr>
            <a:spLocks noChangeShapeType="1"/>
          </p:cNvSpPr>
          <p:nvPr/>
        </p:nvSpPr>
        <p:spPr bwMode="auto">
          <a:xfrm>
            <a:off x="2834261" y="389865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26" name="Group 81"/>
          <p:cNvGrpSpPr>
            <a:grpSpLocks/>
          </p:cNvGrpSpPr>
          <p:nvPr/>
        </p:nvGrpSpPr>
        <p:grpSpPr bwMode="auto">
          <a:xfrm>
            <a:off x="1952093" y="3943101"/>
            <a:ext cx="215900" cy="215900"/>
            <a:chOff x="3277" y="1435"/>
            <a:chExt cx="136" cy="136"/>
          </a:xfrm>
        </p:grpSpPr>
        <p:sp>
          <p:nvSpPr>
            <p:cNvPr id="127" name="Oval 82"/>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28" name="Line 83"/>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9" name="Line 84"/>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30" name="Group 125"/>
          <p:cNvGrpSpPr>
            <a:grpSpLocks/>
          </p:cNvGrpSpPr>
          <p:nvPr/>
        </p:nvGrpSpPr>
        <p:grpSpPr bwMode="auto">
          <a:xfrm>
            <a:off x="2520028" y="3943101"/>
            <a:ext cx="290512" cy="244475"/>
            <a:chOff x="3634" y="3014"/>
            <a:chExt cx="183" cy="154"/>
          </a:xfrm>
        </p:grpSpPr>
        <p:sp>
          <p:nvSpPr>
            <p:cNvPr id="131" name="Oval 126"/>
            <p:cNvSpPr>
              <a:spLocks noChangeArrowheads="1"/>
            </p:cNvSpPr>
            <p:nvPr/>
          </p:nvSpPr>
          <p:spPr bwMode="auto">
            <a:xfrm>
              <a:off x="3657" y="3023"/>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32" name="Rectangle 127"/>
            <p:cNvSpPr>
              <a:spLocks noChangeArrowheads="1"/>
            </p:cNvSpPr>
            <p:nvPr/>
          </p:nvSpPr>
          <p:spPr bwMode="auto">
            <a:xfrm>
              <a:off x="3634" y="3014"/>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Calibri" pitchFamily="34" charset="0"/>
                </a:rPr>
                <a:t>M</a:t>
              </a:r>
            </a:p>
          </p:txBody>
        </p:sp>
      </p:grpSp>
      <p:cxnSp>
        <p:nvCxnSpPr>
          <p:cNvPr id="135" name="Connecteur droit avec flèche 126"/>
          <p:cNvCxnSpPr>
            <a:cxnSpLocks noChangeShapeType="1"/>
            <a:stCxn id="133" idx="0"/>
          </p:cNvCxnSpPr>
          <p:nvPr/>
        </p:nvCxnSpPr>
        <p:spPr bwMode="auto">
          <a:xfrm flipH="1" flipV="1">
            <a:off x="5730344" y="5106740"/>
            <a:ext cx="53180" cy="142874"/>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6" name="ZoneTexte 68"/>
          <p:cNvSpPr txBox="1">
            <a:spLocks noChangeArrowheads="1"/>
          </p:cNvSpPr>
          <p:nvPr/>
        </p:nvSpPr>
        <p:spPr bwMode="auto">
          <a:xfrm>
            <a:off x="148154" y="815043"/>
            <a:ext cx="78533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Bien que complexe, la surface A ne bloque que les </a:t>
            </a:r>
            <a:r>
              <a:rPr lang="fr-FR" altLang="fr-FR" sz="1800" dirty="0" err="1">
                <a:latin typeface="Arial" charset="0"/>
              </a:rPr>
              <a:t>ddl</a:t>
            </a:r>
            <a:r>
              <a:rPr lang="fr-FR" altLang="fr-FR" sz="1800" dirty="0">
                <a:latin typeface="Arial" charset="0"/>
              </a:rPr>
              <a:t> du plan équivalent.  </a:t>
            </a:r>
          </a:p>
        </p:txBody>
      </p:sp>
      <p:grpSp>
        <p:nvGrpSpPr>
          <p:cNvPr id="2" name="Groupe 1"/>
          <p:cNvGrpSpPr/>
          <p:nvPr/>
        </p:nvGrpSpPr>
        <p:grpSpPr>
          <a:xfrm>
            <a:off x="418474" y="2955676"/>
            <a:ext cx="8501156" cy="3624563"/>
            <a:chOff x="504199" y="2755651"/>
            <a:chExt cx="8501156" cy="3624563"/>
          </a:xfrm>
        </p:grpSpPr>
        <p:sp>
          <p:nvSpPr>
            <p:cNvPr id="133" name="ZoneTexte 120"/>
            <p:cNvSpPr txBox="1">
              <a:spLocks noChangeArrowheads="1"/>
            </p:cNvSpPr>
            <p:nvPr/>
          </p:nvSpPr>
          <p:spPr bwMode="auto">
            <a:xfrm>
              <a:off x="5125505" y="5049589"/>
              <a:ext cx="1487488" cy="64633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Elément de situation</a:t>
              </a:r>
              <a:endParaRPr lang="fr-FR" altLang="fr-FR" sz="1800" dirty="0">
                <a:latin typeface="Calibri" pitchFamily="34" charset="0"/>
              </a:endParaRPr>
            </a:p>
          </p:txBody>
        </p:sp>
        <p:cxnSp>
          <p:nvCxnSpPr>
            <p:cNvPr id="134" name="Connecteur droit avec flèche 124"/>
            <p:cNvCxnSpPr>
              <a:cxnSpLocks noChangeShapeType="1"/>
              <a:stCxn id="133" idx="1"/>
            </p:cNvCxnSpPr>
            <p:nvPr/>
          </p:nvCxnSpPr>
          <p:spPr bwMode="auto">
            <a:xfrm flipH="1" flipV="1">
              <a:off x="4193643" y="5182939"/>
              <a:ext cx="931862" cy="189816"/>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7" name="ZoneTexte 1"/>
            <p:cNvSpPr txBox="1">
              <a:spLocks noChangeArrowheads="1"/>
            </p:cNvSpPr>
            <p:nvPr/>
          </p:nvSpPr>
          <p:spPr bwMode="auto">
            <a:xfrm>
              <a:off x="504199" y="5732514"/>
              <a:ext cx="30178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Le balançage est fait sans les mobilités du plan</a:t>
              </a:r>
            </a:p>
          </p:txBody>
        </p:sp>
        <p:cxnSp>
          <p:nvCxnSpPr>
            <p:cNvPr id="138" name="Connecteur droit avec flèche 4"/>
            <p:cNvCxnSpPr>
              <a:cxnSpLocks noChangeShapeType="1"/>
            </p:cNvCxnSpPr>
            <p:nvPr/>
          </p:nvCxnSpPr>
          <p:spPr bwMode="auto">
            <a:xfrm flipV="1">
              <a:off x="2272768" y="5243265"/>
              <a:ext cx="371475" cy="52149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9" name="ZoneTexte 158"/>
            <p:cNvSpPr txBox="1">
              <a:spLocks noChangeArrowheads="1"/>
            </p:cNvSpPr>
            <p:nvPr/>
          </p:nvSpPr>
          <p:spPr bwMode="auto">
            <a:xfrm>
              <a:off x="4273018" y="2755651"/>
              <a:ext cx="4732337"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Les mobilités du plan restent disponibles </a:t>
              </a:r>
            </a:p>
            <a:p>
              <a:pPr>
                <a:spcBef>
                  <a:spcPct val="0"/>
                </a:spcBef>
                <a:buFontTx/>
                <a:buNone/>
              </a:pPr>
              <a:r>
                <a:rPr lang="fr-FR" altLang="fr-FR" sz="1800">
                  <a:latin typeface="Arial" charset="0"/>
                </a:rPr>
                <a:t>- pour la localisation</a:t>
              </a:r>
            </a:p>
            <a:p>
              <a:pPr>
                <a:spcBef>
                  <a:spcPct val="0"/>
                </a:spcBef>
                <a:buFontTx/>
                <a:buNone/>
              </a:pPr>
              <a:r>
                <a:rPr lang="fr-FR" altLang="fr-FR" sz="1800">
                  <a:latin typeface="Arial" charset="0"/>
                </a:rPr>
                <a:t>- pour construire le système de références</a:t>
              </a:r>
            </a:p>
          </p:txBody>
        </p:sp>
        <p:cxnSp>
          <p:nvCxnSpPr>
            <p:cNvPr id="140" name="Connecteur droit avec flèche 159"/>
            <p:cNvCxnSpPr>
              <a:cxnSpLocks noChangeShapeType="1"/>
            </p:cNvCxnSpPr>
            <p:nvPr/>
          </p:nvCxnSpPr>
          <p:spPr bwMode="auto">
            <a:xfrm flipH="1">
              <a:off x="3230030" y="3296989"/>
              <a:ext cx="938213" cy="38576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Connecteur droit avec flèche 9"/>
            <p:cNvCxnSpPr>
              <a:cxnSpLocks noChangeShapeType="1"/>
            </p:cNvCxnSpPr>
            <p:nvPr/>
          </p:nvCxnSpPr>
          <p:spPr bwMode="auto">
            <a:xfrm>
              <a:off x="5816068" y="3677989"/>
              <a:ext cx="53975" cy="8270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2" name="ZoneTexte 141"/>
          <p:cNvSpPr txBox="1"/>
          <p:nvPr/>
        </p:nvSpPr>
        <p:spPr>
          <a:xfrm>
            <a:off x="176833" y="1213589"/>
            <a:ext cx="6236569" cy="1477328"/>
          </a:xfrm>
          <a:prstGeom prst="rect">
            <a:avLst/>
          </a:prstGeom>
          <a:noFill/>
        </p:spPr>
        <p:txBody>
          <a:bodyPr wrap="square" rtlCol="0">
            <a:spAutoFit/>
          </a:bodyPr>
          <a:lstStyle/>
          <a:p>
            <a:r>
              <a:rPr lang="fr-FR" dirty="0">
                <a:latin typeface="Arial" panose="020B0604020202020204" pitchFamily="34" charset="0"/>
                <a:cs typeface="Arial" panose="020B0604020202020204" pitchFamily="34" charset="0"/>
              </a:rPr>
              <a:t>Le plan A[PL] est défini </a:t>
            </a:r>
            <a:r>
              <a:rPr lang="fr-FR" dirty="0" smtClean="0">
                <a:latin typeface="Arial" panose="020B0604020202020204" pitchFamily="34" charset="0"/>
                <a:cs typeface="Arial" panose="020B0604020202020204" pitchFamily="34" charset="0"/>
              </a:rPr>
              <a:t>dans le modèle nominale</a:t>
            </a:r>
            <a:endParaRPr lang="fr-FR" dirty="0">
              <a:latin typeface="Arial" panose="020B0604020202020204" pitchFamily="34" charset="0"/>
              <a:cs typeface="Arial" panose="020B0604020202020204" pitchFamily="34" charset="0"/>
            </a:endParaRPr>
          </a:p>
          <a:p>
            <a:endParaRPr lang="fr-FR" dirty="0" smtClean="0">
              <a:latin typeface="Arial" panose="020B0604020202020204" pitchFamily="34" charset="0"/>
              <a:cs typeface="Arial" panose="020B0604020202020204" pitchFamily="34" charset="0"/>
            </a:endParaRPr>
          </a:p>
          <a:p>
            <a:r>
              <a:rPr lang="fr-FR" dirty="0" smtClean="0">
                <a:latin typeface="Arial" panose="020B0604020202020204" pitchFamily="34" charset="0"/>
                <a:cs typeface="Arial" panose="020B0604020202020204" pitchFamily="34" charset="0"/>
              </a:rPr>
              <a:t>La surface nominale de référence est associée à la surface réelle A.</a:t>
            </a:r>
          </a:p>
          <a:p>
            <a:r>
              <a:rPr lang="fr-FR" dirty="0" smtClean="0">
                <a:latin typeface="Arial" panose="020B0604020202020204" pitchFamily="34" charset="0"/>
                <a:cs typeface="Arial" panose="020B0604020202020204" pitchFamily="34" charset="0"/>
              </a:rPr>
              <a:t>Le plan A[PL] est défini par rapport à la surface nominale.</a:t>
            </a:r>
          </a:p>
        </p:txBody>
      </p:sp>
      <p:sp>
        <p:nvSpPr>
          <p:cNvPr id="3" name="ZoneTexte 2"/>
          <p:cNvSpPr txBox="1"/>
          <p:nvPr/>
        </p:nvSpPr>
        <p:spPr>
          <a:xfrm>
            <a:off x="3294154" y="3890391"/>
            <a:ext cx="356188" cy="276999"/>
          </a:xfrm>
          <a:prstGeom prst="rect">
            <a:avLst/>
          </a:prstGeom>
          <a:noFill/>
        </p:spPr>
        <p:txBody>
          <a:bodyPr wrap="none" rtlCol="0">
            <a:spAutoFit/>
          </a:bodyPr>
          <a:lstStyle/>
          <a:p>
            <a:r>
              <a:rPr lang="fr-FR" sz="1200" dirty="0" smtClean="0"/>
              <a:t>(1)</a:t>
            </a:r>
            <a:endParaRPr lang="fr-FR" sz="1200" dirty="0"/>
          </a:p>
        </p:txBody>
      </p:sp>
      <p:sp>
        <p:nvSpPr>
          <p:cNvPr id="143" name="ZoneTexte 142"/>
          <p:cNvSpPr txBox="1"/>
          <p:nvPr/>
        </p:nvSpPr>
        <p:spPr>
          <a:xfrm>
            <a:off x="6553461" y="4803188"/>
            <a:ext cx="356188" cy="276999"/>
          </a:xfrm>
          <a:prstGeom prst="rect">
            <a:avLst/>
          </a:prstGeom>
          <a:noFill/>
        </p:spPr>
        <p:txBody>
          <a:bodyPr wrap="none" rtlCol="0">
            <a:spAutoFit/>
          </a:bodyPr>
          <a:lstStyle/>
          <a:p>
            <a:r>
              <a:rPr lang="fr-FR" sz="1200" dirty="0" smtClean="0"/>
              <a:t>(2)</a:t>
            </a:r>
            <a:endParaRPr lang="fr-FR" sz="1200" dirty="0"/>
          </a:p>
        </p:txBody>
      </p:sp>
    </p:spTree>
    <p:extLst>
      <p:ext uri="{BB962C8B-B14F-4D97-AF65-F5344CB8AC3E}">
        <p14:creationId xmlns:p14="http://schemas.microsoft.com/office/powerpoint/2010/main" val="220160540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Espace réservé du numéro de diapositive 3"/>
          <p:cNvSpPr>
            <a:spLocks noGrp="1"/>
          </p:cNvSpPr>
          <p:nvPr>
            <p:ph type="sldNum" sz="quarter" idx="12"/>
          </p:nvPr>
        </p:nvSpPr>
        <p:spPr/>
        <p:txBody>
          <a:bodyPr/>
          <a:lstStyle/>
          <a:p>
            <a:pPr>
              <a:defRPr/>
            </a:pPr>
            <a:fld id="{7B33E250-AD32-4F7A-8111-39703CA89F80}" type="slidenum">
              <a:rPr lang="fr-FR" smtClean="0"/>
              <a:pPr>
                <a:defRPr/>
              </a:pPr>
              <a:t>112</a:t>
            </a:fld>
            <a:endParaRPr lang="fr-FR" smtClean="0"/>
          </a:p>
        </p:txBody>
      </p:sp>
      <p:sp>
        <p:nvSpPr>
          <p:cNvPr id="76803" name="Line 2"/>
          <p:cNvSpPr>
            <a:spLocks noChangeShapeType="1"/>
          </p:cNvSpPr>
          <p:nvPr/>
        </p:nvSpPr>
        <p:spPr bwMode="auto">
          <a:xfrm>
            <a:off x="4502150" y="2941638"/>
            <a:ext cx="10890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04" name="Line 3"/>
          <p:cNvSpPr>
            <a:spLocks noChangeShapeType="1"/>
          </p:cNvSpPr>
          <p:nvPr/>
        </p:nvSpPr>
        <p:spPr bwMode="auto">
          <a:xfrm>
            <a:off x="868363" y="2951163"/>
            <a:ext cx="10890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05" name="Rectangle 4"/>
          <p:cNvSpPr>
            <a:spLocks noChangeArrowheads="1"/>
          </p:cNvSpPr>
          <p:nvPr/>
        </p:nvSpPr>
        <p:spPr bwMode="auto">
          <a:xfrm>
            <a:off x="100013" y="88900"/>
            <a:ext cx="5970587"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06" name="Rectangle 5"/>
          <p:cNvSpPr>
            <a:spLocks noChangeArrowheads="1"/>
          </p:cNvSpPr>
          <p:nvPr/>
        </p:nvSpPr>
        <p:spPr bwMode="auto">
          <a:xfrm>
            <a:off x="120650" y="112713"/>
            <a:ext cx="593883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REFERENCE SUR UN AXE CONSTRUIT</a:t>
            </a:r>
          </a:p>
        </p:txBody>
      </p:sp>
      <p:sp>
        <p:nvSpPr>
          <p:cNvPr id="76807" name="Rectangle 6"/>
          <p:cNvSpPr>
            <a:spLocks noChangeArrowheads="1"/>
          </p:cNvSpPr>
          <p:nvPr/>
        </p:nvSpPr>
        <p:spPr bwMode="auto">
          <a:xfrm rot="-852019">
            <a:off x="3644900" y="2740025"/>
            <a:ext cx="1879600" cy="296863"/>
          </a:xfrm>
          <a:prstGeom prst="rect">
            <a:avLst/>
          </a:prstGeom>
          <a:solidFill>
            <a:srgbClr val="CCFF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08" name="Rectangle 7"/>
          <p:cNvSpPr>
            <a:spLocks noChangeArrowheads="1"/>
          </p:cNvSpPr>
          <p:nvPr/>
        </p:nvSpPr>
        <p:spPr bwMode="auto">
          <a:xfrm>
            <a:off x="3511550" y="2981325"/>
            <a:ext cx="284163" cy="939800"/>
          </a:xfrm>
          <a:prstGeom prst="rect">
            <a:avLst/>
          </a:prstGeom>
          <a:solidFill>
            <a:srgbClr val="CCFF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09" name="Oval 8"/>
          <p:cNvSpPr>
            <a:spLocks noChangeArrowheads="1"/>
          </p:cNvSpPr>
          <p:nvPr/>
        </p:nvSpPr>
        <p:spPr bwMode="auto">
          <a:xfrm>
            <a:off x="5265738" y="2343150"/>
            <a:ext cx="593725" cy="593725"/>
          </a:xfrm>
          <a:prstGeom prst="ellipse">
            <a:avLst/>
          </a:prstGeom>
          <a:solidFill>
            <a:srgbClr val="CCFFCC"/>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grpSp>
        <p:nvGrpSpPr>
          <p:cNvPr id="76810" name="Group 9"/>
          <p:cNvGrpSpPr>
            <a:grpSpLocks/>
          </p:cNvGrpSpPr>
          <p:nvPr/>
        </p:nvGrpSpPr>
        <p:grpSpPr bwMode="auto">
          <a:xfrm flipH="1">
            <a:off x="565150" y="2343150"/>
            <a:ext cx="2322513" cy="1577975"/>
            <a:chOff x="2722" y="2664"/>
            <a:chExt cx="1463" cy="994"/>
          </a:xfrm>
        </p:grpSpPr>
        <p:sp>
          <p:nvSpPr>
            <p:cNvPr id="76879" name="Rectangle 10"/>
            <p:cNvSpPr>
              <a:spLocks noChangeArrowheads="1"/>
            </p:cNvSpPr>
            <p:nvPr/>
          </p:nvSpPr>
          <p:spPr bwMode="auto">
            <a:xfrm rot="-852019">
              <a:off x="2790" y="2914"/>
              <a:ext cx="1184" cy="187"/>
            </a:xfrm>
            <a:prstGeom prst="rect">
              <a:avLst/>
            </a:prstGeom>
            <a:solidFill>
              <a:srgbClr val="CCFF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80" name="Rectangle 11"/>
            <p:cNvSpPr>
              <a:spLocks noChangeArrowheads="1"/>
            </p:cNvSpPr>
            <p:nvPr/>
          </p:nvSpPr>
          <p:spPr bwMode="auto">
            <a:xfrm>
              <a:off x="2722" y="3066"/>
              <a:ext cx="163" cy="592"/>
            </a:xfrm>
            <a:prstGeom prst="rect">
              <a:avLst/>
            </a:prstGeom>
            <a:solidFill>
              <a:srgbClr val="CCFF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81" name="Oval 12"/>
            <p:cNvSpPr>
              <a:spLocks noChangeArrowheads="1"/>
            </p:cNvSpPr>
            <p:nvPr/>
          </p:nvSpPr>
          <p:spPr bwMode="auto">
            <a:xfrm>
              <a:off x="3811" y="2664"/>
              <a:ext cx="374" cy="374"/>
            </a:xfrm>
            <a:prstGeom prst="ellipse">
              <a:avLst/>
            </a:prstGeom>
            <a:solidFill>
              <a:srgbClr val="CCFFCC"/>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grpSp>
      <p:sp>
        <p:nvSpPr>
          <p:cNvPr id="76811" name="Line 13"/>
          <p:cNvSpPr>
            <a:spLocks noChangeShapeType="1"/>
          </p:cNvSpPr>
          <p:nvPr/>
        </p:nvSpPr>
        <p:spPr bwMode="auto">
          <a:xfrm>
            <a:off x="2871788" y="3916363"/>
            <a:ext cx="6810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2" name="Line 14"/>
          <p:cNvSpPr>
            <a:spLocks noChangeShapeType="1"/>
          </p:cNvSpPr>
          <p:nvPr/>
        </p:nvSpPr>
        <p:spPr bwMode="auto">
          <a:xfrm>
            <a:off x="2884488" y="2982913"/>
            <a:ext cx="67945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3" name="Line 15"/>
          <p:cNvSpPr>
            <a:spLocks noChangeShapeType="1"/>
          </p:cNvSpPr>
          <p:nvPr/>
        </p:nvSpPr>
        <p:spPr bwMode="auto">
          <a:xfrm>
            <a:off x="892175" y="2344738"/>
            <a:ext cx="47021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4" name="Line 16"/>
          <p:cNvSpPr>
            <a:spLocks noChangeShapeType="1"/>
          </p:cNvSpPr>
          <p:nvPr/>
        </p:nvSpPr>
        <p:spPr bwMode="auto">
          <a:xfrm>
            <a:off x="1128713" y="2555875"/>
            <a:ext cx="41179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5" name="Line 17"/>
          <p:cNvSpPr>
            <a:spLocks noChangeShapeType="1"/>
          </p:cNvSpPr>
          <p:nvPr/>
        </p:nvSpPr>
        <p:spPr bwMode="auto">
          <a:xfrm>
            <a:off x="3108325" y="2049463"/>
            <a:ext cx="0" cy="20161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6" name="Line 18"/>
          <p:cNvSpPr>
            <a:spLocks noChangeShapeType="1"/>
          </p:cNvSpPr>
          <p:nvPr/>
        </p:nvSpPr>
        <p:spPr bwMode="auto">
          <a:xfrm>
            <a:off x="3292475" y="1639888"/>
            <a:ext cx="0" cy="15716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17" name="Line 19"/>
          <p:cNvSpPr>
            <a:spLocks noChangeShapeType="1"/>
          </p:cNvSpPr>
          <p:nvPr/>
        </p:nvSpPr>
        <p:spPr bwMode="auto">
          <a:xfrm>
            <a:off x="2884488" y="3903663"/>
            <a:ext cx="0" cy="3828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21" name="Rectangle 23"/>
          <p:cNvSpPr>
            <a:spLocks noChangeArrowheads="1"/>
          </p:cNvSpPr>
          <p:nvPr/>
        </p:nvSpPr>
        <p:spPr bwMode="auto">
          <a:xfrm>
            <a:off x="3867149" y="41386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22" name="Line 24"/>
          <p:cNvSpPr>
            <a:spLocks noChangeShapeType="1"/>
          </p:cNvSpPr>
          <p:nvPr/>
        </p:nvSpPr>
        <p:spPr bwMode="auto">
          <a:xfrm flipV="1">
            <a:off x="4013199" y="3903663"/>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23" name="Freeform 25"/>
          <p:cNvSpPr>
            <a:spLocks/>
          </p:cNvSpPr>
          <p:nvPr/>
        </p:nvSpPr>
        <p:spPr bwMode="auto">
          <a:xfrm>
            <a:off x="3935412" y="3903663"/>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6824" name="Rectangle 26"/>
          <p:cNvSpPr>
            <a:spLocks noChangeArrowheads="1"/>
          </p:cNvSpPr>
          <p:nvPr/>
        </p:nvSpPr>
        <p:spPr bwMode="auto">
          <a:xfrm>
            <a:off x="3860799" y="413226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A</a:t>
            </a:r>
            <a:endParaRPr lang="fr-FR" altLang="fr-FR" sz="1400" dirty="0">
              <a:latin typeface="Arial" charset="0"/>
            </a:endParaRPr>
          </a:p>
        </p:txBody>
      </p:sp>
      <p:sp>
        <p:nvSpPr>
          <p:cNvPr id="76825" name="Rectangle 27"/>
          <p:cNvSpPr>
            <a:spLocks noChangeArrowheads="1"/>
          </p:cNvSpPr>
          <p:nvPr/>
        </p:nvSpPr>
        <p:spPr bwMode="auto">
          <a:xfrm>
            <a:off x="2355850" y="401478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26" name="Line 28"/>
          <p:cNvSpPr>
            <a:spLocks noChangeShapeType="1"/>
          </p:cNvSpPr>
          <p:nvPr/>
        </p:nvSpPr>
        <p:spPr bwMode="auto">
          <a:xfrm>
            <a:off x="2654300" y="4160838"/>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27" name="Freeform 29"/>
          <p:cNvSpPr>
            <a:spLocks/>
          </p:cNvSpPr>
          <p:nvPr/>
        </p:nvSpPr>
        <p:spPr bwMode="auto">
          <a:xfrm>
            <a:off x="2806700" y="4084638"/>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6828" name="Rectangle 30"/>
          <p:cNvSpPr>
            <a:spLocks noChangeArrowheads="1"/>
          </p:cNvSpPr>
          <p:nvPr/>
        </p:nvSpPr>
        <p:spPr bwMode="auto">
          <a:xfrm>
            <a:off x="2346325" y="400526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sp>
        <p:nvSpPr>
          <p:cNvPr id="76829" name="Line 31"/>
          <p:cNvSpPr>
            <a:spLocks noChangeShapeType="1"/>
          </p:cNvSpPr>
          <p:nvPr/>
        </p:nvSpPr>
        <p:spPr bwMode="auto">
          <a:xfrm flipH="1">
            <a:off x="3762375" y="3903663"/>
            <a:ext cx="4111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6834" name="Group 41"/>
          <p:cNvGrpSpPr>
            <a:grpSpLocks/>
          </p:cNvGrpSpPr>
          <p:nvPr/>
        </p:nvGrpSpPr>
        <p:grpSpPr bwMode="auto">
          <a:xfrm>
            <a:off x="2917825" y="1690688"/>
            <a:ext cx="609600" cy="477837"/>
            <a:chOff x="1642" y="865"/>
            <a:chExt cx="384" cy="301"/>
          </a:xfrm>
        </p:grpSpPr>
        <p:grpSp>
          <p:nvGrpSpPr>
            <p:cNvPr id="76868" name="Group 42"/>
            <p:cNvGrpSpPr>
              <a:grpSpLocks/>
            </p:cNvGrpSpPr>
            <p:nvPr/>
          </p:nvGrpSpPr>
          <p:grpSpPr bwMode="auto">
            <a:xfrm rot="-5400000">
              <a:off x="1834" y="974"/>
              <a:ext cx="0" cy="384"/>
              <a:chOff x="1988" y="941"/>
              <a:chExt cx="0" cy="384"/>
            </a:xfrm>
          </p:grpSpPr>
          <p:sp>
            <p:nvSpPr>
              <p:cNvPr id="76871" name="Line 43"/>
              <p:cNvSpPr>
                <a:spLocks noChangeShapeType="1"/>
              </p:cNvSpPr>
              <p:nvPr/>
            </p:nvSpPr>
            <p:spPr bwMode="auto">
              <a:xfrm flipV="1">
                <a:off x="1988" y="1085"/>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72" name="Line 44"/>
              <p:cNvSpPr>
                <a:spLocks noChangeShapeType="1"/>
              </p:cNvSpPr>
              <p:nvPr/>
            </p:nvSpPr>
            <p:spPr bwMode="auto">
              <a:xfrm>
                <a:off x="1988" y="1181"/>
                <a:ext cx="0" cy="144"/>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73" name="Line 45"/>
              <p:cNvSpPr>
                <a:spLocks noChangeShapeType="1"/>
              </p:cNvSpPr>
              <p:nvPr/>
            </p:nvSpPr>
            <p:spPr bwMode="auto">
              <a:xfrm flipV="1">
                <a:off x="1988" y="941"/>
                <a:ext cx="0" cy="144"/>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6869" name="Rectangle 46"/>
            <p:cNvSpPr>
              <a:spLocks noChangeArrowheads="1"/>
            </p:cNvSpPr>
            <p:nvPr/>
          </p:nvSpPr>
          <p:spPr bwMode="auto">
            <a:xfrm>
              <a:off x="1672" y="865"/>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a:latin typeface="Arial" charset="0"/>
                </a:rPr>
                <a:t>5</a:t>
              </a:r>
            </a:p>
          </p:txBody>
        </p:sp>
        <p:sp>
          <p:nvSpPr>
            <p:cNvPr id="76870" name="Rectangle 47"/>
            <p:cNvSpPr>
              <a:spLocks noChangeArrowheads="1"/>
            </p:cNvSpPr>
            <p:nvPr/>
          </p:nvSpPr>
          <p:spPr bwMode="auto">
            <a:xfrm>
              <a:off x="1686" y="870"/>
              <a:ext cx="136"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grpSp>
      <p:sp>
        <p:nvSpPr>
          <p:cNvPr id="76835" name="Freeform 49"/>
          <p:cNvSpPr>
            <a:spLocks/>
          </p:cNvSpPr>
          <p:nvPr/>
        </p:nvSpPr>
        <p:spPr bwMode="auto">
          <a:xfrm>
            <a:off x="5816600" y="2419350"/>
            <a:ext cx="361950" cy="74613"/>
          </a:xfrm>
          <a:custGeom>
            <a:avLst/>
            <a:gdLst>
              <a:gd name="T0" fmla="*/ 0 w 228"/>
              <a:gd name="T1" fmla="*/ 2147483647 h 47"/>
              <a:gd name="T2" fmla="*/ 2147483647 w 228"/>
              <a:gd name="T3" fmla="*/ 0 h 47"/>
              <a:gd name="T4" fmla="*/ 2147483647 w 228"/>
              <a:gd name="T5" fmla="*/ 0 h 47"/>
              <a:gd name="T6" fmla="*/ 0 60000 65536"/>
              <a:gd name="T7" fmla="*/ 0 60000 65536"/>
              <a:gd name="T8" fmla="*/ 0 60000 65536"/>
            </a:gdLst>
            <a:ahLst/>
            <a:cxnLst>
              <a:cxn ang="T6">
                <a:pos x="T0" y="T1"/>
              </a:cxn>
              <a:cxn ang="T7">
                <a:pos x="T2" y="T3"/>
              </a:cxn>
              <a:cxn ang="T8">
                <a:pos x="T4" y="T5"/>
              </a:cxn>
            </a:cxnLst>
            <a:rect l="0" t="0" r="r" b="b"/>
            <a:pathLst>
              <a:path w="228" h="47">
                <a:moveTo>
                  <a:pt x="0" y="47"/>
                </a:moveTo>
                <a:lnTo>
                  <a:pt x="140" y="0"/>
                </a:lnTo>
                <a:lnTo>
                  <a:pt x="228" y="0"/>
                </a:lnTo>
              </a:path>
            </a:pathLst>
          </a:custGeom>
          <a:noFill/>
          <a:ln w="9525">
            <a:solidFill>
              <a:schemeClr val="tx1"/>
            </a:solidFill>
            <a:round/>
            <a:headEnd type="arrow"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36" name="Oval 50"/>
          <p:cNvSpPr>
            <a:spLocks noChangeArrowheads="1"/>
          </p:cNvSpPr>
          <p:nvPr/>
        </p:nvSpPr>
        <p:spPr bwMode="auto">
          <a:xfrm>
            <a:off x="5391150" y="2940050"/>
            <a:ext cx="1323975" cy="1323975"/>
          </a:xfrm>
          <a:prstGeom prst="ellipse">
            <a:avLst/>
          </a:prstGeom>
          <a:solidFill>
            <a:srgbClr val="CCFFCC"/>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37" name="Rectangle 51"/>
          <p:cNvSpPr>
            <a:spLocks noChangeArrowheads="1"/>
          </p:cNvSpPr>
          <p:nvPr/>
        </p:nvSpPr>
        <p:spPr bwMode="auto">
          <a:xfrm>
            <a:off x="6862763" y="2271713"/>
            <a:ext cx="3127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D</a:t>
            </a:r>
          </a:p>
        </p:txBody>
      </p:sp>
      <p:sp>
        <p:nvSpPr>
          <p:cNvPr id="76838" name="Rectangle 52"/>
          <p:cNvSpPr>
            <a:spLocks noChangeArrowheads="1"/>
          </p:cNvSpPr>
          <p:nvPr/>
        </p:nvSpPr>
        <p:spPr bwMode="auto">
          <a:xfrm>
            <a:off x="6469063" y="2271713"/>
            <a:ext cx="430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0,4</a:t>
            </a:r>
          </a:p>
        </p:txBody>
      </p:sp>
      <p:sp>
        <p:nvSpPr>
          <p:cNvPr id="76839" name="Rectangle 53"/>
          <p:cNvSpPr>
            <a:spLocks noChangeArrowheads="1"/>
          </p:cNvSpPr>
          <p:nvPr/>
        </p:nvSpPr>
        <p:spPr bwMode="auto">
          <a:xfrm>
            <a:off x="6186488" y="2278063"/>
            <a:ext cx="9921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40" name="Line 54"/>
          <p:cNvSpPr>
            <a:spLocks noChangeShapeType="1"/>
          </p:cNvSpPr>
          <p:nvPr/>
        </p:nvSpPr>
        <p:spPr bwMode="auto">
          <a:xfrm>
            <a:off x="6523038" y="22717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41" name="Line 55"/>
          <p:cNvSpPr>
            <a:spLocks noChangeShapeType="1"/>
          </p:cNvSpPr>
          <p:nvPr/>
        </p:nvSpPr>
        <p:spPr bwMode="auto">
          <a:xfrm>
            <a:off x="6891338" y="22717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43" name="Line 61"/>
          <p:cNvSpPr>
            <a:spLocks noChangeShapeType="1"/>
          </p:cNvSpPr>
          <p:nvPr/>
        </p:nvSpPr>
        <p:spPr bwMode="auto">
          <a:xfrm>
            <a:off x="6348413" y="3508375"/>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44" name="Line 62"/>
          <p:cNvSpPr>
            <a:spLocks noChangeShapeType="1"/>
          </p:cNvSpPr>
          <p:nvPr/>
        </p:nvSpPr>
        <p:spPr bwMode="auto">
          <a:xfrm>
            <a:off x="6365875" y="3697288"/>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45" name="Line 63"/>
          <p:cNvSpPr>
            <a:spLocks noChangeShapeType="1"/>
          </p:cNvSpPr>
          <p:nvPr/>
        </p:nvSpPr>
        <p:spPr bwMode="auto">
          <a:xfrm>
            <a:off x="6867525" y="3508375"/>
            <a:ext cx="0" cy="198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6846" name="Group 64"/>
          <p:cNvGrpSpPr>
            <a:grpSpLocks/>
          </p:cNvGrpSpPr>
          <p:nvPr/>
        </p:nvGrpSpPr>
        <p:grpSpPr bwMode="auto">
          <a:xfrm>
            <a:off x="6731000" y="3694113"/>
            <a:ext cx="292100" cy="527050"/>
            <a:chOff x="100" y="3888"/>
            <a:chExt cx="184" cy="332"/>
          </a:xfrm>
        </p:grpSpPr>
        <p:sp>
          <p:nvSpPr>
            <p:cNvPr id="76862" name="Rectangle 65"/>
            <p:cNvSpPr>
              <a:spLocks noChangeArrowheads="1"/>
            </p:cNvSpPr>
            <p:nvPr/>
          </p:nvSpPr>
          <p:spPr bwMode="auto">
            <a:xfrm>
              <a:off x="100" y="403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63" name="Line 66"/>
            <p:cNvSpPr>
              <a:spLocks noChangeShapeType="1"/>
            </p:cNvSpPr>
            <p:nvPr/>
          </p:nvSpPr>
          <p:spPr bwMode="auto">
            <a:xfrm flipV="1">
              <a:off x="192" y="3888"/>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64" name="Freeform 67"/>
            <p:cNvSpPr>
              <a:spLocks/>
            </p:cNvSpPr>
            <p:nvPr/>
          </p:nvSpPr>
          <p:spPr bwMode="auto">
            <a:xfrm>
              <a:off x="144" y="388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76847" name="Rectangle 68"/>
          <p:cNvSpPr>
            <a:spLocks noChangeArrowheads="1"/>
          </p:cNvSpPr>
          <p:nvPr/>
        </p:nvSpPr>
        <p:spPr bwMode="auto">
          <a:xfrm>
            <a:off x="6708775" y="3944938"/>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C</a:t>
            </a:r>
            <a:endParaRPr lang="fr-FR" altLang="fr-FR" sz="1400" dirty="0">
              <a:latin typeface="Arial" charset="0"/>
            </a:endParaRPr>
          </a:p>
        </p:txBody>
      </p:sp>
      <p:sp>
        <p:nvSpPr>
          <p:cNvPr id="76848" name="Line 69"/>
          <p:cNvSpPr>
            <a:spLocks noChangeShapeType="1"/>
          </p:cNvSpPr>
          <p:nvPr/>
        </p:nvSpPr>
        <p:spPr bwMode="auto">
          <a:xfrm flipV="1">
            <a:off x="6867525" y="3311525"/>
            <a:ext cx="0" cy="20955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6849" name="Group 71"/>
          <p:cNvGrpSpPr>
            <a:grpSpLocks/>
          </p:cNvGrpSpPr>
          <p:nvPr/>
        </p:nvGrpSpPr>
        <p:grpSpPr bwMode="auto">
          <a:xfrm>
            <a:off x="5661025" y="3324225"/>
            <a:ext cx="695325" cy="555625"/>
            <a:chOff x="4001" y="1863"/>
            <a:chExt cx="438" cy="350"/>
          </a:xfrm>
        </p:grpSpPr>
        <p:sp>
          <p:nvSpPr>
            <p:cNvPr id="76859" name="Oval 72"/>
            <p:cNvSpPr>
              <a:spLocks noChangeArrowheads="1"/>
            </p:cNvSpPr>
            <p:nvPr/>
          </p:nvSpPr>
          <p:spPr bwMode="auto">
            <a:xfrm>
              <a:off x="4001" y="1863"/>
              <a:ext cx="350" cy="35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60" name="Freeform 73"/>
            <p:cNvSpPr>
              <a:spLocks/>
            </p:cNvSpPr>
            <p:nvPr/>
          </p:nvSpPr>
          <p:spPr bwMode="auto">
            <a:xfrm>
              <a:off x="4259" y="1970"/>
              <a:ext cx="176" cy="140"/>
            </a:xfrm>
            <a:custGeom>
              <a:avLst/>
              <a:gdLst>
                <a:gd name="T0" fmla="*/ 0 w 102"/>
                <a:gd name="T1" fmla="*/ 0 h 140"/>
                <a:gd name="T2" fmla="*/ 2147483647 w 102"/>
                <a:gd name="T3" fmla="*/ 0 h 140"/>
                <a:gd name="T4" fmla="*/ 2147483647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a:noFill/>
            </a:ln>
            <a:effectLst/>
            <a:extLst>
              <a:ext uri="{91240B29-F687-4F45-9708-019B960494DF}">
                <a14:hiddenLine xmlns:a14="http://schemas.microsoft.com/office/drawing/2010/main" w="28575" cmpd="sng">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61" name="Freeform 74"/>
            <p:cNvSpPr>
              <a:spLocks/>
            </p:cNvSpPr>
            <p:nvPr/>
          </p:nvSpPr>
          <p:spPr bwMode="auto">
            <a:xfrm>
              <a:off x="4337" y="1968"/>
              <a:ext cx="102" cy="140"/>
            </a:xfrm>
            <a:custGeom>
              <a:avLst/>
              <a:gdLst>
                <a:gd name="T0" fmla="*/ 0 w 102"/>
                <a:gd name="T1" fmla="*/ 0 h 140"/>
                <a:gd name="T2" fmla="*/ 102 w 102"/>
                <a:gd name="T3" fmla="*/ 0 h 140"/>
                <a:gd name="T4" fmla="*/ 102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6850" name="Line 75"/>
          <p:cNvSpPr>
            <a:spLocks noChangeShapeType="1"/>
          </p:cNvSpPr>
          <p:nvPr/>
        </p:nvSpPr>
        <p:spPr bwMode="auto">
          <a:xfrm>
            <a:off x="2390775" y="3602038"/>
            <a:ext cx="403225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51" name="Line 76"/>
          <p:cNvSpPr>
            <a:spLocks noChangeShapeType="1"/>
          </p:cNvSpPr>
          <p:nvPr/>
        </p:nvSpPr>
        <p:spPr bwMode="auto">
          <a:xfrm>
            <a:off x="3349625" y="2976563"/>
            <a:ext cx="0" cy="9286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53" name="Rectangle 77"/>
          <p:cNvSpPr>
            <a:spLocks noChangeArrowheads="1"/>
          </p:cNvSpPr>
          <p:nvPr/>
        </p:nvSpPr>
        <p:spPr bwMode="auto">
          <a:xfrm>
            <a:off x="4185238" y="1316038"/>
            <a:ext cx="1063037" cy="284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6854" name="Line 78"/>
          <p:cNvSpPr>
            <a:spLocks noChangeShapeType="1"/>
          </p:cNvSpPr>
          <p:nvPr/>
        </p:nvSpPr>
        <p:spPr bwMode="auto">
          <a:xfrm>
            <a:off x="4432888" y="1316038"/>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855" name="Text Box 122"/>
          <p:cNvSpPr txBox="1">
            <a:spLocks noChangeArrowheads="1"/>
          </p:cNvSpPr>
          <p:nvPr/>
        </p:nvSpPr>
        <p:spPr bwMode="auto">
          <a:xfrm>
            <a:off x="7673359" y="3025407"/>
            <a:ext cx="115949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a:latin typeface="Calibri" pitchFamily="34" charset="0"/>
              </a:rPr>
              <a:t>A : </a:t>
            </a:r>
            <a:r>
              <a:rPr lang="fr-FR" altLang="fr-FR" sz="1600" dirty="0" smtClean="0">
                <a:latin typeface="Calibri" pitchFamily="34" charset="0"/>
              </a:rPr>
              <a:t>[GE]</a:t>
            </a:r>
          </a:p>
          <a:p>
            <a:pPr eaLnBrk="1" hangingPunct="1">
              <a:spcBef>
                <a:spcPct val="0"/>
              </a:spcBef>
              <a:buFontTx/>
              <a:buNone/>
            </a:pPr>
            <a:r>
              <a:rPr lang="fr-FR" altLang="fr-FR" sz="1600" dirty="0" smtClean="0">
                <a:latin typeface="Calibri" pitchFamily="34" charset="0"/>
              </a:rPr>
              <a:t>B : [GM]</a:t>
            </a:r>
          </a:p>
          <a:p>
            <a:pPr eaLnBrk="1" hangingPunct="1">
              <a:spcBef>
                <a:spcPct val="0"/>
              </a:spcBef>
              <a:buFontTx/>
              <a:buNone/>
            </a:pPr>
            <a:r>
              <a:rPr lang="fr-FR" altLang="fr-FR" sz="1600" dirty="0">
                <a:latin typeface="Calibri" pitchFamily="34" charset="0"/>
              </a:rPr>
              <a:t>C : [</a:t>
            </a:r>
            <a:r>
              <a:rPr lang="fr-FR" altLang="fr-FR" sz="1600" dirty="0" smtClean="0">
                <a:latin typeface="Calibri" pitchFamily="34" charset="0"/>
              </a:rPr>
              <a:t>GM]</a:t>
            </a:r>
            <a:endParaRPr lang="fr-FR" altLang="fr-FR" sz="1600" dirty="0">
              <a:latin typeface="Calibri" pitchFamily="34" charset="0"/>
            </a:endParaRPr>
          </a:p>
        </p:txBody>
      </p:sp>
      <p:sp>
        <p:nvSpPr>
          <p:cNvPr id="76857" name="ZoneTexte 1"/>
          <p:cNvSpPr txBox="1">
            <a:spLocks noChangeArrowheads="1"/>
          </p:cNvSpPr>
          <p:nvPr/>
        </p:nvSpPr>
        <p:spPr bwMode="auto">
          <a:xfrm>
            <a:off x="222250" y="4727575"/>
            <a:ext cx="85598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D désigne une </a:t>
            </a:r>
            <a:r>
              <a:rPr lang="fr-FR" altLang="fr-FR" sz="1800" dirty="0" smtClean="0">
                <a:latin typeface="Calibri" pitchFamily="34" charset="0"/>
              </a:rPr>
              <a:t>droite </a:t>
            </a:r>
            <a:r>
              <a:rPr lang="fr-FR" altLang="fr-FR" sz="1800" dirty="0">
                <a:latin typeface="Calibri" pitchFamily="34" charset="0"/>
              </a:rPr>
              <a:t>construite </a:t>
            </a:r>
            <a:r>
              <a:rPr lang="fr-FR" altLang="fr-FR" sz="1800" dirty="0" smtClean="0">
                <a:latin typeface="Calibri" pitchFamily="34" charset="0"/>
              </a:rPr>
              <a:t>dans le modèle nominal associé au système de </a:t>
            </a:r>
            <a:r>
              <a:rPr lang="fr-FR" altLang="fr-FR" sz="1800" dirty="0">
                <a:latin typeface="Calibri" pitchFamily="34" charset="0"/>
              </a:rPr>
              <a:t>références. </a:t>
            </a:r>
          </a:p>
          <a:p>
            <a:pPr eaLnBrk="1" hangingPunct="1">
              <a:spcBef>
                <a:spcPct val="0"/>
              </a:spcBef>
              <a:buFontTx/>
              <a:buNone/>
            </a:pPr>
            <a:endParaRPr lang="fr-FR" altLang="fr-FR" sz="1800" dirty="0" smtClean="0">
              <a:latin typeface="Calibri" pitchFamily="34" charset="0"/>
            </a:endParaRPr>
          </a:p>
          <a:p>
            <a:pPr eaLnBrk="1" hangingPunct="1">
              <a:spcBef>
                <a:spcPct val="0"/>
              </a:spcBef>
              <a:buFontTx/>
              <a:buNone/>
            </a:pPr>
            <a:r>
              <a:rPr lang="fr-FR" altLang="fr-FR" sz="1800" dirty="0" smtClean="0">
                <a:latin typeface="Calibri" pitchFamily="34" charset="0"/>
              </a:rPr>
              <a:t>D </a:t>
            </a:r>
            <a:r>
              <a:rPr lang="fr-FR" altLang="fr-FR" sz="1800" dirty="0">
                <a:latin typeface="Calibri" pitchFamily="34" charset="0"/>
              </a:rPr>
              <a:t>peut être utilisée directement dans une spécification ou être associé à d'autres références dans un nouveau système de références.  </a:t>
            </a:r>
          </a:p>
        </p:txBody>
      </p:sp>
      <p:sp>
        <p:nvSpPr>
          <p:cNvPr id="82" name="Rectangle 51"/>
          <p:cNvSpPr>
            <a:spLocks noChangeArrowheads="1"/>
          </p:cNvSpPr>
          <p:nvPr/>
        </p:nvSpPr>
        <p:spPr bwMode="auto">
          <a:xfrm>
            <a:off x="4180158" y="1304481"/>
            <a:ext cx="113306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A   B  C[DF]</a:t>
            </a:r>
            <a:endParaRPr lang="fr-FR" altLang="fr-FR" sz="1400" dirty="0">
              <a:latin typeface="Arial" charset="0"/>
            </a:endParaRPr>
          </a:p>
        </p:txBody>
      </p:sp>
      <p:sp>
        <p:nvSpPr>
          <p:cNvPr id="2" name="ZoneTexte 1"/>
          <p:cNvSpPr txBox="1"/>
          <p:nvPr/>
        </p:nvSpPr>
        <p:spPr>
          <a:xfrm>
            <a:off x="7194934" y="2239447"/>
            <a:ext cx="356188" cy="261610"/>
          </a:xfrm>
          <a:prstGeom prst="rect">
            <a:avLst/>
          </a:prstGeom>
          <a:noFill/>
        </p:spPr>
        <p:txBody>
          <a:bodyPr wrap="none" rtlCol="0">
            <a:spAutoFit/>
          </a:bodyPr>
          <a:lstStyle/>
          <a:p>
            <a:r>
              <a:rPr lang="fr-FR" sz="1100" dirty="0" smtClean="0">
                <a:latin typeface="Arial" panose="020B0604020202020204" pitchFamily="34" charset="0"/>
                <a:cs typeface="Arial" panose="020B0604020202020204" pitchFamily="34" charset="0"/>
              </a:rPr>
              <a:t>(2)</a:t>
            </a:r>
            <a:endParaRPr lang="fr-FR" sz="1100" dirty="0">
              <a:latin typeface="Arial" panose="020B0604020202020204" pitchFamily="34" charset="0"/>
              <a:cs typeface="Arial" panose="020B0604020202020204" pitchFamily="34" charset="0"/>
            </a:endParaRPr>
          </a:p>
        </p:txBody>
      </p:sp>
      <p:cxnSp>
        <p:nvCxnSpPr>
          <p:cNvPr id="6" name="Connecteur droit 5"/>
          <p:cNvCxnSpPr/>
          <p:nvPr/>
        </p:nvCxnSpPr>
        <p:spPr>
          <a:xfrm>
            <a:off x="3762375" y="1639888"/>
            <a:ext cx="152694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avec flèche 7"/>
          <p:cNvCxnSpPr/>
          <p:nvPr/>
        </p:nvCxnSpPr>
        <p:spPr>
          <a:xfrm flipH="1">
            <a:off x="3295650" y="1639888"/>
            <a:ext cx="474662" cy="1905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3685381" y="1310244"/>
            <a:ext cx="50366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[SL]</a:t>
            </a:r>
          </a:p>
        </p:txBody>
      </p:sp>
      <p:sp>
        <p:nvSpPr>
          <p:cNvPr id="91" name="Rectangle 23"/>
          <p:cNvSpPr>
            <a:spLocks noChangeArrowheads="1"/>
          </p:cNvSpPr>
          <p:nvPr/>
        </p:nvSpPr>
        <p:spPr bwMode="auto">
          <a:xfrm>
            <a:off x="4132262" y="187801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92" name="Line 24"/>
          <p:cNvSpPr>
            <a:spLocks noChangeShapeType="1"/>
          </p:cNvSpPr>
          <p:nvPr/>
        </p:nvSpPr>
        <p:spPr bwMode="auto">
          <a:xfrm flipV="1">
            <a:off x="4278312" y="164306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 name="Freeform 25"/>
          <p:cNvSpPr>
            <a:spLocks/>
          </p:cNvSpPr>
          <p:nvPr/>
        </p:nvSpPr>
        <p:spPr bwMode="auto">
          <a:xfrm>
            <a:off x="4200525" y="164306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4" name="Rectangle 26"/>
          <p:cNvSpPr>
            <a:spLocks noChangeArrowheads="1"/>
          </p:cNvSpPr>
          <p:nvPr/>
        </p:nvSpPr>
        <p:spPr bwMode="auto">
          <a:xfrm>
            <a:off x="4125912" y="1871662"/>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D</a:t>
            </a:r>
            <a:endParaRPr lang="fr-FR" altLang="fr-FR" sz="1400" dirty="0">
              <a:latin typeface="Arial" charset="0"/>
            </a:endParaRPr>
          </a:p>
        </p:txBody>
      </p:sp>
      <p:grpSp>
        <p:nvGrpSpPr>
          <p:cNvPr id="95" name="Group 123"/>
          <p:cNvGrpSpPr>
            <a:grpSpLocks/>
          </p:cNvGrpSpPr>
          <p:nvPr/>
        </p:nvGrpSpPr>
        <p:grpSpPr bwMode="auto">
          <a:xfrm>
            <a:off x="6231189" y="2359934"/>
            <a:ext cx="231775" cy="115888"/>
            <a:chOff x="5076" y="1738"/>
            <a:chExt cx="146" cy="73"/>
          </a:xfrm>
        </p:grpSpPr>
        <p:sp>
          <p:nvSpPr>
            <p:cNvPr id="96"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7" name="Line 125"/>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7" name="ZoneTexte 106"/>
          <p:cNvSpPr txBox="1"/>
          <p:nvPr/>
        </p:nvSpPr>
        <p:spPr>
          <a:xfrm>
            <a:off x="5313225" y="1338589"/>
            <a:ext cx="356188" cy="261610"/>
          </a:xfrm>
          <a:prstGeom prst="rect">
            <a:avLst/>
          </a:prstGeom>
          <a:noFill/>
        </p:spPr>
        <p:txBody>
          <a:bodyPr wrap="none" rtlCol="0">
            <a:spAutoFit/>
          </a:bodyPr>
          <a:lstStyle/>
          <a:p>
            <a:r>
              <a:rPr lang="fr-FR" sz="1100" dirty="0" smtClean="0">
                <a:latin typeface="Arial" panose="020B0604020202020204" pitchFamily="34" charset="0"/>
                <a:cs typeface="Arial" panose="020B0604020202020204" pitchFamily="34" charset="0"/>
              </a:rPr>
              <a:t>(1)</a:t>
            </a:r>
            <a:endParaRPr lang="fr-FR" sz="1100" dirty="0">
              <a:latin typeface="Arial" panose="020B0604020202020204" pitchFamily="34" charset="0"/>
              <a:cs typeface="Arial" panose="020B0604020202020204" pitchFamily="34" charset="0"/>
            </a:endParaRPr>
          </a:p>
        </p:txBody>
      </p:sp>
      <p:sp>
        <p:nvSpPr>
          <p:cNvPr id="113" name="Line 78"/>
          <p:cNvSpPr>
            <a:spLocks noChangeShapeType="1"/>
          </p:cNvSpPr>
          <p:nvPr/>
        </p:nvSpPr>
        <p:spPr bwMode="auto">
          <a:xfrm>
            <a:off x="4708316" y="1309688"/>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Forme libre 10"/>
          <p:cNvSpPr/>
          <p:nvPr/>
        </p:nvSpPr>
        <p:spPr>
          <a:xfrm>
            <a:off x="1724025" y="2705100"/>
            <a:ext cx="257175" cy="361950"/>
          </a:xfrm>
          <a:custGeom>
            <a:avLst/>
            <a:gdLst>
              <a:gd name="connsiteX0" fmla="*/ 0 w 257175"/>
              <a:gd name="connsiteY0" fmla="*/ 0 h 361950"/>
              <a:gd name="connsiteX1" fmla="*/ 0 w 257175"/>
              <a:gd name="connsiteY1" fmla="*/ 304800 h 361950"/>
              <a:gd name="connsiteX2" fmla="*/ 247650 w 257175"/>
              <a:gd name="connsiteY2" fmla="*/ 361950 h 361950"/>
              <a:gd name="connsiteX3" fmla="*/ 257175 w 257175"/>
              <a:gd name="connsiteY3" fmla="*/ 66675 h 361950"/>
              <a:gd name="connsiteX4" fmla="*/ 0 w 257175"/>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361950">
                <a:moveTo>
                  <a:pt x="0" y="0"/>
                </a:moveTo>
                <a:lnTo>
                  <a:pt x="0" y="304800"/>
                </a:lnTo>
                <a:lnTo>
                  <a:pt x="247650" y="361950"/>
                </a:lnTo>
                <a:lnTo>
                  <a:pt x="257175" y="66675"/>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0" name="Forme libre 119"/>
          <p:cNvSpPr/>
          <p:nvPr/>
        </p:nvSpPr>
        <p:spPr>
          <a:xfrm flipH="1">
            <a:off x="4402137" y="2717006"/>
            <a:ext cx="257175" cy="361950"/>
          </a:xfrm>
          <a:custGeom>
            <a:avLst/>
            <a:gdLst>
              <a:gd name="connsiteX0" fmla="*/ 0 w 257175"/>
              <a:gd name="connsiteY0" fmla="*/ 0 h 361950"/>
              <a:gd name="connsiteX1" fmla="*/ 0 w 257175"/>
              <a:gd name="connsiteY1" fmla="*/ 304800 h 361950"/>
              <a:gd name="connsiteX2" fmla="*/ 247650 w 257175"/>
              <a:gd name="connsiteY2" fmla="*/ 361950 h 361950"/>
              <a:gd name="connsiteX3" fmla="*/ 257175 w 257175"/>
              <a:gd name="connsiteY3" fmla="*/ 66675 h 361950"/>
              <a:gd name="connsiteX4" fmla="*/ 0 w 257175"/>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361950">
                <a:moveTo>
                  <a:pt x="0" y="0"/>
                </a:moveTo>
                <a:lnTo>
                  <a:pt x="0" y="304800"/>
                </a:lnTo>
                <a:lnTo>
                  <a:pt x="247650" y="361950"/>
                </a:lnTo>
                <a:lnTo>
                  <a:pt x="257175" y="66675"/>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3" name="Connecteur droit 12"/>
          <p:cNvCxnSpPr/>
          <p:nvPr/>
        </p:nvCxnSpPr>
        <p:spPr>
          <a:xfrm flipV="1">
            <a:off x="1852612" y="2576513"/>
            <a:ext cx="0" cy="68638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flipV="1">
            <a:off x="4530724" y="2542882"/>
            <a:ext cx="0" cy="68638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6" name="Ellipse 15"/>
          <p:cNvSpPr/>
          <p:nvPr/>
        </p:nvSpPr>
        <p:spPr>
          <a:xfrm>
            <a:off x="2471385" y="2705100"/>
            <a:ext cx="268288" cy="7699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 name="Rectangle 126"/>
          <p:cNvSpPr>
            <a:spLocks noChangeArrowheads="1"/>
          </p:cNvSpPr>
          <p:nvPr/>
        </p:nvSpPr>
        <p:spPr bwMode="auto">
          <a:xfrm>
            <a:off x="736375" y="1577974"/>
            <a:ext cx="1244825" cy="292100"/>
          </a:xfrm>
          <a:prstGeom prst="rect">
            <a:avLst/>
          </a:prstGeom>
          <a:noFill/>
          <a:ln w="127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28" name="Rectangle 124"/>
          <p:cNvSpPr>
            <a:spLocks noChangeArrowheads="1"/>
          </p:cNvSpPr>
          <p:nvPr/>
        </p:nvSpPr>
        <p:spPr bwMode="auto">
          <a:xfrm>
            <a:off x="1686827" y="1571624"/>
            <a:ext cx="296556" cy="308419"/>
          </a:xfrm>
          <a:prstGeom prst="rect">
            <a:avLst/>
          </a:prstGeom>
          <a:noFill/>
          <a:ln>
            <a:noFill/>
          </a:ln>
          <a:effec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smtClean="0"/>
              <a:t>D</a:t>
            </a:r>
            <a:endParaRPr lang="fr-FR" altLang="fr-FR" sz="1400" dirty="0"/>
          </a:p>
        </p:txBody>
      </p:sp>
      <p:sp>
        <p:nvSpPr>
          <p:cNvPr id="129" name="Rectangle 125"/>
          <p:cNvSpPr>
            <a:spLocks noChangeArrowheads="1"/>
          </p:cNvSpPr>
          <p:nvPr/>
        </p:nvSpPr>
        <p:spPr bwMode="auto">
          <a:xfrm>
            <a:off x="1025767" y="1571624"/>
            <a:ext cx="686085" cy="308419"/>
          </a:xfrm>
          <a:prstGeom prst="rect">
            <a:avLst/>
          </a:prstGeom>
          <a:noFill/>
          <a:ln>
            <a:noFill/>
          </a:ln>
          <a:effec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a:latin typeface="Symbol" pitchFamily="18" charset="2"/>
              </a:rPr>
              <a:t>Æ </a:t>
            </a:r>
            <a:r>
              <a:rPr lang="fr-FR" altLang="fr-FR" sz="1400" dirty="0" smtClean="0"/>
              <a:t>0,2  </a:t>
            </a:r>
            <a:endParaRPr lang="fr-FR" altLang="fr-FR" sz="1400" dirty="0"/>
          </a:p>
        </p:txBody>
      </p:sp>
      <p:sp>
        <p:nvSpPr>
          <p:cNvPr id="130" name="Line 127"/>
          <p:cNvSpPr>
            <a:spLocks noChangeShapeType="1"/>
          </p:cNvSpPr>
          <p:nvPr/>
        </p:nvSpPr>
        <p:spPr bwMode="auto">
          <a:xfrm>
            <a:off x="1041642" y="157162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1" name="Line 128"/>
          <p:cNvSpPr>
            <a:spLocks noChangeShapeType="1"/>
          </p:cNvSpPr>
          <p:nvPr/>
        </p:nvSpPr>
        <p:spPr bwMode="auto">
          <a:xfrm>
            <a:off x="1632852" y="157162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3" name="Group 130"/>
          <p:cNvGrpSpPr>
            <a:grpSpLocks/>
          </p:cNvGrpSpPr>
          <p:nvPr/>
        </p:nvGrpSpPr>
        <p:grpSpPr bwMode="auto">
          <a:xfrm>
            <a:off x="797167" y="1628774"/>
            <a:ext cx="190500" cy="190500"/>
            <a:chOff x="4360" y="1124"/>
            <a:chExt cx="120" cy="120"/>
          </a:xfrm>
          <a:noFill/>
        </p:grpSpPr>
        <p:sp>
          <p:nvSpPr>
            <p:cNvPr id="134" name="Oval 131"/>
            <p:cNvSpPr>
              <a:spLocks noChangeArrowheads="1"/>
            </p:cNvSpPr>
            <p:nvPr/>
          </p:nvSpPr>
          <p:spPr bwMode="auto">
            <a:xfrm>
              <a:off x="4376" y="1140"/>
              <a:ext cx="88" cy="88"/>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35" name="Line 132"/>
            <p:cNvSpPr>
              <a:spLocks noChangeShapeType="1"/>
            </p:cNvSpPr>
            <p:nvPr/>
          </p:nvSpPr>
          <p:spPr bwMode="auto">
            <a:xfrm>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6" name="Line 133"/>
            <p:cNvSpPr>
              <a:spLocks noChangeShapeType="1"/>
            </p:cNvSpPr>
            <p:nvPr/>
          </p:nvSpPr>
          <p:spPr bwMode="auto">
            <a:xfrm rot="-5400000">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8" name="Connecteur droit avec flèche 17"/>
          <p:cNvCxnSpPr/>
          <p:nvPr/>
        </p:nvCxnSpPr>
        <p:spPr>
          <a:xfrm>
            <a:off x="1412875" y="2180081"/>
            <a:ext cx="3111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Connecteur droit 19"/>
          <p:cNvCxnSpPr>
            <a:stCxn id="11" idx="0"/>
          </p:cNvCxnSpPr>
          <p:nvPr/>
        </p:nvCxnSpPr>
        <p:spPr>
          <a:xfrm flipH="1" flipV="1">
            <a:off x="1711852" y="2049463"/>
            <a:ext cx="12173" cy="655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flipV="1">
            <a:off x="1412875" y="1890126"/>
            <a:ext cx="0" cy="2799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ZoneTexte 22"/>
          <p:cNvSpPr txBox="1"/>
          <p:nvPr/>
        </p:nvSpPr>
        <p:spPr>
          <a:xfrm>
            <a:off x="705265" y="1257259"/>
            <a:ext cx="373820"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6x</a:t>
            </a:r>
          </a:p>
        </p:txBody>
      </p:sp>
      <p:sp>
        <p:nvSpPr>
          <p:cNvPr id="145" name="ZoneTexte 144"/>
          <p:cNvSpPr txBox="1"/>
          <p:nvPr/>
        </p:nvSpPr>
        <p:spPr>
          <a:xfrm>
            <a:off x="1981200" y="1589786"/>
            <a:ext cx="356188" cy="261610"/>
          </a:xfrm>
          <a:prstGeom prst="rect">
            <a:avLst/>
          </a:prstGeom>
          <a:noFill/>
        </p:spPr>
        <p:txBody>
          <a:bodyPr wrap="none" rtlCol="0">
            <a:spAutoFit/>
          </a:bodyPr>
          <a:lstStyle/>
          <a:p>
            <a:r>
              <a:rPr lang="fr-FR" sz="1100" dirty="0" smtClean="0">
                <a:latin typeface="Arial" panose="020B0604020202020204" pitchFamily="34" charset="0"/>
                <a:cs typeface="Arial" panose="020B0604020202020204" pitchFamily="34" charset="0"/>
              </a:rPr>
              <a:t>(3)</a:t>
            </a:r>
            <a:endParaRPr lang="fr-FR" sz="1100" dirty="0">
              <a:latin typeface="Arial" panose="020B0604020202020204" pitchFamily="34" charset="0"/>
              <a:cs typeface="Arial" panose="020B0604020202020204" pitchFamily="34" charset="0"/>
            </a:endParaRPr>
          </a:p>
        </p:txBody>
      </p:sp>
      <p:sp>
        <p:nvSpPr>
          <p:cNvPr id="117" name="Ellipse 116"/>
          <p:cNvSpPr/>
          <p:nvPr/>
        </p:nvSpPr>
        <p:spPr>
          <a:xfrm>
            <a:off x="3793623" y="2678509"/>
            <a:ext cx="268288" cy="7699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9" name="Rectangle 77"/>
          <p:cNvSpPr>
            <a:spLocks noChangeArrowheads="1"/>
          </p:cNvSpPr>
          <p:nvPr/>
        </p:nvSpPr>
        <p:spPr bwMode="auto">
          <a:xfrm>
            <a:off x="1429067" y="5022940"/>
            <a:ext cx="1063037" cy="284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21" name="Line 78"/>
          <p:cNvSpPr>
            <a:spLocks noChangeShapeType="1"/>
          </p:cNvSpPr>
          <p:nvPr/>
        </p:nvSpPr>
        <p:spPr bwMode="auto">
          <a:xfrm>
            <a:off x="1676717" y="5022940"/>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2" name="Rectangle 51"/>
          <p:cNvSpPr>
            <a:spLocks noChangeArrowheads="1"/>
          </p:cNvSpPr>
          <p:nvPr/>
        </p:nvSpPr>
        <p:spPr bwMode="auto">
          <a:xfrm>
            <a:off x="1423987" y="5011383"/>
            <a:ext cx="113306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A   B  C[DF]</a:t>
            </a:r>
            <a:endParaRPr lang="fr-FR" altLang="fr-FR" sz="1400" dirty="0">
              <a:latin typeface="Arial" charset="0"/>
            </a:endParaRPr>
          </a:p>
        </p:txBody>
      </p:sp>
      <p:sp>
        <p:nvSpPr>
          <p:cNvPr id="123" name="Line 78"/>
          <p:cNvSpPr>
            <a:spLocks noChangeShapeType="1"/>
          </p:cNvSpPr>
          <p:nvPr/>
        </p:nvSpPr>
        <p:spPr bwMode="auto">
          <a:xfrm>
            <a:off x="1952145" y="5016590"/>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Tree>
    <p:extLst>
      <p:ext uri="{BB962C8B-B14F-4D97-AF65-F5344CB8AC3E}">
        <p14:creationId xmlns:p14="http://schemas.microsoft.com/office/powerpoint/2010/main" val="1269770086"/>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80"/>
          <p:cNvSpPr>
            <a:spLocks noChangeArrowheads="1"/>
          </p:cNvSpPr>
          <p:nvPr/>
        </p:nvSpPr>
        <p:spPr bwMode="auto">
          <a:xfrm>
            <a:off x="7192942" y="2330131"/>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E</a:t>
            </a:r>
          </a:p>
        </p:txBody>
      </p:sp>
      <p:sp>
        <p:nvSpPr>
          <p:cNvPr id="3" name="Rectangle 681"/>
          <p:cNvSpPr>
            <a:spLocks noChangeArrowheads="1"/>
          </p:cNvSpPr>
          <p:nvPr/>
        </p:nvSpPr>
        <p:spPr bwMode="auto">
          <a:xfrm>
            <a:off x="5983267" y="2336481"/>
            <a:ext cx="150812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4" name="Line 682"/>
          <p:cNvSpPr>
            <a:spLocks noChangeShapeType="1"/>
          </p:cNvSpPr>
          <p:nvPr/>
        </p:nvSpPr>
        <p:spPr bwMode="auto">
          <a:xfrm>
            <a:off x="6276954" y="2330131"/>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 name="Line 683"/>
          <p:cNvSpPr>
            <a:spLocks noChangeShapeType="1"/>
          </p:cNvSpPr>
          <p:nvPr/>
        </p:nvSpPr>
        <p:spPr bwMode="auto">
          <a:xfrm>
            <a:off x="7210404" y="2330131"/>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 name="Group 684"/>
          <p:cNvGrpSpPr>
            <a:grpSpLocks/>
          </p:cNvGrpSpPr>
          <p:nvPr/>
        </p:nvGrpSpPr>
        <p:grpSpPr bwMode="auto">
          <a:xfrm>
            <a:off x="6038829" y="2385693"/>
            <a:ext cx="193675" cy="193675"/>
            <a:chOff x="1335" y="2787"/>
            <a:chExt cx="122" cy="122"/>
          </a:xfrm>
        </p:grpSpPr>
        <p:sp>
          <p:nvSpPr>
            <p:cNvPr id="7" name="Oval 685"/>
            <p:cNvSpPr>
              <a:spLocks noChangeArrowheads="1"/>
            </p:cNvSpPr>
            <p:nvPr/>
          </p:nvSpPr>
          <p:spPr bwMode="auto">
            <a:xfrm>
              <a:off x="136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 name="Oval 686"/>
            <p:cNvSpPr>
              <a:spLocks noChangeArrowheads="1"/>
            </p:cNvSpPr>
            <p:nvPr/>
          </p:nvSpPr>
          <p:spPr bwMode="auto">
            <a:xfrm>
              <a:off x="133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grpSp>
      <p:sp>
        <p:nvSpPr>
          <p:cNvPr id="9" name="Rectangle 687"/>
          <p:cNvSpPr>
            <a:spLocks noChangeArrowheads="1"/>
          </p:cNvSpPr>
          <p:nvPr/>
        </p:nvSpPr>
        <p:spPr bwMode="auto">
          <a:xfrm>
            <a:off x="6240442" y="2330131"/>
            <a:ext cx="99536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latin typeface="Symbol" pitchFamily="18" charset="2"/>
              </a:rPr>
              <a:t>Æ </a:t>
            </a:r>
            <a:r>
              <a:rPr lang="fr-FR" altLang="fr-FR" sz="1400" b="0">
                <a:solidFill>
                  <a:schemeClr val="tx1"/>
                </a:solidFill>
              </a:rPr>
              <a:t>0,05   </a:t>
            </a:r>
            <a:r>
              <a:rPr lang="fr-FR" altLang="fr-FR" sz="1100" b="0">
                <a:solidFill>
                  <a:schemeClr val="tx1"/>
                </a:solidFill>
              </a:rPr>
              <a:t>P</a:t>
            </a:r>
            <a:endParaRPr lang="fr-FR" altLang="fr-FR" sz="1400" b="0">
              <a:solidFill>
                <a:schemeClr val="tx1"/>
              </a:solidFill>
            </a:endParaRPr>
          </a:p>
        </p:txBody>
      </p:sp>
      <p:sp>
        <p:nvSpPr>
          <p:cNvPr id="10" name="Line 242"/>
          <p:cNvSpPr>
            <a:spLocks noChangeShapeType="1"/>
          </p:cNvSpPr>
          <p:nvPr/>
        </p:nvSpPr>
        <p:spPr bwMode="auto">
          <a:xfrm>
            <a:off x="4762479" y="3014343"/>
            <a:ext cx="5127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 name="Groupe 34"/>
          <p:cNvGrpSpPr>
            <a:grpSpLocks/>
          </p:cNvGrpSpPr>
          <p:nvPr/>
        </p:nvGrpSpPr>
        <p:grpSpPr bwMode="auto">
          <a:xfrm>
            <a:off x="4279879" y="2242818"/>
            <a:ext cx="1465263" cy="773113"/>
            <a:chOff x="1394365" y="1999625"/>
            <a:chExt cx="1465262" cy="773112"/>
          </a:xfrm>
        </p:grpSpPr>
        <p:sp>
          <p:nvSpPr>
            <p:cNvPr id="12" name="Rectangle 244"/>
            <p:cNvSpPr>
              <a:spLocks noChangeArrowheads="1"/>
            </p:cNvSpPr>
            <p:nvPr/>
          </p:nvSpPr>
          <p:spPr bwMode="auto">
            <a:xfrm>
              <a:off x="1394365" y="1999625"/>
              <a:ext cx="500062"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3" name="Rectangle 245"/>
            <p:cNvSpPr>
              <a:spLocks noChangeArrowheads="1"/>
            </p:cNvSpPr>
            <p:nvPr/>
          </p:nvSpPr>
          <p:spPr bwMode="auto">
            <a:xfrm>
              <a:off x="2377027" y="1999625"/>
              <a:ext cx="482600"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4" name="Line 248"/>
          <p:cNvSpPr>
            <a:spLocks noChangeShapeType="1"/>
          </p:cNvSpPr>
          <p:nvPr/>
        </p:nvSpPr>
        <p:spPr bwMode="auto">
          <a:xfrm flipV="1">
            <a:off x="5013304" y="1560193"/>
            <a:ext cx="0" cy="15748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5" name="Connecteur droit avec flèche 71"/>
          <p:cNvCxnSpPr>
            <a:cxnSpLocks noChangeShapeType="1"/>
          </p:cNvCxnSpPr>
          <p:nvPr/>
        </p:nvCxnSpPr>
        <p:spPr bwMode="auto">
          <a:xfrm>
            <a:off x="4279879" y="2703193"/>
            <a:ext cx="1465263"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Connecteur droit avec flèche 80"/>
          <p:cNvCxnSpPr>
            <a:cxnSpLocks noChangeShapeType="1"/>
          </p:cNvCxnSpPr>
          <p:nvPr/>
        </p:nvCxnSpPr>
        <p:spPr bwMode="auto">
          <a:xfrm>
            <a:off x="4649767" y="2487293"/>
            <a:ext cx="13811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 name="Connecteur droit avec flèche 81"/>
          <p:cNvCxnSpPr>
            <a:cxnSpLocks noChangeShapeType="1"/>
            <a:stCxn id="3" idx="1"/>
          </p:cNvCxnSpPr>
          <p:nvPr/>
        </p:nvCxnSpPr>
        <p:spPr bwMode="auto">
          <a:xfrm flipH="1">
            <a:off x="5253017" y="2482531"/>
            <a:ext cx="730250"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Connecteur droit 82"/>
          <p:cNvCxnSpPr>
            <a:cxnSpLocks noChangeShapeType="1"/>
          </p:cNvCxnSpPr>
          <p:nvPr/>
        </p:nvCxnSpPr>
        <p:spPr bwMode="auto">
          <a:xfrm flipH="1">
            <a:off x="4083029" y="1895156"/>
            <a:ext cx="1182688"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Oval 195"/>
          <p:cNvSpPr>
            <a:spLocks noChangeArrowheads="1"/>
          </p:cNvSpPr>
          <p:nvPr/>
        </p:nvSpPr>
        <p:spPr bwMode="auto">
          <a:xfrm rot="5400000">
            <a:off x="3910785" y="1303812"/>
            <a:ext cx="255588" cy="2730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20" name="Rectangle 196"/>
          <p:cNvSpPr>
            <a:spLocks noChangeArrowheads="1"/>
          </p:cNvSpPr>
          <p:nvPr/>
        </p:nvSpPr>
        <p:spPr bwMode="auto">
          <a:xfrm rot="16200000">
            <a:off x="3853636" y="1251424"/>
            <a:ext cx="4016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P  </a:t>
            </a:r>
          </a:p>
        </p:txBody>
      </p:sp>
      <p:sp>
        <p:nvSpPr>
          <p:cNvPr id="21" name="Line 199"/>
          <p:cNvSpPr>
            <a:spLocks noChangeShapeType="1"/>
          </p:cNvSpPr>
          <p:nvPr/>
        </p:nvSpPr>
        <p:spPr bwMode="auto">
          <a:xfrm>
            <a:off x="4143354" y="1895156"/>
            <a:ext cx="0" cy="341312"/>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2" name="Group 200"/>
          <p:cNvGrpSpPr>
            <a:grpSpLocks/>
          </p:cNvGrpSpPr>
          <p:nvPr/>
        </p:nvGrpSpPr>
        <p:grpSpPr bwMode="auto">
          <a:xfrm>
            <a:off x="4781529" y="1614168"/>
            <a:ext cx="481013" cy="628650"/>
            <a:chOff x="3685" y="2811"/>
            <a:chExt cx="167" cy="350"/>
          </a:xfrm>
        </p:grpSpPr>
        <p:sp>
          <p:nvSpPr>
            <p:cNvPr id="23" name="Line 201"/>
            <p:cNvSpPr>
              <a:spLocks noChangeShapeType="1"/>
            </p:cNvSpPr>
            <p:nvPr/>
          </p:nvSpPr>
          <p:spPr bwMode="auto">
            <a:xfrm>
              <a:off x="3685" y="2820"/>
              <a:ext cx="0" cy="3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Line 202"/>
            <p:cNvSpPr>
              <a:spLocks noChangeShapeType="1"/>
            </p:cNvSpPr>
            <p:nvPr/>
          </p:nvSpPr>
          <p:spPr bwMode="auto">
            <a:xfrm>
              <a:off x="3685" y="2888"/>
              <a:ext cx="0" cy="1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Line 203"/>
            <p:cNvSpPr>
              <a:spLocks noChangeShapeType="1"/>
            </p:cNvSpPr>
            <p:nvPr/>
          </p:nvSpPr>
          <p:spPr bwMode="auto">
            <a:xfrm>
              <a:off x="3685" y="3055"/>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6" name="Line 204"/>
            <p:cNvSpPr>
              <a:spLocks noChangeShapeType="1"/>
            </p:cNvSpPr>
            <p:nvPr/>
          </p:nvSpPr>
          <p:spPr bwMode="auto">
            <a:xfrm>
              <a:off x="3685" y="3123"/>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7" name="Line 205"/>
            <p:cNvSpPr>
              <a:spLocks noChangeShapeType="1"/>
            </p:cNvSpPr>
            <p:nvPr/>
          </p:nvSpPr>
          <p:spPr bwMode="auto">
            <a:xfrm>
              <a:off x="3852" y="2825"/>
              <a:ext cx="0" cy="3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Line 206"/>
            <p:cNvSpPr>
              <a:spLocks noChangeShapeType="1"/>
            </p:cNvSpPr>
            <p:nvPr/>
          </p:nvSpPr>
          <p:spPr bwMode="auto">
            <a:xfrm>
              <a:off x="3852" y="2893"/>
              <a:ext cx="0" cy="1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9" name="Line 207"/>
            <p:cNvSpPr>
              <a:spLocks noChangeShapeType="1"/>
            </p:cNvSpPr>
            <p:nvPr/>
          </p:nvSpPr>
          <p:spPr bwMode="auto">
            <a:xfrm>
              <a:off x="3852" y="3060"/>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0" name="Line 208"/>
            <p:cNvSpPr>
              <a:spLocks noChangeShapeType="1"/>
            </p:cNvSpPr>
            <p:nvPr/>
          </p:nvSpPr>
          <p:spPr bwMode="auto">
            <a:xfrm>
              <a:off x="3852" y="3128"/>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1" name="Line 209"/>
            <p:cNvSpPr>
              <a:spLocks noChangeShapeType="1"/>
            </p:cNvSpPr>
            <p:nvPr/>
          </p:nvSpPr>
          <p:spPr bwMode="auto">
            <a:xfrm flipH="1">
              <a:off x="3807" y="2811"/>
              <a:ext cx="4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2" name="Line 210"/>
            <p:cNvSpPr>
              <a:spLocks noChangeShapeType="1"/>
            </p:cNvSpPr>
            <p:nvPr/>
          </p:nvSpPr>
          <p:spPr bwMode="auto">
            <a:xfrm flipH="1">
              <a:off x="3748" y="2811"/>
              <a:ext cx="2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3" name="Line 211"/>
            <p:cNvSpPr>
              <a:spLocks noChangeShapeType="1"/>
            </p:cNvSpPr>
            <p:nvPr/>
          </p:nvSpPr>
          <p:spPr bwMode="auto">
            <a:xfrm flipH="1">
              <a:off x="3688" y="2811"/>
              <a:ext cx="2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4" name="ZoneTexte 10"/>
          <p:cNvSpPr txBox="1">
            <a:spLocks noChangeArrowheads="1"/>
          </p:cNvSpPr>
          <p:nvPr/>
        </p:nvSpPr>
        <p:spPr bwMode="auto">
          <a:xfrm rot="16200000">
            <a:off x="3829823" y="919637"/>
            <a:ext cx="4127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10</a:t>
            </a:r>
          </a:p>
        </p:txBody>
      </p:sp>
      <p:sp>
        <p:nvSpPr>
          <p:cNvPr id="35" name="Rectangle 11"/>
          <p:cNvSpPr>
            <a:spLocks noChangeArrowheads="1"/>
          </p:cNvSpPr>
          <p:nvPr/>
        </p:nvSpPr>
        <p:spPr bwMode="auto">
          <a:xfrm>
            <a:off x="3898879" y="868043"/>
            <a:ext cx="290513" cy="3841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cxnSp>
        <p:nvCxnSpPr>
          <p:cNvPr id="36" name="Connecteur droit 114"/>
          <p:cNvCxnSpPr>
            <a:cxnSpLocks noChangeShapeType="1"/>
          </p:cNvCxnSpPr>
          <p:nvPr/>
        </p:nvCxnSpPr>
        <p:spPr bwMode="auto">
          <a:xfrm flipH="1">
            <a:off x="4783117" y="2480943"/>
            <a:ext cx="484187"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Connecteur droit 120"/>
          <p:cNvCxnSpPr>
            <a:cxnSpLocks noChangeShapeType="1"/>
            <a:stCxn id="12" idx="0"/>
          </p:cNvCxnSpPr>
          <p:nvPr/>
        </p:nvCxnSpPr>
        <p:spPr bwMode="auto">
          <a:xfrm flipH="1">
            <a:off x="4083029" y="2242818"/>
            <a:ext cx="447675" cy="317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 name="Line 242"/>
          <p:cNvSpPr>
            <a:spLocks noChangeShapeType="1"/>
          </p:cNvSpPr>
          <p:nvPr/>
        </p:nvSpPr>
        <p:spPr bwMode="auto">
          <a:xfrm>
            <a:off x="4775179" y="2241231"/>
            <a:ext cx="5127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39" name="Connecteur droit 124"/>
          <p:cNvCxnSpPr>
            <a:cxnSpLocks noChangeShapeType="1"/>
          </p:cNvCxnSpPr>
          <p:nvPr/>
        </p:nvCxnSpPr>
        <p:spPr bwMode="auto">
          <a:xfrm flipH="1">
            <a:off x="4143354" y="1612581"/>
            <a:ext cx="649288"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 name="Line 199"/>
          <p:cNvSpPr>
            <a:spLocks noChangeShapeType="1"/>
          </p:cNvSpPr>
          <p:nvPr/>
        </p:nvSpPr>
        <p:spPr bwMode="auto">
          <a:xfrm>
            <a:off x="4279879" y="1593531"/>
            <a:ext cx="0" cy="3016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41" name="Connecteur droit avec flèche 27"/>
          <p:cNvCxnSpPr>
            <a:cxnSpLocks noChangeShapeType="1"/>
          </p:cNvCxnSpPr>
          <p:nvPr/>
        </p:nvCxnSpPr>
        <p:spPr bwMode="auto">
          <a:xfrm>
            <a:off x="4279879" y="818831"/>
            <a:ext cx="0" cy="811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 name="ZoneTexte 10"/>
          <p:cNvSpPr txBox="1">
            <a:spLocks noChangeArrowheads="1"/>
          </p:cNvSpPr>
          <p:nvPr/>
        </p:nvSpPr>
        <p:spPr bwMode="auto">
          <a:xfrm rot="16200000">
            <a:off x="3717111" y="1892774"/>
            <a:ext cx="2984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8</a:t>
            </a:r>
          </a:p>
        </p:txBody>
      </p:sp>
      <p:sp>
        <p:nvSpPr>
          <p:cNvPr id="43" name="Rectangle 11"/>
          <p:cNvSpPr>
            <a:spLocks noChangeArrowheads="1"/>
          </p:cNvSpPr>
          <p:nvPr/>
        </p:nvSpPr>
        <p:spPr bwMode="auto">
          <a:xfrm>
            <a:off x="3721079" y="1911031"/>
            <a:ext cx="290513" cy="30003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44" name="Oval 195"/>
          <p:cNvSpPr>
            <a:spLocks noChangeArrowheads="1"/>
          </p:cNvSpPr>
          <p:nvPr/>
        </p:nvSpPr>
        <p:spPr bwMode="auto">
          <a:xfrm rot="5400000">
            <a:off x="6937355" y="2363468"/>
            <a:ext cx="222250" cy="2381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45" name="Rectangle 642"/>
          <p:cNvSpPr>
            <a:spLocks noChangeArrowheads="1"/>
          </p:cNvSpPr>
          <p:nvPr/>
        </p:nvSpPr>
        <p:spPr bwMode="auto">
          <a:xfrm>
            <a:off x="5959454" y="2060256"/>
            <a:ext cx="9699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Ø10±0,01</a:t>
            </a:r>
          </a:p>
        </p:txBody>
      </p:sp>
      <p:grpSp>
        <p:nvGrpSpPr>
          <p:cNvPr id="46" name="Group 1228"/>
          <p:cNvGrpSpPr>
            <a:grpSpLocks/>
          </p:cNvGrpSpPr>
          <p:nvPr/>
        </p:nvGrpSpPr>
        <p:grpSpPr bwMode="auto">
          <a:xfrm>
            <a:off x="3697267" y="2547618"/>
            <a:ext cx="554037" cy="307975"/>
            <a:chOff x="224" y="510"/>
            <a:chExt cx="349" cy="194"/>
          </a:xfrm>
        </p:grpSpPr>
        <p:sp>
          <p:nvSpPr>
            <p:cNvPr id="47"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8"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9" name="Rectangle 230"/>
            <p:cNvSpPr>
              <a:spLocks noChangeArrowheads="1"/>
            </p:cNvSpPr>
            <p:nvPr/>
          </p:nvSpPr>
          <p:spPr bwMode="auto">
            <a:xfrm>
              <a:off x="224" y="510"/>
              <a:ext cx="199" cy="19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E</a:t>
              </a:r>
            </a:p>
          </p:txBody>
        </p:sp>
      </p:grpSp>
      <p:sp>
        <p:nvSpPr>
          <p:cNvPr id="50" name="Rectangle 268"/>
          <p:cNvSpPr>
            <a:spLocks noChangeArrowheads="1"/>
          </p:cNvSpPr>
          <p:nvPr/>
        </p:nvSpPr>
        <p:spPr bwMode="auto">
          <a:xfrm>
            <a:off x="6299179" y="279526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a:solidFill>
                <a:schemeClr val="tx1"/>
              </a:solidFill>
              <a:latin typeface="Calibri" pitchFamily="34" charset="0"/>
            </a:endParaRPr>
          </a:p>
        </p:txBody>
      </p:sp>
      <p:sp>
        <p:nvSpPr>
          <p:cNvPr id="51" name="Line 269"/>
          <p:cNvSpPr>
            <a:spLocks noChangeShapeType="1"/>
          </p:cNvSpPr>
          <p:nvPr/>
        </p:nvSpPr>
        <p:spPr bwMode="auto">
          <a:xfrm flipV="1">
            <a:off x="6445229" y="2630168"/>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Freeform 270"/>
          <p:cNvSpPr>
            <a:spLocks/>
          </p:cNvSpPr>
          <p:nvPr/>
        </p:nvSpPr>
        <p:spPr bwMode="auto">
          <a:xfrm>
            <a:off x="6369029" y="2625406"/>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3" name="Rectangle 271"/>
          <p:cNvSpPr>
            <a:spLocks noChangeArrowheads="1"/>
          </p:cNvSpPr>
          <p:nvPr/>
        </p:nvSpPr>
        <p:spPr bwMode="auto">
          <a:xfrm>
            <a:off x="6289654" y="2788918"/>
            <a:ext cx="3000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en-US" altLang="fr-FR" sz="1400" b="0">
                <a:solidFill>
                  <a:schemeClr val="tx1"/>
                </a:solidFill>
                <a:latin typeface="Calibri" pitchFamily="34" charset="0"/>
              </a:rPr>
              <a:t>G</a:t>
            </a:r>
          </a:p>
        </p:txBody>
      </p:sp>
      <p:sp>
        <p:nvSpPr>
          <p:cNvPr id="54" name="Rectangle 4"/>
          <p:cNvSpPr>
            <a:spLocks noChangeArrowheads="1"/>
          </p:cNvSpPr>
          <p:nvPr/>
        </p:nvSpPr>
        <p:spPr bwMode="auto">
          <a:xfrm>
            <a:off x="100013" y="88900"/>
            <a:ext cx="6842826"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55" name="Rectangle 5"/>
          <p:cNvSpPr>
            <a:spLocks noChangeArrowheads="1"/>
          </p:cNvSpPr>
          <p:nvPr/>
        </p:nvSpPr>
        <p:spPr bwMode="auto">
          <a:xfrm>
            <a:off x="120650" y="112713"/>
            <a:ext cx="6822189"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EXTENTION DE LA NOTION DE PROJECTION</a:t>
            </a:r>
            <a:endParaRPr lang="fr-FR" altLang="fr-FR" sz="2400" b="1" dirty="0">
              <a:latin typeface="Arial" charset="0"/>
            </a:endParaRPr>
          </a:p>
        </p:txBody>
      </p:sp>
      <p:sp>
        <p:nvSpPr>
          <p:cNvPr id="56" name="Line 242"/>
          <p:cNvSpPr>
            <a:spLocks noChangeShapeType="1"/>
          </p:cNvSpPr>
          <p:nvPr/>
        </p:nvSpPr>
        <p:spPr bwMode="auto">
          <a:xfrm>
            <a:off x="1738313" y="3023075"/>
            <a:ext cx="5127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7" name="Groupe 34"/>
          <p:cNvGrpSpPr>
            <a:grpSpLocks/>
          </p:cNvGrpSpPr>
          <p:nvPr/>
        </p:nvGrpSpPr>
        <p:grpSpPr bwMode="auto">
          <a:xfrm>
            <a:off x="1255713" y="2251550"/>
            <a:ext cx="1465262" cy="773113"/>
            <a:chOff x="1394365" y="1999625"/>
            <a:chExt cx="1465262" cy="773112"/>
          </a:xfrm>
        </p:grpSpPr>
        <p:sp>
          <p:nvSpPr>
            <p:cNvPr id="58" name="Rectangle 244"/>
            <p:cNvSpPr>
              <a:spLocks noChangeArrowheads="1"/>
            </p:cNvSpPr>
            <p:nvPr/>
          </p:nvSpPr>
          <p:spPr bwMode="auto">
            <a:xfrm>
              <a:off x="1394365" y="1999625"/>
              <a:ext cx="500062"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59" name="Rectangle 245"/>
            <p:cNvSpPr>
              <a:spLocks noChangeArrowheads="1"/>
            </p:cNvSpPr>
            <p:nvPr/>
          </p:nvSpPr>
          <p:spPr bwMode="auto">
            <a:xfrm>
              <a:off x="2377027" y="1999625"/>
              <a:ext cx="482600"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60" name="Rectangle 246"/>
          <p:cNvSpPr>
            <a:spLocks noChangeArrowheads="1"/>
          </p:cNvSpPr>
          <p:nvPr/>
        </p:nvSpPr>
        <p:spPr bwMode="auto">
          <a:xfrm>
            <a:off x="1812925" y="1654650"/>
            <a:ext cx="352425" cy="498475"/>
          </a:xfrm>
          <a:prstGeom prst="rect">
            <a:avLst/>
          </a:prstGeom>
          <a:solidFill>
            <a:srgbClr val="66FFFF"/>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61" name="Rectangle 246"/>
          <p:cNvSpPr>
            <a:spLocks noChangeArrowheads="1"/>
          </p:cNvSpPr>
          <p:nvPr/>
        </p:nvSpPr>
        <p:spPr bwMode="auto">
          <a:xfrm>
            <a:off x="1751013" y="1957863"/>
            <a:ext cx="476250" cy="960437"/>
          </a:xfrm>
          <a:prstGeom prst="rect">
            <a:avLst/>
          </a:prstGeom>
          <a:solidFill>
            <a:srgbClr val="66FFFF"/>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62" name="Line 248"/>
          <p:cNvSpPr>
            <a:spLocks noChangeShapeType="1"/>
          </p:cNvSpPr>
          <p:nvPr/>
        </p:nvSpPr>
        <p:spPr bwMode="auto">
          <a:xfrm flipV="1">
            <a:off x="1989138" y="1519713"/>
            <a:ext cx="0" cy="15748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3" name="Accolade ouvrante 36"/>
          <p:cNvSpPr>
            <a:spLocks/>
          </p:cNvSpPr>
          <p:nvPr/>
        </p:nvSpPr>
        <p:spPr bwMode="auto">
          <a:xfrm flipH="1">
            <a:off x="2282825" y="1661000"/>
            <a:ext cx="146050" cy="303213"/>
          </a:xfrm>
          <a:prstGeom prst="leftBrace">
            <a:avLst>
              <a:gd name="adj1" fmla="val 8343"/>
              <a:gd name="adj2" fmla="val 50000"/>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64" name="Line 242"/>
          <p:cNvSpPr>
            <a:spLocks noChangeShapeType="1"/>
          </p:cNvSpPr>
          <p:nvPr/>
        </p:nvSpPr>
        <p:spPr bwMode="auto">
          <a:xfrm>
            <a:off x="1770063" y="5408123"/>
            <a:ext cx="5127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5" name="Groupe 34"/>
          <p:cNvGrpSpPr>
            <a:grpSpLocks/>
          </p:cNvGrpSpPr>
          <p:nvPr/>
        </p:nvGrpSpPr>
        <p:grpSpPr bwMode="auto">
          <a:xfrm>
            <a:off x="1287463" y="4636598"/>
            <a:ext cx="1465262" cy="773113"/>
            <a:chOff x="1394365" y="1999625"/>
            <a:chExt cx="1465262" cy="773112"/>
          </a:xfrm>
        </p:grpSpPr>
        <p:sp>
          <p:nvSpPr>
            <p:cNvPr id="66" name="Rectangle 244"/>
            <p:cNvSpPr>
              <a:spLocks noChangeArrowheads="1"/>
            </p:cNvSpPr>
            <p:nvPr/>
          </p:nvSpPr>
          <p:spPr bwMode="auto">
            <a:xfrm>
              <a:off x="1394365" y="1999625"/>
              <a:ext cx="500062"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67" name="Rectangle 245"/>
            <p:cNvSpPr>
              <a:spLocks noChangeArrowheads="1"/>
            </p:cNvSpPr>
            <p:nvPr/>
          </p:nvSpPr>
          <p:spPr bwMode="auto">
            <a:xfrm>
              <a:off x="2377027" y="1999625"/>
              <a:ext cx="482600"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68" name="Rectangle 246"/>
          <p:cNvSpPr>
            <a:spLocks noChangeArrowheads="1"/>
          </p:cNvSpPr>
          <p:nvPr/>
        </p:nvSpPr>
        <p:spPr bwMode="auto">
          <a:xfrm>
            <a:off x="1865323" y="4037008"/>
            <a:ext cx="352425" cy="312253"/>
          </a:xfrm>
          <a:prstGeom prst="rect">
            <a:avLst/>
          </a:prstGeom>
          <a:solidFill>
            <a:srgbClr val="66FFFF"/>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69" name="Rectangle 246"/>
          <p:cNvSpPr>
            <a:spLocks noChangeArrowheads="1"/>
          </p:cNvSpPr>
          <p:nvPr/>
        </p:nvSpPr>
        <p:spPr bwMode="auto">
          <a:xfrm>
            <a:off x="1520268" y="4349261"/>
            <a:ext cx="1042535" cy="287337"/>
          </a:xfrm>
          <a:prstGeom prst="rect">
            <a:avLst/>
          </a:prstGeom>
          <a:solidFill>
            <a:srgbClr val="66FFFF"/>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71" name="Accolade ouvrante 36"/>
          <p:cNvSpPr>
            <a:spLocks/>
          </p:cNvSpPr>
          <p:nvPr/>
        </p:nvSpPr>
        <p:spPr bwMode="auto">
          <a:xfrm flipH="1">
            <a:off x="2647950" y="4025987"/>
            <a:ext cx="146050" cy="303213"/>
          </a:xfrm>
          <a:prstGeom prst="leftBrace">
            <a:avLst>
              <a:gd name="adj1" fmla="val 8343"/>
              <a:gd name="adj2" fmla="val 50000"/>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73" name="Rectangle 246"/>
          <p:cNvSpPr>
            <a:spLocks noChangeArrowheads="1"/>
          </p:cNvSpPr>
          <p:nvPr/>
        </p:nvSpPr>
        <p:spPr bwMode="auto">
          <a:xfrm>
            <a:off x="1796168" y="4636599"/>
            <a:ext cx="473957" cy="143668"/>
          </a:xfrm>
          <a:prstGeom prst="rect">
            <a:avLst/>
          </a:prstGeom>
          <a:solidFill>
            <a:srgbClr val="66FFFF"/>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70" name="Line 248"/>
          <p:cNvSpPr>
            <a:spLocks noChangeShapeType="1"/>
          </p:cNvSpPr>
          <p:nvPr/>
        </p:nvSpPr>
        <p:spPr bwMode="auto">
          <a:xfrm flipV="1">
            <a:off x="2041535" y="3904761"/>
            <a:ext cx="0" cy="15748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4" name="Rectangle 680"/>
          <p:cNvSpPr>
            <a:spLocks noChangeArrowheads="1"/>
          </p:cNvSpPr>
          <p:nvPr/>
        </p:nvSpPr>
        <p:spPr bwMode="auto">
          <a:xfrm>
            <a:off x="7953705" y="3672198"/>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E</a:t>
            </a:r>
          </a:p>
        </p:txBody>
      </p:sp>
      <p:sp>
        <p:nvSpPr>
          <p:cNvPr id="75" name="Rectangle 681"/>
          <p:cNvSpPr>
            <a:spLocks noChangeArrowheads="1"/>
          </p:cNvSpPr>
          <p:nvPr/>
        </p:nvSpPr>
        <p:spPr bwMode="auto">
          <a:xfrm>
            <a:off x="6744030" y="3678548"/>
            <a:ext cx="150812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76" name="Line 682"/>
          <p:cNvSpPr>
            <a:spLocks noChangeShapeType="1"/>
          </p:cNvSpPr>
          <p:nvPr/>
        </p:nvSpPr>
        <p:spPr bwMode="auto">
          <a:xfrm>
            <a:off x="7037717" y="3672198"/>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7" name="Line 683"/>
          <p:cNvSpPr>
            <a:spLocks noChangeShapeType="1"/>
          </p:cNvSpPr>
          <p:nvPr/>
        </p:nvSpPr>
        <p:spPr bwMode="auto">
          <a:xfrm>
            <a:off x="7971167" y="3672198"/>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8" name="Group 684"/>
          <p:cNvGrpSpPr>
            <a:grpSpLocks/>
          </p:cNvGrpSpPr>
          <p:nvPr/>
        </p:nvGrpSpPr>
        <p:grpSpPr bwMode="auto">
          <a:xfrm>
            <a:off x="6799592" y="3727760"/>
            <a:ext cx="193675" cy="193675"/>
            <a:chOff x="1335" y="2787"/>
            <a:chExt cx="122" cy="122"/>
          </a:xfrm>
        </p:grpSpPr>
        <p:sp>
          <p:nvSpPr>
            <p:cNvPr id="79" name="Oval 685"/>
            <p:cNvSpPr>
              <a:spLocks noChangeArrowheads="1"/>
            </p:cNvSpPr>
            <p:nvPr/>
          </p:nvSpPr>
          <p:spPr bwMode="auto">
            <a:xfrm>
              <a:off x="136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0" name="Oval 686"/>
            <p:cNvSpPr>
              <a:spLocks noChangeArrowheads="1"/>
            </p:cNvSpPr>
            <p:nvPr/>
          </p:nvSpPr>
          <p:spPr bwMode="auto">
            <a:xfrm>
              <a:off x="133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grpSp>
      <p:sp>
        <p:nvSpPr>
          <p:cNvPr id="81" name="Rectangle 687"/>
          <p:cNvSpPr>
            <a:spLocks noChangeArrowheads="1"/>
          </p:cNvSpPr>
          <p:nvPr/>
        </p:nvSpPr>
        <p:spPr bwMode="auto">
          <a:xfrm>
            <a:off x="7001205" y="3672198"/>
            <a:ext cx="99536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latin typeface="Symbol" pitchFamily="18" charset="2"/>
              </a:rPr>
              <a:t>Æ </a:t>
            </a:r>
            <a:r>
              <a:rPr lang="fr-FR" altLang="fr-FR" sz="1400" b="0">
                <a:solidFill>
                  <a:schemeClr val="tx1"/>
                </a:solidFill>
              </a:rPr>
              <a:t>0,05   </a:t>
            </a:r>
            <a:r>
              <a:rPr lang="fr-FR" altLang="fr-FR" sz="1100" b="0">
                <a:solidFill>
                  <a:schemeClr val="tx1"/>
                </a:solidFill>
              </a:rPr>
              <a:t>P</a:t>
            </a:r>
            <a:endParaRPr lang="fr-FR" altLang="fr-FR" sz="1400" b="0">
              <a:solidFill>
                <a:schemeClr val="tx1"/>
              </a:solidFill>
            </a:endParaRPr>
          </a:p>
        </p:txBody>
      </p:sp>
      <p:sp>
        <p:nvSpPr>
          <p:cNvPr id="82" name="Line 242"/>
          <p:cNvSpPr>
            <a:spLocks noChangeShapeType="1"/>
          </p:cNvSpPr>
          <p:nvPr/>
        </p:nvSpPr>
        <p:spPr bwMode="auto">
          <a:xfrm>
            <a:off x="4805341" y="5427323"/>
            <a:ext cx="5127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3" name="Groupe 34"/>
          <p:cNvGrpSpPr>
            <a:grpSpLocks/>
          </p:cNvGrpSpPr>
          <p:nvPr/>
        </p:nvGrpSpPr>
        <p:grpSpPr bwMode="auto">
          <a:xfrm>
            <a:off x="4322741" y="4655798"/>
            <a:ext cx="1465263" cy="773113"/>
            <a:chOff x="1394365" y="1999625"/>
            <a:chExt cx="1465262" cy="773112"/>
          </a:xfrm>
        </p:grpSpPr>
        <p:sp>
          <p:nvSpPr>
            <p:cNvPr id="84" name="Rectangle 244"/>
            <p:cNvSpPr>
              <a:spLocks noChangeArrowheads="1"/>
            </p:cNvSpPr>
            <p:nvPr/>
          </p:nvSpPr>
          <p:spPr bwMode="auto">
            <a:xfrm>
              <a:off x="1394365" y="1999625"/>
              <a:ext cx="500062"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5" name="Rectangle 245"/>
            <p:cNvSpPr>
              <a:spLocks noChangeArrowheads="1"/>
            </p:cNvSpPr>
            <p:nvPr/>
          </p:nvSpPr>
          <p:spPr bwMode="auto">
            <a:xfrm>
              <a:off x="2377027" y="1999625"/>
              <a:ext cx="482600" cy="773112"/>
            </a:xfrm>
            <a:prstGeom prst="rect">
              <a:avLst/>
            </a:prstGeom>
            <a:solidFill>
              <a:srgbClr val="FFFF99"/>
            </a:solidFill>
            <a:ln w="28575">
              <a:solidFill>
                <a:schemeClr val="tx1"/>
              </a:solidFill>
              <a:miter lim="800000"/>
              <a:headEnd/>
              <a:tailEnd/>
            </a:ln>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86" name="Line 248"/>
          <p:cNvSpPr>
            <a:spLocks noChangeShapeType="1"/>
          </p:cNvSpPr>
          <p:nvPr/>
        </p:nvSpPr>
        <p:spPr bwMode="auto">
          <a:xfrm flipV="1">
            <a:off x="5056166" y="3973173"/>
            <a:ext cx="0" cy="15748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7" name="Connecteur droit avec flèche 71"/>
          <p:cNvCxnSpPr>
            <a:cxnSpLocks noChangeShapeType="1"/>
          </p:cNvCxnSpPr>
          <p:nvPr/>
        </p:nvCxnSpPr>
        <p:spPr bwMode="auto">
          <a:xfrm>
            <a:off x="4322741" y="5116173"/>
            <a:ext cx="1465263"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Connecteur droit avec flèche 81"/>
          <p:cNvCxnSpPr>
            <a:cxnSpLocks noChangeShapeType="1"/>
          </p:cNvCxnSpPr>
          <p:nvPr/>
        </p:nvCxnSpPr>
        <p:spPr bwMode="auto">
          <a:xfrm flipH="1">
            <a:off x="5295879" y="5695667"/>
            <a:ext cx="730250"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Connecteur droit 82"/>
          <p:cNvCxnSpPr>
            <a:cxnSpLocks noChangeShapeType="1"/>
          </p:cNvCxnSpPr>
          <p:nvPr/>
        </p:nvCxnSpPr>
        <p:spPr bwMode="auto">
          <a:xfrm flipH="1">
            <a:off x="4125891" y="4308136"/>
            <a:ext cx="935831"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1" name="Oval 195"/>
          <p:cNvSpPr>
            <a:spLocks noChangeArrowheads="1"/>
          </p:cNvSpPr>
          <p:nvPr/>
        </p:nvSpPr>
        <p:spPr bwMode="auto">
          <a:xfrm rot="5400000">
            <a:off x="3953647" y="3716792"/>
            <a:ext cx="255588" cy="2730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92" name="Rectangle 196"/>
          <p:cNvSpPr>
            <a:spLocks noChangeArrowheads="1"/>
          </p:cNvSpPr>
          <p:nvPr/>
        </p:nvSpPr>
        <p:spPr bwMode="auto">
          <a:xfrm rot="16200000">
            <a:off x="3896498" y="3664404"/>
            <a:ext cx="4016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P  </a:t>
            </a:r>
          </a:p>
        </p:txBody>
      </p:sp>
      <p:sp>
        <p:nvSpPr>
          <p:cNvPr id="93" name="Line 199"/>
          <p:cNvSpPr>
            <a:spLocks noChangeShapeType="1"/>
          </p:cNvSpPr>
          <p:nvPr/>
        </p:nvSpPr>
        <p:spPr bwMode="auto">
          <a:xfrm>
            <a:off x="4186216" y="4308136"/>
            <a:ext cx="0" cy="341312"/>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ZoneTexte 10"/>
          <p:cNvSpPr txBox="1">
            <a:spLocks noChangeArrowheads="1"/>
          </p:cNvSpPr>
          <p:nvPr/>
        </p:nvSpPr>
        <p:spPr bwMode="auto">
          <a:xfrm rot="16200000">
            <a:off x="3872685" y="3332617"/>
            <a:ext cx="4127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10</a:t>
            </a:r>
          </a:p>
        </p:txBody>
      </p:sp>
      <p:sp>
        <p:nvSpPr>
          <p:cNvPr id="107" name="Rectangle 11"/>
          <p:cNvSpPr>
            <a:spLocks noChangeArrowheads="1"/>
          </p:cNvSpPr>
          <p:nvPr/>
        </p:nvSpPr>
        <p:spPr bwMode="auto">
          <a:xfrm>
            <a:off x="3941741" y="3281023"/>
            <a:ext cx="290513" cy="3841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cxnSp>
        <p:nvCxnSpPr>
          <p:cNvPr id="108" name="Connecteur droit 114"/>
          <p:cNvCxnSpPr>
            <a:cxnSpLocks noChangeShapeType="1"/>
          </p:cNvCxnSpPr>
          <p:nvPr/>
        </p:nvCxnSpPr>
        <p:spPr bwMode="auto">
          <a:xfrm flipH="1">
            <a:off x="4825979" y="5694079"/>
            <a:ext cx="484187"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Connecteur droit 120"/>
          <p:cNvCxnSpPr>
            <a:cxnSpLocks noChangeShapeType="1"/>
            <a:stCxn id="84" idx="0"/>
          </p:cNvCxnSpPr>
          <p:nvPr/>
        </p:nvCxnSpPr>
        <p:spPr bwMode="auto">
          <a:xfrm flipH="1">
            <a:off x="4125891" y="4655798"/>
            <a:ext cx="447675" cy="317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0" name="Line 242"/>
          <p:cNvSpPr>
            <a:spLocks noChangeShapeType="1"/>
          </p:cNvSpPr>
          <p:nvPr/>
        </p:nvSpPr>
        <p:spPr bwMode="auto">
          <a:xfrm>
            <a:off x="4818041" y="4654211"/>
            <a:ext cx="5127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11" name="Connecteur droit 124"/>
          <p:cNvCxnSpPr>
            <a:cxnSpLocks noChangeShapeType="1"/>
          </p:cNvCxnSpPr>
          <p:nvPr/>
        </p:nvCxnSpPr>
        <p:spPr bwMode="auto">
          <a:xfrm flipH="1">
            <a:off x="4186216" y="4025561"/>
            <a:ext cx="888206"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 name="Line 199"/>
          <p:cNvSpPr>
            <a:spLocks noChangeShapeType="1"/>
          </p:cNvSpPr>
          <p:nvPr/>
        </p:nvSpPr>
        <p:spPr bwMode="auto">
          <a:xfrm>
            <a:off x="4322741" y="4006511"/>
            <a:ext cx="0" cy="3016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13" name="Connecteur droit avec flèche 27"/>
          <p:cNvCxnSpPr>
            <a:cxnSpLocks noChangeShapeType="1"/>
          </p:cNvCxnSpPr>
          <p:nvPr/>
        </p:nvCxnSpPr>
        <p:spPr bwMode="auto">
          <a:xfrm>
            <a:off x="4322741" y="3231811"/>
            <a:ext cx="0" cy="811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 name="ZoneTexte 10"/>
          <p:cNvSpPr txBox="1">
            <a:spLocks noChangeArrowheads="1"/>
          </p:cNvSpPr>
          <p:nvPr/>
        </p:nvSpPr>
        <p:spPr bwMode="auto">
          <a:xfrm rot="16200000">
            <a:off x="3759973" y="4305754"/>
            <a:ext cx="2984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8</a:t>
            </a:r>
          </a:p>
        </p:txBody>
      </p:sp>
      <p:sp>
        <p:nvSpPr>
          <p:cNvPr id="115" name="Rectangle 11"/>
          <p:cNvSpPr>
            <a:spLocks noChangeArrowheads="1"/>
          </p:cNvSpPr>
          <p:nvPr/>
        </p:nvSpPr>
        <p:spPr bwMode="auto">
          <a:xfrm>
            <a:off x="3763941" y="4324011"/>
            <a:ext cx="290513" cy="30003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116" name="Oval 195"/>
          <p:cNvSpPr>
            <a:spLocks noChangeArrowheads="1"/>
          </p:cNvSpPr>
          <p:nvPr/>
        </p:nvSpPr>
        <p:spPr bwMode="auto">
          <a:xfrm rot="5400000">
            <a:off x="7698118" y="3705535"/>
            <a:ext cx="222250" cy="2381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rgbClr val="000000"/>
              </a:solidFill>
            </a:endParaRPr>
          </a:p>
        </p:txBody>
      </p:sp>
      <p:sp>
        <p:nvSpPr>
          <p:cNvPr id="117" name="Rectangle 642"/>
          <p:cNvSpPr>
            <a:spLocks noChangeArrowheads="1"/>
          </p:cNvSpPr>
          <p:nvPr/>
        </p:nvSpPr>
        <p:spPr bwMode="auto">
          <a:xfrm>
            <a:off x="5373925" y="5393985"/>
            <a:ext cx="9699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solidFill>
                  <a:schemeClr val="tx1"/>
                </a:solidFill>
              </a:rPr>
              <a:t>Ø10±0,01</a:t>
            </a:r>
          </a:p>
        </p:txBody>
      </p:sp>
      <p:grpSp>
        <p:nvGrpSpPr>
          <p:cNvPr id="118" name="Group 1228"/>
          <p:cNvGrpSpPr>
            <a:grpSpLocks/>
          </p:cNvGrpSpPr>
          <p:nvPr/>
        </p:nvGrpSpPr>
        <p:grpSpPr bwMode="auto">
          <a:xfrm>
            <a:off x="3740129" y="4960598"/>
            <a:ext cx="554037" cy="307975"/>
            <a:chOff x="224" y="510"/>
            <a:chExt cx="349" cy="194"/>
          </a:xfrm>
        </p:grpSpPr>
        <p:sp>
          <p:nvSpPr>
            <p:cNvPr id="119"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0"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1" name="Rectangle 230"/>
            <p:cNvSpPr>
              <a:spLocks noChangeArrowheads="1"/>
            </p:cNvSpPr>
            <p:nvPr/>
          </p:nvSpPr>
          <p:spPr bwMode="auto">
            <a:xfrm>
              <a:off x="224" y="510"/>
              <a:ext cx="199" cy="19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E</a:t>
              </a:r>
            </a:p>
          </p:txBody>
        </p:sp>
      </p:grpSp>
      <p:sp>
        <p:nvSpPr>
          <p:cNvPr id="126" name="Rectangle 210"/>
          <p:cNvSpPr>
            <a:spLocks noChangeArrowheads="1"/>
          </p:cNvSpPr>
          <p:nvPr/>
        </p:nvSpPr>
        <p:spPr bwMode="auto">
          <a:xfrm>
            <a:off x="5515747" y="424152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7" name="Line 211"/>
          <p:cNvSpPr>
            <a:spLocks noChangeShapeType="1"/>
          </p:cNvSpPr>
          <p:nvPr/>
        </p:nvSpPr>
        <p:spPr bwMode="auto">
          <a:xfrm flipV="1">
            <a:off x="5661797" y="4539975"/>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8" name="Freeform 212"/>
          <p:cNvSpPr>
            <a:spLocks/>
          </p:cNvSpPr>
          <p:nvPr/>
        </p:nvSpPr>
        <p:spPr bwMode="auto">
          <a:xfrm flipV="1">
            <a:off x="5584010" y="458601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9" name="Rectangle 223"/>
          <p:cNvSpPr>
            <a:spLocks noChangeArrowheads="1"/>
          </p:cNvSpPr>
          <p:nvPr/>
        </p:nvSpPr>
        <p:spPr bwMode="auto">
          <a:xfrm>
            <a:off x="5509397" y="4235175"/>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133" name="Connecteur droit 132"/>
          <p:cNvCxnSpPr/>
          <p:nvPr/>
        </p:nvCxnSpPr>
        <p:spPr>
          <a:xfrm>
            <a:off x="4822803" y="5428911"/>
            <a:ext cx="0" cy="307352"/>
          </a:xfrm>
          <a:prstGeom prst="line">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4" name="Connecteur droit 133"/>
          <p:cNvCxnSpPr/>
          <p:nvPr/>
        </p:nvCxnSpPr>
        <p:spPr>
          <a:xfrm>
            <a:off x="5305195" y="5409711"/>
            <a:ext cx="0" cy="307352"/>
          </a:xfrm>
          <a:prstGeom prst="line">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35" name="Group 1228"/>
          <p:cNvGrpSpPr>
            <a:grpSpLocks/>
          </p:cNvGrpSpPr>
          <p:nvPr/>
        </p:nvGrpSpPr>
        <p:grpSpPr bwMode="auto">
          <a:xfrm>
            <a:off x="4261320" y="5540091"/>
            <a:ext cx="554037" cy="307975"/>
            <a:chOff x="224" y="510"/>
            <a:chExt cx="349" cy="194"/>
          </a:xfrm>
        </p:grpSpPr>
        <p:sp>
          <p:nvSpPr>
            <p:cNvPr id="136"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7"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8" name="Rectangle 230"/>
            <p:cNvSpPr>
              <a:spLocks noChangeArrowheads="1"/>
            </p:cNvSpPr>
            <p:nvPr/>
          </p:nvSpPr>
          <p:spPr bwMode="auto">
            <a:xfrm>
              <a:off x="224" y="510"/>
              <a:ext cx="199" cy="19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rPr>
                <a:t>B</a:t>
              </a:r>
              <a:endParaRPr lang="fr-FR" altLang="fr-FR" sz="1400" b="0" dirty="0">
                <a:solidFill>
                  <a:schemeClr val="tx1"/>
                </a:solidFill>
              </a:endParaRPr>
            </a:p>
          </p:txBody>
        </p:sp>
      </p:grpSp>
      <p:cxnSp>
        <p:nvCxnSpPr>
          <p:cNvPr id="140" name="Connecteur droit avec flèche 139"/>
          <p:cNvCxnSpPr/>
          <p:nvPr/>
        </p:nvCxnSpPr>
        <p:spPr>
          <a:xfrm flipH="1">
            <a:off x="5068072" y="3816280"/>
            <a:ext cx="435770" cy="3378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1" name="Rectangle 210"/>
          <p:cNvSpPr>
            <a:spLocks noChangeArrowheads="1"/>
          </p:cNvSpPr>
          <p:nvPr/>
        </p:nvSpPr>
        <p:spPr bwMode="auto">
          <a:xfrm>
            <a:off x="6042302" y="395409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2" name="Line 211"/>
          <p:cNvSpPr>
            <a:spLocks noChangeShapeType="1"/>
          </p:cNvSpPr>
          <p:nvPr/>
        </p:nvSpPr>
        <p:spPr bwMode="auto">
          <a:xfrm flipV="1">
            <a:off x="6188352" y="3839795"/>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3" name="Freeform 212"/>
          <p:cNvSpPr>
            <a:spLocks/>
          </p:cNvSpPr>
          <p:nvPr/>
        </p:nvSpPr>
        <p:spPr bwMode="auto">
          <a:xfrm>
            <a:off x="6110565" y="382392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4" name="Rectangle 223"/>
          <p:cNvSpPr>
            <a:spLocks noChangeArrowheads="1"/>
          </p:cNvSpPr>
          <p:nvPr/>
        </p:nvSpPr>
        <p:spPr bwMode="auto">
          <a:xfrm>
            <a:off x="6035952" y="3947745"/>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C</a:t>
            </a:r>
            <a:endParaRPr lang="fr-FR" altLang="fr-FR" sz="1400" dirty="0">
              <a:latin typeface="Arial" charset="0"/>
            </a:endParaRPr>
          </a:p>
        </p:txBody>
      </p:sp>
      <p:sp>
        <p:nvSpPr>
          <p:cNvPr id="145" name="Rectangle 77"/>
          <p:cNvSpPr>
            <a:spLocks noChangeArrowheads="1"/>
          </p:cNvSpPr>
          <p:nvPr/>
        </p:nvSpPr>
        <p:spPr bwMode="auto">
          <a:xfrm>
            <a:off x="6136066" y="3474905"/>
            <a:ext cx="519540" cy="284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46" name="Line 78"/>
          <p:cNvSpPr>
            <a:spLocks noChangeShapeType="1"/>
          </p:cNvSpPr>
          <p:nvPr/>
        </p:nvSpPr>
        <p:spPr bwMode="auto">
          <a:xfrm>
            <a:off x="6383716" y="3468555"/>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7" name="Rectangle 51"/>
          <p:cNvSpPr>
            <a:spLocks noChangeArrowheads="1"/>
          </p:cNvSpPr>
          <p:nvPr/>
        </p:nvSpPr>
        <p:spPr bwMode="auto">
          <a:xfrm>
            <a:off x="6121806" y="3462777"/>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A  B</a:t>
            </a:r>
            <a:endParaRPr lang="fr-FR" altLang="fr-FR" sz="1400" dirty="0">
              <a:latin typeface="Arial" charset="0"/>
            </a:endParaRPr>
          </a:p>
        </p:txBody>
      </p:sp>
      <p:sp>
        <p:nvSpPr>
          <p:cNvPr id="148" name="ZoneTexte 147"/>
          <p:cNvSpPr txBox="1"/>
          <p:nvPr/>
        </p:nvSpPr>
        <p:spPr bwMode="auto">
          <a:xfrm>
            <a:off x="5618142" y="3451290"/>
            <a:ext cx="503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400" dirty="0" smtClean="0">
                <a:latin typeface="Arial" panose="020B0604020202020204" pitchFamily="34" charset="0"/>
                <a:cs typeface="Arial" panose="020B0604020202020204" pitchFamily="34" charset="0"/>
              </a:rPr>
              <a:t>[SL]</a:t>
            </a:r>
          </a:p>
        </p:txBody>
      </p:sp>
      <p:cxnSp>
        <p:nvCxnSpPr>
          <p:cNvPr id="150" name="Connecteur droit 149"/>
          <p:cNvCxnSpPr/>
          <p:nvPr/>
        </p:nvCxnSpPr>
        <p:spPr>
          <a:xfrm>
            <a:off x="5503842" y="3816280"/>
            <a:ext cx="123348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1" name="ZoneTexte 150"/>
          <p:cNvSpPr txBox="1"/>
          <p:nvPr/>
        </p:nvSpPr>
        <p:spPr>
          <a:xfrm>
            <a:off x="654380" y="1443274"/>
            <a:ext cx="436338" cy="369332"/>
          </a:xfrm>
          <a:prstGeom prst="rect">
            <a:avLst/>
          </a:prstGeom>
          <a:noFill/>
        </p:spPr>
        <p:txBody>
          <a:bodyPr wrap="none" rtlCol="0">
            <a:spAutoFit/>
          </a:bodyPr>
          <a:lstStyle/>
          <a:p>
            <a:r>
              <a:rPr lang="fr-FR" dirty="0" smtClean="0"/>
              <a:t>(a)</a:t>
            </a:r>
            <a:endParaRPr lang="fr-FR" dirty="0"/>
          </a:p>
        </p:txBody>
      </p:sp>
      <p:sp>
        <p:nvSpPr>
          <p:cNvPr id="152" name="ZoneTexte 151"/>
          <p:cNvSpPr txBox="1"/>
          <p:nvPr/>
        </p:nvSpPr>
        <p:spPr>
          <a:xfrm>
            <a:off x="654380" y="3775241"/>
            <a:ext cx="447558" cy="369332"/>
          </a:xfrm>
          <a:prstGeom prst="rect">
            <a:avLst/>
          </a:prstGeom>
          <a:noFill/>
        </p:spPr>
        <p:txBody>
          <a:bodyPr wrap="none" rtlCol="0">
            <a:spAutoFit/>
          </a:bodyPr>
          <a:lstStyle/>
          <a:p>
            <a:r>
              <a:rPr lang="fr-FR" dirty="0" smtClean="0"/>
              <a:t>(b)</a:t>
            </a:r>
            <a:endParaRPr lang="fr-FR" dirty="0"/>
          </a:p>
        </p:txBody>
      </p:sp>
    </p:spTree>
    <p:extLst>
      <p:ext uri="{BB962C8B-B14F-4D97-AF65-F5344CB8AC3E}">
        <p14:creationId xmlns:p14="http://schemas.microsoft.com/office/powerpoint/2010/main" val="337110700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34514" y="3176377"/>
            <a:ext cx="4048125" cy="419100"/>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5"/>
          <p:cNvSpPr/>
          <p:nvPr/>
        </p:nvSpPr>
        <p:spPr>
          <a:xfrm>
            <a:off x="777414" y="3176377"/>
            <a:ext cx="666750" cy="41910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Forme libre 8"/>
          <p:cNvSpPr/>
          <p:nvPr/>
        </p:nvSpPr>
        <p:spPr>
          <a:xfrm>
            <a:off x="3282489" y="2783154"/>
            <a:ext cx="1200150" cy="393223"/>
          </a:xfrm>
          <a:custGeom>
            <a:avLst/>
            <a:gdLst>
              <a:gd name="connsiteX0" fmla="*/ 0 w 2790825"/>
              <a:gd name="connsiteY0" fmla="*/ 914400 h 914400"/>
              <a:gd name="connsiteX1" fmla="*/ 2790825 w 2790825"/>
              <a:gd name="connsiteY1" fmla="*/ 914400 h 914400"/>
              <a:gd name="connsiteX2" fmla="*/ 2790825 w 2790825"/>
              <a:gd name="connsiteY2" fmla="*/ 723900 h 914400"/>
              <a:gd name="connsiteX3" fmla="*/ 2066925 w 2790825"/>
              <a:gd name="connsiteY3" fmla="*/ 723900 h 914400"/>
              <a:gd name="connsiteX4" fmla="*/ 2524125 w 2790825"/>
              <a:gd name="connsiteY4" fmla="*/ 0 h 914400"/>
              <a:gd name="connsiteX5" fmla="*/ 228600 w 2790825"/>
              <a:gd name="connsiteY5" fmla="*/ 0 h 914400"/>
              <a:gd name="connsiteX6" fmla="*/ 685800 w 2790825"/>
              <a:gd name="connsiteY6" fmla="*/ 714375 h 914400"/>
              <a:gd name="connsiteX7" fmla="*/ 9525 w 2790825"/>
              <a:gd name="connsiteY7" fmla="*/ 714375 h 914400"/>
              <a:gd name="connsiteX8" fmla="*/ 0 w 2790825"/>
              <a:gd name="connsiteY8"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0825" h="914400">
                <a:moveTo>
                  <a:pt x="0" y="914400"/>
                </a:moveTo>
                <a:lnTo>
                  <a:pt x="2790825" y="914400"/>
                </a:lnTo>
                <a:lnTo>
                  <a:pt x="2790825" y="723900"/>
                </a:lnTo>
                <a:lnTo>
                  <a:pt x="2066925" y="723900"/>
                </a:lnTo>
                <a:lnTo>
                  <a:pt x="2524125" y="0"/>
                </a:lnTo>
                <a:lnTo>
                  <a:pt x="228600" y="0"/>
                </a:lnTo>
                <a:lnTo>
                  <a:pt x="685800" y="714375"/>
                </a:lnTo>
                <a:lnTo>
                  <a:pt x="9525" y="714375"/>
                </a:lnTo>
                <a:lnTo>
                  <a:pt x="0" y="914400"/>
                </a:lnTo>
                <a:close/>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104"/>
          <p:cNvSpPr>
            <a:spLocks noChangeArrowheads="1"/>
          </p:cNvSpPr>
          <p:nvPr/>
        </p:nvSpPr>
        <p:spPr bwMode="auto">
          <a:xfrm>
            <a:off x="5357351" y="2387390"/>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11" name="Rectangle 105"/>
          <p:cNvSpPr>
            <a:spLocks noChangeArrowheads="1"/>
          </p:cNvSpPr>
          <p:nvPr/>
        </p:nvSpPr>
        <p:spPr bwMode="auto">
          <a:xfrm>
            <a:off x="4998576" y="2393740"/>
            <a:ext cx="8255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 name="Line 106"/>
          <p:cNvSpPr>
            <a:spLocks noChangeShapeType="1"/>
          </p:cNvSpPr>
          <p:nvPr/>
        </p:nvSpPr>
        <p:spPr bwMode="auto">
          <a:xfrm>
            <a:off x="5385926" y="238739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Freeform 107"/>
          <p:cNvSpPr>
            <a:spLocks/>
          </p:cNvSpPr>
          <p:nvPr/>
        </p:nvSpPr>
        <p:spPr bwMode="auto">
          <a:xfrm>
            <a:off x="5081126" y="2462002"/>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 name="ZoneTexte 13"/>
          <p:cNvSpPr txBox="1"/>
          <p:nvPr/>
        </p:nvSpPr>
        <p:spPr bwMode="auto">
          <a:xfrm>
            <a:off x="4956819" y="2141384"/>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200" dirty="0" smtClean="0">
                <a:latin typeface="Arial" panose="020B0604020202020204" pitchFamily="34" charset="0"/>
                <a:cs typeface="Arial" panose="020B0604020202020204" pitchFamily="34" charset="0"/>
              </a:rPr>
              <a:t>UF</a:t>
            </a:r>
          </a:p>
        </p:txBody>
      </p:sp>
      <p:sp>
        <p:nvSpPr>
          <p:cNvPr id="15" name="Freeform 871"/>
          <p:cNvSpPr>
            <a:spLocks/>
          </p:cNvSpPr>
          <p:nvPr/>
        </p:nvSpPr>
        <p:spPr bwMode="auto">
          <a:xfrm>
            <a:off x="4429218" y="2539790"/>
            <a:ext cx="550307" cy="585628"/>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 name="Freeform 871"/>
          <p:cNvSpPr>
            <a:spLocks/>
          </p:cNvSpPr>
          <p:nvPr/>
        </p:nvSpPr>
        <p:spPr bwMode="auto">
          <a:xfrm>
            <a:off x="3332257" y="2539790"/>
            <a:ext cx="1599644" cy="559990"/>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 name="Rectangle 210"/>
          <p:cNvSpPr>
            <a:spLocks noChangeArrowheads="1"/>
          </p:cNvSpPr>
          <p:nvPr/>
        </p:nvSpPr>
        <p:spPr bwMode="auto">
          <a:xfrm>
            <a:off x="5512146" y="281105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8" name="Line 211"/>
          <p:cNvSpPr>
            <a:spLocks noChangeShapeType="1"/>
          </p:cNvSpPr>
          <p:nvPr/>
        </p:nvSpPr>
        <p:spPr bwMode="auto">
          <a:xfrm flipV="1">
            <a:off x="5658196" y="2696753"/>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 name="Freeform 212"/>
          <p:cNvSpPr>
            <a:spLocks/>
          </p:cNvSpPr>
          <p:nvPr/>
        </p:nvSpPr>
        <p:spPr bwMode="auto">
          <a:xfrm>
            <a:off x="5580409" y="268087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0" name="Rectangle 223"/>
          <p:cNvSpPr>
            <a:spLocks noChangeArrowheads="1"/>
          </p:cNvSpPr>
          <p:nvPr/>
        </p:nvSpPr>
        <p:spPr bwMode="auto">
          <a:xfrm>
            <a:off x="5505796" y="2804703"/>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F</a:t>
            </a:r>
            <a:endParaRPr lang="fr-FR" altLang="fr-FR" sz="1400" dirty="0">
              <a:latin typeface="Arial" charset="0"/>
            </a:endParaRPr>
          </a:p>
        </p:txBody>
      </p:sp>
      <p:sp>
        <p:nvSpPr>
          <p:cNvPr id="47" name="Rectangle 210"/>
          <p:cNvSpPr>
            <a:spLocks noChangeArrowheads="1"/>
          </p:cNvSpPr>
          <p:nvPr/>
        </p:nvSpPr>
        <p:spPr bwMode="auto">
          <a:xfrm>
            <a:off x="4385272" y="179294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8" name="Line 211"/>
          <p:cNvSpPr>
            <a:spLocks noChangeShapeType="1"/>
          </p:cNvSpPr>
          <p:nvPr/>
        </p:nvSpPr>
        <p:spPr bwMode="auto">
          <a:xfrm flipV="1">
            <a:off x="4531322" y="1678649"/>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Freeform 212"/>
          <p:cNvSpPr>
            <a:spLocks/>
          </p:cNvSpPr>
          <p:nvPr/>
        </p:nvSpPr>
        <p:spPr bwMode="auto">
          <a:xfrm>
            <a:off x="4453535" y="1662774"/>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0" name="Rectangle 223"/>
          <p:cNvSpPr>
            <a:spLocks noChangeArrowheads="1"/>
          </p:cNvSpPr>
          <p:nvPr/>
        </p:nvSpPr>
        <p:spPr bwMode="auto">
          <a:xfrm>
            <a:off x="4378922" y="178659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C</a:t>
            </a:r>
            <a:endParaRPr lang="fr-FR" altLang="fr-FR" sz="1400" dirty="0">
              <a:latin typeface="Arial" charset="0"/>
            </a:endParaRPr>
          </a:p>
        </p:txBody>
      </p:sp>
      <p:sp>
        <p:nvSpPr>
          <p:cNvPr id="51" name="Rectangle 77"/>
          <p:cNvSpPr>
            <a:spLocks noChangeArrowheads="1"/>
          </p:cNvSpPr>
          <p:nvPr/>
        </p:nvSpPr>
        <p:spPr bwMode="auto">
          <a:xfrm>
            <a:off x="4479036" y="1340655"/>
            <a:ext cx="519540" cy="284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52" name="Line 78"/>
          <p:cNvSpPr>
            <a:spLocks noChangeShapeType="1"/>
          </p:cNvSpPr>
          <p:nvPr/>
        </p:nvSpPr>
        <p:spPr bwMode="auto">
          <a:xfrm>
            <a:off x="4726686" y="1334305"/>
            <a:ext cx="0" cy="2968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3" name="Rectangle 51"/>
          <p:cNvSpPr>
            <a:spLocks noChangeArrowheads="1"/>
          </p:cNvSpPr>
          <p:nvPr/>
        </p:nvSpPr>
        <p:spPr bwMode="auto">
          <a:xfrm>
            <a:off x="4464776" y="1328527"/>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F  G</a:t>
            </a:r>
            <a:endParaRPr lang="fr-FR" altLang="fr-FR" sz="1400" dirty="0">
              <a:latin typeface="Arial" charset="0"/>
            </a:endParaRPr>
          </a:p>
        </p:txBody>
      </p:sp>
      <p:sp>
        <p:nvSpPr>
          <p:cNvPr id="55" name="ZoneTexte 54"/>
          <p:cNvSpPr txBox="1"/>
          <p:nvPr/>
        </p:nvSpPr>
        <p:spPr bwMode="auto">
          <a:xfrm>
            <a:off x="3961112" y="1317040"/>
            <a:ext cx="503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400" dirty="0" smtClean="0">
                <a:latin typeface="Arial" panose="020B0604020202020204" pitchFamily="34" charset="0"/>
                <a:cs typeface="Arial" panose="020B0604020202020204" pitchFamily="34" charset="0"/>
              </a:rPr>
              <a:t>[SL]</a:t>
            </a:r>
          </a:p>
        </p:txBody>
      </p:sp>
      <p:grpSp>
        <p:nvGrpSpPr>
          <p:cNvPr id="56" name="Groupe 55"/>
          <p:cNvGrpSpPr/>
          <p:nvPr/>
        </p:nvGrpSpPr>
        <p:grpSpPr>
          <a:xfrm rot="20580887">
            <a:off x="3837271" y="2265601"/>
            <a:ext cx="138499" cy="138499"/>
            <a:chOff x="2865628" y="2287863"/>
            <a:chExt cx="138499" cy="138499"/>
          </a:xfrm>
        </p:grpSpPr>
        <p:cxnSp>
          <p:nvCxnSpPr>
            <p:cNvPr id="57" name="Connecteur droit 56"/>
            <p:cNvCxnSpPr/>
            <p:nvPr/>
          </p:nvCxnSpPr>
          <p:spPr>
            <a:xfrm>
              <a:off x="2865628" y="2287863"/>
              <a:ext cx="138499" cy="1384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rot="16200000">
              <a:off x="2865628" y="2287863"/>
              <a:ext cx="138499" cy="1384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 name="Rectangle 210"/>
          <p:cNvSpPr>
            <a:spLocks noChangeArrowheads="1"/>
          </p:cNvSpPr>
          <p:nvPr/>
        </p:nvSpPr>
        <p:spPr bwMode="auto">
          <a:xfrm>
            <a:off x="440864" y="372907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1" name="Line 211"/>
          <p:cNvSpPr>
            <a:spLocks noChangeShapeType="1"/>
          </p:cNvSpPr>
          <p:nvPr/>
        </p:nvSpPr>
        <p:spPr bwMode="auto">
          <a:xfrm flipV="1">
            <a:off x="586914" y="3614772"/>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Freeform 212"/>
          <p:cNvSpPr>
            <a:spLocks/>
          </p:cNvSpPr>
          <p:nvPr/>
        </p:nvSpPr>
        <p:spPr bwMode="auto">
          <a:xfrm>
            <a:off x="509127" y="359889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3" name="Rectangle 223"/>
          <p:cNvSpPr>
            <a:spLocks noChangeArrowheads="1"/>
          </p:cNvSpPr>
          <p:nvPr/>
        </p:nvSpPr>
        <p:spPr bwMode="auto">
          <a:xfrm>
            <a:off x="434514" y="372272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65" name="Connecteur droit 64"/>
          <p:cNvCxnSpPr/>
          <p:nvPr/>
        </p:nvCxnSpPr>
        <p:spPr>
          <a:xfrm>
            <a:off x="1110789" y="1838663"/>
            <a:ext cx="0" cy="1890409"/>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67" name="Connecteur droit 66"/>
          <p:cNvCxnSpPr/>
          <p:nvPr/>
        </p:nvCxnSpPr>
        <p:spPr>
          <a:xfrm>
            <a:off x="1444164" y="3595477"/>
            <a:ext cx="0" cy="2796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 name="Group 245"/>
          <p:cNvGrpSpPr>
            <a:grpSpLocks/>
          </p:cNvGrpSpPr>
          <p:nvPr/>
        </p:nvGrpSpPr>
        <p:grpSpPr bwMode="auto">
          <a:xfrm>
            <a:off x="1444164" y="3681448"/>
            <a:ext cx="527050" cy="292100"/>
            <a:chOff x="4412" y="100"/>
            <a:chExt cx="332" cy="184"/>
          </a:xfrm>
        </p:grpSpPr>
        <p:sp>
          <p:nvSpPr>
            <p:cNvPr id="69" name="Rectangle 246"/>
            <p:cNvSpPr>
              <a:spLocks noChangeArrowheads="1"/>
            </p:cNvSpPr>
            <p:nvPr/>
          </p:nvSpPr>
          <p:spPr bwMode="auto">
            <a:xfrm>
              <a:off x="4560" y="100"/>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0" name="Line 247"/>
            <p:cNvSpPr>
              <a:spLocks noChangeShapeType="1"/>
            </p:cNvSpPr>
            <p:nvPr/>
          </p:nvSpPr>
          <p:spPr bwMode="auto">
            <a:xfrm flipH="1">
              <a:off x="4412" y="192"/>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1" name="Freeform 248"/>
            <p:cNvSpPr>
              <a:spLocks/>
            </p:cNvSpPr>
            <p:nvPr/>
          </p:nvSpPr>
          <p:spPr bwMode="auto">
            <a:xfrm>
              <a:off x="4412" y="144"/>
              <a:ext cx="49" cy="97"/>
            </a:xfrm>
            <a:custGeom>
              <a:avLst/>
              <a:gdLst>
                <a:gd name="T0" fmla="*/ 0 w 49"/>
                <a:gd name="T1" fmla="*/ 96 h 97"/>
                <a:gd name="T2" fmla="*/ 0 w 49"/>
                <a:gd name="T3" fmla="*/ 0 h 97"/>
                <a:gd name="T4" fmla="*/ 48 w 49"/>
                <a:gd name="T5" fmla="*/ 48 h 97"/>
                <a:gd name="T6" fmla="*/ 0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0" y="96"/>
                  </a:moveTo>
                  <a:lnTo>
                    <a:pt x="0" y="0"/>
                  </a:lnTo>
                  <a:lnTo>
                    <a:pt x="48" y="48"/>
                  </a:lnTo>
                  <a:lnTo>
                    <a:pt x="0"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72" name="Rectangle 254"/>
          <p:cNvSpPr>
            <a:spLocks noChangeArrowheads="1"/>
          </p:cNvSpPr>
          <p:nvPr/>
        </p:nvSpPr>
        <p:spPr bwMode="auto">
          <a:xfrm>
            <a:off x="1663239" y="3676685"/>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73" name="Rectangle 72"/>
          <p:cNvSpPr/>
          <p:nvPr/>
        </p:nvSpPr>
        <p:spPr>
          <a:xfrm>
            <a:off x="2425239" y="3176377"/>
            <a:ext cx="233576" cy="41910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4" name="Connecteur droit 73"/>
          <p:cNvCxnSpPr/>
          <p:nvPr/>
        </p:nvCxnSpPr>
        <p:spPr>
          <a:xfrm>
            <a:off x="2532502" y="3046447"/>
            <a:ext cx="0" cy="69215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75" name="Connecteur droit 74"/>
          <p:cNvCxnSpPr/>
          <p:nvPr/>
        </p:nvCxnSpPr>
        <p:spPr>
          <a:xfrm>
            <a:off x="2658815" y="3566902"/>
            <a:ext cx="0" cy="5145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Rectangle 7"/>
          <p:cNvSpPr>
            <a:spLocks noChangeArrowheads="1"/>
          </p:cNvSpPr>
          <p:nvPr/>
        </p:nvSpPr>
        <p:spPr bwMode="auto">
          <a:xfrm>
            <a:off x="3905847" y="3833848"/>
            <a:ext cx="112344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A    B    </a:t>
            </a:r>
            <a:r>
              <a:rPr lang="fr-FR" altLang="fr-FR" sz="1400" dirty="0" smtClean="0">
                <a:latin typeface="Arial" charset="0"/>
              </a:rPr>
              <a:t>C</a:t>
            </a:r>
            <a:r>
              <a:rPr lang="fr-FR" altLang="fr-FR" sz="1400" dirty="0" smtClean="0">
                <a:latin typeface="Arial Unicode MS"/>
                <a:ea typeface="Arial Unicode MS"/>
                <a:cs typeface="Arial Unicode MS"/>
              </a:rPr>
              <a:t>Ⓟ</a:t>
            </a:r>
            <a:endParaRPr lang="fr-FR" altLang="fr-FR" sz="1400" dirty="0">
              <a:latin typeface="Arial" charset="0"/>
            </a:endParaRPr>
          </a:p>
        </p:txBody>
      </p:sp>
      <p:sp>
        <p:nvSpPr>
          <p:cNvPr id="78" name="Rectangle 13"/>
          <p:cNvSpPr>
            <a:spLocks noChangeArrowheads="1"/>
          </p:cNvSpPr>
          <p:nvPr/>
        </p:nvSpPr>
        <p:spPr bwMode="auto">
          <a:xfrm>
            <a:off x="3220047" y="3833848"/>
            <a:ext cx="719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Symbol" pitchFamily="18" charset="2"/>
              </a:rPr>
              <a:t>Æ </a:t>
            </a:r>
            <a:r>
              <a:rPr lang="fr-FR" altLang="fr-FR" sz="1400">
                <a:latin typeface="Arial" charset="0"/>
              </a:rPr>
              <a:t>0,05</a:t>
            </a:r>
          </a:p>
        </p:txBody>
      </p:sp>
      <p:sp>
        <p:nvSpPr>
          <p:cNvPr id="79" name="Rectangle 29"/>
          <p:cNvSpPr>
            <a:spLocks noChangeArrowheads="1"/>
          </p:cNvSpPr>
          <p:nvPr/>
        </p:nvSpPr>
        <p:spPr bwMode="auto">
          <a:xfrm>
            <a:off x="2937471" y="3840198"/>
            <a:ext cx="204205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0" name="Line 30"/>
          <p:cNvSpPr>
            <a:spLocks noChangeShapeType="1"/>
          </p:cNvSpPr>
          <p:nvPr/>
        </p:nvSpPr>
        <p:spPr bwMode="auto">
          <a:xfrm>
            <a:off x="3235922" y="383384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1" name="Line 31"/>
          <p:cNvSpPr>
            <a:spLocks noChangeShapeType="1"/>
          </p:cNvSpPr>
          <p:nvPr/>
        </p:nvSpPr>
        <p:spPr bwMode="auto">
          <a:xfrm>
            <a:off x="3921722" y="383384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2" name="Line 32"/>
          <p:cNvSpPr>
            <a:spLocks noChangeShapeType="1"/>
          </p:cNvSpPr>
          <p:nvPr/>
        </p:nvSpPr>
        <p:spPr bwMode="auto">
          <a:xfrm>
            <a:off x="4226522" y="383384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Line 33"/>
          <p:cNvSpPr>
            <a:spLocks noChangeShapeType="1"/>
          </p:cNvSpPr>
          <p:nvPr/>
        </p:nvSpPr>
        <p:spPr bwMode="auto">
          <a:xfrm>
            <a:off x="4531322" y="383384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4" name="Group 607"/>
          <p:cNvGrpSpPr>
            <a:grpSpLocks/>
          </p:cNvGrpSpPr>
          <p:nvPr/>
        </p:nvGrpSpPr>
        <p:grpSpPr bwMode="auto">
          <a:xfrm>
            <a:off x="2991447" y="3890998"/>
            <a:ext cx="190500" cy="190500"/>
            <a:chOff x="4360" y="1124"/>
            <a:chExt cx="120" cy="120"/>
          </a:xfrm>
        </p:grpSpPr>
        <p:sp>
          <p:nvSpPr>
            <p:cNvPr id="85" name="Oval 60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6" name="Line 60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7" name="Line 61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89" name="Connecteur droit avec flèche 88"/>
          <p:cNvCxnSpPr/>
          <p:nvPr/>
        </p:nvCxnSpPr>
        <p:spPr>
          <a:xfrm flipH="1">
            <a:off x="2658815" y="3973548"/>
            <a:ext cx="27865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6508261" y="3167732"/>
            <a:ext cx="2356606" cy="419100"/>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4" name="Rectangle 93"/>
          <p:cNvSpPr/>
          <p:nvPr/>
        </p:nvSpPr>
        <p:spPr>
          <a:xfrm>
            <a:off x="6620622" y="2779602"/>
            <a:ext cx="2110894" cy="388130"/>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048" name="Connecteur droit 2047"/>
          <p:cNvCxnSpPr/>
          <p:nvPr/>
        </p:nvCxnSpPr>
        <p:spPr>
          <a:xfrm>
            <a:off x="6620622" y="3107017"/>
            <a:ext cx="2110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Connecteur droit 2050"/>
          <p:cNvCxnSpPr/>
          <p:nvPr/>
        </p:nvCxnSpPr>
        <p:spPr>
          <a:xfrm>
            <a:off x="6620622" y="2334850"/>
            <a:ext cx="2110894" cy="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2053" name="Connecteur droit 2052"/>
          <p:cNvCxnSpPr/>
          <p:nvPr/>
        </p:nvCxnSpPr>
        <p:spPr>
          <a:xfrm>
            <a:off x="6845566" y="2085049"/>
            <a:ext cx="0" cy="249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necteur droit 101"/>
          <p:cNvCxnSpPr/>
          <p:nvPr/>
        </p:nvCxnSpPr>
        <p:spPr>
          <a:xfrm>
            <a:off x="8464816" y="2085049"/>
            <a:ext cx="0" cy="2498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5" name="Connecteur droit avec flèche 2054"/>
          <p:cNvCxnSpPr/>
          <p:nvPr/>
        </p:nvCxnSpPr>
        <p:spPr>
          <a:xfrm flipH="1">
            <a:off x="6845566" y="2143706"/>
            <a:ext cx="161925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056" name="ZoneTexte 2055"/>
          <p:cNvSpPr txBox="1"/>
          <p:nvPr/>
        </p:nvSpPr>
        <p:spPr bwMode="auto">
          <a:xfrm>
            <a:off x="7024334" y="1810334"/>
            <a:ext cx="7328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600" dirty="0" smtClean="0">
                <a:latin typeface="Arial Unicode MS"/>
                <a:ea typeface="Arial Unicode MS"/>
                <a:cs typeface="Arial Unicode MS"/>
                <a:sym typeface="CATIA Symbols"/>
              </a:rPr>
              <a:t>Ⓟ</a:t>
            </a:r>
            <a:r>
              <a:rPr lang="fr-FR" sz="1600" dirty="0" smtClean="0">
                <a:latin typeface="Arial" panose="020B0604020202020204" pitchFamily="34" charset="0"/>
                <a:cs typeface="Arial" panose="020B0604020202020204" pitchFamily="34" charset="0"/>
                <a:sym typeface="CATIA Symbols"/>
              </a:rPr>
              <a:t>  60</a:t>
            </a:r>
            <a:endParaRPr lang="fr-FR" sz="1600" dirty="0" smtClean="0">
              <a:latin typeface="Arial" panose="020B0604020202020204" pitchFamily="34" charset="0"/>
              <a:cs typeface="Arial" panose="020B0604020202020204" pitchFamily="34" charset="0"/>
            </a:endParaRPr>
          </a:p>
        </p:txBody>
      </p:sp>
      <p:sp>
        <p:nvSpPr>
          <p:cNvPr id="2057" name="Rectangle 2056"/>
          <p:cNvSpPr/>
          <p:nvPr/>
        </p:nvSpPr>
        <p:spPr>
          <a:xfrm>
            <a:off x="7388562" y="1850815"/>
            <a:ext cx="380818" cy="2437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Rectangle 106"/>
          <p:cNvSpPr/>
          <p:nvPr/>
        </p:nvSpPr>
        <p:spPr>
          <a:xfrm>
            <a:off x="7353189" y="3173447"/>
            <a:ext cx="666750" cy="41910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3" name="Connecteur droit 92"/>
          <p:cNvCxnSpPr/>
          <p:nvPr/>
        </p:nvCxnSpPr>
        <p:spPr>
          <a:xfrm>
            <a:off x="7686564" y="2274341"/>
            <a:ext cx="0" cy="145473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12" name="Rectangle 7"/>
          <p:cNvSpPr>
            <a:spLocks noChangeArrowheads="1"/>
          </p:cNvSpPr>
          <p:nvPr/>
        </p:nvSpPr>
        <p:spPr bwMode="auto">
          <a:xfrm>
            <a:off x="8206031" y="1410284"/>
            <a:ext cx="66499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A    B </a:t>
            </a:r>
          </a:p>
        </p:txBody>
      </p:sp>
      <p:sp>
        <p:nvSpPr>
          <p:cNvPr id="113" name="Rectangle 13"/>
          <p:cNvSpPr>
            <a:spLocks noChangeArrowheads="1"/>
          </p:cNvSpPr>
          <p:nvPr/>
        </p:nvSpPr>
        <p:spPr bwMode="auto">
          <a:xfrm>
            <a:off x="7358306" y="1410284"/>
            <a:ext cx="80631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Symbol" pitchFamily="18" charset="2"/>
              </a:rPr>
              <a:t>Æ </a:t>
            </a:r>
            <a:r>
              <a:rPr lang="fr-FR" altLang="fr-FR" sz="1400" dirty="0" smtClean="0">
                <a:latin typeface="Arial" charset="0"/>
              </a:rPr>
              <a:t>0,2</a:t>
            </a:r>
            <a:r>
              <a:rPr lang="fr-FR" altLang="fr-FR" sz="1400" dirty="0" smtClean="0">
                <a:latin typeface="Arial Unicode MS"/>
                <a:ea typeface="Arial Unicode MS"/>
                <a:cs typeface="Arial Unicode MS"/>
              </a:rPr>
              <a:t>Ⓟ</a:t>
            </a:r>
            <a:endParaRPr lang="fr-FR" altLang="fr-FR" sz="1400" dirty="0">
              <a:latin typeface="Arial" charset="0"/>
            </a:endParaRPr>
          </a:p>
        </p:txBody>
      </p:sp>
      <p:sp>
        <p:nvSpPr>
          <p:cNvPr id="114" name="Rectangle 29"/>
          <p:cNvSpPr>
            <a:spLocks noChangeArrowheads="1"/>
          </p:cNvSpPr>
          <p:nvPr/>
        </p:nvSpPr>
        <p:spPr bwMode="auto">
          <a:xfrm>
            <a:off x="7075731" y="1416634"/>
            <a:ext cx="174036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5" name="Line 30"/>
          <p:cNvSpPr>
            <a:spLocks noChangeShapeType="1"/>
          </p:cNvSpPr>
          <p:nvPr/>
        </p:nvSpPr>
        <p:spPr bwMode="auto">
          <a:xfrm>
            <a:off x="7374181" y="14102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Line 32"/>
          <p:cNvSpPr>
            <a:spLocks noChangeShapeType="1"/>
          </p:cNvSpPr>
          <p:nvPr/>
        </p:nvSpPr>
        <p:spPr bwMode="auto">
          <a:xfrm>
            <a:off x="8212381" y="14102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8" name="Line 33"/>
          <p:cNvSpPr>
            <a:spLocks noChangeShapeType="1"/>
          </p:cNvSpPr>
          <p:nvPr/>
        </p:nvSpPr>
        <p:spPr bwMode="auto">
          <a:xfrm>
            <a:off x="8517181" y="14102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9" name="Group 607"/>
          <p:cNvGrpSpPr>
            <a:grpSpLocks/>
          </p:cNvGrpSpPr>
          <p:nvPr/>
        </p:nvGrpSpPr>
        <p:grpSpPr bwMode="auto">
          <a:xfrm>
            <a:off x="7129706" y="1467434"/>
            <a:ext cx="190500" cy="190500"/>
            <a:chOff x="4360" y="1124"/>
            <a:chExt cx="120" cy="120"/>
          </a:xfrm>
        </p:grpSpPr>
        <p:sp>
          <p:nvSpPr>
            <p:cNvPr id="120" name="Oval 60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1" name="Line 60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2" name="Line 61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23" name="Connecteur droit avec flèche 122"/>
          <p:cNvCxnSpPr/>
          <p:nvPr/>
        </p:nvCxnSpPr>
        <p:spPr>
          <a:xfrm>
            <a:off x="6902786" y="1572235"/>
            <a:ext cx="244546" cy="7226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67" name="ZoneTexte 2066"/>
          <p:cNvSpPr txBox="1"/>
          <p:nvPr/>
        </p:nvSpPr>
        <p:spPr bwMode="auto">
          <a:xfrm>
            <a:off x="4967732" y="3855443"/>
            <a:ext cx="35618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(1)</a:t>
            </a:r>
          </a:p>
        </p:txBody>
      </p:sp>
      <p:sp>
        <p:nvSpPr>
          <p:cNvPr id="130" name="ZoneTexte 129"/>
          <p:cNvSpPr txBox="1"/>
          <p:nvPr/>
        </p:nvSpPr>
        <p:spPr bwMode="auto">
          <a:xfrm>
            <a:off x="8791807" y="1431879"/>
            <a:ext cx="35618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100" dirty="0" smtClean="0">
                <a:latin typeface="Arial" panose="020B0604020202020204" pitchFamily="34" charset="0"/>
                <a:cs typeface="Arial" panose="020B0604020202020204" pitchFamily="34" charset="0"/>
              </a:rPr>
              <a:t>(2)</a:t>
            </a:r>
          </a:p>
        </p:txBody>
      </p:sp>
      <p:cxnSp>
        <p:nvCxnSpPr>
          <p:cNvPr id="2070" name="Connecteur droit avec flèche 2069"/>
          <p:cNvCxnSpPr/>
          <p:nvPr/>
        </p:nvCxnSpPr>
        <p:spPr>
          <a:xfrm flipH="1">
            <a:off x="1097662" y="2085765"/>
            <a:ext cx="282406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6" name="Rectangle 135"/>
          <p:cNvSpPr/>
          <p:nvPr/>
        </p:nvSpPr>
        <p:spPr>
          <a:xfrm>
            <a:off x="2161209" y="1795969"/>
            <a:ext cx="380818" cy="2437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7" name="ZoneTexte 136"/>
          <p:cNvSpPr txBox="1"/>
          <p:nvPr/>
        </p:nvSpPr>
        <p:spPr bwMode="auto">
          <a:xfrm>
            <a:off x="2145472" y="1750616"/>
            <a:ext cx="4122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600" dirty="0" smtClean="0">
                <a:latin typeface="Arial" panose="020B0604020202020204" pitchFamily="34" charset="0"/>
                <a:cs typeface="Arial" panose="020B0604020202020204" pitchFamily="34" charset="0"/>
                <a:sym typeface="CATIA Symbols"/>
              </a:rPr>
              <a:t>80</a:t>
            </a:r>
            <a:endParaRPr lang="fr-FR" sz="1600" dirty="0" smtClean="0">
              <a:latin typeface="Arial" panose="020B0604020202020204" pitchFamily="34" charset="0"/>
              <a:cs typeface="Arial" panose="020B0604020202020204" pitchFamily="34" charset="0"/>
            </a:endParaRPr>
          </a:p>
        </p:txBody>
      </p:sp>
      <p:sp>
        <p:nvSpPr>
          <p:cNvPr id="138" name="Rectangle 397"/>
          <p:cNvSpPr>
            <a:spLocks noChangeArrowheads="1"/>
          </p:cNvSpPr>
          <p:nvPr/>
        </p:nvSpPr>
        <p:spPr bwMode="auto">
          <a:xfrm>
            <a:off x="5230351" y="3292265"/>
            <a:ext cx="79188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0,05   F</a:t>
            </a:r>
            <a:endParaRPr lang="fr-FR" altLang="fr-FR" sz="1400" dirty="0">
              <a:latin typeface="Arial" charset="0"/>
            </a:endParaRPr>
          </a:p>
        </p:txBody>
      </p:sp>
      <p:sp>
        <p:nvSpPr>
          <p:cNvPr id="139" name="Rectangle 398"/>
          <p:cNvSpPr>
            <a:spLocks noChangeArrowheads="1"/>
          </p:cNvSpPr>
          <p:nvPr/>
        </p:nvSpPr>
        <p:spPr bwMode="auto">
          <a:xfrm>
            <a:off x="4947777" y="3298615"/>
            <a:ext cx="107445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0" name="Line 399"/>
          <p:cNvSpPr>
            <a:spLocks noChangeShapeType="1"/>
          </p:cNvSpPr>
          <p:nvPr/>
        </p:nvSpPr>
        <p:spPr bwMode="auto">
          <a:xfrm>
            <a:off x="5271626" y="329226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41" name="Group 400"/>
          <p:cNvGrpSpPr>
            <a:grpSpLocks/>
          </p:cNvGrpSpPr>
          <p:nvPr/>
        </p:nvGrpSpPr>
        <p:grpSpPr bwMode="auto">
          <a:xfrm>
            <a:off x="4998576" y="3385927"/>
            <a:ext cx="231775" cy="115888"/>
            <a:chOff x="5076" y="1738"/>
            <a:chExt cx="146" cy="73"/>
          </a:xfrm>
        </p:grpSpPr>
        <p:sp>
          <p:nvSpPr>
            <p:cNvPr id="142" name="Arc 401"/>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3" name="Line 402"/>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44" name="Line 399"/>
          <p:cNvSpPr>
            <a:spLocks noChangeShapeType="1"/>
          </p:cNvSpPr>
          <p:nvPr/>
        </p:nvSpPr>
        <p:spPr bwMode="auto">
          <a:xfrm>
            <a:off x="5736763" y="330972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5" name="Rectangle 210"/>
          <p:cNvSpPr>
            <a:spLocks noChangeArrowheads="1"/>
          </p:cNvSpPr>
          <p:nvPr/>
        </p:nvSpPr>
        <p:spPr bwMode="auto">
          <a:xfrm>
            <a:off x="5559757" y="373041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6" name="Line 211"/>
          <p:cNvSpPr>
            <a:spLocks noChangeShapeType="1"/>
          </p:cNvSpPr>
          <p:nvPr/>
        </p:nvSpPr>
        <p:spPr bwMode="auto">
          <a:xfrm flipV="1">
            <a:off x="5696282" y="3616115"/>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7" name="Freeform 212"/>
          <p:cNvSpPr>
            <a:spLocks/>
          </p:cNvSpPr>
          <p:nvPr/>
        </p:nvSpPr>
        <p:spPr bwMode="auto">
          <a:xfrm>
            <a:off x="5628020" y="360024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8" name="Rectangle 223"/>
          <p:cNvSpPr>
            <a:spLocks noChangeArrowheads="1"/>
          </p:cNvSpPr>
          <p:nvPr/>
        </p:nvSpPr>
        <p:spPr bwMode="auto">
          <a:xfrm>
            <a:off x="5553407" y="3724065"/>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149" name="ZoneTexte 148"/>
          <p:cNvSpPr txBox="1"/>
          <p:nvPr/>
        </p:nvSpPr>
        <p:spPr bwMode="auto">
          <a:xfrm>
            <a:off x="4858824" y="3059716"/>
            <a:ext cx="3898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200" dirty="0" smtClean="0">
                <a:latin typeface="Arial" panose="020B0604020202020204" pitchFamily="34" charset="0"/>
                <a:cs typeface="Arial" panose="020B0604020202020204" pitchFamily="34" charset="0"/>
              </a:rPr>
              <a:t>UF</a:t>
            </a:r>
          </a:p>
        </p:txBody>
      </p:sp>
      <p:cxnSp>
        <p:nvCxnSpPr>
          <p:cNvPr id="150" name="Connecteur droit avec flèche 149"/>
          <p:cNvCxnSpPr>
            <a:stCxn id="139" idx="1"/>
          </p:cNvCxnSpPr>
          <p:nvPr/>
        </p:nvCxnSpPr>
        <p:spPr>
          <a:xfrm flipH="1" flipV="1">
            <a:off x="4297759" y="2863845"/>
            <a:ext cx="650018" cy="5808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2" name="Connecteur droit avec flèche 151"/>
          <p:cNvCxnSpPr/>
          <p:nvPr/>
        </p:nvCxnSpPr>
        <p:spPr>
          <a:xfrm flipV="1">
            <a:off x="3015296" y="2863845"/>
            <a:ext cx="441252" cy="25212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76" name="Connecteur droit 2075"/>
          <p:cNvCxnSpPr>
            <a:endCxn id="139" idx="1"/>
          </p:cNvCxnSpPr>
          <p:nvPr/>
        </p:nvCxnSpPr>
        <p:spPr>
          <a:xfrm>
            <a:off x="3014084" y="3107017"/>
            <a:ext cx="1933693" cy="3376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Freeform 1215"/>
          <p:cNvSpPr>
            <a:spLocks/>
          </p:cNvSpPr>
          <p:nvPr/>
        </p:nvSpPr>
        <p:spPr bwMode="auto">
          <a:xfrm rot="10800000">
            <a:off x="3925901" y="1657934"/>
            <a:ext cx="756304" cy="659605"/>
          </a:xfrm>
          <a:custGeom>
            <a:avLst/>
            <a:gdLst>
              <a:gd name="T0" fmla="*/ 0 w 546"/>
              <a:gd name="T1" fmla="*/ 2147483647 h 190"/>
              <a:gd name="T2" fmla="*/ 2147483647 w 546"/>
              <a:gd name="T3" fmla="*/ 2147483647 h 190"/>
              <a:gd name="T4" fmla="*/ 2147483647 w 546"/>
              <a:gd name="T5" fmla="*/ 0 h 190"/>
              <a:gd name="T6" fmla="*/ 0 60000 65536"/>
              <a:gd name="T7" fmla="*/ 0 60000 65536"/>
              <a:gd name="T8" fmla="*/ 0 60000 65536"/>
              <a:gd name="connsiteX0" fmla="*/ 0 w 6650"/>
              <a:gd name="connsiteY0" fmla="*/ 10000 h 10000"/>
              <a:gd name="connsiteX1" fmla="*/ 3170 w 6650"/>
              <a:gd name="connsiteY1" fmla="*/ 10000 h 10000"/>
              <a:gd name="connsiteX2" fmla="*/ 6650 w 6650"/>
              <a:gd name="connsiteY2" fmla="*/ 0 h 10000"/>
            </a:gdLst>
            <a:ahLst/>
            <a:cxnLst>
              <a:cxn ang="0">
                <a:pos x="connsiteX0" y="connsiteY0"/>
              </a:cxn>
              <a:cxn ang="0">
                <a:pos x="connsiteX1" y="connsiteY1"/>
              </a:cxn>
              <a:cxn ang="0">
                <a:pos x="connsiteX2" y="connsiteY2"/>
              </a:cxn>
            </a:cxnLst>
            <a:rect l="l" t="t" r="r" b="b"/>
            <a:pathLst>
              <a:path w="6650" h="10000">
                <a:moveTo>
                  <a:pt x="0" y="10000"/>
                </a:moveTo>
                <a:lnTo>
                  <a:pt x="3170" y="10000"/>
                </a:lnTo>
                <a:lnTo>
                  <a:pt x="6650"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2079" name="Connecteur droit 2078"/>
          <p:cNvCxnSpPr/>
          <p:nvPr/>
        </p:nvCxnSpPr>
        <p:spPr>
          <a:xfrm flipH="1">
            <a:off x="2145472" y="2317539"/>
            <a:ext cx="17381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Connecteur droit avec flèche 159"/>
          <p:cNvCxnSpPr/>
          <p:nvPr/>
        </p:nvCxnSpPr>
        <p:spPr>
          <a:xfrm>
            <a:off x="2221943" y="2274341"/>
            <a:ext cx="0" cy="131820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2" name="Rectangle 161"/>
          <p:cNvSpPr/>
          <p:nvPr/>
        </p:nvSpPr>
        <p:spPr>
          <a:xfrm rot="16200000">
            <a:off x="1811079" y="2702775"/>
            <a:ext cx="380818" cy="2437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3" name="ZoneTexte 162"/>
          <p:cNvSpPr txBox="1"/>
          <p:nvPr/>
        </p:nvSpPr>
        <p:spPr bwMode="auto">
          <a:xfrm rot="16200000">
            <a:off x="1795342" y="2657422"/>
            <a:ext cx="4122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600" dirty="0">
                <a:latin typeface="Arial" panose="020B0604020202020204" pitchFamily="34" charset="0"/>
                <a:cs typeface="Arial" panose="020B0604020202020204" pitchFamily="34" charset="0"/>
                <a:sym typeface="CATIA Symbols"/>
              </a:rPr>
              <a:t>4</a:t>
            </a:r>
            <a:r>
              <a:rPr lang="fr-FR" sz="1600" dirty="0" smtClean="0">
                <a:latin typeface="Arial" panose="020B0604020202020204" pitchFamily="34" charset="0"/>
                <a:cs typeface="Arial" panose="020B0604020202020204" pitchFamily="34" charset="0"/>
                <a:sym typeface="CATIA Symbols"/>
              </a:rPr>
              <a:t>0</a:t>
            </a:r>
            <a:endParaRPr lang="fr-FR" sz="1600" dirty="0" smtClean="0">
              <a:latin typeface="Arial" panose="020B0604020202020204" pitchFamily="34" charset="0"/>
              <a:cs typeface="Arial" panose="020B0604020202020204" pitchFamily="34" charset="0"/>
            </a:endParaRPr>
          </a:p>
        </p:txBody>
      </p:sp>
      <p:sp>
        <p:nvSpPr>
          <p:cNvPr id="3" name="ZoneTexte 2"/>
          <p:cNvSpPr txBox="1"/>
          <p:nvPr/>
        </p:nvSpPr>
        <p:spPr bwMode="auto">
          <a:xfrm>
            <a:off x="7578971" y="1093325"/>
            <a:ext cx="3321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600" dirty="0" smtClean="0">
                <a:latin typeface="Arial" panose="020B0604020202020204" pitchFamily="34" charset="0"/>
                <a:cs typeface="Arial" panose="020B0604020202020204" pitchFamily="34" charset="0"/>
              </a:rPr>
              <a:t>C</a:t>
            </a:r>
          </a:p>
        </p:txBody>
      </p:sp>
      <p:sp>
        <p:nvSpPr>
          <p:cNvPr id="103" name="Rectangle 4"/>
          <p:cNvSpPr>
            <a:spLocks noChangeArrowheads="1"/>
          </p:cNvSpPr>
          <p:nvPr/>
        </p:nvSpPr>
        <p:spPr bwMode="auto">
          <a:xfrm>
            <a:off x="100013" y="88900"/>
            <a:ext cx="8043171"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04" name="Rectangle 5"/>
          <p:cNvSpPr>
            <a:spLocks noChangeArrowheads="1"/>
          </p:cNvSpPr>
          <p:nvPr/>
        </p:nvSpPr>
        <p:spPr bwMode="auto">
          <a:xfrm>
            <a:off x="120650" y="112713"/>
            <a:ext cx="8144474"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ELEMENT DE SITUATION EN PLAGE DE PROJECTION</a:t>
            </a:r>
            <a:endParaRPr lang="fr-FR" altLang="fr-FR" sz="2400" b="1" dirty="0">
              <a:latin typeface="Arial" charset="0"/>
            </a:endParaRPr>
          </a:p>
        </p:txBody>
      </p:sp>
      <p:cxnSp>
        <p:nvCxnSpPr>
          <p:cNvPr id="8" name="Connecteur droit 7"/>
          <p:cNvCxnSpPr/>
          <p:nvPr/>
        </p:nvCxnSpPr>
        <p:spPr>
          <a:xfrm>
            <a:off x="6902786" y="1563480"/>
            <a:ext cx="15908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3901085" y="1936898"/>
            <a:ext cx="0" cy="39969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7" name="ZoneTexte 26"/>
          <p:cNvSpPr txBox="1"/>
          <p:nvPr/>
        </p:nvSpPr>
        <p:spPr>
          <a:xfrm>
            <a:off x="188523" y="638859"/>
            <a:ext cx="7976094" cy="646331"/>
          </a:xfrm>
          <a:prstGeom prst="rect">
            <a:avLst/>
          </a:prstGeom>
          <a:noFill/>
        </p:spPr>
        <p:txBody>
          <a:bodyPr wrap="none" rtlCol="0">
            <a:spAutoFit/>
          </a:bodyPr>
          <a:lstStyle/>
          <a:p>
            <a:r>
              <a:rPr lang="fr-FR" dirty="0" smtClean="0"/>
              <a:t>C correspond à l'axe optique d'une caméra fixée sur la jonction F G.</a:t>
            </a:r>
          </a:p>
          <a:p>
            <a:r>
              <a:rPr lang="fr-FR" dirty="0" smtClean="0"/>
              <a:t>La pièce est mise en position par rapport à A et B, puis orienté avec cet axe optique</a:t>
            </a:r>
            <a:endParaRPr lang="fr-FR" dirty="0"/>
          </a:p>
        </p:txBody>
      </p:sp>
      <p:sp>
        <p:nvSpPr>
          <p:cNvPr id="28" name="ZoneTexte 27"/>
          <p:cNvSpPr txBox="1"/>
          <p:nvPr/>
        </p:nvSpPr>
        <p:spPr>
          <a:xfrm>
            <a:off x="347866" y="4984243"/>
            <a:ext cx="3878656" cy="1200329"/>
          </a:xfrm>
          <a:prstGeom prst="rect">
            <a:avLst/>
          </a:prstGeom>
          <a:noFill/>
        </p:spPr>
        <p:txBody>
          <a:bodyPr wrap="square" rtlCol="0">
            <a:spAutoFit/>
          </a:bodyPr>
          <a:lstStyle/>
          <a:p>
            <a:r>
              <a:rPr lang="fr-FR" dirty="0" smtClean="0">
                <a:latin typeface="Arial" panose="020B0604020202020204" pitchFamily="34" charset="0"/>
                <a:cs typeface="Arial" panose="020B0604020202020204" pitchFamily="34" charset="0"/>
              </a:rPr>
              <a:t>Plan A : [GE]</a:t>
            </a:r>
          </a:p>
          <a:p>
            <a:r>
              <a:rPr lang="fr-FR" dirty="0" smtClean="0">
                <a:latin typeface="Arial" panose="020B0604020202020204" pitchFamily="34" charset="0"/>
                <a:cs typeface="Arial" panose="020B0604020202020204" pitchFamily="34" charset="0"/>
              </a:rPr>
              <a:t>Cylindre B : [GM]</a:t>
            </a:r>
          </a:p>
          <a:p>
            <a:r>
              <a:rPr lang="fr-FR" dirty="0" smtClean="0">
                <a:latin typeface="Arial" panose="020B0604020202020204" pitchFamily="34" charset="0"/>
                <a:cs typeface="Arial" panose="020B0604020202020204" pitchFamily="34" charset="0"/>
              </a:rPr>
              <a:t>Droite C : [GM] avec décalage </a:t>
            </a:r>
            <a:r>
              <a:rPr lang="fr-FR" dirty="0" smtClean="0">
                <a:latin typeface="Symbol" panose="05050102010706020507" pitchFamily="18" charset="2"/>
              </a:rPr>
              <a:t>d </a:t>
            </a:r>
            <a:r>
              <a:rPr lang="fr-FR" dirty="0" smtClean="0">
                <a:latin typeface="Arial" panose="020B0604020202020204" pitchFamily="34" charset="0"/>
                <a:cs typeface="Arial" panose="020B0604020202020204" pitchFamily="34" charset="0"/>
              </a:rPr>
              <a:t>(pas de contrainte de distance)</a:t>
            </a:r>
            <a:endParaRPr lang="fr-FR" dirty="0">
              <a:latin typeface="Symbol" panose="05050102010706020507" pitchFamily="18" charset="2"/>
            </a:endParaRPr>
          </a:p>
        </p:txBody>
      </p:sp>
      <p:grpSp>
        <p:nvGrpSpPr>
          <p:cNvPr id="29" name="Groupe 28"/>
          <p:cNvGrpSpPr/>
          <p:nvPr/>
        </p:nvGrpSpPr>
        <p:grpSpPr>
          <a:xfrm flipH="1">
            <a:off x="6076137" y="2764408"/>
            <a:ext cx="544485" cy="308419"/>
            <a:chOff x="8731516" y="3305559"/>
            <a:chExt cx="544485" cy="308419"/>
          </a:xfrm>
        </p:grpSpPr>
        <p:grpSp>
          <p:nvGrpSpPr>
            <p:cNvPr id="124" name="Group 245"/>
            <p:cNvGrpSpPr>
              <a:grpSpLocks/>
            </p:cNvGrpSpPr>
            <p:nvPr/>
          </p:nvGrpSpPr>
          <p:grpSpPr bwMode="auto">
            <a:xfrm>
              <a:off x="8731516" y="3310322"/>
              <a:ext cx="527050" cy="292100"/>
              <a:chOff x="4412" y="100"/>
              <a:chExt cx="332" cy="184"/>
            </a:xfrm>
          </p:grpSpPr>
          <p:sp>
            <p:nvSpPr>
              <p:cNvPr id="125" name="Rectangle 246"/>
              <p:cNvSpPr>
                <a:spLocks noChangeArrowheads="1"/>
              </p:cNvSpPr>
              <p:nvPr/>
            </p:nvSpPr>
            <p:spPr bwMode="auto">
              <a:xfrm>
                <a:off x="4560" y="100"/>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6" name="Line 247"/>
              <p:cNvSpPr>
                <a:spLocks noChangeShapeType="1"/>
              </p:cNvSpPr>
              <p:nvPr/>
            </p:nvSpPr>
            <p:spPr bwMode="auto">
              <a:xfrm flipH="1">
                <a:off x="4412" y="192"/>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Freeform 248"/>
              <p:cNvSpPr>
                <a:spLocks/>
              </p:cNvSpPr>
              <p:nvPr/>
            </p:nvSpPr>
            <p:spPr bwMode="auto">
              <a:xfrm>
                <a:off x="4412" y="144"/>
                <a:ext cx="49" cy="97"/>
              </a:xfrm>
              <a:custGeom>
                <a:avLst/>
                <a:gdLst>
                  <a:gd name="T0" fmla="*/ 0 w 49"/>
                  <a:gd name="T1" fmla="*/ 96 h 97"/>
                  <a:gd name="T2" fmla="*/ 0 w 49"/>
                  <a:gd name="T3" fmla="*/ 0 h 97"/>
                  <a:gd name="T4" fmla="*/ 48 w 49"/>
                  <a:gd name="T5" fmla="*/ 48 h 97"/>
                  <a:gd name="T6" fmla="*/ 0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0" y="96"/>
                    </a:moveTo>
                    <a:lnTo>
                      <a:pt x="0" y="0"/>
                    </a:lnTo>
                    <a:lnTo>
                      <a:pt x="48" y="48"/>
                    </a:lnTo>
                    <a:lnTo>
                      <a:pt x="0"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28" name="Rectangle 254"/>
            <p:cNvSpPr>
              <a:spLocks noChangeArrowheads="1"/>
            </p:cNvSpPr>
            <p:nvPr/>
          </p:nvSpPr>
          <p:spPr bwMode="auto">
            <a:xfrm>
              <a:off x="8950591" y="3305559"/>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grpSp>
      <p:cxnSp>
        <p:nvCxnSpPr>
          <p:cNvPr id="31" name="Connecteur droit 30"/>
          <p:cNvCxnSpPr/>
          <p:nvPr/>
        </p:nvCxnSpPr>
        <p:spPr>
          <a:xfrm>
            <a:off x="5705807" y="5276296"/>
            <a:ext cx="0" cy="629204"/>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32" name="Parallélogramme 31"/>
          <p:cNvSpPr/>
          <p:nvPr/>
        </p:nvSpPr>
        <p:spPr>
          <a:xfrm>
            <a:off x="4530527" y="5104294"/>
            <a:ext cx="3675503" cy="1182386"/>
          </a:xfrm>
          <a:prstGeom prst="parallelogram">
            <a:avLst>
              <a:gd name="adj" fmla="val 86440"/>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9" name="Rectangle 210"/>
          <p:cNvSpPr>
            <a:spLocks noChangeArrowheads="1"/>
          </p:cNvSpPr>
          <p:nvPr/>
        </p:nvSpPr>
        <p:spPr bwMode="auto">
          <a:xfrm>
            <a:off x="4557660" y="64135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1" name="Line 211"/>
          <p:cNvSpPr>
            <a:spLocks noChangeShapeType="1"/>
          </p:cNvSpPr>
          <p:nvPr/>
        </p:nvSpPr>
        <p:spPr bwMode="auto">
          <a:xfrm flipV="1">
            <a:off x="4703710" y="629920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2" name="Freeform 212"/>
          <p:cNvSpPr>
            <a:spLocks/>
          </p:cNvSpPr>
          <p:nvPr/>
        </p:nvSpPr>
        <p:spPr bwMode="auto">
          <a:xfrm>
            <a:off x="4625923" y="628332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3" name="Rectangle 223"/>
          <p:cNvSpPr>
            <a:spLocks noChangeArrowheads="1"/>
          </p:cNvSpPr>
          <p:nvPr/>
        </p:nvSpPr>
        <p:spPr bwMode="auto">
          <a:xfrm>
            <a:off x="4551310" y="6407150"/>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grpSp>
        <p:nvGrpSpPr>
          <p:cNvPr id="134" name="Group 245"/>
          <p:cNvGrpSpPr>
            <a:grpSpLocks/>
          </p:cNvGrpSpPr>
          <p:nvPr/>
        </p:nvGrpSpPr>
        <p:grpSpPr bwMode="auto">
          <a:xfrm>
            <a:off x="5722429" y="5365856"/>
            <a:ext cx="527050" cy="292100"/>
            <a:chOff x="4412" y="100"/>
            <a:chExt cx="332" cy="184"/>
          </a:xfrm>
        </p:grpSpPr>
        <p:sp>
          <p:nvSpPr>
            <p:cNvPr id="135" name="Rectangle 246"/>
            <p:cNvSpPr>
              <a:spLocks noChangeArrowheads="1"/>
            </p:cNvSpPr>
            <p:nvPr/>
          </p:nvSpPr>
          <p:spPr bwMode="auto">
            <a:xfrm>
              <a:off x="4560" y="100"/>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51" name="Line 247"/>
            <p:cNvSpPr>
              <a:spLocks noChangeShapeType="1"/>
            </p:cNvSpPr>
            <p:nvPr/>
          </p:nvSpPr>
          <p:spPr bwMode="auto">
            <a:xfrm flipH="1">
              <a:off x="4412" y="192"/>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3" name="Freeform 248"/>
            <p:cNvSpPr>
              <a:spLocks/>
            </p:cNvSpPr>
            <p:nvPr/>
          </p:nvSpPr>
          <p:spPr bwMode="auto">
            <a:xfrm>
              <a:off x="4412" y="144"/>
              <a:ext cx="49" cy="97"/>
            </a:xfrm>
            <a:custGeom>
              <a:avLst/>
              <a:gdLst>
                <a:gd name="T0" fmla="*/ 0 w 49"/>
                <a:gd name="T1" fmla="*/ 96 h 97"/>
                <a:gd name="T2" fmla="*/ 0 w 49"/>
                <a:gd name="T3" fmla="*/ 0 h 97"/>
                <a:gd name="T4" fmla="*/ 48 w 49"/>
                <a:gd name="T5" fmla="*/ 48 h 97"/>
                <a:gd name="T6" fmla="*/ 0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0" y="96"/>
                  </a:moveTo>
                  <a:lnTo>
                    <a:pt x="0" y="0"/>
                  </a:lnTo>
                  <a:lnTo>
                    <a:pt x="48" y="48"/>
                  </a:lnTo>
                  <a:lnTo>
                    <a:pt x="0"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54" name="Rectangle 254"/>
          <p:cNvSpPr>
            <a:spLocks noChangeArrowheads="1"/>
          </p:cNvSpPr>
          <p:nvPr/>
        </p:nvSpPr>
        <p:spPr bwMode="auto">
          <a:xfrm>
            <a:off x="5941504" y="536109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cxnSp>
        <p:nvCxnSpPr>
          <p:cNvPr id="155" name="Connecteur droit 154"/>
          <p:cNvCxnSpPr/>
          <p:nvPr/>
        </p:nvCxnSpPr>
        <p:spPr>
          <a:xfrm flipV="1">
            <a:off x="6790310" y="4950305"/>
            <a:ext cx="714043" cy="82157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nvGrpSpPr>
          <p:cNvPr id="46" name="Groupe 45"/>
          <p:cNvGrpSpPr/>
          <p:nvPr/>
        </p:nvGrpSpPr>
        <p:grpSpPr>
          <a:xfrm flipH="1">
            <a:off x="6969486" y="4763273"/>
            <a:ext cx="534867" cy="308419"/>
            <a:chOff x="7703563" y="4495835"/>
            <a:chExt cx="534867" cy="308419"/>
          </a:xfrm>
        </p:grpSpPr>
        <p:grpSp>
          <p:nvGrpSpPr>
            <p:cNvPr id="156" name="Group 245"/>
            <p:cNvGrpSpPr>
              <a:grpSpLocks/>
            </p:cNvGrpSpPr>
            <p:nvPr/>
          </p:nvGrpSpPr>
          <p:grpSpPr bwMode="auto">
            <a:xfrm>
              <a:off x="7703563" y="4500598"/>
              <a:ext cx="527050" cy="292100"/>
              <a:chOff x="4412" y="100"/>
              <a:chExt cx="332" cy="184"/>
            </a:xfrm>
          </p:grpSpPr>
          <p:sp>
            <p:nvSpPr>
              <p:cNvPr id="158" name="Rectangle 246"/>
              <p:cNvSpPr>
                <a:spLocks noChangeArrowheads="1"/>
              </p:cNvSpPr>
              <p:nvPr/>
            </p:nvSpPr>
            <p:spPr bwMode="auto">
              <a:xfrm>
                <a:off x="4560" y="100"/>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59" name="Line 247"/>
              <p:cNvSpPr>
                <a:spLocks noChangeShapeType="1"/>
              </p:cNvSpPr>
              <p:nvPr/>
            </p:nvSpPr>
            <p:spPr bwMode="auto">
              <a:xfrm flipH="1">
                <a:off x="4412" y="192"/>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1" name="Freeform 248"/>
              <p:cNvSpPr>
                <a:spLocks/>
              </p:cNvSpPr>
              <p:nvPr/>
            </p:nvSpPr>
            <p:spPr bwMode="auto">
              <a:xfrm>
                <a:off x="4412" y="144"/>
                <a:ext cx="49" cy="97"/>
              </a:xfrm>
              <a:custGeom>
                <a:avLst/>
                <a:gdLst>
                  <a:gd name="T0" fmla="*/ 0 w 49"/>
                  <a:gd name="T1" fmla="*/ 96 h 97"/>
                  <a:gd name="T2" fmla="*/ 0 w 49"/>
                  <a:gd name="T3" fmla="*/ 0 h 97"/>
                  <a:gd name="T4" fmla="*/ 48 w 49"/>
                  <a:gd name="T5" fmla="*/ 48 h 97"/>
                  <a:gd name="T6" fmla="*/ 0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0" y="96"/>
                    </a:moveTo>
                    <a:lnTo>
                      <a:pt x="0" y="0"/>
                    </a:lnTo>
                    <a:lnTo>
                      <a:pt x="48" y="48"/>
                    </a:lnTo>
                    <a:lnTo>
                      <a:pt x="0"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64" name="Rectangle 254"/>
            <p:cNvSpPr>
              <a:spLocks noChangeArrowheads="1"/>
            </p:cNvSpPr>
            <p:nvPr/>
          </p:nvSpPr>
          <p:spPr bwMode="auto">
            <a:xfrm>
              <a:off x="7922638" y="4495835"/>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C</a:t>
              </a:r>
              <a:endParaRPr lang="fr-FR" altLang="fr-FR" sz="1400" dirty="0">
                <a:latin typeface="Arial" charset="0"/>
              </a:endParaRPr>
            </a:p>
          </p:txBody>
        </p:sp>
      </p:grpSp>
      <p:sp>
        <p:nvSpPr>
          <p:cNvPr id="35" name="ZoneTexte 34"/>
          <p:cNvSpPr txBox="1"/>
          <p:nvPr/>
        </p:nvSpPr>
        <p:spPr>
          <a:xfrm>
            <a:off x="6608495" y="4445993"/>
            <a:ext cx="862737" cy="338554"/>
          </a:xfrm>
          <a:prstGeom prst="rect">
            <a:avLst/>
          </a:prstGeom>
          <a:noFill/>
        </p:spPr>
        <p:txBody>
          <a:bodyPr wrap="none" rtlCol="0">
            <a:spAutoFit/>
          </a:bodyPr>
          <a:lstStyle/>
          <a:p>
            <a:r>
              <a:rPr lang="fr-FR" sz="1600" i="1" dirty="0" smtClean="0">
                <a:solidFill>
                  <a:srgbClr val="0070C0"/>
                </a:solidFill>
              </a:rPr>
              <a:t>nominal</a:t>
            </a:r>
            <a:endParaRPr lang="fr-FR" sz="1600" i="1" dirty="0">
              <a:solidFill>
                <a:srgbClr val="0070C0"/>
              </a:solidFill>
            </a:endParaRPr>
          </a:p>
        </p:txBody>
      </p:sp>
      <p:cxnSp>
        <p:nvCxnSpPr>
          <p:cNvPr id="37" name="Connecteur droit 36"/>
          <p:cNvCxnSpPr/>
          <p:nvPr/>
        </p:nvCxnSpPr>
        <p:spPr>
          <a:xfrm flipH="1">
            <a:off x="7176514" y="4792698"/>
            <a:ext cx="702842" cy="97114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8" name="ZoneTexte 37"/>
          <p:cNvSpPr txBox="1"/>
          <p:nvPr/>
        </p:nvSpPr>
        <p:spPr>
          <a:xfrm>
            <a:off x="5563666" y="5720834"/>
            <a:ext cx="304892" cy="369332"/>
          </a:xfrm>
          <a:prstGeom prst="rect">
            <a:avLst/>
          </a:prstGeom>
          <a:noFill/>
        </p:spPr>
        <p:txBody>
          <a:bodyPr wrap="none" rtlCol="0">
            <a:spAutoFit/>
          </a:bodyPr>
          <a:lstStyle/>
          <a:p>
            <a:r>
              <a:rPr lang="fr-FR" dirty="0" smtClean="0"/>
              <a:t>X</a:t>
            </a:r>
            <a:endParaRPr lang="fr-FR" dirty="0"/>
          </a:p>
        </p:txBody>
      </p:sp>
      <p:cxnSp>
        <p:nvCxnSpPr>
          <p:cNvPr id="42" name="Connecteur droit avec flèche 41"/>
          <p:cNvCxnSpPr/>
          <p:nvPr/>
        </p:nvCxnSpPr>
        <p:spPr>
          <a:xfrm>
            <a:off x="7176513" y="5742227"/>
            <a:ext cx="0" cy="10426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7" name="Connecteur droit avec flèche 166"/>
          <p:cNvCxnSpPr/>
          <p:nvPr/>
        </p:nvCxnSpPr>
        <p:spPr>
          <a:xfrm>
            <a:off x="7879356" y="4769989"/>
            <a:ext cx="0" cy="30170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8" name="Connecteur droit 167"/>
          <p:cNvCxnSpPr/>
          <p:nvPr/>
        </p:nvCxnSpPr>
        <p:spPr>
          <a:xfrm flipV="1">
            <a:off x="7165313" y="5024918"/>
            <a:ext cx="714043" cy="82157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54" name="ZoneTexte 53"/>
          <p:cNvSpPr txBox="1"/>
          <p:nvPr/>
        </p:nvSpPr>
        <p:spPr>
          <a:xfrm>
            <a:off x="7879356" y="4387369"/>
            <a:ext cx="1337546" cy="369332"/>
          </a:xfrm>
          <a:prstGeom prst="rect">
            <a:avLst/>
          </a:prstGeom>
          <a:noFill/>
        </p:spPr>
        <p:txBody>
          <a:bodyPr wrap="none" rtlCol="0">
            <a:spAutoFit/>
          </a:bodyPr>
          <a:lstStyle/>
          <a:p>
            <a:r>
              <a:rPr lang="fr-FR" dirty="0" smtClean="0"/>
              <a:t>C (construit)</a:t>
            </a:r>
            <a:endParaRPr lang="fr-FR" dirty="0"/>
          </a:p>
        </p:txBody>
      </p:sp>
      <p:cxnSp>
        <p:nvCxnSpPr>
          <p:cNvPr id="2049" name="Connecteur droit avec flèche 2048"/>
          <p:cNvCxnSpPr/>
          <p:nvPr/>
        </p:nvCxnSpPr>
        <p:spPr>
          <a:xfrm flipH="1">
            <a:off x="7655192" y="4611722"/>
            <a:ext cx="224164" cy="44841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54" name="Connecteur droit avec flèche 2053"/>
          <p:cNvCxnSpPr/>
          <p:nvPr/>
        </p:nvCxnSpPr>
        <p:spPr>
          <a:xfrm>
            <a:off x="6645272" y="5434225"/>
            <a:ext cx="449506"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9" name="Connecteur droit avec flèche 168"/>
          <p:cNvCxnSpPr/>
          <p:nvPr/>
        </p:nvCxnSpPr>
        <p:spPr>
          <a:xfrm rot="10800000">
            <a:off x="7527935" y="5435706"/>
            <a:ext cx="449506"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0" name="ZoneTexte 169"/>
          <p:cNvSpPr txBox="1"/>
          <p:nvPr/>
        </p:nvSpPr>
        <p:spPr>
          <a:xfrm>
            <a:off x="7730638" y="5758088"/>
            <a:ext cx="1358225" cy="646331"/>
          </a:xfrm>
          <a:prstGeom prst="rect">
            <a:avLst/>
          </a:prstGeom>
          <a:noFill/>
        </p:spPr>
        <p:txBody>
          <a:bodyPr wrap="square" rtlCol="0">
            <a:spAutoFit/>
          </a:bodyPr>
          <a:lstStyle/>
          <a:p>
            <a:r>
              <a:rPr lang="fr-FR" dirty="0" smtClean="0"/>
              <a:t>C (associé dans A|B|C)</a:t>
            </a:r>
            <a:endParaRPr lang="fr-FR" dirty="0"/>
          </a:p>
        </p:txBody>
      </p:sp>
      <p:sp>
        <p:nvSpPr>
          <p:cNvPr id="2062" name="ZoneTexte 2061"/>
          <p:cNvSpPr txBox="1"/>
          <p:nvPr/>
        </p:nvSpPr>
        <p:spPr>
          <a:xfrm>
            <a:off x="6662992" y="5114220"/>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cxnSp>
        <p:nvCxnSpPr>
          <p:cNvPr id="2064" name="Connecteur droit 2063"/>
          <p:cNvCxnSpPr/>
          <p:nvPr/>
        </p:nvCxnSpPr>
        <p:spPr>
          <a:xfrm>
            <a:off x="7083965" y="5435707"/>
            <a:ext cx="49500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necteur droit avec flèche 4"/>
          <p:cNvCxnSpPr/>
          <p:nvPr/>
        </p:nvCxnSpPr>
        <p:spPr>
          <a:xfrm flipH="1" flipV="1">
            <a:off x="7351057" y="5636228"/>
            <a:ext cx="415588" cy="40537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085700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rme libre 1"/>
          <p:cNvSpPr/>
          <p:nvPr/>
        </p:nvSpPr>
        <p:spPr>
          <a:xfrm>
            <a:off x="960699" y="3321546"/>
            <a:ext cx="2314936" cy="532824"/>
          </a:xfrm>
          <a:custGeom>
            <a:avLst/>
            <a:gdLst>
              <a:gd name="connsiteX0" fmla="*/ 0 w 2314936"/>
              <a:gd name="connsiteY0" fmla="*/ 532824 h 532824"/>
              <a:gd name="connsiteX1" fmla="*/ 763929 w 2314936"/>
              <a:gd name="connsiteY1" fmla="*/ 388 h 532824"/>
              <a:gd name="connsiteX2" fmla="*/ 1469985 w 2314936"/>
              <a:gd name="connsiteY2" fmla="*/ 440226 h 532824"/>
              <a:gd name="connsiteX3" fmla="*/ 2314936 w 2314936"/>
              <a:gd name="connsiteY3" fmla="*/ 35112 h 532824"/>
            </a:gdLst>
            <a:ahLst/>
            <a:cxnLst>
              <a:cxn ang="0">
                <a:pos x="connsiteX0" y="connsiteY0"/>
              </a:cxn>
              <a:cxn ang="0">
                <a:pos x="connsiteX1" y="connsiteY1"/>
              </a:cxn>
              <a:cxn ang="0">
                <a:pos x="connsiteX2" y="connsiteY2"/>
              </a:cxn>
              <a:cxn ang="0">
                <a:pos x="connsiteX3" y="connsiteY3"/>
              </a:cxn>
            </a:cxnLst>
            <a:rect l="l" t="t" r="r" b="b"/>
            <a:pathLst>
              <a:path w="2314936" h="532824">
                <a:moveTo>
                  <a:pt x="0" y="532824"/>
                </a:moveTo>
                <a:cubicBezTo>
                  <a:pt x="259466" y="274322"/>
                  <a:pt x="518932" y="15821"/>
                  <a:pt x="763929" y="388"/>
                </a:cubicBezTo>
                <a:cubicBezTo>
                  <a:pt x="1008927" y="-15045"/>
                  <a:pt x="1211484" y="434439"/>
                  <a:pt x="1469985" y="440226"/>
                </a:cubicBezTo>
                <a:cubicBezTo>
                  <a:pt x="1728486" y="446013"/>
                  <a:pt x="2021711" y="240562"/>
                  <a:pt x="2314936" y="351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Forme libre 2"/>
          <p:cNvSpPr/>
          <p:nvPr/>
        </p:nvSpPr>
        <p:spPr>
          <a:xfrm>
            <a:off x="949124" y="2650603"/>
            <a:ext cx="2326511" cy="1215341"/>
          </a:xfrm>
          <a:custGeom>
            <a:avLst/>
            <a:gdLst>
              <a:gd name="connsiteX0" fmla="*/ 0 w 2291787"/>
              <a:gd name="connsiteY0" fmla="*/ 1215341 h 1215341"/>
              <a:gd name="connsiteX1" fmla="*/ 0 w 2291787"/>
              <a:gd name="connsiteY1" fmla="*/ 0 h 1215341"/>
              <a:gd name="connsiteX2" fmla="*/ 2291787 w 2291787"/>
              <a:gd name="connsiteY2" fmla="*/ 0 h 1215341"/>
              <a:gd name="connsiteX3" fmla="*/ 2291787 w 2291787"/>
              <a:gd name="connsiteY3" fmla="*/ 740779 h 1215341"/>
            </a:gdLst>
            <a:ahLst/>
            <a:cxnLst>
              <a:cxn ang="0">
                <a:pos x="connsiteX0" y="connsiteY0"/>
              </a:cxn>
              <a:cxn ang="0">
                <a:pos x="connsiteX1" y="connsiteY1"/>
              </a:cxn>
              <a:cxn ang="0">
                <a:pos x="connsiteX2" y="connsiteY2"/>
              </a:cxn>
              <a:cxn ang="0">
                <a:pos x="connsiteX3" y="connsiteY3"/>
              </a:cxn>
            </a:cxnLst>
            <a:rect l="l" t="t" r="r" b="b"/>
            <a:pathLst>
              <a:path w="2291787" h="1215341">
                <a:moveTo>
                  <a:pt x="0" y="1215341"/>
                </a:moveTo>
                <a:lnTo>
                  <a:pt x="0" y="0"/>
                </a:lnTo>
                <a:lnTo>
                  <a:pt x="2291787" y="0"/>
                </a:lnTo>
                <a:lnTo>
                  <a:pt x="2291787" y="740779"/>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Forme libre 3"/>
          <p:cNvSpPr/>
          <p:nvPr/>
        </p:nvSpPr>
        <p:spPr>
          <a:xfrm>
            <a:off x="1180618" y="3576577"/>
            <a:ext cx="1794076" cy="983848"/>
          </a:xfrm>
          <a:custGeom>
            <a:avLst/>
            <a:gdLst>
              <a:gd name="connsiteX0" fmla="*/ 0 w 1794076"/>
              <a:gd name="connsiteY0" fmla="*/ 57874 h 983848"/>
              <a:gd name="connsiteX1" fmla="*/ 0 w 1794076"/>
              <a:gd name="connsiteY1" fmla="*/ 983848 h 983848"/>
              <a:gd name="connsiteX2" fmla="*/ 1794076 w 1794076"/>
              <a:gd name="connsiteY2" fmla="*/ 983848 h 983848"/>
              <a:gd name="connsiteX3" fmla="*/ 1794076 w 1794076"/>
              <a:gd name="connsiteY3" fmla="*/ 0 h 983848"/>
            </a:gdLst>
            <a:ahLst/>
            <a:cxnLst>
              <a:cxn ang="0">
                <a:pos x="connsiteX0" y="connsiteY0"/>
              </a:cxn>
              <a:cxn ang="0">
                <a:pos x="connsiteX1" y="connsiteY1"/>
              </a:cxn>
              <a:cxn ang="0">
                <a:pos x="connsiteX2" y="connsiteY2"/>
              </a:cxn>
              <a:cxn ang="0">
                <a:pos x="connsiteX3" y="connsiteY3"/>
              </a:cxn>
            </a:cxnLst>
            <a:rect l="l" t="t" r="r" b="b"/>
            <a:pathLst>
              <a:path w="1794076" h="983848">
                <a:moveTo>
                  <a:pt x="0" y="57874"/>
                </a:moveTo>
                <a:lnTo>
                  <a:pt x="0" y="983848"/>
                </a:lnTo>
                <a:lnTo>
                  <a:pt x="1794076" y="983848"/>
                </a:lnTo>
                <a:lnTo>
                  <a:pt x="179407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210"/>
          <p:cNvSpPr>
            <a:spLocks noChangeArrowheads="1"/>
          </p:cNvSpPr>
          <p:nvPr/>
        </p:nvSpPr>
        <p:spPr bwMode="auto">
          <a:xfrm>
            <a:off x="663836" y="469152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 name="Line 211"/>
          <p:cNvSpPr>
            <a:spLocks noChangeShapeType="1"/>
          </p:cNvSpPr>
          <p:nvPr/>
        </p:nvSpPr>
        <p:spPr bwMode="auto">
          <a:xfrm flipV="1">
            <a:off x="809886" y="4577224"/>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 name="Freeform 212"/>
          <p:cNvSpPr>
            <a:spLocks/>
          </p:cNvSpPr>
          <p:nvPr/>
        </p:nvSpPr>
        <p:spPr bwMode="auto">
          <a:xfrm>
            <a:off x="732099" y="4561349"/>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 name="Rectangle 223"/>
          <p:cNvSpPr>
            <a:spLocks noChangeArrowheads="1"/>
          </p:cNvSpPr>
          <p:nvPr/>
        </p:nvSpPr>
        <p:spPr bwMode="auto">
          <a:xfrm>
            <a:off x="657486" y="468517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grpSp>
        <p:nvGrpSpPr>
          <p:cNvPr id="9" name="Group 507"/>
          <p:cNvGrpSpPr>
            <a:grpSpLocks/>
          </p:cNvGrpSpPr>
          <p:nvPr/>
        </p:nvGrpSpPr>
        <p:grpSpPr bwMode="auto">
          <a:xfrm>
            <a:off x="2066975" y="2142502"/>
            <a:ext cx="138113" cy="136525"/>
            <a:chOff x="1270" y="2213"/>
            <a:chExt cx="87" cy="86"/>
          </a:xfrm>
        </p:grpSpPr>
        <p:sp>
          <p:nvSpPr>
            <p:cNvPr id="10"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 name="Rectangle 716"/>
          <p:cNvSpPr>
            <a:spLocks noChangeArrowheads="1"/>
          </p:cNvSpPr>
          <p:nvPr/>
        </p:nvSpPr>
        <p:spPr bwMode="auto">
          <a:xfrm>
            <a:off x="2717850" y="205836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3" name="Rectangle 717"/>
          <p:cNvSpPr>
            <a:spLocks noChangeArrowheads="1"/>
          </p:cNvSpPr>
          <p:nvPr/>
        </p:nvSpPr>
        <p:spPr bwMode="auto">
          <a:xfrm>
            <a:off x="2260650" y="2056555"/>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0,2</a:t>
            </a:r>
            <a:endParaRPr lang="fr-FR" altLang="fr-FR" sz="1400" dirty="0">
              <a:latin typeface="Arial" charset="0"/>
            </a:endParaRPr>
          </a:p>
        </p:txBody>
      </p:sp>
      <p:grpSp>
        <p:nvGrpSpPr>
          <p:cNvPr id="14" name="Group 718"/>
          <p:cNvGrpSpPr>
            <a:grpSpLocks/>
          </p:cNvGrpSpPr>
          <p:nvPr/>
        </p:nvGrpSpPr>
        <p:grpSpPr bwMode="auto">
          <a:xfrm>
            <a:off x="1978075" y="2058364"/>
            <a:ext cx="1054100" cy="304800"/>
            <a:chOff x="436" y="1920"/>
            <a:chExt cx="664" cy="192"/>
          </a:xfrm>
        </p:grpSpPr>
        <p:sp>
          <p:nvSpPr>
            <p:cNvPr id="15" name="Rectangle 719"/>
            <p:cNvSpPr>
              <a:spLocks noChangeArrowheads="1"/>
            </p:cNvSpPr>
            <p:nvPr/>
          </p:nvSpPr>
          <p:spPr bwMode="auto">
            <a:xfrm>
              <a:off x="436" y="1924"/>
              <a:ext cx="66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 name="Line 720"/>
            <p:cNvSpPr>
              <a:spLocks noChangeShapeType="1"/>
            </p:cNvSpPr>
            <p:nvPr/>
          </p:nvSpPr>
          <p:spPr bwMode="auto">
            <a:xfrm>
              <a:off x="624" y="1920"/>
              <a:ext cx="0" cy="19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 name="Line 721"/>
            <p:cNvSpPr>
              <a:spLocks noChangeShapeType="1"/>
            </p:cNvSpPr>
            <p:nvPr/>
          </p:nvSpPr>
          <p:spPr bwMode="auto">
            <a:xfrm>
              <a:off x="912" y="1920"/>
              <a:ext cx="0" cy="19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8" name="Freeform 870"/>
          <p:cNvSpPr>
            <a:spLocks/>
          </p:cNvSpPr>
          <p:nvPr/>
        </p:nvSpPr>
        <p:spPr bwMode="auto">
          <a:xfrm>
            <a:off x="1527699" y="2210765"/>
            <a:ext cx="447675" cy="431800"/>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0" name="Forme libre 19"/>
          <p:cNvSpPr/>
          <p:nvPr/>
        </p:nvSpPr>
        <p:spPr>
          <a:xfrm>
            <a:off x="4731082" y="2090589"/>
            <a:ext cx="2314936" cy="532824"/>
          </a:xfrm>
          <a:custGeom>
            <a:avLst/>
            <a:gdLst>
              <a:gd name="connsiteX0" fmla="*/ 0 w 2314936"/>
              <a:gd name="connsiteY0" fmla="*/ 532824 h 532824"/>
              <a:gd name="connsiteX1" fmla="*/ 763929 w 2314936"/>
              <a:gd name="connsiteY1" fmla="*/ 388 h 532824"/>
              <a:gd name="connsiteX2" fmla="*/ 1469985 w 2314936"/>
              <a:gd name="connsiteY2" fmla="*/ 440226 h 532824"/>
              <a:gd name="connsiteX3" fmla="*/ 2314936 w 2314936"/>
              <a:gd name="connsiteY3" fmla="*/ 35112 h 532824"/>
            </a:gdLst>
            <a:ahLst/>
            <a:cxnLst>
              <a:cxn ang="0">
                <a:pos x="connsiteX0" y="connsiteY0"/>
              </a:cxn>
              <a:cxn ang="0">
                <a:pos x="connsiteX1" y="connsiteY1"/>
              </a:cxn>
              <a:cxn ang="0">
                <a:pos x="connsiteX2" y="connsiteY2"/>
              </a:cxn>
              <a:cxn ang="0">
                <a:pos x="connsiteX3" y="connsiteY3"/>
              </a:cxn>
            </a:cxnLst>
            <a:rect l="l" t="t" r="r" b="b"/>
            <a:pathLst>
              <a:path w="2314936" h="532824">
                <a:moveTo>
                  <a:pt x="0" y="532824"/>
                </a:moveTo>
                <a:cubicBezTo>
                  <a:pt x="259466" y="274322"/>
                  <a:pt x="518932" y="15821"/>
                  <a:pt x="763929" y="388"/>
                </a:cubicBezTo>
                <a:cubicBezTo>
                  <a:pt x="1008927" y="-15045"/>
                  <a:pt x="1211484" y="434439"/>
                  <a:pt x="1469985" y="440226"/>
                </a:cubicBezTo>
                <a:cubicBezTo>
                  <a:pt x="1728486" y="446013"/>
                  <a:pt x="2021711" y="240562"/>
                  <a:pt x="2314936" y="3511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Forme libre 20"/>
          <p:cNvSpPr/>
          <p:nvPr/>
        </p:nvSpPr>
        <p:spPr>
          <a:xfrm>
            <a:off x="4719507" y="1419646"/>
            <a:ext cx="2326511" cy="1215341"/>
          </a:xfrm>
          <a:custGeom>
            <a:avLst/>
            <a:gdLst>
              <a:gd name="connsiteX0" fmla="*/ 0 w 2291787"/>
              <a:gd name="connsiteY0" fmla="*/ 1215341 h 1215341"/>
              <a:gd name="connsiteX1" fmla="*/ 0 w 2291787"/>
              <a:gd name="connsiteY1" fmla="*/ 0 h 1215341"/>
              <a:gd name="connsiteX2" fmla="*/ 2291787 w 2291787"/>
              <a:gd name="connsiteY2" fmla="*/ 0 h 1215341"/>
              <a:gd name="connsiteX3" fmla="*/ 2291787 w 2291787"/>
              <a:gd name="connsiteY3" fmla="*/ 740779 h 1215341"/>
            </a:gdLst>
            <a:ahLst/>
            <a:cxnLst>
              <a:cxn ang="0">
                <a:pos x="connsiteX0" y="connsiteY0"/>
              </a:cxn>
              <a:cxn ang="0">
                <a:pos x="connsiteX1" y="connsiteY1"/>
              </a:cxn>
              <a:cxn ang="0">
                <a:pos x="connsiteX2" y="connsiteY2"/>
              </a:cxn>
              <a:cxn ang="0">
                <a:pos x="connsiteX3" y="connsiteY3"/>
              </a:cxn>
            </a:cxnLst>
            <a:rect l="l" t="t" r="r" b="b"/>
            <a:pathLst>
              <a:path w="2291787" h="1215341">
                <a:moveTo>
                  <a:pt x="0" y="1215341"/>
                </a:moveTo>
                <a:lnTo>
                  <a:pt x="0" y="0"/>
                </a:lnTo>
                <a:lnTo>
                  <a:pt x="2291787" y="0"/>
                </a:lnTo>
                <a:lnTo>
                  <a:pt x="2291787" y="740779"/>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7" name="Group 507"/>
          <p:cNvGrpSpPr>
            <a:grpSpLocks/>
          </p:cNvGrpSpPr>
          <p:nvPr/>
        </p:nvGrpSpPr>
        <p:grpSpPr bwMode="auto">
          <a:xfrm>
            <a:off x="5837358" y="1050445"/>
            <a:ext cx="138113" cy="136525"/>
            <a:chOff x="1270" y="2213"/>
            <a:chExt cx="87" cy="86"/>
          </a:xfrm>
        </p:grpSpPr>
        <p:sp>
          <p:nvSpPr>
            <p:cNvPr id="28"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9"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0" name="Rectangle 716"/>
          <p:cNvSpPr>
            <a:spLocks noChangeArrowheads="1"/>
          </p:cNvSpPr>
          <p:nvPr/>
        </p:nvSpPr>
        <p:spPr bwMode="auto">
          <a:xfrm>
            <a:off x="6488233" y="966307"/>
            <a:ext cx="69410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B[GM]</a:t>
            </a:r>
            <a:endParaRPr lang="fr-FR" altLang="fr-FR" sz="1400" dirty="0">
              <a:latin typeface="Arial" charset="0"/>
            </a:endParaRPr>
          </a:p>
        </p:txBody>
      </p:sp>
      <p:sp>
        <p:nvSpPr>
          <p:cNvPr id="31" name="Rectangle 717"/>
          <p:cNvSpPr>
            <a:spLocks noChangeArrowheads="1"/>
          </p:cNvSpPr>
          <p:nvPr/>
        </p:nvSpPr>
        <p:spPr bwMode="auto">
          <a:xfrm>
            <a:off x="6031033" y="964498"/>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a:t>
            </a:r>
            <a:endParaRPr lang="fr-FR" altLang="fr-FR" sz="1400" dirty="0">
              <a:latin typeface="Arial" charset="0"/>
            </a:endParaRPr>
          </a:p>
        </p:txBody>
      </p:sp>
      <p:sp>
        <p:nvSpPr>
          <p:cNvPr id="33" name="Rectangle 719"/>
          <p:cNvSpPr>
            <a:spLocks noChangeArrowheads="1"/>
          </p:cNvSpPr>
          <p:nvPr/>
        </p:nvSpPr>
        <p:spPr bwMode="auto">
          <a:xfrm>
            <a:off x="5748458" y="972657"/>
            <a:ext cx="1433876"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34" name="Line 720"/>
          <p:cNvSpPr>
            <a:spLocks noChangeShapeType="1"/>
          </p:cNvSpPr>
          <p:nvPr/>
        </p:nvSpPr>
        <p:spPr bwMode="auto">
          <a:xfrm>
            <a:off x="6046908" y="96630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5" name="Line 721"/>
          <p:cNvSpPr>
            <a:spLocks noChangeShapeType="1"/>
          </p:cNvSpPr>
          <p:nvPr/>
        </p:nvSpPr>
        <p:spPr bwMode="auto">
          <a:xfrm>
            <a:off x="6504108" y="96630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6" name="Freeform 870"/>
          <p:cNvSpPr>
            <a:spLocks/>
          </p:cNvSpPr>
          <p:nvPr/>
        </p:nvSpPr>
        <p:spPr bwMode="auto">
          <a:xfrm>
            <a:off x="5298082" y="1125856"/>
            <a:ext cx="447675" cy="285751"/>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2" name="Forme libre 21"/>
          <p:cNvSpPr/>
          <p:nvPr/>
        </p:nvSpPr>
        <p:spPr>
          <a:xfrm>
            <a:off x="5002193" y="4380195"/>
            <a:ext cx="1794076" cy="983848"/>
          </a:xfrm>
          <a:custGeom>
            <a:avLst/>
            <a:gdLst>
              <a:gd name="connsiteX0" fmla="*/ 0 w 1794076"/>
              <a:gd name="connsiteY0" fmla="*/ 57874 h 983848"/>
              <a:gd name="connsiteX1" fmla="*/ 0 w 1794076"/>
              <a:gd name="connsiteY1" fmla="*/ 983848 h 983848"/>
              <a:gd name="connsiteX2" fmla="*/ 1794076 w 1794076"/>
              <a:gd name="connsiteY2" fmla="*/ 983848 h 983848"/>
              <a:gd name="connsiteX3" fmla="*/ 1794076 w 1794076"/>
              <a:gd name="connsiteY3" fmla="*/ 0 h 983848"/>
            </a:gdLst>
            <a:ahLst/>
            <a:cxnLst>
              <a:cxn ang="0">
                <a:pos x="connsiteX0" y="connsiteY0"/>
              </a:cxn>
              <a:cxn ang="0">
                <a:pos x="connsiteX1" y="connsiteY1"/>
              </a:cxn>
              <a:cxn ang="0">
                <a:pos x="connsiteX2" y="connsiteY2"/>
              </a:cxn>
              <a:cxn ang="0">
                <a:pos x="connsiteX3" y="connsiteY3"/>
              </a:cxn>
            </a:cxnLst>
            <a:rect l="l" t="t" r="r" b="b"/>
            <a:pathLst>
              <a:path w="1794076" h="983848">
                <a:moveTo>
                  <a:pt x="0" y="57874"/>
                </a:moveTo>
                <a:lnTo>
                  <a:pt x="0" y="983848"/>
                </a:lnTo>
                <a:lnTo>
                  <a:pt x="1794076" y="983848"/>
                </a:lnTo>
                <a:lnTo>
                  <a:pt x="1794076"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210"/>
          <p:cNvSpPr>
            <a:spLocks noChangeArrowheads="1"/>
          </p:cNvSpPr>
          <p:nvPr/>
        </p:nvSpPr>
        <p:spPr bwMode="auto">
          <a:xfrm>
            <a:off x="5099151" y="548356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4" name="Line 211"/>
          <p:cNvSpPr>
            <a:spLocks noChangeShapeType="1"/>
          </p:cNvSpPr>
          <p:nvPr/>
        </p:nvSpPr>
        <p:spPr bwMode="auto">
          <a:xfrm flipV="1">
            <a:off x="5245201" y="536926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Freeform 212"/>
          <p:cNvSpPr>
            <a:spLocks/>
          </p:cNvSpPr>
          <p:nvPr/>
        </p:nvSpPr>
        <p:spPr bwMode="auto">
          <a:xfrm>
            <a:off x="5167414" y="535339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6" name="Rectangle 223"/>
          <p:cNvSpPr>
            <a:spLocks noChangeArrowheads="1"/>
          </p:cNvSpPr>
          <p:nvPr/>
        </p:nvSpPr>
        <p:spPr bwMode="auto">
          <a:xfrm>
            <a:off x="5092801" y="5477217"/>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37" name="Forme libre 36"/>
          <p:cNvSpPr/>
          <p:nvPr/>
        </p:nvSpPr>
        <p:spPr>
          <a:xfrm>
            <a:off x="5012208" y="4121756"/>
            <a:ext cx="1797560" cy="439311"/>
          </a:xfrm>
          <a:custGeom>
            <a:avLst/>
            <a:gdLst>
              <a:gd name="connsiteX0" fmla="*/ 0 w 2314936"/>
              <a:gd name="connsiteY0" fmla="*/ 532824 h 532824"/>
              <a:gd name="connsiteX1" fmla="*/ 763929 w 2314936"/>
              <a:gd name="connsiteY1" fmla="*/ 388 h 532824"/>
              <a:gd name="connsiteX2" fmla="*/ 1469985 w 2314936"/>
              <a:gd name="connsiteY2" fmla="*/ 440226 h 532824"/>
              <a:gd name="connsiteX3" fmla="*/ 2314936 w 2314936"/>
              <a:gd name="connsiteY3" fmla="*/ 35112 h 532824"/>
              <a:gd name="connsiteX0" fmla="*/ 0 w 2141316"/>
              <a:gd name="connsiteY0" fmla="*/ 359887 h 441028"/>
              <a:gd name="connsiteX1" fmla="*/ 590309 w 2141316"/>
              <a:gd name="connsiteY1" fmla="*/ 1071 h 441028"/>
              <a:gd name="connsiteX2" fmla="*/ 1296365 w 2141316"/>
              <a:gd name="connsiteY2" fmla="*/ 440909 h 441028"/>
              <a:gd name="connsiteX3" fmla="*/ 2141316 w 2141316"/>
              <a:gd name="connsiteY3" fmla="*/ 35795 h 441028"/>
              <a:gd name="connsiteX0" fmla="*/ 0 w 1851949"/>
              <a:gd name="connsiteY0" fmla="*/ 359887 h 453858"/>
              <a:gd name="connsiteX1" fmla="*/ 590309 w 1851949"/>
              <a:gd name="connsiteY1" fmla="*/ 1071 h 453858"/>
              <a:gd name="connsiteX2" fmla="*/ 1296365 w 1851949"/>
              <a:gd name="connsiteY2" fmla="*/ 440909 h 453858"/>
              <a:gd name="connsiteX3" fmla="*/ 1851949 w 1851949"/>
              <a:gd name="connsiteY3" fmla="*/ 232564 h 453858"/>
              <a:gd name="connsiteX0" fmla="*/ 0 w 1851949"/>
              <a:gd name="connsiteY0" fmla="*/ 359887 h 446510"/>
              <a:gd name="connsiteX1" fmla="*/ 590309 w 1851949"/>
              <a:gd name="connsiteY1" fmla="*/ 1071 h 446510"/>
              <a:gd name="connsiteX2" fmla="*/ 1296365 w 1851949"/>
              <a:gd name="connsiteY2" fmla="*/ 440909 h 446510"/>
              <a:gd name="connsiteX3" fmla="*/ 1851949 w 1851949"/>
              <a:gd name="connsiteY3" fmla="*/ 232564 h 446510"/>
              <a:gd name="connsiteX0" fmla="*/ 0 w 1797560"/>
              <a:gd name="connsiteY0" fmla="*/ 337049 h 447467"/>
              <a:gd name="connsiteX1" fmla="*/ 535920 w 1797560"/>
              <a:gd name="connsiteY1" fmla="*/ 2028 h 447467"/>
              <a:gd name="connsiteX2" fmla="*/ 1241976 w 1797560"/>
              <a:gd name="connsiteY2" fmla="*/ 441866 h 447467"/>
              <a:gd name="connsiteX3" fmla="*/ 1797560 w 1797560"/>
              <a:gd name="connsiteY3" fmla="*/ 233521 h 447467"/>
              <a:gd name="connsiteX0" fmla="*/ 0 w 1797560"/>
              <a:gd name="connsiteY0" fmla="*/ 335870 h 446288"/>
              <a:gd name="connsiteX1" fmla="*/ 535920 w 1797560"/>
              <a:gd name="connsiteY1" fmla="*/ 849 h 446288"/>
              <a:gd name="connsiteX2" fmla="*/ 1241976 w 1797560"/>
              <a:gd name="connsiteY2" fmla="*/ 440687 h 446288"/>
              <a:gd name="connsiteX3" fmla="*/ 1797560 w 1797560"/>
              <a:gd name="connsiteY3" fmla="*/ 232342 h 446288"/>
              <a:gd name="connsiteX0" fmla="*/ 0 w 1797560"/>
              <a:gd name="connsiteY0" fmla="*/ 335937 h 446355"/>
              <a:gd name="connsiteX1" fmla="*/ 535920 w 1797560"/>
              <a:gd name="connsiteY1" fmla="*/ 916 h 446355"/>
              <a:gd name="connsiteX2" fmla="*/ 1241976 w 1797560"/>
              <a:gd name="connsiteY2" fmla="*/ 440754 h 446355"/>
              <a:gd name="connsiteX3" fmla="*/ 1797560 w 1797560"/>
              <a:gd name="connsiteY3" fmla="*/ 232409 h 446355"/>
              <a:gd name="connsiteX0" fmla="*/ 0 w 1797560"/>
              <a:gd name="connsiteY0" fmla="*/ 335937 h 446355"/>
              <a:gd name="connsiteX1" fmla="*/ 535920 w 1797560"/>
              <a:gd name="connsiteY1" fmla="*/ 916 h 446355"/>
              <a:gd name="connsiteX2" fmla="*/ 1187588 w 1797560"/>
              <a:gd name="connsiteY2" fmla="*/ 440754 h 446355"/>
              <a:gd name="connsiteX3" fmla="*/ 1797560 w 1797560"/>
              <a:gd name="connsiteY3" fmla="*/ 232409 h 446355"/>
              <a:gd name="connsiteX0" fmla="*/ 0 w 1797560"/>
              <a:gd name="connsiteY0" fmla="*/ 329165 h 439311"/>
              <a:gd name="connsiteX1" fmla="*/ 559714 w 1797560"/>
              <a:gd name="connsiteY1" fmla="*/ 942 h 439311"/>
              <a:gd name="connsiteX2" fmla="*/ 1187588 w 1797560"/>
              <a:gd name="connsiteY2" fmla="*/ 433982 h 439311"/>
              <a:gd name="connsiteX3" fmla="*/ 1797560 w 1797560"/>
              <a:gd name="connsiteY3" fmla="*/ 225637 h 439311"/>
            </a:gdLst>
            <a:ahLst/>
            <a:cxnLst>
              <a:cxn ang="0">
                <a:pos x="connsiteX0" y="connsiteY0"/>
              </a:cxn>
              <a:cxn ang="0">
                <a:pos x="connsiteX1" y="connsiteY1"/>
              </a:cxn>
              <a:cxn ang="0">
                <a:pos x="connsiteX2" y="connsiteY2"/>
              </a:cxn>
              <a:cxn ang="0">
                <a:pos x="connsiteX3" y="connsiteY3"/>
              </a:cxn>
            </a:cxnLst>
            <a:rect l="l" t="t" r="r" b="b"/>
            <a:pathLst>
              <a:path w="1797560" h="439311">
                <a:moveTo>
                  <a:pt x="0" y="329165"/>
                </a:moveTo>
                <a:cubicBezTo>
                  <a:pt x="120096" y="213433"/>
                  <a:pt x="361783" y="-16527"/>
                  <a:pt x="559714" y="942"/>
                </a:cubicBezTo>
                <a:cubicBezTo>
                  <a:pt x="757645" y="18411"/>
                  <a:pt x="981280" y="396533"/>
                  <a:pt x="1187588" y="433982"/>
                </a:cubicBezTo>
                <a:cubicBezTo>
                  <a:pt x="1393896" y="471431"/>
                  <a:pt x="1677697" y="301915"/>
                  <a:pt x="1797560" y="22563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210"/>
          <p:cNvSpPr>
            <a:spLocks noChangeArrowheads="1"/>
          </p:cNvSpPr>
          <p:nvPr/>
        </p:nvSpPr>
        <p:spPr bwMode="auto">
          <a:xfrm>
            <a:off x="5313206" y="223800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0" name="Line 211"/>
          <p:cNvSpPr>
            <a:spLocks noChangeShapeType="1"/>
          </p:cNvSpPr>
          <p:nvPr/>
        </p:nvSpPr>
        <p:spPr bwMode="auto">
          <a:xfrm flipV="1">
            <a:off x="5459256" y="2123708"/>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1" name="Freeform 212"/>
          <p:cNvSpPr>
            <a:spLocks/>
          </p:cNvSpPr>
          <p:nvPr/>
        </p:nvSpPr>
        <p:spPr bwMode="auto">
          <a:xfrm>
            <a:off x="5381469" y="2107833"/>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2" name="Rectangle 223"/>
          <p:cNvSpPr>
            <a:spLocks noChangeArrowheads="1"/>
          </p:cNvSpPr>
          <p:nvPr/>
        </p:nvSpPr>
        <p:spPr bwMode="auto">
          <a:xfrm>
            <a:off x="5306856" y="2231658"/>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B</a:t>
            </a:r>
            <a:endParaRPr lang="fr-FR" altLang="fr-FR" sz="1400" dirty="0">
              <a:latin typeface="Arial" charset="0"/>
            </a:endParaRPr>
          </a:p>
        </p:txBody>
      </p:sp>
      <p:sp>
        <p:nvSpPr>
          <p:cNvPr id="43" name="Freeform 870"/>
          <p:cNvSpPr>
            <a:spLocks/>
          </p:cNvSpPr>
          <p:nvPr/>
        </p:nvSpPr>
        <p:spPr bwMode="auto">
          <a:xfrm flipH="1">
            <a:off x="4243545" y="3552775"/>
            <a:ext cx="1166880" cy="507197"/>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45" name="Connecteur droit 44"/>
          <p:cNvCxnSpPr/>
          <p:nvPr/>
        </p:nvCxnSpPr>
        <p:spPr>
          <a:xfrm>
            <a:off x="4491481" y="4059026"/>
            <a:ext cx="2850166" cy="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46" name="Rectangle 210"/>
          <p:cNvSpPr>
            <a:spLocks noChangeArrowheads="1"/>
          </p:cNvSpPr>
          <p:nvPr/>
        </p:nvSpPr>
        <p:spPr bwMode="auto">
          <a:xfrm flipV="1">
            <a:off x="6131166" y="415271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7" name="Line 211"/>
          <p:cNvSpPr>
            <a:spLocks noChangeShapeType="1"/>
          </p:cNvSpPr>
          <p:nvPr/>
        </p:nvSpPr>
        <p:spPr bwMode="auto">
          <a:xfrm>
            <a:off x="6277216" y="445116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8" name="Freeform 212"/>
          <p:cNvSpPr>
            <a:spLocks/>
          </p:cNvSpPr>
          <p:nvPr/>
        </p:nvSpPr>
        <p:spPr bwMode="auto">
          <a:xfrm flipV="1">
            <a:off x="6199429" y="449719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9" name="Rectangle 223"/>
          <p:cNvSpPr>
            <a:spLocks noChangeArrowheads="1"/>
          </p:cNvSpPr>
          <p:nvPr/>
        </p:nvSpPr>
        <p:spPr bwMode="auto">
          <a:xfrm>
            <a:off x="6124816" y="4146361"/>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51" name="ZoneTexte 50"/>
          <p:cNvSpPr txBox="1"/>
          <p:nvPr/>
        </p:nvSpPr>
        <p:spPr>
          <a:xfrm>
            <a:off x="4388536" y="3205028"/>
            <a:ext cx="11304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[PL]  G[GM]</a:t>
            </a:r>
          </a:p>
        </p:txBody>
      </p:sp>
      <p:cxnSp>
        <p:nvCxnSpPr>
          <p:cNvPr id="53" name="Connecteur droit avec flèche 52"/>
          <p:cNvCxnSpPr/>
          <p:nvPr/>
        </p:nvCxnSpPr>
        <p:spPr>
          <a:xfrm>
            <a:off x="1169937" y="4872119"/>
            <a:ext cx="1794076"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57" name="Connecteur droit 56"/>
          <p:cNvCxnSpPr>
            <a:stCxn id="4" idx="2"/>
          </p:cNvCxnSpPr>
          <p:nvPr/>
        </p:nvCxnSpPr>
        <p:spPr>
          <a:xfrm>
            <a:off x="2974694" y="4560425"/>
            <a:ext cx="0" cy="4347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necteur droit 58"/>
          <p:cNvCxnSpPr>
            <a:stCxn id="4" idx="1"/>
          </p:cNvCxnSpPr>
          <p:nvPr/>
        </p:nvCxnSpPr>
        <p:spPr>
          <a:xfrm>
            <a:off x="1180618" y="4560425"/>
            <a:ext cx="0" cy="4699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ZoneTexte 60"/>
          <p:cNvSpPr txBox="1"/>
          <p:nvPr/>
        </p:nvSpPr>
        <p:spPr>
          <a:xfrm>
            <a:off x="1811363" y="4569861"/>
            <a:ext cx="48282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100</a:t>
            </a:r>
          </a:p>
        </p:txBody>
      </p:sp>
      <p:sp>
        <p:nvSpPr>
          <p:cNvPr id="62" name="Rectangle 61"/>
          <p:cNvSpPr/>
          <p:nvPr/>
        </p:nvSpPr>
        <p:spPr>
          <a:xfrm>
            <a:off x="1840635" y="4616852"/>
            <a:ext cx="453552" cy="2256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4" name="Connecteur droit 63"/>
          <p:cNvCxnSpPr/>
          <p:nvPr/>
        </p:nvCxnSpPr>
        <p:spPr>
          <a:xfrm flipH="1">
            <a:off x="689655" y="4558286"/>
            <a:ext cx="5325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oup 507"/>
          <p:cNvGrpSpPr>
            <a:grpSpLocks/>
          </p:cNvGrpSpPr>
          <p:nvPr/>
        </p:nvGrpSpPr>
        <p:grpSpPr bwMode="auto">
          <a:xfrm>
            <a:off x="7341834" y="3522151"/>
            <a:ext cx="138113" cy="136525"/>
            <a:chOff x="1270" y="2213"/>
            <a:chExt cx="87" cy="86"/>
          </a:xfrm>
        </p:grpSpPr>
        <p:sp>
          <p:nvSpPr>
            <p:cNvPr id="66"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7"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8" name="Rectangle 716"/>
          <p:cNvSpPr>
            <a:spLocks noChangeArrowheads="1"/>
          </p:cNvSpPr>
          <p:nvPr/>
        </p:nvSpPr>
        <p:spPr bwMode="auto">
          <a:xfrm>
            <a:off x="8143184" y="343801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69" name="Rectangle 717"/>
          <p:cNvSpPr>
            <a:spLocks noChangeArrowheads="1"/>
          </p:cNvSpPr>
          <p:nvPr/>
        </p:nvSpPr>
        <p:spPr bwMode="auto">
          <a:xfrm>
            <a:off x="7535509" y="3436204"/>
            <a:ext cx="64280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a:t>
            </a:r>
            <a:r>
              <a:rPr lang="fr-FR" altLang="fr-FR" sz="1400" dirty="0" smtClean="0">
                <a:latin typeface="Arial" charset="0"/>
                <a:sym typeface="CATIA Symbols"/>
              </a:rPr>
              <a:t></a:t>
            </a:r>
            <a:endParaRPr lang="fr-FR" altLang="fr-FR" sz="1400" dirty="0">
              <a:latin typeface="Arial" charset="0"/>
            </a:endParaRPr>
          </a:p>
        </p:txBody>
      </p:sp>
      <p:sp>
        <p:nvSpPr>
          <p:cNvPr id="71" name="Rectangle 719"/>
          <p:cNvSpPr>
            <a:spLocks noChangeArrowheads="1"/>
          </p:cNvSpPr>
          <p:nvPr/>
        </p:nvSpPr>
        <p:spPr bwMode="auto">
          <a:xfrm>
            <a:off x="7252933" y="3444363"/>
            <a:ext cx="119346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2" name="Line 720"/>
          <p:cNvSpPr>
            <a:spLocks noChangeShapeType="1"/>
          </p:cNvSpPr>
          <p:nvPr/>
        </p:nvSpPr>
        <p:spPr bwMode="auto">
          <a:xfrm>
            <a:off x="7551384" y="34380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 name="Line 721"/>
          <p:cNvSpPr>
            <a:spLocks noChangeShapeType="1"/>
          </p:cNvSpPr>
          <p:nvPr/>
        </p:nvSpPr>
        <p:spPr bwMode="auto">
          <a:xfrm>
            <a:off x="8124334" y="343801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4" name="Freeform 870"/>
          <p:cNvSpPr>
            <a:spLocks/>
          </p:cNvSpPr>
          <p:nvPr/>
        </p:nvSpPr>
        <p:spPr bwMode="auto">
          <a:xfrm>
            <a:off x="6802558" y="3587958"/>
            <a:ext cx="447675" cy="471068"/>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75" name="Connecteur droit avec flèche 74"/>
          <p:cNvCxnSpPr/>
          <p:nvPr/>
        </p:nvCxnSpPr>
        <p:spPr>
          <a:xfrm>
            <a:off x="901672" y="3154098"/>
            <a:ext cx="2373963"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6" name="ZoneTexte 75"/>
          <p:cNvSpPr txBox="1"/>
          <p:nvPr/>
        </p:nvSpPr>
        <p:spPr>
          <a:xfrm>
            <a:off x="1832473" y="2805540"/>
            <a:ext cx="48282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120</a:t>
            </a:r>
          </a:p>
        </p:txBody>
      </p:sp>
      <p:sp>
        <p:nvSpPr>
          <p:cNvPr id="77" name="Rectangle 76"/>
          <p:cNvSpPr/>
          <p:nvPr/>
        </p:nvSpPr>
        <p:spPr>
          <a:xfrm>
            <a:off x="1861745" y="2852531"/>
            <a:ext cx="453552" cy="2256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9" name="Connecteur droit avec flèche 78"/>
          <p:cNvCxnSpPr/>
          <p:nvPr/>
        </p:nvCxnSpPr>
        <p:spPr>
          <a:xfrm>
            <a:off x="4687682" y="3844891"/>
            <a:ext cx="2373963"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0" name="ZoneTexte 79"/>
          <p:cNvSpPr txBox="1"/>
          <p:nvPr/>
        </p:nvSpPr>
        <p:spPr>
          <a:xfrm>
            <a:off x="5618483" y="3496333"/>
            <a:ext cx="48282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120</a:t>
            </a:r>
          </a:p>
        </p:txBody>
      </p:sp>
      <p:sp>
        <p:nvSpPr>
          <p:cNvPr id="81" name="Rectangle 80"/>
          <p:cNvSpPr/>
          <p:nvPr/>
        </p:nvSpPr>
        <p:spPr>
          <a:xfrm>
            <a:off x="5647755" y="3543324"/>
            <a:ext cx="453552" cy="2256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ZoneTexte 81"/>
          <p:cNvSpPr txBox="1"/>
          <p:nvPr/>
        </p:nvSpPr>
        <p:spPr>
          <a:xfrm>
            <a:off x="6063047" y="3478932"/>
            <a:ext cx="452368" cy="369332"/>
          </a:xfrm>
          <a:prstGeom prst="rect">
            <a:avLst/>
          </a:prstGeom>
          <a:noFill/>
        </p:spPr>
        <p:txBody>
          <a:bodyPr wrap="none" rtlCol="0">
            <a:spAutoFit/>
          </a:bodyPr>
          <a:lstStyle/>
          <a:p>
            <a:r>
              <a:rPr lang="fr-FR" dirty="0" smtClean="0">
                <a:latin typeface="Arial" panose="020B0604020202020204" pitchFamily="34" charset="0"/>
                <a:cs typeface="Arial" panose="020B0604020202020204" pitchFamily="34" charset="0"/>
                <a:sym typeface="CATIA Symbols"/>
              </a:rPr>
              <a:t></a:t>
            </a:r>
            <a:endParaRPr lang="fr-FR" dirty="0" smtClean="0">
              <a:latin typeface="Arial" panose="020B0604020202020204" pitchFamily="34" charset="0"/>
              <a:cs typeface="Arial" panose="020B0604020202020204" pitchFamily="34" charset="0"/>
            </a:endParaRPr>
          </a:p>
        </p:txBody>
      </p:sp>
      <p:cxnSp>
        <p:nvCxnSpPr>
          <p:cNvPr id="86" name="Connecteur droit 85"/>
          <p:cNvCxnSpPr/>
          <p:nvPr/>
        </p:nvCxnSpPr>
        <p:spPr>
          <a:xfrm>
            <a:off x="7046018" y="3727052"/>
            <a:ext cx="0" cy="3319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necteur droit 86"/>
          <p:cNvCxnSpPr/>
          <p:nvPr/>
        </p:nvCxnSpPr>
        <p:spPr>
          <a:xfrm>
            <a:off x="4709796" y="3727998"/>
            <a:ext cx="0" cy="3319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ZoneTexte 87"/>
          <p:cNvSpPr txBox="1"/>
          <p:nvPr/>
        </p:nvSpPr>
        <p:spPr>
          <a:xfrm>
            <a:off x="7508550" y="3164365"/>
            <a:ext cx="293670"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F</a:t>
            </a:r>
          </a:p>
        </p:txBody>
      </p:sp>
      <p:sp>
        <p:nvSpPr>
          <p:cNvPr id="90" name="ZoneTexte 89"/>
          <p:cNvSpPr txBox="1"/>
          <p:nvPr/>
        </p:nvSpPr>
        <p:spPr>
          <a:xfrm>
            <a:off x="520861" y="1851949"/>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(a)</a:t>
            </a:r>
          </a:p>
        </p:txBody>
      </p:sp>
      <p:sp>
        <p:nvSpPr>
          <p:cNvPr id="91" name="ZoneTexte 90"/>
          <p:cNvSpPr txBox="1"/>
          <p:nvPr/>
        </p:nvSpPr>
        <p:spPr>
          <a:xfrm>
            <a:off x="3660233" y="1050445"/>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(b)</a:t>
            </a:r>
          </a:p>
        </p:txBody>
      </p:sp>
      <p:sp>
        <p:nvSpPr>
          <p:cNvPr id="92" name="ZoneTexte 91"/>
          <p:cNvSpPr txBox="1"/>
          <p:nvPr/>
        </p:nvSpPr>
        <p:spPr>
          <a:xfrm>
            <a:off x="3660233" y="3167657"/>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(c)</a:t>
            </a:r>
          </a:p>
        </p:txBody>
      </p:sp>
      <p:cxnSp>
        <p:nvCxnSpPr>
          <p:cNvPr id="95" name="Connecteur droit avec flèche 94"/>
          <p:cNvCxnSpPr/>
          <p:nvPr/>
        </p:nvCxnSpPr>
        <p:spPr>
          <a:xfrm>
            <a:off x="4940320" y="2965340"/>
            <a:ext cx="1794076"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6745077" y="2355146"/>
            <a:ext cx="0" cy="6985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necteur droit 96"/>
          <p:cNvCxnSpPr/>
          <p:nvPr/>
        </p:nvCxnSpPr>
        <p:spPr>
          <a:xfrm>
            <a:off x="4951001" y="2418783"/>
            <a:ext cx="0" cy="6701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ZoneTexte 97"/>
          <p:cNvSpPr txBox="1"/>
          <p:nvPr/>
        </p:nvSpPr>
        <p:spPr>
          <a:xfrm>
            <a:off x="5581746" y="2663082"/>
            <a:ext cx="48282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100</a:t>
            </a:r>
          </a:p>
        </p:txBody>
      </p:sp>
      <p:sp>
        <p:nvSpPr>
          <p:cNvPr id="99" name="Rectangle 98"/>
          <p:cNvSpPr/>
          <p:nvPr/>
        </p:nvSpPr>
        <p:spPr>
          <a:xfrm>
            <a:off x="5611018" y="2710073"/>
            <a:ext cx="453552" cy="2256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Ellipse 102"/>
          <p:cNvSpPr/>
          <p:nvPr/>
        </p:nvSpPr>
        <p:spPr>
          <a:xfrm>
            <a:off x="7259292" y="2478651"/>
            <a:ext cx="508000" cy="508000"/>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4" name="Connecteur droit 103"/>
          <p:cNvCxnSpPr/>
          <p:nvPr/>
        </p:nvCxnSpPr>
        <p:spPr>
          <a:xfrm>
            <a:off x="7259292" y="2767376"/>
            <a:ext cx="5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 name="ZoneTexte 104"/>
          <p:cNvSpPr txBox="1"/>
          <p:nvPr/>
        </p:nvSpPr>
        <p:spPr>
          <a:xfrm>
            <a:off x="7322441" y="271007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B1</a:t>
            </a:r>
            <a:endParaRPr lang="fr-FR" sz="1200" dirty="0">
              <a:latin typeface="Arial" panose="020B0604020202020204" pitchFamily="34" charset="0"/>
              <a:cs typeface="Arial" panose="020B0604020202020204" pitchFamily="34" charset="0"/>
            </a:endParaRPr>
          </a:p>
        </p:txBody>
      </p:sp>
      <p:cxnSp>
        <p:nvCxnSpPr>
          <p:cNvPr id="106" name="Connecteur droit avec flèche 105"/>
          <p:cNvCxnSpPr/>
          <p:nvPr/>
        </p:nvCxnSpPr>
        <p:spPr>
          <a:xfrm flipH="1" flipV="1">
            <a:off x="6577981" y="2422463"/>
            <a:ext cx="672252" cy="24061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7187195" y="2543975"/>
            <a:ext cx="671979" cy="246221"/>
          </a:xfrm>
          <a:prstGeom prst="rect">
            <a:avLst/>
          </a:prstGeom>
          <a:noFill/>
        </p:spPr>
        <p:txBody>
          <a:bodyPr wrap="none" rtlCol="0">
            <a:spAutoFit/>
          </a:bodyPr>
          <a:lstStyle/>
          <a:p>
            <a:r>
              <a:rPr lang="fr-FR" sz="1000" dirty="0" smtClean="0">
                <a:latin typeface="Arial" panose="020B0604020202020204" pitchFamily="34" charset="0"/>
                <a:cs typeface="Arial" panose="020B0604020202020204" pitchFamily="34" charset="0"/>
              </a:rPr>
              <a:t>100x100</a:t>
            </a:r>
          </a:p>
        </p:txBody>
      </p:sp>
      <p:sp>
        <p:nvSpPr>
          <p:cNvPr id="108" name="ZoneTexte 107"/>
          <p:cNvSpPr txBox="1"/>
          <p:nvPr/>
        </p:nvSpPr>
        <p:spPr>
          <a:xfrm>
            <a:off x="5544346" y="2263078"/>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B1</a:t>
            </a:r>
          </a:p>
        </p:txBody>
      </p:sp>
      <p:sp>
        <p:nvSpPr>
          <p:cNvPr id="89" name="Rectangle 4"/>
          <p:cNvSpPr>
            <a:spLocks noChangeArrowheads="1"/>
          </p:cNvSpPr>
          <p:nvPr/>
        </p:nvSpPr>
        <p:spPr bwMode="auto">
          <a:xfrm>
            <a:off x="100013" y="88900"/>
            <a:ext cx="8043171"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93" name="Rectangle 5"/>
          <p:cNvSpPr>
            <a:spLocks noChangeArrowheads="1"/>
          </p:cNvSpPr>
          <p:nvPr/>
        </p:nvSpPr>
        <p:spPr bwMode="auto">
          <a:xfrm>
            <a:off x="120650" y="112713"/>
            <a:ext cx="8144474"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ELEMENT DE SITUATION EN PLAGE DE PROJECTION</a:t>
            </a:r>
            <a:endParaRPr lang="fr-FR" altLang="fr-FR" sz="2400" b="1" dirty="0">
              <a:latin typeface="Arial" charset="0"/>
            </a:endParaRPr>
          </a:p>
        </p:txBody>
      </p:sp>
      <p:sp>
        <p:nvSpPr>
          <p:cNvPr id="94" name="Rectangle 210"/>
          <p:cNvSpPr>
            <a:spLocks noChangeArrowheads="1"/>
          </p:cNvSpPr>
          <p:nvPr/>
        </p:nvSpPr>
        <p:spPr bwMode="auto">
          <a:xfrm>
            <a:off x="4200668" y="367349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0" name="Line 211"/>
          <p:cNvSpPr>
            <a:spLocks noChangeShapeType="1"/>
          </p:cNvSpPr>
          <p:nvPr/>
        </p:nvSpPr>
        <p:spPr bwMode="auto">
          <a:xfrm flipV="1">
            <a:off x="4346718" y="3559199"/>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1" name="Freeform 212"/>
          <p:cNvSpPr>
            <a:spLocks/>
          </p:cNvSpPr>
          <p:nvPr/>
        </p:nvSpPr>
        <p:spPr bwMode="auto">
          <a:xfrm>
            <a:off x="4268931" y="3543324"/>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2" name="Rectangle 223"/>
          <p:cNvSpPr>
            <a:spLocks noChangeArrowheads="1"/>
          </p:cNvSpPr>
          <p:nvPr/>
        </p:nvSpPr>
        <p:spPr bwMode="auto">
          <a:xfrm>
            <a:off x="4194318" y="3667149"/>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F</a:t>
            </a:r>
            <a:endParaRPr lang="fr-FR" altLang="fr-FR" sz="1400" dirty="0">
              <a:latin typeface="Arial" charset="0"/>
            </a:endParaRPr>
          </a:p>
        </p:txBody>
      </p:sp>
      <p:sp>
        <p:nvSpPr>
          <p:cNvPr id="110" name="Rectangle 109"/>
          <p:cNvSpPr/>
          <p:nvPr/>
        </p:nvSpPr>
        <p:spPr>
          <a:xfrm>
            <a:off x="4826985" y="3269848"/>
            <a:ext cx="583440" cy="2134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411248718"/>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3832225" y="1743075"/>
            <a:ext cx="882650" cy="455613"/>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8307" name="ZoneTexte 4"/>
          <p:cNvSpPr txBox="1">
            <a:spLocks noChangeArrowheads="1"/>
          </p:cNvSpPr>
          <p:nvPr/>
        </p:nvSpPr>
        <p:spPr bwMode="auto">
          <a:xfrm>
            <a:off x="52388" y="58738"/>
            <a:ext cx="2247346"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cs typeface="Arial" charset="0"/>
              </a:rPr>
              <a:t>APPLICATION</a:t>
            </a:r>
            <a:endParaRPr lang="fr-FR" altLang="fr-FR" sz="2400" b="1" dirty="0">
              <a:latin typeface="Arial" charset="0"/>
              <a:cs typeface="Arial" charset="0"/>
            </a:endParaRPr>
          </a:p>
        </p:txBody>
      </p:sp>
      <p:sp>
        <p:nvSpPr>
          <p:cNvPr id="6" name="Espace réservé du numéro de diapositive 1"/>
          <p:cNvSpPr>
            <a:spLocks noGrp="1"/>
          </p:cNvSpPr>
          <p:nvPr>
            <p:ph type="sldNum" sz="quarter" idx="12"/>
          </p:nvPr>
        </p:nvSpPr>
        <p:spPr>
          <a:xfrm>
            <a:off x="8736013" y="6492875"/>
            <a:ext cx="407987" cy="365125"/>
          </a:xfrm>
        </p:spPr>
        <p:txBody>
          <a:bodyPr/>
          <a:lstStyle/>
          <a:p>
            <a:pPr>
              <a:defRPr/>
            </a:pPr>
            <a:fld id="{54674EEF-0971-40E1-8C0D-DD0172074069}" type="slidenum">
              <a:rPr lang="fr-FR"/>
              <a:pPr>
                <a:defRPr/>
              </a:pPr>
              <a:t>116</a:t>
            </a:fld>
            <a:endParaRPr lang="fr-FR" dirty="0"/>
          </a:p>
        </p:txBody>
      </p:sp>
      <p:sp>
        <p:nvSpPr>
          <p:cNvPr id="18" name="Forme libre 17"/>
          <p:cNvSpPr/>
          <p:nvPr/>
        </p:nvSpPr>
        <p:spPr>
          <a:xfrm>
            <a:off x="3832225" y="1743075"/>
            <a:ext cx="882650" cy="322263"/>
          </a:xfrm>
          <a:custGeom>
            <a:avLst/>
            <a:gdLst>
              <a:gd name="connsiteX0" fmla="*/ 0 w 882960"/>
              <a:gd name="connsiteY0" fmla="*/ 0 h 322267"/>
              <a:gd name="connsiteX1" fmla="*/ 251526 w 882960"/>
              <a:gd name="connsiteY1" fmla="*/ 0 h 322267"/>
              <a:gd name="connsiteX2" fmla="*/ 73362 w 882960"/>
              <a:gd name="connsiteY2" fmla="*/ 178164 h 322267"/>
              <a:gd name="connsiteX3" fmla="*/ 73362 w 882960"/>
              <a:gd name="connsiteY3" fmla="*/ 322267 h 322267"/>
              <a:gd name="connsiteX4" fmla="*/ 786017 w 882960"/>
              <a:gd name="connsiteY4" fmla="*/ 322267 h 322267"/>
              <a:gd name="connsiteX5" fmla="*/ 786017 w 882960"/>
              <a:gd name="connsiteY5" fmla="*/ 151963 h 322267"/>
              <a:gd name="connsiteX6" fmla="*/ 641914 w 882960"/>
              <a:gd name="connsiteY6" fmla="*/ 7860 h 322267"/>
              <a:gd name="connsiteX7" fmla="*/ 882960 w 882960"/>
              <a:gd name="connsiteY7" fmla="*/ 7860 h 32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2960" h="322267">
                <a:moveTo>
                  <a:pt x="0" y="0"/>
                </a:moveTo>
                <a:lnTo>
                  <a:pt x="251526" y="0"/>
                </a:lnTo>
                <a:lnTo>
                  <a:pt x="73362" y="178164"/>
                </a:lnTo>
                <a:lnTo>
                  <a:pt x="73362" y="322267"/>
                </a:lnTo>
                <a:lnTo>
                  <a:pt x="786017" y="322267"/>
                </a:lnTo>
                <a:lnTo>
                  <a:pt x="786017" y="151963"/>
                </a:lnTo>
                <a:lnTo>
                  <a:pt x="641914" y="7860"/>
                </a:lnTo>
                <a:lnTo>
                  <a:pt x="882960" y="7860"/>
                </a:lnTo>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6" name="Forme libre 15"/>
          <p:cNvSpPr/>
          <p:nvPr/>
        </p:nvSpPr>
        <p:spPr>
          <a:xfrm>
            <a:off x="3971925" y="1192213"/>
            <a:ext cx="574675" cy="809625"/>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2" name="Rectangle 21"/>
          <p:cNvSpPr/>
          <p:nvPr/>
        </p:nvSpPr>
        <p:spPr>
          <a:xfrm>
            <a:off x="5181600" y="1746250"/>
            <a:ext cx="882650" cy="455613"/>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3" name="Forme libre 22"/>
          <p:cNvSpPr/>
          <p:nvPr/>
        </p:nvSpPr>
        <p:spPr>
          <a:xfrm>
            <a:off x="5181600" y="1746250"/>
            <a:ext cx="882650" cy="322263"/>
          </a:xfrm>
          <a:custGeom>
            <a:avLst/>
            <a:gdLst>
              <a:gd name="connsiteX0" fmla="*/ 0 w 882960"/>
              <a:gd name="connsiteY0" fmla="*/ 0 h 322267"/>
              <a:gd name="connsiteX1" fmla="*/ 251526 w 882960"/>
              <a:gd name="connsiteY1" fmla="*/ 0 h 322267"/>
              <a:gd name="connsiteX2" fmla="*/ 73362 w 882960"/>
              <a:gd name="connsiteY2" fmla="*/ 178164 h 322267"/>
              <a:gd name="connsiteX3" fmla="*/ 73362 w 882960"/>
              <a:gd name="connsiteY3" fmla="*/ 322267 h 322267"/>
              <a:gd name="connsiteX4" fmla="*/ 786017 w 882960"/>
              <a:gd name="connsiteY4" fmla="*/ 322267 h 322267"/>
              <a:gd name="connsiteX5" fmla="*/ 786017 w 882960"/>
              <a:gd name="connsiteY5" fmla="*/ 151963 h 322267"/>
              <a:gd name="connsiteX6" fmla="*/ 641914 w 882960"/>
              <a:gd name="connsiteY6" fmla="*/ 7860 h 322267"/>
              <a:gd name="connsiteX7" fmla="*/ 882960 w 882960"/>
              <a:gd name="connsiteY7" fmla="*/ 7860 h 32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2960" h="322267">
                <a:moveTo>
                  <a:pt x="0" y="0"/>
                </a:moveTo>
                <a:lnTo>
                  <a:pt x="251526" y="0"/>
                </a:lnTo>
                <a:lnTo>
                  <a:pt x="73362" y="178164"/>
                </a:lnTo>
                <a:lnTo>
                  <a:pt x="73362" y="322267"/>
                </a:lnTo>
                <a:lnTo>
                  <a:pt x="786017" y="322267"/>
                </a:lnTo>
                <a:lnTo>
                  <a:pt x="786017" y="151963"/>
                </a:lnTo>
                <a:lnTo>
                  <a:pt x="641914" y="7860"/>
                </a:lnTo>
                <a:lnTo>
                  <a:pt x="882960" y="7860"/>
                </a:lnTo>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4" name="Forme libre 23"/>
          <p:cNvSpPr/>
          <p:nvPr/>
        </p:nvSpPr>
        <p:spPr>
          <a:xfrm rot="21183495">
            <a:off x="5294313" y="1223963"/>
            <a:ext cx="573087" cy="809625"/>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6" name="Connecteur droit 25"/>
          <p:cNvCxnSpPr>
            <a:stCxn id="23" idx="1"/>
          </p:cNvCxnSpPr>
          <p:nvPr/>
        </p:nvCxnSpPr>
        <p:spPr>
          <a:xfrm>
            <a:off x="5434013" y="1746250"/>
            <a:ext cx="331787" cy="322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flipH="1">
            <a:off x="5667375" y="1847850"/>
            <a:ext cx="233363" cy="2413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98316" name="ZoneTexte 29"/>
          <p:cNvSpPr txBox="1">
            <a:spLocks noChangeArrowheads="1"/>
          </p:cNvSpPr>
          <p:nvPr/>
        </p:nvSpPr>
        <p:spPr bwMode="auto">
          <a:xfrm>
            <a:off x="5551488" y="2192338"/>
            <a:ext cx="4270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omic Sans MS" pitchFamily="66" charset="0"/>
              </a:rPr>
              <a:t>I</a:t>
            </a:r>
            <a:r>
              <a:rPr lang="fr-FR" altLang="fr-FR" sz="1800">
                <a:latin typeface="Arial" charset="0"/>
              </a:rPr>
              <a:t>1</a:t>
            </a:r>
          </a:p>
        </p:txBody>
      </p:sp>
      <p:grpSp>
        <p:nvGrpSpPr>
          <p:cNvPr id="98317" name="Groupe 36"/>
          <p:cNvGrpSpPr>
            <a:grpSpLocks/>
          </p:cNvGrpSpPr>
          <p:nvPr/>
        </p:nvGrpSpPr>
        <p:grpSpPr bwMode="auto">
          <a:xfrm flipH="1">
            <a:off x="6372225" y="1243013"/>
            <a:ext cx="882650" cy="977900"/>
            <a:chOff x="2783426" y="1315971"/>
            <a:chExt cx="882960" cy="977554"/>
          </a:xfrm>
        </p:grpSpPr>
        <p:sp>
          <p:nvSpPr>
            <p:cNvPr id="31" name="Rectangle 30"/>
            <p:cNvSpPr/>
            <p:nvPr/>
          </p:nvSpPr>
          <p:spPr>
            <a:xfrm>
              <a:off x="2783426" y="1838073"/>
              <a:ext cx="882960" cy="455452"/>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2" name="Forme libre 31"/>
            <p:cNvSpPr/>
            <p:nvPr/>
          </p:nvSpPr>
          <p:spPr>
            <a:xfrm>
              <a:off x="2783426" y="1838073"/>
              <a:ext cx="882960" cy="322149"/>
            </a:xfrm>
            <a:custGeom>
              <a:avLst/>
              <a:gdLst>
                <a:gd name="connsiteX0" fmla="*/ 0 w 882960"/>
                <a:gd name="connsiteY0" fmla="*/ 0 h 322267"/>
                <a:gd name="connsiteX1" fmla="*/ 251526 w 882960"/>
                <a:gd name="connsiteY1" fmla="*/ 0 h 322267"/>
                <a:gd name="connsiteX2" fmla="*/ 73362 w 882960"/>
                <a:gd name="connsiteY2" fmla="*/ 178164 h 322267"/>
                <a:gd name="connsiteX3" fmla="*/ 73362 w 882960"/>
                <a:gd name="connsiteY3" fmla="*/ 322267 h 322267"/>
                <a:gd name="connsiteX4" fmla="*/ 786017 w 882960"/>
                <a:gd name="connsiteY4" fmla="*/ 322267 h 322267"/>
                <a:gd name="connsiteX5" fmla="*/ 786017 w 882960"/>
                <a:gd name="connsiteY5" fmla="*/ 151963 h 322267"/>
                <a:gd name="connsiteX6" fmla="*/ 641914 w 882960"/>
                <a:gd name="connsiteY6" fmla="*/ 7860 h 322267"/>
                <a:gd name="connsiteX7" fmla="*/ 882960 w 882960"/>
                <a:gd name="connsiteY7" fmla="*/ 7860 h 32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2960" h="322267">
                  <a:moveTo>
                    <a:pt x="0" y="0"/>
                  </a:moveTo>
                  <a:lnTo>
                    <a:pt x="251526" y="0"/>
                  </a:lnTo>
                  <a:lnTo>
                    <a:pt x="73362" y="178164"/>
                  </a:lnTo>
                  <a:lnTo>
                    <a:pt x="73362" y="322267"/>
                  </a:lnTo>
                  <a:lnTo>
                    <a:pt x="786017" y="322267"/>
                  </a:lnTo>
                  <a:lnTo>
                    <a:pt x="786017" y="151963"/>
                  </a:lnTo>
                  <a:lnTo>
                    <a:pt x="641914" y="7860"/>
                  </a:lnTo>
                  <a:lnTo>
                    <a:pt x="882960" y="7860"/>
                  </a:lnTo>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3" name="Forme libre 32"/>
            <p:cNvSpPr/>
            <p:nvPr/>
          </p:nvSpPr>
          <p:spPr>
            <a:xfrm rot="21183495">
              <a:off x="2896178" y="1315971"/>
              <a:ext cx="573289" cy="809339"/>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34" name="Connecteur droit 33"/>
            <p:cNvCxnSpPr>
              <a:stCxn id="32" idx="1"/>
            </p:cNvCxnSpPr>
            <p:nvPr/>
          </p:nvCxnSpPr>
          <p:spPr>
            <a:xfrm>
              <a:off x="3034339" y="1838073"/>
              <a:ext cx="333492" cy="322149"/>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Connecteur droit 34"/>
            <p:cNvCxnSpPr/>
            <p:nvPr/>
          </p:nvCxnSpPr>
          <p:spPr>
            <a:xfrm flipH="1">
              <a:off x="3267783" y="1939637"/>
              <a:ext cx="233445" cy="24121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8318" name="ZoneTexte 35"/>
          <p:cNvSpPr txBox="1">
            <a:spLocks noChangeArrowheads="1"/>
          </p:cNvSpPr>
          <p:nvPr/>
        </p:nvSpPr>
        <p:spPr bwMode="auto">
          <a:xfrm>
            <a:off x="6489700" y="218757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omic Sans MS" pitchFamily="66" charset="0"/>
              </a:rPr>
              <a:t>I</a:t>
            </a:r>
            <a:r>
              <a:rPr lang="fr-FR" altLang="fr-FR" sz="1800">
                <a:latin typeface="Arial" charset="0"/>
              </a:rPr>
              <a:t>2</a:t>
            </a:r>
          </a:p>
        </p:txBody>
      </p:sp>
      <p:sp>
        <p:nvSpPr>
          <p:cNvPr id="98319" name="ZoneTexte 37"/>
          <p:cNvSpPr txBox="1">
            <a:spLocks noChangeArrowheads="1"/>
          </p:cNvSpPr>
          <p:nvPr/>
        </p:nvSpPr>
        <p:spPr bwMode="auto">
          <a:xfrm>
            <a:off x="5110163" y="544513"/>
            <a:ext cx="21891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800">
                <a:latin typeface="Arial" charset="0"/>
              </a:rPr>
              <a:t>2 Centres instantanés de rotation</a:t>
            </a:r>
          </a:p>
        </p:txBody>
      </p:sp>
      <p:sp>
        <p:nvSpPr>
          <p:cNvPr id="39" name="Forme libre 38"/>
          <p:cNvSpPr/>
          <p:nvPr/>
        </p:nvSpPr>
        <p:spPr>
          <a:xfrm>
            <a:off x="7915275" y="1243013"/>
            <a:ext cx="579438" cy="809625"/>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23292 h 809598"/>
              <a:gd name="connsiteX7" fmla="*/ 421829 w 573792"/>
              <a:gd name="connsiteY7" fmla="*/ 0 h 809598"/>
              <a:gd name="connsiteX0" fmla="*/ 141483 w 578364"/>
              <a:gd name="connsiteY0" fmla="*/ 0 h 809598"/>
              <a:gd name="connsiteX1" fmla="*/ 141483 w 578364"/>
              <a:gd name="connsiteY1" fmla="*/ 518772 h 809598"/>
              <a:gd name="connsiteX2" fmla="*/ 0 w 578364"/>
              <a:gd name="connsiteY2" fmla="*/ 660255 h 809598"/>
              <a:gd name="connsiteX3" fmla="*/ 0 w 578364"/>
              <a:gd name="connsiteY3" fmla="*/ 809598 h 809598"/>
              <a:gd name="connsiteX4" fmla="*/ 573792 w 578364"/>
              <a:gd name="connsiteY4" fmla="*/ 809598 h 809598"/>
              <a:gd name="connsiteX5" fmla="*/ 578364 w 578364"/>
              <a:gd name="connsiteY5" fmla="*/ 675255 h 809598"/>
              <a:gd name="connsiteX6" fmla="*/ 421829 w 578364"/>
              <a:gd name="connsiteY6" fmla="*/ 523292 h 809598"/>
              <a:gd name="connsiteX7" fmla="*/ 421829 w 578364"/>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364" h="809598">
                <a:moveTo>
                  <a:pt x="141483" y="0"/>
                </a:moveTo>
                <a:lnTo>
                  <a:pt x="141483" y="518772"/>
                </a:lnTo>
                <a:lnTo>
                  <a:pt x="0" y="660255"/>
                </a:lnTo>
                <a:lnTo>
                  <a:pt x="0" y="809598"/>
                </a:lnTo>
                <a:lnTo>
                  <a:pt x="573792" y="809598"/>
                </a:lnTo>
                <a:lnTo>
                  <a:pt x="578364" y="675255"/>
                </a:lnTo>
                <a:lnTo>
                  <a:pt x="421829" y="52329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0" name="Ellipse 39"/>
          <p:cNvSpPr/>
          <p:nvPr/>
        </p:nvSpPr>
        <p:spPr>
          <a:xfrm>
            <a:off x="7926388" y="1757363"/>
            <a:ext cx="571500" cy="5715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1" name="Forme libre 40"/>
          <p:cNvSpPr/>
          <p:nvPr/>
        </p:nvSpPr>
        <p:spPr>
          <a:xfrm flipH="1">
            <a:off x="3963988" y="1189038"/>
            <a:ext cx="573087" cy="808037"/>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8323" name="ZoneTexte 41"/>
          <p:cNvSpPr txBox="1">
            <a:spLocks noChangeArrowheads="1"/>
          </p:cNvSpPr>
          <p:nvPr/>
        </p:nvSpPr>
        <p:spPr bwMode="auto">
          <a:xfrm>
            <a:off x="3582988" y="511175"/>
            <a:ext cx="14795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800">
                <a:latin typeface="Arial" charset="0"/>
              </a:rPr>
              <a:t>Plan + plan </a:t>
            </a:r>
          </a:p>
          <a:p>
            <a:pPr algn="ctr" eaLnBrk="1" hangingPunct="1">
              <a:spcBef>
                <a:spcPct val="0"/>
              </a:spcBef>
              <a:buFontTx/>
              <a:buNone/>
            </a:pPr>
            <a:r>
              <a:rPr lang="fr-FR" altLang="fr-FR" sz="1800">
                <a:latin typeface="Arial" charset="0"/>
              </a:rPr>
              <a:t>= prismatique</a:t>
            </a:r>
          </a:p>
        </p:txBody>
      </p:sp>
      <p:sp>
        <p:nvSpPr>
          <p:cNvPr id="43" name="Flèche vers le bas 42"/>
          <p:cNvSpPr/>
          <p:nvPr/>
        </p:nvSpPr>
        <p:spPr>
          <a:xfrm rot="16200000" flipH="1">
            <a:off x="7516812" y="1617663"/>
            <a:ext cx="138113" cy="350838"/>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8325" name="ZoneTexte 43"/>
          <p:cNvSpPr txBox="1">
            <a:spLocks noChangeArrowheads="1"/>
          </p:cNvSpPr>
          <p:nvPr/>
        </p:nvSpPr>
        <p:spPr bwMode="auto">
          <a:xfrm>
            <a:off x="7650163" y="561975"/>
            <a:ext cx="15494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800">
                <a:latin typeface="Arial" charset="0"/>
              </a:rPr>
              <a:t>Liaison pivot </a:t>
            </a:r>
            <a:r>
              <a:rPr lang="fr-FR" altLang="fr-FR" sz="1800">
                <a:solidFill>
                  <a:srgbClr val="FF0000"/>
                </a:solidFill>
                <a:latin typeface="Arial" charset="0"/>
              </a:rPr>
              <a:t>(4 ddl)</a:t>
            </a:r>
          </a:p>
        </p:txBody>
      </p:sp>
      <p:cxnSp>
        <p:nvCxnSpPr>
          <p:cNvPr id="51" name="Connecteur droit 50"/>
          <p:cNvCxnSpPr/>
          <p:nvPr/>
        </p:nvCxnSpPr>
        <p:spPr>
          <a:xfrm flipH="1">
            <a:off x="1976438" y="3014663"/>
            <a:ext cx="1098550" cy="3386137"/>
          </a:xfrm>
          <a:prstGeom prst="line">
            <a:avLst/>
          </a:prstGeom>
          <a:ln w="38100">
            <a:solidFill>
              <a:srgbClr val="66FFCC"/>
            </a:solidFill>
            <a:prstDash val="lgDashDot"/>
          </a:ln>
        </p:spPr>
        <p:style>
          <a:lnRef idx="1">
            <a:schemeClr val="accent1"/>
          </a:lnRef>
          <a:fillRef idx="0">
            <a:schemeClr val="accent1"/>
          </a:fillRef>
          <a:effectRef idx="0">
            <a:schemeClr val="accent1"/>
          </a:effectRef>
          <a:fontRef idx="minor">
            <a:schemeClr val="tx1"/>
          </a:fontRef>
        </p:style>
      </p:cxnSp>
      <p:sp>
        <p:nvSpPr>
          <p:cNvPr id="98327" name="ZoneTexte 52"/>
          <p:cNvSpPr txBox="1">
            <a:spLocks noChangeArrowheads="1"/>
          </p:cNvSpPr>
          <p:nvPr/>
        </p:nvSpPr>
        <p:spPr bwMode="auto">
          <a:xfrm>
            <a:off x="1241425" y="6378575"/>
            <a:ext cx="1054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Axe pivot</a:t>
            </a:r>
          </a:p>
        </p:txBody>
      </p:sp>
      <p:cxnSp>
        <p:nvCxnSpPr>
          <p:cNvPr id="55" name="Connecteur droit 54"/>
          <p:cNvCxnSpPr/>
          <p:nvPr/>
        </p:nvCxnSpPr>
        <p:spPr>
          <a:xfrm>
            <a:off x="2398713" y="3122613"/>
            <a:ext cx="0" cy="3278187"/>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sp>
        <p:nvSpPr>
          <p:cNvPr id="98329" name="ZoneTexte 58"/>
          <p:cNvSpPr txBox="1">
            <a:spLocks noChangeArrowheads="1"/>
          </p:cNvSpPr>
          <p:nvPr/>
        </p:nvSpPr>
        <p:spPr bwMode="auto">
          <a:xfrm>
            <a:off x="2398713" y="6372225"/>
            <a:ext cx="1277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Axe moteur</a:t>
            </a:r>
          </a:p>
        </p:txBody>
      </p:sp>
      <p:grpSp>
        <p:nvGrpSpPr>
          <p:cNvPr id="14" name="Groupe 13"/>
          <p:cNvGrpSpPr>
            <a:grpSpLocks/>
          </p:cNvGrpSpPr>
          <p:nvPr/>
        </p:nvGrpSpPr>
        <p:grpSpPr bwMode="auto">
          <a:xfrm>
            <a:off x="1317625" y="4541838"/>
            <a:ext cx="7558088" cy="2198687"/>
            <a:chOff x="1352699" y="4505760"/>
            <a:chExt cx="7558165" cy="2197777"/>
          </a:xfrm>
        </p:grpSpPr>
        <p:sp>
          <p:nvSpPr>
            <p:cNvPr id="48" name="Cylindre 47"/>
            <p:cNvSpPr/>
            <p:nvPr/>
          </p:nvSpPr>
          <p:spPr>
            <a:xfrm rot="6556562">
              <a:off x="4665145" y="4974394"/>
              <a:ext cx="439555" cy="1311288"/>
            </a:xfrm>
            <a:prstGeom prst="can">
              <a:avLst>
                <a:gd name="adj" fmla="val 54088"/>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6" name="Flèche vers le bas 55"/>
            <p:cNvSpPr/>
            <p:nvPr/>
          </p:nvSpPr>
          <p:spPr>
            <a:xfrm rot="13446340">
              <a:off x="1352699" y="4643815"/>
              <a:ext cx="323853" cy="409405"/>
            </a:xfrm>
            <a:prstGeom prst="downArrow">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1" name="Flèche vers le bas 60"/>
            <p:cNvSpPr/>
            <p:nvPr/>
          </p:nvSpPr>
          <p:spPr>
            <a:xfrm rot="2340237">
              <a:off x="2657637" y="4534323"/>
              <a:ext cx="322266" cy="407818"/>
            </a:xfrm>
            <a:prstGeom prst="downArrow">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8" name="Forme libre 57"/>
            <p:cNvSpPr/>
            <p:nvPr/>
          </p:nvSpPr>
          <p:spPr>
            <a:xfrm>
              <a:off x="4448356" y="4824715"/>
              <a:ext cx="171452" cy="372909"/>
            </a:xfrm>
            <a:custGeom>
              <a:avLst/>
              <a:gdLst>
                <a:gd name="connsiteX0" fmla="*/ 0 w 172122"/>
                <a:gd name="connsiteY0" fmla="*/ 0 h 441063"/>
                <a:gd name="connsiteX1" fmla="*/ 0 w 172122"/>
                <a:gd name="connsiteY1" fmla="*/ 301214 h 441063"/>
                <a:gd name="connsiteX2" fmla="*/ 172122 w 172122"/>
                <a:gd name="connsiteY2" fmla="*/ 441063 h 441063"/>
                <a:gd name="connsiteX3" fmla="*/ 172122 w 172122"/>
                <a:gd name="connsiteY3" fmla="*/ 182880 h 441063"/>
                <a:gd name="connsiteX4" fmla="*/ 0 w 172122"/>
                <a:gd name="connsiteY4" fmla="*/ 0 h 441063"/>
                <a:gd name="connsiteX0" fmla="*/ 4762 w 172122"/>
                <a:gd name="connsiteY0" fmla="*/ 0 h 374388"/>
                <a:gd name="connsiteX1" fmla="*/ 0 w 172122"/>
                <a:gd name="connsiteY1" fmla="*/ 234539 h 374388"/>
                <a:gd name="connsiteX2" fmla="*/ 172122 w 172122"/>
                <a:gd name="connsiteY2" fmla="*/ 374388 h 374388"/>
                <a:gd name="connsiteX3" fmla="*/ 172122 w 172122"/>
                <a:gd name="connsiteY3" fmla="*/ 116205 h 374388"/>
                <a:gd name="connsiteX4" fmla="*/ 4762 w 172122"/>
                <a:gd name="connsiteY4" fmla="*/ 0 h 374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22" h="374388">
                  <a:moveTo>
                    <a:pt x="4762" y="0"/>
                  </a:moveTo>
                  <a:cubicBezTo>
                    <a:pt x="3175" y="78180"/>
                    <a:pt x="1587" y="156359"/>
                    <a:pt x="0" y="234539"/>
                  </a:cubicBezTo>
                  <a:lnTo>
                    <a:pt x="172122" y="374388"/>
                  </a:lnTo>
                  <a:lnTo>
                    <a:pt x="172122" y="116205"/>
                  </a:lnTo>
                  <a:lnTo>
                    <a:pt x="4762" y="0"/>
                  </a:ln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4" name="Forme libre 63"/>
            <p:cNvSpPr/>
            <p:nvPr/>
          </p:nvSpPr>
          <p:spPr>
            <a:xfrm rot="634370">
              <a:off x="4743634" y="4646989"/>
              <a:ext cx="173040" cy="372909"/>
            </a:xfrm>
            <a:custGeom>
              <a:avLst/>
              <a:gdLst>
                <a:gd name="connsiteX0" fmla="*/ 0 w 172122"/>
                <a:gd name="connsiteY0" fmla="*/ 0 h 441063"/>
                <a:gd name="connsiteX1" fmla="*/ 0 w 172122"/>
                <a:gd name="connsiteY1" fmla="*/ 301214 h 441063"/>
                <a:gd name="connsiteX2" fmla="*/ 172122 w 172122"/>
                <a:gd name="connsiteY2" fmla="*/ 441063 h 441063"/>
                <a:gd name="connsiteX3" fmla="*/ 172122 w 172122"/>
                <a:gd name="connsiteY3" fmla="*/ 182880 h 441063"/>
                <a:gd name="connsiteX4" fmla="*/ 0 w 172122"/>
                <a:gd name="connsiteY4" fmla="*/ 0 h 441063"/>
                <a:gd name="connsiteX0" fmla="*/ 4762 w 172122"/>
                <a:gd name="connsiteY0" fmla="*/ 0 h 374388"/>
                <a:gd name="connsiteX1" fmla="*/ 0 w 172122"/>
                <a:gd name="connsiteY1" fmla="*/ 234539 h 374388"/>
                <a:gd name="connsiteX2" fmla="*/ 172122 w 172122"/>
                <a:gd name="connsiteY2" fmla="*/ 374388 h 374388"/>
                <a:gd name="connsiteX3" fmla="*/ 172122 w 172122"/>
                <a:gd name="connsiteY3" fmla="*/ 116205 h 374388"/>
                <a:gd name="connsiteX4" fmla="*/ 4762 w 172122"/>
                <a:gd name="connsiteY4" fmla="*/ 0 h 374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22" h="374388">
                  <a:moveTo>
                    <a:pt x="4762" y="0"/>
                  </a:moveTo>
                  <a:cubicBezTo>
                    <a:pt x="3175" y="78180"/>
                    <a:pt x="1587" y="156359"/>
                    <a:pt x="0" y="234539"/>
                  </a:cubicBezTo>
                  <a:lnTo>
                    <a:pt x="172122" y="374388"/>
                  </a:lnTo>
                  <a:lnTo>
                    <a:pt x="172122" y="116205"/>
                  </a:lnTo>
                  <a:lnTo>
                    <a:pt x="4762" y="0"/>
                  </a:ln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66" name="Connecteur droit 65"/>
            <p:cNvCxnSpPr/>
            <p:nvPr/>
          </p:nvCxnSpPr>
          <p:spPr>
            <a:xfrm>
              <a:off x="4702358" y="4958010"/>
              <a:ext cx="503243" cy="149163"/>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cxnSp>
          <p:nvCxnSpPr>
            <p:cNvPr id="67" name="Connecteur droit 66"/>
            <p:cNvCxnSpPr/>
            <p:nvPr/>
          </p:nvCxnSpPr>
          <p:spPr>
            <a:xfrm flipV="1">
              <a:off x="4854760" y="4634294"/>
              <a:ext cx="487368" cy="190421"/>
            </a:xfrm>
            <a:prstGeom prst="line">
              <a:avLst/>
            </a:prstGeom>
          </p:spPr>
          <p:style>
            <a:lnRef idx="1">
              <a:schemeClr val="accent1"/>
            </a:lnRef>
            <a:fillRef idx="0">
              <a:schemeClr val="accent1"/>
            </a:fillRef>
            <a:effectRef idx="0">
              <a:schemeClr val="accent1"/>
            </a:effectRef>
            <a:fontRef idx="minor">
              <a:schemeClr val="tx1"/>
            </a:fontRef>
          </p:style>
        </p:cxnSp>
        <p:sp>
          <p:nvSpPr>
            <p:cNvPr id="70" name="Forme libre 69"/>
            <p:cNvSpPr/>
            <p:nvPr/>
          </p:nvSpPr>
          <p:spPr>
            <a:xfrm flipH="1">
              <a:off x="4903973" y="5243641"/>
              <a:ext cx="171452" cy="433209"/>
            </a:xfrm>
            <a:custGeom>
              <a:avLst/>
              <a:gdLst>
                <a:gd name="connsiteX0" fmla="*/ 682907 w 682907"/>
                <a:gd name="connsiteY0" fmla="*/ 46693 h 255037"/>
                <a:gd name="connsiteX1" fmla="*/ 381965 w 682907"/>
                <a:gd name="connsiteY1" fmla="*/ 394 h 255037"/>
                <a:gd name="connsiteX2" fmla="*/ 173621 w 682907"/>
                <a:gd name="connsiteY2" fmla="*/ 69842 h 255037"/>
                <a:gd name="connsiteX3" fmla="*/ 0 w 682907"/>
                <a:gd name="connsiteY3" fmla="*/ 255037 h 255037"/>
                <a:gd name="connsiteX0" fmla="*/ 509759 w 509759"/>
                <a:gd name="connsiteY0" fmla="*/ 46693 h 451807"/>
                <a:gd name="connsiteX1" fmla="*/ 208817 w 509759"/>
                <a:gd name="connsiteY1" fmla="*/ 394 h 451807"/>
                <a:gd name="connsiteX2" fmla="*/ 473 w 509759"/>
                <a:gd name="connsiteY2" fmla="*/ 69842 h 451807"/>
                <a:gd name="connsiteX3" fmla="*/ 139369 w 509759"/>
                <a:gd name="connsiteY3" fmla="*/ 451807 h 451807"/>
                <a:gd name="connsiteX0" fmla="*/ 370390 w 370390"/>
                <a:gd name="connsiteY0" fmla="*/ 46693 h 451807"/>
                <a:gd name="connsiteX1" fmla="*/ 69448 w 370390"/>
                <a:gd name="connsiteY1" fmla="*/ 394 h 451807"/>
                <a:gd name="connsiteX2" fmla="*/ 104172 w 370390"/>
                <a:gd name="connsiteY2" fmla="*/ 69842 h 451807"/>
                <a:gd name="connsiteX3" fmla="*/ 0 w 370390"/>
                <a:gd name="connsiteY3" fmla="*/ 451807 h 451807"/>
                <a:gd name="connsiteX0" fmla="*/ 35701 w 154234"/>
                <a:gd name="connsiteY0" fmla="*/ 94078 h 452894"/>
                <a:gd name="connsiteX1" fmla="*/ 116724 w 154234"/>
                <a:gd name="connsiteY1" fmla="*/ 1481 h 452894"/>
                <a:gd name="connsiteX2" fmla="*/ 151448 w 154234"/>
                <a:gd name="connsiteY2" fmla="*/ 70929 h 452894"/>
                <a:gd name="connsiteX3" fmla="*/ 47276 w 154234"/>
                <a:gd name="connsiteY3" fmla="*/ 452894 h 452894"/>
                <a:gd name="connsiteX0" fmla="*/ 0 w 115747"/>
                <a:gd name="connsiteY0" fmla="*/ 45587 h 404403"/>
                <a:gd name="connsiteX1" fmla="*/ 115747 w 115747"/>
                <a:gd name="connsiteY1" fmla="*/ 22438 h 404403"/>
                <a:gd name="connsiteX2" fmla="*/ 11575 w 115747"/>
                <a:gd name="connsiteY2" fmla="*/ 404403 h 404403"/>
                <a:gd name="connsiteX0" fmla="*/ 0 w 144198"/>
                <a:gd name="connsiteY0" fmla="*/ 73207 h 397122"/>
                <a:gd name="connsiteX1" fmla="*/ 143668 w 144198"/>
                <a:gd name="connsiteY1" fmla="*/ 15157 h 397122"/>
                <a:gd name="connsiteX2" fmla="*/ 39496 w 144198"/>
                <a:gd name="connsiteY2" fmla="*/ 397122 h 397122"/>
                <a:gd name="connsiteX0" fmla="*/ 0 w 143694"/>
                <a:gd name="connsiteY0" fmla="*/ 108287 h 432202"/>
                <a:gd name="connsiteX1" fmla="*/ 49169 w 143694"/>
                <a:gd name="connsiteY1" fmla="*/ 10587 h 432202"/>
                <a:gd name="connsiteX2" fmla="*/ 143668 w 143694"/>
                <a:gd name="connsiteY2" fmla="*/ 50237 h 432202"/>
                <a:gd name="connsiteX3" fmla="*/ 39496 w 143694"/>
                <a:gd name="connsiteY3" fmla="*/ 432202 h 432202"/>
                <a:gd name="connsiteX0" fmla="*/ 0 w 171614"/>
                <a:gd name="connsiteY0" fmla="*/ 108287 h 432202"/>
                <a:gd name="connsiteX1" fmla="*/ 77089 w 171614"/>
                <a:gd name="connsiteY1" fmla="*/ 10587 h 432202"/>
                <a:gd name="connsiteX2" fmla="*/ 171588 w 171614"/>
                <a:gd name="connsiteY2" fmla="*/ 50237 h 432202"/>
                <a:gd name="connsiteX3" fmla="*/ 67416 w 171614"/>
                <a:gd name="connsiteY3" fmla="*/ 432202 h 432202"/>
              </a:gdLst>
              <a:ahLst/>
              <a:cxnLst>
                <a:cxn ang="0">
                  <a:pos x="connsiteX0" y="connsiteY0"/>
                </a:cxn>
                <a:cxn ang="0">
                  <a:pos x="connsiteX1" y="connsiteY1"/>
                </a:cxn>
                <a:cxn ang="0">
                  <a:pos x="connsiteX2" y="connsiteY2"/>
                </a:cxn>
                <a:cxn ang="0">
                  <a:pos x="connsiteX3" y="connsiteY3"/>
                </a:cxn>
              </a:cxnLst>
              <a:rect l="l" t="t" r="r" b="b"/>
              <a:pathLst>
                <a:path w="171614" h="432202">
                  <a:moveTo>
                    <a:pt x="0" y="108287"/>
                  </a:moveTo>
                  <a:cubicBezTo>
                    <a:pt x="10521" y="101311"/>
                    <a:pt x="53144" y="20262"/>
                    <a:pt x="77089" y="10587"/>
                  </a:cubicBezTo>
                  <a:cubicBezTo>
                    <a:pt x="101034" y="912"/>
                    <a:pt x="173200" y="-20032"/>
                    <a:pt x="171588" y="50237"/>
                  </a:cubicBezTo>
                  <a:cubicBezTo>
                    <a:pt x="169976" y="120506"/>
                    <a:pt x="122396" y="360824"/>
                    <a:pt x="67416" y="432202"/>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3" name="Arc 62"/>
            <p:cNvSpPr/>
            <p:nvPr/>
          </p:nvSpPr>
          <p:spPr>
            <a:xfrm>
              <a:off x="4234041" y="4505760"/>
              <a:ext cx="914409" cy="758511"/>
            </a:xfrm>
            <a:prstGeom prst="arc">
              <a:avLst>
                <a:gd name="adj1" fmla="val 20243504"/>
                <a:gd name="adj2" fmla="val 1102768"/>
              </a:avLst>
            </a:prstGeom>
            <a:ln>
              <a:headEnd type="arrow"/>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p>
          </p:txBody>
        </p:sp>
        <p:sp>
          <p:nvSpPr>
            <p:cNvPr id="98381" name="ZoneTexte 73"/>
            <p:cNvSpPr txBox="1">
              <a:spLocks noChangeArrowheads="1"/>
            </p:cNvSpPr>
            <p:nvPr/>
          </p:nvSpPr>
          <p:spPr bwMode="auto">
            <a:xfrm>
              <a:off x="3787743" y="6041294"/>
              <a:ext cx="30180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Cylindre + plan médian incliné  = hélicoïdale</a:t>
              </a:r>
            </a:p>
          </p:txBody>
        </p:sp>
        <p:sp>
          <p:nvSpPr>
            <p:cNvPr id="98382" name="ZoneTexte 74"/>
            <p:cNvSpPr txBox="1">
              <a:spLocks noChangeArrowheads="1"/>
            </p:cNvSpPr>
            <p:nvPr/>
          </p:nvSpPr>
          <p:spPr bwMode="auto">
            <a:xfrm>
              <a:off x="5492603" y="4991174"/>
              <a:ext cx="7393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FF0000"/>
                  </a:solidFill>
                  <a:latin typeface="Arial" charset="0"/>
                </a:rPr>
                <a:t>(1ddl)</a:t>
              </a:r>
            </a:p>
          </p:txBody>
        </p:sp>
        <p:cxnSp>
          <p:nvCxnSpPr>
            <p:cNvPr id="76" name="Connecteur droit 75"/>
            <p:cNvCxnSpPr/>
            <p:nvPr/>
          </p:nvCxnSpPr>
          <p:spPr>
            <a:xfrm>
              <a:off x="3832399" y="4529562"/>
              <a:ext cx="5078465" cy="0"/>
            </a:xfrm>
            <a:prstGeom prst="line">
              <a:avLst/>
            </a:prstGeom>
          </p:spPr>
          <p:style>
            <a:lnRef idx="1">
              <a:schemeClr val="accent1"/>
            </a:lnRef>
            <a:fillRef idx="0">
              <a:schemeClr val="accent1"/>
            </a:fillRef>
            <a:effectRef idx="0">
              <a:schemeClr val="accent1"/>
            </a:effectRef>
            <a:fontRef idx="minor">
              <a:schemeClr val="tx1"/>
            </a:fontRef>
          </p:style>
        </p:cxnSp>
        <p:sp>
          <p:nvSpPr>
            <p:cNvPr id="2053" name="Ellipse 2052"/>
            <p:cNvSpPr/>
            <p:nvPr/>
          </p:nvSpPr>
          <p:spPr>
            <a:xfrm>
              <a:off x="6975681" y="4973878"/>
              <a:ext cx="582619" cy="580785"/>
            </a:xfrm>
            <a:prstGeom prst="ellipse">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055" name="Connecteur droit 2054"/>
            <p:cNvCxnSpPr>
              <a:stCxn id="2053" idx="2"/>
              <a:endCxn id="2053" idx="6"/>
            </p:cNvCxnSpPr>
            <p:nvPr/>
          </p:nvCxnSpPr>
          <p:spPr>
            <a:xfrm>
              <a:off x="6975681" y="5264271"/>
              <a:ext cx="582619"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057" name="Connecteur droit 2056"/>
            <p:cNvCxnSpPr/>
            <p:nvPr/>
          </p:nvCxnSpPr>
          <p:spPr>
            <a:xfrm>
              <a:off x="6975681" y="5330918"/>
              <a:ext cx="290516" cy="501442"/>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83" name="Connecteur droit 82"/>
            <p:cNvCxnSpPr/>
            <p:nvPr/>
          </p:nvCxnSpPr>
          <p:spPr>
            <a:xfrm flipH="1">
              <a:off x="7266197" y="5338852"/>
              <a:ext cx="288928" cy="493509"/>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061" name="Connecteur droit avec flèche 2060"/>
            <p:cNvCxnSpPr>
              <a:stCxn id="2053" idx="4"/>
            </p:cNvCxnSpPr>
            <p:nvPr/>
          </p:nvCxnSpPr>
          <p:spPr>
            <a:xfrm>
              <a:off x="7266197" y="5554663"/>
              <a:ext cx="0" cy="376082"/>
            </a:xfrm>
            <a:prstGeom prst="straightConnector1">
              <a:avLst/>
            </a:prstGeom>
            <a:ln w="12700">
              <a:tailEnd type="arrow"/>
            </a:ln>
          </p:spPr>
          <p:style>
            <a:lnRef idx="1">
              <a:schemeClr val="accent1"/>
            </a:lnRef>
            <a:fillRef idx="0">
              <a:schemeClr val="accent1"/>
            </a:fillRef>
            <a:effectRef idx="0">
              <a:schemeClr val="accent1"/>
            </a:effectRef>
            <a:fontRef idx="minor">
              <a:schemeClr val="tx1"/>
            </a:fontRef>
          </p:style>
        </p:cxnSp>
        <p:sp>
          <p:nvSpPr>
            <p:cNvPr id="89" name="Ellipse 88"/>
            <p:cNvSpPr/>
            <p:nvPr/>
          </p:nvSpPr>
          <p:spPr>
            <a:xfrm>
              <a:off x="7931366" y="4956423"/>
              <a:ext cx="582619" cy="582371"/>
            </a:xfrm>
            <a:prstGeom prst="ellipse">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90" name="Connecteur droit 89"/>
            <p:cNvCxnSpPr>
              <a:stCxn id="89" idx="2"/>
              <a:endCxn id="89" idx="6"/>
            </p:cNvCxnSpPr>
            <p:nvPr/>
          </p:nvCxnSpPr>
          <p:spPr>
            <a:xfrm>
              <a:off x="7931366" y="5246815"/>
              <a:ext cx="582619"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91" name="Connecteur droit 90"/>
            <p:cNvCxnSpPr/>
            <p:nvPr/>
          </p:nvCxnSpPr>
          <p:spPr>
            <a:xfrm>
              <a:off x="7931366" y="5313463"/>
              <a:ext cx="292103" cy="501442"/>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92" name="Connecteur droit 91"/>
            <p:cNvCxnSpPr/>
            <p:nvPr/>
          </p:nvCxnSpPr>
          <p:spPr>
            <a:xfrm flipH="1">
              <a:off x="8223469" y="5321397"/>
              <a:ext cx="288928" cy="49350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93" name="Connecteur droit avec flèche 92"/>
            <p:cNvCxnSpPr>
              <a:stCxn id="89" idx="4"/>
            </p:cNvCxnSpPr>
            <p:nvPr/>
          </p:nvCxnSpPr>
          <p:spPr>
            <a:xfrm>
              <a:off x="8223469" y="5538794"/>
              <a:ext cx="0" cy="374495"/>
            </a:xfrm>
            <a:prstGeom prst="straightConnector1">
              <a:avLst/>
            </a:prstGeom>
            <a:ln w="12700">
              <a:tailEnd type="arrow"/>
            </a:ln>
          </p:spPr>
          <p:style>
            <a:lnRef idx="1">
              <a:schemeClr val="accent1"/>
            </a:lnRef>
            <a:fillRef idx="0">
              <a:schemeClr val="accent1"/>
            </a:fillRef>
            <a:effectRef idx="0">
              <a:schemeClr val="accent1"/>
            </a:effectRef>
            <a:fontRef idx="minor">
              <a:schemeClr val="tx1"/>
            </a:fontRef>
          </p:style>
        </p:cxnSp>
        <p:sp>
          <p:nvSpPr>
            <p:cNvPr id="98394" name="ZoneTexte 99"/>
            <p:cNvSpPr txBox="1">
              <a:spLocks noChangeArrowheads="1"/>
            </p:cNvSpPr>
            <p:nvPr/>
          </p:nvSpPr>
          <p:spPr bwMode="auto">
            <a:xfrm>
              <a:off x="6931133" y="6057206"/>
              <a:ext cx="180504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   Écart mini sur 6</a:t>
              </a:r>
            </a:p>
            <a:p>
              <a:pPr eaLnBrk="1" hangingPunct="1">
                <a:spcBef>
                  <a:spcPct val="0"/>
                </a:spcBef>
                <a:buFontTx/>
                <a:buNone/>
              </a:pPr>
              <a:r>
                <a:rPr lang="fr-FR" altLang="fr-FR" sz="1800">
                  <a:latin typeface="Arial" charset="0"/>
                </a:rPr>
                <a:t>= Écart mini sur 7</a:t>
              </a:r>
            </a:p>
          </p:txBody>
        </p:sp>
        <p:cxnSp>
          <p:nvCxnSpPr>
            <p:cNvPr id="73" name="Connecteur droit avec flèche 72"/>
            <p:cNvCxnSpPr/>
            <p:nvPr/>
          </p:nvCxnSpPr>
          <p:spPr>
            <a:xfrm flipH="1" flipV="1">
              <a:off x="3071980" y="4761241"/>
              <a:ext cx="790583" cy="482400"/>
            </a:xfrm>
            <a:prstGeom prst="straightConnector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grpSp>
      <p:grpSp>
        <p:nvGrpSpPr>
          <p:cNvPr id="12" name="Groupe 11"/>
          <p:cNvGrpSpPr>
            <a:grpSpLocks/>
          </p:cNvGrpSpPr>
          <p:nvPr/>
        </p:nvGrpSpPr>
        <p:grpSpPr bwMode="auto">
          <a:xfrm>
            <a:off x="2974975" y="2379663"/>
            <a:ext cx="5965825" cy="2170112"/>
            <a:chOff x="2975306" y="2189365"/>
            <a:chExt cx="5965930" cy="2170107"/>
          </a:xfrm>
        </p:grpSpPr>
        <p:sp>
          <p:nvSpPr>
            <p:cNvPr id="2" name="Cylindre 1"/>
            <p:cNvSpPr/>
            <p:nvPr/>
          </p:nvSpPr>
          <p:spPr>
            <a:xfrm rot="6556562">
              <a:off x="4560457" y="2623532"/>
              <a:ext cx="439736" cy="1311298"/>
            </a:xfrm>
            <a:prstGeom prst="can">
              <a:avLst>
                <a:gd name="adj" fmla="val 54088"/>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 name="Forme libre 2"/>
            <p:cNvSpPr/>
            <p:nvPr/>
          </p:nvSpPr>
          <p:spPr>
            <a:xfrm rot="10800000">
              <a:off x="4119914" y="2484639"/>
              <a:ext cx="236541" cy="233361"/>
            </a:xfrm>
            <a:custGeom>
              <a:avLst/>
              <a:gdLst>
                <a:gd name="connsiteX0" fmla="*/ 0 w 236668"/>
                <a:gd name="connsiteY0" fmla="*/ 32273 h 258183"/>
                <a:gd name="connsiteX1" fmla="*/ 0 w 236668"/>
                <a:gd name="connsiteY1" fmla="*/ 258183 h 258183"/>
                <a:gd name="connsiteX2" fmla="*/ 236668 w 236668"/>
                <a:gd name="connsiteY2" fmla="*/ 204395 h 258183"/>
                <a:gd name="connsiteX3" fmla="*/ 236668 w 236668"/>
                <a:gd name="connsiteY3" fmla="*/ 0 h 258183"/>
                <a:gd name="connsiteX4" fmla="*/ 0 w 236668"/>
                <a:gd name="connsiteY4" fmla="*/ 32273 h 258183"/>
                <a:gd name="connsiteX0" fmla="*/ 0 w 236668"/>
                <a:gd name="connsiteY0" fmla="*/ 32273 h 234602"/>
                <a:gd name="connsiteX1" fmla="*/ 0 w 236668"/>
                <a:gd name="connsiteY1" fmla="*/ 234602 h 234602"/>
                <a:gd name="connsiteX2" fmla="*/ 236668 w 236668"/>
                <a:gd name="connsiteY2" fmla="*/ 204395 h 234602"/>
                <a:gd name="connsiteX3" fmla="*/ 236668 w 236668"/>
                <a:gd name="connsiteY3" fmla="*/ 0 h 234602"/>
                <a:gd name="connsiteX4" fmla="*/ 0 w 236668"/>
                <a:gd name="connsiteY4" fmla="*/ 32273 h 234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8" h="234602">
                  <a:moveTo>
                    <a:pt x="0" y="32273"/>
                  </a:moveTo>
                  <a:lnTo>
                    <a:pt x="0" y="234602"/>
                  </a:lnTo>
                  <a:lnTo>
                    <a:pt x="236668" y="204395"/>
                  </a:lnTo>
                  <a:lnTo>
                    <a:pt x="236668" y="0"/>
                  </a:lnTo>
                  <a:lnTo>
                    <a:pt x="0" y="32273"/>
                  </a:ln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8" name="Connecteur droit 7"/>
            <p:cNvCxnSpPr/>
            <p:nvPr/>
          </p:nvCxnSpPr>
          <p:spPr>
            <a:xfrm>
              <a:off x="4238978" y="2605289"/>
              <a:ext cx="503247" cy="149225"/>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4238978" y="2600526"/>
              <a:ext cx="223842" cy="255587"/>
            </a:xfrm>
            <a:prstGeom prst="line">
              <a:avLst/>
            </a:prstGeom>
          </p:spPr>
          <p:style>
            <a:lnRef idx="1">
              <a:schemeClr val="accent1"/>
            </a:lnRef>
            <a:fillRef idx="0">
              <a:schemeClr val="accent1"/>
            </a:fillRef>
            <a:effectRef idx="0">
              <a:schemeClr val="accent1"/>
            </a:effectRef>
            <a:fontRef idx="minor">
              <a:schemeClr val="tx1"/>
            </a:fontRef>
          </p:style>
        </p:cxnSp>
        <p:sp>
          <p:nvSpPr>
            <p:cNvPr id="11" name="Forme libre 10"/>
            <p:cNvSpPr/>
            <p:nvPr/>
          </p:nvSpPr>
          <p:spPr>
            <a:xfrm>
              <a:off x="4410431" y="2711651"/>
              <a:ext cx="157166" cy="82550"/>
            </a:xfrm>
            <a:custGeom>
              <a:avLst/>
              <a:gdLst>
                <a:gd name="connsiteX0" fmla="*/ 0 w 157203"/>
                <a:gd name="connsiteY0" fmla="*/ 83842 h 83842"/>
                <a:gd name="connsiteX1" fmla="*/ 78601 w 157203"/>
                <a:gd name="connsiteY1" fmla="*/ 62881 h 83842"/>
                <a:gd name="connsiteX2" fmla="*/ 157203 w 157203"/>
                <a:gd name="connsiteY2" fmla="*/ 0 h 83842"/>
              </a:gdLst>
              <a:ahLst/>
              <a:cxnLst>
                <a:cxn ang="0">
                  <a:pos x="connsiteX0" y="connsiteY0"/>
                </a:cxn>
                <a:cxn ang="0">
                  <a:pos x="connsiteX1" y="connsiteY1"/>
                </a:cxn>
                <a:cxn ang="0">
                  <a:pos x="connsiteX2" y="connsiteY2"/>
                </a:cxn>
              </a:cxnLst>
              <a:rect l="l" t="t" r="r" b="b"/>
              <a:pathLst>
                <a:path w="157203" h="83842">
                  <a:moveTo>
                    <a:pt x="0" y="83842"/>
                  </a:moveTo>
                  <a:cubicBezTo>
                    <a:pt x="26200" y="80348"/>
                    <a:pt x="52401" y="76855"/>
                    <a:pt x="78601" y="62881"/>
                  </a:cubicBezTo>
                  <a:cubicBezTo>
                    <a:pt x="104802" y="48907"/>
                    <a:pt x="131002" y="24453"/>
                    <a:pt x="157203" y="0"/>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8362" name="ZoneTexte 12"/>
            <p:cNvSpPr txBox="1">
              <a:spLocks noChangeArrowheads="1"/>
            </p:cNvSpPr>
            <p:nvPr/>
          </p:nvSpPr>
          <p:spPr bwMode="auto">
            <a:xfrm>
              <a:off x="4410533" y="2680582"/>
              <a:ext cx="4283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15°</a:t>
              </a:r>
            </a:p>
          </p:txBody>
        </p:sp>
        <p:sp>
          <p:nvSpPr>
            <p:cNvPr id="98363" name="ZoneTexte 44"/>
            <p:cNvSpPr txBox="1">
              <a:spLocks noChangeArrowheads="1"/>
            </p:cNvSpPr>
            <p:nvPr/>
          </p:nvSpPr>
          <p:spPr bwMode="auto">
            <a:xfrm>
              <a:off x="3644687" y="3713141"/>
              <a:ext cx="293123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Cylindre + plan incliné </a:t>
              </a:r>
            </a:p>
            <a:p>
              <a:pPr eaLnBrk="1" hangingPunct="1">
                <a:spcBef>
                  <a:spcPct val="0"/>
                </a:spcBef>
                <a:buFontTx/>
                <a:buNone/>
              </a:pPr>
              <a:r>
                <a:rPr lang="fr-FR" altLang="fr-FR" sz="1800">
                  <a:latin typeface="Arial" charset="0"/>
                </a:rPr>
                <a:t>= hélicoïdale</a:t>
              </a:r>
            </a:p>
          </p:txBody>
        </p:sp>
        <p:cxnSp>
          <p:nvCxnSpPr>
            <p:cNvPr id="47" name="Connecteur droit 46"/>
            <p:cNvCxnSpPr/>
            <p:nvPr/>
          </p:nvCxnSpPr>
          <p:spPr>
            <a:xfrm>
              <a:off x="3862735" y="2317952"/>
              <a:ext cx="5078501" cy="0"/>
            </a:xfrm>
            <a:prstGeom prst="line">
              <a:avLst/>
            </a:prstGeom>
          </p:spPr>
          <p:style>
            <a:lnRef idx="1">
              <a:schemeClr val="accent1"/>
            </a:lnRef>
            <a:fillRef idx="0">
              <a:schemeClr val="accent1"/>
            </a:fillRef>
            <a:effectRef idx="0">
              <a:schemeClr val="accent1"/>
            </a:effectRef>
            <a:fontRef idx="minor">
              <a:schemeClr val="tx1"/>
            </a:fontRef>
          </p:style>
        </p:cxnSp>
        <p:sp>
          <p:nvSpPr>
            <p:cNvPr id="98365" name="ZoneTexte 56"/>
            <p:cNvSpPr txBox="1">
              <a:spLocks noChangeArrowheads="1"/>
            </p:cNvSpPr>
            <p:nvPr/>
          </p:nvSpPr>
          <p:spPr bwMode="auto">
            <a:xfrm>
              <a:off x="5581214" y="2753033"/>
              <a:ext cx="7393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FF0000"/>
                  </a:solidFill>
                  <a:latin typeface="Arial" charset="0"/>
                </a:rPr>
                <a:t>(1ddl)</a:t>
              </a:r>
            </a:p>
          </p:txBody>
        </p:sp>
        <p:sp>
          <p:nvSpPr>
            <p:cNvPr id="60" name="Forme libre 59"/>
            <p:cNvSpPr/>
            <p:nvPr/>
          </p:nvSpPr>
          <p:spPr>
            <a:xfrm>
              <a:off x="4720000" y="2968825"/>
              <a:ext cx="682637" cy="255587"/>
            </a:xfrm>
            <a:custGeom>
              <a:avLst/>
              <a:gdLst>
                <a:gd name="connsiteX0" fmla="*/ 682907 w 682907"/>
                <a:gd name="connsiteY0" fmla="*/ 46693 h 255037"/>
                <a:gd name="connsiteX1" fmla="*/ 381965 w 682907"/>
                <a:gd name="connsiteY1" fmla="*/ 394 h 255037"/>
                <a:gd name="connsiteX2" fmla="*/ 173621 w 682907"/>
                <a:gd name="connsiteY2" fmla="*/ 69842 h 255037"/>
                <a:gd name="connsiteX3" fmla="*/ 0 w 682907"/>
                <a:gd name="connsiteY3" fmla="*/ 255037 h 255037"/>
              </a:gdLst>
              <a:ahLst/>
              <a:cxnLst>
                <a:cxn ang="0">
                  <a:pos x="connsiteX0" y="connsiteY0"/>
                </a:cxn>
                <a:cxn ang="0">
                  <a:pos x="connsiteX1" y="connsiteY1"/>
                </a:cxn>
                <a:cxn ang="0">
                  <a:pos x="connsiteX2" y="connsiteY2"/>
                </a:cxn>
                <a:cxn ang="0">
                  <a:pos x="connsiteX3" y="connsiteY3"/>
                </a:cxn>
              </a:cxnLst>
              <a:rect l="l" t="t" r="r" b="b"/>
              <a:pathLst>
                <a:path w="682907" h="255037">
                  <a:moveTo>
                    <a:pt x="682907" y="46693"/>
                  </a:moveTo>
                  <a:cubicBezTo>
                    <a:pt x="574876" y="21614"/>
                    <a:pt x="466846" y="-3464"/>
                    <a:pt x="381965" y="394"/>
                  </a:cubicBezTo>
                  <a:cubicBezTo>
                    <a:pt x="297084" y="4252"/>
                    <a:pt x="237282" y="27402"/>
                    <a:pt x="173621" y="69842"/>
                  </a:cubicBezTo>
                  <a:cubicBezTo>
                    <a:pt x="109960" y="112282"/>
                    <a:pt x="54980" y="183659"/>
                    <a:pt x="0" y="255037"/>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4" name="Ellipse 93"/>
            <p:cNvSpPr/>
            <p:nvPr/>
          </p:nvSpPr>
          <p:spPr>
            <a:xfrm>
              <a:off x="7485473" y="2611639"/>
              <a:ext cx="582622" cy="582611"/>
            </a:xfrm>
            <a:prstGeom prst="ellipse">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95" name="Connecteur droit 94"/>
            <p:cNvCxnSpPr>
              <a:stCxn id="94" idx="2"/>
              <a:endCxn id="94" idx="6"/>
            </p:cNvCxnSpPr>
            <p:nvPr/>
          </p:nvCxnSpPr>
          <p:spPr>
            <a:xfrm>
              <a:off x="7485473" y="2902150"/>
              <a:ext cx="582622"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a:stCxn id="94" idx="4"/>
            </p:cNvCxnSpPr>
            <p:nvPr/>
          </p:nvCxnSpPr>
          <p:spPr>
            <a:xfrm>
              <a:off x="7777579" y="3194250"/>
              <a:ext cx="0" cy="374649"/>
            </a:xfrm>
            <a:prstGeom prst="straightConnector1">
              <a:avLst/>
            </a:prstGeom>
            <a:ln w="12700">
              <a:tailEnd type="arrow"/>
            </a:ln>
          </p:spPr>
          <p:style>
            <a:lnRef idx="1">
              <a:schemeClr val="accent1"/>
            </a:lnRef>
            <a:fillRef idx="0">
              <a:schemeClr val="accent1"/>
            </a:fillRef>
            <a:effectRef idx="0">
              <a:schemeClr val="accent1"/>
            </a:effectRef>
            <a:fontRef idx="minor">
              <a:schemeClr val="tx1"/>
            </a:fontRef>
          </p:style>
        </p:cxnSp>
        <p:sp>
          <p:nvSpPr>
            <p:cNvPr id="98370" name="ZoneTexte 2062"/>
            <p:cNvSpPr txBox="1">
              <a:spLocks noChangeArrowheads="1"/>
            </p:cNvSpPr>
            <p:nvPr/>
          </p:nvSpPr>
          <p:spPr bwMode="auto">
            <a:xfrm>
              <a:off x="6813895" y="3861940"/>
              <a:ext cx="19845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Écart mini sur e5=0</a:t>
              </a:r>
            </a:p>
          </p:txBody>
        </p:sp>
        <p:cxnSp>
          <p:nvCxnSpPr>
            <p:cNvPr id="71" name="Connecteur droit avec flèche 70"/>
            <p:cNvCxnSpPr/>
            <p:nvPr/>
          </p:nvCxnSpPr>
          <p:spPr>
            <a:xfrm flipH="1" flipV="1">
              <a:off x="2975306" y="2189365"/>
              <a:ext cx="989030" cy="682623"/>
            </a:xfrm>
            <a:prstGeom prst="straightConnector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grpSp>
      <p:grpSp>
        <p:nvGrpSpPr>
          <p:cNvPr id="101" name="Groupe 100"/>
          <p:cNvGrpSpPr/>
          <p:nvPr/>
        </p:nvGrpSpPr>
        <p:grpSpPr>
          <a:xfrm>
            <a:off x="1584320" y="1349461"/>
            <a:ext cx="1900575" cy="1450864"/>
            <a:chOff x="1584320" y="1349461"/>
            <a:chExt cx="1900575" cy="1450864"/>
          </a:xfrm>
          <a:solidFill>
            <a:schemeClr val="accent1">
              <a:lumMod val="40000"/>
              <a:lumOff val="60000"/>
            </a:schemeClr>
          </a:solidFill>
        </p:grpSpPr>
        <p:sp>
          <p:nvSpPr>
            <p:cNvPr id="4" name="Forme libre 3"/>
            <p:cNvSpPr/>
            <p:nvPr/>
          </p:nvSpPr>
          <p:spPr>
            <a:xfrm>
              <a:off x="1584320" y="1349461"/>
              <a:ext cx="1900575" cy="1450864"/>
            </a:xfrm>
            <a:custGeom>
              <a:avLst/>
              <a:gdLst>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23423 w 1900575"/>
                <a:gd name="connsiteY25" fmla="*/ 126146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23423 w 1900575"/>
                <a:gd name="connsiteY25" fmla="*/ 126146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00575" h="1450864">
                  <a:moveTo>
                    <a:pt x="710306" y="53769"/>
                  </a:moveTo>
                  <a:cubicBezTo>
                    <a:pt x="705514" y="123259"/>
                    <a:pt x="700722" y="192750"/>
                    <a:pt x="687303" y="237799"/>
                  </a:cubicBezTo>
                  <a:cubicBezTo>
                    <a:pt x="673884" y="282848"/>
                    <a:pt x="657589" y="309687"/>
                    <a:pt x="629793" y="324064"/>
                  </a:cubicBezTo>
                  <a:cubicBezTo>
                    <a:pt x="601997" y="338441"/>
                    <a:pt x="560781" y="328856"/>
                    <a:pt x="520525" y="324064"/>
                  </a:cubicBezTo>
                  <a:cubicBezTo>
                    <a:pt x="480269" y="319272"/>
                    <a:pt x="416050" y="300101"/>
                    <a:pt x="388254" y="295309"/>
                  </a:cubicBezTo>
                  <a:cubicBezTo>
                    <a:pt x="360458" y="290517"/>
                    <a:pt x="359499" y="271347"/>
                    <a:pt x="353748" y="295309"/>
                  </a:cubicBezTo>
                  <a:cubicBezTo>
                    <a:pt x="347997" y="319271"/>
                    <a:pt x="355665" y="386365"/>
                    <a:pt x="353748" y="439082"/>
                  </a:cubicBezTo>
                  <a:cubicBezTo>
                    <a:pt x="351831" y="491799"/>
                    <a:pt x="347038" y="567520"/>
                    <a:pt x="342246" y="611611"/>
                  </a:cubicBezTo>
                  <a:cubicBezTo>
                    <a:pt x="337454" y="655702"/>
                    <a:pt x="342246" y="684456"/>
                    <a:pt x="324993" y="703626"/>
                  </a:cubicBezTo>
                  <a:cubicBezTo>
                    <a:pt x="307740" y="722796"/>
                    <a:pt x="269401" y="723754"/>
                    <a:pt x="238729" y="726630"/>
                  </a:cubicBezTo>
                  <a:cubicBezTo>
                    <a:pt x="208057" y="729506"/>
                    <a:pt x="173552" y="724713"/>
                    <a:pt x="140963" y="720879"/>
                  </a:cubicBezTo>
                  <a:cubicBezTo>
                    <a:pt x="108374" y="717045"/>
                    <a:pt x="65242" y="699792"/>
                    <a:pt x="43197" y="703626"/>
                  </a:cubicBezTo>
                  <a:cubicBezTo>
                    <a:pt x="21152" y="707460"/>
                    <a:pt x="11566" y="729505"/>
                    <a:pt x="8691" y="743882"/>
                  </a:cubicBezTo>
                  <a:cubicBezTo>
                    <a:pt x="5816" y="758259"/>
                    <a:pt x="-17188" y="771679"/>
                    <a:pt x="25944" y="789890"/>
                  </a:cubicBezTo>
                  <a:cubicBezTo>
                    <a:pt x="69076" y="808101"/>
                    <a:pt x="213808" y="834939"/>
                    <a:pt x="267484" y="853150"/>
                  </a:cubicBezTo>
                  <a:cubicBezTo>
                    <a:pt x="321160" y="871361"/>
                    <a:pt x="324993" y="884781"/>
                    <a:pt x="347997" y="899158"/>
                  </a:cubicBezTo>
                  <a:cubicBezTo>
                    <a:pt x="371001" y="913535"/>
                    <a:pt x="378668" y="926954"/>
                    <a:pt x="405506" y="939414"/>
                  </a:cubicBezTo>
                  <a:cubicBezTo>
                    <a:pt x="432344" y="951874"/>
                    <a:pt x="478351" y="957626"/>
                    <a:pt x="509023" y="973920"/>
                  </a:cubicBezTo>
                  <a:cubicBezTo>
                    <a:pt x="539695" y="990214"/>
                    <a:pt x="574201" y="1017053"/>
                    <a:pt x="589537" y="1037181"/>
                  </a:cubicBezTo>
                  <a:cubicBezTo>
                    <a:pt x="604873" y="1057309"/>
                    <a:pt x="610623" y="1071686"/>
                    <a:pt x="601038" y="1094690"/>
                  </a:cubicBezTo>
                  <a:cubicBezTo>
                    <a:pt x="591453" y="1117694"/>
                    <a:pt x="553114" y="1151241"/>
                    <a:pt x="532027" y="1175203"/>
                  </a:cubicBezTo>
                  <a:cubicBezTo>
                    <a:pt x="510940" y="1199165"/>
                    <a:pt x="477200" y="1222369"/>
                    <a:pt x="474518" y="1238464"/>
                  </a:cubicBezTo>
                  <a:cubicBezTo>
                    <a:pt x="500975" y="1336617"/>
                    <a:pt x="483724" y="1257608"/>
                    <a:pt x="502500" y="1374942"/>
                  </a:cubicBezTo>
                  <a:cubicBezTo>
                    <a:pt x="611768" y="1397194"/>
                    <a:pt x="847242" y="1434696"/>
                    <a:pt x="992103" y="1445497"/>
                  </a:cubicBezTo>
                  <a:cubicBezTo>
                    <a:pt x="1136964" y="1456298"/>
                    <a:pt x="1275230" y="1448940"/>
                    <a:pt x="1371665" y="1439747"/>
                  </a:cubicBezTo>
                  <a:cubicBezTo>
                    <a:pt x="1415936" y="1359980"/>
                    <a:pt x="1404626" y="1363851"/>
                    <a:pt x="1432628" y="1301357"/>
                  </a:cubicBezTo>
                  <a:cubicBezTo>
                    <a:pt x="1365508" y="1177493"/>
                    <a:pt x="1335818" y="1116674"/>
                    <a:pt x="1337159" y="1083188"/>
                  </a:cubicBezTo>
                  <a:cubicBezTo>
                    <a:pt x="1338500" y="1049702"/>
                    <a:pt x="1420548" y="1114818"/>
                    <a:pt x="1440676" y="1100441"/>
                  </a:cubicBezTo>
                  <a:cubicBezTo>
                    <a:pt x="1460804" y="1086064"/>
                    <a:pt x="1433967" y="1018969"/>
                    <a:pt x="1457929" y="996924"/>
                  </a:cubicBezTo>
                  <a:cubicBezTo>
                    <a:pt x="1481891" y="974879"/>
                    <a:pt x="1554737" y="990214"/>
                    <a:pt x="1584450" y="968169"/>
                  </a:cubicBezTo>
                  <a:cubicBezTo>
                    <a:pt x="1614163" y="946124"/>
                    <a:pt x="1591159" y="881905"/>
                    <a:pt x="1636208" y="864652"/>
                  </a:cubicBezTo>
                  <a:cubicBezTo>
                    <a:pt x="1681257" y="847399"/>
                    <a:pt x="1812570" y="870403"/>
                    <a:pt x="1854744" y="864652"/>
                  </a:cubicBezTo>
                  <a:cubicBezTo>
                    <a:pt x="1896918" y="858901"/>
                    <a:pt x="1884458" y="842607"/>
                    <a:pt x="1889250" y="830147"/>
                  </a:cubicBezTo>
                  <a:cubicBezTo>
                    <a:pt x="1894042" y="817687"/>
                    <a:pt x="1915129" y="800434"/>
                    <a:pt x="1883499" y="789890"/>
                  </a:cubicBezTo>
                  <a:cubicBezTo>
                    <a:pt x="1851869" y="779346"/>
                    <a:pt x="1744518" y="787014"/>
                    <a:pt x="1699469" y="766886"/>
                  </a:cubicBezTo>
                  <a:cubicBezTo>
                    <a:pt x="1654420" y="746758"/>
                    <a:pt x="1633333" y="712252"/>
                    <a:pt x="1613205" y="669120"/>
                  </a:cubicBezTo>
                  <a:cubicBezTo>
                    <a:pt x="1593077" y="625988"/>
                    <a:pt x="1594994" y="548351"/>
                    <a:pt x="1578699" y="508094"/>
                  </a:cubicBezTo>
                  <a:cubicBezTo>
                    <a:pt x="1562404" y="467837"/>
                    <a:pt x="1533649" y="444834"/>
                    <a:pt x="1515438" y="427581"/>
                  </a:cubicBezTo>
                  <a:cubicBezTo>
                    <a:pt x="1497227" y="410328"/>
                    <a:pt x="1479016" y="470713"/>
                    <a:pt x="1469431" y="404577"/>
                  </a:cubicBezTo>
                  <a:cubicBezTo>
                    <a:pt x="1459846" y="338441"/>
                    <a:pt x="1458887" y="90191"/>
                    <a:pt x="1457929" y="30765"/>
                  </a:cubicBezTo>
                  <a:cubicBezTo>
                    <a:pt x="1456971" y="-28661"/>
                    <a:pt x="1460325" y="9678"/>
                    <a:pt x="1463680" y="4801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 name="Forme libre 6"/>
            <p:cNvSpPr/>
            <p:nvPr/>
          </p:nvSpPr>
          <p:spPr>
            <a:xfrm>
              <a:off x="2288875" y="1581509"/>
              <a:ext cx="764876" cy="296981"/>
            </a:xfrm>
            <a:custGeom>
              <a:avLst/>
              <a:gdLst>
                <a:gd name="connsiteX0" fmla="*/ 0 w 764876"/>
                <a:gd name="connsiteY0" fmla="*/ 0 h 296981"/>
                <a:gd name="connsiteX1" fmla="*/ 230038 w 764876"/>
                <a:gd name="connsiteY1" fmla="*/ 63261 h 296981"/>
                <a:gd name="connsiteX2" fmla="*/ 362310 w 764876"/>
                <a:gd name="connsiteY2" fmla="*/ 28755 h 296981"/>
                <a:gd name="connsiteX3" fmla="*/ 580846 w 764876"/>
                <a:gd name="connsiteY3" fmla="*/ 109268 h 296981"/>
                <a:gd name="connsiteX4" fmla="*/ 678612 w 764876"/>
                <a:gd name="connsiteY4" fmla="*/ 195533 h 296981"/>
                <a:gd name="connsiteX5" fmla="*/ 701616 w 764876"/>
                <a:gd name="connsiteY5" fmla="*/ 281797 h 296981"/>
                <a:gd name="connsiteX6" fmla="*/ 741872 w 764876"/>
                <a:gd name="connsiteY6" fmla="*/ 287548 h 296981"/>
                <a:gd name="connsiteX7" fmla="*/ 764876 w 764876"/>
                <a:gd name="connsiteY7" fmla="*/ 184031 h 2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876" h="296981">
                  <a:moveTo>
                    <a:pt x="0" y="0"/>
                  </a:moveTo>
                  <a:cubicBezTo>
                    <a:pt x="84826" y="29234"/>
                    <a:pt x="169653" y="58469"/>
                    <a:pt x="230038" y="63261"/>
                  </a:cubicBezTo>
                  <a:cubicBezTo>
                    <a:pt x="290423" y="68053"/>
                    <a:pt x="303842" y="21087"/>
                    <a:pt x="362310" y="28755"/>
                  </a:cubicBezTo>
                  <a:cubicBezTo>
                    <a:pt x="420778" y="36423"/>
                    <a:pt x="528129" y="81472"/>
                    <a:pt x="580846" y="109268"/>
                  </a:cubicBezTo>
                  <a:cubicBezTo>
                    <a:pt x="633563" y="137064"/>
                    <a:pt x="658484" y="166778"/>
                    <a:pt x="678612" y="195533"/>
                  </a:cubicBezTo>
                  <a:cubicBezTo>
                    <a:pt x="698740" y="224288"/>
                    <a:pt x="691073" y="266461"/>
                    <a:pt x="701616" y="281797"/>
                  </a:cubicBezTo>
                  <a:cubicBezTo>
                    <a:pt x="712159" y="297133"/>
                    <a:pt x="731329" y="303842"/>
                    <a:pt x="741872" y="287548"/>
                  </a:cubicBezTo>
                  <a:cubicBezTo>
                    <a:pt x="752415" y="271254"/>
                    <a:pt x="758645" y="227642"/>
                    <a:pt x="764876" y="1840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5" name="Connecteur droit 14"/>
            <p:cNvCxnSpPr>
              <a:stCxn id="4" idx="33"/>
              <a:endCxn id="20" idx="7"/>
            </p:cNvCxnSpPr>
            <p:nvPr/>
          </p:nvCxnSpPr>
          <p:spPr>
            <a:xfrm flipH="1" flipV="1">
              <a:off x="2714445" y="2122098"/>
              <a:ext cx="753374" cy="17253"/>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20" name="Forme libre 19"/>
            <p:cNvSpPr/>
            <p:nvPr/>
          </p:nvSpPr>
          <p:spPr>
            <a:xfrm>
              <a:off x="1994605" y="1679275"/>
              <a:ext cx="771983" cy="641348"/>
            </a:xfrm>
            <a:custGeom>
              <a:avLst/>
              <a:gdLst>
                <a:gd name="connsiteX0" fmla="*/ 121742 w 771983"/>
                <a:gd name="connsiteY0" fmla="*/ 0 h 641348"/>
                <a:gd name="connsiteX1" fmla="*/ 288520 w 771983"/>
                <a:gd name="connsiteY1" fmla="*/ 57510 h 641348"/>
                <a:gd name="connsiteX2" fmla="*/ 380535 w 771983"/>
                <a:gd name="connsiteY2" fmla="*/ 57510 h 641348"/>
                <a:gd name="connsiteX3" fmla="*/ 449546 w 771983"/>
                <a:gd name="connsiteY3" fmla="*/ 212785 h 641348"/>
                <a:gd name="connsiteX4" fmla="*/ 501304 w 771983"/>
                <a:gd name="connsiteY4" fmla="*/ 362310 h 641348"/>
                <a:gd name="connsiteX5" fmla="*/ 535810 w 771983"/>
                <a:gd name="connsiteY5" fmla="*/ 419819 h 641348"/>
                <a:gd name="connsiteX6" fmla="*/ 633576 w 771983"/>
                <a:gd name="connsiteY6" fmla="*/ 442823 h 641348"/>
                <a:gd name="connsiteX7" fmla="*/ 719840 w 771983"/>
                <a:gd name="connsiteY7" fmla="*/ 442823 h 641348"/>
                <a:gd name="connsiteX8" fmla="*/ 771599 w 771983"/>
                <a:gd name="connsiteY8" fmla="*/ 471578 h 641348"/>
                <a:gd name="connsiteX9" fmla="*/ 737093 w 771983"/>
                <a:gd name="connsiteY9" fmla="*/ 494582 h 641348"/>
                <a:gd name="connsiteX10" fmla="*/ 627825 w 771983"/>
                <a:gd name="connsiteY10" fmla="*/ 506083 h 641348"/>
                <a:gd name="connsiteX11" fmla="*/ 512806 w 771983"/>
                <a:gd name="connsiteY11" fmla="*/ 500333 h 641348"/>
                <a:gd name="connsiteX12" fmla="*/ 466799 w 771983"/>
                <a:gd name="connsiteY12" fmla="*/ 529087 h 641348"/>
                <a:gd name="connsiteX13" fmla="*/ 449546 w 771983"/>
                <a:gd name="connsiteY13" fmla="*/ 592348 h 641348"/>
                <a:gd name="connsiteX14" fmla="*/ 443795 w 771983"/>
                <a:gd name="connsiteY14" fmla="*/ 621102 h 641348"/>
                <a:gd name="connsiteX15" fmla="*/ 397787 w 771983"/>
                <a:gd name="connsiteY15" fmla="*/ 615351 h 641348"/>
                <a:gd name="connsiteX16" fmla="*/ 392037 w 771983"/>
                <a:gd name="connsiteY16" fmla="*/ 304800 h 641348"/>
                <a:gd name="connsiteX17" fmla="*/ 374784 w 771983"/>
                <a:gd name="connsiteY17" fmla="*/ 149525 h 641348"/>
                <a:gd name="connsiteX18" fmla="*/ 231010 w 771983"/>
                <a:gd name="connsiteY18" fmla="*/ 120770 h 641348"/>
                <a:gd name="connsiteX19" fmla="*/ 52731 w 771983"/>
                <a:gd name="connsiteY19" fmla="*/ 86265 h 641348"/>
                <a:gd name="connsiteX20" fmla="*/ 12474 w 771983"/>
                <a:gd name="connsiteY20" fmla="*/ 92016 h 641348"/>
                <a:gd name="connsiteX21" fmla="*/ 12474 w 771983"/>
                <a:gd name="connsiteY21" fmla="*/ 310551 h 641348"/>
                <a:gd name="connsiteX22" fmla="*/ 972 w 771983"/>
                <a:gd name="connsiteY22" fmla="*/ 419819 h 641348"/>
                <a:gd name="connsiteX23" fmla="*/ 41229 w 771983"/>
                <a:gd name="connsiteY23" fmla="*/ 517585 h 641348"/>
                <a:gd name="connsiteX24" fmla="*/ 35478 w 771983"/>
                <a:gd name="connsiteY24" fmla="*/ 621102 h 64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1983" h="641348">
                  <a:moveTo>
                    <a:pt x="121742" y="0"/>
                  </a:moveTo>
                  <a:cubicBezTo>
                    <a:pt x="183565" y="23962"/>
                    <a:pt x="245388" y="47925"/>
                    <a:pt x="288520" y="57510"/>
                  </a:cubicBezTo>
                  <a:cubicBezTo>
                    <a:pt x="331652" y="67095"/>
                    <a:pt x="353697" y="31631"/>
                    <a:pt x="380535" y="57510"/>
                  </a:cubicBezTo>
                  <a:cubicBezTo>
                    <a:pt x="407373" y="83389"/>
                    <a:pt x="429418" y="161985"/>
                    <a:pt x="449546" y="212785"/>
                  </a:cubicBezTo>
                  <a:cubicBezTo>
                    <a:pt x="469674" y="263585"/>
                    <a:pt x="486927" y="327804"/>
                    <a:pt x="501304" y="362310"/>
                  </a:cubicBezTo>
                  <a:cubicBezTo>
                    <a:pt x="515681" y="396816"/>
                    <a:pt x="513765" y="406400"/>
                    <a:pt x="535810" y="419819"/>
                  </a:cubicBezTo>
                  <a:cubicBezTo>
                    <a:pt x="557855" y="433238"/>
                    <a:pt x="602904" y="438989"/>
                    <a:pt x="633576" y="442823"/>
                  </a:cubicBezTo>
                  <a:cubicBezTo>
                    <a:pt x="664248" y="446657"/>
                    <a:pt x="696836" y="438031"/>
                    <a:pt x="719840" y="442823"/>
                  </a:cubicBezTo>
                  <a:cubicBezTo>
                    <a:pt x="742844" y="447615"/>
                    <a:pt x="768724" y="462952"/>
                    <a:pt x="771599" y="471578"/>
                  </a:cubicBezTo>
                  <a:cubicBezTo>
                    <a:pt x="774474" y="480204"/>
                    <a:pt x="761055" y="488831"/>
                    <a:pt x="737093" y="494582"/>
                  </a:cubicBezTo>
                  <a:cubicBezTo>
                    <a:pt x="713131" y="500333"/>
                    <a:pt x="665206" y="505125"/>
                    <a:pt x="627825" y="506083"/>
                  </a:cubicBezTo>
                  <a:cubicBezTo>
                    <a:pt x="590444" y="507041"/>
                    <a:pt x="539644" y="496499"/>
                    <a:pt x="512806" y="500333"/>
                  </a:cubicBezTo>
                  <a:cubicBezTo>
                    <a:pt x="485968" y="504167"/>
                    <a:pt x="477342" y="513751"/>
                    <a:pt x="466799" y="529087"/>
                  </a:cubicBezTo>
                  <a:cubicBezTo>
                    <a:pt x="456256" y="544423"/>
                    <a:pt x="453380" y="577012"/>
                    <a:pt x="449546" y="592348"/>
                  </a:cubicBezTo>
                  <a:cubicBezTo>
                    <a:pt x="445712" y="607684"/>
                    <a:pt x="452421" y="617268"/>
                    <a:pt x="443795" y="621102"/>
                  </a:cubicBezTo>
                  <a:cubicBezTo>
                    <a:pt x="435169" y="624936"/>
                    <a:pt x="406413" y="668068"/>
                    <a:pt x="397787" y="615351"/>
                  </a:cubicBezTo>
                  <a:cubicBezTo>
                    <a:pt x="389161" y="562634"/>
                    <a:pt x="395871" y="382438"/>
                    <a:pt x="392037" y="304800"/>
                  </a:cubicBezTo>
                  <a:cubicBezTo>
                    <a:pt x="388203" y="227162"/>
                    <a:pt x="401622" y="180197"/>
                    <a:pt x="374784" y="149525"/>
                  </a:cubicBezTo>
                  <a:cubicBezTo>
                    <a:pt x="347946" y="118853"/>
                    <a:pt x="231010" y="120770"/>
                    <a:pt x="231010" y="120770"/>
                  </a:cubicBezTo>
                  <a:cubicBezTo>
                    <a:pt x="177335" y="110227"/>
                    <a:pt x="89154" y="91057"/>
                    <a:pt x="52731" y="86265"/>
                  </a:cubicBezTo>
                  <a:cubicBezTo>
                    <a:pt x="16308" y="81473"/>
                    <a:pt x="19183" y="54635"/>
                    <a:pt x="12474" y="92016"/>
                  </a:cubicBezTo>
                  <a:cubicBezTo>
                    <a:pt x="5765" y="129397"/>
                    <a:pt x="14391" y="255917"/>
                    <a:pt x="12474" y="310551"/>
                  </a:cubicBezTo>
                  <a:cubicBezTo>
                    <a:pt x="10557" y="365185"/>
                    <a:pt x="-3821" y="385313"/>
                    <a:pt x="972" y="419819"/>
                  </a:cubicBezTo>
                  <a:cubicBezTo>
                    <a:pt x="5764" y="454325"/>
                    <a:pt x="35478" y="484038"/>
                    <a:pt x="41229" y="517585"/>
                  </a:cubicBezTo>
                  <a:cubicBezTo>
                    <a:pt x="46980" y="551132"/>
                    <a:pt x="41229" y="586117"/>
                    <a:pt x="35478" y="6211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5" name="Forme libre 24"/>
            <p:cNvSpPr/>
            <p:nvPr/>
          </p:nvSpPr>
          <p:spPr>
            <a:xfrm>
              <a:off x="2104631" y="1777042"/>
              <a:ext cx="74977" cy="569343"/>
            </a:xfrm>
            <a:custGeom>
              <a:avLst/>
              <a:gdLst>
                <a:gd name="connsiteX0" fmla="*/ 11716 w 74977"/>
                <a:gd name="connsiteY0" fmla="*/ 569343 h 569343"/>
                <a:gd name="connsiteX1" fmla="*/ 11716 w 74977"/>
                <a:gd name="connsiteY1" fmla="*/ 345056 h 569343"/>
                <a:gd name="connsiteX2" fmla="*/ 214 w 74977"/>
                <a:gd name="connsiteY2" fmla="*/ 189781 h 569343"/>
                <a:gd name="connsiteX3" fmla="*/ 23218 w 74977"/>
                <a:gd name="connsiteY3" fmla="*/ 80513 h 569343"/>
                <a:gd name="connsiteX4" fmla="*/ 74977 w 74977"/>
                <a:gd name="connsiteY4" fmla="*/ 0 h 56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 h="569343">
                  <a:moveTo>
                    <a:pt x="11716" y="569343"/>
                  </a:moveTo>
                  <a:cubicBezTo>
                    <a:pt x="12674" y="488829"/>
                    <a:pt x="13633" y="408316"/>
                    <a:pt x="11716" y="345056"/>
                  </a:cubicBezTo>
                  <a:cubicBezTo>
                    <a:pt x="9799" y="281796"/>
                    <a:pt x="-1703" y="233871"/>
                    <a:pt x="214" y="189781"/>
                  </a:cubicBezTo>
                  <a:cubicBezTo>
                    <a:pt x="2131" y="145691"/>
                    <a:pt x="10757" y="112143"/>
                    <a:pt x="23218" y="80513"/>
                  </a:cubicBezTo>
                  <a:cubicBezTo>
                    <a:pt x="35679" y="48883"/>
                    <a:pt x="55328" y="24441"/>
                    <a:pt x="74977"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8" name="Forme libre 27"/>
            <p:cNvSpPr/>
            <p:nvPr/>
          </p:nvSpPr>
          <p:spPr>
            <a:xfrm>
              <a:off x="2265319" y="1788543"/>
              <a:ext cx="37680" cy="615351"/>
            </a:xfrm>
            <a:custGeom>
              <a:avLst/>
              <a:gdLst>
                <a:gd name="connsiteX0" fmla="*/ 553 w 37680"/>
                <a:gd name="connsiteY0" fmla="*/ 615351 h 615351"/>
                <a:gd name="connsiteX1" fmla="*/ 553 w 37680"/>
                <a:gd name="connsiteY1" fmla="*/ 322053 h 615351"/>
                <a:gd name="connsiteX2" fmla="*/ 6304 w 37680"/>
                <a:gd name="connsiteY2" fmla="*/ 230038 h 615351"/>
                <a:gd name="connsiteX3" fmla="*/ 35058 w 37680"/>
                <a:gd name="connsiteY3" fmla="*/ 80514 h 615351"/>
                <a:gd name="connsiteX4" fmla="*/ 35058 w 37680"/>
                <a:gd name="connsiteY4" fmla="*/ 40257 h 615351"/>
                <a:gd name="connsiteX5" fmla="*/ 23556 w 37680"/>
                <a:gd name="connsiteY5" fmla="*/ 0 h 61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80" h="615351">
                  <a:moveTo>
                    <a:pt x="553" y="615351"/>
                  </a:moveTo>
                  <a:cubicBezTo>
                    <a:pt x="74" y="500811"/>
                    <a:pt x="-405" y="386272"/>
                    <a:pt x="553" y="322053"/>
                  </a:cubicBezTo>
                  <a:cubicBezTo>
                    <a:pt x="1511" y="257834"/>
                    <a:pt x="553" y="270294"/>
                    <a:pt x="6304" y="230038"/>
                  </a:cubicBezTo>
                  <a:cubicBezTo>
                    <a:pt x="12055" y="189782"/>
                    <a:pt x="30266" y="112144"/>
                    <a:pt x="35058" y="80514"/>
                  </a:cubicBezTo>
                  <a:cubicBezTo>
                    <a:pt x="39850" y="48884"/>
                    <a:pt x="36975" y="53676"/>
                    <a:pt x="35058" y="40257"/>
                  </a:cubicBezTo>
                  <a:cubicBezTo>
                    <a:pt x="33141" y="26838"/>
                    <a:pt x="28348" y="13419"/>
                    <a:pt x="2355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46" name="Connecteur droit 45"/>
            <p:cNvCxnSpPr/>
            <p:nvPr/>
          </p:nvCxnSpPr>
          <p:spPr>
            <a:xfrm>
              <a:off x="2265319" y="2403894"/>
              <a:ext cx="405994"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50" name="Connecteur droit 49"/>
            <p:cNvCxnSpPr/>
            <p:nvPr/>
          </p:nvCxnSpPr>
          <p:spPr>
            <a:xfrm>
              <a:off x="2185358" y="2475725"/>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2081587" y="2563768"/>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048" name="Connecteur droit 2047"/>
            <p:cNvCxnSpPr/>
            <p:nvPr/>
          </p:nvCxnSpPr>
          <p:spPr>
            <a:xfrm flipH="1">
              <a:off x="2517133" y="2478133"/>
              <a:ext cx="136706" cy="85635"/>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054" name="Connecteur droit 2053"/>
            <p:cNvCxnSpPr/>
            <p:nvPr/>
          </p:nvCxnSpPr>
          <p:spPr>
            <a:xfrm>
              <a:off x="2517133" y="2561360"/>
              <a:ext cx="17474" cy="159049"/>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058" name="Connecteur droit 2057"/>
            <p:cNvCxnSpPr>
              <a:endCxn id="4" idx="24"/>
            </p:cNvCxnSpPr>
            <p:nvPr/>
          </p:nvCxnSpPr>
          <p:spPr>
            <a:xfrm>
              <a:off x="2534607" y="2720409"/>
              <a:ext cx="421378" cy="68799"/>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060" name="Connecteur droit 2059"/>
            <p:cNvCxnSpPr>
              <a:endCxn id="4" idx="26"/>
            </p:cNvCxnSpPr>
            <p:nvPr/>
          </p:nvCxnSpPr>
          <p:spPr>
            <a:xfrm>
              <a:off x="2671313" y="2403894"/>
              <a:ext cx="250166" cy="28755"/>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2062" name="Forme libre 2061"/>
            <p:cNvSpPr/>
            <p:nvPr/>
          </p:nvSpPr>
          <p:spPr>
            <a:xfrm>
              <a:off x="2822320" y="2185358"/>
              <a:ext cx="30148" cy="230038"/>
            </a:xfrm>
            <a:custGeom>
              <a:avLst/>
              <a:gdLst>
                <a:gd name="connsiteX0" fmla="*/ 7144 w 30148"/>
                <a:gd name="connsiteY0" fmla="*/ 230038 h 230038"/>
                <a:gd name="connsiteX1" fmla="*/ 1393 w 30148"/>
                <a:gd name="connsiteY1" fmla="*/ 103517 h 230038"/>
                <a:gd name="connsiteX2" fmla="*/ 30148 w 30148"/>
                <a:gd name="connsiteY2" fmla="*/ 0 h 230038"/>
              </a:gdLst>
              <a:ahLst/>
              <a:cxnLst>
                <a:cxn ang="0">
                  <a:pos x="connsiteX0" y="connsiteY0"/>
                </a:cxn>
                <a:cxn ang="0">
                  <a:pos x="connsiteX1" y="connsiteY1"/>
                </a:cxn>
                <a:cxn ang="0">
                  <a:pos x="connsiteX2" y="connsiteY2"/>
                </a:cxn>
              </a:cxnLst>
              <a:rect l="l" t="t" r="r" b="b"/>
              <a:pathLst>
                <a:path w="30148" h="230038">
                  <a:moveTo>
                    <a:pt x="7144" y="230038"/>
                  </a:moveTo>
                  <a:cubicBezTo>
                    <a:pt x="2351" y="185947"/>
                    <a:pt x="-2441" y="141857"/>
                    <a:pt x="1393" y="103517"/>
                  </a:cubicBezTo>
                  <a:cubicBezTo>
                    <a:pt x="5227" y="65177"/>
                    <a:pt x="17687" y="32588"/>
                    <a:pt x="3014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064" name="Forme libre 2063"/>
            <p:cNvSpPr/>
            <p:nvPr/>
          </p:nvSpPr>
          <p:spPr>
            <a:xfrm>
              <a:off x="3010226" y="2196860"/>
              <a:ext cx="193049" cy="230038"/>
            </a:xfrm>
            <a:custGeom>
              <a:avLst/>
              <a:gdLst>
                <a:gd name="connsiteX0" fmla="*/ 14770 w 193049"/>
                <a:gd name="connsiteY0" fmla="*/ 230038 h 230038"/>
                <a:gd name="connsiteX1" fmla="*/ 3268 w 193049"/>
                <a:gd name="connsiteY1" fmla="*/ 97766 h 230038"/>
                <a:gd name="connsiteX2" fmla="*/ 66529 w 193049"/>
                <a:gd name="connsiteY2" fmla="*/ 17253 h 230038"/>
                <a:gd name="connsiteX3" fmla="*/ 193049 w 193049"/>
                <a:gd name="connsiteY3" fmla="*/ 0 h 230038"/>
              </a:gdLst>
              <a:ahLst/>
              <a:cxnLst>
                <a:cxn ang="0">
                  <a:pos x="connsiteX0" y="connsiteY0"/>
                </a:cxn>
                <a:cxn ang="0">
                  <a:pos x="connsiteX1" y="connsiteY1"/>
                </a:cxn>
                <a:cxn ang="0">
                  <a:pos x="connsiteX2" y="connsiteY2"/>
                </a:cxn>
                <a:cxn ang="0">
                  <a:pos x="connsiteX3" y="connsiteY3"/>
                </a:cxn>
              </a:cxnLst>
              <a:rect l="l" t="t" r="r" b="b"/>
              <a:pathLst>
                <a:path w="193049" h="230038">
                  <a:moveTo>
                    <a:pt x="14770" y="230038"/>
                  </a:moveTo>
                  <a:cubicBezTo>
                    <a:pt x="4706" y="181634"/>
                    <a:pt x="-5358" y="133230"/>
                    <a:pt x="3268" y="97766"/>
                  </a:cubicBezTo>
                  <a:cubicBezTo>
                    <a:pt x="11894" y="62302"/>
                    <a:pt x="34899" y="33547"/>
                    <a:pt x="66529" y="17253"/>
                  </a:cubicBezTo>
                  <a:cubicBezTo>
                    <a:pt x="98159" y="959"/>
                    <a:pt x="145604" y="479"/>
                    <a:pt x="19304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03" name="Connecteur droit 102"/>
            <p:cNvCxnSpPr/>
            <p:nvPr/>
          </p:nvCxnSpPr>
          <p:spPr>
            <a:xfrm flipH="1" flipV="1">
              <a:off x="2681807" y="2187545"/>
              <a:ext cx="793884" cy="17102"/>
            </a:xfrm>
            <a:prstGeom prst="line">
              <a:avLst/>
            </a:prstGeom>
            <a:grpFill/>
            <a:ln w="19050"/>
          </p:spPr>
          <p:style>
            <a:lnRef idx="1">
              <a:schemeClr val="accent1"/>
            </a:lnRef>
            <a:fillRef idx="0">
              <a:schemeClr val="accent1"/>
            </a:fillRef>
            <a:effectRef idx="0">
              <a:schemeClr val="accent1"/>
            </a:effectRef>
            <a:fontRef idx="minor">
              <a:schemeClr val="tx1"/>
            </a:fontRef>
          </p:style>
        </p:cxnSp>
        <p:grpSp>
          <p:nvGrpSpPr>
            <p:cNvPr id="2068" name="Groupe 2067"/>
            <p:cNvGrpSpPr/>
            <p:nvPr/>
          </p:nvGrpSpPr>
          <p:grpSpPr>
            <a:xfrm>
              <a:off x="2865613" y="2304062"/>
              <a:ext cx="145264" cy="145264"/>
              <a:chOff x="6334385" y="2935828"/>
              <a:chExt cx="145264" cy="145264"/>
            </a:xfrm>
            <a:grpFill/>
          </p:grpSpPr>
          <p:cxnSp>
            <p:nvCxnSpPr>
              <p:cNvPr id="2067" name="Connecteur droit 2066"/>
              <p:cNvCxnSpPr/>
              <p:nvPr/>
            </p:nvCxnSpPr>
            <p:spPr>
              <a:xfrm>
                <a:off x="6355073" y="2935828"/>
                <a:ext cx="103887" cy="145264"/>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necteur droit 105"/>
              <p:cNvCxnSpPr/>
              <p:nvPr/>
            </p:nvCxnSpPr>
            <p:spPr>
              <a:xfrm rot="5400000">
                <a:off x="6355073" y="2935828"/>
                <a:ext cx="103887" cy="145264"/>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1" name="Connecteur droit 110"/>
            <p:cNvCxnSpPr/>
            <p:nvPr/>
          </p:nvCxnSpPr>
          <p:spPr>
            <a:xfrm>
              <a:off x="2091784" y="2720409"/>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2072" name="Forme libre 2071"/>
            <p:cNvSpPr/>
            <p:nvPr/>
          </p:nvSpPr>
          <p:spPr>
            <a:xfrm>
              <a:off x="2635804" y="2193946"/>
              <a:ext cx="32537" cy="291504"/>
            </a:xfrm>
            <a:custGeom>
              <a:avLst/>
              <a:gdLst>
                <a:gd name="connsiteX0" fmla="*/ 0 w 32537"/>
                <a:gd name="connsiteY0" fmla="*/ 291504 h 291504"/>
                <a:gd name="connsiteX1" fmla="*/ 30685 w 32537"/>
                <a:gd name="connsiteY1" fmla="*/ 214792 h 291504"/>
                <a:gd name="connsiteX2" fmla="*/ 27616 w 32537"/>
                <a:gd name="connsiteY2" fmla="*/ 58301 h 291504"/>
                <a:gd name="connsiteX3" fmla="*/ 15342 w 32537"/>
                <a:gd name="connsiteY3" fmla="*/ 0 h 291504"/>
              </a:gdLst>
              <a:ahLst/>
              <a:cxnLst>
                <a:cxn ang="0">
                  <a:pos x="connsiteX0" y="connsiteY0"/>
                </a:cxn>
                <a:cxn ang="0">
                  <a:pos x="connsiteX1" y="connsiteY1"/>
                </a:cxn>
                <a:cxn ang="0">
                  <a:pos x="connsiteX2" y="connsiteY2"/>
                </a:cxn>
                <a:cxn ang="0">
                  <a:pos x="connsiteX3" y="connsiteY3"/>
                </a:cxn>
              </a:cxnLst>
              <a:rect l="l" t="t" r="r" b="b"/>
              <a:pathLst>
                <a:path w="32537" h="291504">
                  <a:moveTo>
                    <a:pt x="0" y="291504"/>
                  </a:moveTo>
                  <a:cubicBezTo>
                    <a:pt x="13041" y="272581"/>
                    <a:pt x="26082" y="253659"/>
                    <a:pt x="30685" y="214792"/>
                  </a:cubicBezTo>
                  <a:cubicBezTo>
                    <a:pt x="35288" y="175925"/>
                    <a:pt x="30173" y="94100"/>
                    <a:pt x="27616" y="58301"/>
                  </a:cubicBezTo>
                  <a:cubicBezTo>
                    <a:pt x="25059" y="22502"/>
                    <a:pt x="20200" y="11251"/>
                    <a:pt x="1534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074" name="Forme libre 2073"/>
            <p:cNvSpPr/>
            <p:nvPr/>
          </p:nvSpPr>
          <p:spPr>
            <a:xfrm>
              <a:off x="2362200" y="1704427"/>
              <a:ext cx="657225" cy="143423"/>
            </a:xfrm>
            <a:custGeom>
              <a:avLst/>
              <a:gdLst>
                <a:gd name="connsiteX0" fmla="*/ 0 w 657225"/>
                <a:gd name="connsiteY0" fmla="*/ 19598 h 143423"/>
                <a:gd name="connsiteX1" fmla="*/ 333375 w 657225"/>
                <a:gd name="connsiteY1" fmla="*/ 10073 h 143423"/>
                <a:gd name="connsiteX2" fmla="*/ 657225 w 657225"/>
                <a:gd name="connsiteY2" fmla="*/ 143423 h 143423"/>
              </a:gdLst>
              <a:ahLst/>
              <a:cxnLst>
                <a:cxn ang="0">
                  <a:pos x="connsiteX0" y="connsiteY0"/>
                </a:cxn>
                <a:cxn ang="0">
                  <a:pos x="connsiteX1" y="connsiteY1"/>
                </a:cxn>
                <a:cxn ang="0">
                  <a:pos x="connsiteX2" y="connsiteY2"/>
                </a:cxn>
              </a:cxnLst>
              <a:rect l="l" t="t" r="r" b="b"/>
              <a:pathLst>
                <a:path w="657225" h="143423">
                  <a:moveTo>
                    <a:pt x="0" y="19598"/>
                  </a:moveTo>
                  <a:cubicBezTo>
                    <a:pt x="111919" y="4517"/>
                    <a:pt x="223838" y="-10564"/>
                    <a:pt x="333375" y="10073"/>
                  </a:cubicBezTo>
                  <a:cubicBezTo>
                    <a:pt x="442912" y="30710"/>
                    <a:pt x="550068" y="87066"/>
                    <a:pt x="657225" y="14342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075" name="Forme libre 2074"/>
          <p:cNvSpPr/>
          <p:nvPr/>
        </p:nvSpPr>
        <p:spPr>
          <a:xfrm>
            <a:off x="1628775" y="4638675"/>
            <a:ext cx="257175" cy="406400"/>
          </a:xfrm>
          <a:custGeom>
            <a:avLst/>
            <a:gdLst>
              <a:gd name="connsiteX0" fmla="*/ 0 w 257175"/>
              <a:gd name="connsiteY0" fmla="*/ 0 h 407022"/>
              <a:gd name="connsiteX1" fmla="*/ 180975 w 257175"/>
              <a:gd name="connsiteY1" fmla="*/ 123825 h 407022"/>
              <a:gd name="connsiteX2" fmla="*/ 228600 w 257175"/>
              <a:gd name="connsiteY2" fmla="*/ 371475 h 407022"/>
              <a:gd name="connsiteX3" fmla="*/ 257175 w 257175"/>
              <a:gd name="connsiteY3" fmla="*/ 400050 h 407022"/>
            </a:gdLst>
            <a:ahLst/>
            <a:cxnLst>
              <a:cxn ang="0">
                <a:pos x="connsiteX0" y="connsiteY0"/>
              </a:cxn>
              <a:cxn ang="0">
                <a:pos x="connsiteX1" y="connsiteY1"/>
              </a:cxn>
              <a:cxn ang="0">
                <a:pos x="connsiteX2" y="connsiteY2"/>
              </a:cxn>
              <a:cxn ang="0">
                <a:pos x="connsiteX3" y="connsiteY3"/>
              </a:cxn>
            </a:cxnLst>
            <a:rect l="l" t="t" r="r" b="b"/>
            <a:pathLst>
              <a:path w="257175" h="407022">
                <a:moveTo>
                  <a:pt x="0" y="0"/>
                </a:moveTo>
                <a:cubicBezTo>
                  <a:pt x="71437" y="30956"/>
                  <a:pt x="142875" y="61912"/>
                  <a:pt x="180975" y="123825"/>
                </a:cubicBezTo>
                <a:cubicBezTo>
                  <a:pt x="219075" y="185738"/>
                  <a:pt x="215900" y="325438"/>
                  <a:pt x="228600" y="371475"/>
                </a:cubicBezTo>
                <a:cubicBezTo>
                  <a:pt x="241300" y="417512"/>
                  <a:pt x="249237" y="408781"/>
                  <a:pt x="257175" y="4000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077" name="Connecteur droit 2076"/>
          <p:cNvCxnSpPr/>
          <p:nvPr/>
        </p:nvCxnSpPr>
        <p:spPr>
          <a:xfrm flipH="1">
            <a:off x="2535238" y="3452813"/>
            <a:ext cx="887412" cy="264001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9" name="Connecteur droit 118"/>
          <p:cNvCxnSpPr/>
          <p:nvPr/>
        </p:nvCxnSpPr>
        <p:spPr>
          <a:xfrm flipH="1">
            <a:off x="2393950" y="3406775"/>
            <a:ext cx="215900" cy="644525"/>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1" name="Connecteur droit 120"/>
          <p:cNvCxnSpPr/>
          <p:nvPr/>
        </p:nvCxnSpPr>
        <p:spPr>
          <a:xfrm flipH="1">
            <a:off x="1778000" y="5529263"/>
            <a:ext cx="147638" cy="43656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8" name="Connecteur droit 67"/>
          <p:cNvCxnSpPr/>
          <p:nvPr/>
        </p:nvCxnSpPr>
        <p:spPr>
          <a:xfrm>
            <a:off x="2609850" y="3382963"/>
            <a:ext cx="820738" cy="8731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a:off x="1773238" y="6003925"/>
            <a:ext cx="820737" cy="85725"/>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2081213" y="4079875"/>
            <a:ext cx="10096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necteur droit 127"/>
          <p:cNvCxnSpPr/>
          <p:nvPr/>
        </p:nvCxnSpPr>
        <p:spPr>
          <a:xfrm>
            <a:off x="1704975" y="5519738"/>
            <a:ext cx="10096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Forme libre 76"/>
          <p:cNvSpPr/>
          <p:nvPr/>
        </p:nvSpPr>
        <p:spPr>
          <a:xfrm>
            <a:off x="1543050" y="4076700"/>
            <a:ext cx="542925" cy="1449388"/>
          </a:xfrm>
          <a:custGeom>
            <a:avLst/>
            <a:gdLst>
              <a:gd name="connsiteX0" fmla="*/ 535777 w 584592"/>
              <a:gd name="connsiteY0" fmla="*/ 0 h 1419225"/>
              <a:gd name="connsiteX1" fmla="*/ 573877 w 584592"/>
              <a:gd name="connsiteY1" fmla="*/ 228600 h 1419225"/>
              <a:gd name="connsiteX2" fmla="*/ 526252 w 584592"/>
              <a:gd name="connsiteY2" fmla="*/ 304800 h 1419225"/>
              <a:gd name="connsiteX3" fmla="*/ 11902 w 584592"/>
              <a:gd name="connsiteY3" fmla="*/ 600075 h 1419225"/>
              <a:gd name="connsiteX4" fmla="*/ 164302 w 584592"/>
              <a:gd name="connsiteY4" fmla="*/ 695325 h 1419225"/>
              <a:gd name="connsiteX5" fmla="*/ 164302 w 584592"/>
              <a:gd name="connsiteY5" fmla="*/ 1419225 h 1419225"/>
              <a:gd name="connsiteX0" fmla="*/ 535777 w 584592"/>
              <a:gd name="connsiteY0" fmla="*/ 0 h 1419225"/>
              <a:gd name="connsiteX1" fmla="*/ 573877 w 584592"/>
              <a:gd name="connsiteY1" fmla="*/ 228600 h 1419225"/>
              <a:gd name="connsiteX2" fmla="*/ 526252 w 584592"/>
              <a:gd name="connsiteY2" fmla="*/ 304800 h 1419225"/>
              <a:gd name="connsiteX3" fmla="*/ 11902 w 584592"/>
              <a:gd name="connsiteY3" fmla="*/ 600075 h 1419225"/>
              <a:gd name="connsiteX4" fmla="*/ 164302 w 584592"/>
              <a:gd name="connsiteY4" fmla="*/ 695325 h 1419225"/>
              <a:gd name="connsiteX5" fmla="*/ 164302 w 584592"/>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2400 w 572690"/>
              <a:gd name="connsiteY4" fmla="*/ 695325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5666 w 572690"/>
              <a:gd name="connsiteY4" fmla="*/ 780233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65463 w 572690"/>
              <a:gd name="connsiteY4" fmla="*/ 718184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65463 w 572690"/>
              <a:gd name="connsiteY4" fmla="*/ 718184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5666 w 572690"/>
              <a:gd name="connsiteY4" fmla="*/ 718184 h 1419225"/>
              <a:gd name="connsiteX5" fmla="*/ 152400 w 572690"/>
              <a:gd name="connsiteY5" fmla="*/ 1419225 h 1419225"/>
              <a:gd name="connsiteX0" fmla="*/ 523875 w 562064"/>
              <a:gd name="connsiteY0" fmla="*/ 0 h 1419225"/>
              <a:gd name="connsiteX1" fmla="*/ 561975 w 562064"/>
              <a:gd name="connsiteY1" fmla="*/ 228600 h 1419225"/>
              <a:gd name="connsiteX2" fmla="*/ 435973 w 562064"/>
              <a:gd name="connsiteY2" fmla="*/ 347254 h 1419225"/>
              <a:gd name="connsiteX3" fmla="*/ 0 w 562064"/>
              <a:gd name="connsiteY3" fmla="*/ 600075 h 1419225"/>
              <a:gd name="connsiteX4" fmla="*/ 155666 w 562064"/>
              <a:gd name="connsiteY4" fmla="*/ 718184 h 1419225"/>
              <a:gd name="connsiteX5" fmla="*/ 152400 w 562064"/>
              <a:gd name="connsiteY5" fmla="*/ 1419225 h 1419225"/>
              <a:gd name="connsiteX0" fmla="*/ 523875 w 562064"/>
              <a:gd name="connsiteY0" fmla="*/ 0 h 1419225"/>
              <a:gd name="connsiteX1" fmla="*/ 561975 w 562064"/>
              <a:gd name="connsiteY1" fmla="*/ 228600 h 1419225"/>
              <a:gd name="connsiteX2" fmla="*/ 435973 w 562064"/>
              <a:gd name="connsiteY2" fmla="*/ 347254 h 1419225"/>
              <a:gd name="connsiteX3" fmla="*/ 0 w 562064"/>
              <a:gd name="connsiteY3" fmla="*/ 600075 h 1419225"/>
              <a:gd name="connsiteX4" fmla="*/ 155666 w 562064"/>
              <a:gd name="connsiteY4" fmla="*/ 718184 h 1419225"/>
              <a:gd name="connsiteX5" fmla="*/ 152400 w 562064"/>
              <a:gd name="connsiteY5" fmla="*/ 1419225 h 1419225"/>
              <a:gd name="connsiteX0" fmla="*/ 523875 w 542973"/>
              <a:gd name="connsiteY0" fmla="*/ 0 h 1419225"/>
              <a:gd name="connsiteX1" fmla="*/ 542381 w 542973"/>
              <a:gd name="connsiteY1" fmla="*/ 235132 h 1419225"/>
              <a:gd name="connsiteX2" fmla="*/ 435973 w 542973"/>
              <a:gd name="connsiteY2" fmla="*/ 347254 h 1419225"/>
              <a:gd name="connsiteX3" fmla="*/ 0 w 542973"/>
              <a:gd name="connsiteY3" fmla="*/ 600075 h 1419225"/>
              <a:gd name="connsiteX4" fmla="*/ 155666 w 542973"/>
              <a:gd name="connsiteY4" fmla="*/ 718184 h 1419225"/>
              <a:gd name="connsiteX5" fmla="*/ 152400 w 542973"/>
              <a:gd name="connsiteY5" fmla="*/ 1419225 h 1419225"/>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55666 w 542973"/>
              <a:gd name="connsiteY4" fmla="*/ 718184 h 1448616"/>
              <a:gd name="connsiteX5" fmla="*/ 152400 w 542973"/>
              <a:gd name="connsiteY5" fmla="*/ 1448616 h 144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973" h="1448616">
                <a:moveTo>
                  <a:pt x="523875" y="0"/>
                </a:moveTo>
                <a:cubicBezTo>
                  <a:pt x="543719" y="88900"/>
                  <a:pt x="543969" y="184332"/>
                  <a:pt x="542381" y="235132"/>
                </a:cubicBezTo>
                <a:cubicBezTo>
                  <a:pt x="540794" y="285932"/>
                  <a:pt x="526370" y="286430"/>
                  <a:pt x="435973" y="347254"/>
                </a:cubicBezTo>
                <a:cubicBezTo>
                  <a:pt x="345576" y="408078"/>
                  <a:pt x="60325" y="534988"/>
                  <a:pt x="0" y="600075"/>
                </a:cubicBezTo>
                <a:cubicBezTo>
                  <a:pt x="112758" y="652099"/>
                  <a:pt x="130266" y="576761"/>
                  <a:pt x="155666" y="718184"/>
                </a:cubicBezTo>
                <a:cubicBezTo>
                  <a:pt x="181066" y="859607"/>
                  <a:pt x="165100" y="1154928"/>
                  <a:pt x="152400" y="144861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30" name="Forme libre 129"/>
          <p:cNvSpPr/>
          <p:nvPr/>
        </p:nvSpPr>
        <p:spPr>
          <a:xfrm>
            <a:off x="2500313" y="4132263"/>
            <a:ext cx="587375" cy="1449387"/>
          </a:xfrm>
          <a:custGeom>
            <a:avLst/>
            <a:gdLst>
              <a:gd name="connsiteX0" fmla="*/ 535777 w 584592"/>
              <a:gd name="connsiteY0" fmla="*/ 0 h 1419225"/>
              <a:gd name="connsiteX1" fmla="*/ 573877 w 584592"/>
              <a:gd name="connsiteY1" fmla="*/ 228600 h 1419225"/>
              <a:gd name="connsiteX2" fmla="*/ 526252 w 584592"/>
              <a:gd name="connsiteY2" fmla="*/ 304800 h 1419225"/>
              <a:gd name="connsiteX3" fmla="*/ 11902 w 584592"/>
              <a:gd name="connsiteY3" fmla="*/ 600075 h 1419225"/>
              <a:gd name="connsiteX4" fmla="*/ 164302 w 584592"/>
              <a:gd name="connsiteY4" fmla="*/ 695325 h 1419225"/>
              <a:gd name="connsiteX5" fmla="*/ 164302 w 584592"/>
              <a:gd name="connsiteY5" fmla="*/ 1419225 h 1419225"/>
              <a:gd name="connsiteX0" fmla="*/ 535777 w 584592"/>
              <a:gd name="connsiteY0" fmla="*/ 0 h 1419225"/>
              <a:gd name="connsiteX1" fmla="*/ 573877 w 584592"/>
              <a:gd name="connsiteY1" fmla="*/ 228600 h 1419225"/>
              <a:gd name="connsiteX2" fmla="*/ 526252 w 584592"/>
              <a:gd name="connsiteY2" fmla="*/ 304800 h 1419225"/>
              <a:gd name="connsiteX3" fmla="*/ 11902 w 584592"/>
              <a:gd name="connsiteY3" fmla="*/ 600075 h 1419225"/>
              <a:gd name="connsiteX4" fmla="*/ 164302 w 584592"/>
              <a:gd name="connsiteY4" fmla="*/ 695325 h 1419225"/>
              <a:gd name="connsiteX5" fmla="*/ 164302 w 584592"/>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2400 w 572690"/>
              <a:gd name="connsiteY4" fmla="*/ 695325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5666 w 572690"/>
              <a:gd name="connsiteY4" fmla="*/ 780233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65463 w 572690"/>
              <a:gd name="connsiteY4" fmla="*/ 718184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65463 w 572690"/>
              <a:gd name="connsiteY4" fmla="*/ 718184 h 1419225"/>
              <a:gd name="connsiteX5" fmla="*/ 152400 w 572690"/>
              <a:gd name="connsiteY5" fmla="*/ 1419225 h 1419225"/>
              <a:gd name="connsiteX0" fmla="*/ 523875 w 572690"/>
              <a:gd name="connsiteY0" fmla="*/ 0 h 1419225"/>
              <a:gd name="connsiteX1" fmla="*/ 561975 w 572690"/>
              <a:gd name="connsiteY1" fmla="*/ 228600 h 1419225"/>
              <a:gd name="connsiteX2" fmla="*/ 514350 w 572690"/>
              <a:gd name="connsiteY2" fmla="*/ 304800 h 1419225"/>
              <a:gd name="connsiteX3" fmla="*/ 0 w 572690"/>
              <a:gd name="connsiteY3" fmla="*/ 600075 h 1419225"/>
              <a:gd name="connsiteX4" fmla="*/ 155666 w 572690"/>
              <a:gd name="connsiteY4" fmla="*/ 718184 h 1419225"/>
              <a:gd name="connsiteX5" fmla="*/ 152400 w 572690"/>
              <a:gd name="connsiteY5" fmla="*/ 1419225 h 1419225"/>
              <a:gd name="connsiteX0" fmla="*/ 523875 w 562064"/>
              <a:gd name="connsiteY0" fmla="*/ 0 h 1419225"/>
              <a:gd name="connsiteX1" fmla="*/ 561975 w 562064"/>
              <a:gd name="connsiteY1" fmla="*/ 228600 h 1419225"/>
              <a:gd name="connsiteX2" fmla="*/ 435973 w 562064"/>
              <a:gd name="connsiteY2" fmla="*/ 347254 h 1419225"/>
              <a:gd name="connsiteX3" fmla="*/ 0 w 562064"/>
              <a:gd name="connsiteY3" fmla="*/ 600075 h 1419225"/>
              <a:gd name="connsiteX4" fmla="*/ 155666 w 562064"/>
              <a:gd name="connsiteY4" fmla="*/ 718184 h 1419225"/>
              <a:gd name="connsiteX5" fmla="*/ 152400 w 562064"/>
              <a:gd name="connsiteY5" fmla="*/ 1419225 h 1419225"/>
              <a:gd name="connsiteX0" fmla="*/ 523875 w 562064"/>
              <a:gd name="connsiteY0" fmla="*/ 0 h 1419225"/>
              <a:gd name="connsiteX1" fmla="*/ 561975 w 562064"/>
              <a:gd name="connsiteY1" fmla="*/ 228600 h 1419225"/>
              <a:gd name="connsiteX2" fmla="*/ 435973 w 562064"/>
              <a:gd name="connsiteY2" fmla="*/ 347254 h 1419225"/>
              <a:gd name="connsiteX3" fmla="*/ 0 w 562064"/>
              <a:gd name="connsiteY3" fmla="*/ 600075 h 1419225"/>
              <a:gd name="connsiteX4" fmla="*/ 155666 w 562064"/>
              <a:gd name="connsiteY4" fmla="*/ 718184 h 1419225"/>
              <a:gd name="connsiteX5" fmla="*/ 152400 w 562064"/>
              <a:gd name="connsiteY5" fmla="*/ 1419225 h 1419225"/>
              <a:gd name="connsiteX0" fmla="*/ 523875 w 542973"/>
              <a:gd name="connsiteY0" fmla="*/ 0 h 1419225"/>
              <a:gd name="connsiteX1" fmla="*/ 542381 w 542973"/>
              <a:gd name="connsiteY1" fmla="*/ 235132 h 1419225"/>
              <a:gd name="connsiteX2" fmla="*/ 435973 w 542973"/>
              <a:gd name="connsiteY2" fmla="*/ 347254 h 1419225"/>
              <a:gd name="connsiteX3" fmla="*/ 0 w 542973"/>
              <a:gd name="connsiteY3" fmla="*/ 600075 h 1419225"/>
              <a:gd name="connsiteX4" fmla="*/ 155666 w 542973"/>
              <a:gd name="connsiteY4" fmla="*/ 718184 h 1419225"/>
              <a:gd name="connsiteX5" fmla="*/ 152400 w 542973"/>
              <a:gd name="connsiteY5" fmla="*/ 1419225 h 1419225"/>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55666 w 542973"/>
              <a:gd name="connsiteY4" fmla="*/ 718184 h 1448616"/>
              <a:gd name="connsiteX5" fmla="*/ 152400 w 542973"/>
              <a:gd name="connsiteY5" fmla="*/ 1448616 h 1448616"/>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65463 w 542973"/>
              <a:gd name="connsiteY4" fmla="*/ 861876 h 1448616"/>
              <a:gd name="connsiteX5" fmla="*/ 152400 w 542973"/>
              <a:gd name="connsiteY5" fmla="*/ 1448616 h 1448616"/>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65463 w 542973"/>
              <a:gd name="connsiteY4" fmla="*/ 861876 h 1448616"/>
              <a:gd name="connsiteX5" fmla="*/ 152400 w 542973"/>
              <a:gd name="connsiteY5" fmla="*/ 1448616 h 1448616"/>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65463 w 542973"/>
              <a:gd name="connsiteY4" fmla="*/ 861876 h 1448616"/>
              <a:gd name="connsiteX5" fmla="*/ 152400 w 542973"/>
              <a:gd name="connsiteY5" fmla="*/ 1448616 h 1448616"/>
              <a:gd name="connsiteX0" fmla="*/ 523875 w 542973"/>
              <a:gd name="connsiteY0" fmla="*/ 0 h 1448616"/>
              <a:gd name="connsiteX1" fmla="*/ 542381 w 542973"/>
              <a:gd name="connsiteY1" fmla="*/ 235132 h 1448616"/>
              <a:gd name="connsiteX2" fmla="*/ 435973 w 542973"/>
              <a:gd name="connsiteY2" fmla="*/ 347254 h 1448616"/>
              <a:gd name="connsiteX3" fmla="*/ 0 w 542973"/>
              <a:gd name="connsiteY3" fmla="*/ 600075 h 1448616"/>
              <a:gd name="connsiteX4" fmla="*/ 165463 w 542973"/>
              <a:gd name="connsiteY4" fmla="*/ 861876 h 1448616"/>
              <a:gd name="connsiteX5" fmla="*/ 152400 w 542973"/>
              <a:gd name="connsiteY5" fmla="*/ 1448616 h 1448616"/>
              <a:gd name="connsiteX0" fmla="*/ 568880 w 587978"/>
              <a:gd name="connsiteY0" fmla="*/ 0 h 1448616"/>
              <a:gd name="connsiteX1" fmla="*/ 587386 w 587978"/>
              <a:gd name="connsiteY1" fmla="*/ 235132 h 1448616"/>
              <a:gd name="connsiteX2" fmla="*/ 480978 w 587978"/>
              <a:gd name="connsiteY2" fmla="*/ 347254 h 1448616"/>
              <a:gd name="connsiteX3" fmla="*/ 45005 w 587978"/>
              <a:gd name="connsiteY3" fmla="*/ 600075 h 1448616"/>
              <a:gd name="connsiteX4" fmla="*/ 210468 w 587978"/>
              <a:gd name="connsiteY4" fmla="*/ 861876 h 1448616"/>
              <a:gd name="connsiteX5" fmla="*/ 197405 w 587978"/>
              <a:gd name="connsiteY5" fmla="*/ 1448616 h 144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978" h="1448616">
                <a:moveTo>
                  <a:pt x="568880" y="0"/>
                </a:moveTo>
                <a:cubicBezTo>
                  <a:pt x="588724" y="88900"/>
                  <a:pt x="588974" y="184332"/>
                  <a:pt x="587386" y="235132"/>
                </a:cubicBezTo>
                <a:cubicBezTo>
                  <a:pt x="585799" y="285932"/>
                  <a:pt x="571375" y="286430"/>
                  <a:pt x="480978" y="347254"/>
                </a:cubicBezTo>
                <a:cubicBezTo>
                  <a:pt x="390581" y="408078"/>
                  <a:pt x="105330" y="534988"/>
                  <a:pt x="45005" y="600075"/>
                </a:cubicBezTo>
                <a:cubicBezTo>
                  <a:pt x="-77369" y="697819"/>
                  <a:pt x="74035" y="802096"/>
                  <a:pt x="210468" y="861876"/>
                </a:cubicBezTo>
                <a:cubicBezTo>
                  <a:pt x="206476" y="1003299"/>
                  <a:pt x="210105" y="1154928"/>
                  <a:pt x="197405" y="144861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8" name="Forme libre 77"/>
          <p:cNvSpPr/>
          <p:nvPr/>
        </p:nvSpPr>
        <p:spPr>
          <a:xfrm>
            <a:off x="1711325" y="4402138"/>
            <a:ext cx="673100" cy="663575"/>
          </a:xfrm>
          <a:custGeom>
            <a:avLst/>
            <a:gdLst>
              <a:gd name="connsiteX0" fmla="*/ 297180 w 672796"/>
              <a:gd name="connsiteY0" fmla="*/ 6723 h 663942"/>
              <a:gd name="connsiteX1" fmla="*/ 656409 w 672796"/>
              <a:gd name="connsiteY1" fmla="*/ 19786 h 663942"/>
              <a:gd name="connsiteX2" fmla="*/ 594360 w 672796"/>
              <a:gd name="connsiteY2" fmla="*/ 173275 h 663942"/>
              <a:gd name="connsiteX3" fmla="*/ 437606 w 672796"/>
              <a:gd name="connsiteY3" fmla="*/ 356155 h 663942"/>
              <a:gd name="connsiteX4" fmla="*/ 408215 w 672796"/>
              <a:gd name="connsiteY4" fmla="*/ 493315 h 663942"/>
              <a:gd name="connsiteX5" fmla="*/ 398417 w 672796"/>
              <a:gd name="connsiteY5" fmla="*/ 640272 h 663942"/>
              <a:gd name="connsiteX6" fmla="*/ 320040 w 672796"/>
              <a:gd name="connsiteY6" fmla="*/ 663132 h 663942"/>
              <a:gd name="connsiteX7" fmla="*/ 0 w 672796"/>
              <a:gd name="connsiteY7" fmla="*/ 656600 h 66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796" h="663942">
                <a:moveTo>
                  <a:pt x="297180" y="6723"/>
                </a:moveTo>
                <a:cubicBezTo>
                  <a:pt x="452029" y="-625"/>
                  <a:pt x="606879" y="-7973"/>
                  <a:pt x="656409" y="19786"/>
                </a:cubicBezTo>
                <a:cubicBezTo>
                  <a:pt x="705939" y="47545"/>
                  <a:pt x="630827" y="117214"/>
                  <a:pt x="594360" y="173275"/>
                </a:cubicBezTo>
                <a:cubicBezTo>
                  <a:pt x="557893" y="229336"/>
                  <a:pt x="468630" y="302815"/>
                  <a:pt x="437606" y="356155"/>
                </a:cubicBezTo>
                <a:cubicBezTo>
                  <a:pt x="406582" y="409495"/>
                  <a:pt x="414746" y="445962"/>
                  <a:pt x="408215" y="493315"/>
                </a:cubicBezTo>
                <a:cubicBezTo>
                  <a:pt x="401684" y="540668"/>
                  <a:pt x="413113" y="611969"/>
                  <a:pt x="398417" y="640272"/>
                </a:cubicBezTo>
                <a:cubicBezTo>
                  <a:pt x="383721" y="668575"/>
                  <a:pt x="386443" y="660411"/>
                  <a:pt x="320040" y="663132"/>
                </a:cubicBezTo>
                <a:cubicBezTo>
                  <a:pt x="253637" y="665853"/>
                  <a:pt x="126818" y="661226"/>
                  <a:pt x="0" y="6566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9" name="Forme libre 78"/>
          <p:cNvSpPr/>
          <p:nvPr/>
        </p:nvSpPr>
        <p:spPr>
          <a:xfrm>
            <a:off x="2211388" y="4429125"/>
            <a:ext cx="828675" cy="649288"/>
          </a:xfrm>
          <a:custGeom>
            <a:avLst/>
            <a:gdLst>
              <a:gd name="connsiteX0" fmla="*/ 828935 w 828935"/>
              <a:gd name="connsiteY0" fmla="*/ 11685 h 648793"/>
              <a:gd name="connsiteX1" fmla="*/ 570944 w 828935"/>
              <a:gd name="connsiteY1" fmla="*/ 8420 h 648793"/>
              <a:gd name="connsiteX2" fmla="*/ 293358 w 828935"/>
              <a:gd name="connsiteY2" fmla="*/ 106391 h 648793"/>
              <a:gd name="connsiteX3" fmla="*/ 45164 w 828935"/>
              <a:gd name="connsiteY3" fmla="*/ 321928 h 648793"/>
              <a:gd name="connsiteX4" fmla="*/ 2709 w 828935"/>
              <a:gd name="connsiteY4" fmla="*/ 501543 h 648793"/>
              <a:gd name="connsiteX5" fmla="*/ 81086 w 828935"/>
              <a:gd name="connsiteY5" fmla="*/ 625640 h 648793"/>
              <a:gd name="connsiteX6" fmla="*/ 502364 w 828935"/>
              <a:gd name="connsiteY6" fmla="*/ 648500 h 64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935" h="648793">
                <a:moveTo>
                  <a:pt x="828935" y="11685"/>
                </a:moveTo>
                <a:cubicBezTo>
                  <a:pt x="744571" y="2160"/>
                  <a:pt x="660207" y="-7364"/>
                  <a:pt x="570944" y="8420"/>
                </a:cubicBezTo>
                <a:cubicBezTo>
                  <a:pt x="481681" y="24204"/>
                  <a:pt x="380988" y="54140"/>
                  <a:pt x="293358" y="106391"/>
                </a:cubicBezTo>
                <a:cubicBezTo>
                  <a:pt x="205728" y="158642"/>
                  <a:pt x="93605" y="256069"/>
                  <a:pt x="45164" y="321928"/>
                </a:cubicBezTo>
                <a:cubicBezTo>
                  <a:pt x="-3277" y="387787"/>
                  <a:pt x="-3278" y="450924"/>
                  <a:pt x="2709" y="501543"/>
                </a:cubicBezTo>
                <a:cubicBezTo>
                  <a:pt x="8696" y="552162"/>
                  <a:pt x="-2190" y="601147"/>
                  <a:pt x="81086" y="625640"/>
                </a:cubicBezTo>
                <a:cubicBezTo>
                  <a:pt x="164362" y="650133"/>
                  <a:pt x="333363" y="649316"/>
                  <a:pt x="502364" y="648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0" name="Forme libre 79"/>
          <p:cNvSpPr/>
          <p:nvPr/>
        </p:nvSpPr>
        <p:spPr>
          <a:xfrm>
            <a:off x="1711325" y="5141913"/>
            <a:ext cx="992188" cy="46037"/>
          </a:xfrm>
          <a:custGeom>
            <a:avLst/>
            <a:gdLst>
              <a:gd name="connsiteX0" fmla="*/ 0 w 992777"/>
              <a:gd name="connsiteY0" fmla="*/ 70930 h 79812"/>
              <a:gd name="connsiteX1" fmla="*/ 140426 w 992777"/>
              <a:gd name="connsiteY1" fmla="*/ 74196 h 79812"/>
              <a:gd name="connsiteX2" fmla="*/ 427809 w 992777"/>
              <a:gd name="connsiteY2" fmla="*/ 5616 h 79812"/>
              <a:gd name="connsiteX3" fmla="*/ 992777 w 992777"/>
              <a:gd name="connsiteY3" fmla="*/ 8881 h 79812"/>
            </a:gdLst>
            <a:ahLst/>
            <a:cxnLst>
              <a:cxn ang="0">
                <a:pos x="connsiteX0" y="connsiteY0"/>
              </a:cxn>
              <a:cxn ang="0">
                <a:pos x="connsiteX1" y="connsiteY1"/>
              </a:cxn>
              <a:cxn ang="0">
                <a:pos x="connsiteX2" y="connsiteY2"/>
              </a:cxn>
              <a:cxn ang="0">
                <a:pos x="connsiteX3" y="connsiteY3"/>
              </a:cxn>
            </a:cxnLst>
            <a:rect l="l" t="t" r="r" b="b"/>
            <a:pathLst>
              <a:path w="992777" h="79812">
                <a:moveTo>
                  <a:pt x="0" y="70930"/>
                </a:moveTo>
                <a:cubicBezTo>
                  <a:pt x="34562" y="78006"/>
                  <a:pt x="69125" y="85082"/>
                  <a:pt x="140426" y="74196"/>
                </a:cubicBezTo>
                <a:cubicBezTo>
                  <a:pt x="211727" y="63310"/>
                  <a:pt x="285751" y="16502"/>
                  <a:pt x="427809" y="5616"/>
                </a:cubicBezTo>
                <a:cubicBezTo>
                  <a:pt x="569867" y="-5270"/>
                  <a:pt x="781322" y="1805"/>
                  <a:pt x="992777" y="88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1" name="Forme libre 80"/>
          <p:cNvSpPr/>
          <p:nvPr/>
        </p:nvSpPr>
        <p:spPr>
          <a:xfrm>
            <a:off x="2093913" y="4324350"/>
            <a:ext cx="976312" cy="44450"/>
          </a:xfrm>
          <a:custGeom>
            <a:avLst/>
            <a:gdLst>
              <a:gd name="connsiteX0" fmla="*/ 976448 w 976448"/>
              <a:gd name="connsiteY0" fmla="*/ 72338 h 72338"/>
              <a:gd name="connsiteX1" fmla="*/ 453934 w 976448"/>
              <a:gd name="connsiteY1" fmla="*/ 72338 h 72338"/>
              <a:gd name="connsiteX2" fmla="*/ 254726 w 976448"/>
              <a:gd name="connsiteY2" fmla="*/ 49478 h 72338"/>
              <a:gd name="connsiteX3" fmla="*/ 133894 w 976448"/>
              <a:gd name="connsiteY3" fmla="*/ 7023 h 72338"/>
              <a:gd name="connsiteX4" fmla="*/ 0 w 976448"/>
              <a:gd name="connsiteY4" fmla="*/ 492 h 72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48" h="72338">
                <a:moveTo>
                  <a:pt x="976448" y="72338"/>
                </a:moveTo>
                <a:lnTo>
                  <a:pt x="453934" y="72338"/>
                </a:lnTo>
                <a:cubicBezTo>
                  <a:pt x="333647" y="68528"/>
                  <a:pt x="308066" y="60364"/>
                  <a:pt x="254726" y="49478"/>
                </a:cubicBezTo>
                <a:cubicBezTo>
                  <a:pt x="201386" y="38592"/>
                  <a:pt x="176348" y="15187"/>
                  <a:pt x="133894" y="7023"/>
                </a:cubicBezTo>
                <a:cubicBezTo>
                  <a:pt x="91440" y="-1141"/>
                  <a:pt x="45720" y="-325"/>
                  <a:pt x="0" y="49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144" name="Groupe 143"/>
          <p:cNvGrpSpPr/>
          <p:nvPr/>
        </p:nvGrpSpPr>
        <p:grpSpPr>
          <a:xfrm>
            <a:off x="85030" y="4869686"/>
            <a:ext cx="1015800" cy="775443"/>
            <a:chOff x="1584320" y="1349461"/>
            <a:chExt cx="1900575" cy="1450864"/>
          </a:xfrm>
          <a:solidFill>
            <a:schemeClr val="tx2">
              <a:lumMod val="40000"/>
              <a:lumOff val="60000"/>
            </a:schemeClr>
          </a:solidFill>
        </p:grpSpPr>
        <p:sp>
          <p:nvSpPr>
            <p:cNvPr id="145" name="Forme libre 144"/>
            <p:cNvSpPr/>
            <p:nvPr/>
          </p:nvSpPr>
          <p:spPr>
            <a:xfrm>
              <a:off x="1584320" y="1349461"/>
              <a:ext cx="1900575" cy="1450864"/>
            </a:xfrm>
            <a:custGeom>
              <a:avLst/>
              <a:gdLst>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922"/>
                <a:gd name="connsiteX1" fmla="*/ 687303 w 1900575"/>
                <a:gd name="connsiteY1" fmla="*/ 237799 h 1457922"/>
                <a:gd name="connsiteX2" fmla="*/ 629793 w 1900575"/>
                <a:gd name="connsiteY2" fmla="*/ 324064 h 1457922"/>
                <a:gd name="connsiteX3" fmla="*/ 520525 w 1900575"/>
                <a:gd name="connsiteY3" fmla="*/ 324064 h 1457922"/>
                <a:gd name="connsiteX4" fmla="*/ 388254 w 1900575"/>
                <a:gd name="connsiteY4" fmla="*/ 295309 h 1457922"/>
                <a:gd name="connsiteX5" fmla="*/ 353748 w 1900575"/>
                <a:gd name="connsiteY5" fmla="*/ 295309 h 1457922"/>
                <a:gd name="connsiteX6" fmla="*/ 353748 w 1900575"/>
                <a:gd name="connsiteY6" fmla="*/ 439082 h 1457922"/>
                <a:gd name="connsiteX7" fmla="*/ 342246 w 1900575"/>
                <a:gd name="connsiteY7" fmla="*/ 611611 h 1457922"/>
                <a:gd name="connsiteX8" fmla="*/ 324993 w 1900575"/>
                <a:gd name="connsiteY8" fmla="*/ 703626 h 1457922"/>
                <a:gd name="connsiteX9" fmla="*/ 238729 w 1900575"/>
                <a:gd name="connsiteY9" fmla="*/ 726630 h 1457922"/>
                <a:gd name="connsiteX10" fmla="*/ 140963 w 1900575"/>
                <a:gd name="connsiteY10" fmla="*/ 720879 h 1457922"/>
                <a:gd name="connsiteX11" fmla="*/ 43197 w 1900575"/>
                <a:gd name="connsiteY11" fmla="*/ 703626 h 1457922"/>
                <a:gd name="connsiteX12" fmla="*/ 8691 w 1900575"/>
                <a:gd name="connsiteY12" fmla="*/ 743882 h 1457922"/>
                <a:gd name="connsiteX13" fmla="*/ 25944 w 1900575"/>
                <a:gd name="connsiteY13" fmla="*/ 789890 h 1457922"/>
                <a:gd name="connsiteX14" fmla="*/ 267484 w 1900575"/>
                <a:gd name="connsiteY14" fmla="*/ 853150 h 1457922"/>
                <a:gd name="connsiteX15" fmla="*/ 347997 w 1900575"/>
                <a:gd name="connsiteY15" fmla="*/ 899158 h 1457922"/>
                <a:gd name="connsiteX16" fmla="*/ 405506 w 1900575"/>
                <a:gd name="connsiteY16" fmla="*/ 939414 h 1457922"/>
                <a:gd name="connsiteX17" fmla="*/ 509023 w 1900575"/>
                <a:gd name="connsiteY17" fmla="*/ 973920 h 1457922"/>
                <a:gd name="connsiteX18" fmla="*/ 589537 w 1900575"/>
                <a:gd name="connsiteY18" fmla="*/ 1037181 h 1457922"/>
                <a:gd name="connsiteX19" fmla="*/ 601038 w 1900575"/>
                <a:gd name="connsiteY19" fmla="*/ 1094690 h 1457922"/>
                <a:gd name="connsiteX20" fmla="*/ 532027 w 1900575"/>
                <a:gd name="connsiteY20" fmla="*/ 1175203 h 1457922"/>
                <a:gd name="connsiteX21" fmla="*/ 474518 w 1900575"/>
                <a:gd name="connsiteY21" fmla="*/ 1238464 h 1457922"/>
                <a:gd name="connsiteX22" fmla="*/ 497522 w 1900575"/>
                <a:gd name="connsiteY22" fmla="*/ 1382237 h 1457922"/>
                <a:gd name="connsiteX23" fmla="*/ 992103 w 1900575"/>
                <a:gd name="connsiteY23" fmla="*/ 1445497 h 1457922"/>
                <a:gd name="connsiteX24" fmla="*/ 1371665 w 1900575"/>
                <a:gd name="connsiteY24" fmla="*/ 1439747 h 1457922"/>
                <a:gd name="connsiteX25" fmla="*/ 1423423 w 1900575"/>
                <a:gd name="connsiteY25" fmla="*/ 1261467 h 1457922"/>
                <a:gd name="connsiteX26" fmla="*/ 1337159 w 1900575"/>
                <a:gd name="connsiteY26" fmla="*/ 1083188 h 1457922"/>
                <a:gd name="connsiteX27" fmla="*/ 1440676 w 1900575"/>
                <a:gd name="connsiteY27" fmla="*/ 1100441 h 1457922"/>
                <a:gd name="connsiteX28" fmla="*/ 1457929 w 1900575"/>
                <a:gd name="connsiteY28" fmla="*/ 996924 h 1457922"/>
                <a:gd name="connsiteX29" fmla="*/ 1584450 w 1900575"/>
                <a:gd name="connsiteY29" fmla="*/ 968169 h 1457922"/>
                <a:gd name="connsiteX30" fmla="*/ 1636208 w 1900575"/>
                <a:gd name="connsiteY30" fmla="*/ 864652 h 1457922"/>
                <a:gd name="connsiteX31" fmla="*/ 1854744 w 1900575"/>
                <a:gd name="connsiteY31" fmla="*/ 864652 h 1457922"/>
                <a:gd name="connsiteX32" fmla="*/ 1889250 w 1900575"/>
                <a:gd name="connsiteY32" fmla="*/ 830147 h 1457922"/>
                <a:gd name="connsiteX33" fmla="*/ 1883499 w 1900575"/>
                <a:gd name="connsiteY33" fmla="*/ 789890 h 1457922"/>
                <a:gd name="connsiteX34" fmla="*/ 1699469 w 1900575"/>
                <a:gd name="connsiteY34" fmla="*/ 766886 h 1457922"/>
                <a:gd name="connsiteX35" fmla="*/ 1613205 w 1900575"/>
                <a:gd name="connsiteY35" fmla="*/ 669120 h 1457922"/>
                <a:gd name="connsiteX36" fmla="*/ 1578699 w 1900575"/>
                <a:gd name="connsiteY36" fmla="*/ 508094 h 1457922"/>
                <a:gd name="connsiteX37" fmla="*/ 1515438 w 1900575"/>
                <a:gd name="connsiteY37" fmla="*/ 427581 h 1457922"/>
                <a:gd name="connsiteX38" fmla="*/ 1469431 w 1900575"/>
                <a:gd name="connsiteY38" fmla="*/ 404577 h 1457922"/>
                <a:gd name="connsiteX39" fmla="*/ 1457929 w 1900575"/>
                <a:gd name="connsiteY39" fmla="*/ 30765 h 1457922"/>
                <a:gd name="connsiteX40" fmla="*/ 1463680 w 1900575"/>
                <a:gd name="connsiteY40" fmla="*/ 48018 h 1457922"/>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7000"/>
                <a:gd name="connsiteX1" fmla="*/ 687303 w 1900575"/>
                <a:gd name="connsiteY1" fmla="*/ 237799 h 1457000"/>
                <a:gd name="connsiteX2" fmla="*/ 629793 w 1900575"/>
                <a:gd name="connsiteY2" fmla="*/ 324064 h 1457000"/>
                <a:gd name="connsiteX3" fmla="*/ 520525 w 1900575"/>
                <a:gd name="connsiteY3" fmla="*/ 324064 h 1457000"/>
                <a:gd name="connsiteX4" fmla="*/ 388254 w 1900575"/>
                <a:gd name="connsiteY4" fmla="*/ 295309 h 1457000"/>
                <a:gd name="connsiteX5" fmla="*/ 353748 w 1900575"/>
                <a:gd name="connsiteY5" fmla="*/ 295309 h 1457000"/>
                <a:gd name="connsiteX6" fmla="*/ 353748 w 1900575"/>
                <a:gd name="connsiteY6" fmla="*/ 439082 h 1457000"/>
                <a:gd name="connsiteX7" fmla="*/ 342246 w 1900575"/>
                <a:gd name="connsiteY7" fmla="*/ 611611 h 1457000"/>
                <a:gd name="connsiteX8" fmla="*/ 324993 w 1900575"/>
                <a:gd name="connsiteY8" fmla="*/ 703626 h 1457000"/>
                <a:gd name="connsiteX9" fmla="*/ 238729 w 1900575"/>
                <a:gd name="connsiteY9" fmla="*/ 726630 h 1457000"/>
                <a:gd name="connsiteX10" fmla="*/ 140963 w 1900575"/>
                <a:gd name="connsiteY10" fmla="*/ 720879 h 1457000"/>
                <a:gd name="connsiteX11" fmla="*/ 43197 w 1900575"/>
                <a:gd name="connsiteY11" fmla="*/ 703626 h 1457000"/>
                <a:gd name="connsiteX12" fmla="*/ 8691 w 1900575"/>
                <a:gd name="connsiteY12" fmla="*/ 743882 h 1457000"/>
                <a:gd name="connsiteX13" fmla="*/ 25944 w 1900575"/>
                <a:gd name="connsiteY13" fmla="*/ 789890 h 1457000"/>
                <a:gd name="connsiteX14" fmla="*/ 267484 w 1900575"/>
                <a:gd name="connsiteY14" fmla="*/ 853150 h 1457000"/>
                <a:gd name="connsiteX15" fmla="*/ 347997 w 1900575"/>
                <a:gd name="connsiteY15" fmla="*/ 899158 h 1457000"/>
                <a:gd name="connsiteX16" fmla="*/ 405506 w 1900575"/>
                <a:gd name="connsiteY16" fmla="*/ 939414 h 1457000"/>
                <a:gd name="connsiteX17" fmla="*/ 509023 w 1900575"/>
                <a:gd name="connsiteY17" fmla="*/ 973920 h 1457000"/>
                <a:gd name="connsiteX18" fmla="*/ 589537 w 1900575"/>
                <a:gd name="connsiteY18" fmla="*/ 1037181 h 1457000"/>
                <a:gd name="connsiteX19" fmla="*/ 601038 w 1900575"/>
                <a:gd name="connsiteY19" fmla="*/ 1094690 h 1457000"/>
                <a:gd name="connsiteX20" fmla="*/ 532027 w 1900575"/>
                <a:gd name="connsiteY20" fmla="*/ 1175203 h 1457000"/>
                <a:gd name="connsiteX21" fmla="*/ 474518 w 1900575"/>
                <a:gd name="connsiteY21" fmla="*/ 1238464 h 1457000"/>
                <a:gd name="connsiteX22" fmla="*/ 514774 w 1900575"/>
                <a:gd name="connsiteY22" fmla="*/ 1399490 h 1457000"/>
                <a:gd name="connsiteX23" fmla="*/ 992103 w 1900575"/>
                <a:gd name="connsiteY23" fmla="*/ 1445497 h 1457000"/>
                <a:gd name="connsiteX24" fmla="*/ 1371665 w 1900575"/>
                <a:gd name="connsiteY24" fmla="*/ 1439747 h 1457000"/>
                <a:gd name="connsiteX25" fmla="*/ 1423423 w 1900575"/>
                <a:gd name="connsiteY25" fmla="*/ 1261467 h 1457000"/>
                <a:gd name="connsiteX26" fmla="*/ 1337159 w 1900575"/>
                <a:gd name="connsiteY26" fmla="*/ 1083188 h 1457000"/>
                <a:gd name="connsiteX27" fmla="*/ 1440676 w 1900575"/>
                <a:gd name="connsiteY27" fmla="*/ 1100441 h 1457000"/>
                <a:gd name="connsiteX28" fmla="*/ 1457929 w 1900575"/>
                <a:gd name="connsiteY28" fmla="*/ 996924 h 1457000"/>
                <a:gd name="connsiteX29" fmla="*/ 1584450 w 1900575"/>
                <a:gd name="connsiteY29" fmla="*/ 968169 h 1457000"/>
                <a:gd name="connsiteX30" fmla="*/ 1636208 w 1900575"/>
                <a:gd name="connsiteY30" fmla="*/ 864652 h 1457000"/>
                <a:gd name="connsiteX31" fmla="*/ 1854744 w 1900575"/>
                <a:gd name="connsiteY31" fmla="*/ 864652 h 1457000"/>
                <a:gd name="connsiteX32" fmla="*/ 1889250 w 1900575"/>
                <a:gd name="connsiteY32" fmla="*/ 830147 h 1457000"/>
                <a:gd name="connsiteX33" fmla="*/ 1883499 w 1900575"/>
                <a:gd name="connsiteY33" fmla="*/ 789890 h 1457000"/>
                <a:gd name="connsiteX34" fmla="*/ 1699469 w 1900575"/>
                <a:gd name="connsiteY34" fmla="*/ 766886 h 1457000"/>
                <a:gd name="connsiteX35" fmla="*/ 1613205 w 1900575"/>
                <a:gd name="connsiteY35" fmla="*/ 669120 h 1457000"/>
                <a:gd name="connsiteX36" fmla="*/ 1578699 w 1900575"/>
                <a:gd name="connsiteY36" fmla="*/ 508094 h 1457000"/>
                <a:gd name="connsiteX37" fmla="*/ 1515438 w 1900575"/>
                <a:gd name="connsiteY37" fmla="*/ 427581 h 1457000"/>
                <a:gd name="connsiteX38" fmla="*/ 1469431 w 1900575"/>
                <a:gd name="connsiteY38" fmla="*/ 404577 h 1457000"/>
                <a:gd name="connsiteX39" fmla="*/ 1457929 w 1900575"/>
                <a:gd name="connsiteY39" fmla="*/ 30765 h 1457000"/>
                <a:gd name="connsiteX40" fmla="*/ 1463680 w 1900575"/>
                <a:gd name="connsiteY40" fmla="*/ 48018 h 1457000"/>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8327"/>
                <a:gd name="connsiteX1" fmla="*/ 687303 w 1900575"/>
                <a:gd name="connsiteY1" fmla="*/ 237799 h 1458327"/>
                <a:gd name="connsiteX2" fmla="*/ 629793 w 1900575"/>
                <a:gd name="connsiteY2" fmla="*/ 324064 h 1458327"/>
                <a:gd name="connsiteX3" fmla="*/ 520525 w 1900575"/>
                <a:gd name="connsiteY3" fmla="*/ 324064 h 1458327"/>
                <a:gd name="connsiteX4" fmla="*/ 388254 w 1900575"/>
                <a:gd name="connsiteY4" fmla="*/ 295309 h 1458327"/>
                <a:gd name="connsiteX5" fmla="*/ 353748 w 1900575"/>
                <a:gd name="connsiteY5" fmla="*/ 295309 h 1458327"/>
                <a:gd name="connsiteX6" fmla="*/ 353748 w 1900575"/>
                <a:gd name="connsiteY6" fmla="*/ 439082 h 1458327"/>
                <a:gd name="connsiteX7" fmla="*/ 342246 w 1900575"/>
                <a:gd name="connsiteY7" fmla="*/ 611611 h 1458327"/>
                <a:gd name="connsiteX8" fmla="*/ 324993 w 1900575"/>
                <a:gd name="connsiteY8" fmla="*/ 703626 h 1458327"/>
                <a:gd name="connsiteX9" fmla="*/ 238729 w 1900575"/>
                <a:gd name="connsiteY9" fmla="*/ 726630 h 1458327"/>
                <a:gd name="connsiteX10" fmla="*/ 140963 w 1900575"/>
                <a:gd name="connsiteY10" fmla="*/ 720879 h 1458327"/>
                <a:gd name="connsiteX11" fmla="*/ 43197 w 1900575"/>
                <a:gd name="connsiteY11" fmla="*/ 703626 h 1458327"/>
                <a:gd name="connsiteX12" fmla="*/ 8691 w 1900575"/>
                <a:gd name="connsiteY12" fmla="*/ 743882 h 1458327"/>
                <a:gd name="connsiteX13" fmla="*/ 25944 w 1900575"/>
                <a:gd name="connsiteY13" fmla="*/ 789890 h 1458327"/>
                <a:gd name="connsiteX14" fmla="*/ 267484 w 1900575"/>
                <a:gd name="connsiteY14" fmla="*/ 853150 h 1458327"/>
                <a:gd name="connsiteX15" fmla="*/ 347997 w 1900575"/>
                <a:gd name="connsiteY15" fmla="*/ 899158 h 1458327"/>
                <a:gd name="connsiteX16" fmla="*/ 405506 w 1900575"/>
                <a:gd name="connsiteY16" fmla="*/ 939414 h 1458327"/>
                <a:gd name="connsiteX17" fmla="*/ 509023 w 1900575"/>
                <a:gd name="connsiteY17" fmla="*/ 973920 h 1458327"/>
                <a:gd name="connsiteX18" fmla="*/ 589537 w 1900575"/>
                <a:gd name="connsiteY18" fmla="*/ 1037181 h 1458327"/>
                <a:gd name="connsiteX19" fmla="*/ 601038 w 1900575"/>
                <a:gd name="connsiteY19" fmla="*/ 1094690 h 1458327"/>
                <a:gd name="connsiteX20" fmla="*/ 532027 w 1900575"/>
                <a:gd name="connsiteY20" fmla="*/ 1175203 h 1458327"/>
                <a:gd name="connsiteX21" fmla="*/ 474518 w 1900575"/>
                <a:gd name="connsiteY21" fmla="*/ 1238464 h 1458327"/>
                <a:gd name="connsiteX22" fmla="*/ 502500 w 1900575"/>
                <a:gd name="connsiteY22" fmla="*/ 1374942 h 1458327"/>
                <a:gd name="connsiteX23" fmla="*/ 992103 w 1900575"/>
                <a:gd name="connsiteY23" fmla="*/ 1445497 h 1458327"/>
                <a:gd name="connsiteX24" fmla="*/ 1371665 w 1900575"/>
                <a:gd name="connsiteY24" fmla="*/ 1439747 h 1458327"/>
                <a:gd name="connsiteX25" fmla="*/ 1423423 w 1900575"/>
                <a:gd name="connsiteY25" fmla="*/ 1261467 h 1458327"/>
                <a:gd name="connsiteX26" fmla="*/ 1337159 w 1900575"/>
                <a:gd name="connsiteY26" fmla="*/ 1083188 h 1458327"/>
                <a:gd name="connsiteX27" fmla="*/ 1440676 w 1900575"/>
                <a:gd name="connsiteY27" fmla="*/ 1100441 h 1458327"/>
                <a:gd name="connsiteX28" fmla="*/ 1457929 w 1900575"/>
                <a:gd name="connsiteY28" fmla="*/ 996924 h 1458327"/>
                <a:gd name="connsiteX29" fmla="*/ 1584450 w 1900575"/>
                <a:gd name="connsiteY29" fmla="*/ 968169 h 1458327"/>
                <a:gd name="connsiteX30" fmla="*/ 1636208 w 1900575"/>
                <a:gd name="connsiteY30" fmla="*/ 864652 h 1458327"/>
                <a:gd name="connsiteX31" fmla="*/ 1854744 w 1900575"/>
                <a:gd name="connsiteY31" fmla="*/ 864652 h 1458327"/>
                <a:gd name="connsiteX32" fmla="*/ 1889250 w 1900575"/>
                <a:gd name="connsiteY32" fmla="*/ 830147 h 1458327"/>
                <a:gd name="connsiteX33" fmla="*/ 1883499 w 1900575"/>
                <a:gd name="connsiteY33" fmla="*/ 789890 h 1458327"/>
                <a:gd name="connsiteX34" fmla="*/ 1699469 w 1900575"/>
                <a:gd name="connsiteY34" fmla="*/ 766886 h 1458327"/>
                <a:gd name="connsiteX35" fmla="*/ 1613205 w 1900575"/>
                <a:gd name="connsiteY35" fmla="*/ 669120 h 1458327"/>
                <a:gd name="connsiteX36" fmla="*/ 1578699 w 1900575"/>
                <a:gd name="connsiteY36" fmla="*/ 508094 h 1458327"/>
                <a:gd name="connsiteX37" fmla="*/ 1515438 w 1900575"/>
                <a:gd name="connsiteY37" fmla="*/ 427581 h 1458327"/>
                <a:gd name="connsiteX38" fmla="*/ 1469431 w 1900575"/>
                <a:gd name="connsiteY38" fmla="*/ 404577 h 1458327"/>
                <a:gd name="connsiteX39" fmla="*/ 1457929 w 1900575"/>
                <a:gd name="connsiteY39" fmla="*/ 30765 h 1458327"/>
                <a:gd name="connsiteX40" fmla="*/ 1463680 w 1900575"/>
                <a:gd name="connsiteY40" fmla="*/ 48018 h 1458327"/>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23423 w 1900575"/>
                <a:gd name="connsiteY25" fmla="*/ 126146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23423 w 1900575"/>
                <a:gd name="connsiteY25" fmla="*/ 126146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 name="connsiteX0" fmla="*/ 710306 w 1900575"/>
                <a:gd name="connsiteY0" fmla="*/ 53769 h 1450864"/>
                <a:gd name="connsiteX1" fmla="*/ 687303 w 1900575"/>
                <a:gd name="connsiteY1" fmla="*/ 237799 h 1450864"/>
                <a:gd name="connsiteX2" fmla="*/ 629793 w 1900575"/>
                <a:gd name="connsiteY2" fmla="*/ 324064 h 1450864"/>
                <a:gd name="connsiteX3" fmla="*/ 520525 w 1900575"/>
                <a:gd name="connsiteY3" fmla="*/ 324064 h 1450864"/>
                <a:gd name="connsiteX4" fmla="*/ 388254 w 1900575"/>
                <a:gd name="connsiteY4" fmla="*/ 295309 h 1450864"/>
                <a:gd name="connsiteX5" fmla="*/ 353748 w 1900575"/>
                <a:gd name="connsiteY5" fmla="*/ 295309 h 1450864"/>
                <a:gd name="connsiteX6" fmla="*/ 353748 w 1900575"/>
                <a:gd name="connsiteY6" fmla="*/ 439082 h 1450864"/>
                <a:gd name="connsiteX7" fmla="*/ 342246 w 1900575"/>
                <a:gd name="connsiteY7" fmla="*/ 611611 h 1450864"/>
                <a:gd name="connsiteX8" fmla="*/ 324993 w 1900575"/>
                <a:gd name="connsiteY8" fmla="*/ 703626 h 1450864"/>
                <a:gd name="connsiteX9" fmla="*/ 238729 w 1900575"/>
                <a:gd name="connsiteY9" fmla="*/ 726630 h 1450864"/>
                <a:gd name="connsiteX10" fmla="*/ 140963 w 1900575"/>
                <a:gd name="connsiteY10" fmla="*/ 720879 h 1450864"/>
                <a:gd name="connsiteX11" fmla="*/ 43197 w 1900575"/>
                <a:gd name="connsiteY11" fmla="*/ 703626 h 1450864"/>
                <a:gd name="connsiteX12" fmla="*/ 8691 w 1900575"/>
                <a:gd name="connsiteY12" fmla="*/ 743882 h 1450864"/>
                <a:gd name="connsiteX13" fmla="*/ 25944 w 1900575"/>
                <a:gd name="connsiteY13" fmla="*/ 789890 h 1450864"/>
                <a:gd name="connsiteX14" fmla="*/ 267484 w 1900575"/>
                <a:gd name="connsiteY14" fmla="*/ 853150 h 1450864"/>
                <a:gd name="connsiteX15" fmla="*/ 347997 w 1900575"/>
                <a:gd name="connsiteY15" fmla="*/ 899158 h 1450864"/>
                <a:gd name="connsiteX16" fmla="*/ 405506 w 1900575"/>
                <a:gd name="connsiteY16" fmla="*/ 939414 h 1450864"/>
                <a:gd name="connsiteX17" fmla="*/ 509023 w 1900575"/>
                <a:gd name="connsiteY17" fmla="*/ 973920 h 1450864"/>
                <a:gd name="connsiteX18" fmla="*/ 589537 w 1900575"/>
                <a:gd name="connsiteY18" fmla="*/ 1037181 h 1450864"/>
                <a:gd name="connsiteX19" fmla="*/ 601038 w 1900575"/>
                <a:gd name="connsiteY19" fmla="*/ 1094690 h 1450864"/>
                <a:gd name="connsiteX20" fmla="*/ 532027 w 1900575"/>
                <a:gd name="connsiteY20" fmla="*/ 1175203 h 1450864"/>
                <a:gd name="connsiteX21" fmla="*/ 474518 w 1900575"/>
                <a:gd name="connsiteY21" fmla="*/ 1238464 h 1450864"/>
                <a:gd name="connsiteX22" fmla="*/ 502500 w 1900575"/>
                <a:gd name="connsiteY22" fmla="*/ 1374942 h 1450864"/>
                <a:gd name="connsiteX23" fmla="*/ 992103 w 1900575"/>
                <a:gd name="connsiteY23" fmla="*/ 1445497 h 1450864"/>
                <a:gd name="connsiteX24" fmla="*/ 1371665 w 1900575"/>
                <a:gd name="connsiteY24" fmla="*/ 1439747 h 1450864"/>
                <a:gd name="connsiteX25" fmla="*/ 1432628 w 1900575"/>
                <a:gd name="connsiteY25" fmla="*/ 1301357 h 1450864"/>
                <a:gd name="connsiteX26" fmla="*/ 1337159 w 1900575"/>
                <a:gd name="connsiteY26" fmla="*/ 1083188 h 1450864"/>
                <a:gd name="connsiteX27" fmla="*/ 1440676 w 1900575"/>
                <a:gd name="connsiteY27" fmla="*/ 1100441 h 1450864"/>
                <a:gd name="connsiteX28" fmla="*/ 1457929 w 1900575"/>
                <a:gd name="connsiteY28" fmla="*/ 996924 h 1450864"/>
                <a:gd name="connsiteX29" fmla="*/ 1584450 w 1900575"/>
                <a:gd name="connsiteY29" fmla="*/ 968169 h 1450864"/>
                <a:gd name="connsiteX30" fmla="*/ 1636208 w 1900575"/>
                <a:gd name="connsiteY30" fmla="*/ 864652 h 1450864"/>
                <a:gd name="connsiteX31" fmla="*/ 1854744 w 1900575"/>
                <a:gd name="connsiteY31" fmla="*/ 864652 h 1450864"/>
                <a:gd name="connsiteX32" fmla="*/ 1889250 w 1900575"/>
                <a:gd name="connsiteY32" fmla="*/ 830147 h 1450864"/>
                <a:gd name="connsiteX33" fmla="*/ 1883499 w 1900575"/>
                <a:gd name="connsiteY33" fmla="*/ 789890 h 1450864"/>
                <a:gd name="connsiteX34" fmla="*/ 1699469 w 1900575"/>
                <a:gd name="connsiteY34" fmla="*/ 766886 h 1450864"/>
                <a:gd name="connsiteX35" fmla="*/ 1613205 w 1900575"/>
                <a:gd name="connsiteY35" fmla="*/ 669120 h 1450864"/>
                <a:gd name="connsiteX36" fmla="*/ 1578699 w 1900575"/>
                <a:gd name="connsiteY36" fmla="*/ 508094 h 1450864"/>
                <a:gd name="connsiteX37" fmla="*/ 1515438 w 1900575"/>
                <a:gd name="connsiteY37" fmla="*/ 427581 h 1450864"/>
                <a:gd name="connsiteX38" fmla="*/ 1469431 w 1900575"/>
                <a:gd name="connsiteY38" fmla="*/ 404577 h 1450864"/>
                <a:gd name="connsiteX39" fmla="*/ 1457929 w 1900575"/>
                <a:gd name="connsiteY39" fmla="*/ 30765 h 1450864"/>
                <a:gd name="connsiteX40" fmla="*/ 1463680 w 1900575"/>
                <a:gd name="connsiteY40" fmla="*/ 48018 h 145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00575" h="1450864">
                  <a:moveTo>
                    <a:pt x="710306" y="53769"/>
                  </a:moveTo>
                  <a:cubicBezTo>
                    <a:pt x="705514" y="123259"/>
                    <a:pt x="700722" y="192750"/>
                    <a:pt x="687303" y="237799"/>
                  </a:cubicBezTo>
                  <a:cubicBezTo>
                    <a:pt x="673884" y="282848"/>
                    <a:pt x="657589" y="309687"/>
                    <a:pt x="629793" y="324064"/>
                  </a:cubicBezTo>
                  <a:cubicBezTo>
                    <a:pt x="601997" y="338441"/>
                    <a:pt x="560781" y="328856"/>
                    <a:pt x="520525" y="324064"/>
                  </a:cubicBezTo>
                  <a:cubicBezTo>
                    <a:pt x="480269" y="319272"/>
                    <a:pt x="416050" y="300101"/>
                    <a:pt x="388254" y="295309"/>
                  </a:cubicBezTo>
                  <a:cubicBezTo>
                    <a:pt x="360458" y="290517"/>
                    <a:pt x="359499" y="271347"/>
                    <a:pt x="353748" y="295309"/>
                  </a:cubicBezTo>
                  <a:cubicBezTo>
                    <a:pt x="347997" y="319271"/>
                    <a:pt x="355665" y="386365"/>
                    <a:pt x="353748" y="439082"/>
                  </a:cubicBezTo>
                  <a:cubicBezTo>
                    <a:pt x="351831" y="491799"/>
                    <a:pt x="347038" y="567520"/>
                    <a:pt x="342246" y="611611"/>
                  </a:cubicBezTo>
                  <a:cubicBezTo>
                    <a:pt x="337454" y="655702"/>
                    <a:pt x="342246" y="684456"/>
                    <a:pt x="324993" y="703626"/>
                  </a:cubicBezTo>
                  <a:cubicBezTo>
                    <a:pt x="307740" y="722796"/>
                    <a:pt x="269401" y="723754"/>
                    <a:pt x="238729" y="726630"/>
                  </a:cubicBezTo>
                  <a:cubicBezTo>
                    <a:pt x="208057" y="729506"/>
                    <a:pt x="173552" y="724713"/>
                    <a:pt x="140963" y="720879"/>
                  </a:cubicBezTo>
                  <a:cubicBezTo>
                    <a:pt x="108374" y="717045"/>
                    <a:pt x="65242" y="699792"/>
                    <a:pt x="43197" y="703626"/>
                  </a:cubicBezTo>
                  <a:cubicBezTo>
                    <a:pt x="21152" y="707460"/>
                    <a:pt x="11566" y="729505"/>
                    <a:pt x="8691" y="743882"/>
                  </a:cubicBezTo>
                  <a:cubicBezTo>
                    <a:pt x="5816" y="758259"/>
                    <a:pt x="-17188" y="771679"/>
                    <a:pt x="25944" y="789890"/>
                  </a:cubicBezTo>
                  <a:cubicBezTo>
                    <a:pt x="69076" y="808101"/>
                    <a:pt x="213808" y="834939"/>
                    <a:pt x="267484" y="853150"/>
                  </a:cubicBezTo>
                  <a:cubicBezTo>
                    <a:pt x="321160" y="871361"/>
                    <a:pt x="324993" y="884781"/>
                    <a:pt x="347997" y="899158"/>
                  </a:cubicBezTo>
                  <a:cubicBezTo>
                    <a:pt x="371001" y="913535"/>
                    <a:pt x="378668" y="926954"/>
                    <a:pt x="405506" y="939414"/>
                  </a:cubicBezTo>
                  <a:cubicBezTo>
                    <a:pt x="432344" y="951874"/>
                    <a:pt x="478351" y="957626"/>
                    <a:pt x="509023" y="973920"/>
                  </a:cubicBezTo>
                  <a:cubicBezTo>
                    <a:pt x="539695" y="990214"/>
                    <a:pt x="574201" y="1017053"/>
                    <a:pt x="589537" y="1037181"/>
                  </a:cubicBezTo>
                  <a:cubicBezTo>
                    <a:pt x="604873" y="1057309"/>
                    <a:pt x="610623" y="1071686"/>
                    <a:pt x="601038" y="1094690"/>
                  </a:cubicBezTo>
                  <a:cubicBezTo>
                    <a:pt x="591453" y="1117694"/>
                    <a:pt x="553114" y="1151241"/>
                    <a:pt x="532027" y="1175203"/>
                  </a:cubicBezTo>
                  <a:cubicBezTo>
                    <a:pt x="510940" y="1199165"/>
                    <a:pt x="477200" y="1222369"/>
                    <a:pt x="474518" y="1238464"/>
                  </a:cubicBezTo>
                  <a:cubicBezTo>
                    <a:pt x="500975" y="1336617"/>
                    <a:pt x="483724" y="1257608"/>
                    <a:pt x="502500" y="1374942"/>
                  </a:cubicBezTo>
                  <a:cubicBezTo>
                    <a:pt x="611768" y="1397194"/>
                    <a:pt x="847242" y="1434696"/>
                    <a:pt x="992103" y="1445497"/>
                  </a:cubicBezTo>
                  <a:cubicBezTo>
                    <a:pt x="1136964" y="1456298"/>
                    <a:pt x="1275230" y="1448940"/>
                    <a:pt x="1371665" y="1439747"/>
                  </a:cubicBezTo>
                  <a:cubicBezTo>
                    <a:pt x="1415936" y="1359980"/>
                    <a:pt x="1404626" y="1363851"/>
                    <a:pt x="1432628" y="1301357"/>
                  </a:cubicBezTo>
                  <a:cubicBezTo>
                    <a:pt x="1365508" y="1177493"/>
                    <a:pt x="1335818" y="1116674"/>
                    <a:pt x="1337159" y="1083188"/>
                  </a:cubicBezTo>
                  <a:cubicBezTo>
                    <a:pt x="1338500" y="1049702"/>
                    <a:pt x="1420548" y="1114818"/>
                    <a:pt x="1440676" y="1100441"/>
                  </a:cubicBezTo>
                  <a:cubicBezTo>
                    <a:pt x="1460804" y="1086064"/>
                    <a:pt x="1433967" y="1018969"/>
                    <a:pt x="1457929" y="996924"/>
                  </a:cubicBezTo>
                  <a:cubicBezTo>
                    <a:pt x="1481891" y="974879"/>
                    <a:pt x="1554737" y="990214"/>
                    <a:pt x="1584450" y="968169"/>
                  </a:cubicBezTo>
                  <a:cubicBezTo>
                    <a:pt x="1614163" y="946124"/>
                    <a:pt x="1591159" y="881905"/>
                    <a:pt x="1636208" y="864652"/>
                  </a:cubicBezTo>
                  <a:cubicBezTo>
                    <a:pt x="1681257" y="847399"/>
                    <a:pt x="1812570" y="870403"/>
                    <a:pt x="1854744" y="864652"/>
                  </a:cubicBezTo>
                  <a:cubicBezTo>
                    <a:pt x="1896918" y="858901"/>
                    <a:pt x="1884458" y="842607"/>
                    <a:pt x="1889250" y="830147"/>
                  </a:cubicBezTo>
                  <a:cubicBezTo>
                    <a:pt x="1894042" y="817687"/>
                    <a:pt x="1915129" y="800434"/>
                    <a:pt x="1883499" y="789890"/>
                  </a:cubicBezTo>
                  <a:cubicBezTo>
                    <a:pt x="1851869" y="779346"/>
                    <a:pt x="1744518" y="787014"/>
                    <a:pt x="1699469" y="766886"/>
                  </a:cubicBezTo>
                  <a:cubicBezTo>
                    <a:pt x="1654420" y="746758"/>
                    <a:pt x="1633333" y="712252"/>
                    <a:pt x="1613205" y="669120"/>
                  </a:cubicBezTo>
                  <a:cubicBezTo>
                    <a:pt x="1593077" y="625988"/>
                    <a:pt x="1594994" y="548351"/>
                    <a:pt x="1578699" y="508094"/>
                  </a:cubicBezTo>
                  <a:cubicBezTo>
                    <a:pt x="1562404" y="467837"/>
                    <a:pt x="1533649" y="444834"/>
                    <a:pt x="1515438" y="427581"/>
                  </a:cubicBezTo>
                  <a:cubicBezTo>
                    <a:pt x="1497227" y="410328"/>
                    <a:pt x="1479016" y="470713"/>
                    <a:pt x="1469431" y="404577"/>
                  </a:cubicBezTo>
                  <a:cubicBezTo>
                    <a:pt x="1459846" y="338441"/>
                    <a:pt x="1458887" y="90191"/>
                    <a:pt x="1457929" y="30765"/>
                  </a:cubicBezTo>
                  <a:cubicBezTo>
                    <a:pt x="1456971" y="-28661"/>
                    <a:pt x="1460325" y="9678"/>
                    <a:pt x="1463680" y="4801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46" name="Forme libre 145"/>
            <p:cNvSpPr/>
            <p:nvPr/>
          </p:nvSpPr>
          <p:spPr>
            <a:xfrm>
              <a:off x="2288875" y="1581509"/>
              <a:ext cx="764876" cy="296981"/>
            </a:xfrm>
            <a:custGeom>
              <a:avLst/>
              <a:gdLst>
                <a:gd name="connsiteX0" fmla="*/ 0 w 764876"/>
                <a:gd name="connsiteY0" fmla="*/ 0 h 296981"/>
                <a:gd name="connsiteX1" fmla="*/ 230038 w 764876"/>
                <a:gd name="connsiteY1" fmla="*/ 63261 h 296981"/>
                <a:gd name="connsiteX2" fmla="*/ 362310 w 764876"/>
                <a:gd name="connsiteY2" fmla="*/ 28755 h 296981"/>
                <a:gd name="connsiteX3" fmla="*/ 580846 w 764876"/>
                <a:gd name="connsiteY3" fmla="*/ 109268 h 296981"/>
                <a:gd name="connsiteX4" fmla="*/ 678612 w 764876"/>
                <a:gd name="connsiteY4" fmla="*/ 195533 h 296981"/>
                <a:gd name="connsiteX5" fmla="*/ 701616 w 764876"/>
                <a:gd name="connsiteY5" fmla="*/ 281797 h 296981"/>
                <a:gd name="connsiteX6" fmla="*/ 741872 w 764876"/>
                <a:gd name="connsiteY6" fmla="*/ 287548 h 296981"/>
                <a:gd name="connsiteX7" fmla="*/ 764876 w 764876"/>
                <a:gd name="connsiteY7" fmla="*/ 184031 h 2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876" h="296981">
                  <a:moveTo>
                    <a:pt x="0" y="0"/>
                  </a:moveTo>
                  <a:cubicBezTo>
                    <a:pt x="84826" y="29234"/>
                    <a:pt x="169653" y="58469"/>
                    <a:pt x="230038" y="63261"/>
                  </a:cubicBezTo>
                  <a:cubicBezTo>
                    <a:pt x="290423" y="68053"/>
                    <a:pt x="303842" y="21087"/>
                    <a:pt x="362310" y="28755"/>
                  </a:cubicBezTo>
                  <a:cubicBezTo>
                    <a:pt x="420778" y="36423"/>
                    <a:pt x="528129" y="81472"/>
                    <a:pt x="580846" y="109268"/>
                  </a:cubicBezTo>
                  <a:cubicBezTo>
                    <a:pt x="633563" y="137064"/>
                    <a:pt x="658484" y="166778"/>
                    <a:pt x="678612" y="195533"/>
                  </a:cubicBezTo>
                  <a:cubicBezTo>
                    <a:pt x="698740" y="224288"/>
                    <a:pt x="691073" y="266461"/>
                    <a:pt x="701616" y="281797"/>
                  </a:cubicBezTo>
                  <a:cubicBezTo>
                    <a:pt x="712159" y="297133"/>
                    <a:pt x="731329" y="303842"/>
                    <a:pt x="741872" y="287548"/>
                  </a:cubicBezTo>
                  <a:cubicBezTo>
                    <a:pt x="752415" y="271254"/>
                    <a:pt x="758645" y="227642"/>
                    <a:pt x="764876" y="1840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47" name="Connecteur droit 146"/>
            <p:cNvCxnSpPr>
              <a:stCxn id="145" idx="33"/>
              <a:endCxn id="148" idx="7"/>
            </p:cNvCxnSpPr>
            <p:nvPr/>
          </p:nvCxnSpPr>
          <p:spPr>
            <a:xfrm flipH="1" flipV="1">
              <a:off x="2714445" y="2122098"/>
              <a:ext cx="753374" cy="17253"/>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148" name="Forme libre 147"/>
            <p:cNvSpPr/>
            <p:nvPr/>
          </p:nvSpPr>
          <p:spPr>
            <a:xfrm>
              <a:off x="1994605" y="1679275"/>
              <a:ext cx="771983" cy="641348"/>
            </a:xfrm>
            <a:custGeom>
              <a:avLst/>
              <a:gdLst>
                <a:gd name="connsiteX0" fmla="*/ 121742 w 771983"/>
                <a:gd name="connsiteY0" fmla="*/ 0 h 641348"/>
                <a:gd name="connsiteX1" fmla="*/ 288520 w 771983"/>
                <a:gd name="connsiteY1" fmla="*/ 57510 h 641348"/>
                <a:gd name="connsiteX2" fmla="*/ 380535 w 771983"/>
                <a:gd name="connsiteY2" fmla="*/ 57510 h 641348"/>
                <a:gd name="connsiteX3" fmla="*/ 449546 w 771983"/>
                <a:gd name="connsiteY3" fmla="*/ 212785 h 641348"/>
                <a:gd name="connsiteX4" fmla="*/ 501304 w 771983"/>
                <a:gd name="connsiteY4" fmla="*/ 362310 h 641348"/>
                <a:gd name="connsiteX5" fmla="*/ 535810 w 771983"/>
                <a:gd name="connsiteY5" fmla="*/ 419819 h 641348"/>
                <a:gd name="connsiteX6" fmla="*/ 633576 w 771983"/>
                <a:gd name="connsiteY6" fmla="*/ 442823 h 641348"/>
                <a:gd name="connsiteX7" fmla="*/ 719840 w 771983"/>
                <a:gd name="connsiteY7" fmla="*/ 442823 h 641348"/>
                <a:gd name="connsiteX8" fmla="*/ 771599 w 771983"/>
                <a:gd name="connsiteY8" fmla="*/ 471578 h 641348"/>
                <a:gd name="connsiteX9" fmla="*/ 737093 w 771983"/>
                <a:gd name="connsiteY9" fmla="*/ 494582 h 641348"/>
                <a:gd name="connsiteX10" fmla="*/ 627825 w 771983"/>
                <a:gd name="connsiteY10" fmla="*/ 506083 h 641348"/>
                <a:gd name="connsiteX11" fmla="*/ 512806 w 771983"/>
                <a:gd name="connsiteY11" fmla="*/ 500333 h 641348"/>
                <a:gd name="connsiteX12" fmla="*/ 466799 w 771983"/>
                <a:gd name="connsiteY12" fmla="*/ 529087 h 641348"/>
                <a:gd name="connsiteX13" fmla="*/ 449546 w 771983"/>
                <a:gd name="connsiteY13" fmla="*/ 592348 h 641348"/>
                <a:gd name="connsiteX14" fmla="*/ 443795 w 771983"/>
                <a:gd name="connsiteY14" fmla="*/ 621102 h 641348"/>
                <a:gd name="connsiteX15" fmla="*/ 397787 w 771983"/>
                <a:gd name="connsiteY15" fmla="*/ 615351 h 641348"/>
                <a:gd name="connsiteX16" fmla="*/ 392037 w 771983"/>
                <a:gd name="connsiteY16" fmla="*/ 304800 h 641348"/>
                <a:gd name="connsiteX17" fmla="*/ 374784 w 771983"/>
                <a:gd name="connsiteY17" fmla="*/ 149525 h 641348"/>
                <a:gd name="connsiteX18" fmla="*/ 231010 w 771983"/>
                <a:gd name="connsiteY18" fmla="*/ 120770 h 641348"/>
                <a:gd name="connsiteX19" fmla="*/ 52731 w 771983"/>
                <a:gd name="connsiteY19" fmla="*/ 86265 h 641348"/>
                <a:gd name="connsiteX20" fmla="*/ 12474 w 771983"/>
                <a:gd name="connsiteY20" fmla="*/ 92016 h 641348"/>
                <a:gd name="connsiteX21" fmla="*/ 12474 w 771983"/>
                <a:gd name="connsiteY21" fmla="*/ 310551 h 641348"/>
                <a:gd name="connsiteX22" fmla="*/ 972 w 771983"/>
                <a:gd name="connsiteY22" fmla="*/ 419819 h 641348"/>
                <a:gd name="connsiteX23" fmla="*/ 41229 w 771983"/>
                <a:gd name="connsiteY23" fmla="*/ 517585 h 641348"/>
                <a:gd name="connsiteX24" fmla="*/ 35478 w 771983"/>
                <a:gd name="connsiteY24" fmla="*/ 621102 h 64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1983" h="641348">
                  <a:moveTo>
                    <a:pt x="121742" y="0"/>
                  </a:moveTo>
                  <a:cubicBezTo>
                    <a:pt x="183565" y="23962"/>
                    <a:pt x="245388" y="47925"/>
                    <a:pt x="288520" y="57510"/>
                  </a:cubicBezTo>
                  <a:cubicBezTo>
                    <a:pt x="331652" y="67095"/>
                    <a:pt x="353697" y="31631"/>
                    <a:pt x="380535" y="57510"/>
                  </a:cubicBezTo>
                  <a:cubicBezTo>
                    <a:pt x="407373" y="83389"/>
                    <a:pt x="429418" y="161985"/>
                    <a:pt x="449546" y="212785"/>
                  </a:cubicBezTo>
                  <a:cubicBezTo>
                    <a:pt x="469674" y="263585"/>
                    <a:pt x="486927" y="327804"/>
                    <a:pt x="501304" y="362310"/>
                  </a:cubicBezTo>
                  <a:cubicBezTo>
                    <a:pt x="515681" y="396816"/>
                    <a:pt x="513765" y="406400"/>
                    <a:pt x="535810" y="419819"/>
                  </a:cubicBezTo>
                  <a:cubicBezTo>
                    <a:pt x="557855" y="433238"/>
                    <a:pt x="602904" y="438989"/>
                    <a:pt x="633576" y="442823"/>
                  </a:cubicBezTo>
                  <a:cubicBezTo>
                    <a:pt x="664248" y="446657"/>
                    <a:pt x="696836" y="438031"/>
                    <a:pt x="719840" y="442823"/>
                  </a:cubicBezTo>
                  <a:cubicBezTo>
                    <a:pt x="742844" y="447615"/>
                    <a:pt x="768724" y="462952"/>
                    <a:pt x="771599" y="471578"/>
                  </a:cubicBezTo>
                  <a:cubicBezTo>
                    <a:pt x="774474" y="480204"/>
                    <a:pt x="761055" y="488831"/>
                    <a:pt x="737093" y="494582"/>
                  </a:cubicBezTo>
                  <a:cubicBezTo>
                    <a:pt x="713131" y="500333"/>
                    <a:pt x="665206" y="505125"/>
                    <a:pt x="627825" y="506083"/>
                  </a:cubicBezTo>
                  <a:cubicBezTo>
                    <a:pt x="590444" y="507041"/>
                    <a:pt x="539644" y="496499"/>
                    <a:pt x="512806" y="500333"/>
                  </a:cubicBezTo>
                  <a:cubicBezTo>
                    <a:pt x="485968" y="504167"/>
                    <a:pt x="477342" y="513751"/>
                    <a:pt x="466799" y="529087"/>
                  </a:cubicBezTo>
                  <a:cubicBezTo>
                    <a:pt x="456256" y="544423"/>
                    <a:pt x="453380" y="577012"/>
                    <a:pt x="449546" y="592348"/>
                  </a:cubicBezTo>
                  <a:cubicBezTo>
                    <a:pt x="445712" y="607684"/>
                    <a:pt x="452421" y="617268"/>
                    <a:pt x="443795" y="621102"/>
                  </a:cubicBezTo>
                  <a:cubicBezTo>
                    <a:pt x="435169" y="624936"/>
                    <a:pt x="406413" y="668068"/>
                    <a:pt x="397787" y="615351"/>
                  </a:cubicBezTo>
                  <a:cubicBezTo>
                    <a:pt x="389161" y="562634"/>
                    <a:pt x="395871" y="382438"/>
                    <a:pt x="392037" y="304800"/>
                  </a:cubicBezTo>
                  <a:cubicBezTo>
                    <a:pt x="388203" y="227162"/>
                    <a:pt x="401622" y="180197"/>
                    <a:pt x="374784" y="149525"/>
                  </a:cubicBezTo>
                  <a:cubicBezTo>
                    <a:pt x="347946" y="118853"/>
                    <a:pt x="231010" y="120770"/>
                    <a:pt x="231010" y="120770"/>
                  </a:cubicBezTo>
                  <a:cubicBezTo>
                    <a:pt x="177335" y="110227"/>
                    <a:pt x="89154" y="91057"/>
                    <a:pt x="52731" y="86265"/>
                  </a:cubicBezTo>
                  <a:cubicBezTo>
                    <a:pt x="16308" y="81473"/>
                    <a:pt x="19183" y="54635"/>
                    <a:pt x="12474" y="92016"/>
                  </a:cubicBezTo>
                  <a:cubicBezTo>
                    <a:pt x="5765" y="129397"/>
                    <a:pt x="14391" y="255917"/>
                    <a:pt x="12474" y="310551"/>
                  </a:cubicBezTo>
                  <a:cubicBezTo>
                    <a:pt x="10557" y="365185"/>
                    <a:pt x="-3821" y="385313"/>
                    <a:pt x="972" y="419819"/>
                  </a:cubicBezTo>
                  <a:cubicBezTo>
                    <a:pt x="5764" y="454325"/>
                    <a:pt x="35478" y="484038"/>
                    <a:pt x="41229" y="517585"/>
                  </a:cubicBezTo>
                  <a:cubicBezTo>
                    <a:pt x="46980" y="551132"/>
                    <a:pt x="41229" y="586117"/>
                    <a:pt x="35478" y="6211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49" name="Forme libre 148"/>
            <p:cNvSpPr/>
            <p:nvPr/>
          </p:nvSpPr>
          <p:spPr>
            <a:xfrm>
              <a:off x="2104631" y="1777042"/>
              <a:ext cx="74977" cy="569343"/>
            </a:xfrm>
            <a:custGeom>
              <a:avLst/>
              <a:gdLst>
                <a:gd name="connsiteX0" fmla="*/ 11716 w 74977"/>
                <a:gd name="connsiteY0" fmla="*/ 569343 h 569343"/>
                <a:gd name="connsiteX1" fmla="*/ 11716 w 74977"/>
                <a:gd name="connsiteY1" fmla="*/ 345056 h 569343"/>
                <a:gd name="connsiteX2" fmla="*/ 214 w 74977"/>
                <a:gd name="connsiteY2" fmla="*/ 189781 h 569343"/>
                <a:gd name="connsiteX3" fmla="*/ 23218 w 74977"/>
                <a:gd name="connsiteY3" fmla="*/ 80513 h 569343"/>
                <a:gd name="connsiteX4" fmla="*/ 74977 w 74977"/>
                <a:gd name="connsiteY4" fmla="*/ 0 h 56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7" h="569343">
                  <a:moveTo>
                    <a:pt x="11716" y="569343"/>
                  </a:moveTo>
                  <a:cubicBezTo>
                    <a:pt x="12674" y="488829"/>
                    <a:pt x="13633" y="408316"/>
                    <a:pt x="11716" y="345056"/>
                  </a:cubicBezTo>
                  <a:cubicBezTo>
                    <a:pt x="9799" y="281796"/>
                    <a:pt x="-1703" y="233871"/>
                    <a:pt x="214" y="189781"/>
                  </a:cubicBezTo>
                  <a:cubicBezTo>
                    <a:pt x="2131" y="145691"/>
                    <a:pt x="10757" y="112143"/>
                    <a:pt x="23218" y="80513"/>
                  </a:cubicBezTo>
                  <a:cubicBezTo>
                    <a:pt x="35679" y="48883"/>
                    <a:pt x="55328" y="24441"/>
                    <a:pt x="74977"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50" name="Forme libre 149"/>
            <p:cNvSpPr/>
            <p:nvPr/>
          </p:nvSpPr>
          <p:spPr>
            <a:xfrm>
              <a:off x="2265319" y="1788543"/>
              <a:ext cx="37680" cy="615351"/>
            </a:xfrm>
            <a:custGeom>
              <a:avLst/>
              <a:gdLst>
                <a:gd name="connsiteX0" fmla="*/ 553 w 37680"/>
                <a:gd name="connsiteY0" fmla="*/ 615351 h 615351"/>
                <a:gd name="connsiteX1" fmla="*/ 553 w 37680"/>
                <a:gd name="connsiteY1" fmla="*/ 322053 h 615351"/>
                <a:gd name="connsiteX2" fmla="*/ 6304 w 37680"/>
                <a:gd name="connsiteY2" fmla="*/ 230038 h 615351"/>
                <a:gd name="connsiteX3" fmla="*/ 35058 w 37680"/>
                <a:gd name="connsiteY3" fmla="*/ 80514 h 615351"/>
                <a:gd name="connsiteX4" fmla="*/ 35058 w 37680"/>
                <a:gd name="connsiteY4" fmla="*/ 40257 h 615351"/>
                <a:gd name="connsiteX5" fmla="*/ 23556 w 37680"/>
                <a:gd name="connsiteY5" fmla="*/ 0 h 61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80" h="615351">
                  <a:moveTo>
                    <a:pt x="553" y="615351"/>
                  </a:moveTo>
                  <a:cubicBezTo>
                    <a:pt x="74" y="500811"/>
                    <a:pt x="-405" y="386272"/>
                    <a:pt x="553" y="322053"/>
                  </a:cubicBezTo>
                  <a:cubicBezTo>
                    <a:pt x="1511" y="257834"/>
                    <a:pt x="553" y="270294"/>
                    <a:pt x="6304" y="230038"/>
                  </a:cubicBezTo>
                  <a:cubicBezTo>
                    <a:pt x="12055" y="189782"/>
                    <a:pt x="30266" y="112144"/>
                    <a:pt x="35058" y="80514"/>
                  </a:cubicBezTo>
                  <a:cubicBezTo>
                    <a:pt x="39850" y="48884"/>
                    <a:pt x="36975" y="53676"/>
                    <a:pt x="35058" y="40257"/>
                  </a:cubicBezTo>
                  <a:cubicBezTo>
                    <a:pt x="33141" y="26838"/>
                    <a:pt x="28348" y="13419"/>
                    <a:pt x="2355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51" name="Connecteur droit 150"/>
            <p:cNvCxnSpPr/>
            <p:nvPr/>
          </p:nvCxnSpPr>
          <p:spPr>
            <a:xfrm>
              <a:off x="2265319" y="2403894"/>
              <a:ext cx="405994"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2" name="Connecteur droit 151"/>
            <p:cNvCxnSpPr/>
            <p:nvPr/>
          </p:nvCxnSpPr>
          <p:spPr>
            <a:xfrm>
              <a:off x="2185358" y="2475725"/>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3" name="Connecteur droit 152"/>
            <p:cNvCxnSpPr/>
            <p:nvPr/>
          </p:nvCxnSpPr>
          <p:spPr>
            <a:xfrm>
              <a:off x="2081587" y="2563768"/>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4" name="Connecteur droit 153"/>
            <p:cNvCxnSpPr/>
            <p:nvPr/>
          </p:nvCxnSpPr>
          <p:spPr>
            <a:xfrm flipH="1">
              <a:off x="2517133" y="2478133"/>
              <a:ext cx="136706" cy="85635"/>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5" name="Connecteur droit 154"/>
            <p:cNvCxnSpPr/>
            <p:nvPr/>
          </p:nvCxnSpPr>
          <p:spPr>
            <a:xfrm>
              <a:off x="2517133" y="2561360"/>
              <a:ext cx="17474" cy="159049"/>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6" name="Connecteur droit 155"/>
            <p:cNvCxnSpPr>
              <a:endCxn id="145" idx="24"/>
            </p:cNvCxnSpPr>
            <p:nvPr/>
          </p:nvCxnSpPr>
          <p:spPr>
            <a:xfrm>
              <a:off x="2534607" y="2720409"/>
              <a:ext cx="421378" cy="68799"/>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57" name="Connecteur droit 156"/>
            <p:cNvCxnSpPr>
              <a:endCxn id="145" idx="26"/>
            </p:cNvCxnSpPr>
            <p:nvPr/>
          </p:nvCxnSpPr>
          <p:spPr>
            <a:xfrm>
              <a:off x="2671313" y="2403894"/>
              <a:ext cx="250166" cy="28755"/>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158" name="Forme libre 157"/>
            <p:cNvSpPr/>
            <p:nvPr/>
          </p:nvSpPr>
          <p:spPr>
            <a:xfrm>
              <a:off x="2822320" y="2185358"/>
              <a:ext cx="30148" cy="230038"/>
            </a:xfrm>
            <a:custGeom>
              <a:avLst/>
              <a:gdLst>
                <a:gd name="connsiteX0" fmla="*/ 7144 w 30148"/>
                <a:gd name="connsiteY0" fmla="*/ 230038 h 230038"/>
                <a:gd name="connsiteX1" fmla="*/ 1393 w 30148"/>
                <a:gd name="connsiteY1" fmla="*/ 103517 h 230038"/>
                <a:gd name="connsiteX2" fmla="*/ 30148 w 30148"/>
                <a:gd name="connsiteY2" fmla="*/ 0 h 230038"/>
              </a:gdLst>
              <a:ahLst/>
              <a:cxnLst>
                <a:cxn ang="0">
                  <a:pos x="connsiteX0" y="connsiteY0"/>
                </a:cxn>
                <a:cxn ang="0">
                  <a:pos x="connsiteX1" y="connsiteY1"/>
                </a:cxn>
                <a:cxn ang="0">
                  <a:pos x="connsiteX2" y="connsiteY2"/>
                </a:cxn>
              </a:cxnLst>
              <a:rect l="l" t="t" r="r" b="b"/>
              <a:pathLst>
                <a:path w="30148" h="230038">
                  <a:moveTo>
                    <a:pt x="7144" y="230038"/>
                  </a:moveTo>
                  <a:cubicBezTo>
                    <a:pt x="2351" y="185947"/>
                    <a:pt x="-2441" y="141857"/>
                    <a:pt x="1393" y="103517"/>
                  </a:cubicBezTo>
                  <a:cubicBezTo>
                    <a:pt x="5227" y="65177"/>
                    <a:pt x="17687" y="32588"/>
                    <a:pt x="3014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59" name="Forme libre 158"/>
            <p:cNvSpPr/>
            <p:nvPr/>
          </p:nvSpPr>
          <p:spPr>
            <a:xfrm>
              <a:off x="3010226" y="2196860"/>
              <a:ext cx="193049" cy="230038"/>
            </a:xfrm>
            <a:custGeom>
              <a:avLst/>
              <a:gdLst>
                <a:gd name="connsiteX0" fmla="*/ 14770 w 193049"/>
                <a:gd name="connsiteY0" fmla="*/ 230038 h 230038"/>
                <a:gd name="connsiteX1" fmla="*/ 3268 w 193049"/>
                <a:gd name="connsiteY1" fmla="*/ 97766 h 230038"/>
                <a:gd name="connsiteX2" fmla="*/ 66529 w 193049"/>
                <a:gd name="connsiteY2" fmla="*/ 17253 h 230038"/>
                <a:gd name="connsiteX3" fmla="*/ 193049 w 193049"/>
                <a:gd name="connsiteY3" fmla="*/ 0 h 230038"/>
              </a:gdLst>
              <a:ahLst/>
              <a:cxnLst>
                <a:cxn ang="0">
                  <a:pos x="connsiteX0" y="connsiteY0"/>
                </a:cxn>
                <a:cxn ang="0">
                  <a:pos x="connsiteX1" y="connsiteY1"/>
                </a:cxn>
                <a:cxn ang="0">
                  <a:pos x="connsiteX2" y="connsiteY2"/>
                </a:cxn>
                <a:cxn ang="0">
                  <a:pos x="connsiteX3" y="connsiteY3"/>
                </a:cxn>
              </a:cxnLst>
              <a:rect l="l" t="t" r="r" b="b"/>
              <a:pathLst>
                <a:path w="193049" h="230038">
                  <a:moveTo>
                    <a:pt x="14770" y="230038"/>
                  </a:moveTo>
                  <a:cubicBezTo>
                    <a:pt x="4706" y="181634"/>
                    <a:pt x="-5358" y="133230"/>
                    <a:pt x="3268" y="97766"/>
                  </a:cubicBezTo>
                  <a:cubicBezTo>
                    <a:pt x="11894" y="62302"/>
                    <a:pt x="34899" y="33547"/>
                    <a:pt x="66529" y="17253"/>
                  </a:cubicBezTo>
                  <a:cubicBezTo>
                    <a:pt x="98159" y="959"/>
                    <a:pt x="145604" y="479"/>
                    <a:pt x="19304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60" name="Connecteur droit 159"/>
            <p:cNvCxnSpPr/>
            <p:nvPr/>
          </p:nvCxnSpPr>
          <p:spPr>
            <a:xfrm flipH="1" flipV="1">
              <a:off x="2681807" y="2187545"/>
              <a:ext cx="793884" cy="17102"/>
            </a:xfrm>
            <a:prstGeom prst="line">
              <a:avLst/>
            </a:prstGeom>
            <a:grpFill/>
            <a:ln w="19050"/>
          </p:spPr>
          <p:style>
            <a:lnRef idx="1">
              <a:schemeClr val="accent1"/>
            </a:lnRef>
            <a:fillRef idx="0">
              <a:schemeClr val="accent1"/>
            </a:fillRef>
            <a:effectRef idx="0">
              <a:schemeClr val="accent1"/>
            </a:effectRef>
            <a:fontRef idx="minor">
              <a:schemeClr val="tx1"/>
            </a:fontRef>
          </p:style>
        </p:cxnSp>
        <p:grpSp>
          <p:nvGrpSpPr>
            <p:cNvPr id="161" name="Groupe 160"/>
            <p:cNvGrpSpPr/>
            <p:nvPr/>
          </p:nvGrpSpPr>
          <p:grpSpPr>
            <a:xfrm>
              <a:off x="2865613" y="2304062"/>
              <a:ext cx="145264" cy="145264"/>
              <a:chOff x="6334385" y="2935828"/>
              <a:chExt cx="145264" cy="145264"/>
            </a:xfrm>
            <a:grpFill/>
          </p:grpSpPr>
          <p:cxnSp>
            <p:nvCxnSpPr>
              <p:cNvPr id="165" name="Connecteur droit 164"/>
              <p:cNvCxnSpPr/>
              <p:nvPr/>
            </p:nvCxnSpPr>
            <p:spPr>
              <a:xfrm>
                <a:off x="6355073" y="2935828"/>
                <a:ext cx="103887" cy="145264"/>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necteur droit 165"/>
              <p:cNvCxnSpPr/>
              <p:nvPr/>
            </p:nvCxnSpPr>
            <p:spPr>
              <a:xfrm rot="5400000">
                <a:off x="6355073" y="2935828"/>
                <a:ext cx="103887" cy="145264"/>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2" name="Connecteur droit 161"/>
            <p:cNvCxnSpPr/>
            <p:nvPr/>
          </p:nvCxnSpPr>
          <p:spPr>
            <a:xfrm>
              <a:off x="2091784" y="2720409"/>
              <a:ext cx="442823" cy="0"/>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163" name="Forme libre 162"/>
            <p:cNvSpPr/>
            <p:nvPr/>
          </p:nvSpPr>
          <p:spPr>
            <a:xfrm>
              <a:off x="2635804" y="2193946"/>
              <a:ext cx="32537" cy="291504"/>
            </a:xfrm>
            <a:custGeom>
              <a:avLst/>
              <a:gdLst>
                <a:gd name="connsiteX0" fmla="*/ 0 w 32537"/>
                <a:gd name="connsiteY0" fmla="*/ 291504 h 291504"/>
                <a:gd name="connsiteX1" fmla="*/ 30685 w 32537"/>
                <a:gd name="connsiteY1" fmla="*/ 214792 h 291504"/>
                <a:gd name="connsiteX2" fmla="*/ 27616 w 32537"/>
                <a:gd name="connsiteY2" fmla="*/ 58301 h 291504"/>
                <a:gd name="connsiteX3" fmla="*/ 15342 w 32537"/>
                <a:gd name="connsiteY3" fmla="*/ 0 h 291504"/>
              </a:gdLst>
              <a:ahLst/>
              <a:cxnLst>
                <a:cxn ang="0">
                  <a:pos x="connsiteX0" y="connsiteY0"/>
                </a:cxn>
                <a:cxn ang="0">
                  <a:pos x="connsiteX1" y="connsiteY1"/>
                </a:cxn>
                <a:cxn ang="0">
                  <a:pos x="connsiteX2" y="connsiteY2"/>
                </a:cxn>
                <a:cxn ang="0">
                  <a:pos x="connsiteX3" y="connsiteY3"/>
                </a:cxn>
              </a:cxnLst>
              <a:rect l="l" t="t" r="r" b="b"/>
              <a:pathLst>
                <a:path w="32537" h="291504">
                  <a:moveTo>
                    <a:pt x="0" y="291504"/>
                  </a:moveTo>
                  <a:cubicBezTo>
                    <a:pt x="13041" y="272581"/>
                    <a:pt x="26082" y="253659"/>
                    <a:pt x="30685" y="214792"/>
                  </a:cubicBezTo>
                  <a:cubicBezTo>
                    <a:pt x="35288" y="175925"/>
                    <a:pt x="30173" y="94100"/>
                    <a:pt x="27616" y="58301"/>
                  </a:cubicBezTo>
                  <a:cubicBezTo>
                    <a:pt x="25059" y="22502"/>
                    <a:pt x="20200" y="11251"/>
                    <a:pt x="1534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64" name="Forme libre 163"/>
            <p:cNvSpPr/>
            <p:nvPr/>
          </p:nvSpPr>
          <p:spPr>
            <a:xfrm>
              <a:off x="2362200" y="1704427"/>
              <a:ext cx="657225" cy="143423"/>
            </a:xfrm>
            <a:custGeom>
              <a:avLst/>
              <a:gdLst>
                <a:gd name="connsiteX0" fmla="*/ 0 w 657225"/>
                <a:gd name="connsiteY0" fmla="*/ 19598 h 143423"/>
                <a:gd name="connsiteX1" fmla="*/ 333375 w 657225"/>
                <a:gd name="connsiteY1" fmla="*/ 10073 h 143423"/>
                <a:gd name="connsiteX2" fmla="*/ 657225 w 657225"/>
                <a:gd name="connsiteY2" fmla="*/ 143423 h 143423"/>
              </a:gdLst>
              <a:ahLst/>
              <a:cxnLst>
                <a:cxn ang="0">
                  <a:pos x="connsiteX0" y="connsiteY0"/>
                </a:cxn>
                <a:cxn ang="0">
                  <a:pos x="connsiteX1" y="connsiteY1"/>
                </a:cxn>
                <a:cxn ang="0">
                  <a:pos x="connsiteX2" y="connsiteY2"/>
                </a:cxn>
              </a:cxnLst>
              <a:rect l="l" t="t" r="r" b="b"/>
              <a:pathLst>
                <a:path w="657225" h="143423">
                  <a:moveTo>
                    <a:pt x="0" y="19598"/>
                  </a:moveTo>
                  <a:cubicBezTo>
                    <a:pt x="111919" y="4517"/>
                    <a:pt x="223838" y="-10564"/>
                    <a:pt x="333375" y="10073"/>
                  </a:cubicBezTo>
                  <a:cubicBezTo>
                    <a:pt x="442912" y="30710"/>
                    <a:pt x="550068" y="87066"/>
                    <a:pt x="657225" y="14342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102" name="Forme libre 101"/>
          <p:cNvSpPr/>
          <p:nvPr/>
        </p:nvSpPr>
        <p:spPr>
          <a:xfrm>
            <a:off x="457200" y="2152650"/>
            <a:ext cx="76200" cy="2781300"/>
          </a:xfrm>
          <a:custGeom>
            <a:avLst/>
            <a:gdLst>
              <a:gd name="connsiteX0" fmla="*/ 76227 w 76227"/>
              <a:gd name="connsiteY0" fmla="*/ 0 h 2781300"/>
              <a:gd name="connsiteX1" fmla="*/ 27 w 76227"/>
              <a:gd name="connsiteY1" fmla="*/ 1143000 h 2781300"/>
              <a:gd name="connsiteX2" fmla="*/ 66702 w 76227"/>
              <a:gd name="connsiteY2" fmla="*/ 2076450 h 2781300"/>
              <a:gd name="connsiteX3" fmla="*/ 27 w 76227"/>
              <a:gd name="connsiteY3" fmla="*/ 2781300 h 2781300"/>
            </a:gdLst>
            <a:ahLst/>
            <a:cxnLst>
              <a:cxn ang="0">
                <a:pos x="connsiteX0" y="connsiteY0"/>
              </a:cxn>
              <a:cxn ang="0">
                <a:pos x="connsiteX1" y="connsiteY1"/>
              </a:cxn>
              <a:cxn ang="0">
                <a:pos x="connsiteX2" y="connsiteY2"/>
              </a:cxn>
              <a:cxn ang="0">
                <a:pos x="connsiteX3" y="connsiteY3"/>
              </a:cxn>
            </a:cxnLst>
            <a:rect l="l" t="t" r="r" b="b"/>
            <a:pathLst>
              <a:path w="76227" h="2781300">
                <a:moveTo>
                  <a:pt x="76227" y="0"/>
                </a:moveTo>
                <a:cubicBezTo>
                  <a:pt x="38921" y="398462"/>
                  <a:pt x="1615" y="796925"/>
                  <a:pt x="27" y="1143000"/>
                </a:cubicBezTo>
                <a:cubicBezTo>
                  <a:pt x="-1561" y="1489075"/>
                  <a:pt x="66702" y="1803400"/>
                  <a:pt x="66702" y="2076450"/>
                </a:cubicBezTo>
                <a:cubicBezTo>
                  <a:pt x="66702" y="2349500"/>
                  <a:pt x="33364" y="2565400"/>
                  <a:pt x="27" y="27813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4" name="Forme libre 103"/>
          <p:cNvSpPr/>
          <p:nvPr/>
        </p:nvSpPr>
        <p:spPr>
          <a:xfrm>
            <a:off x="855663" y="2124075"/>
            <a:ext cx="49212" cy="2952750"/>
          </a:xfrm>
          <a:custGeom>
            <a:avLst/>
            <a:gdLst>
              <a:gd name="connsiteX0" fmla="*/ 11832 w 50190"/>
              <a:gd name="connsiteY0" fmla="*/ 0 h 2952750"/>
              <a:gd name="connsiteX1" fmla="*/ 2307 w 50190"/>
              <a:gd name="connsiteY1" fmla="*/ 228600 h 2952750"/>
              <a:gd name="connsiteX2" fmla="*/ 49932 w 50190"/>
              <a:gd name="connsiteY2" fmla="*/ 1247775 h 2952750"/>
              <a:gd name="connsiteX3" fmla="*/ 21357 w 50190"/>
              <a:gd name="connsiteY3" fmla="*/ 2314575 h 2952750"/>
              <a:gd name="connsiteX4" fmla="*/ 21357 w 50190"/>
              <a:gd name="connsiteY4" fmla="*/ 2952750 h 295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90" h="2952750">
                <a:moveTo>
                  <a:pt x="11832" y="0"/>
                </a:moveTo>
                <a:cubicBezTo>
                  <a:pt x="3894" y="10319"/>
                  <a:pt x="-4043" y="20638"/>
                  <a:pt x="2307" y="228600"/>
                </a:cubicBezTo>
                <a:cubicBezTo>
                  <a:pt x="8657" y="436562"/>
                  <a:pt x="46757" y="900113"/>
                  <a:pt x="49932" y="1247775"/>
                </a:cubicBezTo>
                <a:cubicBezTo>
                  <a:pt x="53107" y="1595437"/>
                  <a:pt x="26119" y="2030413"/>
                  <a:pt x="21357" y="2314575"/>
                </a:cubicBezTo>
                <a:cubicBezTo>
                  <a:pt x="16595" y="2598737"/>
                  <a:pt x="18976" y="2775743"/>
                  <a:pt x="21357" y="29527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7" name="Forme libre 106"/>
          <p:cNvSpPr/>
          <p:nvPr/>
        </p:nvSpPr>
        <p:spPr>
          <a:xfrm>
            <a:off x="447675" y="2000250"/>
            <a:ext cx="466725" cy="3203575"/>
          </a:xfrm>
          <a:custGeom>
            <a:avLst/>
            <a:gdLst>
              <a:gd name="connsiteX0" fmla="*/ 95988 w 467878"/>
              <a:gd name="connsiteY0" fmla="*/ 19811 h 3204363"/>
              <a:gd name="connsiteX1" fmla="*/ 76938 w 467878"/>
              <a:gd name="connsiteY1" fmla="*/ 238886 h 3204363"/>
              <a:gd name="connsiteX2" fmla="*/ 738 w 467878"/>
              <a:gd name="connsiteY2" fmla="*/ 1334261 h 3204363"/>
              <a:gd name="connsiteX3" fmla="*/ 76938 w 467878"/>
              <a:gd name="connsiteY3" fmla="*/ 2143886 h 3204363"/>
              <a:gd name="connsiteX4" fmla="*/ 738 w 467878"/>
              <a:gd name="connsiteY4" fmla="*/ 3001136 h 3204363"/>
              <a:gd name="connsiteX5" fmla="*/ 134088 w 467878"/>
              <a:gd name="connsiteY5" fmla="*/ 3029711 h 3204363"/>
              <a:gd name="connsiteX6" fmla="*/ 248388 w 467878"/>
              <a:gd name="connsiteY6" fmla="*/ 3010661 h 3204363"/>
              <a:gd name="connsiteX7" fmla="*/ 343638 w 467878"/>
              <a:gd name="connsiteY7" fmla="*/ 3039236 h 3204363"/>
              <a:gd name="connsiteX8" fmla="*/ 419838 w 467878"/>
              <a:gd name="connsiteY8" fmla="*/ 3134486 h 3204363"/>
              <a:gd name="connsiteX9" fmla="*/ 429363 w 467878"/>
              <a:gd name="connsiteY9" fmla="*/ 3153536 h 3204363"/>
              <a:gd name="connsiteX10" fmla="*/ 448413 w 467878"/>
              <a:gd name="connsiteY10" fmla="*/ 2439161 h 3204363"/>
              <a:gd name="connsiteX11" fmla="*/ 467463 w 467878"/>
              <a:gd name="connsiteY11" fmla="*/ 1277111 h 3204363"/>
              <a:gd name="connsiteX12" fmla="*/ 429363 w 467878"/>
              <a:gd name="connsiteY12" fmla="*/ 429386 h 3204363"/>
              <a:gd name="connsiteX13" fmla="*/ 419838 w 467878"/>
              <a:gd name="connsiteY13" fmla="*/ 172211 h 3204363"/>
              <a:gd name="connsiteX14" fmla="*/ 448413 w 467878"/>
              <a:gd name="connsiteY14" fmla="*/ 29336 h 3204363"/>
              <a:gd name="connsiteX15" fmla="*/ 267438 w 467878"/>
              <a:gd name="connsiteY15" fmla="*/ 10286 h 3204363"/>
              <a:gd name="connsiteX16" fmla="*/ 95988 w 467878"/>
              <a:gd name="connsiteY16" fmla="*/ 19811 h 320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878" h="3204363">
                <a:moveTo>
                  <a:pt x="95988" y="19811"/>
                </a:moveTo>
                <a:cubicBezTo>
                  <a:pt x="64238" y="57911"/>
                  <a:pt x="92813" y="19811"/>
                  <a:pt x="76938" y="238886"/>
                </a:cubicBezTo>
                <a:cubicBezTo>
                  <a:pt x="61063" y="457961"/>
                  <a:pt x="738" y="1016761"/>
                  <a:pt x="738" y="1334261"/>
                </a:cubicBezTo>
                <a:cubicBezTo>
                  <a:pt x="738" y="1651761"/>
                  <a:pt x="76938" y="1866074"/>
                  <a:pt x="76938" y="2143886"/>
                </a:cubicBezTo>
                <a:cubicBezTo>
                  <a:pt x="76938" y="2421698"/>
                  <a:pt x="-8787" y="2853499"/>
                  <a:pt x="738" y="3001136"/>
                </a:cubicBezTo>
                <a:cubicBezTo>
                  <a:pt x="10263" y="3148773"/>
                  <a:pt x="92813" y="3028124"/>
                  <a:pt x="134088" y="3029711"/>
                </a:cubicBezTo>
                <a:cubicBezTo>
                  <a:pt x="175363" y="3031298"/>
                  <a:pt x="213463" y="3009073"/>
                  <a:pt x="248388" y="3010661"/>
                </a:cubicBezTo>
                <a:cubicBezTo>
                  <a:pt x="283313" y="3012249"/>
                  <a:pt x="315063" y="3018599"/>
                  <a:pt x="343638" y="3039236"/>
                </a:cubicBezTo>
                <a:cubicBezTo>
                  <a:pt x="372213" y="3059873"/>
                  <a:pt x="405551" y="3115436"/>
                  <a:pt x="419838" y="3134486"/>
                </a:cubicBezTo>
                <a:cubicBezTo>
                  <a:pt x="434126" y="3153536"/>
                  <a:pt x="424601" y="3269423"/>
                  <a:pt x="429363" y="3153536"/>
                </a:cubicBezTo>
                <a:cubicBezTo>
                  <a:pt x="434125" y="3037649"/>
                  <a:pt x="442063" y="2751898"/>
                  <a:pt x="448413" y="2439161"/>
                </a:cubicBezTo>
                <a:cubicBezTo>
                  <a:pt x="454763" y="2126424"/>
                  <a:pt x="470638" y="1612073"/>
                  <a:pt x="467463" y="1277111"/>
                </a:cubicBezTo>
                <a:cubicBezTo>
                  <a:pt x="464288" y="942149"/>
                  <a:pt x="437300" y="613536"/>
                  <a:pt x="429363" y="429386"/>
                </a:cubicBezTo>
                <a:cubicBezTo>
                  <a:pt x="421426" y="245236"/>
                  <a:pt x="416663" y="238886"/>
                  <a:pt x="419838" y="172211"/>
                </a:cubicBezTo>
                <a:cubicBezTo>
                  <a:pt x="423013" y="105536"/>
                  <a:pt x="473813" y="56324"/>
                  <a:pt x="448413" y="29336"/>
                </a:cubicBezTo>
                <a:cubicBezTo>
                  <a:pt x="423013" y="2348"/>
                  <a:pt x="329350" y="10286"/>
                  <a:pt x="267438" y="10286"/>
                </a:cubicBezTo>
                <a:cubicBezTo>
                  <a:pt x="205526" y="10286"/>
                  <a:pt x="127738" y="-18289"/>
                  <a:pt x="95988" y="1981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5" name="Forme libre 84"/>
          <p:cNvSpPr/>
          <p:nvPr/>
        </p:nvSpPr>
        <p:spPr>
          <a:xfrm>
            <a:off x="220663" y="1584325"/>
            <a:ext cx="930275" cy="523875"/>
          </a:xfrm>
          <a:custGeom>
            <a:avLst/>
            <a:gdLst>
              <a:gd name="connsiteX0" fmla="*/ 132340 w 940774"/>
              <a:gd name="connsiteY0" fmla="*/ 10083 h 556535"/>
              <a:gd name="connsiteX1" fmla="*/ 132340 w 940774"/>
              <a:gd name="connsiteY1" fmla="*/ 191058 h 556535"/>
              <a:gd name="connsiteX2" fmla="*/ 113290 w 940774"/>
              <a:gd name="connsiteY2" fmla="*/ 305358 h 556535"/>
              <a:gd name="connsiteX3" fmla="*/ 27565 w 940774"/>
              <a:gd name="connsiteY3" fmla="*/ 295833 h 556535"/>
              <a:gd name="connsiteX4" fmla="*/ 8515 w 940774"/>
              <a:gd name="connsiteY4" fmla="*/ 343458 h 556535"/>
              <a:gd name="connsiteX5" fmla="*/ 8515 w 940774"/>
              <a:gd name="connsiteY5" fmla="*/ 419658 h 556535"/>
              <a:gd name="connsiteX6" fmla="*/ 113290 w 940774"/>
              <a:gd name="connsiteY6" fmla="*/ 438708 h 556535"/>
              <a:gd name="connsiteX7" fmla="*/ 208540 w 940774"/>
              <a:gd name="connsiteY7" fmla="*/ 505383 h 556535"/>
              <a:gd name="connsiteX8" fmla="*/ 246640 w 940774"/>
              <a:gd name="connsiteY8" fmla="*/ 553008 h 556535"/>
              <a:gd name="connsiteX9" fmla="*/ 399040 w 940774"/>
              <a:gd name="connsiteY9" fmla="*/ 553008 h 556535"/>
              <a:gd name="connsiteX10" fmla="*/ 884815 w 940774"/>
              <a:gd name="connsiteY10" fmla="*/ 553008 h 556535"/>
              <a:gd name="connsiteX11" fmla="*/ 922915 w 940774"/>
              <a:gd name="connsiteY11" fmla="*/ 514908 h 556535"/>
              <a:gd name="connsiteX12" fmla="*/ 818140 w 940774"/>
              <a:gd name="connsiteY12" fmla="*/ 495858 h 556535"/>
              <a:gd name="connsiteX13" fmla="*/ 770515 w 940774"/>
              <a:gd name="connsiteY13" fmla="*/ 448233 h 556535"/>
              <a:gd name="connsiteX14" fmla="*/ 780040 w 940774"/>
              <a:gd name="connsiteY14" fmla="*/ 286308 h 556535"/>
              <a:gd name="connsiteX15" fmla="*/ 675265 w 940774"/>
              <a:gd name="connsiteY15" fmla="*/ 276783 h 556535"/>
              <a:gd name="connsiteX16" fmla="*/ 703840 w 940774"/>
              <a:gd name="connsiteY16" fmla="*/ 48183 h 556535"/>
              <a:gd name="connsiteX17" fmla="*/ 132340 w 940774"/>
              <a:gd name="connsiteY17" fmla="*/ 10083 h 556535"/>
              <a:gd name="connsiteX0" fmla="*/ 132340 w 940774"/>
              <a:gd name="connsiteY0" fmla="*/ 10083 h 556535"/>
              <a:gd name="connsiteX1" fmla="*/ 132340 w 940774"/>
              <a:gd name="connsiteY1" fmla="*/ 191058 h 556535"/>
              <a:gd name="connsiteX2" fmla="*/ 113290 w 940774"/>
              <a:gd name="connsiteY2" fmla="*/ 305358 h 556535"/>
              <a:gd name="connsiteX3" fmla="*/ 27565 w 940774"/>
              <a:gd name="connsiteY3" fmla="*/ 295833 h 556535"/>
              <a:gd name="connsiteX4" fmla="*/ 8515 w 940774"/>
              <a:gd name="connsiteY4" fmla="*/ 343458 h 556535"/>
              <a:gd name="connsiteX5" fmla="*/ 8515 w 940774"/>
              <a:gd name="connsiteY5" fmla="*/ 419658 h 556535"/>
              <a:gd name="connsiteX6" fmla="*/ 113290 w 940774"/>
              <a:gd name="connsiteY6" fmla="*/ 438708 h 556535"/>
              <a:gd name="connsiteX7" fmla="*/ 208540 w 940774"/>
              <a:gd name="connsiteY7" fmla="*/ 505383 h 556535"/>
              <a:gd name="connsiteX8" fmla="*/ 246640 w 940774"/>
              <a:gd name="connsiteY8" fmla="*/ 553008 h 556535"/>
              <a:gd name="connsiteX9" fmla="*/ 399040 w 940774"/>
              <a:gd name="connsiteY9" fmla="*/ 553008 h 556535"/>
              <a:gd name="connsiteX10" fmla="*/ 884815 w 940774"/>
              <a:gd name="connsiteY10" fmla="*/ 553008 h 556535"/>
              <a:gd name="connsiteX11" fmla="*/ 922915 w 940774"/>
              <a:gd name="connsiteY11" fmla="*/ 514908 h 556535"/>
              <a:gd name="connsiteX12" fmla="*/ 818140 w 940774"/>
              <a:gd name="connsiteY12" fmla="*/ 495858 h 556535"/>
              <a:gd name="connsiteX13" fmla="*/ 770515 w 940774"/>
              <a:gd name="connsiteY13" fmla="*/ 448233 h 556535"/>
              <a:gd name="connsiteX14" fmla="*/ 780040 w 940774"/>
              <a:gd name="connsiteY14" fmla="*/ 286308 h 556535"/>
              <a:gd name="connsiteX15" fmla="*/ 675265 w 940774"/>
              <a:gd name="connsiteY15" fmla="*/ 276783 h 556535"/>
              <a:gd name="connsiteX16" fmla="*/ 703840 w 940774"/>
              <a:gd name="connsiteY16" fmla="*/ 48183 h 556535"/>
              <a:gd name="connsiteX17" fmla="*/ 132340 w 940774"/>
              <a:gd name="connsiteY17" fmla="*/ 10083 h 556535"/>
              <a:gd name="connsiteX0" fmla="*/ 132340 w 940774"/>
              <a:gd name="connsiteY0" fmla="*/ 10083 h 556535"/>
              <a:gd name="connsiteX1" fmla="*/ 132340 w 940774"/>
              <a:gd name="connsiteY1" fmla="*/ 191058 h 556535"/>
              <a:gd name="connsiteX2" fmla="*/ 113290 w 940774"/>
              <a:gd name="connsiteY2" fmla="*/ 305358 h 556535"/>
              <a:gd name="connsiteX3" fmla="*/ 27565 w 940774"/>
              <a:gd name="connsiteY3" fmla="*/ 295833 h 556535"/>
              <a:gd name="connsiteX4" fmla="*/ 8515 w 940774"/>
              <a:gd name="connsiteY4" fmla="*/ 343458 h 556535"/>
              <a:gd name="connsiteX5" fmla="*/ 8515 w 940774"/>
              <a:gd name="connsiteY5" fmla="*/ 419658 h 556535"/>
              <a:gd name="connsiteX6" fmla="*/ 113290 w 940774"/>
              <a:gd name="connsiteY6" fmla="*/ 438708 h 556535"/>
              <a:gd name="connsiteX7" fmla="*/ 208540 w 940774"/>
              <a:gd name="connsiteY7" fmla="*/ 505383 h 556535"/>
              <a:gd name="connsiteX8" fmla="*/ 246640 w 940774"/>
              <a:gd name="connsiteY8" fmla="*/ 553008 h 556535"/>
              <a:gd name="connsiteX9" fmla="*/ 399040 w 940774"/>
              <a:gd name="connsiteY9" fmla="*/ 553008 h 556535"/>
              <a:gd name="connsiteX10" fmla="*/ 884815 w 940774"/>
              <a:gd name="connsiteY10" fmla="*/ 553008 h 556535"/>
              <a:gd name="connsiteX11" fmla="*/ 922915 w 940774"/>
              <a:gd name="connsiteY11" fmla="*/ 514908 h 556535"/>
              <a:gd name="connsiteX12" fmla="*/ 818140 w 940774"/>
              <a:gd name="connsiteY12" fmla="*/ 495858 h 556535"/>
              <a:gd name="connsiteX13" fmla="*/ 770515 w 940774"/>
              <a:gd name="connsiteY13" fmla="*/ 448233 h 556535"/>
              <a:gd name="connsiteX14" fmla="*/ 780040 w 940774"/>
              <a:gd name="connsiteY14" fmla="*/ 286308 h 556535"/>
              <a:gd name="connsiteX15" fmla="*/ 675265 w 940774"/>
              <a:gd name="connsiteY15" fmla="*/ 276783 h 556535"/>
              <a:gd name="connsiteX16" fmla="*/ 703840 w 940774"/>
              <a:gd name="connsiteY16" fmla="*/ 48183 h 556535"/>
              <a:gd name="connsiteX17" fmla="*/ 132340 w 940774"/>
              <a:gd name="connsiteY17" fmla="*/ 10083 h 556535"/>
              <a:gd name="connsiteX0" fmla="*/ 132340 w 940774"/>
              <a:gd name="connsiteY0" fmla="*/ 264 h 546716"/>
              <a:gd name="connsiteX1" fmla="*/ 132340 w 940774"/>
              <a:gd name="connsiteY1" fmla="*/ 181239 h 546716"/>
              <a:gd name="connsiteX2" fmla="*/ 113290 w 940774"/>
              <a:gd name="connsiteY2" fmla="*/ 295539 h 546716"/>
              <a:gd name="connsiteX3" fmla="*/ 27565 w 940774"/>
              <a:gd name="connsiteY3" fmla="*/ 286014 h 546716"/>
              <a:gd name="connsiteX4" fmla="*/ 8515 w 940774"/>
              <a:gd name="connsiteY4" fmla="*/ 333639 h 546716"/>
              <a:gd name="connsiteX5" fmla="*/ 8515 w 940774"/>
              <a:gd name="connsiteY5" fmla="*/ 409839 h 546716"/>
              <a:gd name="connsiteX6" fmla="*/ 113290 w 940774"/>
              <a:gd name="connsiteY6" fmla="*/ 428889 h 546716"/>
              <a:gd name="connsiteX7" fmla="*/ 208540 w 940774"/>
              <a:gd name="connsiteY7" fmla="*/ 495564 h 546716"/>
              <a:gd name="connsiteX8" fmla="*/ 246640 w 940774"/>
              <a:gd name="connsiteY8" fmla="*/ 543189 h 546716"/>
              <a:gd name="connsiteX9" fmla="*/ 399040 w 940774"/>
              <a:gd name="connsiteY9" fmla="*/ 543189 h 546716"/>
              <a:gd name="connsiteX10" fmla="*/ 884815 w 940774"/>
              <a:gd name="connsiteY10" fmla="*/ 543189 h 546716"/>
              <a:gd name="connsiteX11" fmla="*/ 922915 w 940774"/>
              <a:gd name="connsiteY11" fmla="*/ 505089 h 546716"/>
              <a:gd name="connsiteX12" fmla="*/ 818140 w 940774"/>
              <a:gd name="connsiteY12" fmla="*/ 486039 h 546716"/>
              <a:gd name="connsiteX13" fmla="*/ 770515 w 940774"/>
              <a:gd name="connsiteY13" fmla="*/ 438414 h 546716"/>
              <a:gd name="connsiteX14" fmla="*/ 780040 w 940774"/>
              <a:gd name="connsiteY14" fmla="*/ 276489 h 546716"/>
              <a:gd name="connsiteX15" fmla="*/ 675265 w 940774"/>
              <a:gd name="connsiteY15" fmla="*/ 266964 h 546716"/>
              <a:gd name="connsiteX16" fmla="*/ 703840 w 940774"/>
              <a:gd name="connsiteY16" fmla="*/ 38364 h 546716"/>
              <a:gd name="connsiteX17" fmla="*/ 132340 w 940774"/>
              <a:gd name="connsiteY17" fmla="*/ 264 h 546716"/>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703840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703840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703840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95863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40774"/>
              <a:gd name="connsiteY0" fmla="*/ 10088 h 556540"/>
              <a:gd name="connsiteX1" fmla="*/ 132340 w 940774"/>
              <a:gd name="connsiteY1" fmla="*/ 191063 h 556540"/>
              <a:gd name="connsiteX2" fmla="*/ 113290 w 940774"/>
              <a:gd name="connsiteY2" fmla="*/ 305363 h 556540"/>
              <a:gd name="connsiteX3" fmla="*/ 27565 w 940774"/>
              <a:gd name="connsiteY3" fmla="*/ 295838 h 556540"/>
              <a:gd name="connsiteX4" fmla="*/ 8515 w 940774"/>
              <a:gd name="connsiteY4" fmla="*/ 343463 h 556540"/>
              <a:gd name="connsiteX5" fmla="*/ 8515 w 940774"/>
              <a:gd name="connsiteY5" fmla="*/ 419663 h 556540"/>
              <a:gd name="connsiteX6" fmla="*/ 113290 w 940774"/>
              <a:gd name="connsiteY6" fmla="*/ 438713 h 556540"/>
              <a:gd name="connsiteX7" fmla="*/ 208540 w 940774"/>
              <a:gd name="connsiteY7" fmla="*/ 505388 h 556540"/>
              <a:gd name="connsiteX8" fmla="*/ 246640 w 940774"/>
              <a:gd name="connsiteY8" fmla="*/ 553013 h 556540"/>
              <a:gd name="connsiteX9" fmla="*/ 399040 w 940774"/>
              <a:gd name="connsiteY9" fmla="*/ 553013 h 556540"/>
              <a:gd name="connsiteX10" fmla="*/ 884815 w 940774"/>
              <a:gd name="connsiteY10" fmla="*/ 553013 h 556540"/>
              <a:gd name="connsiteX11" fmla="*/ 922915 w 940774"/>
              <a:gd name="connsiteY11" fmla="*/ 514913 h 556540"/>
              <a:gd name="connsiteX12" fmla="*/ 818140 w 940774"/>
              <a:gd name="connsiteY12" fmla="*/ 488136 h 556540"/>
              <a:gd name="connsiteX13" fmla="*/ 770515 w 940774"/>
              <a:gd name="connsiteY13" fmla="*/ 448238 h 556540"/>
              <a:gd name="connsiteX14" fmla="*/ 780040 w 940774"/>
              <a:gd name="connsiteY14" fmla="*/ 286313 h 556540"/>
              <a:gd name="connsiteX15" fmla="*/ 675265 w 940774"/>
              <a:gd name="connsiteY15" fmla="*/ 276788 h 556540"/>
              <a:gd name="connsiteX16" fmla="*/ 685809 w 940774"/>
              <a:gd name="connsiteY16" fmla="*/ 48188 h 556540"/>
              <a:gd name="connsiteX17" fmla="*/ 137948 w 940774"/>
              <a:gd name="connsiteY17" fmla="*/ 32088 h 556540"/>
              <a:gd name="connsiteX18" fmla="*/ 132340 w 940774"/>
              <a:gd name="connsiteY18" fmla="*/ 10088 h 556540"/>
              <a:gd name="connsiteX0" fmla="*/ 132340 w 931611"/>
              <a:gd name="connsiteY0" fmla="*/ 10088 h 556598"/>
              <a:gd name="connsiteX1" fmla="*/ 132340 w 931611"/>
              <a:gd name="connsiteY1" fmla="*/ 191063 h 556598"/>
              <a:gd name="connsiteX2" fmla="*/ 113290 w 931611"/>
              <a:gd name="connsiteY2" fmla="*/ 305363 h 556598"/>
              <a:gd name="connsiteX3" fmla="*/ 27565 w 931611"/>
              <a:gd name="connsiteY3" fmla="*/ 295838 h 556598"/>
              <a:gd name="connsiteX4" fmla="*/ 8515 w 931611"/>
              <a:gd name="connsiteY4" fmla="*/ 343463 h 556598"/>
              <a:gd name="connsiteX5" fmla="*/ 8515 w 931611"/>
              <a:gd name="connsiteY5" fmla="*/ 419663 h 556598"/>
              <a:gd name="connsiteX6" fmla="*/ 113290 w 931611"/>
              <a:gd name="connsiteY6" fmla="*/ 438713 h 556598"/>
              <a:gd name="connsiteX7" fmla="*/ 208540 w 931611"/>
              <a:gd name="connsiteY7" fmla="*/ 505388 h 556598"/>
              <a:gd name="connsiteX8" fmla="*/ 246640 w 931611"/>
              <a:gd name="connsiteY8" fmla="*/ 553013 h 556598"/>
              <a:gd name="connsiteX9" fmla="*/ 399040 w 931611"/>
              <a:gd name="connsiteY9" fmla="*/ 553013 h 556598"/>
              <a:gd name="connsiteX10" fmla="*/ 884815 w 931611"/>
              <a:gd name="connsiteY10" fmla="*/ 553013 h 556598"/>
              <a:gd name="connsiteX11" fmla="*/ 904885 w 931611"/>
              <a:gd name="connsiteY11" fmla="*/ 504610 h 556598"/>
              <a:gd name="connsiteX12" fmla="*/ 818140 w 931611"/>
              <a:gd name="connsiteY12" fmla="*/ 488136 h 556598"/>
              <a:gd name="connsiteX13" fmla="*/ 770515 w 931611"/>
              <a:gd name="connsiteY13" fmla="*/ 448238 h 556598"/>
              <a:gd name="connsiteX14" fmla="*/ 780040 w 931611"/>
              <a:gd name="connsiteY14" fmla="*/ 286313 h 556598"/>
              <a:gd name="connsiteX15" fmla="*/ 675265 w 931611"/>
              <a:gd name="connsiteY15" fmla="*/ 276788 h 556598"/>
              <a:gd name="connsiteX16" fmla="*/ 685809 w 931611"/>
              <a:gd name="connsiteY16" fmla="*/ 48188 h 556598"/>
              <a:gd name="connsiteX17" fmla="*/ 137948 w 931611"/>
              <a:gd name="connsiteY17" fmla="*/ 32088 h 556598"/>
              <a:gd name="connsiteX18" fmla="*/ 132340 w 931611"/>
              <a:gd name="connsiteY18" fmla="*/ 10088 h 556598"/>
              <a:gd name="connsiteX0" fmla="*/ 137948 w 931611"/>
              <a:gd name="connsiteY0" fmla="*/ 0 h 524510"/>
              <a:gd name="connsiteX1" fmla="*/ 132340 w 931611"/>
              <a:gd name="connsiteY1" fmla="*/ 158975 h 524510"/>
              <a:gd name="connsiteX2" fmla="*/ 113290 w 931611"/>
              <a:gd name="connsiteY2" fmla="*/ 273275 h 524510"/>
              <a:gd name="connsiteX3" fmla="*/ 27565 w 931611"/>
              <a:gd name="connsiteY3" fmla="*/ 263750 h 524510"/>
              <a:gd name="connsiteX4" fmla="*/ 8515 w 931611"/>
              <a:gd name="connsiteY4" fmla="*/ 311375 h 524510"/>
              <a:gd name="connsiteX5" fmla="*/ 8515 w 931611"/>
              <a:gd name="connsiteY5" fmla="*/ 387575 h 524510"/>
              <a:gd name="connsiteX6" fmla="*/ 113290 w 931611"/>
              <a:gd name="connsiteY6" fmla="*/ 406625 h 524510"/>
              <a:gd name="connsiteX7" fmla="*/ 208540 w 931611"/>
              <a:gd name="connsiteY7" fmla="*/ 473300 h 524510"/>
              <a:gd name="connsiteX8" fmla="*/ 246640 w 931611"/>
              <a:gd name="connsiteY8" fmla="*/ 520925 h 524510"/>
              <a:gd name="connsiteX9" fmla="*/ 399040 w 931611"/>
              <a:gd name="connsiteY9" fmla="*/ 520925 h 524510"/>
              <a:gd name="connsiteX10" fmla="*/ 884815 w 931611"/>
              <a:gd name="connsiteY10" fmla="*/ 520925 h 524510"/>
              <a:gd name="connsiteX11" fmla="*/ 904885 w 931611"/>
              <a:gd name="connsiteY11" fmla="*/ 472522 h 524510"/>
              <a:gd name="connsiteX12" fmla="*/ 818140 w 931611"/>
              <a:gd name="connsiteY12" fmla="*/ 456048 h 524510"/>
              <a:gd name="connsiteX13" fmla="*/ 770515 w 931611"/>
              <a:gd name="connsiteY13" fmla="*/ 416150 h 524510"/>
              <a:gd name="connsiteX14" fmla="*/ 780040 w 931611"/>
              <a:gd name="connsiteY14" fmla="*/ 254225 h 524510"/>
              <a:gd name="connsiteX15" fmla="*/ 675265 w 931611"/>
              <a:gd name="connsiteY15" fmla="*/ 244700 h 524510"/>
              <a:gd name="connsiteX16" fmla="*/ 685809 w 931611"/>
              <a:gd name="connsiteY16" fmla="*/ 16100 h 524510"/>
              <a:gd name="connsiteX17" fmla="*/ 137948 w 931611"/>
              <a:gd name="connsiteY17" fmla="*/ 0 h 524510"/>
              <a:gd name="connsiteX0" fmla="*/ 137948 w 931611"/>
              <a:gd name="connsiteY0" fmla="*/ 0 h 524510"/>
              <a:gd name="connsiteX1" fmla="*/ 132340 w 931611"/>
              <a:gd name="connsiteY1" fmla="*/ 158975 h 524510"/>
              <a:gd name="connsiteX2" fmla="*/ 113290 w 931611"/>
              <a:gd name="connsiteY2" fmla="*/ 273275 h 524510"/>
              <a:gd name="connsiteX3" fmla="*/ 27565 w 931611"/>
              <a:gd name="connsiteY3" fmla="*/ 263750 h 524510"/>
              <a:gd name="connsiteX4" fmla="*/ 8515 w 931611"/>
              <a:gd name="connsiteY4" fmla="*/ 311375 h 524510"/>
              <a:gd name="connsiteX5" fmla="*/ 8515 w 931611"/>
              <a:gd name="connsiteY5" fmla="*/ 387575 h 524510"/>
              <a:gd name="connsiteX6" fmla="*/ 113290 w 931611"/>
              <a:gd name="connsiteY6" fmla="*/ 406625 h 524510"/>
              <a:gd name="connsiteX7" fmla="*/ 208540 w 931611"/>
              <a:gd name="connsiteY7" fmla="*/ 473300 h 524510"/>
              <a:gd name="connsiteX8" fmla="*/ 246640 w 931611"/>
              <a:gd name="connsiteY8" fmla="*/ 520925 h 524510"/>
              <a:gd name="connsiteX9" fmla="*/ 399040 w 931611"/>
              <a:gd name="connsiteY9" fmla="*/ 520925 h 524510"/>
              <a:gd name="connsiteX10" fmla="*/ 884815 w 931611"/>
              <a:gd name="connsiteY10" fmla="*/ 520925 h 524510"/>
              <a:gd name="connsiteX11" fmla="*/ 904885 w 931611"/>
              <a:gd name="connsiteY11" fmla="*/ 472522 h 524510"/>
              <a:gd name="connsiteX12" fmla="*/ 818140 w 931611"/>
              <a:gd name="connsiteY12" fmla="*/ 456048 h 524510"/>
              <a:gd name="connsiteX13" fmla="*/ 770515 w 931611"/>
              <a:gd name="connsiteY13" fmla="*/ 416150 h 524510"/>
              <a:gd name="connsiteX14" fmla="*/ 780040 w 931611"/>
              <a:gd name="connsiteY14" fmla="*/ 254225 h 524510"/>
              <a:gd name="connsiteX15" fmla="*/ 675265 w 931611"/>
              <a:gd name="connsiteY15" fmla="*/ 244700 h 524510"/>
              <a:gd name="connsiteX16" fmla="*/ 685809 w 931611"/>
              <a:gd name="connsiteY16" fmla="*/ 16100 h 524510"/>
              <a:gd name="connsiteX17" fmla="*/ 137948 w 931611"/>
              <a:gd name="connsiteY17" fmla="*/ 0 h 52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1611" h="524510">
                <a:moveTo>
                  <a:pt x="137948" y="0"/>
                </a:moveTo>
                <a:cubicBezTo>
                  <a:pt x="130704" y="85631"/>
                  <a:pt x="136450" y="113429"/>
                  <a:pt x="132340" y="158975"/>
                </a:cubicBezTo>
                <a:cubicBezTo>
                  <a:pt x="128230" y="204521"/>
                  <a:pt x="130752" y="255813"/>
                  <a:pt x="113290" y="273275"/>
                </a:cubicBezTo>
                <a:cubicBezTo>
                  <a:pt x="95828" y="290737"/>
                  <a:pt x="45027" y="257400"/>
                  <a:pt x="27565" y="263750"/>
                </a:cubicBezTo>
                <a:cubicBezTo>
                  <a:pt x="10103" y="270100"/>
                  <a:pt x="11690" y="290738"/>
                  <a:pt x="8515" y="311375"/>
                </a:cubicBezTo>
                <a:cubicBezTo>
                  <a:pt x="5340" y="332013"/>
                  <a:pt x="-8947" y="371700"/>
                  <a:pt x="8515" y="387575"/>
                </a:cubicBezTo>
                <a:cubicBezTo>
                  <a:pt x="25977" y="403450"/>
                  <a:pt x="79953" y="392338"/>
                  <a:pt x="113290" y="406625"/>
                </a:cubicBezTo>
                <a:cubicBezTo>
                  <a:pt x="146627" y="420912"/>
                  <a:pt x="186315" y="454250"/>
                  <a:pt x="208540" y="473300"/>
                </a:cubicBezTo>
                <a:cubicBezTo>
                  <a:pt x="230765" y="492350"/>
                  <a:pt x="214890" y="512988"/>
                  <a:pt x="246640" y="520925"/>
                </a:cubicBezTo>
                <a:cubicBezTo>
                  <a:pt x="278390" y="528862"/>
                  <a:pt x="399040" y="520925"/>
                  <a:pt x="399040" y="520925"/>
                </a:cubicBezTo>
                <a:cubicBezTo>
                  <a:pt x="505402" y="520925"/>
                  <a:pt x="800508" y="528992"/>
                  <a:pt x="884815" y="520925"/>
                </a:cubicBezTo>
                <a:cubicBezTo>
                  <a:pt x="969123" y="512858"/>
                  <a:pt x="915997" y="483335"/>
                  <a:pt x="904885" y="472522"/>
                </a:cubicBezTo>
                <a:cubicBezTo>
                  <a:pt x="893773" y="461709"/>
                  <a:pt x="840535" y="465443"/>
                  <a:pt x="818140" y="456048"/>
                </a:cubicBezTo>
                <a:cubicBezTo>
                  <a:pt x="795745" y="446653"/>
                  <a:pt x="776865" y="449787"/>
                  <a:pt x="770515" y="416150"/>
                </a:cubicBezTo>
                <a:cubicBezTo>
                  <a:pt x="764165" y="382513"/>
                  <a:pt x="777884" y="282800"/>
                  <a:pt x="780040" y="254225"/>
                </a:cubicBezTo>
                <a:cubicBezTo>
                  <a:pt x="748711" y="259135"/>
                  <a:pt x="724026" y="258630"/>
                  <a:pt x="675265" y="244700"/>
                </a:cubicBezTo>
                <a:cubicBezTo>
                  <a:pt x="678019" y="202438"/>
                  <a:pt x="677483" y="103247"/>
                  <a:pt x="685809" y="16100"/>
                </a:cubicBezTo>
                <a:lnTo>
                  <a:pt x="137948" y="0"/>
                </a:lnTo>
                <a:close/>
              </a:path>
            </a:pathLst>
          </a:cu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6" name="Forme libre 85"/>
          <p:cNvSpPr/>
          <p:nvPr/>
        </p:nvSpPr>
        <p:spPr>
          <a:xfrm>
            <a:off x="261938" y="1741488"/>
            <a:ext cx="85725" cy="84137"/>
          </a:xfrm>
          <a:custGeom>
            <a:avLst/>
            <a:gdLst>
              <a:gd name="connsiteX0" fmla="*/ 85976 w 85976"/>
              <a:gd name="connsiteY0" fmla="*/ 0 h 85000"/>
              <a:gd name="connsiteX1" fmla="*/ 11278 w 85976"/>
              <a:gd name="connsiteY1" fmla="*/ 5151 h 85000"/>
              <a:gd name="connsiteX2" fmla="*/ 6127 w 85976"/>
              <a:gd name="connsiteY2" fmla="*/ 30909 h 85000"/>
              <a:gd name="connsiteX3" fmla="*/ 67945 w 85976"/>
              <a:gd name="connsiteY3" fmla="*/ 85000 h 85000"/>
            </a:gdLst>
            <a:ahLst/>
            <a:cxnLst>
              <a:cxn ang="0">
                <a:pos x="connsiteX0" y="connsiteY0"/>
              </a:cxn>
              <a:cxn ang="0">
                <a:pos x="connsiteX1" y="connsiteY1"/>
              </a:cxn>
              <a:cxn ang="0">
                <a:pos x="connsiteX2" y="connsiteY2"/>
              </a:cxn>
              <a:cxn ang="0">
                <a:pos x="connsiteX3" y="connsiteY3"/>
              </a:cxn>
            </a:cxnLst>
            <a:rect l="l" t="t" r="r" b="b"/>
            <a:pathLst>
              <a:path w="85976" h="85000">
                <a:moveTo>
                  <a:pt x="85976" y="0"/>
                </a:moveTo>
                <a:cubicBezTo>
                  <a:pt x="55281" y="0"/>
                  <a:pt x="24586" y="0"/>
                  <a:pt x="11278" y="5151"/>
                </a:cubicBezTo>
                <a:cubicBezTo>
                  <a:pt x="-2030" y="10302"/>
                  <a:pt x="-3317" y="17601"/>
                  <a:pt x="6127" y="30909"/>
                </a:cubicBezTo>
                <a:cubicBezTo>
                  <a:pt x="15571" y="44217"/>
                  <a:pt x="41758" y="64608"/>
                  <a:pt x="67945" y="85000"/>
                </a:cubicBezTo>
              </a:path>
            </a:pathLst>
          </a:cu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7" name="Forme libre 86"/>
          <p:cNvSpPr/>
          <p:nvPr/>
        </p:nvSpPr>
        <p:spPr>
          <a:xfrm>
            <a:off x="339725" y="1604963"/>
            <a:ext cx="336550" cy="327025"/>
          </a:xfrm>
          <a:custGeom>
            <a:avLst/>
            <a:gdLst>
              <a:gd name="connsiteX0" fmla="*/ 224093 w 336721"/>
              <a:gd name="connsiteY0" fmla="*/ 0 h 327981"/>
              <a:gd name="connsiteX1" fmla="*/ 252426 w 336721"/>
              <a:gd name="connsiteY1" fmla="*/ 46364 h 327981"/>
              <a:gd name="connsiteX2" fmla="*/ 226668 w 336721"/>
              <a:gd name="connsiteY2" fmla="*/ 95303 h 327981"/>
              <a:gd name="connsiteX3" fmla="*/ 334851 w 336721"/>
              <a:gd name="connsiteY3" fmla="*/ 218940 h 327981"/>
              <a:gd name="connsiteX4" fmla="*/ 121062 w 336721"/>
              <a:gd name="connsiteY4" fmla="*/ 200910 h 327981"/>
              <a:gd name="connsiteX5" fmla="*/ 110759 w 336721"/>
              <a:gd name="connsiteY5" fmla="*/ 309093 h 327981"/>
              <a:gd name="connsiteX6" fmla="*/ 72122 w 336721"/>
              <a:gd name="connsiteY6" fmla="*/ 324547 h 327981"/>
              <a:gd name="connsiteX7" fmla="*/ 0 w 336721"/>
              <a:gd name="connsiteY7" fmla="*/ 270456 h 32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721" h="327981">
                <a:moveTo>
                  <a:pt x="224093" y="0"/>
                </a:moveTo>
                <a:cubicBezTo>
                  <a:pt x="238045" y="15240"/>
                  <a:pt x="251997" y="30480"/>
                  <a:pt x="252426" y="46364"/>
                </a:cubicBezTo>
                <a:cubicBezTo>
                  <a:pt x="252855" y="62248"/>
                  <a:pt x="212931" y="66540"/>
                  <a:pt x="226668" y="95303"/>
                </a:cubicBezTo>
                <a:cubicBezTo>
                  <a:pt x="240405" y="124066"/>
                  <a:pt x="352452" y="201339"/>
                  <a:pt x="334851" y="218940"/>
                </a:cubicBezTo>
                <a:cubicBezTo>
                  <a:pt x="317250" y="236541"/>
                  <a:pt x="158411" y="185884"/>
                  <a:pt x="121062" y="200910"/>
                </a:cubicBezTo>
                <a:cubicBezTo>
                  <a:pt x="83713" y="215936"/>
                  <a:pt x="118916" y="288487"/>
                  <a:pt x="110759" y="309093"/>
                </a:cubicBezTo>
                <a:cubicBezTo>
                  <a:pt x="102602" y="329699"/>
                  <a:pt x="90582" y="330986"/>
                  <a:pt x="72122" y="324547"/>
                </a:cubicBezTo>
                <a:cubicBezTo>
                  <a:pt x="53662" y="318108"/>
                  <a:pt x="26831" y="294282"/>
                  <a:pt x="0" y="270456"/>
                </a:cubicBezTo>
              </a:path>
            </a:pathLst>
          </a:cu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8" name="Forme libre 87"/>
          <p:cNvSpPr/>
          <p:nvPr/>
        </p:nvSpPr>
        <p:spPr>
          <a:xfrm>
            <a:off x="446088" y="1816100"/>
            <a:ext cx="87312" cy="280988"/>
          </a:xfrm>
          <a:custGeom>
            <a:avLst/>
            <a:gdLst>
              <a:gd name="connsiteX0" fmla="*/ 61819 w 88531"/>
              <a:gd name="connsiteY0" fmla="*/ 0 h 280760"/>
              <a:gd name="connsiteX1" fmla="*/ 61819 w 88531"/>
              <a:gd name="connsiteY1" fmla="*/ 123637 h 280760"/>
              <a:gd name="connsiteX2" fmla="*/ 59243 w 88531"/>
              <a:gd name="connsiteY2" fmla="*/ 180304 h 280760"/>
              <a:gd name="connsiteX3" fmla="*/ 79849 w 88531"/>
              <a:gd name="connsiteY3" fmla="*/ 216365 h 280760"/>
              <a:gd name="connsiteX4" fmla="*/ 82425 w 88531"/>
              <a:gd name="connsiteY4" fmla="*/ 242123 h 280760"/>
              <a:gd name="connsiteX5" fmla="*/ 0 w 88531"/>
              <a:gd name="connsiteY5" fmla="*/ 280760 h 28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31" h="280760">
                <a:moveTo>
                  <a:pt x="61819" y="0"/>
                </a:moveTo>
                <a:cubicBezTo>
                  <a:pt x="62033" y="46793"/>
                  <a:pt x="62248" y="93586"/>
                  <a:pt x="61819" y="123637"/>
                </a:cubicBezTo>
                <a:cubicBezTo>
                  <a:pt x="61390" y="153688"/>
                  <a:pt x="56238" y="164849"/>
                  <a:pt x="59243" y="180304"/>
                </a:cubicBezTo>
                <a:cubicBezTo>
                  <a:pt x="62248" y="195759"/>
                  <a:pt x="75985" y="206062"/>
                  <a:pt x="79849" y="216365"/>
                </a:cubicBezTo>
                <a:cubicBezTo>
                  <a:pt x="83713" y="226668"/>
                  <a:pt x="95733" y="231391"/>
                  <a:pt x="82425" y="242123"/>
                </a:cubicBezTo>
                <a:cubicBezTo>
                  <a:pt x="69117" y="252855"/>
                  <a:pt x="34558" y="266807"/>
                  <a:pt x="0" y="280760"/>
                </a:cubicBezTo>
              </a:path>
            </a:pathLst>
          </a:cu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7" name="Forme libre 96"/>
          <p:cNvSpPr/>
          <p:nvPr/>
        </p:nvSpPr>
        <p:spPr>
          <a:xfrm>
            <a:off x="685800" y="1820863"/>
            <a:ext cx="219075" cy="11112"/>
          </a:xfrm>
          <a:custGeom>
            <a:avLst/>
            <a:gdLst>
              <a:gd name="connsiteX0" fmla="*/ 0 w 218941"/>
              <a:gd name="connsiteY0" fmla="*/ 0 h 10303"/>
              <a:gd name="connsiteX1" fmla="*/ 218941 w 218941"/>
              <a:gd name="connsiteY1" fmla="*/ 10303 h 10303"/>
            </a:gdLst>
            <a:ahLst/>
            <a:cxnLst>
              <a:cxn ang="0">
                <a:pos x="connsiteX0" y="connsiteY0"/>
              </a:cxn>
              <a:cxn ang="0">
                <a:pos x="connsiteX1" y="connsiteY1"/>
              </a:cxn>
            </a:cxnLst>
            <a:rect l="l" t="t" r="r" b="b"/>
            <a:pathLst>
              <a:path w="218941" h="10303">
                <a:moveTo>
                  <a:pt x="0" y="0"/>
                </a:moveTo>
                <a:lnTo>
                  <a:pt x="218941" y="10303"/>
                </a:lnTo>
              </a:path>
            </a:pathLst>
          </a:cu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9" name="Forme libre 98"/>
          <p:cNvSpPr/>
          <p:nvPr/>
        </p:nvSpPr>
        <p:spPr>
          <a:xfrm>
            <a:off x="636588" y="1609725"/>
            <a:ext cx="125412" cy="209550"/>
          </a:xfrm>
          <a:custGeom>
            <a:avLst/>
            <a:gdLst>
              <a:gd name="connsiteX0" fmla="*/ 118506 w 126233"/>
              <a:gd name="connsiteY0" fmla="*/ 0 h 208638"/>
              <a:gd name="connsiteX1" fmla="*/ 20 w 126233"/>
              <a:gd name="connsiteY1" fmla="*/ 64395 h 208638"/>
              <a:gd name="connsiteX2" fmla="*/ 126233 w 126233"/>
              <a:gd name="connsiteY2" fmla="*/ 208638 h 208638"/>
            </a:gdLst>
            <a:ahLst/>
            <a:cxnLst>
              <a:cxn ang="0">
                <a:pos x="connsiteX0" y="connsiteY0"/>
              </a:cxn>
              <a:cxn ang="0">
                <a:pos x="connsiteX1" y="connsiteY1"/>
              </a:cxn>
              <a:cxn ang="0">
                <a:pos x="connsiteX2" y="connsiteY2"/>
              </a:cxn>
            </a:cxnLst>
            <a:rect l="l" t="t" r="r" b="b"/>
            <a:pathLst>
              <a:path w="126233" h="208638">
                <a:moveTo>
                  <a:pt x="118506" y="0"/>
                </a:moveTo>
                <a:cubicBezTo>
                  <a:pt x="58619" y="14811"/>
                  <a:pt x="-1268" y="29622"/>
                  <a:pt x="20" y="64395"/>
                </a:cubicBezTo>
                <a:cubicBezTo>
                  <a:pt x="1308" y="99168"/>
                  <a:pt x="63770" y="153903"/>
                  <a:pt x="126233" y="208638"/>
                </a:cubicBezTo>
              </a:path>
            </a:pathLst>
          </a:cu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Tree>
    <p:extLst>
      <p:ext uri="{BB962C8B-B14F-4D97-AF65-F5344CB8AC3E}">
        <p14:creationId xmlns:p14="http://schemas.microsoft.com/office/powerpoint/2010/main" val="2686128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9330" name="Connecteur droit 151"/>
          <p:cNvCxnSpPr>
            <a:cxnSpLocks noChangeShapeType="1"/>
          </p:cNvCxnSpPr>
          <p:nvPr/>
        </p:nvCxnSpPr>
        <p:spPr bwMode="auto">
          <a:xfrm>
            <a:off x="1039813" y="4476750"/>
            <a:ext cx="204787" cy="42863"/>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99331" name="Connecteur droit 101"/>
          <p:cNvCxnSpPr>
            <a:cxnSpLocks noChangeShapeType="1"/>
          </p:cNvCxnSpPr>
          <p:nvPr/>
        </p:nvCxnSpPr>
        <p:spPr bwMode="auto">
          <a:xfrm flipV="1">
            <a:off x="1235075" y="3965575"/>
            <a:ext cx="1073150" cy="554038"/>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grpSp>
        <p:nvGrpSpPr>
          <p:cNvPr id="99332" name="Groupe 128"/>
          <p:cNvGrpSpPr>
            <a:grpSpLocks/>
          </p:cNvGrpSpPr>
          <p:nvPr/>
        </p:nvGrpSpPr>
        <p:grpSpPr bwMode="auto">
          <a:xfrm>
            <a:off x="500063" y="1031875"/>
            <a:ext cx="1798637" cy="3403600"/>
            <a:chOff x="3224808" y="2142379"/>
            <a:chExt cx="1712797" cy="3509344"/>
          </a:xfrm>
        </p:grpSpPr>
        <p:cxnSp>
          <p:nvCxnSpPr>
            <p:cNvPr id="99441" name="Connecteur droit 5"/>
            <p:cNvCxnSpPr>
              <a:cxnSpLocks noChangeShapeType="1"/>
            </p:cNvCxnSpPr>
            <p:nvPr/>
          </p:nvCxnSpPr>
          <p:spPr bwMode="auto">
            <a:xfrm flipH="1">
              <a:off x="3888755" y="5003651"/>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2" name="Connecteur droit 6"/>
            <p:cNvCxnSpPr>
              <a:cxnSpLocks noChangeShapeType="1"/>
            </p:cNvCxnSpPr>
            <p:nvPr/>
          </p:nvCxnSpPr>
          <p:spPr bwMode="auto">
            <a:xfrm flipH="1">
              <a:off x="3960763" y="5147667"/>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3" name="Connecteur droit 7"/>
            <p:cNvCxnSpPr>
              <a:cxnSpLocks noChangeShapeType="1"/>
            </p:cNvCxnSpPr>
            <p:nvPr/>
          </p:nvCxnSpPr>
          <p:spPr bwMode="auto">
            <a:xfrm flipH="1">
              <a:off x="3960763" y="5291683"/>
              <a:ext cx="648072" cy="36004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4" name="Connecteur droit 300"/>
            <p:cNvCxnSpPr>
              <a:cxnSpLocks noChangeShapeType="1"/>
            </p:cNvCxnSpPr>
            <p:nvPr/>
          </p:nvCxnSpPr>
          <p:spPr bwMode="auto">
            <a:xfrm>
              <a:off x="3888755" y="5363691"/>
              <a:ext cx="72008"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5" name="Connecteur droit 11"/>
            <p:cNvCxnSpPr>
              <a:cxnSpLocks noChangeShapeType="1"/>
            </p:cNvCxnSpPr>
            <p:nvPr/>
          </p:nvCxnSpPr>
          <p:spPr bwMode="auto">
            <a:xfrm>
              <a:off x="3888755" y="2709160"/>
              <a:ext cx="0" cy="2160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6" name="Connecteur droit 12"/>
            <p:cNvCxnSpPr>
              <a:cxnSpLocks noChangeShapeType="1"/>
            </p:cNvCxnSpPr>
            <p:nvPr/>
          </p:nvCxnSpPr>
          <p:spPr bwMode="auto">
            <a:xfrm>
              <a:off x="4536827" y="5003651"/>
              <a:ext cx="72008"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7" name="Connecteur droit 13"/>
            <p:cNvCxnSpPr>
              <a:cxnSpLocks noChangeShapeType="1"/>
            </p:cNvCxnSpPr>
            <p:nvPr/>
          </p:nvCxnSpPr>
          <p:spPr bwMode="auto">
            <a:xfrm>
              <a:off x="4608835" y="5147667"/>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8" name="Connecteur droit 304"/>
            <p:cNvCxnSpPr>
              <a:cxnSpLocks noChangeShapeType="1"/>
            </p:cNvCxnSpPr>
            <p:nvPr/>
          </p:nvCxnSpPr>
          <p:spPr bwMode="auto">
            <a:xfrm flipH="1" flipV="1">
              <a:off x="3672731" y="5579715"/>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49" name="Connecteur droit 305"/>
            <p:cNvCxnSpPr>
              <a:cxnSpLocks noChangeShapeType="1"/>
            </p:cNvCxnSpPr>
            <p:nvPr/>
          </p:nvCxnSpPr>
          <p:spPr bwMode="auto">
            <a:xfrm>
              <a:off x="3672731" y="5435699"/>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07" name="Forme libre 306"/>
            <p:cNvSpPr/>
            <p:nvPr/>
          </p:nvSpPr>
          <p:spPr>
            <a:xfrm>
              <a:off x="3513549" y="4702367"/>
              <a:ext cx="1424056" cy="785674"/>
            </a:xfrm>
            <a:custGeom>
              <a:avLst/>
              <a:gdLst>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26" fmla="*/ 1012825 w 1424517"/>
                <a:gd name="connsiteY26" fmla="*/ 85196 h 78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24517" h="786871">
                  <a:moveTo>
                    <a:pt x="0" y="786871"/>
                  </a:moveTo>
                  <a:cubicBezTo>
                    <a:pt x="135202" y="717550"/>
                    <a:pt x="270404" y="648229"/>
                    <a:pt x="336550" y="602721"/>
                  </a:cubicBezTo>
                  <a:cubicBezTo>
                    <a:pt x="402696" y="557213"/>
                    <a:pt x="380471" y="558271"/>
                    <a:pt x="396875" y="513821"/>
                  </a:cubicBezTo>
                  <a:cubicBezTo>
                    <a:pt x="413279" y="469371"/>
                    <a:pt x="411692" y="379942"/>
                    <a:pt x="434975" y="336021"/>
                  </a:cubicBezTo>
                  <a:cubicBezTo>
                    <a:pt x="458258" y="292100"/>
                    <a:pt x="444500" y="300038"/>
                    <a:pt x="536575" y="250296"/>
                  </a:cubicBezTo>
                  <a:cubicBezTo>
                    <a:pt x="628650" y="200554"/>
                    <a:pt x="907521" y="75142"/>
                    <a:pt x="987425" y="37571"/>
                  </a:cubicBezTo>
                  <a:cubicBezTo>
                    <a:pt x="1067329" y="0"/>
                    <a:pt x="1009121" y="26988"/>
                    <a:pt x="1016000" y="24871"/>
                  </a:cubicBezTo>
                  <a:cubicBezTo>
                    <a:pt x="1022879" y="22754"/>
                    <a:pt x="1024467" y="23813"/>
                    <a:pt x="1028700" y="24871"/>
                  </a:cubicBezTo>
                  <a:cubicBezTo>
                    <a:pt x="1032933" y="25929"/>
                    <a:pt x="1037167" y="17992"/>
                    <a:pt x="1041400" y="31221"/>
                  </a:cubicBezTo>
                  <a:cubicBezTo>
                    <a:pt x="1045633" y="44450"/>
                    <a:pt x="1049338" y="76200"/>
                    <a:pt x="1054100" y="104246"/>
                  </a:cubicBezTo>
                  <a:cubicBezTo>
                    <a:pt x="1058862" y="132292"/>
                    <a:pt x="1065742" y="181504"/>
                    <a:pt x="1069975" y="199496"/>
                  </a:cubicBezTo>
                  <a:cubicBezTo>
                    <a:pt x="1074208" y="217488"/>
                    <a:pt x="1076325" y="209550"/>
                    <a:pt x="1079500" y="212196"/>
                  </a:cubicBezTo>
                  <a:cubicBezTo>
                    <a:pt x="1082675" y="214842"/>
                    <a:pt x="1083204" y="216959"/>
                    <a:pt x="1089025" y="215371"/>
                  </a:cubicBezTo>
                  <a:cubicBezTo>
                    <a:pt x="1094846" y="213784"/>
                    <a:pt x="1114425" y="202671"/>
                    <a:pt x="1114425" y="202671"/>
                  </a:cubicBezTo>
                  <a:lnTo>
                    <a:pt x="1374775" y="56621"/>
                  </a:lnTo>
                  <a:cubicBezTo>
                    <a:pt x="1424517" y="29633"/>
                    <a:pt x="1405467" y="41804"/>
                    <a:pt x="1412875" y="40746"/>
                  </a:cubicBezTo>
                  <a:cubicBezTo>
                    <a:pt x="1420283" y="39688"/>
                    <a:pt x="1418167" y="46038"/>
                    <a:pt x="1419225" y="50271"/>
                  </a:cubicBezTo>
                  <a:cubicBezTo>
                    <a:pt x="1420283" y="54504"/>
                    <a:pt x="1421871" y="61384"/>
                    <a:pt x="1419225" y="66146"/>
                  </a:cubicBezTo>
                  <a:cubicBezTo>
                    <a:pt x="1416579" y="70908"/>
                    <a:pt x="1408112" y="75671"/>
                    <a:pt x="1403350" y="78846"/>
                  </a:cubicBezTo>
                  <a:cubicBezTo>
                    <a:pt x="1398588" y="82021"/>
                    <a:pt x="1390650" y="85196"/>
                    <a:pt x="1390650" y="85196"/>
                  </a:cubicBezTo>
                  <a:lnTo>
                    <a:pt x="1101725" y="256646"/>
                  </a:lnTo>
                  <a:cubicBezTo>
                    <a:pt x="1043517" y="290513"/>
                    <a:pt x="1054629" y="287338"/>
                    <a:pt x="1041400" y="288396"/>
                  </a:cubicBezTo>
                  <a:cubicBezTo>
                    <a:pt x="1028171" y="289454"/>
                    <a:pt x="1023937" y="271463"/>
                    <a:pt x="1022350" y="262996"/>
                  </a:cubicBezTo>
                  <a:cubicBezTo>
                    <a:pt x="1020763" y="254529"/>
                    <a:pt x="1029758" y="246063"/>
                    <a:pt x="1031875" y="237596"/>
                  </a:cubicBezTo>
                  <a:cubicBezTo>
                    <a:pt x="1033992" y="229129"/>
                    <a:pt x="1037167" y="230188"/>
                    <a:pt x="1035050" y="212196"/>
                  </a:cubicBezTo>
                  <a:cubicBezTo>
                    <a:pt x="1032933" y="194204"/>
                    <a:pt x="1022879" y="150813"/>
                    <a:pt x="1019175" y="129646"/>
                  </a:cubicBezTo>
                  <a:cubicBezTo>
                    <a:pt x="1015471" y="108479"/>
                    <a:pt x="1013883" y="93663"/>
                    <a:pt x="1012825" y="85196"/>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08" name="Forme libre 307"/>
            <p:cNvSpPr/>
            <p:nvPr/>
          </p:nvSpPr>
          <p:spPr>
            <a:xfrm>
              <a:off x="3484827" y="4790755"/>
              <a:ext cx="1038563" cy="752938"/>
            </a:xfrm>
            <a:custGeom>
              <a:avLst/>
              <a:gdLst>
                <a:gd name="connsiteX0" fmla="*/ 1035050 w 1035050"/>
                <a:gd name="connsiteY0" fmla="*/ 0 h 757237"/>
                <a:gd name="connsiteX1" fmla="*/ 571500 w 1035050"/>
                <a:gd name="connsiteY1" fmla="*/ 209550 h 757237"/>
                <a:gd name="connsiteX2" fmla="*/ 517525 w 1035050"/>
                <a:gd name="connsiteY2" fmla="*/ 247650 h 757237"/>
                <a:gd name="connsiteX3" fmla="*/ 504825 w 1035050"/>
                <a:gd name="connsiteY3" fmla="*/ 298450 h 757237"/>
                <a:gd name="connsiteX4" fmla="*/ 479425 w 1035050"/>
                <a:gd name="connsiteY4" fmla="*/ 393700 h 757237"/>
                <a:gd name="connsiteX5" fmla="*/ 485775 w 1035050"/>
                <a:gd name="connsiteY5" fmla="*/ 447675 h 757237"/>
                <a:gd name="connsiteX6" fmla="*/ 495300 w 1035050"/>
                <a:gd name="connsiteY6" fmla="*/ 495300 h 757237"/>
                <a:gd name="connsiteX7" fmla="*/ 479425 w 1035050"/>
                <a:gd name="connsiteY7" fmla="*/ 501650 h 757237"/>
                <a:gd name="connsiteX8" fmla="*/ 460375 w 1035050"/>
                <a:gd name="connsiteY8" fmla="*/ 517525 h 757237"/>
                <a:gd name="connsiteX9" fmla="*/ 444500 w 1035050"/>
                <a:gd name="connsiteY9" fmla="*/ 495300 h 757237"/>
                <a:gd name="connsiteX10" fmla="*/ 428625 w 1035050"/>
                <a:gd name="connsiteY10" fmla="*/ 504825 h 757237"/>
                <a:gd name="connsiteX11" fmla="*/ 63500 w 1035050"/>
                <a:gd name="connsiteY11" fmla="*/ 720725 h 757237"/>
                <a:gd name="connsiteX12" fmla="*/ 47625 w 1035050"/>
                <a:gd name="connsiteY12" fmla="*/ 723900 h 757237"/>
                <a:gd name="connsiteX13" fmla="*/ 28575 w 1035050"/>
                <a:gd name="connsiteY13" fmla="*/ 698500 h 757237"/>
                <a:gd name="connsiteX0" fmla="*/ 1038225 w 1038225"/>
                <a:gd name="connsiteY0" fmla="*/ 0 h 753004"/>
                <a:gd name="connsiteX1" fmla="*/ 574675 w 1038225"/>
                <a:gd name="connsiteY1" fmla="*/ 209550 h 753004"/>
                <a:gd name="connsiteX2" fmla="*/ 520700 w 1038225"/>
                <a:gd name="connsiteY2" fmla="*/ 247650 h 753004"/>
                <a:gd name="connsiteX3" fmla="*/ 508000 w 1038225"/>
                <a:gd name="connsiteY3" fmla="*/ 298450 h 753004"/>
                <a:gd name="connsiteX4" fmla="*/ 482600 w 1038225"/>
                <a:gd name="connsiteY4" fmla="*/ 393700 h 753004"/>
                <a:gd name="connsiteX5" fmla="*/ 488950 w 1038225"/>
                <a:gd name="connsiteY5" fmla="*/ 447675 h 753004"/>
                <a:gd name="connsiteX6" fmla="*/ 498475 w 1038225"/>
                <a:gd name="connsiteY6" fmla="*/ 495300 h 753004"/>
                <a:gd name="connsiteX7" fmla="*/ 482600 w 1038225"/>
                <a:gd name="connsiteY7" fmla="*/ 501650 h 753004"/>
                <a:gd name="connsiteX8" fmla="*/ 463550 w 1038225"/>
                <a:gd name="connsiteY8" fmla="*/ 517525 h 753004"/>
                <a:gd name="connsiteX9" fmla="*/ 447675 w 1038225"/>
                <a:gd name="connsiteY9" fmla="*/ 495300 h 753004"/>
                <a:gd name="connsiteX10" fmla="*/ 431800 w 1038225"/>
                <a:gd name="connsiteY10" fmla="*/ 504825 h 753004"/>
                <a:gd name="connsiteX11" fmla="*/ 66675 w 1038225"/>
                <a:gd name="connsiteY11" fmla="*/ 720725 h 753004"/>
                <a:gd name="connsiteX12" fmla="*/ 31750 w 1038225"/>
                <a:gd name="connsiteY12" fmla="*/ 698500 h 75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8225" h="753004">
                  <a:moveTo>
                    <a:pt x="1038225" y="0"/>
                  </a:moveTo>
                  <a:lnTo>
                    <a:pt x="574675" y="209550"/>
                  </a:lnTo>
                  <a:cubicBezTo>
                    <a:pt x="488421" y="250825"/>
                    <a:pt x="531812" y="232834"/>
                    <a:pt x="520700" y="247650"/>
                  </a:cubicBezTo>
                  <a:cubicBezTo>
                    <a:pt x="509588" y="262466"/>
                    <a:pt x="514350" y="274108"/>
                    <a:pt x="508000" y="298450"/>
                  </a:cubicBezTo>
                  <a:cubicBezTo>
                    <a:pt x="501650" y="322792"/>
                    <a:pt x="485775" y="368829"/>
                    <a:pt x="482600" y="393700"/>
                  </a:cubicBezTo>
                  <a:cubicBezTo>
                    <a:pt x="479425" y="418571"/>
                    <a:pt x="486304" y="430742"/>
                    <a:pt x="488950" y="447675"/>
                  </a:cubicBezTo>
                  <a:cubicBezTo>
                    <a:pt x="491596" y="464608"/>
                    <a:pt x="499533" y="486304"/>
                    <a:pt x="498475" y="495300"/>
                  </a:cubicBezTo>
                  <a:cubicBezTo>
                    <a:pt x="497417" y="504296"/>
                    <a:pt x="488421" y="497946"/>
                    <a:pt x="482600" y="501650"/>
                  </a:cubicBezTo>
                  <a:cubicBezTo>
                    <a:pt x="476779" y="505354"/>
                    <a:pt x="469371" y="518583"/>
                    <a:pt x="463550" y="517525"/>
                  </a:cubicBezTo>
                  <a:cubicBezTo>
                    <a:pt x="457729" y="516467"/>
                    <a:pt x="452967" y="497417"/>
                    <a:pt x="447675" y="495300"/>
                  </a:cubicBezTo>
                  <a:cubicBezTo>
                    <a:pt x="442383" y="493183"/>
                    <a:pt x="431800" y="504825"/>
                    <a:pt x="431800" y="504825"/>
                  </a:cubicBezTo>
                  <a:lnTo>
                    <a:pt x="66675" y="720725"/>
                  </a:lnTo>
                  <a:cubicBezTo>
                    <a:pt x="0" y="753004"/>
                    <a:pt x="39026" y="703130"/>
                    <a:pt x="31750" y="69850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52" name="Connecteur droit 308"/>
            <p:cNvCxnSpPr>
              <a:cxnSpLocks noChangeShapeType="1"/>
            </p:cNvCxnSpPr>
            <p:nvPr/>
          </p:nvCxnSpPr>
          <p:spPr bwMode="auto">
            <a:xfrm flipH="1" flipV="1">
              <a:off x="3224808" y="5448399"/>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3" name="Connecteur droit 309"/>
            <p:cNvCxnSpPr>
              <a:cxnSpLocks noChangeShapeType="1"/>
            </p:cNvCxnSpPr>
            <p:nvPr/>
          </p:nvCxnSpPr>
          <p:spPr bwMode="auto">
            <a:xfrm flipH="1" flipV="1">
              <a:off x="3231158" y="5404966"/>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4" name="Connecteur droit 310"/>
            <p:cNvCxnSpPr>
              <a:cxnSpLocks noChangeShapeType="1"/>
            </p:cNvCxnSpPr>
            <p:nvPr/>
          </p:nvCxnSpPr>
          <p:spPr bwMode="auto">
            <a:xfrm flipH="1" flipV="1">
              <a:off x="4464827" y="4700794"/>
              <a:ext cx="72000" cy="1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5" name="Connecteur droit 311"/>
            <p:cNvCxnSpPr>
              <a:cxnSpLocks noChangeShapeType="1"/>
            </p:cNvCxnSpPr>
            <p:nvPr/>
          </p:nvCxnSpPr>
          <p:spPr bwMode="auto">
            <a:xfrm flipH="1" flipV="1">
              <a:off x="4392811" y="4941168"/>
              <a:ext cx="14400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6" name="Connecteur droit 312"/>
            <p:cNvCxnSpPr>
              <a:cxnSpLocks noChangeShapeType="1"/>
              <a:stCxn id="307" idx="23"/>
            </p:cNvCxnSpPr>
            <p:nvPr/>
          </p:nvCxnSpPr>
          <p:spPr bwMode="auto">
            <a:xfrm flipH="1">
              <a:off x="4536827" y="4939407"/>
              <a:ext cx="8136" cy="6424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7" name="Connecteur droit 313"/>
            <p:cNvCxnSpPr>
              <a:cxnSpLocks noChangeShapeType="1"/>
            </p:cNvCxnSpPr>
            <p:nvPr/>
          </p:nvCxnSpPr>
          <p:spPr bwMode="auto">
            <a:xfrm flipH="1">
              <a:off x="3888755" y="5305797"/>
              <a:ext cx="8136" cy="6424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8" name="Connecteur droit 314"/>
            <p:cNvCxnSpPr>
              <a:cxnSpLocks noChangeShapeType="1"/>
            </p:cNvCxnSpPr>
            <p:nvPr/>
          </p:nvCxnSpPr>
          <p:spPr bwMode="auto">
            <a:xfrm>
              <a:off x="3800872" y="5363699"/>
              <a:ext cx="0" cy="72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59" name="Connecteur droit 315"/>
            <p:cNvCxnSpPr>
              <a:cxnSpLocks noChangeShapeType="1"/>
            </p:cNvCxnSpPr>
            <p:nvPr/>
          </p:nvCxnSpPr>
          <p:spPr bwMode="auto">
            <a:xfrm flipH="1">
              <a:off x="3744739" y="5432524"/>
              <a:ext cx="62483"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60" name="Connecteur droit 316"/>
            <p:cNvCxnSpPr>
              <a:cxnSpLocks noChangeShapeType="1"/>
            </p:cNvCxnSpPr>
            <p:nvPr/>
          </p:nvCxnSpPr>
          <p:spPr bwMode="auto">
            <a:xfrm>
              <a:off x="3744739" y="5392266"/>
              <a:ext cx="0" cy="72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61" name="Connecteur droit 317"/>
            <p:cNvCxnSpPr>
              <a:cxnSpLocks noChangeShapeType="1"/>
            </p:cNvCxnSpPr>
            <p:nvPr/>
          </p:nvCxnSpPr>
          <p:spPr bwMode="auto">
            <a:xfrm flipH="1" flipV="1">
              <a:off x="3707656" y="5454749"/>
              <a:ext cx="36000" cy="108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62" name="Connecteur droit 318"/>
            <p:cNvCxnSpPr>
              <a:cxnSpLocks noChangeShapeType="1"/>
            </p:cNvCxnSpPr>
            <p:nvPr/>
          </p:nvCxnSpPr>
          <p:spPr bwMode="auto">
            <a:xfrm>
              <a:off x="3703464" y="5421924"/>
              <a:ext cx="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20" name="Forme libre 319"/>
            <p:cNvSpPr/>
            <p:nvPr/>
          </p:nvSpPr>
          <p:spPr>
            <a:xfrm>
              <a:off x="3230855" y="4818582"/>
              <a:ext cx="645511" cy="589256"/>
            </a:xfrm>
            <a:custGeom>
              <a:avLst/>
              <a:gdLst>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26" fmla="*/ 1012825 w 1424517"/>
                <a:gd name="connsiteY26" fmla="*/ 85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25" fmla="*/ 1019175 w 1424517"/>
                <a:gd name="connsiteY25" fmla="*/ 1296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24" fmla="*/ 1035050 w 1424517"/>
                <a:gd name="connsiteY24" fmla="*/ 212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23" fmla="*/ 1031875 w 1424517"/>
                <a:gd name="connsiteY23" fmla="*/ 2375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22" fmla="*/ 1022350 w 1424517"/>
                <a:gd name="connsiteY22" fmla="*/ 2629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21" fmla="*/ 1041400 w 1424517"/>
                <a:gd name="connsiteY21" fmla="*/ 2883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20" fmla="*/ 1101725 w 1424517"/>
                <a:gd name="connsiteY20" fmla="*/ 2566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19" fmla="*/ 1390650 w 1424517"/>
                <a:gd name="connsiteY19" fmla="*/ 8519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18" fmla="*/ 1403350 w 1424517"/>
                <a:gd name="connsiteY18" fmla="*/ 788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17" fmla="*/ 1419225 w 1424517"/>
                <a:gd name="connsiteY17" fmla="*/ 66146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16" fmla="*/ 1419225 w 1424517"/>
                <a:gd name="connsiteY16" fmla="*/ 50271 h 786871"/>
                <a:gd name="connsiteX0" fmla="*/ 0 w 1424517"/>
                <a:gd name="connsiteY0" fmla="*/ 786871 h 786871"/>
                <a:gd name="connsiteX1" fmla="*/ 336550 w 1424517"/>
                <a:gd name="connsiteY1" fmla="*/ 602721 h 786871"/>
                <a:gd name="connsiteX2" fmla="*/ 396875 w 1424517"/>
                <a:gd name="connsiteY2" fmla="*/ 513821 h 786871"/>
                <a:gd name="connsiteX3" fmla="*/ 434975 w 1424517"/>
                <a:gd name="connsiteY3" fmla="*/ 336021 h 786871"/>
                <a:gd name="connsiteX4" fmla="*/ 536575 w 1424517"/>
                <a:gd name="connsiteY4" fmla="*/ 250296 h 786871"/>
                <a:gd name="connsiteX5" fmla="*/ 987425 w 1424517"/>
                <a:gd name="connsiteY5" fmla="*/ 37571 h 786871"/>
                <a:gd name="connsiteX6" fmla="*/ 1016000 w 1424517"/>
                <a:gd name="connsiteY6" fmla="*/ 24871 h 786871"/>
                <a:gd name="connsiteX7" fmla="*/ 1028700 w 1424517"/>
                <a:gd name="connsiteY7" fmla="*/ 24871 h 786871"/>
                <a:gd name="connsiteX8" fmla="*/ 1041400 w 1424517"/>
                <a:gd name="connsiteY8" fmla="*/ 31221 h 786871"/>
                <a:gd name="connsiteX9" fmla="*/ 1054100 w 1424517"/>
                <a:gd name="connsiteY9" fmla="*/ 104246 h 786871"/>
                <a:gd name="connsiteX10" fmla="*/ 1069975 w 1424517"/>
                <a:gd name="connsiteY10" fmla="*/ 199496 h 786871"/>
                <a:gd name="connsiteX11" fmla="*/ 1079500 w 1424517"/>
                <a:gd name="connsiteY11" fmla="*/ 212196 h 786871"/>
                <a:gd name="connsiteX12" fmla="*/ 1089025 w 1424517"/>
                <a:gd name="connsiteY12" fmla="*/ 215371 h 786871"/>
                <a:gd name="connsiteX13" fmla="*/ 1114425 w 1424517"/>
                <a:gd name="connsiteY13" fmla="*/ 202671 h 786871"/>
                <a:gd name="connsiteX14" fmla="*/ 1374775 w 1424517"/>
                <a:gd name="connsiteY14" fmla="*/ 56621 h 786871"/>
                <a:gd name="connsiteX15" fmla="*/ 1412875 w 1424517"/>
                <a:gd name="connsiteY15" fmla="*/ 40746 h 786871"/>
                <a:gd name="connsiteX0" fmla="*/ 0 w 1374775"/>
                <a:gd name="connsiteY0" fmla="*/ 786871 h 786871"/>
                <a:gd name="connsiteX1" fmla="*/ 336550 w 1374775"/>
                <a:gd name="connsiteY1" fmla="*/ 602721 h 786871"/>
                <a:gd name="connsiteX2" fmla="*/ 396875 w 1374775"/>
                <a:gd name="connsiteY2" fmla="*/ 513821 h 786871"/>
                <a:gd name="connsiteX3" fmla="*/ 434975 w 1374775"/>
                <a:gd name="connsiteY3" fmla="*/ 336021 h 786871"/>
                <a:gd name="connsiteX4" fmla="*/ 536575 w 1374775"/>
                <a:gd name="connsiteY4" fmla="*/ 250296 h 786871"/>
                <a:gd name="connsiteX5" fmla="*/ 987425 w 1374775"/>
                <a:gd name="connsiteY5" fmla="*/ 37571 h 786871"/>
                <a:gd name="connsiteX6" fmla="*/ 1016000 w 1374775"/>
                <a:gd name="connsiteY6" fmla="*/ 24871 h 786871"/>
                <a:gd name="connsiteX7" fmla="*/ 1028700 w 1374775"/>
                <a:gd name="connsiteY7" fmla="*/ 24871 h 786871"/>
                <a:gd name="connsiteX8" fmla="*/ 1041400 w 1374775"/>
                <a:gd name="connsiteY8" fmla="*/ 31221 h 786871"/>
                <a:gd name="connsiteX9" fmla="*/ 1054100 w 1374775"/>
                <a:gd name="connsiteY9" fmla="*/ 104246 h 786871"/>
                <a:gd name="connsiteX10" fmla="*/ 1069975 w 1374775"/>
                <a:gd name="connsiteY10" fmla="*/ 199496 h 786871"/>
                <a:gd name="connsiteX11" fmla="*/ 1079500 w 1374775"/>
                <a:gd name="connsiteY11" fmla="*/ 212196 h 786871"/>
                <a:gd name="connsiteX12" fmla="*/ 1089025 w 1374775"/>
                <a:gd name="connsiteY12" fmla="*/ 215371 h 786871"/>
                <a:gd name="connsiteX13" fmla="*/ 1114425 w 1374775"/>
                <a:gd name="connsiteY13" fmla="*/ 202671 h 786871"/>
                <a:gd name="connsiteX14" fmla="*/ 1374775 w 1374775"/>
                <a:gd name="connsiteY14" fmla="*/ 56621 h 786871"/>
                <a:gd name="connsiteX0" fmla="*/ 0 w 1114425"/>
                <a:gd name="connsiteY0" fmla="*/ 786871 h 786871"/>
                <a:gd name="connsiteX1" fmla="*/ 336550 w 1114425"/>
                <a:gd name="connsiteY1" fmla="*/ 602721 h 786871"/>
                <a:gd name="connsiteX2" fmla="*/ 396875 w 1114425"/>
                <a:gd name="connsiteY2" fmla="*/ 513821 h 786871"/>
                <a:gd name="connsiteX3" fmla="*/ 434975 w 1114425"/>
                <a:gd name="connsiteY3" fmla="*/ 336021 h 786871"/>
                <a:gd name="connsiteX4" fmla="*/ 536575 w 1114425"/>
                <a:gd name="connsiteY4" fmla="*/ 250296 h 786871"/>
                <a:gd name="connsiteX5" fmla="*/ 987425 w 1114425"/>
                <a:gd name="connsiteY5" fmla="*/ 37571 h 786871"/>
                <a:gd name="connsiteX6" fmla="*/ 1016000 w 1114425"/>
                <a:gd name="connsiteY6" fmla="*/ 24871 h 786871"/>
                <a:gd name="connsiteX7" fmla="*/ 1028700 w 1114425"/>
                <a:gd name="connsiteY7" fmla="*/ 24871 h 786871"/>
                <a:gd name="connsiteX8" fmla="*/ 1041400 w 1114425"/>
                <a:gd name="connsiteY8" fmla="*/ 31221 h 786871"/>
                <a:gd name="connsiteX9" fmla="*/ 1054100 w 1114425"/>
                <a:gd name="connsiteY9" fmla="*/ 104246 h 786871"/>
                <a:gd name="connsiteX10" fmla="*/ 1069975 w 1114425"/>
                <a:gd name="connsiteY10" fmla="*/ 199496 h 786871"/>
                <a:gd name="connsiteX11" fmla="*/ 1079500 w 1114425"/>
                <a:gd name="connsiteY11" fmla="*/ 212196 h 786871"/>
                <a:gd name="connsiteX12" fmla="*/ 1089025 w 1114425"/>
                <a:gd name="connsiteY12" fmla="*/ 215371 h 786871"/>
                <a:gd name="connsiteX13" fmla="*/ 1114425 w 1114425"/>
                <a:gd name="connsiteY13" fmla="*/ 202671 h 786871"/>
                <a:gd name="connsiteX0" fmla="*/ 0 w 1089025"/>
                <a:gd name="connsiteY0" fmla="*/ 786871 h 786871"/>
                <a:gd name="connsiteX1" fmla="*/ 336550 w 1089025"/>
                <a:gd name="connsiteY1" fmla="*/ 602721 h 786871"/>
                <a:gd name="connsiteX2" fmla="*/ 396875 w 1089025"/>
                <a:gd name="connsiteY2" fmla="*/ 513821 h 786871"/>
                <a:gd name="connsiteX3" fmla="*/ 434975 w 1089025"/>
                <a:gd name="connsiteY3" fmla="*/ 336021 h 786871"/>
                <a:gd name="connsiteX4" fmla="*/ 536575 w 1089025"/>
                <a:gd name="connsiteY4" fmla="*/ 250296 h 786871"/>
                <a:gd name="connsiteX5" fmla="*/ 987425 w 1089025"/>
                <a:gd name="connsiteY5" fmla="*/ 37571 h 786871"/>
                <a:gd name="connsiteX6" fmla="*/ 1016000 w 1089025"/>
                <a:gd name="connsiteY6" fmla="*/ 24871 h 786871"/>
                <a:gd name="connsiteX7" fmla="*/ 1028700 w 1089025"/>
                <a:gd name="connsiteY7" fmla="*/ 24871 h 786871"/>
                <a:gd name="connsiteX8" fmla="*/ 1041400 w 1089025"/>
                <a:gd name="connsiteY8" fmla="*/ 31221 h 786871"/>
                <a:gd name="connsiteX9" fmla="*/ 1054100 w 1089025"/>
                <a:gd name="connsiteY9" fmla="*/ 104246 h 786871"/>
                <a:gd name="connsiteX10" fmla="*/ 1069975 w 1089025"/>
                <a:gd name="connsiteY10" fmla="*/ 199496 h 786871"/>
                <a:gd name="connsiteX11" fmla="*/ 1079500 w 1089025"/>
                <a:gd name="connsiteY11" fmla="*/ 212196 h 786871"/>
                <a:gd name="connsiteX12" fmla="*/ 1089025 w 1089025"/>
                <a:gd name="connsiteY12" fmla="*/ 215371 h 786871"/>
                <a:gd name="connsiteX0" fmla="*/ 0 w 1079500"/>
                <a:gd name="connsiteY0" fmla="*/ 786871 h 786871"/>
                <a:gd name="connsiteX1" fmla="*/ 336550 w 1079500"/>
                <a:gd name="connsiteY1" fmla="*/ 602721 h 786871"/>
                <a:gd name="connsiteX2" fmla="*/ 396875 w 1079500"/>
                <a:gd name="connsiteY2" fmla="*/ 513821 h 786871"/>
                <a:gd name="connsiteX3" fmla="*/ 434975 w 1079500"/>
                <a:gd name="connsiteY3" fmla="*/ 336021 h 786871"/>
                <a:gd name="connsiteX4" fmla="*/ 536575 w 1079500"/>
                <a:gd name="connsiteY4" fmla="*/ 250296 h 786871"/>
                <a:gd name="connsiteX5" fmla="*/ 987425 w 1079500"/>
                <a:gd name="connsiteY5" fmla="*/ 37571 h 786871"/>
                <a:gd name="connsiteX6" fmla="*/ 1016000 w 1079500"/>
                <a:gd name="connsiteY6" fmla="*/ 24871 h 786871"/>
                <a:gd name="connsiteX7" fmla="*/ 1028700 w 1079500"/>
                <a:gd name="connsiteY7" fmla="*/ 24871 h 786871"/>
                <a:gd name="connsiteX8" fmla="*/ 1041400 w 1079500"/>
                <a:gd name="connsiteY8" fmla="*/ 31221 h 786871"/>
                <a:gd name="connsiteX9" fmla="*/ 1054100 w 1079500"/>
                <a:gd name="connsiteY9" fmla="*/ 104246 h 786871"/>
                <a:gd name="connsiteX10" fmla="*/ 1069975 w 1079500"/>
                <a:gd name="connsiteY10" fmla="*/ 199496 h 786871"/>
                <a:gd name="connsiteX11" fmla="*/ 1079500 w 1079500"/>
                <a:gd name="connsiteY11" fmla="*/ 212196 h 786871"/>
                <a:gd name="connsiteX0" fmla="*/ 0 w 1069975"/>
                <a:gd name="connsiteY0" fmla="*/ 786871 h 786871"/>
                <a:gd name="connsiteX1" fmla="*/ 336550 w 1069975"/>
                <a:gd name="connsiteY1" fmla="*/ 602721 h 786871"/>
                <a:gd name="connsiteX2" fmla="*/ 396875 w 1069975"/>
                <a:gd name="connsiteY2" fmla="*/ 513821 h 786871"/>
                <a:gd name="connsiteX3" fmla="*/ 434975 w 1069975"/>
                <a:gd name="connsiteY3" fmla="*/ 336021 h 786871"/>
                <a:gd name="connsiteX4" fmla="*/ 536575 w 1069975"/>
                <a:gd name="connsiteY4" fmla="*/ 250296 h 786871"/>
                <a:gd name="connsiteX5" fmla="*/ 987425 w 1069975"/>
                <a:gd name="connsiteY5" fmla="*/ 37571 h 786871"/>
                <a:gd name="connsiteX6" fmla="*/ 1016000 w 1069975"/>
                <a:gd name="connsiteY6" fmla="*/ 24871 h 786871"/>
                <a:gd name="connsiteX7" fmla="*/ 1028700 w 1069975"/>
                <a:gd name="connsiteY7" fmla="*/ 24871 h 786871"/>
                <a:gd name="connsiteX8" fmla="*/ 1041400 w 1069975"/>
                <a:gd name="connsiteY8" fmla="*/ 31221 h 786871"/>
                <a:gd name="connsiteX9" fmla="*/ 1054100 w 1069975"/>
                <a:gd name="connsiteY9" fmla="*/ 104246 h 786871"/>
                <a:gd name="connsiteX10" fmla="*/ 1069975 w 1069975"/>
                <a:gd name="connsiteY10" fmla="*/ 199496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8" fmla="*/ 1041400 w 1067329"/>
                <a:gd name="connsiteY8" fmla="*/ 31221 h 786871"/>
                <a:gd name="connsiteX9" fmla="*/ 1054100 w 1067329"/>
                <a:gd name="connsiteY9" fmla="*/ 104246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8" fmla="*/ 1041400 w 1067329"/>
                <a:gd name="connsiteY8" fmla="*/ 31221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7" fmla="*/ 1028700 w 1067329"/>
                <a:gd name="connsiteY7" fmla="*/ 24871 h 786871"/>
                <a:gd name="connsiteX0" fmla="*/ 0 w 1067329"/>
                <a:gd name="connsiteY0" fmla="*/ 786871 h 786871"/>
                <a:gd name="connsiteX1" fmla="*/ 336550 w 1067329"/>
                <a:gd name="connsiteY1" fmla="*/ 602721 h 786871"/>
                <a:gd name="connsiteX2" fmla="*/ 396875 w 1067329"/>
                <a:gd name="connsiteY2" fmla="*/ 513821 h 786871"/>
                <a:gd name="connsiteX3" fmla="*/ 434975 w 1067329"/>
                <a:gd name="connsiteY3" fmla="*/ 336021 h 786871"/>
                <a:gd name="connsiteX4" fmla="*/ 536575 w 1067329"/>
                <a:gd name="connsiteY4" fmla="*/ 250296 h 786871"/>
                <a:gd name="connsiteX5" fmla="*/ 987425 w 1067329"/>
                <a:gd name="connsiteY5" fmla="*/ 37571 h 786871"/>
                <a:gd name="connsiteX6" fmla="*/ 1016000 w 1067329"/>
                <a:gd name="connsiteY6" fmla="*/ 24871 h 786871"/>
                <a:gd name="connsiteX0" fmla="*/ 0 w 1067073"/>
                <a:gd name="connsiteY0" fmla="*/ 786783 h 786783"/>
                <a:gd name="connsiteX1" fmla="*/ 336550 w 1067073"/>
                <a:gd name="connsiteY1" fmla="*/ 602633 h 786783"/>
                <a:gd name="connsiteX2" fmla="*/ 396875 w 1067073"/>
                <a:gd name="connsiteY2" fmla="*/ 513733 h 786783"/>
                <a:gd name="connsiteX3" fmla="*/ 434975 w 1067073"/>
                <a:gd name="connsiteY3" fmla="*/ 335933 h 786783"/>
                <a:gd name="connsiteX4" fmla="*/ 536575 w 1067073"/>
                <a:gd name="connsiteY4" fmla="*/ 250208 h 786783"/>
                <a:gd name="connsiteX5" fmla="*/ 987425 w 1067073"/>
                <a:gd name="connsiteY5" fmla="*/ 37483 h 786783"/>
                <a:gd name="connsiteX6" fmla="*/ 1014463 w 1067073"/>
                <a:gd name="connsiteY6" fmla="*/ 25312 h 786783"/>
                <a:gd name="connsiteX0" fmla="*/ 0 w 1067073"/>
                <a:gd name="connsiteY0" fmla="*/ 786783 h 786783"/>
                <a:gd name="connsiteX1" fmla="*/ 336550 w 1067073"/>
                <a:gd name="connsiteY1" fmla="*/ 602633 h 786783"/>
                <a:gd name="connsiteX2" fmla="*/ 396875 w 1067073"/>
                <a:gd name="connsiteY2" fmla="*/ 513733 h 786783"/>
                <a:gd name="connsiteX3" fmla="*/ 434975 w 1067073"/>
                <a:gd name="connsiteY3" fmla="*/ 335933 h 786783"/>
                <a:gd name="connsiteX4" fmla="*/ 536575 w 1067073"/>
                <a:gd name="connsiteY4" fmla="*/ 250208 h 786783"/>
                <a:gd name="connsiteX5" fmla="*/ 987425 w 1067073"/>
                <a:gd name="connsiteY5" fmla="*/ 37483 h 786783"/>
                <a:gd name="connsiteX6" fmla="*/ 1014463 w 1067073"/>
                <a:gd name="connsiteY6" fmla="*/ 25312 h 786783"/>
                <a:gd name="connsiteX0" fmla="*/ 0 w 1014463"/>
                <a:gd name="connsiteY0" fmla="*/ 761471 h 761471"/>
                <a:gd name="connsiteX1" fmla="*/ 336550 w 1014463"/>
                <a:gd name="connsiteY1" fmla="*/ 577321 h 761471"/>
                <a:gd name="connsiteX2" fmla="*/ 396875 w 1014463"/>
                <a:gd name="connsiteY2" fmla="*/ 488421 h 761471"/>
                <a:gd name="connsiteX3" fmla="*/ 434975 w 1014463"/>
                <a:gd name="connsiteY3" fmla="*/ 310621 h 761471"/>
                <a:gd name="connsiteX4" fmla="*/ 536575 w 1014463"/>
                <a:gd name="connsiteY4" fmla="*/ 224896 h 761471"/>
                <a:gd name="connsiteX5" fmla="*/ 729606 w 1014463"/>
                <a:gd name="connsiteY5" fmla="*/ 140841 h 761471"/>
                <a:gd name="connsiteX6" fmla="*/ 1014463 w 1014463"/>
                <a:gd name="connsiteY6" fmla="*/ 0 h 761471"/>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729606 w 729606"/>
                <a:gd name="connsiteY5" fmla="*/ 0 h 620630"/>
                <a:gd name="connsiteX0" fmla="*/ 0 w 657598"/>
                <a:gd name="connsiteY0" fmla="*/ 620631 h 620631"/>
                <a:gd name="connsiteX1" fmla="*/ 336550 w 657598"/>
                <a:gd name="connsiteY1" fmla="*/ 436481 h 620631"/>
                <a:gd name="connsiteX2" fmla="*/ 396875 w 657598"/>
                <a:gd name="connsiteY2" fmla="*/ 347581 h 620631"/>
                <a:gd name="connsiteX3" fmla="*/ 434975 w 657598"/>
                <a:gd name="connsiteY3" fmla="*/ 169781 h 620631"/>
                <a:gd name="connsiteX4" fmla="*/ 536575 w 657598"/>
                <a:gd name="connsiteY4" fmla="*/ 84056 h 620631"/>
                <a:gd name="connsiteX5" fmla="*/ 657598 w 657598"/>
                <a:gd name="connsiteY5" fmla="*/ 0 h 620631"/>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729606 w 729606"/>
                <a:gd name="connsiteY5" fmla="*/ 0 h 620630"/>
                <a:gd name="connsiteX0" fmla="*/ 0 w 729606"/>
                <a:gd name="connsiteY0" fmla="*/ 620630 h 620630"/>
                <a:gd name="connsiteX1" fmla="*/ 336550 w 729606"/>
                <a:gd name="connsiteY1" fmla="*/ 436480 h 620630"/>
                <a:gd name="connsiteX2" fmla="*/ 396875 w 729606"/>
                <a:gd name="connsiteY2" fmla="*/ 347580 h 620630"/>
                <a:gd name="connsiteX3" fmla="*/ 434975 w 729606"/>
                <a:gd name="connsiteY3" fmla="*/ 169780 h 620630"/>
                <a:gd name="connsiteX4" fmla="*/ 536575 w 729606"/>
                <a:gd name="connsiteY4" fmla="*/ 84055 h 620630"/>
                <a:gd name="connsiteX5" fmla="*/ 645077 w 729606"/>
                <a:gd name="connsiteY5" fmla="*/ 30558 h 620630"/>
                <a:gd name="connsiteX6" fmla="*/ 729606 w 729606"/>
                <a:gd name="connsiteY6" fmla="*/ 0 h 620630"/>
                <a:gd name="connsiteX0" fmla="*/ 0 w 645077"/>
                <a:gd name="connsiteY0" fmla="*/ 590072 h 590072"/>
                <a:gd name="connsiteX1" fmla="*/ 336550 w 645077"/>
                <a:gd name="connsiteY1" fmla="*/ 405922 h 590072"/>
                <a:gd name="connsiteX2" fmla="*/ 396875 w 645077"/>
                <a:gd name="connsiteY2" fmla="*/ 317022 h 590072"/>
                <a:gd name="connsiteX3" fmla="*/ 434975 w 645077"/>
                <a:gd name="connsiteY3" fmla="*/ 139222 h 590072"/>
                <a:gd name="connsiteX4" fmla="*/ 536575 w 645077"/>
                <a:gd name="connsiteY4" fmla="*/ 53497 h 590072"/>
                <a:gd name="connsiteX5" fmla="*/ 645077 w 645077"/>
                <a:gd name="connsiteY5" fmla="*/ 0 h 59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077" h="590072">
                  <a:moveTo>
                    <a:pt x="0" y="590072"/>
                  </a:moveTo>
                  <a:cubicBezTo>
                    <a:pt x="135202" y="520751"/>
                    <a:pt x="270404" y="451430"/>
                    <a:pt x="336550" y="405922"/>
                  </a:cubicBezTo>
                  <a:cubicBezTo>
                    <a:pt x="402696" y="360414"/>
                    <a:pt x="380471" y="361472"/>
                    <a:pt x="396875" y="317022"/>
                  </a:cubicBezTo>
                  <a:cubicBezTo>
                    <a:pt x="413279" y="272572"/>
                    <a:pt x="411692" y="183143"/>
                    <a:pt x="434975" y="139222"/>
                  </a:cubicBezTo>
                  <a:cubicBezTo>
                    <a:pt x="458258" y="95301"/>
                    <a:pt x="501558" y="76701"/>
                    <a:pt x="536575" y="53497"/>
                  </a:cubicBezTo>
                  <a:cubicBezTo>
                    <a:pt x="571592" y="30293"/>
                    <a:pt x="612905" y="14009"/>
                    <a:pt x="645077" y="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64" name="Connecteur droit 320"/>
            <p:cNvCxnSpPr>
              <a:cxnSpLocks noChangeShapeType="1"/>
            </p:cNvCxnSpPr>
            <p:nvPr/>
          </p:nvCxnSpPr>
          <p:spPr bwMode="auto">
            <a:xfrm>
              <a:off x="3231158" y="5409224"/>
              <a:ext cx="0" cy="36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22" name="Forme libre 321"/>
            <p:cNvSpPr/>
            <p:nvPr/>
          </p:nvSpPr>
          <p:spPr>
            <a:xfrm>
              <a:off x="3888460" y="4870960"/>
              <a:ext cx="92216" cy="96572"/>
            </a:xfrm>
            <a:custGeom>
              <a:avLst/>
              <a:gdLst>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3025 w 518054"/>
                <a:gd name="connsiteY6" fmla="*/ 123825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144016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88032 w 518054"/>
                <a:gd name="connsiteY8" fmla="*/ 75183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9693 h 266001"/>
                <a:gd name="connsiteX1" fmla="*/ 22225 w 518054"/>
                <a:gd name="connsiteY1" fmla="*/ 233193 h 266001"/>
                <a:gd name="connsiteX2" fmla="*/ 53975 w 518054"/>
                <a:gd name="connsiteY2" fmla="*/ 261768 h 266001"/>
                <a:gd name="connsiteX3" fmla="*/ 69850 w 518054"/>
                <a:gd name="connsiteY3" fmla="*/ 258593 h 266001"/>
                <a:gd name="connsiteX4" fmla="*/ 92075 w 518054"/>
                <a:gd name="connsiteY4" fmla="*/ 236368 h 266001"/>
                <a:gd name="connsiteX5" fmla="*/ 79375 w 518054"/>
                <a:gd name="connsiteY5" fmla="*/ 201443 h 266001"/>
                <a:gd name="connsiteX6" fmla="*/ 72008 w 518054"/>
                <a:gd name="connsiteY6" fmla="*/ 148609 h 266001"/>
                <a:gd name="connsiteX7" fmla="*/ 144016 w 518054"/>
                <a:gd name="connsiteY7" fmla="*/ 79776 h 266001"/>
                <a:gd name="connsiteX8" fmla="*/ 288032 w 518054"/>
                <a:gd name="connsiteY8" fmla="*/ 7768 h 266001"/>
                <a:gd name="connsiteX9" fmla="*/ 400050 w 518054"/>
                <a:gd name="connsiteY9" fmla="*/ 33168 h 266001"/>
                <a:gd name="connsiteX10" fmla="*/ 498475 w 518054"/>
                <a:gd name="connsiteY10" fmla="*/ 29993 h 266001"/>
                <a:gd name="connsiteX11" fmla="*/ 517525 w 518054"/>
                <a:gd name="connsiteY11" fmla="*/ 4593 h 266001"/>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5184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216024 w 518054"/>
                <a:gd name="connsiteY7" fmla="*/ 75184 h 261408"/>
                <a:gd name="connsiteX8" fmla="*/ 400050 w 518054"/>
                <a:gd name="connsiteY8" fmla="*/ 28575 h 261408"/>
                <a:gd name="connsiteX9" fmla="*/ 498475 w 518054"/>
                <a:gd name="connsiteY9" fmla="*/ 25400 h 261408"/>
                <a:gd name="connsiteX10" fmla="*/ 517525 w 518054"/>
                <a:gd name="connsiteY10" fmla="*/ 0 h 261408"/>
                <a:gd name="connsiteX0" fmla="*/ 0 w 498475"/>
                <a:gd name="connsiteY0" fmla="*/ 139700 h 236008"/>
                <a:gd name="connsiteX1" fmla="*/ 22225 w 498475"/>
                <a:gd name="connsiteY1" fmla="*/ 203200 h 236008"/>
                <a:gd name="connsiteX2" fmla="*/ 53975 w 498475"/>
                <a:gd name="connsiteY2" fmla="*/ 231775 h 236008"/>
                <a:gd name="connsiteX3" fmla="*/ 69850 w 498475"/>
                <a:gd name="connsiteY3" fmla="*/ 228600 h 236008"/>
                <a:gd name="connsiteX4" fmla="*/ 92075 w 498475"/>
                <a:gd name="connsiteY4" fmla="*/ 206375 h 236008"/>
                <a:gd name="connsiteX5" fmla="*/ 79375 w 498475"/>
                <a:gd name="connsiteY5" fmla="*/ 171450 h 236008"/>
                <a:gd name="connsiteX6" fmla="*/ 72008 w 498475"/>
                <a:gd name="connsiteY6" fmla="*/ 118616 h 236008"/>
                <a:gd name="connsiteX7" fmla="*/ 216024 w 498475"/>
                <a:gd name="connsiteY7" fmla="*/ 49784 h 236008"/>
                <a:gd name="connsiteX8" fmla="*/ 400050 w 498475"/>
                <a:gd name="connsiteY8" fmla="*/ 3175 h 236008"/>
                <a:gd name="connsiteX9" fmla="*/ 498475 w 498475"/>
                <a:gd name="connsiteY9" fmla="*/ 0 h 236008"/>
                <a:gd name="connsiteX0" fmla="*/ 0 w 400050"/>
                <a:gd name="connsiteY0" fmla="*/ 136525 h 232833"/>
                <a:gd name="connsiteX1" fmla="*/ 22225 w 400050"/>
                <a:gd name="connsiteY1" fmla="*/ 200025 h 232833"/>
                <a:gd name="connsiteX2" fmla="*/ 53975 w 400050"/>
                <a:gd name="connsiteY2" fmla="*/ 228600 h 232833"/>
                <a:gd name="connsiteX3" fmla="*/ 69850 w 400050"/>
                <a:gd name="connsiteY3" fmla="*/ 225425 h 232833"/>
                <a:gd name="connsiteX4" fmla="*/ 92075 w 400050"/>
                <a:gd name="connsiteY4" fmla="*/ 203200 h 232833"/>
                <a:gd name="connsiteX5" fmla="*/ 79375 w 400050"/>
                <a:gd name="connsiteY5" fmla="*/ 168275 h 232833"/>
                <a:gd name="connsiteX6" fmla="*/ 72008 w 400050"/>
                <a:gd name="connsiteY6" fmla="*/ 115441 h 232833"/>
                <a:gd name="connsiteX7" fmla="*/ 216024 w 400050"/>
                <a:gd name="connsiteY7" fmla="*/ 46609 h 232833"/>
                <a:gd name="connsiteX8" fmla="*/ 400050 w 400050"/>
                <a:gd name="connsiteY8" fmla="*/ 0 h 232833"/>
                <a:gd name="connsiteX0" fmla="*/ 0 w 216024"/>
                <a:gd name="connsiteY0" fmla="*/ 89916 h 186224"/>
                <a:gd name="connsiteX1" fmla="*/ 22225 w 216024"/>
                <a:gd name="connsiteY1" fmla="*/ 153416 h 186224"/>
                <a:gd name="connsiteX2" fmla="*/ 53975 w 216024"/>
                <a:gd name="connsiteY2" fmla="*/ 181991 h 186224"/>
                <a:gd name="connsiteX3" fmla="*/ 69850 w 216024"/>
                <a:gd name="connsiteY3" fmla="*/ 178816 h 186224"/>
                <a:gd name="connsiteX4" fmla="*/ 92075 w 216024"/>
                <a:gd name="connsiteY4" fmla="*/ 156591 h 186224"/>
                <a:gd name="connsiteX5" fmla="*/ 79375 w 216024"/>
                <a:gd name="connsiteY5" fmla="*/ 121666 h 186224"/>
                <a:gd name="connsiteX6" fmla="*/ 72008 w 216024"/>
                <a:gd name="connsiteY6" fmla="*/ 68832 h 186224"/>
                <a:gd name="connsiteX7" fmla="*/ 216024 w 216024"/>
                <a:gd name="connsiteY7" fmla="*/ 0 h 186224"/>
                <a:gd name="connsiteX0" fmla="*/ 0 w 93663"/>
                <a:gd name="connsiteY0" fmla="*/ 21084 h 117392"/>
                <a:gd name="connsiteX1" fmla="*/ 22225 w 93663"/>
                <a:gd name="connsiteY1" fmla="*/ 84584 h 117392"/>
                <a:gd name="connsiteX2" fmla="*/ 53975 w 93663"/>
                <a:gd name="connsiteY2" fmla="*/ 113159 h 117392"/>
                <a:gd name="connsiteX3" fmla="*/ 69850 w 93663"/>
                <a:gd name="connsiteY3" fmla="*/ 109984 h 117392"/>
                <a:gd name="connsiteX4" fmla="*/ 92075 w 93663"/>
                <a:gd name="connsiteY4" fmla="*/ 87759 h 117392"/>
                <a:gd name="connsiteX5" fmla="*/ 79375 w 93663"/>
                <a:gd name="connsiteY5" fmla="*/ 52834 h 117392"/>
                <a:gd name="connsiteX6" fmla="*/ 72008 w 93663"/>
                <a:gd name="connsiteY6" fmla="*/ 0 h 117392"/>
                <a:gd name="connsiteX0" fmla="*/ 0 w 93663"/>
                <a:gd name="connsiteY0" fmla="*/ 0 h 96308"/>
                <a:gd name="connsiteX1" fmla="*/ 22225 w 93663"/>
                <a:gd name="connsiteY1" fmla="*/ 63500 h 96308"/>
                <a:gd name="connsiteX2" fmla="*/ 53975 w 93663"/>
                <a:gd name="connsiteY2" fmla="*/ 92075 h 96308"/>
                <a:gd name="connsiteX3" fmla="*/ 69850 w 93663"/>
                <a:gd name="connsiteY3" fmla="*/ 88900 h 96308"/>
                <a:gd name="connsiteX4" fmla="*/ 92075 w 93663"/>
                <a:gd name="connsiteY4" fmla="*/ 66675 h 96308"/>
                <a:gd name="connsiteX5" fmla="*/ 79375 w 93663"/>
                <a:gd name="connsiteY5" fmla="*/ 31750 h 96308"/>
                <a:gd name="connsiteX0" fmla="*/ 0 w 92075"/>
                <a:gd name="connsiteY0" fmla="*/ 0 h 96308"/>
                <a:gd name="connsiteX1" fmla="*/ 22225 w 92075"/>
                <a:gd name="connsiteY1" fmla="*/ 63500 h 96308"/>
                <a:gd name="connsiteX2" fmla="*/ 53975 w 92075"/>
                <a:gd name="connsiteY2" fmla="*/ 92075 h 96308"/>
                <a:gd name="connsiteX3" fmla="*/ 69850 w 92075"/>
                <a:gd name="connsiteY3" fmla="*/ 88900 h 96308"/>
                <a:gd name="connsiteX4" fmla="*/ 92075 w 92075"/>
                <a:gd name="connsiteY4" fmla="*/ 66675 h 9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75" h="96308">
                  <a:moveTo>
                    <a:pt x="0" y="0"/>
                  </a:moveTo>
                  <a:cubicBezTo>
                    <a:pt x="6614" y="24077"/>
                    <a:pt x="13229" y="48154"/>
                    <a:pt x="22225" y="63500"/>
                  </a:cubicBezTo>
                  <a:cubicBezTo>
                    <a:pt x="31221" y="78846"/>
                    <a:pt x="46038" y="87842"/>
                    <a:pt x="53975" y="92075"/>
                  </a:cubicBezTo>
                  <a:cubicBezTo>
                    <a:pt x="61912" y="96308"/>
                    <a:pt x="63500" y="93133"/>
                    <a:pt x="69850" y="88900"/>
                  </a:cubicBezTo>
                  <a:cubicBezTo>
                    <a:pt x="76200" y="84667"/>
                    <a:pt x="90488" y="76200"/>
                    <a:pt x="92075" y="666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66" name="Connecteur droit 322"/>
            <p:cNvCxnSpPr>
              <a:cxnSpLocks noChangeShapeType="1"/>
            </p:cNvCxnSpPr>
            <p:nvPr/>
          </p:nvCxnSpPr>
          <p:spPr bwMode="auto">
            <a:xfrm>
              <a:off x="4415036" y="2536566"/>
              <a:ext cx="0" cy="217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67" name="Connecteur droit 323"/>
            <p:cNvCxnSpPr>
              <a:cxnSpLocks noChangeShapeType="1"/>
            </p:cNvCxnSpPr>
            <p:nvPr/>
          </p:nvCxnSpPr>
          <p:spPr bwMode="auto">
            <a:xfrm>
              <a:off x="3976638" y="2727970"/>
              <a:ext cx="0" cy="22248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25" name="Forme libre 324"/>
            <p:cNvSpPr/>
            <p:nvPr/>
          </p:nvSpPr>
          <p:spPr>
            <a:xfrm>
              <a:off x="3970094" y="4715461"/>
              <a:ext cx="447474" cy="144040"/>
            </a:xfrm>
            <a:custGeom>
              <a:avLst/>
              <a:gdLst>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3025 w 518054"/>
                <a:gd name="connsiteY6" fmla="*/ 123825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11125 w 518054"/>
                <a:gd name="connsiteY7" fmla="*/ 69850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193675 w 518054"/>
                <a:gd name="connsiteY8" fmla="*/ 38100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2008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144016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2008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88032 w 518054"/>
                <a:gd name="connsiteY8" fmla="*/ 75183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9693 h 266001"/>
                <a:gd name="connsiteX1" fmla="*/ 22225 w 518054"/>
                <a:gd name="connsiteY1" fmla="*/ 233193 h 266001"/>
                <a:gd name="connsiteX2" fmla="*/ 53975 w 518054"/>
                <a:gd name="connsiteY2" fmla="*/ 261768 h 266001"/>
                <a:gd name="connsiteX3" fmla="*/ 69850 w 518054"/>
                <a:gd name="connsiteY3" fmla="*/ 258593 h 266001"/>
                <a:gd name="connsiteX4" fmla="*/ 92075 w 518054"/>
                <a:gd name="connsiteY4" fmla="*/ 236368 h 266001"/>
                <a:gd name="connsiteX5" fmla="*/ 79375 w 518054"/>
                <a:gd name="connsiteY5" fmla="*/ 201443 h 266001"/>
                <a:gd name="connsiteX6" fmla="*/ 72008 w 518054"/>
                <a:gd name="connsiteY6" fmla="*/ 148609 h 266001"/>
                <a:gd name="connsiteX7" fmla="*/ 144016 w 518054"/>
                <a:gd name="connsiteY7" fmla="*/ 79776 h 266001"/>
                <a:gd name="connsiteX8" fmla="*/ 288032 w 518054"/>
                <a:gd name="connsiteY8" fmla="*/ 7768 h 266001"/>
                <a:gd name="connsiteX9" fmla="*/ 400050 w 518054"/>
                <a:gd name="connsiteY9" fmla="*/ 33168 h 266001"/>
                <a:gd name="connsiteX10" fmla="*/ 498475 w 518054"/>
                <a:gd name="connsiteY10" fmla="*/ 29993 h 266001"/>
                <a:gd name="connsiteX11" fmla="*/ 517525 w 518054"/>
                <a:gd name="connsiteY11" fmla="*/ 4593 h 266001"/>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144016 w 518054"/>
                <a:gd name="connsiteY7" fmla="*/ 75183 h 261408"/>
                <a:gd name="connsiteX8" fmla="*/ 216024 w 518054"/>
                <a:gd name="connsiteY8" fmla="*/ 75184 h 261408"/>
                <a:gd name="connsiteX9" fmla="*/ 400050 w 518054"/>
                <a:gd name="connsiteY9" fmla="*/ 28575 h 261408"/>
                <a:gd name="connsiteX10" fmla="*/ 498475 w 518054"/>
                <a:gd name="connsiteY10" fmla="*/ 25400 h 261408"/>
                <a:gd name="connsiteX11" fmla="*/ 517525 w 518054"/>
                <a:gd name="connsiteY11" fmla="*/ 0 h 261408"/>
                <a:gd name="connsiteX0" fmla="*/ 0 w 518054"/>
                <a:gd name="connsiteY0" fmla="*/ 165100 h 261408"/>
                <a:gd name="connsiteX1" fmla="*/ 22225 w 518054"/>
                <a:gd name="connsiteY1" fmla="*/ 228600 h 261408"/>
                <a:gd name="connsiteX2" fmla="*/ 53975 w 518054"/>
                <a:gd name="connsiteY2" fmla="*/ 257175 h 261408"/>
                <a:gd name="connsiteX3" fmla="*/ 69850 w 518054"/>
                <a:gd name="connsiteY3" fmla="*/ 254000 h 261408"/>
                <a:gd name="connsiteX4" fmla="*/ 92075 w 518054"/>
                <a:gd name="connsiteY4" fmla="*/ 231775 h 261408"/>
                <a:gd name="connsiteX5" fmla="*/ 79375 w 518054"/>
                <a:gd name="connsiteY5" fmla="*/ 196850 h 261408"/>
                <a:gd name="connsiteX6" fmla="*/ 72008 w 518054"/>
                <a:gd name="connsiteY6" fmla="*/ 144016 h 261408"/>
                <a:gd name="connsiteX7" fmla="*/ 216024 w 518054"/>
                <a:gd name="connsiteY7" fmla="*/ 75184 h 261408"/>
                <a:gd name="connsiteX8" fmla="*/ 400050 w 518054"/>
                <a:gd name="connsiteY8" fmla="*/ 28575 h 261408"/>
                <a:gd name="connsiteX9" fmla="*/ 498475 w 518054"/>
                <a:gd name="connsiteY9" fmla="*/ 25400 h 261408"/>
                <a:gd name="connsiteX10" fmla="*/ 517525 w 518054"/>
                <a:gd name="connsiteY10" fmla="*/ 0 h 261408"/>
                <a:gd name="connsiteX0" fmla="*/ 0 w 495829"/>
                <a:gd name="connsiteY0" fmla="*/ 228600 h 261408"/>
                <a:gd name="connsiteX1" fmla="*/ 31750 w 495829"/>
                <a:gd name="connsiteY1" fmla="*/ 257175 h 261408"/>
                <a:gd name="connsiteX2" fmla="*/ 47625 w 495829"/>
                <a:gd name="connsiteY2" fmla="*/ 254000 h 261408"/>
                <a:gd name="connsiteX3" fmla="*/ 69850 w 495829"/>
                <a:gd name="connsiteY3" fmla="*/ 231775 h 261408"/>
                <a:gd name="connsiteX4" fmla="*/ 57150 w 495829"/>
                <a:gd name="connsiteY4" fmla="*/ 196850 h 261408"/>
                <a:gd name="connsiteX5" fmla="*/ 49783 w 495829"/>
                <a:gd name="connsiteY5" fmla="*/ 144016 h 261408"/>
                <a:gd name="connsiteX6" fmla="*/ 193799 w 495829"/>
                <a:gd name="connsiteY6" fmla="*/ 75184 h 261408"/>
                <a:gd name="connsiteX7" fmla="*/ 377825 w 495829"/>
                <a:gd name="connsiteY7" fmla="*/ 28575 h 261408"/>
                <a:gd name="connsiteX8" fmla="*/ 476250 w 495829"/>
                <a:gd name="connsiteY8" fmla="*/ 25400 h 261408"/>
                <a:gd name="connsiteX9" fmla="*/ 495300 w 495829"/>
                <a:gd name="connsiteY9" fmla="*/ 0 h 261408"/>
                <a:gd name="connsiteX0" fmla="*/ 4742 w 468821"/>
                <a:gd name="connsiteY0" fmla="*/ 257175 h 261408"/>
                <a:gd name="connsiteX1" fmla="*/ 20617 w 468821"/>
                <a:gd name="connsiteY1" fmla="*/ 254000 h 261408"/>
                <a:gd name="connsiteX2" fmla="*/ 42842 w 468821"/>
                <a:gd name="connsiteY2" fmla="*/ 231775 h 261408"/>
                <a:gd name="connsiteX3" fmla="*/ 30142 w 468821"/>
                <a:gd name="connsiteY3" fmla="*/ 196850 h 261408"/>
                <a:gd name="connsiteX4" fmla="*/ 22775 w 468821"/>
                <a:gd name="connsiteY4" fmla="*/ 144016 h 261408"/>
                <a:gd name="connsiteX5" fmla="*/ 166791 w 468821"/>
                <a:gd name="connsiteY5" fmla="*/ 75184 h 261408"/>
                <a:gd name="connsiteX6" fmla="*/ 350817 w 468821"/>
                <a:gd name="connsiteY6" fmla="*/ 28575 h 261408"/>
                <a:gd name="connsiteX7" fmla="*/ 449242 w 468821"/>
                <a:gd name="connsiteY7" fmla="*/ 25400 h 261408"/>
                <a:gd name="connsiteX8" fmla="*/ 468292 w 468821"/>
                <a:gd name="connsiteY8" fmla="*/ 0 h 261408"/>
                <a:gd name="connsiteX0" fmla="*/ 20617 w 468821"/>
                <a:gd name="connsiteY0" fmla="*/ 254000 h 254000"/>
                <a:gd name="connsiteX1" fmla="*/ 42842 w 468821"/>
                <a:gd name="connsiteY1" fmla="*/ 231775 h 254000"/>
                <a:gd name="connsiteX2" fmla="*/ 30142 w 468821"/>
                <a:gd name="connsiteY2" fmla="*/ 196850 h 254000"/>
                <a:gd name="connsiteX3" fmla="*/ 22775 w 468821"/>
                <a:gd name="connsiteY3" fmla="*/ 144016 h 254000"/>
                <a:gd name="connsiteX4" fmla="*/ 166791 w 468821"/>
                <a:gd name="connsiteY4" fmla="*/ 75184 h 254000"/>
                <a:gd name="connsiteX5" fmla="*/ 350817 w 468821"/>
                <a:gd name="connsiteY5" fmla="*/ 28575 h 254000"/>
                <a:gd name="connsiteX6" fmla="*/ 449242 w 468821"/>
                <a:gd name="connsiteY6" fmla="*/ 25400 h 254000"/>
                <a:gd name="connsiteX7" fmla="*/ 468292 w 468821"/>
                <a:gd name="connsiteY7" fmla="*/ 0 h 254000"/>
                <a:gd name="connsiteX0" fmla="*/ 42842 w 468821"/>
                <a:gd name="connsiteY0" fmla="*/ 231775 h 231775"/>
                <a:gd name="connsiteX1" fmla="*/ 30142 w 468821"/>
                <a:gd name="connsiteY1" fmla="*/ 196850 h 231775"/>
                <a:gd name="connsiteX2" fmla="*/ 22775 w 468821"/>
                <a:gd name="connsiteY2" fmla="*/ 144016 h 231775"/>
                <a:gd name="connsiteX3" fmla="*/ 166791 w 468821"/>
                <a:gd name="connsiteY3" fmla="*/ 75184 h 231775"/>
                <a:gd name="connsiteX4" fmla="*/ 350817 w 468821"/>
                <a:gd name="connsiteY4" fmla="*/ 28575 h 231775"/>
                <a:gd name="connsiteX5" fmla="*/ 449242 w 468821"/>
                <a:gd name="connsiteY5" fmla="*/ 25400 h 231775"/>
                <a:gd name="connsiteX6" fmla="*/ 468292 w 468821"/>
                <a:gd name="connsiteY6" fmla="*/ 0 h 231775"/>
                <a:gd name="connsiteX0" fmla="*/ 30142 w 468821"/>
                <a:gd name="connsiteY0" fmla="*/ 196850 h 196850"/>
                <a:gd name="connsiteX1" fmla="*/ 22775 w 468821"/>
                <a:gd name="connsiteY1" fmla="*/ 144016 h 196850"/>
                <a:gd name="connsiteX2" fmla="*/ 166791 w 468821"/>
                <a:gd name="connsiteY2" fmla="*/ 75184 h 196850"/>
                <a:gd name="connsiteX3" fmla="*/ 350817 w 468821"/>
                <a:gd name="connsiteY3" fmla="*/ 28575 h 196850"/>
                <a:gd name="connsiteX4" fmla="*/ 449242 w 468821"/>
                <a:gd name="connsiteY4" fmla="*/ 25400 h 196850"/>
                <a:gd name="connsiteX5" fmla="*/ 468292 w 468821"/>
                <a:gd name="connsiteY5" fmla="*/ 0 h 196850"/>
                <a:gd name="connsiteX0" fmla="*/ 0 w 446046"/>
                <a:gd name="connsiteY0" fmla="*/ 144016 h 144016"/>
                <a:gd name="connsiteX1" fmla="*/ 144016 w 446046"/>
                <a:gd name="connsiteY1" fmla="*/ 75184 h 144016"/>
                <a:gd name="connsiteX2" fmla="*/ 328042 w 446046"/>
                <a:gd name="connsiteY2" fmla="*/ 28575 h 144016"/>
                <a:gd name="connsiteX3" fmla="*/ 426467 w 446046"/>
                <a:gd name="connsiteY3" fmla="*/ 25400 h 144016"/>
                <a:gd name="connsiteX4" fmla="*/ 445517 w 446046"/>
                <a:gd name="connsiteY4" fmla="*/ 0 h 144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046" h="144016">
                  <a:moveTo>
                    <a:pt x="0" y="144016"/>
                  </a:moveTo>
                  <a:cubicBezTo>
                    <a:pt x="22775" y="123738"/>
                    <a:pt x="89342" y="94424"/>
                    <a:pt x="144016" y="75184"/>
                  </a:cubicBezTo>
                  <a:cubicBezTo>
                    <a:pt x="186688" y="67416"/>
                    <a:pt x="328042" y="28575"/>
                    <a:pt x="328042" y="28575"/>
                  </a:cubicBezTo>
                  <a:cubicBezTo>
                    <a:pt x="378842" y="26458"/>
                    <a:pt x="406888" y="30162"/>
                    <a:pt x="426467" y="25400"/>
                  </a:cubicBezTo>
                  <a:cubicBezTo>
                    <a:pt x="446046" y="20638"/>
                    <a:pt x="445781" y="10319"/>
                    <a:pt x="445517" y="0"/>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69" name="Connecteur droit 325"/>
            <p:cNvCxnSpPr>
              <a:cxnSpLocks noChangeShapeType="1"/>
            </p:cNvCxnSpPr>
            <p:nvPr/>
          </p:nvCxnSpPr>
          <p:spPr bwMode="auto">
            <a:xfrm flipH="1" flipV="1">
              <a:off x="4416621" y="4688850"/>
              <a:ext cx="72000" cy="180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0" name="Connecteur droit 326"/>
            <p:cNvCxnSpPr>
              <a:cxnSpLocks noChangeShapeType="1"/>
            </p:cNvCxnSpPr>
            <p:nvPr/>
          </p:nvCxnSpPr>
          <p:spPr bwMode="auto">
            <a:xfrm flipH="1" flipV="1">
              <a:off x="4631060" y="4662661"/>
              <a:ext cx="288032" cy="72008"/>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1" name="Connecteur droit 327"/>
            <p:cNvCxnSpPr>
              <a:cxnSpLocks noChangeShapeType="1"/>
              <a:endCxn id="307" idx="6"/>
            </p:cNvCxnSpPr>
            <p:nvPr/>
          </p:nvCxnSpPr>
          <p:spPr bwMode="auto">
            <a:xfrm flipH="1">
              <a:off x="4529088" y="4662661"/>
              <a:ext cx="110480" cy="64021"/>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2" name="Connecteur droit 328"/>
            <p:cNvCxnSpPr>
              <a:cxnSpLocks noChangeShapeType="1"/>
            </p:cNvCxnSpPr>
            <p:nvPr/>
          </p:nvCxnSpPr>
          <p:spPr bwMode="auto">
            <a:xfrm>
              <a:off x="3963938" y="5507707"/>
              <a:ext cx="0" cy="144016"/>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3" name="Connecteur droit 329"/>
            <p:cNvCxnSpPr>
              <a:cxnSpLocks noChangeShapeType="1"/>
            </p:cNvCxnSpPr>
            <p:nvPr/>
          </p:nvCxnSpPr>
          <p:spPr bwMode="auto">
            <a:xfrm flipH="1" flipV="1">
              <a:off x="3636451" y="2649671"/>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31" name="Forme libre 330"/>
            <p:cNvSpPr/>
            <p:nvPr/>
          </p:nvSpPr>
          <p:spPr>
            <a:xfrm>
              <a:off x="4104639" y="2255320"/>
              <a:ext cx="489803" cy="517235"/>
            </a:xfrm>
            <a:custGeom>
              <a:avLst/>
              <a:gdLst>
                <a:gd name="connsiteX0" fmla="*/ 0 w 377296"/>
                <a:gd name="connsiteY0" fmla="*/ 395287 h 395287"/>
                <a:gd name="connsiteX1" fmla="*/ 92075 w 377296"/>
                <a:gd name="connsiteY1" fmla="*/ 341312 h 395287"/>
                <a:gd name="connsiteX2" fmla="*/ 98425 w 377296"/>
                <a:gd name="connsiteY2" fmla="*/ 328612 h 395287"/>
                <a:gd name="connsiteX3" fmla="*/ 98425 w 377296"/>
                <a:gd name="connsiteY3" fmla="*/ 312737 h 395287"/>
                <a:gd name="connsiteX4" fmla="*/ 95250 w 377296"/>
                <a:gd name="connsiteY4" fmla="*/ 280987 h 395287"/>
                <a:gd name="connsiteX5" fmla="*/ 101600 w 377296"/>
                <a:gd name="connsiteY5" fmla="*/ 268287 h 395287"/>
                <a:gd name="connsiteX6" fmla="*/ 114300 w 377296"/>
                <a:gd name="connsiteY6" fmla="*/ 255587 h 395287"/>
                <a:gd name="connsiteX7" fmla="*/ 288925 w 377296"/>
                <a:gd name="connsiteY7" fmla="*/ 195262 h 395287"/>
                <a:gd name="connsiteX8" fmla="*/ 333375 w 377296"/>
                <a:gd name="connsiteY8" fmla="*/ 176212 h 395287"/>
                <a:gd name="connsiteX9" fmla="*/ 371475 w 377296"/>
                <a:gd name="connsiteY9" fmla="*/ 90487 h 395287"/>
                <a:gd name="connsiteX10" fmla="*/ 368300 w 377296"/>
                <a:gd name="connsiteY10" fmla="*/ 61912 h 395287"/>
                <a:gd name="connsiteX11" fmla="*/ 352425 w 377296"/>
                <a:gd name="connsiteY11" fmla="*/ 68262 h 395287"/>
                <a:gd name="connsiteX12" fmla="*/ 323850 w 377296"/>
                <a:gd name="connsiteY12" fmla="*/ 134937 h 395287"/>
                <a:gd name="connsiteX13" fmla="*/ 314325 w 377296"/>
                <a:gd name="connsiteY13" fmla="*/ 131762 h 395287"/>
                <a:gd name="connsiteX14" fmla="*/ 314325 w 377296"/>
                <a:gd name="connsiteY14" fmla="*/ 20637 h 395287"/>
                <a:gd name="connsiteX15" fmla="*/ 307975 w 377296"/>
                <a:gd name="connsiteY15" fmla="*/ 7937 h 395287"/>
                <a:gd name="connsiteX16" fmla="*/ 298450 w 377296"/>
                <a:gd name="connsiteY16" fmla="*/ 11112 h 395287"/>
                <a:gd name="connsiteX17" fmla="*/ 298450 w 377296"/>
                <a:gd name="connsiteY17" fmla="*/ 26987 h 395287"/>
                <a:gd name="connsiteX18" fmla="*/ 295275 w 377296"/>
                <a:gd name="connsiteY18" fmla="*/ 141287 h 395287"/>
                <a:gd name="connsiteX19" fmla="*/ 276225 w 377296"/>
                <a:gd name="connsiteY19" fmla="*/ 160337 h 395287"/>
                <a:gd name="connsiteX20" fmla="*/ 244475 w 377296"/>
                <a:gd name="connsiteY20" fmla="*/ 173037 h 395287"/>
                <a:gd name="connsiteX21" fmla="*/ 171450 w 377296"/>
                <a:gd name="connsiteY21" fmla="*/ 192087 h 395287"/>
                <a:gd name="connsiteX22" fmla="*/ 161925 w 377296"/>
                <a:gd name="connsiteY22" fmla="*/ 17303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7296" h="395287">
                  <a:moveTo>
                    <a:pt x="0" y="395287"/>
                  </a:moveTo>
                  <a:cubicBezTo>
                    <a:pt x="37835" y="373855"/>
                    <a:pt x="75671" y="352424"/>
                    <a:pt x="92075" y="341312"/>
                  </a:cubicBezTo>
                  <a:cubicBezTo>
                    <a:pt x="108479" y="330200"/>
                    <a:pt x="97367" y="333374"/>
                    <a:pt x="98425" y="328612"/>
                  </a:cubicBezTo>
                  <a:cubicBezTo>
                    <a:pt x="99483" y="323850"/>
                    <a:pt x="98954" y="320675"/>
                    <a:pt x="98425" y="312737"/>
                  </a:cubicBezTo>
                  <a:cubicBezTo>
                    <a:pt x="97896" y="304800"/>
                    <a:pt x="94721" y="288395"/>
                    <a:pt x="95250" y="280987"/>
                  </a:cubicBezTo>
                  <a:cubicBezTo>
                    <a:pt x="95779" y="273579"/>
                    <a:pt x="98425" y="272520"/>
                    <a:pt x="101600" y="268287"/>
                  </a:cubicBezTo>
                  <a:cubicBezTo>
                    <a:pt x="104775" y="264054"/>
                    <a:pt x="83079" y="267758"/>
                    <a:pt x="114300" y="255587"/>
                  </a:cubicBezTo>
                  <a:cubicBezTo>
                    <a:pt x="145521" y="243416"/>
                    <a:pt x="252413" y="208491"/>
                    <a:pt x="288925" y="195262"/>
                  </a:cubicBezTo>
                  <a:cubicBezTo>
                    <a:pt x="325438" y="182033"/>
                    <a:pt x="319617" y="193674"/>
                    <a:pt x="333375" y="176212"/>
                  </a:cubicBezTo>
                  <a:cubicBezTo>
                    <a:pt x="347133" y="158750"/>
                    <a:pt x="365654" y="109537"/>
                    <a:pt x="371475" y="90487"/>
                  </a:cubicBezTo>
                  <a:cubicBezTo>
                    <a:pt x="377296" y="71437"/>
                    <a:pt x="371475" y="65616"/>
                    <a:pt x="368300" y="61912"/>
                  </a:cubicBezTo>
                  <a:cubicBezTo>
                    <a:pt x="365125" y="58208"/>
                    <a:pt x="359833" y="56091"/>
                    <a:pt x="352425" y="68262"/>
                  </a:cubicBezTo>
                  <a:cubicBezTo>
                    <a:pt x="345017" y="80433"/>
                    <a:pt x="330200" y="124354"/>
                    <a:pt x="323850" y="134937"/>
                  </a:cubicBezTo>
                  <a:cubicBezTo>
                    <a:pt x="317500" y="145520"/>
                    <a:pt x="315912" y="150812"/>
                    <a:pt x="314325" y="131762"/>
                  </a:cubicBezTo>
                  <a:cubicBezTo>
                    <a:pt x="312738" y="112712"/>
                    <a:pt x="315383" y="41274"/>
                    <a:pt x="314325" y="20637"/>
                  </a:cubicBezTo>
                  <a:cubicBezTo>
                    <a:pt x="313267" y="0"/>
                    <a:pt x="310621" y="9525"/>
                    <a:pt x="307975" y="7937"/>
                  </a:cubicBezTo>
                  <a:cubicBezTo>
                    <a:pt x="305329" y="6350"/>
                    <a:pt x="300037" y="7937"/>
                    <a:pt x="298450" y="11112"/>
                  </a:cubicBezTo>
                  <a:cubicBezTo>
                    <a:pt x="296863" y="14287"/>
                    <a:pt x="298979" y="5291"/>
                    <a:pt x="298450" y="26987"/>
                  </a:cubicBezTo>
                  <a:cubicBezTo>
                    <a:pt x="297921" y="48683"/>
                    <a:pt x="298979" y="119062"/>
                    <a:pt x="295275" y="141287"/>
                  </a:cubicBezTo>
                  <a:cubicBezTo>
                    <a:pt x="291571" y="163512"/>
                    <a:pt x="284692" y="155045"/>
                    <a:pt x="276225" y="160337"/>
                  </a:cubicBezTo>
                  <a:cubicBezTo>
                    <a:pt x="267758" y="165629"/>
                    <a:pt x="261937" y="167745"/>
                    <a:pt x="244475" y="173037"/>
                  </a:cubicBezTo>
                  <a:cubicBezTo>
                    <a:pt x="227013" y="178329"/>
                    <a:pt x="185208" y="192087"/>
                    <a:pt x="171450" y="192087"/>
                  </a:cubicBezTo>
                  <a:cubicBezTo>
                    <a:pt x="157692" y="192087"/>
                    <a:pt x="163512" y="177270"/>
                    <a:pt x="161925" y="173037"/>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32" name="Forme libre 331"/>
            <p:cNvSpPr/>
            <p:nvPr/>
          </p:nvSpPr>
          <p:spPr>
            <a:xfrm>
              <a:off x="3584601" y="2481201"/>
              <a:ext cx="728657" cy="258618"/>
            </a:xfrm>
            <a:custGeom>
              <a:avLst/>
              <a:gdLst>
                <a:gd name="connsiteX0" fmla="*/ 511175 w 511175"/>
                <a:gd name="connsiteY0" fmla="*/ 0 h 197379"/>
                <a:gd name="connsiteX1" fmla="*/ 450850 w 511175"/>
                <a:gd name="connsiteY1" fmla="*/ 15875 h 197379"/>
                <a:gd name="connsiteX2" fmla="*/ 441325 w 511175"/>
                <a:gd name="connsiteY2" fmla="*/ 15875 h 197379"/>
                <a:gd name="connsiteX3" fmla="*/ 438150 w 511175"/>
                <a:gd name="connsiteY3" fmla="*/ 53975 h 197379"/>
                <a:gd name="connsiteX4" fmla="*/ 431800 w 511175"/>
                <a:gd name="connsiteY4" fmla="*/ 98425 h 197379"/>
                <a:gd name="connsiteX5" fmla="*/ 396875 w 511175"/>
                <a:gd name="connsiteY5" fmla="*/ 123825 h 197379"/>
                <a:gd name="connsiteX6" fmla="*/ 396875 w 511175"/>
                <a:gd name="connsiteY6" fmla="*/ 114300 h 197379"/>
                <a:gd name="connsiteX7" fmla="*/ 384175 w 511175"/>
                <a:gd name="connsiteY7" fmla="*/ 79375 h 197379"/>
                <a:gd name="connsiteX8" fmla="*/ 381000 w 511175"/>
                <a:gd name="connsiteY8" fmla="*/ 66675 h 197379"/>
                <a:gd name="connsiteX9" fmla="*/ 371475 w 511175"/>
                <a:gd name="connsiteY9" fmla="*/ 63500 h 197379"/>
                <a:gd name="connsiteX10" fmla="*/ 365125 w 511175"/>
                <a:gd name="connsiteY10" fmla="*/ 79375 h 197379"/>
                <a:gd name="connsiteX11" fmla="*/ 368300 w 511175"/>
                <a:gd name="connsiteY11" fmla="*/ 158750 h 197379"/>
                <a:gd name="connsiteX12" fmla="*/ 371475 w 511175"/>
                <a:gd name="connsiteY12" fmla="*/ 168275 h 197379"/>
                <a:gd name="connsiteX13" fmla="*/ 349250 w 511175"/>
                <a:gd name="connsiteY13" fmla="*/ 193675 h 197379"/>
                <a:gd name="connsiteX14" fmla="*/ 323850 w 511175"/>
                <a:gd name="connsiteY14" fmla="*/ 190500 h 197379"/>
                <a:gd name="connsiteX15" fmla="*/ 292100 w 511175"/>
                <a:gd name="connsiteY15" fmla="*/ 180975 h 197379"/>
                <a:gd name="connsiteX16" fmla="*/ 0 w 511175"/>
                <a:gd name="connsiteY16" fmla="*/ 104775 h 197379"/>
                <a:gd name="connsiteX0" fmla="*/ 450453 w 450453"/>
                <a:gd name="connsiteY0" fmla="*/ 0 h 197379"/>
                <a:gd name="connsiteX1" fmla="*/ 390128 w 450453"/>
                <a:gd name="connsiteY1" fmla="*/ 15875 h 197379"/>
                <a:gd name="connsiteX2" fmla="*/ 380603 w 450453"/>
                <a:gd name="connsiteY2" fmla="*/ 15875 h 197379"/>
                <a:gd name="connsiteX3" fmla="*/ 377428 w 450453"/>
                <a:gd name="connsiteY3" fmla="*/ 53975 h 197379"/>
                <a:gd name="connsiteX4" fmla="*/ 371078 w 450453"/>
                <a:gd name="connsiteY4" fmla="*/ 98425 h 197379"/>
                <a:gd name="connsiteX5" fmla="*/ 336153 w 450453"/>
                <a:gd name="connsiteY5" fmla="*/ 123825 h 197379"/>
                <a:gd name="connsiteX6" fmla="*/ 336153 w 450453"/>
                <a:gd name="connsiteY6" fmla="*/ 114300 h 197379"/>
                <a:gd name="connsiteX7" fmla="*/ 323453 w 450453"/>
                <a:gd name="connsiteY7" fmla="*/ 79375 h 197379"/>
                <a:gd name="connsiteX8" fmla="*/ 320278 w 450453"/>
                <a:gd name="connsiteY8" fmla="*/ 66675 h 197379"/>
                <a:gd name="connsiteX9" fmla="*/ 310753 w 450453"/>
                <a:gd name="connsiteY9" fmla="*/ 63500 h 197379"/>
                <a:gd name="connsiteX10" fmla="*/ 304403 w 450453"/>
                <a:gd name="connsiteY10" fmla="*/ 79375 h 197379"/>
                <a:gd name="connsiteX11" fmla="*/ 307578 w 450453"/>
                <a:gd name="connsiteY11" fmla="*/ 158750 h 197379"/>
                <a:gd name="connsiteX12" fmla="*/ 310753 w 450453"/>
                <a:gd name="connsiteY12" fmla="*/ 168275 h 197379"/>
                <a:gd name="connsiteX13" fmla="*/ 288528 w 450453"/>
                <a:gd name="connsiteY13" fmla="*/ 193675 h 197379"/>
                <a:gd name="connsiteX14" fmla="*/ 263128 w 450453"/>
                <a:gd name="connsiteY14" fmla="*/ 190500 h 197379"/>
                <a:gd name="connsiteX15" fmla="*/ 231378 w 450453"/>
                <a:gd name="connsiteY15" fmla="*/ 180975 h 197379"/>
                <a:gd name="connsiteX16" fmla="*/ 0 w 450453"/>
                <a:gd name="connsiteY16" fmla="*/ 96912 h 197379"/>
                <a:gd name="connsiteX0" fmla="*/ 219075 w 219075"/>
                <a:gd name="connsiteY0" fmla="*/ 0 h 197379"/>
                <a:gd name="connsiteX1" fmla="*/ 158750 w 219075"/>
                <a:gd name="connsiteY1" fmla="*/ 15875 h 197379"/>
                <a:gd name="connsiteX2" fmla="*/ 149225 w 219075"/>
                <a:gd name="connsiteY2" fmla="*/ 15875 h 197379"/>
                <a:gd name="connsiteX3" fmla="*/ 146050 w 219075"/>
                <a:gd name="connsiteY3" fmla="*/ 53975 h 197379"/>
                <a:gd name="connsiteX4" fmla="*/ 139700 w 219075"/>
                <a:gd name="connsiteY4" fmla="*/ 98425 h 197379"/>
                <a:gd name="connsiteX5" fmla="*/ 104775 w 219075"/>
                <a:gd name="connsiteY5" fmla="*/ 123825 h 197379"/>
                <a:gd name="connsiteX6" fmla="*/ 104775 w 219075"/>
                <a:gd name="connsiteY6" fmla="*/ 114300 h 197379"/>
                <a:gd name="connsiteX7" fmla="*/ 92075 w 219075"/>
                <a:gd name="connsiteY7" fmla="*/ 79375 h 197379"/>
                <a:gd name="connsiteX8" fmla="*/ 88900 w 219075"/>
                <a:gd name="connsiteY8" fmla="*/ 66675 h 197379"/>
                <a:gd name="connsiteX9" fmla="*/ 79375 w 219075"/>
                <a:gd name="connsiteY9" fmla="*/ 63500 h 197379"/>
                <a:gd name="connsiteX10" fmla="*/ 73025 w 219075"/>
                <a:gd name="connsiteY10" fmla="*/ 79375 h 197379"/>
                <a:gd name="connsiteX11" fmla="*/ 76200 w 219075"/>
                <a:gd name="connsiteY11" fmla="*/ 158750 h 197379"/>
                <a:gd name="connsiteX12" fmla="*/ 79375 w 219075"/>
                <a:gd name="connsiteY12" fmla="*/ 168275 h 197379"/>
                <a:gd name="connsiteX13" fmla="*/ 57150 w 219075"/>
                <a:gd name="connsiteY13" fmla="*/ 193675 h 197379"/>
                <a:gd name="connsiteX14" fmla="*/ 31750 w 219075"/>
                <a:gd name="connsiteY14" fmla="*/ 190500 h 197379"/>
                <a:gd name="connsiteX15" fmla="*/ 0 w 219075"/>
                <a:gd name="connsiteY15" fmla="*/ 180975 h 197379"/>
                <a:gd name="connsiteX0" fmla="*/ 224896 w 224896"/>
                <a:gd name="connsiteY0" fmla="*/ 0 h 197379"/>
                <a:gd name="connsiteX1" fmla="*/ 164571 w 224896"/>
                <a:gd name="connsiteY1" fmla="*/ 15875 h 197379"/>
                <a:gd name="connsiteX2" fmla="*/ 155046 w 224896"/>
                <a:gd name="connsiteY2" fmla="*/ 15875 h 197379"/>
                <a:gd name="connsiteX3" fmla="*/ 151871 w 224896"/>
                <a:gd name="connsiteY3" fmla="*/ 53975 h 197379"/>
                <a:gd name="connsiteX4" fmla="*/ 145521 w 224896"/>
                <a:gd name="connsiteY4" fmla="*/ 98425 h 197379"/>
                <a:gd name="connsiteX5" fmla="*/ 110596 w 224896"/>
                <a:gd name="connsiteY5" fmla="*/ 123825 h 197379"/>
                <a:gd name="connsiteX6" fmla="*/ 110596 w 224896"/>
                <a:gd name="connsiteY6" fmla="*/ 114300 h 197379"/>
                <a:gd name="connsiteX7" fmla="*/ 97896 w 224896"/>
                <a:gd name="connsiteY7" fmla="*/ 79375 h 197379"/>
                <a:gd name="connsiteX8" fmla="*/ 94721 w 224896"/>
                <a:gd name="connsiteY8" fmla="*/ 66675 h 197379"/>
                <a:gd name="connsiteX9" fmla="*/ 85196 w 224896"/>
                <a:gd name="connsiteY9" fmla="*/ 63500 h 197379"/>
                <a:gd name="connsiteX10" fmla="*/ 78846 w 224896"/>
                <a:gd name="connsiteY10" fmla="*/ 79375 h 197379"/>
                <a:gd name="connsiteX11" fmla="*/ 82021 w 224896"/>
                <a:gd name="connsiteY11" fmla="*/ 158750 h 197379"/>
                <a:gd name="connsiteX12" fmla="*/ 85196 w 224896"/>
                <a:gd name="connsiteY12" fmla="*/ 168275 h 197379"/>
                <a:gd name="connsiteX13" fmla="*/ 62971 w 224896"/>
                <a:gd name="connsiteY13" fmla="*/ 193675 h 197379"/>
                <a:gd name="connsiteX14" fmla="*/ 37571 w 224896"/>
                <a:gd name="connsiteY14" fmla="*/ 190500 h 197379"/>
                <a:gd name="connsiteX15" fmla="*/ 5821 w 224896"/>
                <a:gd name="connsiteY15" fmla="*/ 180975 h 197379"/>
                <a:gd name="connsiteX16" fmla="*/ 2646 w 224896"/>
                <a:gd name="connsiteY16" fmla="*/ 177006 h 197379"/>
                <a:gd name="connsiteX0" fmla="*/ 522461 w 522461"/>
                <a:gd name="connsiteY0" fmla="*/ 0 h 197379"/>
                <a:gd name="connsiteX1" fmla="*/ 462136 w 522461"/>
                <a:gd name="connsiteY1" fmla="*/ 15875 h 197379"/>
                <a:gd name="connsiteX2" fmla="*/ 452611 w 522461"/>
                <a:gd name="connsiteY2" fmla="*/ 15875 h 197379"/>
                <a:gd name="connsiteX3" fmla="*/ 449436 w 522461"/>
                <a:gd name="connsiteY3" fmla="*/ 53975 h 197379"/>
                <a:gd name="connsiteX4" fmla="*/ 443086 w 522461"/>
                <a:gd name="connsiteY4" fmla="*/ 98425 h 197379"/>
                <a:gd name="connsiteX5" fmla="*/ 408161 w 522461"/>
                <a:gd name="connsiteY5" fmla="*/ 123825 h 197379"/>
                <a:gd name="connsiteX6" fmla="*/ 408161 w 522461"/>
                <a:gd name="connsiteY6" fmla="*/ 114300 h 197379"/>
                <a:gd name="connsiteX7" fmla="*/ 395461 w 522461"/>
                <a:gd name="connsiteY7" fmla="*/ 79375 h 197379"/>
                <a:gd name="connsiteX8" fmla="*/ 392286 w 522461"/>
                <a:gd name="connsiteY8" fmla="*/ 66675 h 197379"/>
                <a:gd name="connsiteX9" fmla="*/ 382761 w 522461"/>
                <a:gd name="connsiteY9" fmla="*/ 63500 h 197379"/>
                <a:gd name="connsiteX10" fmla="*/ 376411 w 522461"/>
                <a:gd name="connsiteY10" fmla="*/ 79375 h 197379"/>
                <a:gd name="connsiteX11" fmla="*/ 379586 w 522461"/>
                <a:gd name="connsiteY11" fmla="*/ 158750 h 197379"/>
                <a:gd name="connsiteX12" fmla="*/ 382761 w 522461"/>
                <a:gd name="connsiteY12" fmla="*/ 168275 h 197379"/>
                <a:gd name="connsiteX13" fmla="*/ 360536 w 522461"/>
                <a:gd name="connsiteY13" fmla="*/ 193675 h 197379"/>
                <a:gd name="connsiteX14" fmla="*/ 335136 w 522461"/>
                <a:gd name="connsiteY14" fmla="*/ 190500 h 197379"/>
                <a:gd name="connsiteX15" fmla="*/ 303386 w 522461"/>
                <a:gd name="connsiteY15" fmla="*/ 180975 h 197379"/>
                <a:gd name="connsiteX16" fmla="*/ 0 w 522461"/>
                <a:gd name="connsiteY16" fmla="*/ 96912 h 197379"/>
                <a:gd name="connsiteX0" fmla="*/ 522460 w 522460"/>
                <a:gd name="connsiteY0" fmla="*/ 0 h 197379"/>
                <a:gd name="connsiteX1" fmla="*/ 462135 w 522460"/>
                <a:gd name="connsiteY1" fmla="*/ 15875 h 197379"/>
                <a:gd name="connsiteX2" fmla="*/ 452610 w 522460"/>
                <a:gd name="connsiteY2" fmla="*/ 15875 h 197379"/>
                <a:gd name="connsiteX3" fmla="*/ 449435 w 522460"/>
                <a:gd name="connsiteY3" fmla="*/ 53975 h 197379"/>
                <a:gd name="connsiteX4" fmla="*/ 443085 w 522460"/>
                <a:gd name="connsiteY4" fmla="*/ 98425 h 197379"/>
                <a:gd name="connsiteX5" fmla="*/ 408160 w 522460"/>
                <a:gd name="connsiteY5" fmla="*/ 123825 h 197379"/>
                <a:gd name="connsiteX6" fmla="*/ 408160 w 522460"/>
                <a:gd name="connsiteY6" fmla="*/ 114300 h 197379"/>
                <a:gd name="connsiteX7" fmla="*/ 395460 w 522460"/>
                <a:gd name="connsiteY7" fmla="*/ 79375 h 197379"/>
                <a:gd name="connsiteX8" fmla="*/ 392285 w 522460"/>
                <a:gd name="connsiteY8" fmla="*/ 66675 h 197379"/>
                <a:gd name="connsiteX9" fmla="*/ 382760 w 522460"/>
                <a:gd name="connsiteY9" fmla="*/ 63500 h 197379"/>
                <a:gd name="connsiteX10" fmla="*/ 376410 w 522460"/>
                <a:gd name="connsiteY10" fmla="*/ 79375 h 197379"/>
                <a:gd name="connsiteX11" fmla="*/ 379585 w 522460"/>
                <a:gd name="connsiteY11" fmla="*/ 158750 h 197379"/>
                <a:gd name="connsiteX12" fmla="*/ 382760 w 522460"/>
                <a:gd name="connsiteY12" fmla="*/ 168275 h 197379"/>
                <a:gd name="connsiteX13" fmla="*/ 360535 w 522460"/>
                <a:gd name="connsiteY13" fmla="*/ 193675 h 197379"/>
                <a:gd name="connsiteX14" fmla="*/ 335135 w 522460"/>
                <a:gd name="connsiteY14" fmla="*/ 190500 h 197379"/>
                <a:gd name="connsiteX15" fmla="*/ 303385 w 522460"/>
                <a:gd name="connsiteY15" fmla="*/ 180975 h 197379"/>
                <a:gd name="connsiteX16" fmla="*/ 0 w 522460"/>
                <a:gd name="connsiteY16" fmla="*/ 96912 h 197379"/>
                <a:gd name="connsiteX0" fmla="*/ 522461 w 522461"/>
                <a:gd name="connsiteY0" fmla="*/ 0 h 197379"/>
                <a:gd name="connsiteX1" fmla="*/ 462136 w 522461"/>
                <a:gd name="connsiteY1" fmla="*/ 15875 h 197379"/>
                <a:gd name="connsiteX2" fmla="*/ 452611 w 522461"/>
                <a:gd name="connsiteY2" fmla="*/ 15875 h 197379"/>
                <a:gd name="connsiteX3" fmla="*/ 449436 w 522461"/>
                <a:gd name="connsiteY3" fmla="*/ 53975 h 197379"/>
                <a:gd name="connsiteX4" fmla="*/ 443086 w 522461"/>
                <a:gd name="connsiteY4" fmla="*/ 98425 h 197379"/>
                <a:gd name="connsiteX5" fmla="*/ 408161 w 522461"/>
                <a:gd name="connsiteY5" fmla="*/ 123825 h 197379"/>
                <a:gd name="connsiteX6" fmla="*/ 408161 w 522461"/>
                <a:gd name="connsiteY6" fmla="*/ 114300 h 197379"/>
                <a:gd name="connsiteX7" fmla="*/ 395461 w 522461"/>
                <a:gd name="connsiteY7" fmla="*/ 79375 h 197379"/>
                <a:gd name="connsiteX8" fmla="*/ 392286 w 522461"/>
                <a:gd name="connsiteY8" fmla="*/ 66675 h 197379"/>
                <a:gd name="connsiteX9" fmla="*/ 382761 w 522461"/>
                <a:gd name="connsiteY9" fmla="*/ 63500 h 197379"/>
                <a:gd name="connsiteX10" fmla="*/ 376411 w 522461"/>
                <a:gd name="connsiteY10" fmla="*/ 79375 h 197379"/>
                <a:gd name="connsiteX11" fmla="*/ 379586 w 522461"/>
                <a:gd name="connsiteY11" fmla="*/ 158750 h 197379"/>
                <a:gd name="connsiteX12" fmla="*/ 382761 w 522461"/>
                <a:gd name="connsiteY12" fmla="*/ 168275 h 197379"/>
                <a:gd name="connsiteX13" fmla="*/ 360536 w 522461"/>
                <a:gd name="connsiteY13" fmla="*/ 193675 h 197379"/>
                <a:gd name="connsiteX14" fmla="*/ 335136 w 522461"/>
                <a:gd name="connsiteY14" fmla="*/ 190500 h 197379"/>
                <a:gd name="connsiteX15" fmla="*/ 303386 w 522461"/>
                <a:gd name="connsiteY15" fmla="*/ 180975 h 197379"/>
                <a:gd name="connsiteX16" fmla="*/ 0 w 522461"/>
                <a:gd name="connsiteY16" fmla="*/ 96912 h 197379"/>
                <a:gd name="connsiteX0" fmla="*/ 562223 w 562223"/>
                <a:gd name="connsiteY0" fmla="*/ 0 h 197379"/>
                <a:gd name="connsiteX1" fmla="*/ 501898 w 562223"/>
                <a:gd name="connsiteY1" fmla="*/ 15875 h 197379"/>
                <a:gd name="connsiteX2" fmla="*/ 492373 w 562223"/>
                <a:gd name="connsiteY2" fmla="*/ 15875 h 197379"/>
                <a:gd name="connsiteX3" fmla="*/ 489198 w 562223"/>
                <a:gd name="connsiteY3" fmla="*/ 53975 h 197379"/>
                <a:gd name="connsiteX4" fmla="*/ 482848 w 562223"/>
                <a:gd name="connsiteY4" fmla="*/ 98425 h 197379"/>
                <a:gd name="connsiteX5" fmla="*/ 447923 w 562223"/>
                <a:gd name="connsiteY5" fmla="*/ 123825 h 197379"/>
                <a:gd name="connsiteX6" fmla="*/ 447923 w 562223"/>
                <a:gd name="connsiteY6" fmla="*/ 114300 h 197379"/>
                <a:gd name="connsiteX7" fmla="*/ 435223 w 562223"/>
                <a:gd name="connsiteY7" fmla="*/ 79375 h 197379"/>
                <a:gd name="connsiteX8" fmla="*/ 432048 w 562223"/>
                <a:gd name="connsiteY8" fmla="*/ 66675 h 197379"/>
                <a:gd name="connsiteX9" fmla="*/ 422523 w 562223"/>
                <a:gd name="connsiteY9" fmla="*/ 63500 h 197379"/>
                <a:gd name="connsiteX10" fmla="*/ 416173 w 562223"/>
                <a:gd name="connsiteY10" fmla="*/ 79375 h 197379"/>
                <a:gd name="connsiteX11" fmla="*/ 419348 w 562223"/>
                <a:gd name="connsiteY11" fmla="*/ 158750 h 197379"/>
                <a:gd name="connsiteX12" fmla="*/ 422523 w 562223"/>
                <a:gd name="connsiteY12" fmla="*/ 168275 h 197379"/>
                <a:gd name="connsiteX13" fmla="*/ 400298 w 562223"/>
                <a:gd name="connsiteY13" fmla="*/ 193675 h 197379"/>
                <a:gd name="connsiteX14" fmla="*/ 374898 w 562223"/>
                <a:gd name="connsiteY14" fmla="*/ 190500 h 197379"/>
                <a:gd name="connsiteX15" fmla="*/ 343148 w 562223"/>
                <a:gd name="connsiteY15" fmla="*/ 180975 h 197379"/>
                <a:gd name="connsiteX16" fmla="*/ 39762 w 562223"/>
                <a:gd name="connsiteY16" fmla="*/ 96912 h 19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2223" h="197379">
                  <a:moveTo>
                    <a:pt x="562223" y="0"/>
                  </a:moveTo>
                  <a:lnTo>
                    <a:pt x="501898" y="15875"/>
                  </a:lnTo>
                  <a:cubicBezTo>
                    <a:pt x="490256" y="18521"/>
                    <a:pt x="494490" y="9525"/>
                    <a:pt x="492373" y="15875"/>
                  </a:cubicBezTo>
                  <a:cubicBezTo>
                    <a:pt x="490256" y="22225"/>
                    <a:pt x="490785" y="40217"/>
                    <a:pt x="489198" y="53975"/>
                  </a:cubicBezTo>
                  <a:cubicBezTo>
                    <a:pt x="487611" y="67733"/>
                    <a:pt x="489727" y="86783"/>
                    <a:pt x="482848" y="98425"/>
                  </a:cubicBezTo>
                  <a:cubicBezTo>
                    <a:pt x="475969" y="110067"/>
                    <a:pt x="453744" y="121179"/>
                    <a:pt x="447923" y="123825"/>
                  </a:cubicBezTo>
                  <a:cubicBezTo>
                    <a:pt x="442102" y="126471"/>
                    <a:pt x="450040" y="121708"/>
                    <a:pt x="447923" y="114300"/>
                  </a:cubicBezTo>
                  <a:cubicBezTo>
                    <a:pt x="445806" y="106892"/>
                    <a:pt x="437869" y="87312"/>
                    <a:pt x="435223" y="79375"/>
                  </a:cubicBezTo>
                  <a:cubicBezTo>
                    <a:pt x="432577" y="71438"/>
                    <a:pt x="434165" y="69321"/>
                    <a:pt x="432048" y="66675"/>
                  </a:cubicBezTo>
                  <a:cubicBezTo>
                    <a:pt x="429931" y="64029"/>
                    <a:pt x="425169" y="61383"/>
                    <a:pt x="422523" y="63500"/>
                  </a:cubicBezTo>
                  <a:cubicBezTo>
                    <a:pt x="419877" y="65617"/>
                    <a:pt x="416702" y="63500"/>
                    <a:pt x="416173" y="79375"/>
                  </a:cubicBezTo>
                  <a:cubicBezTo>
                    <a:pt x="415644" y="95250"/>
                    <a:pt x="418290" y="143933"/>
                    <a:pt x="419348" y="158750"/>
                  </a:cubicBezTo>
                  <a:cubicBezTo>
                    <a:pt x="420406" y="173567"/>
                    <a:pt x="425698" y="162454"/>
                    <a:pt x="422523" y="168275"/>
                  </a:cubicBezTo>
                  <a:cubicBezTo>
                    <a:pt x="419348" y="174096"/>
                    <a:pt x="408235" y="189971"/>
                    <a:pt x="400298" y="193675"/>
                  </a:cubicBezTo>
                  <a:cubicBezTo>
                    <a:pt x="392361" y="197379"/>
                    <a:pt x="384423" y="192617"/>
                    <a:pt x="374898" y="190500"/>
                  </a:cubicBezTo>
                  <a:cubicBezTo>
                    <a:pt x="365373" y="188383"/>
                    <a:pt x="399004" y="196573"/>
                    <a:pt x="343148" y="180975"/>
                  </a:cubicBezTo>
                  <a:cubicBezTo>
                    <a:pt x="242019" y="152954"/>
                    <a:pt x="0" y="102634"/>
                    <a:pt x="39762" y="96912"/>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76" name="Connecteur droit 332"/>
            <p:cNvCxnSpPr>
              <a:cxnSpLocks noChangeShapeType="1"/>
            </p:cNvCxnSpPr>
            <p:nvPr/>
          </p:nvCxnSpPr>
          <p:spPr bwMode="auto">
            <a:xfrm flipH="1" flipV="1">
              <a:off x="3652864" y="2460314"/>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7" name="Connecteur droit 333"/>
            <p:cNvCxnSpPr>
              <a:cxnSpLocks noChangeShapeType="1"/>
            </p:cNvCxnSpPr>
            <p:nvPr/>
          </p:nvCxnSpPr>
          <p:spPr bwMode="auto">
            <a:xfrm flipH="1" flipV="1">
              <a:off x="3673445" y="2436776"/>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8" name="Connecteur droit 334"/>
            <p:cNvCxnSpPr>
              <a:cxnSpLocks noChangeShapeType="1"/>
            </p:cNvCxnSpPr>
            <p:nvPr/>
          </p:nvCxnSpPr>
          <p:spPr bwMode="auto">
            <a:xfrm flipH="1" flipV="1">
              <a:off x="4022218" y="2158956"/>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79" name="Connecteur droit 335"/>
            <p:cNvCxnSpPr>
              <a:cxnSpLocks noChangeShapeType="1"/>
            </p:cNvCxnSpPr>
            <p:nvPr/>
          </p:nvCxnSpPr>
          <p:spPr bwMode="auto">
            <a:xfrm flipH="1" flipV="1">
              <a:off x="4053829" y="2142379"/>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80" name="Connecteur droit 336"/>
            <p:cNvCxnSpPr>
              <a:cxnSpLocks noChangeShapeType="1"/>
            </p:cNvCxnSpPr>
            <p:nvPr/>
          </p:nvCxnSpPr>
          <p:spPr bwMode="auto">
            <a:xfrm flipH="1">
              <a:off x="3654920" y="2435738"/>
              <a:ext cx="23336" cy="234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38" name="Forme libre 337"/>
            <p:cNvSpPr/>
            <p:nvPr/>
          </p:nvSpPr>
          <p:spPr>
            <a:xfrm>
              <a:off x="3629953" y="2464833"/>
              <a:ext cx="39305" cy="183324"/>
            </a:xfrm>
            <a:custGeom>
              <a:avLst/>
              <a:gdLst>
                <a:gd name="connsiteX0" fmla="*/ 24210 w 29766"/>
                <a:gd name="connsiteY0" fmla="*/ 0 h 140494"/>
                <a:gd name="connsiteX1" fmla="*/ 28972 w 29766"/>
                <a:gd name="connsiteY1" fmla="*/ 97632 h 140494"/>
                <a:gd name="connsiteX2" fmla="*/ 19447 w 29766"/>
                <a:gd name="connsiteY2" fmla="*/ 107157 h 140494"/>
                <a:gd name="connsiteX3" fmla="*/ 2778 w 29766"/>
                <a:gd name="connsiteY3" fmla="*/ 111919 h 140494"/>
                <a:gd name="connsiteX4" fmla="*/ 2778 w 29766"/>
                <a:gd name="connsiteY4" fmla="*/ 140494 h 14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66" h="140494">
                  <a:moveTo>
                    <a:pt x="24210" y="0"/>
                  </a:moveTo>
                  <a:cubicBezTo>
                    <a:pt x="26988" y="39886"/>
                    <a:pt x="29766" y="79773"/>
                    <a:pt x="28972" y="97632"/>
                  </a:cubicBezTo>
                  <a:cubicBezTo>
                    <a:pt x="28178" y="115492"/>
                    <a:pt x="23813" y="104776"/>
                    <a:pt x="19447" y="107157"/>
                  </a:cubicBezTo>
                  <a:cubicBezTo>
                    <a:pt x="15081" y="109538"/>
                    <a:pt x="5556" y="106363"/>
                    <a:pt x="2778" y="111919"/>
                  </a:cubicBezTo>
                  <a:cubicBezTo>
                    <a:pt x="0" y="117475"/>
                    <a:pt x="1389" y="128984"/>
                    <a:pt x="2778" y="140494"/>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82" name="Connecteur droit 338"/>
            <p:cNvCxnSpPr>
              <a:cxnSpLocks noChangeShapeType="1"/>
            </p:cNvCxnSpPr>
            <p:nvPr/>
          </p:nvCxnSpPr>
          <p:spPr bwMode="auto">
            <a:xfrm flipH="1" flipV="1">
              <a:off x="3664930" y="2592637"/>
              <a:ext cx="466722" cy="117472"/>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sp>
          <p:nvSpPr>
            <p:cNvPr id="340" name="Forme libre 339"/>
            <p:cNvSpPr/>
            <p:nvPr/>
          </p:nvSpPr>
          <p:spPr>
            <a:xfrm>
              <a:off x="4157549" y="2469743"/>
              <a:ext cx="151174" cy="127672"/>
            </a:xfrm>
            <a:custGeom>
              <a:avLst/>
              <a:gdLst>
                <a:gd name="connsiteX0" fmla="*/ 116681 w 116681"/>
                <a:gd name="connsiteY0" fmla="*/ 7938 h 98425"/>
                <a:gd name="connsiteX1" fmla="*/ 66675 w 116681"/>
                <a:gd name="connsiteY1" fmla="*/ 794 h 98425"/>
                <a:gd name="connsiteX2" fmla="*/ 26194 w 116681"/>
                <a:gd name="connsiteY2" fmla="*/ 12700 h 98425"/>
                <a:gd name="connsiteX3" fmla="*/ 21431 w 116681"/>
                <a:gd name="connsiteY3" fmla="*/ 36513 h 98425"/>
                <a:gd name="connsiteX4" fmla="*/ 21431 w 116681"/>
                <a:gd name="connsiteY4" fmla="*/ 57944 h 98425"/>
                <a:gd name="connsiteX5" fmla="*/ 14287 w 116681"/>
                <a:gd name="connsiteY5" fmla="*/ 86519 h 98425"/>
                <a:gd name="connsiteX6" fmla="*/ 0 w 116681"/>
                <a:gd name="connsiteY6" fmla="*/ 9842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98425">
                  <a:moveTo>
                    <a:pt x="116681" y="7938"/>
                  </a:moveTo>
                  <a:cubicBezTo>
                    <a:pt x="99218" y="3969"/>
                    <a:pt x="81756" y="0"/>
                    <a:pt x="66675" y="794"/>
                  </a:cubicBezTo>
                  <a:cubicBezTo>
                    <a:pt x="51594" y="1588"/>
                    <a:pt x="33735" y="6747"/>
                    <a:pt x="26194" y="12700"/>
                  </a:cubicBezTo>
                  <a:cubicBezTo>
                    <a:pt x="18653" y="18653"/>
                    <a:pt x="22225" y="28972"/>
                    <a:pt x="21431" y="36513"/>
                  </a:cubicBezTo>
                  <a:cubicBezTo>
                    <a:pt x="20637" y="44054"/>
                    <a:pt x="22622" y="49610"/>
                    <a:pt x="21431" y="57944"/>
                  </a:cubicBezTo>
                  <a:cubicBezTo>
                    <a:pt x="20240" y="66278"/>
                    <a:pt x="17859" y="79772"/>
                    <a:pt x="14287" y="86519"/>
                  </a:cubicBezTo>
                  <a:cubicBezTo>
                    <a:pt x="10715" y="93266"/>
                    <a:pt x="5357" y="95845"/>
                    <a:pt x="0" y="9842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41" name="Forme libre 340"/>
            <p:cNvSpPr/>
            <p:nvPr/>
          </p:nvSpPr>
          <p:spPr>
            <a:xfrm>
              <a:off x="3747869" y="2144016"/>
              <a:ext cx="318976" cy="304449"/>
            </a:xfrm>
            <a:custGeom>
              <a:avLst/>
              <a:gdLst>
                <a:gd name="connsiteX0" fmla="*/ 0 w 245268"/>
                <a:gd name="connsiteY0" fmla="*/ 233759 h 233759"/>
                <a:gd name="connsiteX1" fmla="*/ 64293 w 245268"/>
                <a:gd name="connsiteY1" fmla="*/ 183753 h 233759"/>
                <a:gd name="connsiteX2" fmla="*/ 66675 w 245268"/>
                <a:gd name="connsiteY2" fmla="*/ 174228 h 233759"/>
                <a:gd name="connsiteX3" fmla="*/ 35718 w 245268"/>
                <a:gd name="connsiteY3" fmla="*/ 133747 h 233759"/>
                <a:gd name="connsiteX4" fmla="*/ 21431 w 245268"/>
                <a:gd name="connsiteY4" fmla="*/ 112315 h 233759"/>
                <a:gd name="connsiteX5" fmla="*/ 28575 w 245268"/>
                <a:gd name="connsiteY5" fmla="*/ 95647 h 233759"/>
                <a:gd name="connsiteX6" fmla="*/ 33337 w 245268"/>
                <a:gd name="connsiteY6" fmla="*/ 95647 h 233759"/>
                <a:gd name="connsiteX7" fmla="*/ 133350 w 245268"/>
                <a:gd name="connsiteY7" fmla="*/ 98028 h 233759"/>
                <a:gd name="connsiteX8" fmla="*/ 152400 w 245268"/>
                <a:gd name="connsiteY8" fmla="*/ 90884 h 233759"/>
                <a:gd name="connsiteX9" fmla="*/ 211931 w 245268"/>
                <a:gd name="connsiteY9" fmla="*/ 14684 h 233759"/>
                <a:gd name="connsiteX10" fmla="*/ 245268 w 245268"/>
                <a:gd name="connsiteY10" fmla="*/ 2778 h 23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268" h="233759">
                  <a:moveTo>
                    <a:pt x="0" y="233759"/>
                  </a:moveTo>
                  <a:cubicBezTo>
                    <a:pt x="26590" y="213717"/>
                    <a:pt x="53181" y="193675"/>
                    <a:pt x="64293" y="183753"/>
                  </a:cubicBezTo>
                  <a:cubicBezTo>
                    <a:pt x="75406" y="173831"/>
                    <a:pt x="71437" y="182562"/>
                    <a:pt x="66675" y="174228"/>
                  </a:cubicBezTo>
                  <a:cubicBezTo>
                    <a:pt x="61913" y="165894"/>
                    <a:pt x="43259" y="144066"/>
                    <a:pt x="35718" y="133747"/>
                  </a:cubicBezTo>
                  <a:cubicBezTo>
                    <a:pt x="28177" y="123428"/>
                    <a:pt x="22621" y="118665"/>
                    <a:pt x="21431" y="112315"/>
                  </a:cubicBezTo>
                  <a:cubicBezTo>
                    <a:pt x="20241" y="105965"/>
                    <a:pt x="26591" y="98425"/>
                    <a:pt x="28575" y="95647"/>
                  </a:cubicBezTo>
                  <a:cubicBezTo>
                    <a:pt x="30559" y="92869"/>
                    <a:pt x="33337" y="95647"/>
                    <a:pt x="33337" y="95647"/>
                  </a:cubicBezTo>
                  <a:cubicBezTo>
                    <a:pt x="50799" y="96044"/>
                    <a:pt x="113506" y="98822"/>
                    <a:pt x="133350" y="98028"/>
                  </a:cubicBezTo>
                  <a:cubicBezTo>
                    <a:pt x="153194" y="97234"/>
                    <a:pt x="139303" y="104775"/>
                    <a:pt x="152400" y="90884"/>
                  </a:cubicBezTo>
                  <a:cubicBezTo>
                    <a:pt x="165497" y="76993"/>
                    <a:pt x="196453" y="29368"/>
                    <a:pt x="211931" y="14684"/>
                  </a:cubicBezTo>
                  <a:cubicBezTo>
                    <a:pt x="227409" y="0"/>
                    <a:pt x="236338" y="1389"/>
                    <a:pt x="245268" y="2778"/>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42" name="Forme libre 341"/>
            <p:cNvSpPr/>
            <p:nvPr/>
          </p:nvSpPr>
          <p:spPr>
            <a:xfrm>
              <a:off x="3791709" y="2268415"/>
              <a:ext cx="45352" cy="96572"/>
            </a:xfrm>
            <a:custGeom>
              <a:avLst/>
              <a:gdLst>
                <a:gd name="connsiteX0" fmla="*/ 0 w 35719"/>
                <a:gd name="connsiteY0" fmla="*/ 0 h 73818"/>
                <a:gd name="connsiteX1" fmla="*/ 35719 w 35719"/>
                <a:gd name="connsiteY1" fmla="*/ 73818 h 73818"/>
              </a:gdLst>
              <a:ahLst/>
              <a:cxnLst>
                <a:cxn ang="0">
                  <a:pos x="connsiteX0" y="connsiteY0"/>
                </a:cxn>
                <a:cxn ang="0">
                  <a:pos x="connsiteX1" y="connsiteY1"/>
                </a:cxn>
              </a:cxnLst>
              <a:rect l="l" t="t" r="r" b="b"/>
              <a:pathLst>
                <a:path w="35719" h="73818">
                  <a:moveTo>
                    <a:pt x="0" y="0"/>
                  </a:moveTo>
                  <a:lnTo>
                    <a:pt x="35719" y="73818"/>
                  </a:ln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43" name="Forme libre 342"/>
            <p:cNvSpPr/>
            <p:nvPr/>
          </p:nvSpPr>
          <p:spPr>
            <a:xfrm>
              <a:off x="3809850" y="2274962"/>
              <a:ext cx="68029" cy="186598"/>
            </a:xfrm>
            <a:custGeom>
              <a:avLst/>
              <a:gdLst>
                <a:gd name="connsiteX0" fmla="*/ 16669 w 53181"/>
                <a:gd name="connsiteY0" fmla="*/ 0 h 142875"/>
                <a:gd name="connsiteX1" fmla="*/ 50006 w 53181"/>
                <a:gd name="connsiteY1" fmla="*/ 73819 h 142875"/>
                <a:gd name="connsiteX2" fmla="*/ 35719 w 53181"/>
                <a:gd name="connsiteY2" fmla="*/ 104775 h 142875"/>
                <a:gd name="connsiteX3" fmla="*/ 0 w 53181"/>
                <a:gd name="connsiteY3" fmla="*/ 142875 h 142875"/>
              </a:gdLst>
              <a:ahLst/>
              <a:cxnLst>
                <a:cxn ang="0">
                  <a:pos x="connsiteX0" y="connsiteY0"/>
                </a:cxn>
                <a:cxn ang="0">
                  <a:pos x="connsiteX1" y="connsiteY1"/>
                </a:cxn>
                <a:cxn ang="0">
                  <a:pos x="connsiteX2" y="connsiteY2"/>
                </a:cxn>
                <a:cxn ang="0">
                  <a:pos x="connsiteX3" y="connsiteY3"/>
                </a:cxn>
              </a:cxnLst>
              <a:rect l="l" t="t" r="r" b="b"/>
              <a:pathLst>
                <a:path w="53181" h="142875">
                  <a:moveTo>
                    <a:pt x="16669" y="0"/>
                  </a:moveTo>
                  <a:cubicBezTo>
                    <a:pt x="31750" y="28178"/>
                    <a:pt x="46831" y="56357"/>
                    <a:pt x="50006" y="73819"/>
                  </a:cubicBezTo>
                  <a:cubicBezTo>
                    <a:pt x="53181" y="91282"/>
                    <a:pt x="44053" y="93266"/>
                    <a:pt x="35719" y="104775"/>
                  </a:cubicBezTo>
                  <a:cubicBezTo>
                    <a:pt x="27385" y="116284"/>
                    <a:pt x="13692" y="129579"/>
                    <a:pt x="0" y="1428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sp>
          <p:nvSpPr>
            <p:cNvPr id="344" name="Forme libre 343"/>
            <p:cNvSpPr/>
            <p:nvPr/>
          </p:nvSpPr>
          <p:spPr>
            <a:xfrm>
              <a:off x="3821943" y="2291330"/>
              <a:ext cx="69540" cy="186598"/>
            </a:xfrm>
            <a:custGeom>
              <a:avLst/>
              <a:gdLst>
                <a:gd name="connsiteX0" fmla="*/ 16669 w 53181"/>
                <a:gd name="connsiteY0" fmla="*/ 0 h 142875"/>
                <a:gd name="connsiteX1" fmla="*/ 50006 w 53181"/>
                <a:gd name="connsiteY1" fmla="*/ 73819 h 142875"/>
                <a:gd name="connsiteX2" fmla="*/ 35719 w 53181"/>
                <a:gd name="connsiteY2" fmla="*/ 104775 h 142875"/>
                <a:gd name="connsiteX3" fmla="*/ 0 w 53181"/>
                <a:gd name="connsiteY3" fmla="*/ 142875 h 142875"/>
              </a:gdLst>
              <a:ahLst/>
              <a:cxnLst>
                <a:cxn ang="0">
                  <a:pos x="connsiteX0" y="connsiteY0"/>
                </a:cxn>
                <a:cxn ang="0">
                  <a:pos x="connsiteX1" y="connsiteY1"/>
                </a:cxn>
                <a:cxn ang="0">
                  <a:pos x="connsiteX2" y="connsiteY2"/>
                </a:cxn>
                <a:cxn ang="0">
                  <a:pos x="connsiteX3" y="connsiteY3"/>
                </a:cxn>
              </a:cxnLst>
              <a:rect l="l" t="t" r="r" b="b"/>
              <a:pathLst>
                <a:path w="53181" h="142875">
                  <a:moveTo>
                    <a:pt x="16669" y="0"/>
                  </a:moveTo>
                  <a:cubicBezTo>
                    <a:pt x="31750" y="28178"/>
                    <a:pt x="46831" y="56357"/>
                    <a:pt x="50006" y="73819"/>
                  </a:cubicBezTo>
                  <a:cubicBezTo>
                    <a:pt x="53181" y="91282"/>
                    <a:pt x="44053" y="93266"/>
                    <a:pt x="35719" y="104775"/>
                  </a:cubicBezTo>
                  <a:cubicBezTo>
                    <a:pt x="27385" y="116284"/>
                    <a:pt x="13692" y="129579"/>
                    <a:pt x="0" y="142875"/>
                  </a:cubicBezTo>
                </a:path>
              </a:pathLst>
            </a:custGeom>
            <a:noFill/>
            <a:ln w="9525" cap="flat" cmpd="sng" algn="ctr">
              <a:solidFill>
                <a:srgbClr val="1F85B7">
                  <a:shade val="95000"/>
                  <a:satMod val="105000"/>
                </a:srgbClr>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88" name="Connecteur droit 344"/>
            <p:cNvCxnSpPr>
              <a:cxnSpLocks noChangeShapeType="1"/>
            </p:cNvCxnSpPr>
            <p:nvPr/>
          </p:nvCxnSpPr>
          <p:spPr bwMode="auto">
            <a:xfrm flipH="1" flipV="1">
              <a:off x="4511321" y="2310732"/>
              <a:ext cx="67833" cy="234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89" name="Connecteur droit 345"/>
            <p:cNvCxnSpPr>
              <a:cxnSpLocks noChangeShapeType="1"/>
            </p:cNvCxnSpPr>
            <p:nvPr/>
          </p:nvCxnSpPr>
          <p:spPr bwMode="auto">
            <a:xfrm flipH="1" flipV="1">
              <a:off x="3923731" y="2283797"/>
              <a:ext cx="555895" cy="162994"/>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90" name="Connecteur droit 346"/>
            <p:cNvCxnSpPr>
              <a:cxnSpLocks noChangeShapeType="1"/>
            </p:cNvCxnSpPr>
            <p:nvPr/>
          </p:nvCxnSpPr>
          <p:spPr bwMode="auto">
            <a:xfrm flipV="1">
              <a:off x="4391222" y="4852493"/>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91" name="Connecteur droit 347"/>
            <p:cNvCxnSpPr>
              <a:cxnSpLocks noChangeShapeType="1"/>
            </p:cNvCxnSpPr>
            <p:nvPr/>
          </p:nvCxnSpPr>
          <p:spPr bwMode="auto">
            <a:xfrm flipV="1">
              <a:off x="4216253" y="2610721"/>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cxnSp>
          <p:nvCxnSpPr>
            <p:cNvPr id="99492" name="Connecteur droit 348"/>
            <p:cNvCxnSpPr>
              <a:cxnSpLocks noChangeShapeType="1"/>
            </p:cNvCxnSpPr>
            <p:nvPr/>
          </p:nvCxnSpPr>
          <p:spPr bwMode="auto">
            <a:xfrm flipV="1">
              <a:off x="4232920" y="2504801"/>
              <a:ext cx="0" cy="86400"/>
            </a:xfrm>
            <a:prstGeom prst="line">
              <a:avLst/>
            </a:prstGeom>
            <a:noFill/>
            <a:ln w="9525" algn="ctr">
              <a:solidFill>
                <a:srgbClr val="1A83B7"/>
              </a:solidFill>
              <a:round/>
              <a:headEnd/>
              <a:tailEnd/>
            </a:ln>
            <a:extLst>
              <a:ext uri="{909E8E84-426E-40DD-AFC4-6F175D3DCCD1}">
                <a14:hiddenFill xmlns:a14="http://schemas.microsoft.com/office/drawing/2010/main">
                  <a:noFill/>
                </a14:hiddenFill>
              </a:ext>
            </a:extLst>
          </p:spPr>
        </p:cxnSp>
      </p:grpSp>
      <p:cxnSp>
        <p:nvCxnSpPr>
          <p:cNvPr id="99333" name="Connecteur droit 101"/>
          <p:cNvCxnSpPr>
            <a:cxnSpLocks noChangeShapeType="1"/>
          </p:cNvCxnSpPr>
          <p:nvPr/>
        </p:nvCxnSpPr>
        <p:spPr bwMode="auto">
          <a:xfrm flipV="1">
            <a:off x="573088" y="3876675"/>
            <a:ext cx="1546225" cy="803275"/>
          </a:xfrm>
          <a:prstGeom prst="line">
            <a:avLst/>
          </a:prstGeom>
          <a:noFill/>
          <a:ln w="12700" algn="ctr">
            <a:solidFill>
              <a:srgbClr val="FF0000"/>
            </a:solidFill>
            <a:prstDash val="dashDot"/>
            <a:round/>
            <a:headEnd/>
            <a:tailEnd/>
          </a:ln>
          <a:extLst>
            <a:ext uri="{909E8E84-426E-40DD-AFC4-6F175D3DCCD1}">
              <a14:hiddenFill xmlns:a14="http://schemas.microsoft.com/office/drawing/2010/main">
                <a:noFill/>
              </a14:hiddenFill>
            </a:ext>
          </a:extLst>
        </p:spPr>
      </p:cxnSp>
      <p:grpSp>
        <p:nvGrpSpPr>
          <p:cNvPr id="99334" name="Groupe 109"/>
          <p:cNvGrpSpPr>
            <a:grpSpLocks/>
          </p:cNvGrpSpPr>
          <p:nvPr/>
        </p:nvGrpSpPr>
        <p:grpSpPr bwMode="auto">
          <a:xfrm>
            <a:off x="304800" y="1019175"/>
            <a:ext cx="790575" cy="400050"/>
            <a:chOff x="7918299" y="1565952"/>
            <a:chExt cx="731626" cy="399229"/>
          </a:xfrm>
        </p:grpSpPr>
        <p:sp>
          <p:nvSpPr>
            <p:cNvPr id="353" name="Ellipse 352"/>
            <p:cNvSpPr/>
            <p:nvPr/>
          </p:nvSpPr>
          <p:spPr>
            <a:xfrm>
              <a:off x="7918299" y="1565952"/>
              <a:ext cx="359937" cy="359623"/>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436" name="Connecteur droit 111"/>
            <p:cNvCxnSpPr>
              <a:cxnSpLocks noChangeShapeType="1"/>
              <a:stCxn id="353" idx="2"/>
              <a:endCxn id="353" idx="6"/>
            </p:cNvCxnSpPr>
            <p:nvPr/>
          </p:nvCxnSpPr>
          <p:spPr bwMode="auto">
            <a:xfrm>
              <a:off x="7924800" y="1748448"/>
              <a:ext cx="360000"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7" name="Connecteur droit 112"/>
            <p:cNvCxnSpPr>
              <a:cxnSpLocks noChangeShapeType="1"/>
              <a:stCxn id="353" idx="5"/>
            </p:cNvCxnSpPr>
            <p:nvPr/>
          </p:nvCxnSpPr>
          <p:spPr bwMode="auto">
            <a:xfrm flipV="1">
              <a:off x="8232079" y="1752600"/>
              <a:ext cx="416621" cy="12312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8" name="Connecteur droit 113"/>
            <p:cNvCxnSpPr>
              <a:cxnSpLocks noChangeShapeType="1"/>
              <a:stCxn id="353" idx="7"/>
            </p:cNvCxnSpPr>
            <p:nvPr/>
          </p:nvCxnSpPr>
          <p:spPr bwMode="auto">
            <a:xfrm>
              <a:off x="8232079" y="1621169"/>
              <a:ext cx="410271" cy="121906"/>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9" name="Connecteur droit 114"/>
            <p:cNvCxnSpPr>
              <a:cxnSpLocks noChangeShapeType="1"/>
              <a:stCxn id="353" idx="6"/>
            </p:cNvCxnSpPr>
            <p:nvPr/>
          </p:nvCxnSpPr>
          <p:spPr bwMode="auto">
            <a:xfrm>
              <a:off x="8284800" y="1748448"/>
              <a:ext cx="365125"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358" name="ZoneTexte 357"/>
            <p:cNvSpPr txBox="1"/>
            <p:nvPr/>
          </p:nvSpPr>
          <p:spPr>
            <a:xfrm>
              <a:off x="7944743" y="1687939"/>
              <a:ext cx="352591" cy="277242"/>
            </a:xfrm>
            <a:prstGeom prst="rect">
              <a:avLst/>
            </a:prstGeom>
            <a:noFill/>
          </p:spPr>
          <p:txBody>
            <a:bodyPr wrap="none">
              <a:spAutoFit/>
            </a:bodyPr>
            <a:lstStyle/>
            <a:p>
              <a:pPr>
                <a:defRPr/>
              </a:pPr>
              <a:r>
                <a:rPr lang="fr-FR" sz="1200" kern="0" dirty="0">
                  <a:solidFill>
                    <a:sysClr val="windowText" lastClr="000000"/>
                  </a:solidFill>
                  <a:latin typeface="Arial"/>
                  <a:cs typeface="Arial"/>
                </a:rPr>
                <a:t>B2</a:t>
              </a:r>
            </a:p>
          </p:txBody>
        </p:sp>
      </p:grpSp>
      <p:grpSp>
        <p:nvGrpSpPr>
          <p:cNvPr id="99335" name="Groupe 116"/>
          <p:cNvGrpSpPr>
            <a:grpSpLocks/>
          </p:cNvGrpSpPr>
          <p:nvPr/>
        </p:nvGrpSpPr>
        <p:grpSpPr bwMode="auto">
          <a:xfrm>
            <a:off x="1560513" y="1308100"/>
            <a:ext cx="835025" cy="417513"/>
            <a:chOff x="9004300" y="1806573"/>
            <a:chExt cx="771525" cy="417477"/>
          </a:xfrm>
        </p:grpSpPr>
        <p:sp>
          <p:nvSpPr>
            <p:cNvPr id="360" name="Ellipse 359"/>
            <p:cNvSpPr/>
            <p:nvPr/>
          </p:nvSpPr>
          <p:spPr>
            <a:xfrm>
              <a:off x="9414998" y="1806573"/>
              <a:ext cx="360827" cy="358744"/>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430" name="Connecteur droit 118"/>
            <p:cNvCxnSpPr>
              <a:cxnSpLocks noChangeShapeType="1"/>
              <a:stCxn id="360" idx="2"/>
              <a:endCxn id="360" idx="6"/>
            </p:cNvCxnSpPr>
            <p:nvPr/>
          </p:nvCxnSpPr>
          <p:spPr bwMode="auto">
            <a:xfrm>
              <a:off x="9415825" y="1986573"/>
              <a:ext cx="360000"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1" name="Connecteur droit 119"/>
            <p:cNvCxnSpPr>
              <a:cxnSpLocks noChangeShapeType="1"/>
              <a:endCxn id="360" idx="2"/>
            </p:cNvCxnSpPr>
            <p:nvPr/>
          </p:nvCxnSpPr>
          <p:spPr bwMode="auto">
            <a:xfrm flipV="1">
              <a:off x="9004300" y="1986573"/>
              <a:ext cx="411525"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2" name="Connecteur droit 120"/>
            <p:cNvCxnSpPr>
              <a:cxnSpLocks noChangeShapeType="1"/>
              <a:endCxn id="360" idx="1"/>
            </p:cNvCxnSpPr>
            <p:nvPr/>
          </p:nvCxnSpPr>
          <p:spPr bwMode="auto">
            <a:xfrm flipV="1">
              <a:off x="9010650" y="1859294"/>
              <a:ext cx="457896" cy="125081"/>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33" name="Connecteur droit 121"/>
            <p:cNvCxnSpPr>
              <a:cxnSpLocks noChangeShapeType="1"/>
              <a:stCxn id="360" idx="3"/>
            </p:cNvCxnSpPr>
            <p:nvPr/>
          </p:nvCxnSpPr>
          <p:spPr bwMode="auto">
            <a:xfrm flipH="1" flipV="1">
              <a:off x="9017000" y="1990725"/>
              <a:ext cx="451546" cy="12312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365" name="ZoneTexte 364"/>
            <p:cNvSpPr txBox="1"/>
            <p:nvPr/>
          </p:nvSpPr>
          <p:spPr>
            <a:xfrm>
              <a:off x="9420865" y="1946261"/>
              <a:ext cx="350559" cy="277789"/>
            </a:xfrm>
            <a:prstGeom prst="rect">
              <a:avLst/>
            </a:prstGeom>
            <a:noFill/>
          </p:spPr>
          <p:txBody>
            <a:bodyPr wrap="none">
              <a:spAutoFit/>
            </a:bodyPr>
            <a:lstStyle/>
            <a:p>
              <a:pPr>
                <a:defRPr/>
              </a:pPr>
              <a:r>
                <a:rPr lang="fr-FR" sz="1200" kern="0" dirty="0">
                  <a:solidFill>
                    <a:sysClr val="windowText" lastClr="000000"/>
                  </a:solidFill>
                  <a:latin typeface="Arial"/>
                  <a:cs typeface="Arial"/>
                </a:rPr>
                <a:t>B3</a:t>
              </a:r>
            </a:p>
          </p:txBody>
        </p:sp>
      </p:grpSp>
      <p:grpSp>
        <p:nvGrpSpPr>
          <p:cNvPr id="99336" name="Groupe 287"/>
          <p:cNvGrpSpPr>
            <a:grpSpLocks/>
          </p:cNvGrpSpPr>
          <p:nvPr/>
        </p:nvGrpSpPr>
        <p:grpSpPr bwMode="auto">
          <a:xfrm>
            <a:off x="915988" y="3652838"/>
            <a:ext cx="2584049" cy="714375"/>
            <a:chOff x="2946400" y="4163914"/>
            <a:chExt cx="2583093" cy="716042"/>
          </a:xfrm>
        </p:grpSpPr>
        <p:sp>
          <p:nvSpPr>
            <p:cNvPr id="374" name="ZoneTexte 373"/>
            <p:cNvSpPr txBox="1"/>
            <p:nvPr/>
          </p:nvSpPr>
          <p:spPr bwMode="auto">
            <a:xfrm>
              <a:off x="4947497" y="4163914"/>
              <a:ext cx="581996" cy="308495"/>
            </a:xfrm>
            <a:prstGeom prst="rect">
              <a:avLst/>
            </a:prstGeom>
            <a:noFill/>
            <a:ln>
              <a:noFill/>
            </a:ln>
          </p:spPr>
          <p:txBody>
            <a:bodyPr wrap="none">
              <a:spAutoFit/>
            </a:bodyPr>
            <a:lstStyle/>
            <a:p>
              <a:pPr>
                <a:defRPr/>
              </a:pPr>
              <a:r>
                <a:rPr lang="fr-FR" sz="1400" kern="0" dirty="0">
                  <a:solidFill>
                    <a:sysClr val="windowText" lastClr="000000"/>
                  </a:solidFill>
                  <a:latin typeface="Arial"/>
                  <a:cs typeface="Arial"/>
                </a:rPr>
                <a:t>0,05 </a:t>
              </a:r>
            </a:p>
          </p:txBody>
        </p:sp>
        <p:sp>
          <p:nvSpPr>
            <p:cNvPr id="375" name="Arc 374"/>
            <p:cNvSpPr/>
            <p:nvPr/>
          </p:nvSpPr>
          <p:spPr bwMode="auto">
            <a:xfrm>
              <a:off x="4709460" y="4264159"/>
              <a:ext cx="174560" cy="162303"/>
            </a:xfrm>
            <a:prstGeom prst="arc">
              <a:avLst>
                <a:gd name="adj1" fmla="val 10800000"/>
                <a:gd name="adj2" fmla="val 0"/>
              </a:avLst>
            </a:prstGeom>
            <a:noFill/>
            <a:ln w="9525" cap="flat" cmpd="sng" algn="ctr">
              <a:solidFill>
                <a:srgbClr val="000000"/>
              </a:solidFill>
              <a:prstDash val="solid"/>
            </a:ln>
            <a:effectLst/>
          </p:spPr>
          <p:txBody>
            <a:bodyPr anchor="ctr"/>
            <a:lstStyle/>
            <a:p>
              <a:pPr algn="ctr">
                <a:defRPr/>
              </a:pPr>
              <a:endParaRPr lang="fr-FR" sz="2000" kern="0">
                <a:solidFill>
                  <a:srgbClr val="000000"/>
                </a:solidFill>
                <a:latin typeface="Arial"/>
                <a:cs typeface="Arial"/>
              </a:endParaRPr>
            </a:p>
          </p:txBody>
        </p:sp>
        <p:cxnSp>
          <p:nvCxnSpPr>
            <p:cNvPr id="99419" name="Connecteur droit 190"/>
            <p:cNvCxnSpPr>
              <a:cxnSpLocks noChangeShapeType="1"/>
              <a:stCxn id="375" idx="0"/>
              <a:endCxn id="375" idx="2"/>
            </p:cNvCxnSpPr>
            <p:nvPr/>
          </p:nvCxnSpPr>
          <p:spPr bwMode="auto">
            <a:xfrm>
              <a:off x="4708790" y="4344987"/>
              <a:ext cx="175419"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20" name="Connecteur droit 191"/>
            <p:cNvCxnSpPr>
              <a:cxnSpLocks noChangeShapeType="1"/>
            </p:cNvCxnSpPr>
            <p:nvPr/>
          </p:nvCxnSpPr>
          <p:spPr bwMode="auto">
            <a:xfrm flipH="1" flipV="1">
              <a:off x="4949560" y="4177507"/>
              <a:ext cx="0" cy="2700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21" name="Connecteur droit 192"/>
            <p:cNvCxnSpPr>
              <a:cxnSpLocks noChangeShapeType="1"/>
            </p:cNvCxnSpPr>
            <p:nvPr/>
          </p:nvCxnSpPr>
          <p:spPr bwMode="auto">
            <a:xfrm flipV="1">
              <a:off x="2946400" y="4311650"/>
              <a:ext cx="1685529"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22" name="Connecteur droit 193"/>
            <p:cNvCxnSpPr>
              <a:cxnSpLocks noChangeShapeType="1"/>
            </p:cNvCxnSpPr>
            <p:nvPr/>
          </p:nvCxnSpPr>
          <p:spPr bwMode="auto">
            <a:xfrm>
              <a:off x="2948391" y="4311650"/>
              <a:ext cx="79935" cy="10860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423" name="Connecteur droit 194"/>
            <p:cNvCxnSpPr>
              <a:cxnSpLocks noChangeShapeType="1"/>
            </p:cNvCxnSpPr>
            <p:nvPr/>
          </p:nvCxnSpPr>
          <p:spPr bwMode="auto">
            <a:xfrm>
              <a:off x="3035469" y="4432162"/>
              <a:ext cx="107786" cy="145393"/>
            </a:xfrm>
            <a:prstGeom prst="line">
              <a:avLst/>
            </a:prstGeom>
            <a:noFill/>
            <a:ln w="9525" algn="ctr">
              <a:solidFill>
                <a:srgbClr val="000000"/>
              </a:solidFill>
              <a:prstDash val="dash"/>
              <a:round/>
              <a:headEnd/>
              <a:tailEnd type="arrow" w="sm" len="sm"/>
            </a:ln>
            <a:extLst>
              <a:ext uri="{909E8E84-426E-40DD-AFC4-6F175D3DCCD1}">
                <a14:hiddenFill xmlns:a14="http://schemas.microsoft.com/office/drawing/2010/main">
                  <a:noFill/>
                </a14:hiddenFill>
              </a:ext>
            </a:extLst>
          </p:spPr>
        </p:cxnSp>
        <p:cxnSp>
          <p:nvCxnSpPr>
            <p:cNvPr id="99424" name="Connecteur droit 195"/>
            <p:cNvCxnSpPr>
              <a:cxnSpLocks noChangeShapeType="1"/>
            </p:cNvCxnSpPr>
            <p:nvPr/>
          </p:nvCxnSpPr>
          <p:spPr bwMode="auto">
            <a:xfrm flipV="1">
              <a:off x="3556913" y="4311650"/>
              <a:ext cx="207830" cy="295279"/>
            </a:xfrm>
            <a:prstGeom prst="line">
              <a:avLst/>
            </a:prstGeom>
            <a:noFill/>
            <a:ln w="9525" algn="ctr">
              <a:solidFill>
                <a:srgbClr val="000000"/>
              </a:solidFill>
              <a:round/>
              <a:headEnd type="arrow" w="sm" len="sm"/>
              <a:tailEnd/>
            </a:ln>
            <a:extLst>
              <a:ext uri="{909E8E84-426E-40DD-AFC4-6F175D3DCCD1}">
                <a14:hiddenFill xmlns:a14="http://schemas.microsoft.com/office/drawing/2010/main">
                  <a:noFill/>
                </a14:hiddenFill>
              </a:ext>
            </a:extLst>
          </p:spPr>
        </p:cxnSp>
        <p:sp>
          <p:nvSpPr>
            <p:cNvPr id="382" name="ZoneTexte 381"/>
            <p:cNvSpPr txBox="1"/>
            <p:nvPr/>
          </p:nvSpPr>
          <p:spPr bwMode="auto">
            <a:xfrm>
              <a:off x="5115709" y="4603086"/>
              <a:ext cx="287232" cy="276870"/>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A</a:t>
              </a:r>
            </a:p>
          </p:txBody>
        </p:sp>
        <p:cxnSp>
          <p:nvCxnSpPr>
            <p:cNvPr id="99426" name="Connecteur droit 197"/>
            <p:cNvCxnSpPr>
              <a:cxnSpLocks noChangeShapeType="1"/>
              <a:endCxn id="384" idx="3"/>
            </p:cNvCxnSpPr>
            <p:nvPr/>
          </p:nvCxnSpPr>
          <p:spPr bwMode="auto">
            <a:xfrm flipH="1" flipV="1">
              <a:off x="5257797" y="4452143"/>
              <a:ext cx="0" cy="1492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384" name="Triangle isocèle 383"/>
            <p:cNvSpPr/>
            <p:nvPr/>
          </p:nvSpPr>
          <p:spPr bwMode="auto">
            <a:xfrm rot="21589310" flipV="1">
              <a:off x="5222033" y="4451922"/>
              <a:ext cx="72998" cy="63648"/>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sp>
          <p:nvSpPr>
            <p:cNvPr id="385" name="Rectangle 384"/>
            <p:cNvSpPr/>
            <p:nvPr/>
          </p:nvSpPr>
          <p:spPr bwMode="auto">
            <a:xfrm>
              <a:off x="4633289" y="4171421"/>
              <a:ext cx="801392" cy="282092"/>
            </a:xfrm>
            <a:prstGeom prst="rect">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grpSp>
      <p:sp>
        <p:nvSpPr>
          <p:cNvPr id="413" name="ZoneTexte 412"/>
          <p:cNvSpPr txBox="1"/>
          <p:nvPr/>
        </p:nvSpPr>
        <p:spPr bwMode="auto">
          <a:xfrm>
            <a:off x="2395538" y="3017838"/>
            <a:ext cx="290512" cy="276225"/>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B</a:t>
            </a:r>
          </a:p>
        </p:txBody>
      </p:sp>
      <p:cxnSp>
        <p:nvCxnSpPr>
          <p:cNvPr id="99338" name="Connecteur droit 124"/>
          <p:cNvCxnSpPr>
            <a:cxnSpLocks noChangeShapeType="1"/>
          </p:cNvCxnSpPr>
          <p:nvPr/>
        </p:nvCxnSpPr>
        <p:spPr bwMode="auto">
          <a:xfrm flipH="1" flipV="1">
            <a:off x="2535238" y="2822575"/>
            <a:ext cx="0" cy="193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415" name="Triangle isocèle 414"/>
          <p:cNvSpPr/>
          <p:nvPr/>
        </p:nvSpPr>
        <p:spPr bwMode="auto">
          <a:xfrm rot="21589310" flipV="1">
            <a:off x="2500313" y="2819400"/>
            <a:ext cx="74612" cy="65088"/>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340" name="Connecteur droit 132"/>
          <p:cNvCxnSpPr>
            <a:cxnSpLocks noChangeShapeType="1"/>
            <a:endCxn id="424" idx="1"/>
          </p:cNvCxnSpPr>
          <p:nvPr/>
        </p:nvCxnSpPr>
        <p:spPr bwMode="auto">
          <a:xfrm>
            <a:off x="1628775" y="4575175"/>
            <a:ext cx="211138" cy="3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417" name="ZoneTexte 416"/>
          <p:cNvSpPr txBox="1"/>
          <p:nvPr/>
        </p:nvSpPr>
        <p:spPr bwMode="auto">
          <a:xfrm>
            <a:off x="2079625" y="4430713"/>
            <a:ext cx="1020763" cy="307975"/>
          </a:xfrm>
          <a:prstGeom prst="rect">
            <a:avLst/>
          </a:prstGeom>
          <a:noFill/>
          <a:ln>
            <a:noFill/>
          </a:ln>
        </p:spPr>
        <p:txBody>
          <a:bodyPr wrap="none">
            <a:spAutoFit/>
          </a:bodyPr>
          <a:lstStyle/>
          <a:p>
            <a:pPr>
              <a:defRPr/>
            </a:pPr>
            <a:r>
              <a:rPr lang="fr-FR" sz="1400" kern="0" dirty="0">
                <a:solidFill>
                  <a:sysClr val="windowText" lastClr="000000"/>
                </a:solidFill>
                <a:latin typeface="Arial"/>
                <a:cs typeface="Arial"/>
              </a:rPr>
              <a:t>0,05  A  B </a:t>
            </a:r>
          </a:p>
        </p:txBody>
      </p:sp>
      <p:cxnSp>
        <p:nvCxnSpPr>
          <p:cNvPr id="99342" name="Connecteur droit 200"/>
          <p:cNvCxnSpPr>
            <a:cxnSpLocks noChangeShapeType="1"/>
          </p:cNvCxnSpPr>
          <p:nvPr/>
        </p:nvCxnSpPr>
        <p:spPr bwMode="auto">
          <a:xfrm flipH="1" flipV="1">
            <a:off x="2549525" y="4448175"/>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343" name="Connecteur droit 201"/>
          <p:cNvCxnSpPr>
            <a:cxnSpLocks noChangeShapeType="1"/>
          </p:cNvCxnSpPr>
          <p:nvPr/>
        </p:nvCxnSpPr>
        <p:spPr bwMode="auto">
          <a:xfrm flipH="1" flipV="1">
            <a:off x="2136775" y="4448175"/>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344" name="Connecteur droit 202"/>
          <p:cNvCxnSpPr>
            <a:cxnSpLocks noChangeShapeType="1"/>
          </p:cNvCxnSpPr>
          <p:nvPr/>
        </p:nvCxnSpPr>
        <p:spPr bwMode="auto">
          <a:xfrm flipH="1">
            <a:off x="1890713" y="4640263"/>
            <a:ext cx="166687"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345" name="Connecteur droit 203"/>
          <p:cNvCxnSpPr>
            <a:cxnSpLocks noChangeShapeType="1"/>
          </p:cNvCxnSpPr>
          <p:nvPr/>
        </p:nvCxnSpPr>
        <p:spPr bwMode="auto">
          <a:xfrm flipH="1">
            <a:off x="1893888" y="4511675"/>
            <a:ext cx="146050" cy="12858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346" name="Connecteur droit 204"/>
          <p:cNvCxnSpPr>
            <a:cxnSpLocks noChangeShapeType="1"/>
          </p:cNvCxnSpPr>
          <p:nvPr/>
        </p:nvCxnSpPr>
        <p:spPr bwMode="auto">
          <a:xfrm flipH="1" flipV="1">
            <a:off x="2789238" y="4448175"/>
            <a:ext cx="0" cy="25241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424" name="Rectangle 423"/>
          <p:cNvSpPr/>
          <p:nvPr/>
        </p:nvSpPr>
        <p:spPr bwMode="auto">
          <a:xfrm>
            <a:off x="1839913" y="4451350"/>
            <a:ext cx="1208087" cy="255588"/>
          </a:xfrm>
          <a:prstGeom prst="rect">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348" name="Connecteur droit 195"/>
          <p:cNvCxnSpPr>
            <a:cxnSpLocks noChangeShapeType="1"/>
          </p:cNvCxnSpPr>
          <p:nvPr/>
        </p:nvCxnSpPr>
        <p:spPr bwMode="auto">
          <a:xfrm>
            <a:off x="1187450" y="4291013"/>
            <a:ext cx="446088" cy="284162"/>
          </a:xfrm>
          <a:prstGeom prst="line">
            <a:avLst/>
          </a:prstGeom>
          <a:noFill/>
          <a:ln w="9525" algn="ctr">
            <a:solidFill>
              <a:srgbClr val="000000"/>
            </a:solidFill>
            <a:round/>
            <a:headEnd type="arrow" w="sm" len="sm"/>
            <a:tailEnd/>
          </a:ln>
          <a:extLst>
            <a:ext uri="{909E8E84-426E-40DD-AFC4-6F175D3DCCD1}">
              <a14:hiddenFill xmlns:a14="http://schemas.microsoft.com/office/drawing/2010/main">
                <a:noFill/>
              </a14:hiddenFill>
            </a:ext>
          </a:extLst>
        </p:spPr>
      </p:cxnSp>
      <p:sp>
        <p:nvSpPr>
          <p:cNvPr id="428" name="Rectangle 15"/>
          <p:cNvSpPr>
            <a:spLocks noChangeArrowheads="1"/>
          </p:cNvSpPr>
          <p:nvPr/>
        </p:nvSpPr>
        <p:spPr bwMode="auto">
          <a:xfrm>
            <a:off x="2393950" y="1882650"/>
            <a:ext cx="1390650" cy="307975"/>
          </a:xfrm>
          <a:prstGeom prst="rect">
            <a:avLst/>
          </a:prstGeom>
          <a:noFill/>
          <a:ln w="9525">
            <a:noFill/>
            <a:miter lim="800000"/>
            <a:headEnd/>
            <a:tailEnd/>
          </a:ln>
        </p:spPr>
        <p:txBody>
          <a:bodyPr wrap="none" lIns="92075" tIns="46038" rIns="92075" bIns="46038">
            <a:spAutoFit/>
          </a:bodyPr>
          <a:lstStyle/>
          <a:p>
            <a:pPr>
              <a:defRPr/>
            </a:pPr>
            <a:r>
              <a:rPr lang="fr-FR" sz="1400" kern="0" dirty="0">
                <a:solidFill>
                  <a:sysClr val="windowText" lastClr="000000"/>
                </a:solidFill>
                <a:latin typeface="Arial"/>
                <a:cs typeface="Arial"/>
              </a:rPr>
              <a:t>0,5  A[SL]   B  </a:t>
            </a:r>
          </a:p>
        </p:txBody>
      </p:sp>
      <p:sp>
        <p:nvSpPr>
          <p:cNvPr id="429" name="Line 21"/>
          <p:cNvSpPr>
            <a:spLocks noChangeShapeType="1"/>
          </p:cNvSpPr>
          <p:nvPr/>
        </p:nvSpPr>
        <p:spPr bwMode="auto">
          <a:xfrm>
            <a:off x="2786063" y="1890588"/>
            <a:ext cx="0" cy="293687"/>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430" name="Line 23"/>
          <p:cNvSpPr>
            <a:spLocks noChangeShapeType="1"/>
          </p:cNvSpPr>
          <p:nvPr/>
        </p:nvSpPr>
        <p:spPr bwMode="auto">
          <a:xfrm>
            <a:off x="3321050" y="1890588"/>
            <a:ext cx="0" cy="293687"/>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433" name="Rectangle 432"/>
          <p:cNvSpPr>
            <a:spLocks noChangeArrowheads="1"/>
          </p:cNvSpPr>
          <p:nvPr/>
        </p:nvSpPr>
        <p:spPr bwMode="auto">
          <a:xfrm>
            <a:off x="2093913" y="1890588"/>
            <a:ext cx="1473200" cy="284162"/>
          </a:xfrm>
          <a:prstGeom prst="rect">
            <a:avLst/>
          </a:prstGeom>
          <a:noFill/>
          <a:ln w="9525">
            <a:solidFill>
              <a:srgbClr val="000000"/>
            </a:solidFill>
            <a:miter lim="800000"/>
            <a:headEnd/>
            <a:tailEnd/>
          </a:ln>
        </p:spPr>
        <p:txBody>
          <a:bodyPr wrap="none" anchor="ctr"/>
          <a:lstStyle/>
          <a:p>
            <a:pPr algn="ctr">
              <a:defRPr/>
            </a:pPr>
            <a:endParaRPr lang="fr-FR" kern="0">
              <a:solidFill>
                <a:sysClr val="windowText" lastClr="000000"/>
              </a:solidFill>
              <a:latin typeface="Arial"/>
              <a:cs typeface="Arial"/>
            </a:endParaRPr>
          </a:p>
        </p:txBody>
      </p:sp>
      <p:sp>
        <p:nvSpPr>
          <p:cNvPr id="434" name="Line 17"/>
          <p:cNvSpPr>
            <a:spLocks noChangeShapeType="1"/>
          </p:cNvSpPr>
          <p:nvPr/>
        </p:nvSpPr>
        <p:spPr bwMode="auto">
          <a:xfrm>
            <a:off x="2433638" y="1890588"/>
            <a:ext cx="0" cy="284162"/>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grpSp>
        <p:nvGrpSpPr>
          <p:cNvPr id="99354" name="Group 18"/>
          <p:cNvGrpSpPr>
            <a:grpSpLocks/>
          </p:cNvGrpSpPr>
          <p:nvPr/>
        </p:nvGrpSpPr>
        <p:grpSpPr bwMode="auto">
          <a:xfrm>
            <a:off x="2146300" y="1957263"/>
            <a:ext cx="244475" cy="112712"/>
            <a:chOff x="708" y="4138"/>
            <a:chExt cx="146" cy="73"/>
          </a:xfrm>
        </p:grpSpPr>
        <p:sp>
          <p:nvSpPr>
            <p:cNvPr id="442" name="Arc 19"/>
            <p:cNvSpPr>
              <a:spLocks/>
            </p:cNvSpPr>
            <p:nvPr/>
          </p:nvSpPr>
          <p:spPr bwMode="auto">
            <a:xfrm>
              <a:off x="709" y="4138"/>
              <a:ext cx="145" cy="73"/>
            </a:xfrm>
            <a:custGeom>
              <a:avLst/>
              <a:gdLst>
                <a:gd name="T0" fmla="*/ 0 w 43148"/>
                <a:gd name="T1" fmla="*/ 68 h 21600"/>
                <a:gd name="T2" fmla="*/ 145 w 43148"/>
                <a:gd name="T3" fmla="*/ 72 h 21600"/>
                <a:gd name="T4" fmla="*/ 72 w 43148"/>
                <a:gd name="T5" fmla="*/ 73 h 21600"/>
                <a:gd name="T6" fmla="*/ 0 60000 65536"/>
                <a:gd name="T7" fmla="*/ 0 60000 65536"/>
                <a:gd name="T8" fmla="*/ 0 60000 65536"/>
                <a:gd name="T9" fmla="*/ 0 w 43148"/>
                <a:gd name="T10" fmla="*/ 0 h 21600"/>
                <a:gd name="T11" fmla="*/ 43148 w 43148"/>
                <a:gd name="T12" fmla="*/ 21600 h 21600"/>
              </a:gdLst>
              <a:ahLst/>
              <a:cxnLst>
                <a:cxn ang="T6">
                  <a:pos x="T0" y="T1"/>
                </a:cxn>
                <a:cxn ang="T7">
                  <a:pos x="T2" y="T3"/>
                </a:cxn>
                <a:cxn ang="T8">
                  <a:pos x="T4" y="T5"/>
                </a:cxn>
              </a:cxnLst>
              <a:rect l="T9" t="T10" r="T11" b="T12"/>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close/>
                </a:path>
              </a:pathLst>
            </a:custGeom>
            <a:noFill/>
            <a:ln w="9525" cap="rnd">
              <a:solidFill>
                <a:srgbClr val="000000"/>
              </a:solidFill>
              <a:round/>
              <a:headEnd type="none" w="sm" len="sm"/>
              <a:tailEnd type="none" w="sm" len="sm"/>
            </a:ln>
          </p:spPr>
          <p:txBody>
            <a:bodyPr wrap="none" anchor="ctr"/>
            <a:lstStyle/>
            <a:p>
              <a:pPr algn="ctr">
                <a:defRPr/>
              </a:pPr>
              <a:endParaRPr lang="fr-FR" kern="0">
                <a:solidFill>
                  <a:sysClr val="windowText" lastClr="000000"/>
                </a:solidFill>
                <a:latin typeface="Arial"/>
                <a:cs typeface="Arial"/>
              </a:endParaRPr>
            </a:p>
          </p:txBody>
        </p:sp>
        <p:sp>
          <p:nvSpPr>
            <p:cNvPr id="443" name="Line 20"/>
            <p:cNvSpPr>
              <a:spLocks noChangeShapeType="1"/>
            </p:cNvSpPr>
            <p:nvPr/>
          </p:nvSpPr>
          <p:spPr bwMode="auto">
            <a:xfrm>
              <a:off x="708" y="4209"/>
              <a:ext cx="145"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grpSp>
      <p:sp>
        <p:nvSpPr>
          <p:cNvPr id="437" name="Line 154"/>
          <p:cNvSpPr>
            <a:spLocks noChangeShapeType="1"/>
          </p:cNvSpPr>
          <p:nvPr/>
        </p:nvSpPr>
        <p:spPr bwMode="auto">
          <a:xfrm flipH="1" flipV="1">
            <a:off x="1724025" y="1882650"/>
            <a:ext cx="169863" cy="157163"/>
          </a:xfrm>
          <a:prstGeom prst="line">
            <a:avLst/>
          </a:prstGeom>
          <a:noFill/>
          <a:ln w="9525">
            <a:solidFill>
              <a:srgbClr val="000000"/>
            </a:solidFill>
            <a:round/>
            <a:headEnd type="none" w="sm" len="sm"/>
            <a:tailEnd type="arrow" w="med" len="med"/>
          </a:ln>
        </p:spPr>
        <p:txBody>
          <a:bodyPr wrap="none" anchor="ctr"/>
          <a:lstStyle/>
          <a:p>
            <a:pPr>
              <a:defRPr/>
            </a:pPr>
            <a:endParaRPr lang="fr-FR" sz="2000" kern="0">
              <a:solidFill>
                <a:sysClr val="windowText" lastClr="000000"/>
              </a:solidFill>
              <a:latin typeface="Arial"/>
              <a:cs typeface="Arial"/>
            </a:endParaRPr>
          </a:p>
        </p:txBody>
      </p:sp>
      <p:sp>
        <p:nvSpPr>
          <p:cNvPr id="439" name="Line 153"/>
          <p:cNvSpPr>
            <a:spLocks noChangeShapeType="1"/>
          </p:cNvSpPr>
          <p:nvPr/>
        </p:nvSpPr>
        <p:spPr bwMode="auto">
          <a:xfrm>
            <a:off x="1901825" y="2039813"/>
            <a:ext cx="192088"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441" name="Ellipse 440"/>
          <p:cNvSpPr/>
          <p:nvPr/>
        </p:nvSpPr>
        <p:spPr bwMode="auto">
          <a:xfrm flipH="1">
            <a:off x="1839913" y="1971550"/>
            <a:ext cx="161925" cy="161925"/>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360" name="Connecteur droit 151"/>
          <p:cNvCxnSpPr>
            <a:cxnSpLocks noChangeShapeType="1"/>
          </p:cNvCxnSpPr>
          <p:nvPr/>
        </p:nvCxnSpPr>
        <p:spPr bwMode="auto">
          <a:xfrm>
            <a:off x="2055813" y="3917950"/>
            <a:ext cx="242887" cy="53975"/>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grpSp>
        <p:nvGrpSpPr>
          <p:cNvPr id="99361" name="Groupe 382"/>
          <p:cNvGrpSpPr>
            <a:grpSpLocks/>
          </p:cNvGrpSpPr>
          <p:nvPr/>
        </p:nvGrpSpPr>
        <p:grpSpPr bwMode="auto">
          <a:xfrm>
            <a:off x="1992313" y="4057650"/>
            <a:ext cx="587375" cy="277813"/>
            <a:chOff x="2117456" y="4923629"/>
            <a:chExt cx="587829" cy="276999"/>
          </a:xfrm>
        </p:grpSpPr>
        <p:sp>
          <p:nvSpPr>
            <p:cNvPr id="565" name="ZoneTexte 564"/>
            <p:cNvSpPr txBox="1"/>
            <p:nvPr/>
          </p:nvSpPr>
          <p:spPr bwMode="auto">
            <a:xfrm>
              <a:off x="2417725" y="4923629"/>
              <a:ext cx="287560" cy="276999"/>
            </a:xfrm>
            <a:prstGeom prst="rect">
              <a:avLst/>
            </a:prstGeom>
            <a:noFill/>
            <a:ln>
              <a:solidFill>
                <a:srgbClr val="000000"/>
              </a:solidFill>
            </a:ln>
          </p:spPr>
          <p:txBody>
            <a:bodyPr wrap="none">
              <a:spAutoFit/>
            </a:bodyPr>
            <a:lstStyle/>
            <a:p>
              <a:pPr>
                <a:defRPr/>
              </a:pPr>
              <a:r>
                <a:rPr lang="fr-FR" sz="1200" kern="0" dirty="0">
                  <a:solidFill>
                    <a:sysClr val="windowText" lastClr="000000"/>
                  </a:solidFill>
                  <a:latin typeface="Arial"/>
                  <a:cs typeface="Arial"/>
                </a:rPr>
                <a:t>S</a:t>
              </a:r>
            </a:p>
          </p:txBody>
        </p:sp>
        <p:cxnSp>
          <p:nvCxnSpPr>
            <p:cNvPr id="99411" name="Connecteur droit 128"/>
            <p:cNvCxnSpPr>
              <a:cxnSpLocks noChangeShapeType="1"/>
              <a:endCxn id="565" idx="1"/>
            </p:cNvCxnSpPr>
            <p:nvPr/>
          </p:nvCxnSpPr>
          <p:spPr bwMode="auto">
            <a:xfrm>
              <a:off x="2252187" y="5061582"/>
              <a:ext cx="165840" cy="54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99412" name="Groupe 129"/>
            <p:cNvGrpSpPr>
              <a:grpSpLocks/>
            </p:cNvGrpSpPr>
            <p:nvPr/>
          </p:nvGrpSpPr>
          <p:grpSpPr bwMode="auto">
            <a:xfrm rot="2209776">
              <a:off x="2117456" y="4956972"/>
              <a:ext cx="147474" cy="81425"/>
              <a:chOff x="1380457" y="5458642"/>
              <a:chExt cx="136129" cy="81425"/>
            </a:xfrm>
          </p:grpSpPr>
          <p:cxnSp>
            <p:nvCxnSpPr>
              <p:cNvPr id="99413" name="Connecteur droit 130"/>
              <p:cNvCxnSpPr>
                <a:cxnSpLocks noChangeShapeType="1"/>
                <a:endCxn id="569" idx="0"/>
              </p:cNvCxnSpPr>
              <p:nvPr/>
            </p:nvCxnSpPr>
            <p:spPr bwMode="auto">
              <a:xfrm rot="-2209776" flipH="1" flipV="1">
                <a:off x="1455190" y="5474207"/>
                <a:ext cx="61396" cy="6586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69" name="Triangle isocèle 568"/>
              <p:cNvSpPr/>
              <p:nvPr/>
            </p:nvSpPr>
            <p:spPr>
              <a:xfrm rot="17000821" flipV="1">
                <a:off x="1351973" y="5449452"/>
                <a:ext cx="85474" cy="63060"/>
              </a:xfrm>
              <a:prstGeom prst="triangle">
                <a:avLst/>
              </a:prstGeom>
              <a:solidFill>
                <a:srgbClr val="000000"/>
              </a:solid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grpSp>
      </p:grpSp>
      <p:sp>
        <p:nvSpPr>
          <p:cNvPr id="589" name="ZoneTexte 588"/>
          <p:cNvSpPr txBox="1"/>
          <p:nvPr/>
        </p:nvSpPr>
        <p:spPr bwMode="auto">
          <a:xfrm>
            <a:off x="2603500" y="1565088"/>
            <a:ext cx="542925" cy="307975"/>
          </a:xfrm>
          <a:prstGeom prst="rect">
            <a:avLst/>
          </a:prstGeom>
          <a:noFill/>
        </p:spPr>
        <p:txBody>
          <a:bodyPr wrap="none">
            <a:spAutoFit/>
          </a:bodyPr>
          <a:lstStyle/>
          <a:p>
            <a:pPr>
              <a:defRPr/>
            </a:pPr>
            <a:r>
              <a:rPr lang="fr-FR" sz="1400" kern="0" dirty="0">
                <a:latin typeface="Arial"/>
                <a:cs typeface="Arial"/>
              </a:rPr>
              <a:t>Pale</a:t>
            </a:r>
          </a:p>
        </p:txBody>
      </p:sp>
      <p:sp>
        <p:nvSpPr>
          <p:cNvPr id="99363" name="ZoneTexte 604"/>
          <p:cNvSpPr txBox="1">
            <a:spLocks noChangeArrowheads="1"/>
          </p:cNvSpPr>
          <p:nvPr/>
        </p:nvSpPr>
        <p:spPr bwMode="auto">
          <a:xfrm>
            <a:off x="112714" y="107950"/>
            <a:ext cx="2282824" cy="461665"/>
          </a:xfrm>
          <a:prstGeom prst="rect">
            <a:avLst/>
          </a:prstGeom>
          <a:solidFill>
            <a:srgbClr val="FFFFCC"/>
          </a:solidFill>
          <a:ln w="28575">
            <a:solidFill>
              <a:srgbClr val="FF0000"/>
            </a:solidFill>
            <a:miter lim="800000"/>
            <a:headEnd/>
            <a:tailEnd/>
          </a:ln>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APPLICATION</a:t>
            </a:r>
            <a:endParaRPr lang="fr-FR" altLang="fr-FR" sz="2400" b="1" dirty="0">
              <a:latin typeface="Arial" charset="0"/>
            </a:endParaRPr>
          </a:p>
        </p:txBody>
      </p:sp>
      <p:sp>
        <p:nvSpPr>
          <p:cNvPr id="99364" name="ZoneTexte 1"/>
          <p:cNvSpPr txBox="1">
            <a:spLocks noChangeArrowheads="1"/>
          </p:cNvSpPr>
          <p:nvPr/>
        </p:nvSpPr>
        <p:spPr bwMode="auto">
          <a:xfrm>
            <a:off x="-36513" y="4103688"/>
            <a:ext cx="5286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rPr>
              <a:t>A[SL]</a:t>
            </a:r>
          </a:p>
        </p:txBody>
      </p:sp>
      <p:sp>
        <p:nvSpPr>
          <p:cNvPr id="290" name="Line 153"/>
          <p:cNvSpPr>
            <a:spLocks noChangeShapeType="1"/>
          </p:cNvSpPr>
          <p:nvPr/>
        </p:nvSpPr>
        <p:spPr bwMode="auto">
          <a:xfrm flipV="1">
            <a:off x="42863" y="4341813"/>
            <a:ext cx="588962" cy="0"/>
          </a:xfrm>
          <a:prstGeom prst="line">
            <a:avLst/>
          </a:prstGeom>
          <a:noFill/>
          <a:ln w="9525">
            <a:solidFill>
              <a:srgbClr val="000000"/>
            </a:solidFill>
            <a:round/>
            <a:headEnd type="none" w="sm" len="sm"/>
            <a:tailEnd type="none" w="sm" len="sm"/>
          </a:ln>
        </p:spPr>
        <p:txBody>
          <a:bodyPr wrap="none" anchor="ctr"/>
          <a:lstStyle/>
          <a:p>
            <a:pPr>
              <a:defRPr/>
            </a:pPr>
            <a:endParaRPr lang="fr-FR" sz="2000" kern="0">
              <a:solidFill>
                <a:sysClr val="windowText" lastClr="000000"/>
              </a:solidFill>
              <a:latin typeface="Arial"/>
              <a:cs typeface="Arial"/>
            </a:endParaRPr>
          </a:p>
        </p:txBody>
      </p:sp>
      <p:sp>
        <p:nvSpPr>
          <p:cNvPr id="291" name="Line 154"/>
          <p:cNvSpPr>
            <a:spLocks noChangeShapeType="1"/>
          </p:cNvSpPr>
          <p:nvPr/>
        </p:nvSpPr>
        <p:spPr bwMode="auto">
          <a:xfrm>
            <a:off x="620713" y="4348163"/>
            <a:ext cx="206375" cy="201612"/>
          </a:xfrm>
          <a:prstGeom prst="line">
            <a:avLst/>
          </a:prstGeom>
          <a:noFill/>
          <a:ln w="9525">
            <a:solidFill>
              <a:srgbClr val="000000"/>
            </a:solidFill>
            <a:round/>
            <a:headEnd type="none" w="sm" len="sm"/>
            <a:tailEnd type="arrow" w="med" len="med"/>
          </a:ln>
        </p:spPr>
        <p:txBody>
          <a:bodyPr wrap="none" anchor="ctr"/>
          <a:lstStyle/>
          <a:p>
            <a:pPr>
              <a:defRPr/>
            </a:pPr>
            <a:endParaRPr lang="fr-FR" sz="2000" kern="0">
              <a:solidFill>
                <a:sysClr val="windowText" lastClr="000000"/>
              </a:solidFill>
              <a:latin typeface="Arial"/>
              <a:cs typeface="Arial"/>
            </a:endParaRPr>
          </a:p>
        </p:txBody>
      </p:sp>
      <p:sp>
        <p:nvSpPr>
          <p:cNvPr id="293" name="Ellipse 292"/>
          <p:cNvSpPr/>
          <p:nvPr/>
        </p:nvSpPr>
        <p:spPr bwMode="auto">
          <a:xfrm>
            <a:off x="142875" y="3556000"/>
            <a:ext cx="388938" cy="360363"/>
          </a:xfrm>
          <a:prstGeom prst="ellipse">
            <a:avLst/>
          </a:prstGeom>
          <a:noFill/>
          <a:ln w="9525" cap="flat" cmpd="sng" algn="ctr">
            <a:solidFill>
              <a:srgbClr val="000000"/>
            </a:solidFill>
            <a:prstDash val="solid"/>
          </a:ln>
          <a:effectLst/>
        </p:spPr>
        <p:txBody>
          <a:bodyPr anchor="ctr"/>
          <a:lstStyle/>
          <a:p>
            <a:pPr algn="ctr">
              <a:defRPr/>
            </a:pPr>
            <a:endParaRPr lang="fr-FR" sz="2000" kern="0">
              <a:solidFill>
                <a:srgbClr val="FFFFFF"/>
              </a:solidFill>
              <a:latin typeface="Arial"/>
              <a:cs typeface="Arial"/>
            </a:endParaRPr>
          </a:p>
        </p:txBody>
      </p:sp>
      <p:cxnSp>
        <p:nvCxnSpPr>
          <p:cNvPr id="99368" name="Connecteur droit 111"/>
          <p:cNvCxnSpPr>
            <a:cxnSpLocks noChangeShapeType="1"/>
            <a:stCxn id="293" idx="2"/>
            <a:endCxn id="293" idx="6"/>
          </p:cNvCxnSpPr>
          <p:nvPr/>
        </p:nvCxnSpPr>
        <p:spPr bwMode="auto">
          <a:xfrm>
            <a:off x="142875" y="3735388"/>
            <a:ext cx="388938" cy="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9369" name="Connecteur droit 114"/>
          <p:cNvCxnSpPr>
            <a:cxnSpLocks noChangeShapeType="1"/>
            <a:stCxn id="293" idx="6"/>
          </p:cNvCxnSpPr>
          <p:nvPr/>
        </p:nvCxnSpPr>
        <p:spPr bwMode="auto">
          <a:xfrm>
            <a:off x="531813" y="3735388"/>
            <a:ext cx="493712" cy="477837"/>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98" name="ZoneTexte 297"/>
          <p:cNvSpPr txBox="1"/>
          <p:nvPr/>
        </p:nvSpPr>
        <p:spPr bwMode="auto">
          <a:xfrm>
            <a:off x="142875" y="3668713"/>
            <a:ext cx="381000" cy="277812"/>
          </a:xfrm>
          <a:prstGeom prst="rect">
            <a:avLst/>
          </a:prstGeom>
          <a:noFill/>
        </p:spPr>
        <p:txBody>
          <a:bodyPr wrap="none">
            <a:spAutoFit/>
          </a:bodyPr>
          <a:lstStyle/>
          <a:p>
            <a:pPr>
              <a:defRPr/>
            </a:pPr>
            <a:r>
              <a:rPr lang="fr-FR" sz="1200" kern="0" dirty="0">
                <a:solidFill>
                  <a:sysClr val="windowText" lastClr="000000"/>
                </a:solidFill>
                <a:latin typeface="Arial"/>
                <a:cs typeface="Arial"/>
              </a:rPr>
              <a:t>B1</a:t>
            </a:r>
          </a:p>
        </p:txBody>
      </p:sp>
      <p:sp>
        <p:nvSpPr>
          <p:cNvPr id="99371" name="Rectangle 3"/>
          <p:cNvSpPr>
            <a:spLocks noChangeArrowheads="1"/>
          </p:cNvSpPr>
          <p:nvPr/>
        </p:nvSpPr>
        <p:spPr bwMode="auto">
          <a:xfrm>
            <a:off x="2730500" y="2520950"/>
            <a:ext cx="6746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A[SL] </a:t>
            </a:r>
          </a:p>
        </p:txBody>
      </p:sp>
      <p:sp>
        <p:nvSpPr>
          <p:cNvPr id="99372" name="Rectangle 9"/>
          <p:cNvSpPr>
            <a:spLocks noChangeArrowheads="1"/>
          </p:cNvSpPr>
          <p:nvPr/>
        </p:nvSpPr>
        <p:spPr bwMode="auto">
          <a:xfrm>
            <a:off x="2273300" y="2520950"/>
            <a:ext cx="528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0,05</a:t>
            </a:r>
          </a:p>
        </p:txBody>
      </p:sp>
      <p:sp>
        <p:nvSpPr>
          <p:cNvPr id="99373" name="Rectangle 21"/>
          <p:cNvSpPr>
            <a:spLocks noChangeArrowheads="1"/>
          </p:cNvSpPr>
          <p:nvPr/>
        </p:nvSpPr>
        <p:spPr bwMode="auto">
          <a:xfrm>
            <a:off x="1990725" y="2527300"/>
            <a:ext cx="133032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9374" name="Line 22"/>
          <p:cNvSpPr>
            <a:spLocks noChangeShapeType="1"/>
          </p:cNvSpPr>
          <p:nvPr/>
        </p:nvSpPr>
        <p:spPr bwMode="auto">
          <a:xfrm>
            <a:off x="2289175" y="25209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375" name="Line 23"/>
          <p:cNvSpPr>
            <a:spLocks noChangeShapeType="1"/>
          </p:cNvSpPr>
          <p:nvPr/>
        </p:nvSpPr>
        <p:spPr bwMode="auto">
          <a:xfrm>
            <a:off x="2746375" y="25209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9376" name="Group 627"/>
          <p:cNvGrpSpPr>
            <a:grpSpLocks/>
          </p:cNvGrpSpPr>
          <p:nvPr/>
        </p:nvGrpSpPr>
        <p:grpSpPr bwMode="auto">
          <a:xfrm>
            <a:off x="2038350" y="2578100"/>
            <a:ext cx="190500" cy="190500"/>
            <a:chOff x="4360" y="1124"/>
            <a:chExt cx="120" cy="120"/>
          </a:xfrm>
        </p:grpSpPr>
        <p:sp>
          <p:nvSpPr>
            <p:cNvPr id="99407"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9408"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409"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6" name="Connecteur droit avec flèche 5"/>
          <p:cNvCxnSpPr>
            <a:endCxn id="331" idx="1"/>
          </p:cNvCxnSpPr>
          <p:nvPr/>
        </p:nvCxnSpPr>
        <p:spPr>
          <a:xfrm flipH="1" flipV="1">
            <a:off x="1549400" y="1574800"/>
            <a:ext cx="366713" cy="11001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Connecteur droit avec flèche 7"/>
          <p:cNvCxnSpPr/>
          <p:nvPr/>
        </p:nvCxnSpPr>
        <p:spPr>
          <a:xfrm flipH="1">
            <a:off x="1058863" y="2674938"/>
            <a:ext cx="857250" cy="158273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Connecteur droit avec flèche 10"/>
          <p:cNvCxnSpPr>
            <a:endCxn id="341" idx="1"/>
          </p:cNvCxnSpPr>
          <p:nvPr/>
        </p:nvCxnSpPr>
        <p:spPr>
          <a:xfrm flipV="1">
            <a:off x="587375" y="1265238"/>
            <a:ext cx="549275" cy="2889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necteur droit 12"/>
          <p:cNvCxnSpPr/>
          <p:nvPr/>
        </p:nvCxnSpPr>
        <p:spPr>
          <a:xfrm flipH="1" flipV="1">
            <a:off x="587375" y="1581150"/>
            <a:ext cx="1298575" cy="1092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a:endCxn id="99373" idx="1"/>
          </p:cNvCxnSpPr>
          <p:nvPr/>
        </p:nvCxnSpPr>
        <p:spPr>
          <a:xfrm flipV="1">
            <a:off x="1885950" y="2673350"/>
            <a:ext cx="104775" cy="111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382" name="ZoneTexte 15"/>
          <p:cNvSpPr txBox="1">
            <a:spLocks noChangeArrowheads="1"/>
          </p:cNvSpPr>
          <p:nvPr/>
        </p:nvSpPr>
        <p:spPr bwMode="auto">
          <a:xfrm>
            <a:off x="2348688" y="2265363"/>
            <a:ext cx="7810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rPr>
              <a:t>B1,B2,B3</a:t>
            </a:r>
          </a:p>
        </p:txBody>
      </p:sp>
      <p:sp>
        <p:nvSpPr>
          <p:cNvPr id="324" name="Forme libre 323"/>
          <p:cNvSpPr/>
          <p:nvPr/>
        </p:nvSpPr>
        <p:spPr>
          <a:xfrm flipH="1">
            <a:off x="4298950" y="561728"/>
            <a:ext cx="573088" cy="808038"/>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27" name="ZoneTexte 326"/>
          <p:cNvSpPr txBox="1"/>
          <p:nvPr/>
        </p:nvSpPr>
        <p:spPr bwMode="auto">
          <a:xfrm>
            <a:off x="228600" y="4927600"/>
            <a:ext cx="2646363" cy="523875"/>
          </a:xfrm>
          <a:prstGeom prst="rect">
            <a:avLst/>
          </a:prstGeom>
          <a:noFill/>
          <a:ln>
            <a:noFill/>
            <a:prstDash val="dash"/>
          </a:ln>
        </p:spPr>
        <p:txBody>
          <a:bodyPr>
            <a:spAutoFit/>
          </a:bodyPr>
          <a:lstStyle/>
          <a:p>
            <a:pPr>
              <a:defRPr/>
            </a:pPr>
            <a:r>
              <a:rPr lang="fr-FR" sz="1400" kern="0" dirty="0">
                <a:solidFill>
                  <a:srgbClr val="000000"/>
                </a:solidFill>
                <a:latin typeface="Arial"/>
                <a:cs typeface="Arial"/>
              </a:rPr>
              <a:t>A [SL] : </a:t>
            </a:r>
            <a:r>
              <a:rPr lang="fr-FR" sz="1400" kern="0" dirty="0">
                <a:solidFill>
                  <a:sysClr val="windowText" lastClr="000000"/>
                </a:solidFill>
                <a:latin typeface="Arial"/>
                <a:cs typeface="Arial"/>
              </a:rPr>
              <a:t>Axe défini sur la CAO par rapport à A.</a:t>
            </a:r>
          </a:p>
        </p:txBody>
      </p:sp>
      <p:sp>
        <p:nvSpPr>
          <p:cNvPr id="21" name="Forme libre 20"/>
          <p:cNvSpPr/>
          <p:nvPr/>
        </p:nvSpPr>
        <p:spPr>
          <a:xfrm rot="19619401">
            <a:off x="4310063" y="1352550"/>
            <a:ext cx="552450" cy="561975"/>
          </a:xfrm>
          <a:custGeom>
            <a:avLst/>
            <a:gdLst>
              <a:gd name="connsiteX0" fmla="*/ 0 w 552450"/>
              <a:gd name="connsiteY0" fmla="*/ 0 h 561975"/>
              <a:gd name="connsiteX1" fmla="*/ 0 w 552450"/>
              <a:gd name="connsiteY1" fmla="*/ 0 h 561975"/>
              <a:gd name="connsiteX2" fmla="*/ 552450 w 552450"/>
              <a:gd name="connsiteY2" fmla="*/ 0 h 561975"/>
              <a:gd name="connsiteX3" fmla="*/ 552450 w 552450"/>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552450" h="561975">
                <a:moveTo>
                  <a:pt x="0" y="0"/>
                </a:moveTo>
                <a:lnTo>
                  <a:pt x="0" y="0"/>
                </a:lnTo>
                <a:lnTo>
                  <a:pt x="552450" y="0"/>
                </a:lnTo>
                <a:lnTo>
                  <a:pt x="552450" y="561975"/>
                </a:ln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4" name="Connecteur droit 23"/>
          <p:cNvCxnSpPr/>
          <p:nvPr/>
        </p:nvCxnSpPr>
        <p:spPr>
          <a:xfrm>
            <a:off x="4524375" y="1325316"/>
            <a:ext cx="12223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3" name="Connecteur droit 332"/>
          <p:cNvCxnSpPr/>
          <p:nvPr/>
        </p:nvCxnSpPr>
        <p:spPr>
          <a:xfrm rot="16200000">
            <a:off x="4526756" y="1318172"/>
            <a:ext cx="12223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334" name="Forme libre 333"/>
          <p:cNvSpPr/>
          <p:nvPr/>
        </p:nvSpPr>
        <p:spPr>
          <a:xfrm flipH="1">
            <a:off x="5302250" y="558553"/>
            <a:ext cx="573088" cy="808038"/>
          </a:xfrm>
          <a:custGeom>
            <a:avLst/>
            <a:gdLst>
              <a:gd name="connsiteX0" fmla="*/ 141483 w 573792"/>
              <a:gd name="connsiteY0" fmla="*/ 0 h 809598"/>
              <a:gd name="connsiteX1" fmla="*/ 141483 w 573792"/>
              <a:gd name="connsiteY1" fmla="*/ 518772 h 809598"/>
              <a:gd name="connsiteX2" fmla="*/ 0 w 573792"/>
              <a:gd name="connsiteY2" fmla="*/ 660255 h 809598"/>
              <a:gd name="connsiteX3" fmla="*/ 0 w 573792"/>
              <a:gd name="connsiteY3" fmla="*/ 809598 h 809598"/>
              <a:gd name="connsiteX4" fmla="*/ 573792 w 573792"/>
              <a:gd name="connsiteY4" fmla="*/ 809598 h 809598"/>
              <a:gd name="connsiteX5" fmla="*/ 573792 w 573792"/>
              <a:gd name="connsiteY5" fmla="*/ 652395 h 809598"/>
              <a:gd name="connsiteX6" fmla="*/ 421829 w 573792"/>
              <a:gd name="connsiteY6" fmla="*/ 500432 h 809598"/>
              <a:gd name="connsiteX7" fmla="*/ 421829 w 573792"/>
              <a:gd name="connsiteY7" fmla="*/ 0 h 8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92" h="809598">
                <a:moveTo>
                  <a:pt x="141483" y="0"/>
                </a:moveTo>
                <a:lnTo>
                  <a:pt x="141483" y="518772"/>
                </a:lnTo>
                <a:lnTo>
                  <a:pt x="0" y="660255"/>
                </a:lnTo>
                <a:lnTo>
                  <a:pt x="0" y="809598"/>
                </a:lnTo>
                <a:lnTo>
                  <a:pt x="573792" y="809598"/>
                </a:lnTo>
                <a:lnTo>
                  <a:pt x="573792" y="652395"/>
                </a:lnTo>
                <a:lnTo>
                  <a:pt x="421829" y="500432"/>
                </a:lnTo>
                <a:lnTo>
                  <a:pt x="421829" y="0"/>
                </a:ln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335" name="Connecteur droit 334"/>
          <p:cNvCxnSpPr/>
          <p:nvPr/>
        </p:nvCxnSpPr>
        <p:spPr>
          <a:xfrm>
            <a:off x="5527675" y="1322141"/>
            <a:ext cx="12065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Connecteur droit 335"/>
          <p:cNvCxnSpPr/>
          <p:nvPr/>
        </p:nvCxnSpPr>
        <p:spPr>
          <a:xfrm rot="16200000">
            <a:off x="5530056" y="1314997"/>
            <a:ext cx="12223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337" name="Forme libre 336"/>
          <p:cNvSpPr/>
          <p:nvPr/>
        </p:nvSpPr>
        <p:spPr>
          <a:xfrm rot="1980599" flipH="1">
            <a:off x="5311775" y="1357313"/>
            <a:ext cx="552450" cy="561975"/>
          </a:xfrm>
          <a:custGeom>
            <a:avLst/>
            <a:gdLst>
              <a:gd name="connsiteX0" fmla="*/ 0 w 552450"/>
              <a:gd name="connsiteY0" fmla="*/ 0 h 561975"/>
              <a:gd name="connsiteX1" fmla="*/ 0 w 552450"/>
              <a:gd name="connsiteY1" fmla="*/ 0 h 561975"/>
              <a:gd name="connsiteX2" fmla="*/ 552450 w 552450"/>
              <a:gd name="connsiteY2" fmla="*/ 0 h 561975"/>
              <a:gd name="connsiteX3" fmla="*/ 552450 w 552450"/>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552450" h="561975">
                <a:moveTo>
                  <a:pt x="0" y="0"/>
                </a:moveTo>
                <a:lnTo>
                  <a:pt x="0" y="0"/>
                </a:lnTo>
                <a:lnTo>
                  <a:pt x="552450" y="0"/>
                </a:lnTo>
                <a:lnTo>
                  <a:pt x="552450" y="561975"/>
                </a:ln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99393" name="ZoneTexte 24"/>
          <p:cNvSpPr txBox="1">
            <a:spLocks noChangeArrowheads="1"/>
          </p:cNvSpPr>
          <p:nvPr/>
        </p:nvSpPr>
        <p:spPr bwMode="auto">
          <a:xfrm>
            <a:off x="6149975" y="479178"/>
            <a:ext cx="28765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A est formé de 2 plans à 90° des moindres carrés aux faces du bulbe</a:t>
            </a:r>
          </a:p>
        </p:txBody>
      </p:sp>
      <p:sp>
        <p:nvSpPr>
          <p:cNvPr id="99394" name="ZoneTexte 25"/>
          <p:cNvSpPr txBox="1">
            <a:spLocks noChangeArrowheads="1"/>
          </p:cNvSpPr>
          <p:nvPr/>
        </p:nvSpPr>
        <p:spPr bwMode="auto">
          <a:xfrm>
            <a:off x="4887996" y="1957288"/>
            <a:ext cx="407113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solidFill>
                  <a:srgbClr val="0070C0"/>
                </a:solidFill>
                <a:latin typeface="Arial" charset="0"/>
              </a:rPr>
              <a:t>Même si A peut rouler sur le bulbe en raison des incertitudes, l'axe A[SL] </a:t>
            </a:r>
            <a:r>
              <a:rPr lang="fr-FR" altLang="fr-FR" sz="1800" dirty="0" smtClean="0">
                <a:solidFill>
                  <a:srgbClr val="0070C0"/>
                </a:solidFill>
                <a:latin typeface="Arial" charset="0"/>
              </a:rPr>
              <a:t>reste </a:t>
            </a:r>
            <a:r>
              <a:rPr lang="fr-FR" altLang="fr-FR" sz="1800" dirty="0">
                <a:solidFill>
                  <a:srgbClr val="0070C0"/>
                </a:solidFill>
                <a:latin typeface="Arial" charset="0"/>
              </a:rPr>
              <a:t>très stable.</a:t>
            </a:r>
          </a:p>
        </p:txBody>
      </p:sp>
      <p:sp>
        <p:nvSpPr>
          <p:cNvPr id="99395" name="ZoneTexte 27"/>
          <p:cNvSpPr txBox="1">
            <a:spLocks noChangeArrowheads="1"/>
          </p:cNvSpPr>
          <p:nvPr/>
        </p:nvSpPr>
        <p:spPr bwMode="auto">
          <a:xfrm>
            <a:off x="4300538" y="4435475"/>
            <a:ext cx="46434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La secondaire B sera associée par les moindres carrés </a:t>
            </a:r>
          </a:p>
        </p:txBody>
      </p:sp>
      <p:sp>
        <p:nvSpPr>
          <p:cNvPr id="29" name="ZoneTexte 28"/>
          <p:cNvSpPr txBox="1"/>
          <p:nvPr/>
        </p:nvSpPr>
        <p:spPr>
          <a:xfrm>
            <a:off x="4430713" y="3294063"/>
            <a:ext cx="4264025" cy="923925"/>
          </a:xfrm>
          <a:prstGeom prst="rect">
            <a:avLst/>
          </a:prstGeom>
          <a:noFill/>
        </p:spPr>
        <p:txBody>
          <a:bodyPr wrap="none">
            <a:spAutoFit/>
          </a:bodyPr>
          <a:lstStyle/>
          <a:p>
            <a:pPr>
              <a:defRPr/>
            </a:pPr>
            <a:r>
              <a:rPr lang="fr-FR" dirty="0"/>
              <a:t>Les mobilités résiduelles de A[SL] sont :</a:t>
            </a:r>
          </a:p>
          <a:p>
            <a:pPr marL="285750" indent="-285750">
              <a:buFontTx/>
              <a:buChar char="-"/>
              <a:defRPr/>
            </a:pPr>
            <a:r>
              <a:rPr lang="fr-FR" dirty="0"/>
              <a:t>Une rotation autour de A</a:t>
            </a:r>
          </a:p>
          <a:p>
            <a:pPr marL="285750" indent="-285750">
              <a:buFontTx/>
              <a:buChar char="-"/>
              <a:defRPr/>
            </a:pPr>
            <a:r>
              <a:rPr lang="fr-FR" dirty="0"/>
              <a:t>Une translation suivant A</a:t>
            </a:r>
          </a:p>
        </p:txBody>
      </p:sp>
      <p:sp>
        <p:nvSpPr>
          <p:cNvPr id="99397" name="ZoneTexte 86"/>
          <p:cNvSpPr txBox="1">
            <a:spLocks noChangeArrowheads="1"/>
          </p:cNvSpPr>
          <p:nvPr/>
        </p:nvSpPr>
        <p:spPr bwMode="auto">
          <a:xfrm>
            <a:off x="6154738" y="5707063"/>
            <a:ext cx="1766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ei = NiMi.ni – </a:t>
            </a:r>
            <a:r>
              <a:rPr lang="fr-FR" altLang="fr-FR" sz="1800">
                <a:latin typeface="Symbol" pitchFamily="18" charset="2"/>
              </a:rPr>
              <a:t>d</a:t>
            </a:r>
            <a:r>
              <a:rPr lang="fr-FR" altLang="fr-FR" sz="1800">
                <a:latin typeface="Arial" charset="0"/>
              </a:rPr>
              <a:t> </a:t>
            </a:r>
          </a:p>
        </p:txBody>
      </p:sp>
      <p:cxnSp>
        <p:nvCxnSpPr>
          <p:cNvPr id="346" name="Connecteur droit avec flèche 345"/>
          <p:cNvCxnSpPr/>
          <p:nvPr/>
        </p:nvCxnSpPr>
        <p:spPr>
          <a:xfrm>
            <a:off x="6672263" y="5738813"/>
            <a:ext cx="48736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7" name="Connecteur droit avec flèche 346"/>
          <p:cNvCxnSpPr/>
          <p:nvPr/>
        </p:nvCxnSpPr>
        <p:spPr>
          <a:xfrm>
            <a:off x="7189788" y="5738813"/>
            <a:ext cx="24288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400" name="ZoneTexte 92"/>
          <p:cNvSpPr txBox="1">
            <a:spLocks noChangeArrowheads="1"/>
          </p:cNvSpPr>
          <p:nvPr/>
        </p:nvSpPr>
        <p:spPr bwMode="auto">
          <a:xfrm>
            <a:off x="6157913" y="5173663"/>
            <a:ext cx="13319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ei = NiMi.ni</a:t>
            </a:r>
          </a:p>
        </p:txBody>
      </p:sp>
      <p:cxnSp>
        <p:nvCxnSpPr>
          <p:cNvPr id="349" name="Connecteur droit avec flèche 348"/>
          <p:cNvCxnSpPr/>
          <p:nvPr/>
        </p:nvCxnSpPr>
        <p:spPr>
          <a:xfrm>
            <a:off x="6675438" y="5205413"/>
            <a:ext cx="48736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50" name="Connecteur droit avec flèche 349"/>
          <p:cNvCxnSpPr/>
          <p:nvPr/>
        </p:nvCxnSpPr>
        <p:spPr>
          <a:xfrm>
            <a:off x="7191375" y="5205413"/>
            <a:ext cx="24447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403" name="ZoneTexte 2"/>
          <p:cNvSpPr txBox="1">
            <a:spLocks noChangeArrowheads="1"/>
          </p:cNvSpPr>
          <p:nvPr/>
        </p:nvSpPr>
        <p:spPr bwMode="auto">
          <a:xfrm>
            <a:off x="4598988" y="5173663"/>
            <a:ext cx="814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En B1</a:t>
            </a:r>
          </a:p>
        </p:txBody>
      </p:sp>
      <p:sp>
        <p:nvSpPr>
          <p:cNvPr id="99404" name="ZoneTexte 98"/>
          <p:cNvSpPr txBox="1">
            <a:spLocks noChangeArrowheads="1"/>
          </p:cNvSpPr>
          <p:nvPr/>
        </p:nvSpPr>
        <p:spPr bwMode="auto">
          <a:xfrm>
            <a:off x="4589463" y="5694363"/>
            <a:ext cx="12239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En B2, B3</a:t>
            </a:r>
          </a:p>
        </p:txBody>
      </p:sp>
      <p:sp>
        <p:nvSpPr>
          <p:cNvPr id="99405" name="ZoneTexte 29"/>
          <p:cNvSpPr txBox="1">
            <a:spLocks noChangeArrowheads="1"/>
          </p:cNvSpPr>
          <p:nvPr/>
        </p:nvSpPr>
        <p:spPr bwMode="auto">
          <a:xfrm>
            <a:off x="2874963" y="6372225"/>
            <a:ext cx="4787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0070C0"/>
                </a:solidFill>
                <a:latin typeface="Arial" charset="0"/>
              </a:rPr>
              <a:t>(système classique 3 équations 3 inconnues)</a:t>
            </a:r>
          </a:p>
        </p:txBody>
      </p:sp>
      <p:sp>
        <p:nvSpPr>
          <p:cNvPr id="164" name="Espace réservé du numéro de diapositive 3"/>
          <p:cNvSpPr>
            <a:spLocks noGrp="1"/>
          </p:cNvSpPr>
          <p:nvPr>
            <p:ph type="sldNum" sz="quarter" idx="12"/>
          </p:nvPr>
        </p:nvSpPr>
        <p:spPr>
          <a:xfrm>
            <a:off x="6919913" y="6492875"/>
            <a:ext cx="2133600" cy="365125"/>
          </a:xfrm>
        </p:spPr>
        <p:txBody>
          <a:bodyPr/>
          <a:lstStyle/>
          <a:p>
            <a:pPr>
              <a:defRPr/>
            </a:pPr>
            <a:fld id="{BBFAEFA3-45EA-4A7F-8847-E8407C78D44B}" type="slidenum">
              <a:rPr lang="en-US" smtClean="0"/>
              <a:pPr>
                <a:defRPr/>
              </a:pPr>
              <a:t>117</a:t>
            </a:fld>
            <a:endParaRPr lang="en-US" dirty="0"/>
          </a:p>
        </p:txBody>
      </p:sp>
      <p:sp>
        <p:nvSpPr>
          <p:cNvPr id="2" name="ZoneTexte 1"/>
          <p:cNvSpPr txBox="1"/>
          <p:nvPr/>
        </p:nvSpPr>
        <p:spPr>
          <a:xfrm>
            <a:off x="2582316" y="3366849"/>
            <a:ext cx="383438" cy="307777"/>
          </a:xfrm>
          <a:prstGeom prst="rect">
            <a:avLst/>
          </a:prstGeom>
          <a:noFill/>
        </p:spPr>
        <p:txBody>
          <a:bodyPr wrap="none" rtlCol="0">
            <a:spAutoFit/>
          </a:bodyPr>
          <a:lstStyle/>
          <a:p>
            <a:r>
              <a:rPr lang="fr-FR" sz="1400" dirty="0" smtClean="0"/>
              <a:t>UZ</a:t>
            </a:r>
            <a:endParaRPr lang="fr-FR" sz="1400" dirty="0"/>
          </a:p>
        </p:txBody>
      </p:sp>
      <p:sp>
        <p:nvSpPr>
          <p:cNvPr id="166" name="ZoneTexte 165"/>
          <p:cNvSpPr txBox="1"/>
          <p:nvPr/>
        </p:nvSpPr>
        <p:spPr>
          <a:xfrm>
            <a:off x="2034342" y="1641324"/>
            <a:ext cx="383438" cy="307777"/>
          </a:xfrm>
          <a:prstGeom prst="rect">
            <a:avLst/>
          </a:prstGeom>
          <a:noFill/>
        </p:spPr>
        <p:txBody>
          <a:bodyPr wrap="none" rtlCol="0">
            <a:spAutoFit/>
          </a:bodyPr>
          <a:lstStyle/>
          <a:p>
            <a:r>
              <a:rPr lang="fr-FR" sz="1400" dirty="0" smtClean="0"/>
              <a:t>UZ</a:t>
            </a:r>
            <a:endParaRPr lang="fr-FR" sz="1400" dirty="0"/>
          </a:p>
        </p:txBody>
      </p:sp>
      <p:sp>
        <p:nvSpPr>
          <p:cNvPr id="167" name="ZoneTexte 166"/>
          <p:cNvSpPr txBox="1"/>
          <p:nvPr/>
        </p:nvSpPr>
        <p:spPr>
          <a:xfrm>
            <a:off x="1952650" y="2265363"/>
            <a:ext cx="383438" cy="307777"/>
          </a:xfrm>
          <a:prstGeom prst="rect">
            <a:avLst/>
          </a:prstGeom>
          <a:noFill/>
        </p:spPr>
        <p:txBody>
          <a:bodyPr wrap="none" rtlCol="0">
            <a:spAutoFit/>
          </a:bodyPr>
          <a:lstStyle/>
          <a:p>
            <a:r>
              <a:rPr lang="fr-FR" sz="1400" dirty="0" smtClean="0"/>
              <a:t>UZ</a:t>
            </a:r>
            <a:endParaRPr lang="fr-FR" sz="1400" dirty="0"/>
          </a:p>
        </p:txBody>
      </p:sp>
      <p:sp>
        <p:nvSpPr>
          <p:cNvPr id="168" name="Rectangle 1159"/>
          <p:cNvSpPr>
            <a:spLocks noChangeArrowheads="1"/>
          </p:cNvSpPr>
          <p:nvPr/>
        </p:nvSpPr>
        <p:spPr bwMode="auto">
          <a:xfrm rot="5400000">
            <a:off x="3853813" y="1765036"/>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69" name="Rectangle 1162"/>
          <p:cNvSpPr>
            <a:spLocks noChangeArrowheads="1"/>
          </p:cNvSpPr>
          <p:nvPr/>
        </p:nvSpPr>
        <p:spPr bwMode="auto">
          <a:xfrm>
            <a:off x="3725225" y="1882512"/>
            <a:ext cx="5540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   </a:t>
            </a:r>
            <a:r>
              <a:rPr lang="fr-FR" altLang="fr-FR" sz="1400" dirty="0" smtClean="0">
                <a:latin typeface="Arial" charset="0"/>
              </a:rPr>
              <a:t>S</a:t>
            </a:r>
            <a:endParaRPr lang="fr-FR" altLang="fr-FR" sz="1400" dirty="0">
              <a:latin typeface="Arial" charset="0"/>
            </a:endParaRPr>
          </a:p>
        </p:txBody>
      </p:sp>
      <p:sp>
        <p:nvSpPr>
          <p:cNvPr id="170" name="Line 1200"/>
          <p:cNvSpPr>
            <a:spLocks noChangeShapeType="1"/>
          </p:cNvSpPr>
          <p:nvPr/>
        </p:nvSpPr>
        <p:spPr bwMode="auto">
          <a:xfrm rot="5400000">
            <a:off x="3870481" y="2037293"/>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1" name="Ellipse 170"/>
          <p:cNvSpPr/>
          <p:nvPr/>
        </p:nvSpPr>
        <p:spPr>
          <a:xfrm>
            <a:off x="3572825" y="1960299"/>
            <a:ext cx="152400" cy="152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4884850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164060" y="3283848"/>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134353031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7"/>
          <p:cNvSpPr txBox="1">
            <a:spLocks noChangeArrowheads="1"/>
          </p:cNvSpPr>
          <p:nvPr/>
        </p:nvSpPr>
        <p:spPr bwMode="auto">
          <a:xfrm>
            <a:off x="223838" y="152400"/>
            <a:ext cx="1927225"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DEFINITION</a:t>
            </a:r>
            <a:endParaRPr lang="en-US" altLang="fr-FR" sz="2400" b="1">
              <a:latin typeface="Arial" charset="0"/>
            </a:endParaRPr>
          </a:p>
        </p:txBody>
      </p:sp>
      <p:sp>
        <p:nvSpPr>
          <p:cNvPr id="110595" name="ZoneTexte 2"/>
          <p:cNvSpPr txBox="1">
            <a:spLocks noChangeArrowheads="1"/>
          </p:cNvSpPr>
          <p:nvPr/>
        </p:nvSpPr>
        <p:spPr bwMode="auto">
          <a:xfrm>
            <a:off x="346075" y="987425"/>
            <a:ext cx="87122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Les éléments de contact sont des surfaces idéales définies sur le modèle nominal (d'étendue indéterminée).</a:t>
            </a:r>
          </a:p>
          <a:p>
            <a:pPr eaLnBrk="1" hangingPunct="1">
              <a:spcBef>
                <a:spcPct val="0"/>
              </a:spcBef>
              <a:buFontTx/>
              <a:buNone/>
            </a:pPr>
            <a:endParaRPr lang="fr-FR" altLang="fr-FR" sz="1800" dirty="0">
              <a:latin typeface="Arial" charset="0"/>
            </a:endParaRPr>
          </a:p>
          <a:p>
            <a:pPr eaLnBrk="1" hangingPunct="1">
              <a:spcBef>
                <a:spcPct val="0"/>
              </a:spcBef>
              <a:buFontTx/>
              <a:buNone/>
            </a:pPr>
            <a:r>
              <a:rPr lang="fr-FR" altLang="fr-FR" sz="1800" dirty="0">
                <a:latin typeface="Arial" charset="0"/>
              </a:rPr>
              <a:t>Les éléments de contact peuvent être fixes ou mobiles selon des </a:t>
            </a:r>
            <a:r>
              <a:rPr lang="fr-FR" altLang="fr-FR" sz="1800" dirty="0" err="1">
                <a:latin typeface="Arial" charset="0"/>
              </a:rPr>
              <a:t>ddl</a:t>
            </a:r>
            <a:r>
              <a:rPr lang="fr-FR" altLang="fr-FR" sz="1800" dirty="0">
                <a:latin typeface="Arial" charset="0"/>
              </a:rPr>
              <a:t> décrits par rapport au modèle nominal.</a:t>
            </a:r>
          </a:p>
          <a:p>
            <a:pPr eaLnBrk="1" hangingPunct="1">
              <a:spcBef>
                <a:spcPct val="0"/>
              </a:spcBef>
              <a:buFontTx/>
              <a:buNone/>
            </a:pPr>
            <a:endParaRPr lang="fr-FR" altLang="fr-FR" sz="1800" dirty="0">
              <a:latin typeface="Arial" charset="0"/>
            </a:endParaRPr>
          </a:p>
          <a:p>
            <a:pPr eaLnBrk="1" hangingPunct="1">
              <a:spcBef>
                <a:spcPct val="0"/>
              </a:spcBef>
              <a:buFontTx/>
              <a:buNone/>
            </a:pPr>
            <a:r>
              <a:rPr lang="fr-FR" altLang="fr-FR" sz="1800" dirty="0">
                <a:latin typeface="Arial" charset="0"/>
              </a:rPr>
              <a:t>Le modèle nominal et/ou les éléments de contact sont associés aux éléments de références .</a:t>
            </a:r>
          </a:p>
        </p:txBody>
      </p:sp>
      <p:sp>
        <p:nvSpPr>
          <p:cNvPr id="110596" name="ZoneTexte 4"/>
          <p:cNvSpPr txBox="1">
            <a:spLocks noChangeArrowheads="1"/>
          </p:cNvSpPr>
          <p:nvPr/>
        </p:nvSpPr>
        <p:spPr bwMode="auto">
          <a:xfrm>
            <a:off x="2792413" y="198438"/>
            <a:ext cx="3544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Pas de définition dans la norme !</a:t>
            </a:r>
          </a:p>
        </p:txBody>
      </p:sp>
      <p:sp>
        <p:nvSpPr>
          <p:cNvPr id="6" name="Espace réservé du numéro de diapositive 3"/>
          <p:cNvSpPr>
            <a:spLocks noGrp="1"/>
          </p:cNvSpPr>
          <p:nvPr>
            <p:ph type="sldNum" sz="quarter" idx="11"/>
          </p:nvPr>
        </p:nvSpPr>
        <p:spPr>
          <a:xfrm>
            <a:off x="6919913" y="6492875"/>
            <a:ext cx="2133600" cy="365125"/>
          </a:xfrm>
        </p:spPr>
        <p:txBody>
          <a:bodyPr/>
          <a:lstStyle/>
          <a:p>
            <a:pPr>
              <a:defRPr/>
            </a:pPr>
            <a:fld id="{F8D71E44-05CE-432A-A3CF-81D24AB9D280}" type="slidenum">
              <a:rPr lang="en-US" smtClean="0"/>
              <a:pPr>
                <a:defRPr/>
              </a:pPr>
              <a:t>119</a:t>
            </a:fld>
            <a:endParaRPr lang="en-US" dirty="0"/>
          </a:p>
        </p:txBody>
      </p:sp>
    </p:spTree>
    <p:extLst>
      <p:ext uri="{BB962C8B-B14F-4D97-AF65-F5344CB8AC3E}">
        <p14:creationId xmlns:p14="http://schemas.microsoft.com/office/powerpoint/2010/main" val="162100604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Oval 2"/>
          <p:cNvSpPr>
            <a:spLocks noChangeArrowheads="1"/>
          </p:cNvSpPr>
          <p:nvPr/>
        </p:nvSpPr>
        <p:spPr bwMode="auto">
          <a:xfrm>
            <a:off x="7732713" y="706438"/>
            <a:ext cx="682625" cy="682625"/>
          </a:xfrm>
          <a:prstGeom prst="ellipse">
            <a:avLst/>
          </a:prstGeom>
          <a:solidFill>
            <a:srgbClr val="FF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15" name="Freeform 3" descr="noir)"/>
          <p:cNvSpPr>
            <a:spLocks/>
          </p:cNvSpPr>
          <p:nvPr/>
        </p:nvSpPr>
        <p:spPr bwMode="auto">
          <a:xfrm>
            <a:off x="4702175" y="1289050"/>
            <a:ext cx="1739900" cy="904875"/>
          </a:xfrm>
          <a:custGeom>
            <a:avLst/>
            <a:gdLst>
              <a:gd name="T0" fmla="*/ 0 w 1096"/>
              <a:gd name="T1" fmla="*/ 0 h 570"/>
              <a:gd name="T2" fmla="*/ 2147483647 w 1096"/>
              <a:gd name="T3" fmla="*/ 2147483647 h 570"/>
              <a:gd name="T4" fmla="*/ 2147483647 w 1096"/>
              <a:gd name="T5" fmla="*/ 2147483647 h 570"/>
              <a:gd name="T6" fmla="*/ 2147483647 w 1096"/>
              <a:gd name="T7" fmla="*/ 2147483647 h 570"/>
              <a:gd name="T8" fmla="*/ 2147483647 w 1096"/>
              <a:gd name="T9" fmla="*/ 2147483647 h 570"/>
              <a:gd name="T10" fmla="*/ 2147483647 w 1096"/>
              <a:gd name="T11" fmla="*/ 0 h 570"/>
              <a:gd name="T12" fmla="*/ 0 w 109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6" h="570">
                <a:moveTo>
                  <a:pt x="0" y="0"/>
                </a:moveTo>
                <a:lnTo>
                  <a:pt x="2" y="568"/>
                </a:lnTo>
                <a:lnTo>
                  <a:pt x="234" y="569"/>
                </a:lnTo>
                <a:lnTo>
                  <a:pt x="234" y="413"/>
                </a:lnTo>
                <a:lnTo>
                  <a:pt x="1095" y="413"/>
                </a:lnTo>
                <a:lnTo>
                  <a:pt x="1095" y="0"/>
                </a:lnTo>
                <a:lnTo>
                  <a:pt x="0"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116" name="Line 4"/>
          <p:cNvSpPr>
            <a:spLocks noChangeShapeType="1"/>
          </p:cNvSpPr>
          <p:nvPr/>
        </p:nvSpPr>
        <p:spPr bwMode="auto">
          <a:xfrm flipV="1">
            <a:off x="3962400" y="20859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17" name="Line 5"/>
          <p:cNvSpPr>
            <a:spLocks noChangeShapeType="1"/>
          </p:cNvSpPr>
          <p:nvPr/>
        </p:nvSpPr>
        <p:spPr bwMode="auto">
          <a:xfrm flipV="1">
            <a:off x="3962400"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18" name="Line 6"/>
          <p:cNvSpPr>
            <a:spLocks noChangeShapeType="1"/>
          </p:cNvSpPr>
          <p:nvPr/>
        </p:nvSpPr>
        <p:spPr bwMode="auto">
          <a:xfrm flipV="1">
            <a:off x="3962400" y="174942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19" name="Line 7"/>
          <p:cNvSpPr>
            <a:spLocks noChangeShapeType="1"/>
          </p:cNvSpPr>
          <p:nvPr/>
        </p:nvSpPr>
        <p:spPr bwMode="auto">
          <a:xfrm flipV="1">
            <a:off x="3962400"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0" name="Line 8"/>
          <p:cNvSpPr>
            <a:spLocks noChangeShapeType="1"/>
          </p:cNvSpPr>
          <p:nvPr/>
        </p:nvSpPr>
        <p:spPr bwMode="auto">
          <a:xfrm flipV="1">
            <a:off x="3962400" y="14128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1" name="Line 9"/>
          <p:cNvSpPr>
            <a:spLocks noChangeShapeType="1"/>
          </p:cNvSpPr>
          <p:nvPr/>
        </p:nvSpPr>
        <p:spPr bwMode="auto">
          <a:xfrm flipV="1">
            <a:off x="3962400"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2" name="Line 10"/>
          <p:cNvSpPr>
            <a:spLocks noChangeShapeType="1"/>
          </p:cNvSpPr>
          <p:nvPr/>
        </p:nvSpPr>
        <p:spPr bwMode="auto">
          <a:xfrm flipV="1">
            <a:off x="3962400" y="1093788"/>
            <a:ext cx="0" cy="1412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3" name="Line 11"/>
          <p:cNvSpPr>
            <a:spLocks noChangeShapeType="1"/>
          </p:cNvSpPr>
          <p:nvPr/>
        </p:nvSpPr>
        <p:spPr bwMode="auto">
          <a:xfrm>
            <a:off x="3235325" y="1289050"/>
            <a:ext cx="1562100"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4" name="Line 12"/>
          <p:cNvSpPr>
            <a:spLocks noChangeShapeType="1"/>
          </p:cNvSpPr>
          <p:nvPr/>
        </p:nvSpPr>
        <p:spPr bwMode="auto">
          <a:xfrm>
            <a:off x="946150" y="1925638"/>
            <a:ext cx="6032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5" name="Line 13"/>
          <p:cNvSpPr>
            <a:spLocks noChangeShapeType="1"/>
          </p:cNvSpPr>
          <p:nvPr/>
        </p:nvSpPr>
        <p:spPr bwMode="auto">
          <a:xfrm>
            <a:off x="2862263" y="2068513"/>
            <a:ext cx="0" cy="5492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6" name="Line 14"/>
          <p:cNvSpPr>
            <a:spLocks noChangeShapeType="1"/>
          </p:cNvSpPr>
          <p:nvPr/>
        </p:nvSpPr>
        <p:spPr bwMode="auto">
          <a:xfrm>
            <a:off x="5080000" y="2174875"/>
            <a:ext cx="0" cy="4429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27" name="Rectangle 15"/>
          <p:cNvSpPr>
            <a:spLocks noChangeArrowheads="1"/>
          </p:cNvSpPr>
          <p:nvPr/>
        </p:nvSpPr>
        <p:spPr bwMode="auto">
          <a:xfrm>
            <a:off x="3249613" y="22717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ø44 </a:t>
            </a:r>
          </a:p>
        </p:txBody>
      </p:sp>
      <p:grpSp>
        <p:nvGrpSpPr>
          <p:cNvPr id="90128" name="Group 16"/>
          <p:cNvGrpSpPr>
            <a:grpSpLocks/>
          </p:cNvGrpSpPr>
          <p:nvPr/>
        </p:nvGrpSpPr>
        <p:grpSpPr bwMode="auto">
          <a:xfrm>
            <a:off x="4343400" y="2260600"/>
            <a:ext cx="360363" cy="336550"/>
            <a:chOff x="2829" y="1725"/>
            <a:chExt cx="170" cy="159"/>
          </a:xfrm>
        </p:grpSpPr>
        <p:sp>
          <p:nvSpPr>
            <p:cNvPr id="90256" name="Rectangle 17"/>
            <p:cNvSpPr>
              <a:spLocks noChangeArrowheads="1"/>
            </p:cNvSpPr>
            <p:nvPr/>
          </p:nvSpPr>
          <p:spPr bwMode="auto">
            <a:xfrm>
              <a:off x="2829" y="1725"/>
              <a:ext cx="151"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E</a:t>
              </a:r>
            </a:p>
          </p:txBody>
        </p:sp>
        <p:sp>
          <p:nvSpPr>
            <p:cNvPr id="90257" name="Rectangle 18"/>
            <p:cNvSpPr>
              <a:spLocks noChangeArrowheads="1"/>
            </p:cNvSpPr>
            <p:nvPr/>
          </p:nvSpPr>
          <p:spPr bwMode="auto">
            <a:xfrm>
              <a:off x="2885" y="1725"/>
              <a:ext cx="114"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 </a:t>
              </a:r>
            </a:p>
          </p:txBody>
        </p:sp>
        <p:sp>
          <p:nvSpPr>
            <p:cNvPr id="90258" name="Oval 19"/>
            <p:cNvSpPr>
              <a:spLocks noChangeArrowheads="1"/>
            </p:cNvSpPr>
            <p:nvPr/>
          </p:nvSpPr>
          <p:spPr bwMode="auto">
            <a:xfrm>
              <a:off x="2847" y="1727"/>
              <a:ext cx="137" cy="137"/>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90129" name="Freeform 20" descr="noir)"/>
          <p:cNvSpPr>
            <a:spLocks/>
          </p:cNvSpPr>
          <p:nvPr/>
        </p:nvSpPr>
        <p:spPr bwMode="auto">
          <a:xfrm>
            <a:off x="1495425" y="1289050"/>
            <a:ext cx="1724025" cy="904875"/>
          </a:xfrm>
          <a:custGeom>
            <a:avLst/>
            <a:gdLst>
              <a:gd name="T0" fmla="*/ 2147483647 w 1086"/>
              <a:gd name="T1" fmla="*/ 0 h 570"/>
              <a:gd name="T2" fmla="*/ 2147483647 w 1086"/>
              <a:gd name="T3" fmla="*/ 2147483647 h 570"/>
              <a:gd name="T4" fmla="*/ 2147483647 w 1086"/>
              <a:gd name="T5" fmla="*/ 2147483647 h 570"/>
              <a:gd name="T6" fmla="*/ 2147483647 w 1086"/>
              <a:gd name="T7" fmla="*/ 2147483647 h 570"/>
              <a:gd name="T8" fmla="*/ 0 w 1086"/>
              <a:gd name="T9" fmla="*/ 2147483647 h 570"/>
              <a:gd name="T10" fmla="*/ 0 w 1086"/>
              <a:gd name="T11" fmla="*/ 0 h 570"/>
              <a:gd name="T12" fmla="*/ 2147483647 w 108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6" h="570">
                <a:moveTo>
                  <a:pt x="1085" y="0"/>
                </a:moveTo>
                <a:lnTo>
                  <a:pt x="1085" y="569"/>
                </a:lnTo>
                <a:lnTo>
                  <a:pt x="861" y="569"/>
                </a:lnTo>
                <a:lnTo>
                  <a:pt x="861" y="413"/>
                </a:lnTo>
                <a:lnTo>
                  <a:pt x="0" y="413"/>
                </a:lnTo>
                <a:lnTo>
                  <a:pt x="0" y="0"/>
                </a:lnTo>
                <a:lnTo>
                  <a:pt x="1085"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130" name="Line 21"/>
          <p:cNvSpPr>
            <a:spLocks noChangeShapeType="1"/>
          </p:cNvSpPr>
          <p:nvPr/>
        </p:nvSpPr>
        <p:spPr bwMode="auto">
          <a:xfrm>
            <a:off x="3217863" y="2192338"/>
            <a:ext cx="170338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1" name="Rectangle 22"/>
          <p:cNvSpPr>
            <a:spLocks noChangeArrowheads="1"/>
          </p:cNvSpPr>
          <p:nvPr/>
        </p:nvSpPr>
        <p:spPr bwMode="auto">
          <a:xfrm>
            <a:off x="1739900" y="1295400"/>
            <a:ext cx="417513" cy="63500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32" name="Line 23"/>
          <p:cNvSpPr>
            <a:spLocks noChangeShapeType="1"/>
          </p:cNvSpPr>
          <p:nvPr/>
        </p:nvSpPr>
        <p:spPr bwMode="auto">
          <a:xfrm>
            <a:off x="1957388"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3" name="Line 24"/>
          <p:cNvSpPr>
            <a:spLocks noChangeShapeType="1"/>
          </p:cNvSpPr>
          <p:nvPr/>
        </p:nvSpPr>
        <p:spPr bwMode="auto">
          <a:xfrm>
            <a:off x="1957388"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4" name="Line 25"/>
          <p:cNvSpPr>
            <a:spLocks noChangeShapeType="1"/>
          </p:cNvSpPr>
          <p:nvPr/>
        </p:nvSpPr>
        <p:spPr bwMode="auto">
          <a:xfrm>
            <a:off x="1957388"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5" name="Line 26"/>
          <p:cNvSpPr>
            <a:spLocks noChangeShapeType="1"/>
          </p:cNvSpPr>
          <p:nvPr/>
        </p:nvSpPr>
        <p:spPr bwMode="auto">
          <a:xfrm>
            <a:off x="1957388"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6" name="Line 27"/>
          <p:cNvSpPr>
            <a:spLocks noChangeShapeType="1"/>
          </p:cNvSpPr>
          <p:nvPr/>
        </p:nvSpPr>
        <p:spPr bwMode="auto">
          <a:xfrm>
            <a:off x="1957388"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7" name="Line 28"/>
          <p:cNvSpPr>
            <a:spLocks noChangeShapeType="1"/>
          </p:cNvSpPr>
          <p:nvPr/>
        </p:nvSpPr>
        <p:spPr bwMode="auto">
          <a:xfrm>
            <a:off x="1957388"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8" name="Line 29"/>
          <p:cNvSpPr>
            <a:spLocks noChangeShapeType="1"/>
          </p:cNvSpPr>
          <p:nvPr/>
        </p:nvSpPr>
        <p:spPr bwMode="auto">
          <a:xfrm>
            <a:off x="1957388"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39" name="Rectangle 30"/>
          <p:cNvSpPr>
            <a:spLocks noChangeArrowheads="1"/>
          </p:cNvSpPr>
          <p:nvPr/>
        </p:nvSpPr>
        <p:spPr bwMode="auto">
          <a:xfrm>
            <a:off x="5767388" y="1289050"/>
            <a:ext cx="419100" cy="64135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40" name="Line 31"/>
          <p:cNvSpPr>
            <a:spLocks noChangeShapeType="1"/>
          </p:cNvSpPr>
          <p:nvPr/>
        </p:nvSpPr>
        <p:spPr bwMode="auto">
          <a:xfrm>
            <a:off x="5986463"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1" name="Line 32"/>
          <p:cNvSpPr>
            <a:spLocks noChangeShapeType="1"/>
          </p:cNvSpPr>
          <p:nvPr/>
        </p:nvSpPr>
        <p:spPr bwMode="auto">
          <a:xfrm>
            <a:off x="5986463"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2" name="Line 33"/>
          <p:cNvSpPr>
            <a:spLocks noChangeShapeType="1"/>
          </p:cNvSpPr>
          <p:nvPr/>
        </p:nvSpPr>
        <p:spPr bwMode="auto">
          <a:xfrm>
            <a:off x="5986463"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3" name="Line 34"/>
          <p:cNvSpPr>
            <a:spLocks noChangeShapeType="1"/>
          </p:cNvSpPr>
          <p:nvPr/>
        </p:nvSpPr>
        <p:spPr bwMode="auto">
          <a:xfrm>
            <a:off x="5986463"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4" name="Line 35"/>
          <p:cNvSpPr>
            <a:spLocks noChangeShapeType="1"/>
          </p:cNvSpPr>
          <p:nvPr/>
        </p:nvSpPr>
        <p:spPr bwMode="auto">
          <a:xfrm>
            <a:off x="5986463"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5" name="Line 36"/>
          <p:cNvSpPr>
            <a:spLocks noChangeShapeType="1"/>
          </p:cNvSpPr>
          <p:nvPr/>
        </p:nvSpPr>
        <p:spPr bwMode="auto">
          <a:xfrm>
            <a:off x="5986463"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6" name="Line 37"/>
          <p:cNvSpPr>
            <a:spLocks noChangeShapeType="1"/>
          </p:cNvSpPr>
          <p:nvPr/>
        </p:nvSpPr>
        <p:spPr bwMode="auto">
          <a:xfrm>
            <a:off x="5986463"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7" name="Line 38"/>
          <p:cNvSpPr>
            <a:spLocks noChangeShapeType="1"/>
          </p:cNvSpPr>
          <p:nvPr/>
        </p:nvSpPr>
        <p:spPr bwMode="auto">
          <a:xfrm>
            <a:off x="1957388"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8" name="Line 39"/>
          <p:cNvSpPr>
            <a:spLocks noChangeShapeType="1"/>
          </p:cNvSpPr>
          <p:nvPr/>
        </p:nvSpPr>
        <p:spPr bwMode="auto">
          <a:xfrm>
            <a:off x="5986463"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49" name="Rectangle 40"/>
          <p:cNvSpPr>
            <a:spLocks noChangeArrowheads="1"/>
          </p:cNvSpPr>
          <p:nvPr/>
        </p:nvSpPr>
        <p:spPr bwMode="auto">
          <a:xfrm>
            <a:off x="3719513" y="27289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 80</a:t>
            </a:r>
          </a:p>
        </p:txBody>
      </p:sp>
      <p:sp>
        <p:nvSpPr>
          <p:cNvPr id="90150" name="Rectangle 41"/>
          <p:cNvSpPr>
            <a:spLocks noChangeArrowheads="1"/>
          </p:cNvSpPr>
          <p:nvPr/>
        </p:nvSpPr>
        <p:spPr bwMode="auto">
          <a:xfrm>
            <a:off x="3905250" y="27289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51" name="Rectangle 42"/>
          <p:cNvSpPr>
            <a:spLocks noChangeArrowheads="1"/>
          </p:cNvSpPr>
          <p:nvPr/>
        </p:nvSpPr>
        <p:spPr bwMode="auto">
          <a:xfrm>
            <a:off x="3748088" y="2768600"/>
            <a:ext cx="558800" cy="2825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52" name="Rectangle 43"/>
          <p:cNvSpPr>
            <a:spLocks noChangeArrowheads="1"/>
          </p:cNvSpPr>
          <p:nvPr/>
        </p:nvSpPr>
        <p:spPr bwMode="auto">
          <a:xfrm>
            <a:off x="3729038" y="2162175"/>
            <a:ext cx="3000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a:t>
            </a:r>
          </a:p>
        </p:txBody>
      </p:sp>
      <p:sp>
        <p:nvSpPr>
          <p:cNvPr id="90153" name="Rectangle 44"/>
          <p:cNvSpPr>
            <a:spLocks noChangeArrowheads="1"/>
          </p:cNvSpPr>
          <p:nvPr/>
        </p:nvSpPr>
        <p:spPr bwMode="auto">
          <a:xfrm>
            <a:off x="3713163" y="23177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-0,05</a:t>
            </a:r>
          </a:p>
        </p:txBody>
      </p:sp>
      <p:sp>
        <p:nvSpPr>
          <p:cNvPr id="90154" name="Line 57"/>
          <p:cNvSpPr>
            <a:spLocks noChangeShapeType="1"/>
          </p:cNvSpPr>
          <p:nvPr/>
        </p:nvSpPr>
        <p:spPr bwMode="auto">
          <a:xfrm>
            <a:off x="5772150" y="909638"/>
            <a:ext cx="0" cy="3667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55" name="Line 58"/>
          <p:cNvSpPr>
            <a:spLocks noChangeShapeType="1"/>
          </p:cNvSpPr>
          <p:nvPr/>
        </p:nvSpPr>
        <p:spPr bwMode="auto">
          <a:xfrm>
            <a:off x="6181725" y="933450"/>
            <a:ext cx="0" cy="8874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56" name="Line 59"/>
          <p:cNvSpPr>
            <a:spLocks noChangeShapeType="1"/>
          </p:cNvSpPr>
          <p:nvPr/>
        </p:nvSpPr>
        <p:spPr bwMode="auto">
          <a:xfrm>
            <a:off x="5772150" y="1022350"/>
            <a:ext cx="588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57" name="Rectangle 60"/>
          <p:cNvSpPr>
            <a:spLocks noChangeArrowheads="1"/>
          </p:cNvSpPr>
          <p:nvPr/>
        </p:nvSpPr>
        <p:spPr bwMode="auto">
          <a:xfrm>
            <a:off x="6289675" y="493713"/>
            <a:ext cx="96837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6x ø 8 </a:t>
            </a:r>
          </a:p>
        </p:txBody>
      </p:sp>
      <p:grpSp>
        <p:nvGrpSpPr>
          <p:cNvPr id="90158" name="Group 61"/>
          <p:cNvGrpSpPr>
            <a:grpSpLocks/>
          </p:cNvGrpSpPr>
          <p:nvPr/>
        </p:nvGrpSpPr>
        <p:grpSpPr bwMode="auto">
          <a:xfrm>
            <a:off x="6181725" y="1004888"/>
            <a:ext cx="141288" cy="73025"/>
            <a:chOff x="3894" y="897"/>
            <a:chExt cx="89" cy="46"/>
          </a:xfrm>
        </p:grpSpPr>
        <p:sp>
          <p:nvSpPr>
            <p:cNvPr id="90254" name="Freeform 62"/>
            <p:cNvSpPr>
              <a:spLocks/>
            </p:cNvSpPr>
            <p:nvPr/>
          </p:nvSpPr>
          <p:spPr bwMode="auto">
            <a:xfrm>
              <a:off x="3894" y="897"/>
              <a:ext cx="68" cy="46"/>
            </a:xfrm>
            <a:custGeom>
              <a:avLst/>
              <a:gdLst>
                <a:gd name="T0" fmla="*/ 0 w 68"/>
                <a:gd name="T1" fmla="*/ 23 h 46"/>
                <a:gd name="T2" fmla="*/ 67 w 68"/>
                <a:gd name="T3" fmla="*/ 0 h 46"/>
                <a:gd name="T4" fmla="*/ 67 w 68"/>
                <a:gd name="T5" fmla="*/ 23 h 46"/>
                <a:gd name="T6" fmla="*/ 67 w 68"/>
                <a:gd name="T7" fmla="*/ 45 h 46"/>
                <a:gd name="T8" fmla="*/ 0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0" y="23"/>
                  </a:moveTo>
                  <a:lnTo>
                    <a:pt x="67" y="0"/>
                  </a:lnTo>
                  <a:lnTo>
                    <a:pt x="67" y="23"/>
                  </a:lnTo>
                  <a:lnTo>
                    <a:pt x="67" y="45"/>
                  </a:lnTo>
                  <a:lnTo>
                    <a:pt x="0"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55" name="Line 63"/>
            <p:cNvSpPr>
              <a:spLocks noChangeShapeType="1"/>
            </p:cNvSpPr>
            <p:nvPr/>
          </p:nvSpPr>
          <p:spPr bwMode="auto">
            <a:xfrm>
              <a:off x="3961" y="908"/>
              <a:ext cx="2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0159" name="Group 64"/>
          <p:cNvGrpSpPr>
            <a:grpSpLocks/>
          </p:cNvGrpSpPr>
          <p:nvPr/>
        </p:nvGrpSpPr>
        <p:grpSpPr bwMode="auto">
          <a:xfrm>
            <a:off x="5576888" y="1004888"/>
            <a:ext cx="196850" cy="73025"/>
            <a:chOff x="3513" y="897"/>
            <a:chExt cx="124" cy="46"/>
          </a:xfrm>
        </p:grpSpPr>
        <p:sp>
          <p:nvSpPr>
            <p:cNvPr id="90252" name="Freeform 65"/>
            <p:cNvSpPr>
              <a:spLocks/>
            </p:cNvSpPr>
            <p:nvPr/>
          </p:nvSpPr>
          <p:spPr bwMode="auto">
            <a:xfrm>
              <a:off x="3569" y="897"/>
              <a:ext cx="68" cy="46"/>
            </a:xfrm>
            <a:custGeom>
              <a:avLst/>
              <a:gdLst>
                <a:gd name="T0" fmla="*/ 67 w 68"/>
                <a:gd name="T1" fmla="*/ 23 h 46"/>
                <a:gd name="T2" fmla="*/ 0 w 68"/>
                <a:gd name="T3" fmla="*/ 45 h 46"/>
                <a:gd name="T4" fmla="*/ 0 w 68"/>
                <a:gd name="T5" fmla="*/ 23 h 46"/>
                <a:gd name="T6" fmla="*/ 0 w 68"/>
                <a:gd name="T7" fmla="*/ 0 h 46"/>
                <a:gd name="T8" fmla="*/ 67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3"/>
                  </a:moveTo>
                  <a:lnTo>
                    <a:pt x="0" y="45"/>
                  </a:lnTo>
                  <a:lnTo>
                    <a:pt x="0" y="23"/>
                  </a:lnTo>
                  <a:lnTo>
                    <a:pt x="0" y="0"/>
                  </a:lnTo>
                  <a:lnTo>
                    <a:pt x="67"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53" name="Line 66"/>
            <p:cNvSpPr>
              <a:spLocks noChangeShapeType="1"/>
            </p:cNvSpPr>
            <p:nvPr/>
          </p:nvSpPr>
          <p:spPr bwMode="auto">
            <a:xfrm>
              <a:off x="3513" y="908"/>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0160" name="Group 67"/>
          <p:cNvGrpSpPr>
            <a:grpSpLocks/>
          </p:cNvGrpSpPr>
          <p:nvPr/>
        </p:nvGrpSpPr>
        <p:grpSpPr bwMode="auto">
          <a:xfrm>
            <a:off x="5080000" y="2546350"/>
            <a:ext cx="1154113" cy="73025"/>
            <a:chOff x="3200" y="1868"/>
            <a:chExt cx="727" cy="46"/>
          </a:xfrm>
        </p:grpSpPr>
        <p:sp>
          <p:nvSpPr>
            <p:cNvPr id="90250" name="Freeform 68"/>
            <p:cNvSpPr>
              <a:spLocks/>
            </p:cNvSpPr>
            <p:nvPr/>
          </p:nvSpPr>
          <p:spPr bwMode="auto">
            <a:xfrm>
              <a:off x="3200" y="1868"/>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51" name="Line 69"/>
            <p:cNvSpPr>
              <a:spLocks noChangeShapeType="1"/>
            </p:cNvSpPr>
            <p:nvPr/>
          </p:nvSpPr>
          <p:spPr bwMode="auto">
            <a:xfrm>
              <a:off x="3256" y="1890"/>
              <a:ext cx="67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0161" name="Rectangle 70"/>
          <p:cNvSpPr>
            <a:spLocks noChangeArrowheads="1"/>
          </p:cNvSpPr>
          <p:nvPr/>
        </p:nvSpPr>
        <p:spPr bwMode="auto">
          <a:xfrm>
            <a:off x="6985000" y="5508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62" name="Rectangle 90"/>
          <p:cNvSpPr>
            <a:spLocks noChangeArrowheads="1"/>
          </p:cNvSpPr>
          <p:nvPr/>
        </p:nvSpPr>
        <p:spPr bwMode="auto">
          <a:xfrm>
            <a:off x="7002463" y="334963"/>
            <a:ext cx="565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0,1 </a:t>
            </a:r>
          </a:p>
        </p:txBody>
      </p:sp>
      <p:sp>
        <p:nvSpPr>
          <p:cNvPr id="90163" name="Rectangle 91"/>
          <p:cNvSpPr>
            <a:spLocks noChangeArrowheads="1"/>
          </p:cNvSpPr>
          <p:nvPr/>
        </p:nvSpPr>
        <p:spPr bwMode="auto">
          <a:xfrm>
            <a:off x="7251700" y="3349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64" name="Rectangle 92"/>
          <p:cNvSpPr>
            <a:spLocks noChangeArrowheads="1"/>
          </p:cNvSpPr>
          <p:nvPr/>
        </p:nvSpPr>
        <p:spPr bwMode="auto">
          <a:xfrm>
            <a:off x="7002463" y="547688"/>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a:t>
            </a:r>
          </a:p>
        </p:txBody>
      </p:sp>
      <p:sp>
        <p:nvSpPr>
          <p:cNvPr id="90165" name="Rectangle 93"/>
          <p:cNvSpPr>
            <a:spLocks noChangeArrowheads="1"/>
          </p:cNvSpPr>
          <p:nvPr/>
        </p:nvSpPr>
        <p:spPr bwMode="auto">
          <a:xfrm>
            <a:off x="7108825" y="5476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66" name="Rectangle 94" descr="noir)"/>
          <p:cNvSpPr>
            <a:spLocks noChangeArrowheads="1"/>
          </p:cNvSpPr>
          <p:nvPr/>
        </p:nvSpPr>
        <p:spPr bwMode="auto">
          <a:xfrm>
            <a:off x="1519238" y="4505325"/>
            <a:ext cx="1376362"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67" name="Rectangle 95" descr="noir)"/>
          <p:cNvSpPr>
            <a:spLocks noChangeArrowheads="1"/>
          </p:cNvSpPr>
          <p:nvPr/>
        </p:nvSpPr>
        <p:spPr bwMode="auto">
          <a:xfrm>
            <a:off x="5102225" y="4505325"/>
            <a:ext cx="1376363"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68" name="Rectangle 96" descr="90%"/>
          <p:cNvSpPr>
            <a:spLocks noChangeArrowheads="1"/>
          </p:cNvSpPr>
          <p:nvPr/>
        </p:nvSpPr>
        <p:spPr bwMode="auto">
          <a:xfrm>
            <a:off x="18399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69" name="Rectangle 97" descr="90%"/>
          <p:cNvSpPr>
            <a:spLocks noChangeArrowheads="1"/>
          </p:cNvSpPr>
          <p:nvPr/>
        </p:nvSpPr>
        <p:spPr bwMode="auto">
          <a:xfrm>
            <a:off x="58658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70" name="Line 98"/>
          <p:cNvSpPr>
            <a:spLocks noChangeShapeType="1"/>
          </p:cNvSpPr>
          <p:nvPr/>
        </p:nvSpPr>
        <p:spPr bwMode="auto">
          <a:xfrm>
            <a:off x="2908300" y="4500563"/>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71" name="Line 99"/>
          <p:cNvSpPr>
            <a:spLocks noChangeShapeType="1"/>
          </p:cNvSpPr>
          <p:nvPr/>
        </p:nvSpPr>
        <p:spPr bwMode="auto">
          <a:xfrm>
            <a:off x="2908300" y="5413375"/>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0172" name="Group 100"/>
          <p:cNvGrpSpPr>
            <a:grpSpLocks/>
          </p:cNvGrpSpPr>
          <p:nvPr/>
        </p:nvGrpSpPr>
        <p:grpSpPr bwMode="auto">
          <a:xfrm>
            <a:off x="2005013" y="3552825"/>
            <a:ext cx="4008437" cy="73025"/>
            <a:chOff x="1263" y="2502"/>
            <a:chExt cx="2525" cy="46"/>
          </a:xfrm>
        </p:grpSpPr>
        <p:sp>
          <p:nvSpPr>
            <p:cNvPr id="90247" name="Freeform 101"/>
            <p:cNvSpPr>
              <a:spLocks/>
            </p:cNvSpPr>
            <p:nvPr/>
          </p:nvSpPr>
          <p:spPr bwMode="auto">
            <a:xfrm>
              <a:off x="1263" y="2502"/>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48" name="Freeform 102"/>
            <p:cNvSpPr>
              <a:spLocks/>
            </p:cNvSpPr>
            <p:nvPr/>
          </p:nvSpPr>
          <p:spPr bwMode="auto">
            <a:xfrm>
              <a:off x="3720" y="2502"/>
              <a:ext cx="68" cy="46"/>
            </a:xfrm>
            <a:custGeom>
              <a:avLst/>
              <a:gdLst>
                <a:gd name="T0" fmla="*/ 67 w 68"/>
                <a:gd name="T1" fmla="*/ 22 h 46"/>
                <a:gd name="T2" fmla="*/ 0 w 68"/>
                <a:gd name="T3" fmla="*/ 45 h 46"/>
                <a:gd name="T4" fmla="*/ 0 w 68"/>
                <a:gd name="T5" fmla="*/ 22 h 46"/>
                <a:gd name="T6" fmla="*/ 0 w 68"/>
                <a:gd name="T7" fmla="*/ 0 h 46"/>
                <a:gd name="T8" fmla="*/ 67 w 68"/>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2"/>
                  </a:moveTo>
                  <a:lnTo>
                    <a:pt x="0" y="45"/>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49" name="Line 103"/>
            <p:cNvSpPr>
              <a:spLocks noChangeShapeType="1"/>
            </p:cNvSpPr>
            <p:nvPr/>
          </p:nvSpPr>
          <p:spPr bwMode="auto">
            <a:xfrm>
              <a:off x="1319" y="2524"/>
              <a:ext cx="240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0173" name="Rectangle 104"/>
          <p:cNvSpPr>
            <a:spLocks noChangeArrowheads="1"/>
          </p:cNvSpPr>
          <p:nvPr/>
        </p:nvSpPr>
        <p:spPr bwMode="auto">
          <a:xfrm>
            <a:off x="3738563" y="3306763"/>
            <a:ext cx="577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ø80</a:t>
            </a:r>
          </a:p>
        </p:txBody>
      </p:sp>
      <p:sp>
        <p:nvSpPr>
          <p:cNvPr id="90174" name="Rectangle 105"/>
          <p:cNvSpPr>
            <a:spLocks noChangeArrowheads="1"/>
          </p:cNvSpPr>
          <p:nvPr/>
        </p:nvSpPr>
        <p:spPr bwMode="auto">
          <a:xfrm>
            <a:off x="4111625" y="31543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75" name="Rectangle 106"/>
          <p:cNvSpPr>
            <a:spLocks noChangeArrowheads="1"/>
          </p:cNvSpPr>
          <p:nvPr/>
        </p:nvSpPr>
        <p:spPr bwMode="auto">
          <a:xfrm>
            <a:off x="5441950" y="37020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176" name="Line 107"/>
          <p:cNvSpPr>
            <a:spLocks noChangeShapeType="1"/>
          </p:cNvSpPr>
          <p:nvPr/>
        </p:nvSpPr>
        <p:spPr bwMode="auto">
          <a:xfrm>
            <a:off x="2898775" y="5340350"/>
            <a:ext cx="0" cy="6032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77" name="Line 108"/>
          <p:cNvSpPr>
            <a:spLocks noChangeShapeType="1"/>
          </p:cNvSpPr>
          <p:nvPr/>
        </p:nvSpPr>
        <p:spPr bwMode="auto">
          <a:xfrm>
            <a:off x="5089525" y="5394325"/>
            <a:ext cx="0" cy="5302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0178" name="Group 109"/>
          <p:cNvGrpSpPr>
            <a:grpSpLocks/>
          </p:cNvGrpSpPr>
          <p:nvPr/>
        </p:nvGrpSpPr>
        <p:grpSpPr bwMode="auto">
          <a:xfrm>
            <a:off x="2908300" y="5534025"/>
            <a:ext cx="2201863" cy="366713"/>
            <a:chOff x="1832" y="3486"/>
            <a:chExt cx="1387" cy="231"/>
          </a:xfrm>
        </p:grpSpPr>
        <p:grpSp>
          <p:nvGrpSpPr>
            <p:cNvPr id="90241" name="Group 110"/>
            <p:cNvGrpSpPr>
              <a:grpSpLocks/>
            </p:cNvGrpSpPr>
            <p:nvPr/>
          </p:nvGrpSpPr>
          <p:grpSpPr bwMode="auto">
            <a:xfrm>
              <a:off x="1832" y="3656"/>
              <a:ext cx="1387" cy="45"/>
              <a:chOff x="1832" y="3920"/>
              <a:chExt cx="1387" cy="45"/>
            </a:xfrm>
          </p:grpSpPr>
          <p:sp>
            <p:nvSpPr>
              <p:cNvPr id="90244" name="Freeform 111"/>
              <p:cNvSpPr>
                <a:spLocks/>
              </p:cNvSpPr>
              <p:nvPr/>
            </p:nvSpPr>
            <p:spPr bwMode="auto">
              <a:xfrm>
                <a:off x="1832" y="3920"/>
                <a:ext cx="57" cy="45"/>
              </a:xfrm>
              <a:custGeom>
                <a:avLst/>
                <a:gdLst>
                  <a:gd name="T0" fmla="*/ 0 w 57"/>
                  <a:gd name="T1" fmla="*/ 22 h 45"/>
                  <a:gd name="T2" fmla="*/ 56 w 57"/>
                  <a:gd name="T3" fmla="*/ 0 h 45"/>
                  <a:gd name="T4" fmla="*/ 56 w 57"/>
                  <a:gd name="T5" fmla="*/ 22 h 45"/>
                  <a:gd name="T6" fmla="*/ 56 w 57"/>
                  <a:gd name="T7" fmla="*/ 44 h 45"/>
                  <a:gd name="T8" fmla="*/ 0 w 57"/>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5">
                    <a:moveTo>
                      <a:pt x="0" y="22"/>
                    </a:moveTo>
                    <a:lnTo>
                      <a:pt x="56" y="0"/>
                    </a:lnTo>
                    <a:lnTo>
                      <a:pt x="56" y="22"/>
                    </a:lnTo>
                    <a:lnTo>
                      <a:pt x="56" y="44"/>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45" name="Freeform 112"/>
              <p:cNvSpPr>
                <a:spLocks/>
              </p:cNvSpPr>
              <p:nvPr/>
            </p:nvSpPr>
            <p:spPr bwMode="auto">
              <a:xfrm>
                <a:off x="3151" y="3920"/>
                <a:ext cx="68" cy="45"/>
              </a:xfrm>
              <a:custGeom>
                <a:avLst/>
                <a:gdLst>
                  <a:gd name="T0" fmla="*/ 67 w 68"/>
                  <a:gd name="T1" fmla="*/ 22 h 45"/>
                  <a:gd name="T2" fmla="*/ 0 w 68"/>
                  <a:gd name="T3" fmla="*/ 44 h 45"/>
                  <a:gd name="T4" fmla="*/ 0 w 68"/>
                  <a:gd name="T5" fmla="*/ 22 h 45"/>
                  <a:gd name="T6" fmla="*/ 0 w 68"/>
                  <a:gd name="T7" fmla="*/ 0 h 45"/>
                  <a:gd name="T8" fmla="*/ 67 w 68"/>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5">
                    <a:moveTo>
                      <a:pt x="67" y="22"/>
                    </a:moveTo>
                    <a:lnTo>
                      <a:pt x="0" y="44"/>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46" name="Line 113"/>
              <p:cNvSpPr>
                <a:spLocks noChangeShapeType="1"/>
              </p:cNvSpPr>
              <p:nvPr/>
            </p:nvSpPr>
            <p:spPr bwMode="auto">
              <a:xfrm>
                <a:off x="1888" y="3942"/>
                <a:ext cx="12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0242" name="Rectangle 114"/>
            <p:cNvSpPr>
              <a:spLocks noChangeArrowheads="1"/>
            </p:cNvSpPr>
            <p:nvPr/>
          </p:nvSpPr>
          <p:spPr bwMode="auto">
            <a:xfrm>
              <a:off x="2422" y="3486"/>
              <a:ext cx="3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ø44</a:t>
              </a:r>
            </a:p>
          </p:txBody>
        </p:sp>
        <p:sp>
          <p:nvSpPr>
            <p:cNvPr id="90243" name="Rectangle 115"/>
            <p:cNvSpPr>
              <a:spLocks noChangeArrowheads="1"/>
            </p:cNvSpPr>
            <p:nvPr/>
          </p:nvSpPr>
          <p:spPr bwMode="auto">
            <a:xfrm>
              <a:off x="2657" y="348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 </a:t>
              </a:r>
            </a:p>
          </p:txBody>
        </p:sp>
      </p:grpSp>
      <p:sp>
        <p:nvSpPr>
          <p:cNvPr id="90179" name="Rectangle 116"/>
          <p:cNvSpPr>
            <a:spLocks noChangeArrowheads="1"/>
          </p:cNvSpPr>
          <p:nvPr/>
        </p:nvSpPr>
        <p:spPr bwMode="auto">
          <a:xfrm>
            <a:off x="80963" y="79375"/>
            <a:ext cx="6557054"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0180" name="Rectangle 117"/>
          <p:cNvSpPr>
            <a:spLocks noChangeArrowheads="1"/>
          </p:cNvSpPr>
          <p:nvPr/>
        </p:nvSpPr>
        <p:spPr bwMode="auto">
          <a:xfrm>
            <a:off x="87313" y="88900"/>
            <a:ext cx="6550704"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INTERET DU FLOTTEMENT PARMIS PAR </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grpSp>
        <p:nvGrpSpPr>
          <p:cNvPr id="90181" name="Group 118"/>
          <p:cNvGrpSpPr>
            <a:grpSpLocks/>
          </p:cNvGrpSpPr>
          <p:nvPr/>
        </p:nvGrpSpPr>
        <p:grpSpPr bwMode="auto">
          <a:xfrm>
            <a:off x="5686425" y="3690938"/>
            <a:ext cx="1628775" cy="393700"/>
            <a:chOff x="3582" y="2325"/>
            <a:chExt cx="1026" cy="248"/>
          </a:xfrm>
        </p:grpSpPr>
        <p:sp>
          <p:nvSpPr>
            <p:cNvPr id="90233" name="Line 119"/>
            <p:cNvSpPr>
              <a:spLocks noChangeShapeType="1"/>
            </p:cNvSpPr>
            <p:nvPr/>
          </p:nvSpPr>
          <p:spPr bwMode="auto">
            <a:xfrm>
              <a:off x="3687" y="2551"/>
              <a:ext cx="92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0234" name="Group 120"/>
            <p:cNvGrpSpPr>
              <a:grpSpLocks/>
            </p:cNvGrpSpPr>
            <p:nvPr/>
          </p:nvGrpSpPr>
          <p:grpSpPr bwMode="auto">
            <a:xfrm>
              <a:off x="3888" y="2517"/>
              <a:ext cx="123" cy="56"/>
              <a:chOff x="3888" y="2781"/>
              <a:chExt cx="123" cy="56"/>
            </a:xfrm>
          </p:grpSpPr>
          <p:sp>
            <p:nvSpPr>
              <p:cNvPr id="90239" name="Freeform 121"/>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40" name="Line 122"/>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0235" name="Rectangle 123"/>
            <p:cNvSpPr>
              <a:spLocks noChangeArrowheads="1"/>
            </p:cNvSpPr>
            <p:nvPr/>
          </p:nvSpPr>
          <p:spPr bwMode="auto">
            <a:xfrm>
              <a:off x="4215" y="2325"/>
              <a:ext cx="2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ø8</a:t>
              </a:r>
            </a:p>
          </p:txBody>
        </p:sp>
        <p:grpSp>
          <p:nvGrpSpPr>
            <p:cNvPr id="90236" name="Group 124"/>
            <p:cNvGrpSpPr>
              <a:grpSpLocks/>
            </p:cNvGrpSpPr>
            <p:nvPr/>
          </p:nvGrpSpPr>
          <p:grpSpPr bwMode="auto">
            <a:xfrm flipH="1">
              <a:off x="3582" y="2517"/>
              <a:ext cx="123" cy="56"/>
              <a:chOff x="3888" y="2781"/>
              <a:chExt cx="123" cy="56"/>
            </a:xfrm>
          </p:grpSpPr>
          <p:sp>
            <p:nvSpPr>
              <p:cNvPr id="90237" name="Freeform 125"/>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38" name="Line 126"/>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90182" name="Line 127"/>
          <p:cNvSpPr>
            <a:spLocks noChangeShapeType="1"/>
          </p:cNvSpPr>
          <p:nvPr/>
        </p:nvSpPr>
        <p:spPr bwMode="auto">
          <a:xfrm flipV="1">
            <a:off x="6019800" y="3524250"/>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83" name="Rectangle 128" descr="90%"/>
          <p:cNvSpPr>
            <a:spLocks noChangeArrowheads="1"/>
          </p:cNvSpPr>
          <p:nvPr/>
        </p:nvSpPr>
        <p:spPr bwMode="auto">
          <a:xfrm>
            <a:off x="48799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84" name="Line 129"/>
          <p:cNvSpPr>
            <a:spLocks noChangeShapeType="1"/>
          </p:cNvSpPr>
          <p:nvPr/>
        </p:nvSpPr>
        <p:spPr bwMode="auto">
          <a:xfrm flipV="1">
            <a:off x="50339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85" name="Rectangle 130" descr="90%"/>
          <p:cNvSpPr>
            <a:spLocks noChangeArrowheads="1"/>
          </p:cNvSpPr>
          <p:nvPr/>
        </p:nvSpPr>
        <p:spPr bwMode="auto">
          <a:xfrm>
            <a:off x="28225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86" name="Line 131"/>
          <p:cNvSpPr>
            <a:spLocks noChangeShapeType="1"/>
          </p:cNvSpPr>
          <p:nvPr/>
        </p:nvSpPr>
        <p:spPr bwMode="auto">
          <a:xfrm flipV="1">
            <a:off x="29765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0187" name="Group 132"/>
          <p:cNvGrpSpPr>
            <a:grpSpLocks/>
          </p:cNvGrpSpPr>
          <p:nvPr/>
        </p:nvGrpSpPr>
        <p:grpSpPr bwMode="auto">
          <a:xfrm>
            <a:off x="1022350" y="1935163"/>
            <a:ext cx="292100" cy="527050"/>
            <a:chOff x="100" y="3120"/>
            <a:chExt cx="184" cy="332"/>
          </a:xfrm>
        </p:grpSpPr>
        <p:sp>
          <p:nvSpPr>
            <p:cNvPr id="90230" name="Rectangle 13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231" name="Line 13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32" name="Freeform 13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0188" name="Rectangle 136"/>
          <p:cNvSpPr>
            <a:spLocks noChangeArrowheads="1"/>
          </p:cNvSpPr>
          <p:nvPr/>
        </p:nvSpPr>
        <p:spPr bwMode="auto">
          <a:xfrm>
            <a:off x="1008063" y="2135188"/>
            <a:ext cx="35242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A</a:t>
            </a:r>
          </a:p>
        </p:txBody>
      </p:sp>
      <p:sp>
        <p:nvSpPr>
          <p:cNvPr id="90189" name="Rectangle 137"/>
          <p:cNvSpPr>
            <a:spLocks noChangeArrowheads="1"/>
          </p:cNvSpPr>
          <p:nvPr/>
        </p:nvSpPr>
        <p:spPr bwMode="auto">
          <a:xfrm>
            <a:off x="2327275" y="2462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190" name="Line 138"/>
          <p:cNvSpPr>
            <a:spLocks noChangeShapeType="1"/>
          </p:cNvSpPr>
          <p:nvPr/>
        </p:nvSpPr>
        <p:spPr bwMode="auto">
          <a:xfrm>
            <a:off x="2625725" y="260826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91" name="Freeform 139"/>
          <p:cNvSpPr>
            <a:spLocks/>
          </p:cNvSpPr>
          <p:nvPr/>
        </p:nvSpPr>
        <p:spPr bwMode="auto">
          <a:xfrm>
            <a:off x="2778125" y="2532063"/>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192" name="Rectangle 140"/>
          <p:cNvSpPr>
            <a:spLocks noChangeArrowheads="1"/>
          </p:cNvSpPr>
          <p:nvPr/>
        </p:nvSpPr>
        <p:spPr bwMode="auto">
          <a:xfrm>
            <a:off x="2317750" y="2425700"/>
            <a:ext cx="3524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B</a:t>
            </a:r>
          </a:p>
        </p:txBody>
      </p:sp>
      <p:sp>
        <p:nvSpPr>
          <p:cNvPr id="90193" name="Line 141"/>
          <p:cNvSpPr>
            <a:spLocks noChangeShapeType="1"/>
          </p:cNvSpPr>
          <p:nvPr/>
        </p:nvSpPr>
        <p:spPr bwMode="auto">
          <a:xfrm flipH="1">
            <a:off x="2857500" y="2587625"/>
            <a:ext cx="2227263"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94" name="Line 142"/>
          <p:cNvSpPr>
            <a:spLocks noChangeShapeType="1"/>
          </p:cNvSpPr>
          <p:nvPr/>
        </p:nvSpPr>
        <p:spPr bwMode="auto">
          <a:xfrm flipH="1">
            <a:off x="1958975" y="3113088"/>
            <a:ext cx="4032250"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95" name="Line 143"/>
          <p:cNvSpPr>
            <a:spLocks noChangeShapeType="1"/>
          </p:cNvSpPr>
          <p:nvPr/>
        </p:nvSpPr>
        <p:spPr bwMode="auto">
          <a:xfrm flipV="1">
            <a:off x="2003425" y="3540125"/>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96" name="Line 144"/>
          <p:cNvSpPr>
            <a:spLocks noChangeShapeType="1"/>
          </p:cNvSpPr>
          <p:nvPr/>
        </p:nvSpPr>
        <p:spPr bwMode="auto">
          <a:xfrm flipV="1">
            <a:off x="4011613" y="4105275"/>
            <a:ext cx="0" cy="140970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197" name="Text Box 145"/>
          <p:cNvSpPr txBox="1">
            <a:spLocks noChangeArrowheads="1"/>
          </p:cNvSpPr>
          <p:nvPr/>
        </p:nvSpPr>
        <p:spPr bwMode="auto">
          <a:xfrm>
            <a:off x="365125" y="6251575"/>
            <a:ext cx="7542213" cy="4000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La pièce peut "flotter" entre la référence secondaire et le calibre. </a:t>
            </a:r>
          </a:p>
        </p:txBody>
      </p:sp>
      <p:sp>
        <p:nvSpPr>
          <p:cNvPr id="90198" name="Text Box 146"/>
          <p:cNvSpPr txBox="1">
            <a:spLocks noChangeArrowheads="1"/>
          </p:cNvSpPr>
          <p:nvPr/>
        </p:nvSpPr>
        <p:spPr bwMode="auto">
          <a:xfrm>
            <a:off x="328613" y="4457700"/>
            <a:ext cx="99853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Calibre</a:t>
            </a:r>
          </a:p>
        </p:txBody>
      </p:sp>
      <p:sp>
        <p:nvSpPr>
          <p:cNvPr id="90199" name="Line 147"/>
          <p:cNvSpPr>
            <a:spLocks noChangeShapeType="1"/>
          </p:cNvSpPr>
          <p:nvPr/>
        </p:nvSpPr>
        <p:spPr bwMode="auto">
          <a:xfrm>
            <a:off x="1323975" y="4664075"/>
            <a:ext cx="320675" cy="160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0200" name="Group 148"/>
          <p:cNvGrpSpPr>
            <a:grpSpLocks/>
          </p:cNvGrpSpPr>
          <p:nvPr/>
        </p:nvGrpSpPr>
        <p:grpSpPr bwMode="auto">
          <a:xfrm>
            <a:off x="1482725" y="1303338"/>
            <a:ext cx="4992688" cy="946150"/>
            <a:chOff x="934" y="807"/>
            <a:chExt cx="3145" cy="596"/>
          </a:xfrm>
        </p:grpSpPr>
        <p:sp>
          <p:nvSpPr>
            <p:cNvPr id="90221" name="Line 149"/>
            <p:cNvSpPr>
              <a:spLocks noChangeShapeType="1"/>
            </p:cNvSpPr>
            <p:nvPr/>
          </p:nvSpPr>
          <p:spPr bwMode="auto">
            <a:xfrm>
              <a:off x="934" y="1206"/>
              <a:ext cx="314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22" name="Line 150"/>
            <p:cNvSpPr>
              <a:spLocks noChangeShapeType="1"/>
            </p:cNvSpPr>
            <p:nvPr/>
          </p:nvSpPr>
          <p:spPr bwMode="auto">
            <a:xfrm rot="5400000">
              <a:off x="1711" y="1306"/>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23" name="Line 151"/>
            <p:cNvSpPr>
              <a:spLocks noChangeShapeType="1"/>
            </p:cNvSpPr>
            <p:nvPr/>
          </p:nvSpPr>
          <p:spPr bwMode="auto">
            <a:xfrm rot="5400000">
              <a:off x="3092" y="1293"/>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90224" name="Group 152"/>
            <p:cNvGrpSpPr>
              <a:grpSpLocks/>
            </p:cNvGrpSpPr>
            <p:nvPr/>
          </p:nvGrpSpPr>
          <p:grpSpPr bwMode="auto">
            <a:xfrm>
              <a:off x="1103" y="807"/>
              <a:ext cx="251" cy="404"/>
              <a:chOff x="1103" y="807"/>
              <a:chExt cx="251" cy="404"/>
            </a:xfrm>
          </p:grpSpPr>
          <p:sp>
            <p:nvSpPr>
              <p:cNvPr id="90228" name="Line 153"/>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29" name="Line 154"/>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90225" name="Group 155"/>
            <p:cNvGrpSpPr>
              <a:grpSpLocks/>
            </p:cNvGrpSpPr>
            <p:nvPr/>
          </p:nvGrpSpPr>
          <p:grpSpPr bwMode="auto">
            <a:xfrm>
              <a:off x="3636" y="810"/>
              <a:ext cx="251" cy="404"/>
              <a:chOff x="1103" y="807"/>
              <a:chExt cx="251" cy="404"/>
            </a:xfrm>
          </p:grpSpPr>
          <p:sp>
            <p:nvSpPr>
              <p:cNvPr id="90226" name="Line 156"/>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27" name="Line 157"/>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grpSp>
        <p:nvGrpSpPr>
          <p:cNvPr id="90201" name="Group 158"/>
          <p:cNvGrpSpPr>
            <a:grpSpLocks/>
          </p:cNvGrpSpPr>
          <p:nvPr/>
        </p:nvGrpSpPr>
        <p:grpSpPr bwMode="auto">
          <a:xfrm>
            <a:off x="1473200" y="3762375"/>
            <a:ext cx="5018088" cy="1063625"/>
            <a:chOff x="991" y="2370"/>
            <a:chExt cx="3161" cy="670"/>
          </a:xfrm>
        </p:grpSpPr>
        <p:sp>
          <p:nvSpPr>
            <p:cNvPr id="90215" name="Freeform 159"/>
            <p:cNvSpPr>
              <a:spLocks/>
            </p:cNvSpPr>
            <p:nvPr/>
          </p:nvSpPr>
          <p:spPr bwMode="auto">
            <a:xfrm>
              <a:off x="991" y="2448"/>
              <a:ext cx="141" cy="378"/>
            </a:xfrm>
            <a:custGeom>
              <a:avLst/>
              <a:gdLst>
                <a:gd name="T0" fmla="*/ 1 w 199"/>
                <a:gd name="T1" fmla="*/ 16 h 378"/>
                <a:gd name="T2" fmla="*/ 1 w 199"/>
                <a:gd name="T3" fmla="*/ 16 h 378"/>
                <a:gd name="T4" fmla="*/ 1 w 199"/>
                <a:gd name="T5" fmla="*/ 16 h 378"/>
                <a:gd name="T6" fmla="*/ 1 w 199"/>
                <a:gd name="T7" fmla="*/ 38 h 378"/>
                <a:gd name="T8" fmla="*/ 1 w 199"/>
                <a:gd name="T9" fmla="*/ 140 h 378"/>
                <a:gd name="T10" fmla="*/ 1 w 199"/>
                <a:gd name="T11" fmla="*/ 235 h 378"/>
                <a:gd name="T12" fmla="*/ 1 w 199"/>
                <a:gd name="T13" fmla="*/ 301 h 378"/>
                <a:gd name="T14" fmla="*/ 1 w 199"/>
                <a:gd name="T15" fmla="*/ 352 h 378"/>
                <a:gd name="T16" fmla="*/ 1 w 199"/>
                <a:gd name="T17" fmla="*/ 359 h 378"/>
                <a:gd name="T18" fmla="*/ 1 w 199"/>
                <a:gd name="T19" fmla="*/ 374 h 378"/>
                <a:gd name="T20" fmla="*/ 1 w 199"/>
                <a:gd name="T21" fmla="*/ 337 h 378"/>
                <a:gd name="T22" fmla="*/ 1 w 199"/>
                <a:gd name="T23" fmla="*/ 272 h 378"/>
                <a:gd name="T24" fmla="*/ 1 w 199"/>
                <a:gd name="T25" fmla="*/ 191 h 378"/>
                <a:gd name="T26" fmla="*/ 1 w 199"/>
                <a:gd name="T27" fmla="*/ 111 h 378"/>
                <a:gd name="T28" fmla="*/ 1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16" name="Freeform 160"/>
            <p:cNvSpPr>
              <a:spLocks/>
            </p:cNvSpPr>
            <p:nvPr/>
          </p:nvSpPr>
          <p:spPr bwMode="auto">
            <a:xfrm>
              <a:off x="3953" y="2421"/>
              <a:ext cx="199" cy="378"/>
            </a:xfrm>
            <a:custGeom>
              <a:avLst/>
              <a:gdLst>
                <a:gd name="T0" fmla="*/ 13 w 199"/>
                <a:gd name="T1" fmla="*/ 16 h 378"/>
                <a:gd name="T2" fmla="*/ 93 w 199"/>
                <a:gd name="T3" fmla="*/ 16 h 378"/>
                <a:gd name="T4" fmla="*/ 130 w 199"/>
                <a:gd name="T5" fmla="*/ 16 h 378"/>
                <a:gd name="T6" fmla="*/ 188 w 199"/>
                <a:gd name="T7" fmla="*/ 38 h 378"/>
                <a:gd name="T8" fmla="*/ 195 w 199"/>
                <a:gd name="T9" fmla="*/ 140 h 378"/>
                <a:gd name="T10" fmla="*/ 181 w 199"/>
                <a:gd name="T11" fmla="*/ 235 h 378"/>
                <a:gd name="T12" fmla="*/ 173 w 199"/>
                <a:gd name="T13" fmla="*/ 301 h 378"/>
                <a:gd name="T14" fmla="*/ 188 w 199"/>
                <a:gd name="T15" fmla="*/ 352 h 378"/>
                <a:gd name="T16" fmla="*/ 130 w 199"/>
                <a:gd name="T17" fmla="*/ 359 h 378"/>
                <a:gd name="T18" fmla="*/ 49 w 199"/>
                <a:gd name="T19" fmla="*/ 374 h 378"/>
                <a:gd name="T20" fmla="*/ 20 w 199"/>
                <a:gd name="T21" fmla="*/ 337 h 378"/>
                <a:gd name="T22" fmla="*/ 13 w 199"/>
                <a:gd name="T23" fmla="*/ 272 h 378"/>
                <a:gd name="T24" fmla="*/ 13 w 199"/>
                <a:gd name="T25" fmla="*/ 191 h 378"/>
                <a:gd name="T26" fmla="*/ 13 w 199"/>
                <a:gd name="T27" fmla="*/ 111 h 378"/>
                <a:gd name="T28" fmla="*/ 13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17" name="Freeform 161"/>
            <p:cNvSpPr>
              <a:spLocks/>
            </p:cNvSpPr>
            <p:nvPr/>
          </p:nvSpPr>
          <p:spPr bwMode="auto">
            <a:xfrm>
              <a:off x="1363" y="2391"/>
              <a:ext cx="880" cy="642"/>
            </a:xfrm>
            <a:custGeom>
              <a:avLst/>
              <a:gdLst>
                <a:gd name="T0" fmla="*/ 0 w 880"/>
                <a:gd name="T1" fmla="*/ 30 h 642"/>
                <a:gd name="T2" fmla="*/ 8 w 880"/>
                <a:gd name="T3" fmla="*/ 117 h 642"/>
                <a:gd name="T4" fmla="*/ 15 w 880"/>
                <a:gd name="T5" fmla="*/ 248 h 642"/>
                <a:gd name="T6" fmla="*/ 22 w 880"/>
                <a:gd name="T7" fmla="*/ 358 h 642"/>
                <a:gd name="T8" fmla="*/ 22 w 880"/>
                <a:gd name="T9" fmla="*/ 438 h 642"/>
                <a:gd name="T10" fmla="*/ 231 w 880"/>
                <a:gd name="T11" fmla="*/ 416 h 642"/>
                <a:gd name="T12" fmla="*/ 341 w 880"/>
                <a:gd name="T13" fmla="*/ 445 h 642"/>
                <a:gd name="T14" fmla="*/ 479 w 880"/>
                <a:gd name="T15" fmla="*/ 394 h 642"/>
                <a:gd name="T16" fmla="*/ 581 w 880"/>
                <a:gd name="T17" fmla="*/ 416 h 642"/>
                <a:gd name="T18" fmla="*/ 618 w 880"/>
                <a:gd name="T19" fmla="*/ 431 h 642"/>
                <a:gd name="T20" fmla="*/ 618 w 880"/>
                <a:gd name="T21" fmla="*/ 489 h 642"/>
                <a:gd name="T22" fmla="*/ 574 w 880"/>
                <a:gd name="T23" fmla="*/ 628 h 642"/>
                <a:gd name="T24" fmla="*/ 632 w 880"/>
                <a:gd name="T25" fmla="*/ 642 h 642"/>
                <a:gd name="T26" fmla="*/ 713 w 880"/>
                <a:gd name="T27" fmla="*/ 628 h 642"/>
                <a:gd name="T28" fmla="*/ 844 w 880"/>
                <a:gd name="T29" fmla="*/ 628 h 642"/>
                <a:gd name="T30" fmla="*/ 866 w 880"/>
                <a:gd name="T31" fmla="*/ 409 h 642"/>
                <a:gd name="T32" fmla="*/ 837 w 880"/>
                <a:gd name="T33" fmla="*/ 219 h 642"/>
                <a:gd name="T34" fmla="*/ 880 w 880"/>
                <a:gd name="T35" fmla="*/ 59 h 642"/>
                <a:gd name="T36" fmla="*/ 596 w 880"/>
                <a:gd name="T37" fmla="*/ 44 h 642"/>
                <a:gd name="T38" fmla="*/ 392 w 880"/>
                <a:gd name="T39" fmla="*/ 44 h 642"/>
                <a:gd name="T40" fmla="*/ 275 w 880"/>
                <a:gd name="T41" fmla="*/ 0 h 642"/>
                <a:gd name="T42" fmla="*/ 129 w 880"/>
                <a:gd name="T43" fmla="*/ 22 h 642"/>
                <a:gd name="T44" fmla="*/ 0 w 880"/>
                <a:gd name="T45" fmla="*/ 30 h 6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0" h="642">
                  <a:moveTo>
                    <a:pt x="0" y="30"/>
                  </a:moveTo>
                  <a:lnTo>
                    <a:pt x="8" y="117"/>
                  </a:lnTo>
                  <a:lnTo>
                    <a:pt x="15" y="248"/>
                  </a:lnTo>
                  <a:lnTo>
                    <a:pt x="22" y="358"/>
                  </a:lnTo>
                  <a:lnTo>
                    <a:pt x="22" y="438"/>
                  </a:lnTo>
                  <a:lnTo>
                    <a:pt x="231" y="416"/>
                  </a:lnTo>
                  <a:lnTo>
                    <a:pt x="341" y="445"/>
                  </a:lnTo>
                  <a:lnTo>
                    <a:pt x="479" y="394"/>
                  </a:lnTo>
                  <a:lnTo>
                    <a:pt x="581" y="416"/>
                  </a:lnTo>
                  <a:lnTo>
                    <a:pt x="618" y="431"/>
                  </a:lnTo>
                  <a:lnTo>
                    <a:pt x="618" y="489"/>
                  </a:lnTo>
                  <a:lnTo>
                    <a:pt x="574" y="628"/>
                  </a:lnTo>
                  <a:lnTo>
                    <a:pt x="632" y="642"/>
                  </a:lnTo>
                  <a:lnTo>
                    <a:pt x="713" y="628"/>
                  </a:lnTo>
                  <a:lnTo>
                    <a:pt x="844" y="628"/>
                  </a:lnTo>
                  <a:lnTo>
                    <a:pt x="866" y="409"/>
                  </a:lnTo>
                  <a:lnTo>
                    <a:pt x="837" y="219"/>
                  </a:lnTo>
                  <a:lnTo>
                    <a:pt x="880" y="59"/>
                  </a:lnTo>
                  <a:lnTo>
                    <a:pt x="596" y="44"/>
                  </a:lnTo>
                  <a:lnTo>
                    <a:pt x="392" y="44"/>
                  </a:lnTo>
                  <a:lnTo>
                    <a:pt x="275" y="0"/>
                  </a:lnTo>
                  <a:lnTo>
                    <a:pt x="129" y="22"/>
                  </a:lnTo>
                  <a:lnTo>
                    <a:pt x="0" y="30"/>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18" name="Freeform 162"/>
            <p:cNvSpPr>
              <a:spLocks/>
            </p:cNvSpPr>
            <p:nvPr/>
          </p:nvSpPr>
          <p:spPr bwMode="auto">
            <a:xfrm>
              <a:off x="2900" y="2370"/>
              <a:ext cx="788" cy="650"/>
            </a:xfrm>
            <a:custGeom>
              <a:avLst/>
              <a:gdLst>
                <a:gd name="T0" fmla="*/ 788 w 788"/>
                <a:gd name="T1" fmla="*/ 67 h 650"/>
                <a:gd name="T2" fmla="*/ 759 w 788"/>
                <a:gd name="T3" fmla="*/ 176 h 650"/>
                <a:gd name="T4" fmla="*/ 781 w 788"/>
                <a:gd name="T5" fmla="*/ 286 h 650"/>
                <a:gd name="T6" fmla="*/ 774 w 788"/>
                <a:gd name="T7" fmla="*/ 395 h 650"/>
                <a:gd name="T8" fmla="*/ 774 w 788"/>
                <a:gd name="T9" fmla="*/ 453 h 650"/>
                <a:gd name="T10" fmla="*/ 643 w 788"/>
                <a:gd name="T11" fmla="*/ 424 h 650"/>
                <a:gd name="T12" fmla="*/ 533 w 788"/>
                <a:gd name="T13" fmla="*/ 453 h 650"/>
                <a:gd name="T14" fmla="*/ 393 w 788"/>
                <a:gd name="T15" fmla="*/ 423 h 650"/>
                <a:gd name="T16" fmla="*/ 293 w 788"/>
                <a:gd name="T17" fmla="*/ 424 h 650"/>
                <a:gd name="T18" fmla="*/ 256 w 788"/>
                <a:gd name="T19" fmla="*/ 439 h 650"/>
                <a:gd name="T20" fmla="*/ 256 w 788"/>
                <a:gd name="T21" fmla="*/ 497 h 650"/>
                <a:gd name="T22" fmla="*/ 300 w 788"/>
                <a:gd name="T23" fmla="*/ 636 h 650"/>
                <a:gd name="T24" fmla="*/ 242 w 788"/>
                <a:gd name="T25" fmla="*/ 650 h 650"/>
                <a:gd name="T26" fmla="*/ 153 w 788"/>
                <a:gd name="T27" fmla="*/ 649 h 650"/>
                <a:gd name="T28" fmla="*/ 30 w 788"/>
                <a:gd name="T29" fmla="*/ 636 h 650"/>
                <a:gd name="T30" fmla="*/ 8 w 788"/>
                <a:gd name="T31" fmla="*/ 417 h 650"/>
                <a:gd name="T32" fmla="*/ 37 w 788"/>
                <a:gd name="T33" fmla="*/ 227 h 650"/>
                <a:gd name="T34" fmla="*/ 7 w 788"/>
                <a:gd name="T35" fmla="*/ 204 h 650"/>
                <a:gd name="T36" fmla="*/ 0 w 788"/>
                <a:gd name="T37" fmla="*/ 51 h 650"/>
                <a:gd name="T38" fmla="*/ 262 w 788"/>
                <a:gd name="T39" fmla="*/ 80 h 650"/>
                <a:gd name="T40" fmla="*/ 466 w 788"/>
                <a:gd name="T41" fmla="*/ 0 h 650"/>
                <a:gd name="T42" fmla="*/ 599 w 788"/>
                <a:gd name="T43" fmla="*/ 8 h 650"/>
                <a:gd name="T44" fmla="*/ 745 w 788"/>
                <a:gd name="T45" fmla="*/ 30 h 650"/>
                <a:gd name="T46" fmla="*/ 788 w 788"/>
                <a:gd name="T47" fmla="*/ 67 h 6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8" h="650">
                  <a:moveTo>
                    <a:pt x="788" y="67"/>
                  </a:moveTo>
                  <a:lnTo>
                    <a:pt x="759" y="176"/>
                  </a:lnTo>
                  <a:lnTo>
                    <a:pt x="781" y="286"/>
                  </a:lnTo>
                  <a:lnTo>
                    <a:pt x="774" y="395"/>
                  </a:lnTo>
                  <a:lnTo>
                    <a:pt x="774" y="453"/>
                  </a:lnTo>
                  <a:lnTo>
                    <a:pt x="643" y="424"/>
                  </a:lnTo>
                  <a:lnTo>
                    <a:pt x="533" y="453"/>
                  </a:lnTo>
                  <a:lnTo>
                    <a:pt x="393" y="423"/>
                  </a:lnTo>
                  <a:lnTo>
                    <a:pt x="293" y="424"/>
                  </a:lnTo>
                  <a:lnTo>
                    <a:pt x="256" y="439"/>
                  </a:lnTo>
                  <a:lnTo>
                    <a:pt x="256" y="497"/>
                  </a:lnTo>
                  <a:lnTo>
                    <a:pt x="300" y="636"/>
                  </a:lnTo>
                  <a:lnTo>
                    <a:pt x="242" y="650"/>
                  </a:lnTo>
                  <a:lnTo>
                    <a:pt x="153" y="649"/>
                  </a:lnTo>
                  <a:lnTo>
                    <a:pt x="30" y="636"/>
                  </a:lnTo>
                  <a:lnTo>
                    <a:pt x="8" y="417"/>
                  </a:lnTo>
                  <a:lnTo>
                    <a:pt x="37" y="227"/>
                  </a:lnTo>
                  <a:lnTo>
                    <a:pt x="7" y="204"/>
                  </a:lnTo>
                  <a:lnTo>
                    <a:pt x="0" y="51"/>
                  </a:lnTo>
                  <a:lnTo>
                    <a:pt x="262" y="80"/>
                  </a:lnTo>
                  <a:lnTo>
                    <a:pt x="466" y="0"/>
                  </a:lnTo>
                  <a:lnTo>
                    <a:pt x="599" y="8"/>
                  </a:lnTo>
                  <a:lnTo>
                    <a:pt x="745" y="30"/>
                  </a:lnTo>
                  <a:lnTo>
                    <a:pt x="788" y="67"/>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19" name="Freeform 163"/>
            <p:cNvSpPr>
              <a:spLocks/>
            </p:cNvSpPr>
            <p:nvPr/>
          </p:nvSpPr>
          <p:spPr bwMode="auto">
            <a:xfrm>
              <a:off x="2236" y="2421"/>
              <a:ext cx="678" cy="58"/>
            </a:xfrm>
            <a:custGeom>
              <a:avLst/>
              <a:gdLst>
                <a:gd name="T0" fmla="*/ 0 w 678"/>
                <a:gd name="T1" fmla="*/ 36 h 58"/>
                <a:gd name="T2" fmla="*/ 226 w 678"/>
                <a:gd name="T3" fmla="*/ 58 h 58"/>
                <a:gd name="T4" fmla="*/ 357 w 678"/>
                <a:gd name="T5" fmla="*/ 22 h 58"/>
                <a:gd name="T6" fmla="*/ 518 w 678"/>
                <a:gd name="T7" fmla="*/ 0 h 58"/>
                <a:gd name="T8" fmla="*/ 678 w 678"/>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8" h="58">
                  <a:moveTo>
                    <a:pt x="0" y="36"/>
                  </a:moveTo>
                  <a:lnTo>
                    <a:pt x="226" y="58"/>
                  </a:lnTo>
                  <a:lnTo>
                    <a:pt x="357" y="22"/>
                  </a:lnTo>
                  <a:lnTo>
                    <a:pt x="518" y="0"/>
                  </a:lnTo>
                  <a:lnTo>
                    <a:pt x="678" y="0"/>
                  </a:lnTo>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20" name="Freeform 164"/>
            <p:cNvSpPr>
              <a:spLocks/>
            </p:cNvSpPr>
            <p:nvPr/>
          </p:nvSpPr>
          <p:spPr bwMode="auto">
            <a:xfrm>
              <a:off x="2214" y="2982"/>
              <a:ext cx="729" cy="58"/>
            </a:xfrm>
            <a:custGeom>
              <a:avLst/>
              <a:gdLst>
                <a:gd name="T0" fmla="*/ 0 w 729"/>
                <a:gd name="T1" fmla="*/ 37 h 58"/>
                <a:gd name="T2" fmla="*/ 255 w 729"/>
                <a:gd name="T3" fmla="*/ 58 h 58"/>
                <a:gd name="T4" fmla="*/ 379 w 729"/>
                <a:gd name="T5" fmla="*/ 0 h 58"/>
                <a:gd name="T6" fmla="*/ 583 w 729"/>
                <a:gd name="T7" fmla="*/ 7 h 58"/>
                <a:gd name="T8" fmla="*/ 729 w 729"/>
                <a:gd name="T9" fmla="*/ 22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58">
                  <a:moveTo>
                    <a:pt x="0" y="37"/>
                  </a:moveTo>
                  <a:lnTo>
                    <a:pt x="255" y="58"/>
                  </a:lnTo>
                  <a:lnTo>
                    <a:pt x="379" y="0"/>
                  </a:lnTo>
                  <a:lnTo>
                    <a:pt x="583" y="7"/>
                  </a:lnTo>
                  <a:lnTo>
                    <a:pt x="729" y="22"/>
                  </a:lnTo>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0202" name="Line 165"/>
          <p:cNvSpPr>
            <a:spLocks noChangeShapeType="1"/>
          </p:cNvSpPr>
          <p:nvPr/>
        </p:nvSpPr>
        <p:spPr bwMode="auto">
          <a:xfrm>
            <a:off x="1168400" y="3625850"/>
            <a:ext cx="903288" cy="366713"/>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203" name="Text Box 166"/>
          <p:cNvSpPr txBox="1">
            <a:spLocks noChangeArrowheads="1"/>
          </p:cNvSpPr>
          <p:nvPr/>
        </p:nvSpPr>
        <p:spPr bwMode="auto">
          <a:xfrm>
            <a:off x="163513" y="3184525"/>
            <a:ext cx="1752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t>Ne passe pas</a:t>
            </a:r>
          </a:p>
        </p:txBody>
      </p:sp>
      <p:sp>
        <p:nvSpPr>
          <p:cNvPr id="90204" name="Rectangle 75"/>
          <p:cNvSpPr>
            <a:spLocks noChangeArrowheads="1"/>
          </p:cNvSpPr>
          <p:nvPr/>
        </p:nvSpPr>
        <p:spPr bwMode="auto">
          <a:xfrm>
            <a:off x="6378575" y="828675"/>
            <a:ext cx="20478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  B </a:t>
            </a:r>
            <a:endParaRPr lang="fr-FR" altLang="fr-FR" sz="1800" b="0">
              <a:solidFill>
                <a:srgbClr val="000000"/>
              </a:solidFill>
            </a:endParaRPr>
          </a:p>
        </p:txBody>
      </p:sp>
      <p:sp>
        <p:nvSpPr>
          <p:cNvPr id="90205" name="Rectangle 79"/>
          <p:cNvSpPr>
            <a:spLocks noChangeArrowheads="1"/>
          </p:cNvSpPr>
          <p:nvPr/>
        </p:nvSpPr>
        <p:spPr bwMode="auto">
          <a:xfrm>
            <a:off x="7386638" y="822325"/>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206" name="Rectangle 81"/>
          <p:cNvSpPr>
            <a:spLocks noChangeArrowheads="1"/>
          </p:cNvSpPr>
          <p:nvPr/>
        </p:nvSpPr>
        <p:spPr bwMode="auto">
          <a:xfrm>
            <a:off x="7688263" y="822325"/>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0207" name="Rectangle 85"/>
          <p:cNvSpPr>
            <a:spLocks noChangeArrowheads="1"/>
          </p:cNvSpPr>
          <p:nvPr/>
        </p:nvSpPr>
        <p:spPr bwMode="auto">
          <a:xfrm>
            <a:off x="6367463" y="825500"/>
            <a:ext cx="1960562"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208" name="Line 87"/>
          <p:cNvSpPr>
            <a:spLocks noChangeShapeType="1"/>
          </p:cNvSpPr>
          <p:nvPr/>
        </p:nvSpPr>
        <p:spPr bwMode="auto">
          <a:xfrm>
            <a:off x="6756400" y="82867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09" name="Line 88"/>
          <p:cNvSpPr>
            <a:spLocks noChangeShapeType="1"/>
          </p:cNvSpPr>
          <p:nvPr/>
        </p:nvSpPr>
        <p:spPr bwMode="auto">
          <a:xfrm>
            <a:off x="7740650" y="82867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10" name="Line 87"/>
          <p:cNvSpPr>
            <a:spLocks noChangeShapeType="1"/>
          </p:cNvSpPr>
          <p:nvPr/>
        </p:nvSpPr>
        <p:spPr bwMode="auto">
          <a:xfrm>
            <a:off x="7442200" y="830263"/>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11" name="Rectangle 45"/>
          <p:cNvSpPr>
            <a:spLocks noChangeArrowheads="1"/>
          </p:cNvSpPr>
          <p:nvPr/>
        </p:nvSpPr>
        <p:spPr bwMode="auto">
          <a:xfrm>
            <a:off x="6261100" y="2389188"/>
            <a:ext cx="1460500" cy="36036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0212" name="Line 49"/>
          <p:cNvSpPr>
            <a:spLocks noChangeShapeType="1"/>
          </p:cNvSpPr>
          <p:nvPr/>
        </p:nvSpPr>
        <p:spPr bwMode="auto">
          <a:xfrm>
            <a:off x="6575425" y="2392363"/>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13" name="Line 54"/>
          <p:cNvSpPr>
            <a:spLocks noChangeShapeType="1"/>
          </p:cNvSpPr>
          <p:nvPr/>
        </p:nvSpPr>
        <p:spPr bwMode="auto">
          <a:xfrm>
            <a:off x="7307263" y="2392363"/>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214" name="Rectangle 75"/>
          <p:cNvSpPr>
            <a:spLocks noChangeArrowheads="1"/>
          </p:cNvSpPr>
          <p:nvPr/>
        </p:nvSpPr>
        <p:spPr bwMode="auto">
          <a:xfrm>
            <a:off x="6280150" y="2400300"/>
            <a:ext cx="1360488"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a:t>
            </a:r>
            <a:endParaRPr lang="fr-FR" altLang="fr-FR" sz="1800" b="0">
              <a:solidFill>
                <a:srgbClr val="000000"/>
              </a:solidFill>
            </a:endParaRPr>
          </a:p>
        </p:txBody>
      </p:sp>
    </p:spTree>
    <p:extLst>
      <p:ext uri="{BB962C8B-B14F-4D97-AF65-F5344CB8AC3E}">
        <p14:creationId xmlns:p14="http://schemas.microsoft.com/office/powerpoint/2010/main" val="1428901240"/>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7"/>
          <p:cNvSpPr txBox="1">
            <a:spLocks noChangeArrowheads="1"/>
          </p:cNvSpPr>
          <p:nvPr/>
        </p:nvSpPr>
        <p:spPr bwMode="auto">
          <a:xfrm>
            <a:off x="223838" y="152400"/>
            <a:ext cx="4173537"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SIMULATION DU CONTACT</a:t>
            </a:r>
            <a:endParaRPr lang="en-US" altLang="fr-FR" sz="2400" b="1">
              <a:latin typeface="Arial" charset="0"/>
            </a:endParaRPr>
          </a:p>
        </p:txBody>
      </p:sp>
      <p:sp>
        <p:nvSpPr>
          <p:cNvPr id="112648" name="ZoneTexte 58"/>
          <p:cNvSpPr txBox="1">
            <a:spLocks noChangeArrowheads="1"/>
          </p:cNvSpPr>
          <p:nvPr/>
        </p:nvSpPr>
        <p:spPr bwMode="auto">
          <a:xfrm>
            <a:off x="428625" y="923925"/>
            <a:ext cx="6994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La pièce est posée sur un plan. La référence est définie sur le plan.</a:t>
            </a:r>
          </a:p>
        </p:txBody>
      </p:sp>
      <p:sp>
        <p:nvSpPr>
          <p:cNvPr id="112652" name="ZoneTexte 64"/>
          <p:cNvSpPr txBox="1">
            <a:spLocks noChangeArrowheads="1"/>
          </p:cNvSpPr>
          <p:nvPr/>
        </p:nvSpPr>
        <p:spPr bwMode="auto">
          <a:xfrm>
            <a:off x="1311275" y="5773432"/>
            <a:ext cx="46386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i="1">
                <a:solidFill>
                  <a:srgbClr val="0070C0"/>
                </a:solidFill>
                <a:latin typeface="Arial" charset="0"/>
              </a:rPr>
              <a:t>Si la pièce est vrillée, calage de la pièce avec des cales de même hauteur…</a:t>
            </a:r>
          </a:p>
        </p:txBody>
      </p:sp>
      <p:grpSp>
        <p:nvGrpSpPr>
          <p:cNvPr id="2" name="Groupe 1"/>
          <p:cNvGrpSpPr/>
          <p:nvPr/>
        </p:nvGrpSpPr>
        <p:grpSpPr>
          <a:xfrm>
            <a:off x="4727120" y="2051562"/>
            <a:ext cx="3608483" cy="1219784"/>
            <a:chOff x="2781300" y="4182106"/>
            <a:chExt cx="5067300" cy="1712912"/>
          </a:xfrm>
        </p:grpSpPr>
        <p:sp>
          <p:nvSpPr>
            <p:cNvPr id="50" name="Forme libre 49"/>
            <p:cNvSpPr/>
            <p:nvPr/>
          </p:nvSpPr>
          <p:spPr>
            <a:xfrm>
              <a:off x="3021012" y="4182106"/>
              <a:ext cx="1963738" cy="963612"/>
            </a:xfrm>
            <a:custGeom>
              <a:avLst/>
              <a:gdLst>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63830 w 2272031"/>
                <a:gd name="connsiteY0" fmla="*/ 751254 h 1009988"/>
                <a:gd name="connsiteX1" fmla="*/ 1656964 w 2272031"/>
                <a:gd name="connsiteY1" fmla="*/ 796358 h 1009988"/>
                <a:gd name="connsiteX2" fmla="*/ 1070599 w 2272031"/>
                <a:gd name="connsiteY2" fmla="*/ 997280 h 1009988"/>
                <a:gd name="connsiteX3" fmla="*/ 500637 w 2272031"/>
                <a:gd name="connsiteY3" fmla="*/ 976778 h 1009988"/>
                <a:gd name="connsiteX4" fmla="*/ 147999 w 2272031"/>
                <a:gd name="connsiteY4" fmla="*/ 874267 h 1009988"/>
                <a:gd name="connsiteX5" fmla="*/ 382 w 2272031"/>
                <a:gd name="connsiteY5" fmla="*/ 620039 h 1009988"/>
                <a:gd name="connsiteX6" fmla="*/ 106994 w 2272031"/>
                <a:gd name="connsiteY6" fmla="*/ 50077 h 1009988"/>
                <a:gd name="connsiteX7" fmla="*/ 1045997 w 2272031"/>
                <a:gd name="connsiteY7" fmla="*/ 45976 h 1009988"/>
                <a:gd name="connsiteX8" fmla="*/ 1041896 w 2272031"/>
                <a:gd name="connsiteY8" fmla="*/ 201793 h 1009988"/>
                <a:gd name="connsiteX9" fmla="*/ 213606 w 2272031"/>
                <a:gd name="connsiteY9" fmla="*/ 205894 h 1009988"/>
                <a:gd name="connsiteX10" fmla="*/ 147999 w 2272031"/>
                <a:gd name="connsiteY10" fmla="*/ 656943 h 1009988"/>
                <a:gd name="connsiteX11" fmla="*/ 627751 w 2272031"/>
                <a:gd name="connsiteY11" fmla="*/ 857865 h 1009988"/>
                <a:gd name="connsiteX12" fmla="*/ 996791 w 2272031"/>
                <a:gd name="connsiteY12" fmla="*/ 853765 h 1009988"/>
                <a:gd name="connsiteX13" fmla="*/ 1484745 w 2272031"/>
                <a:gd name="connsiteY13" fmla="*/ 714349 h 1009988"/>
                <a:gd name="connsiteX14" fmla="*/ 1948095 w 2272031"/>
                <a:gd name="connsiteY14" fmla="*/ 628240 h 1009988"/>
                <a:gd name="connsiteX15" fmla="*/ 2272031 w 2272031"/>
                <a:gd name="connsiteY15" fmla="*/ 632341 h 1009988"/>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76702 w 2272031"/>
                <a:gd name="connsiteY10" fmla="*/ 651971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9947"/>
                <a:gd name="connsiteX1" fmla="*/ 1656964 w 2272031"/>
                <a:gd name="connsiteY1" fmla="*/ 750382 h 969947"/>
                <a:gd name="connsiteX2" fmla="*/ 1070599 w 2272031"/>
                <a:gd name="connsiteY2" fmla="*/ 951304 h 969947"/>
                <a:gd name="connsiteX3" fmla="*/ 603148 w 2272031"/>
                <a:gd name="connsiteY3" fmla="*/ 947204 h 969947"/>
                <a:gd name="connsiteX4" fmla="*/ 147999 w 2272031"/>
                <a:gd name="connsiteY4" fmla="*/ 828291 h 969947"/>
                <a:gd name="connsiteX5" fmla="*/ 382 w 2272031"/>
                <a:gd name="connsiteY5" fmla="*/ 574063 h 969947"/>
                <a:gd name="connsiteX6" fmla="*/ 106994 w 2272031"/>
                <a:gd name="connsiteY6" fmla="*/ 4101 h 969947"/>
                <a:gd name="connsiteX7" fmla="*/ 1045997 w 2272031"/>
                <a:gd name="connsiteY7" fmla="*/ 0 h 969947"/>
                <a:gd name="connsiteX8" fmla="*/ 1041896 w 2272031"/>
                <a:gd name="connsiteY8" fmla="*/ 155817 h 969947"/>
                <a:gd name="connsiteX9" fmla="*/ 213606 w 2272031"/>
                <a:gd name="connsiteY9" fmla="*/ 159918 h 969947"/>
                <a:gd name="connsiteX10" fmla="*/ 176702 w 2272031"/>
                <a:gd name="connsiteY10" fmla="*/ 651971 h 969947"/>
                <a:gd name="connsiteX11" fmla="*/ 627751 w 2272031"/>
                <a:gd name="connsiteY11" fmla="*/ 811889 h 969947"/>
                <a:gd name="connsiteX12" fmla="*/ 996791 w 2272031"/>
                <a:gd name="connsiteY12" fmla="*/ 807789 h 969947"/>
                <a:gd name="connsiteX13" fmla="*/ 1484745 w 2272031"/>
                <a:gd name="connsiteY13" fmla="*/ 668373 h 969947"/>
                <a:gd name="connsiteX14" fmla="*/ 1948095 w 2272031"/>
                <a:gd name="connsiteY14" fmla="*/ 582264 h 969947"/>
                <a:gd name="connsiteX15" fmla="*/ 2272031 w 2272031"/>
                <a:gd name="connsiteY15" fmla="*/ 586365 h 969947"/>
                <a:gd name="connsiteX0" fmla="*/ 2263830 w 2272031"/>
                <a:gd name="connsiteY0" fmla="*/ 705278 h 967229"/>
                <a:gd name="connsiteX1" fmla="*/ 1656964 w 2272031"/>
                <a:gd name="connsiteY1" fmla="*/ 750382 h 967229"/>
                <a:gd name="connsiteX2" fmla="*/ 1041895 w 2272031"/>
                <a:gd name="connsiteY2" fmla="*/ 947204 h 967229"/>
                <a:gd name="connsiteX3" fmla="*/ 603148 w 2272031"/>
                <a:gd name="connsiteY3" fmla="*/ 947204 h 967229"/>
                <a:gd name="connsiteX4" fmla="*/ 147999 w 2272031"/>
                <a:gd name="connsiteY4" fmla="*/ 828291 h 967229"/>
                <a:gd name="connsiteX5" fmla="*/ 382 w 2272031"/>
                <a:gd name="connsiteY5" fmla="*/ 574063 h 967229"/>
                <a:gd name="connsiteX6" fmla="*/ 106994 w 2272031"/>
                <a:gd name="connsiteY6" fmla="*/ 4101 h 967229"/>
                <a:gd name="connsiteX7" fmla="*/ 1045997 w 2272031"/>
                <a:gd name="connsiteY7" fmla="*/ 0 h 967229"/>
                <a:gd name="connsiteX8" fmla="*/ 1041896 w 2272031"/>
                <a:gd name="connsiteY8" fmla="*/ 155817 h 967229"/>
                <a:gd name="connsiteX9" fmla="*/ 213606 w 2272031"/>
                <a:gd name="connsiteY9" fmla="*/ 159918 h 967229"/>
                <a:gd name="connsiteX10" fmla="*/ 176702 w 2272031"/>
                <a:gd name="connsiteY10" fmla="*/ 651971 h 967229"/>
                <a:gd name="connsiteX11" fmla="*/ 627751 w 2272031"/>
                <a:gd name="connsiteY11" fmla="*/ 811889 h 967229"/>
                <a:gd name="connsiteX12" fmla="*/ 996791 w 2272031"/>
                <a:gd name="connsiteY12" fmla="*/ 807789 h 967229"/>
                <a:gd name="connsiteX13" fmla="*/ 1484745 w 2272031"/>
                <a:gd name="connsiteY13" fmla="*/ 668373 h 967229"/>
                <a:gd name="connsiteX14" fmla="*/ 1948095 w 2272031"/>
                <a:gd name="connsiteY14" fmla="*/ 582264 h 967229"/>
                <a:gd name="connsiteX15" fmla="*/ 2272031 w 2272031"/>
                <a:gd name="connsiteY15" fmla="*/ 586365 h 967229"/>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964497 w 2272031"/>
                <a:gd name="connsiteY1" fmla="*/ 721679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72031"/>
                <a:gd name="connsiteY0" fmla="*/ 705278 h 964724"/>
                <a:gd name="connsiteX1" fmla="*/ 1964497 w 2272031"/>
                <a:gd name="connsiteY1" fmla="*/ 709377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63830"/>
                <a:gd name="connsiteY0" fmla="*/ 705278 h 964724"/>
                <a:gd name="connsiteX1" fmla="*/ 1964497 w 2263830"/>
                <a:gd name="connsiteY1" fmla="*/ 709377 h 964724"/>
                <a:gd name="connsiteX2" fmla="*/ 1517549 w 2263830"/>
                <a:gd name="connsiteY2" fmla="*/ 787286 h 964724"/>
                <a:gd name="connsiteX3" fmla="*/ 1041895 w 2263830"/>
                <a:gd name="connsiteY3" fmla="*/ 947204 h 964724"/>
                <a:gd name="connsiteX4" fmla="*/ 603148 w 2263830"/>
                <a:gd name="connsiteY4" fmla="*/ 947204 h 964724"/>
                <a:gd name="connsiteX5" fmla="*/ 147999 w 2263830"/>
                <a:gd name="connsiteY5" fmla="*/ 828291 h 964724"/>
                <a:gd name="connsiteX6" fmla="*/ 382 w 2263830"/>
                <a:gd name="connsiteY6" fmla="*/ 574063 h 964724"/>
                <a:gd name="connsiteX7" fmla="*/ 106994 w 2263830"/>
                <a:gd name="connsiteY7" fmla="*/ 4101 h 964724"/>
                <a:gd name="connsiteX8" fmla="*/ 1045997 w 2263830"/>
                <a:gd name="connsiteY8" fmla="*/ 0 h 964724"/>
                <a:gd name="connsiteX9" fmla="*/ 1041896 w 2263830"/>
                <a:gd name="connsiteY9" fmla="*/ 155817 h 964724"/>
                <a:gd name="connsiteX10" fmla="*/ 213606 w 2263830"/>
                <a:gd name="connsiteY10" fmla="*/ 159918 h 964724"/>
                <a:gd name="connsiteX11" fmla="*/ 176702 w 2263830"/>
                <a:gd name="connsiteY11" fmla="*/ 651971 h 964724"/>
                <a:gd name="connsiteX12" fmla="*/ 627751 w 2263830"/>
                <a:gd name="connsiteY12" fmla="*/ 811889 h 964724"/>
                <a:gd name="connsiteX13" fmla="*/ 996791 w 2263830"/>
                <a:gd name="connsiteY13" fmla="*/ 807789 h 964724"/>
                <a:gd name="connsiteX14" fmla="*/ 1484745 w 2263830"/>
                <a:gd name="connsiteY14" fmla="*/ 668373 h 964724"/>
                <a:gd name="connsiteX15" fmla="*/ 1948095 w 2263830"/>
                <a:gd name="connsiteY15" fmla="*/ 582264 h 964724"/>
                <a:gd name="connsiteX0" fmla="*/ 2130015 w 2130015"/>
                <a:gd name="connsiteY0" fmla="*/ 705278 h 964724"/>
                <a:gd name="connsiteX1" fmla="*/ 1964497 w 2130015"/>
                <a:gd name="connsiteY1" fmla="*/ 709377 h 964724"/>
                <a:gd name="connsiteX2" fmla="*/ 1517549 w 2130015"/>
                <a:gd name="connsiteY2" fmla="*/ 787286 h 964724"/>
                <a:gd name="connsiteX3" fmla="*/ 1041895 w 2130015"/>
                <a:gd name="connsiteY3" fmla="*/ 947204 h 964724"/>
                <a:gd name="connsiteX4" fmla="*/ 603148 w 2130015"/>
                <a:gd name="connsiteY4" fmla="*/ 947204 h 964724"/>
                <a:gd name="connsiteX5" fmla="*/ 147999 w 2130015"/>
                <a:gd name="connsiteY5" fmla="*/ 828291 h 964724"/>
                <a:gd name="connsiteX6" fmla="*/ 382 w 2130015"/>
                <a:gd name="connsiteY6" fmla="*/ 574063 h 964724"/>
                <a:gd name="connsiteX7" fmla="*/ 106994 w 2130015"/>
                <a:gd name="connsiteY7" fmla="*/ 4101 h 964724"/>
                <a:gd name="connsiteX8" fmla="*/ 1045997 w 2130015"/>
                <a:gd name="connsiteY8" fmla="*/ 0 h 964724"/>
                <a:gd name="connsiteX9" fmla="*/ 1041896 w 2130015"/>
                <a:gd name="connsiteY9" fmla="*/ 155817 h 964724"/>
                <a:gd name="connsiteX10" fmla="*/ 213606 w 2130015"/>
                <a:gd name="connsiteY10" fmla="*/ 159918 h 964724"/>
                <a:gd name="connsiteX11" fmla="*/ 176702 w 2130015"/>
                <a:gd name="connsiteY11" fmla="*/ 651971 h 964724"/>
                <a:gd name="connsiteX12" fmla="*/ 627751 w 2130015"/>
                <a:gd name="connsiteY12" fmla="*/ 811889 h 964724"/>
                <a:gd name="connsiteX13" fmla="*/ 996791 w 2130015"/>
                <a:gd name="connsiteY13" fmla="*/ 807789 h 964724"/>
                <a:gd name="connsiteX14" fmla="*/ 1484745 w 2130015"/>
                <a:gd name="connsiteY14" fmla="*/ 668373 h 964724"/>
                <a:gd name="connsiteX15" fmla="*/ 1948095 w 2130015"/>
                <a:gd name="connsiteY15" fmla="*/ 582264 h 964724"/>
                <a:gd name="connsiteX0" fmla="*/ 2126298 w 2126298"/>
                <a:gd name="connsiteY0" fmla="*/ 701561 h 964724"/>
                <a:gd name="connsiteX1" fmla="*/ 1964497 w 2126298"/>
                <a:gd name="connsiteY1" fmla="*/ 709377 h 964724"/>
                <a:gd name="connsiteX2" fmla="*/ 1517549 w 2126298"/>
                <a:gd name="connsiteY2" fmla="*/ 787286 h 964724"/>
                <a:gd name="connsiteX3" fmla="*/ 1041895 w 2126298"/>
                <a:gd name="connsiteY3" fmla="*/ 947204 h 964724"/>
                <a:gd name="connsiteX4" fmla="*/ 603148 w 2126298"/>
                <a:gd name="connsiteY4" fmla="*/ 947204 h 964724"/>
                <a:gd name="connsiteX5" fmla="*/ 147999 w 2126298"/>
                <a:gd name="connsiteY5" fmla="*/ 828291 h 964724"/>
                <a:gd name="connsiteX6" fmla="*/ 382 w 2126298"/>
                <a:gd name="connsiteY6" fmla="*/ 574063 h 964724"/>
                <a:gd name="connsiteX7" fmla="*/ 106994 w 2126298"/>
                <a:gd name="connsiteY7" fmla="*/ 4101 h 964724"/>
                <a:gd name="connsiteX8" fmla="*/ 1045997 w 2126298"/>
                <a:gd name="connsiteY8" fmla="*/ 0 h 964724"/>
                <a:gd name="connsiteX9" fmla="*/ 1041896 w 2126298"/>
                <a:gd name="connsiteY9" fmla="*/ 155817 h 964724"/>
                <a:gd name="connsiteX10" fmla="*/ 213606 w 2126298"/>
                <a:gd name="connsiteY10" fmla="*/ 159918 h 964724"/>
                <a:gd name="connsiteX11" fmla="*/ 176702 w 2126298"/>
                <a:gd name="connsiteY11" fmla="*/ 651971 h 964724"/>
                <a:gd name="connsiteX12" fmla="*/ 627751 w 2126298"/>
                <a:gd name="connsiteY12" fmla="*/ 811889 h 964724"/>
                <a:gd name="connsiteX13" fmla="*/ 996791 w 2126298"/>
                <a:gd name="connsiteY13" fmla="*/ 807789 h 964724"/>
                <a:gd name="connsiteX14" fmla="*/ 1484745 w 2126298"/>
                <a:gd name="connsiteY14" fmla="*/ 668373 h 964724"/>
                <a:gd name="connsiteX15" fmla="*/ 1948095 w 2126298"/>
                <a:gd name="connsiteY15" fmla="*/ 582264 h 964724"/>
                <a:gd name="connsiteX0" fmla="*/ 1959030 w 1987770"/>
                <a:gd name="connsiteY0" fmla="*/ 701561 h 964724"/>
                <a:gd name="connsiteX1" fmla="*/ 1964497 w 1987770"/>
                <a:gd name="connsiteY1" fmla="*/ 709377 h 964724"/>
                <a:gd name="connsiteX2" fmla="*/ 1517549 w 1987770"/>
                <a:gd name="connsiteY2" fmla="*/ 787286 h 964724"/>
                <a:gd name="connsiteX3" fmla="*/ 1041895 w 1987770"/>
                <a:gd name="connsiteY3" fmla="*/ 947204 h 964724"/>
                <a:gd name="connsiteX4" fmla="*/ 603148 w 1987770"/>
                <a:gd name="connsiteY4" fmla="*/ 947204 h 964724"/>
                <a:gd name="connsiteX5" fmla="*/ 147999 w 1987770"/>
                <a:gd name="connsiteY5" fmla="*/ 828291 h 964724"/>
                <a:gd name="connsiteX6" fmla="*/ 382 w 1987770"/>
                <a:gd name="connsiteY6" fmla="*/ 574063 h 964724"/>
                <a:gd name="connsiteX7" fmla="*/ 106994 w 1987770"/>
                <a:gd name="connsiteY7" fmla="*/ 4101 h 964724"/>
                <a:gd name="connsiteX8" fmla="*/ 1045997 w 1987770"/>
                <a:gd name="connsiteY8" fmla="*/ 0 h 964724"/>
                <a:gd name="connsiteX9" fmla="*/ 1041896 w 1987770"/>
                <a:gd name="connsiteY9" fmla="*/ 155817 h 964724"/>
                <a:gd name="connsiteX10" fmla="*/ 213606 w 1987770"/>
                <a:gd name="connsiteY10" fmla="*/ 159918 h 964724"/>
                <a:gd name="connsiteX11" fmla="*/ 176702 w 1987770"/>
                <a:gd name="connsiteY11" fmla="*/ 651971 h 964724"/>
                <a:gd name="connsiteX12" fmla="*/ 627751 w 1987770"/>
                <a:gd name="connsiteY12" fmla="*/ 811889 h 964724"/>
                <a:gd name="connsiteX13" fmla="*/ 996791 w 1987770"/>
                <a:gd name="connsiteY13" fmla="*/ 807789 h 964724"/>
                <a:gd name="connsiteX14" fmla="*/ 1484745 w 1987770"/>
                <a:gd name="connsiteY14" fmla="*/ 668373 h 964724"/>
                <a:gd name="connsiteX15" fmla="*/ 1948095 w 1987770"/>
                <a:gd name="connsiteY15" fmla="*/ 582264 h 964724"/>
                <a:gd name="connsiteX0" fmla="*/ 1959030 w 1959030"/>
                <a:gd name="connsiteY0" fmla="*/ 701561 h 964724"/>
                <a:gd name="connsiteX1" fmla="*/ 1819531 w 1959030"/>
                <a:gd name="connsiteY1" fmla="*/ 724245 h 964724"/>
                <a:gd name="connsiteX2" fmla="*/ 1517549 w 1959030"/>
                <a:gd name="connsiteY2" fmla="*/ 787286 h 964724"/>
                <a:gd name="connsiteX3" fmla="*/ 1041895 w 1959030"/>
                <a:gd name="connsiteY3" fmla="*/ 947204 h 964724"/>
                <a:gd name="connsiteX4" fmla="*/ 603148 w 1959030"/>
                <a:gd name="connsiteY4" fmla="*/ 947204 h 964724"/>
                <a:gd name="connsiteX5" fmla="*/ 147999 w 1959030"/>
                <a:gd name="connsiteY5" fmla="*/ 828291 h 964724"/>
                <a:gd name="connsiteX6" fmla="*/ 382 w 1959030"/>
                <a:gd name="connsiteY6" fmla="*/ 574063 h 964724"/>
                <a:gd name="connsiteX7" fmla="*/ 106994 w 1959030"/>
                <a:gd name="connsiteY7" fmla="*/ 4101 h 964724"/>
                <a:gd name="connsiteX8" fmla="*/ 1045997 w 1959030"/>
                <a:gd name="connsiteY8" fmla="*/ 0 h 964724"/>
                <a:gd name="connsiteX9" fmla="*/ 1041896 w 1959030"/>
                <a:gd name="connsiteY9" fmla="*/ 155817 h 964724"/>
                <a:gd name="connsiteX10" fmla="*/ 213606 w 1959030"/>
                <a:gd name="connsiteY10" fmla="*/ 159918 h 964724"/>
                <a:gd name="connsiteX11" fmla="*/ 176702 w 1959030"/>
                <a:gd name="connsiteY11" fmla="*/ 651971 h 964724"/>
                <a:gd name="connsiteX12" fmla="*/ 627751 w 1959030"/>
                <a:gd name="connsiteY12" fmla="*/ 811889 h 964724"/>
                <a:gd name="connsiteX13" fmla="*/ 996791 w 1959030"/>
                <a:gd name="connsiteY13" fmla="*/ 807789 h 964724"/>
                <a:gd name="connsiteX14" fmla="*/ 1484745 w 1959030"/>
                <a:gd name="connsiteY14" fmla="*/ 668373 h 964724"/>
                <a:gd name="connsiteX15" fmla="*/ 1948095 w 1959030"/>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608284 h 96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2747" h="964724">
                  <a:moveTo>
                    <a:pt x="1962747" y="720147"/>
                  </a:moveTo>
                  <a:cubicBezTo>
                    <a:pt x="1912858" y="722880"/>
                    <a:pt x="1893731" y="713055"/>
                    <a:pt x="1819531" y="724245"/>
                  </a:cubicBezTo>
                  <a:cubicBezTo>
                    <a:pt x="1745331" y="735435"/>
                    <a:pt x="1647155" y="750126"/>
                    <a:pt x="1517549" y="787286"/>
                  </a:cubicBezTo>
                  <a:cubicBezTo>
                    <a:pt x="1387943" y="824446"/>
                    <a:pt x="1194295" y="920551"/>
                    <a:pt x="1041895" y="947204"/>
                  </a:cubicBezTo>
                  <a:cubicBezTo>
                    <a:pt x="889495" y="973857"/>
                    <a:pt x="752131" y="967023"/>
                    <a:pt x="603148" y="947204"/>
                  </a:cubicBezTo>
                  <a:cubicBezTo>
                    <a:pt x="454165" y="927385"/>
                    <a:pt x="248460" y="890481"/>
                    <a:pt x="147999" y="828291"/>
                  </a:cubicBezTo>
                  <a:cubicBezTo>
                    <a:pt x="47538" y="766101"/>
                    <a:pt x="7216" y="711428"/>
                    <a:pt x="382" y="574063"/>
                  </a:cubicBezTo>
                  <a:cubicBezTo>
                    <a:pt x="-6452" y="436698"/>
                    <a:pt x="80341" y="148983"/>
                    <a:pt x="106994" y="4101"/>
                  </a:cubicBezTo>
                  <a:cubicBezTo>
                    <a:pt x="297665" y="10935"/>
                    <a:pt x="890180" y="3417"/>
                    <a:pt x="1045997" y="0"/>
                  </a:cubicBezTo>
                  <a:cubicBezTo>
                    <a:pt x="1033696" y="131897"/>
                    <a:pt x="1037112" y="2050"/>
                    <a:pt x="1041896" y="155817"/>
                  </a:cubicBezTo>
                  <a:cubicBezTo>
                    <a:pt x="886763" y="161968"/>
                    <a:pt x="395393" y="161968"/>
                    <a:pt x="213606" y="159918"/>
                  </a:cubicBezTo>
                  <a:cubicBezTo>
                    <a:pt x="175335" y="297283"/>
                    <a:pt x="107678" y="543309"/>
                    <a:pt x="176702" y="651971"/>
                  </a:cubicBezTo>
                  <a:cubicBezTo>
                    <a:pt x="245726" y="760633"/>
                    <a:pt x="491070" y="785919"/>
                    <a:pt x="627751" y="811889"/>
                  </a:cubicBezTo>
                  <a:cubicBezTo>
                    <a:pt x="764432" y="837859"/>
                    <a:pt x="853959" y="831708"/>
                    <a:pt x="996791" y="807789"/>
                  </a:cubicBezTo>
                  <a:cubicBezTo>
                    <a:pt x="1139623" y="783870"/>
                    <a:pt x="1326194" y="701624"/>
                    <a:pt x="1484745" y="668373"/>
                  </a:cubicBezTo>
                  <a:cubicBezTo>
                    <a:pt x="1643296" y="635122"/>
                    <a:pt x="1816881" y="603366"/>
                    <a:pt x="1948095" y="608284"/>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1" name="Forme libre 50"/>
            <p:cNvSpPr/>
            <p:nvPr/>
          </p:nvSpPr>
          <p:spPr>
            <a:xfrm flipH="1">
              <a:off x="5619750" y="4182106"/>
              <a:ext cx="1962150" cy="965200"/>
            </a:xfrm>
            <a:custGeom>
              <a:avLst/>
              <a:gdLst>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63830 w 2272031"/>
                <a:gd name="connsiteY0" fmla="*/ 751254 h 1009988"/>
                <a:gd name="connsiteX1" fmla="*/ 1656964 w 2272031"/>
                <a:gd name="connsiteY1" fmla="*/ 796358 h 1009988"/>
                <a:gd name="connsiteX2" fmla="*/ 1070599 w 2272031"/>
                <a:gd name="connsiteY2" fmla="*/ 997280 h 1009988"/>
                <a:gd name="connsiteX3" fmla="*/ 500637 w 2272031"/>
                <a:gd name="connsiteY3" fmla="*/ 976778 h 1009988"/>
                <a:gd name="connsiteX4" fmla="*/ 147999 w 2272031"/>
                <a:gd name="connsiteY4" fmla="*/ 874267 h 1009988"/>
                <a:gd name="connsiteX5" fmla="*/ 382 w 2272031"/>
                <a:gd name="connsiteY5" fmla="*/ 620039 h 1009988"/>
                <a:gd name="connsiteX6" fmla="*/ 106994 w 2272031"/>
                <a:gd name="connsiteY6" fmla="*/ 50077 h 1009988"/>
                <a:gd name="connsiteX7" fmla="*/ 1045997 w 2272031"/>
                <a:gd name="connsiteY7" fmla="*/ 45976 h 1009988"/>
                <a:gd name="connsiteX8" fmla="*/ 1041896 w 2272031"/>
                <a:gd name="connsiteY8" fmla="*/ 201793 h 1009988"/>
                <a:gd name="connsiteX9" fmla="*/ 213606 w 2272031"/>
                <a:gd name="connsiteY9" fmla="*/ 205894 h 1009988"/>
                <a:gd name="connsiteX10" fmla="*/ 147999 w 2272031"/>
                <a:gd name="connsiteY10" fmla="*/ 656943 h 1009988"/>
                <a:gd name="connsiteX11" fmla="*/ 627751 w 2272031"/>
                <a:gd name="connsiteY11" fmla="*/ 857865 h 1009988"/>
                <a:gd name="connsiteX12" fmla="*/ 996791 w 2272031"/>
                <a:gd name="connsiteY12" fmla="*/ 853765 h 1009988"/>
                <a:gd name="connsiteX13" fmla="*/ 1484745 w 2272031"/>
                <a:gd name="connsiteY13" fmla="*/ 714349 h 1009988"/>
                <a:gd name="connsiteX14" fmla="*/ 1948095 w 2272031"/>
                <a:gd name="connsiteY14" fmla="*/ 628240 h 1009988"/>
                <a:gd name="connsiteX15" fmla="*/ 2272031 w 2272031"/>
                <a:gd name="connsiteY15" fmla="*/ 632341 h 1009988"/>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76702 w 2272031"/>
                <a:gd name="connsiteY10" fmla="*/ 651971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9947"/>
                <a:gd name="connsiteX1" fmla="*/ 1656964 w 2272031"/>
                <a:gd name="connsiteY1" fmla="*/ 750382 h 969947"/>
                <a:gd name="connsiteX2" fmla="*/ 1070599 w 2272031"/>
                <a:gd name="connsiteY2" fmla="*/ 951304 h 969947"/>
                <a:gd name="connsiteX3" fmla="*/ 603148 w 2272031"/>
                <a:gd name="connsiteY3" fmla="*/ 947204 h 969947"/>
                <a:gd name="connsiteX4" fmla="*/ 147999 w 2272031"/>
                <a:gd name="connsiteY4" fmla="*/ 828291 h 969947"/>
                <a:gd name="connsiteX5" fmla="*/ 382 w 2272031"/>
                <a:gd name="connsiteY5" fmla="*/ 574063 h 969947"/>
                <a:gd name="connsiteX6" fmla="*/ 106994 w 2272031"/>
                <a:gd name="connsiteY6" fmla="*/ 4101 h 969947"/>
                <a:gd name="connsiteX7" fmla="*/ 1045997 w 2272031"/>
                <a:gd name="connsiteY7" fmla="*/ 0 h 969947"/>
                <a:gd name="connsiteX8" fmla="*/ 1041896 w 2272031"/>
                <a:gd name="connsiteY8" fmla="*/ 155817 h 969947"/>
                <a:gd name="connsiteX9" fmla="*/ 213606 w 2272031"/>
                <a:gd name="connsiteY9" fmla="*/ 159918 h 969947"/>
                <a:gd name="connsiteX10" fmla="*/ 176702 w 2272031"/>
                <a:gd name="connsiteY10" fmla="*/ 651971 h 969947"/>
                <a:gd name="connsiteX11" fmla="*/ 627751 w 2272031"/>
                <a:gd name="connsiteY11" fmla="*/ 811889 h 969947"/>
                <a:gd name="connsiteX12" fmla="*/ 996791 w 2272031"/>
                <a:gd name="connsiteY12" fmla="*/ 807789 h 969947"/>
                <a:gd name="connsiteX13" fmla="*/ 1484745 w 2272031"/>
                <a:gd name="connsiteY13" fmla="*/ 668373 h 969947"/>
                <a:gd name="connsiteX14" fmla="*/ 1948095 w 2272031"/>
                <a:gd name="connsiteY14" fmla="*/ 582264 h 969947"/>
                <a:gd name="connsiteX15" fmla="*/ 2272031 w 2272031"/>
                <a:gd name="connsiteY15" fmla="*/ 586365 h 969947"/>
                <a:gd name="connsiteX0" fmla="*/ 2263830 w 2272031"/>
                <a:gd name="connsiteY0" fmla="*/ 705278 h 967229"/>
                <a:gd name="connsiteX1" fmla="*/ 1656964 w 2272031"/>
                <a:gd name="connsiteY1" fmla="*/ 750382 h 967229"/>
                <a:gd name="connsiteX2" fmla="*/ 1041895 w 2272031"/>
                <a:gd name="connsiteY2" fmla="*/ 947204 h 967229"/>
                <a:gd name="connsiteX3" fmla="*/ 603148 w 2272031"/>
                <a:gd name="connsiteY3" fmla="*/ 947204 h 967229"/>
                <a:gd name="connsiteX4" fmla="*/ 147999 w 2272031"/>
                <a:gd name="connsiteY4" fmla="*/ 828291 h 967229"/>
                <a:gd name="connsiteX5" fmla="*/ 382 w 2272031"/>
                <a:gd name="connsiteY5" fmla="*/ 574063 h 967229"/>
                <a:gd name="connsiteX6" fmla="*/ 106994 w 2272031"/>
                <a:gd name="connsiteY6" fmla="*/ 4101 h 967229"/>
                <a:gd name="connsiteX7" fmla="*/ 1045997 w 2272031"/>
                <a:gd name="connsiteY7" fmla="*/ 0 h 967229"/>
                <a:gd name="connsiteX8" fmla="*/ 1041896 w 2272031"/>
                <a:gd name="connsiteY8" fmla="*/ 155817 h 967229"/>
                <a:gd name="connsiteX9" fmla="*/ 213606 w 2272031"/>
                <a:gd name="connsiteY9" fmla="*/ 159918 h 967229"/>
                <a:gd name="connsiteX10" fmla="*/ 176702 w 2272031"/>
                <a:gd name="connsiteY10" fmla="*/ 651971 h 967229"/>
                <a:gd name="connsiteX11" fmla="*/ 627751 w 2272031"/>
                <a:gd name="connsiteY11" fmla="*/ 811889 h 967229"/>
                <a:gd name="connsiteX12" fmla="*/ 996791 w 2272031"/>
                <a:gd name="connsiteY12" fmla="*/ 807789 h 967229"/>
                <a:gd name="connsiteX13" fmla="*/ 1484745 w 2272031"/>
                <a:gd name="connsiteY13" fmla="*/ 668373 h 967229"/>
                <a:gd name="connsiteX14" fmla="*/ 1948095 w 2272031"/>
                <a:gd name="connsiteY14" fmla="*/ 582264 h 967229"/>
                <a:gd name="connsiteX15" fmla="*/ 2272031 w 2272031"/>
                <a:gd name="connsiteY15" fmla="*/ 586365 h 967229"/>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964497 w 2272031"/>
                <a:gd name="connsiteY1" fmla="*/ 721679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72031"/>
                <a:gd name="connsiteY0" fmla="*/ 705278 h 964724"/>
                <a:gd name="connsiteX1" fmla="*/ 1964497 w 2272031"/>
                <a:gd name="connsiteY1" fmla="*/ 709377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63830"/>
                <a:gd name="connsiteY0" fmla="*/ 705278 h 964724"/>
                <a:gd name="connsiteX1" fmla="*/ 1964497 w 2263830"/>
                <a:gd name="connsiteY1" fmla="*/ 709377 h 964724"/>
                <a:gd name="connsiteX2" fmla="*/ 1517549 w 2263830"/>
                <a:gd name="connsiteY2" fmla="*/ 787286 h 964724"/>
                <a:gd name="connsiteX3" fmla="*/ 1041895 w 2263830"/>
                <a:gd name="connsiteY3" fmla="*/ 947204 h 964724"/>
                <a:gd name="connsiteX4" fmla="*/ 603148 w 2263830"/>
                <a:gd name="connsiteY4" fmla="*/ 947204 h 964724"/>
                <a:gd name="connsiteX5" fmla="*/ 147999 w 2263830"/>
                <a:gd name="connsiteY5" fmla="*/ 828291 h 964724"/>
                <a:gd name="connsiteX6" fmla="*/ 382 w 2263830"/>
                <a:gd name="connsiteY6" fmla="*/ 574063 h 964724"/>
                <a:gd name="connsiteX7" fmla="*/ 106994 w 2263830"/>
                <a:gd name="connsiteY7" fmla="*/ 4101 h 964724"/>
                <a:gd name="connsiteX8" fmla="*/ 1045997 w 2263830"/>
                <a:gd name="connsiteY8" fmla="*/ 0 h 964724"/>
                <a:gd name="connsiteX9" fmla="*/ 1041896 w 2263830"/>
                <a:gd name="connsiteY9" fmla="*/ 155817 h 964724"/>
                <a:gd name="connsiteX10" fmla="*/ 213606 w 2263830"/>
                <a:gd name="connsiteY10" fmla="*/ 159918 h 964724"/>
                <a:gd name="connsiteX11" fmla="*/ 176702 w 2263830"/>
                <a:gd name="connsiteY11" fmla="*/ 651971 h 964724"/>
                <a:gd name="connsiteX12" fmla="*/ 627751 w 2263830"/>
                <a:gd name="connsiteY12" fmla="*/ 811889 h 964724"/>
                <a:gd name="connsiteX13" fmla="*/ 996791 w 2263830"/>
                <a:gd name="connsiteY13" fmla="*/ 807789 h 964724"/>
                <a:gd name="connsiteX14" fmla="*/ 1484745 w 2263830"/>
                <a:gd name="connsiteY14" fmla="*/ 668373 h 964724"/>
                <a:gd name="connsiteX15" fmla="*/ 1948095 w 2263830"/>
                <a:gd name="connsiteY15" fmla="*/ 582264 h 964724"/>
                <a:gd name="connsiteX0" fmla="*/ 2130015 w 2130015"/>
                <a:gd name="connsiteY0" fmla="*/ 705278 h 964724"/>
                <a:gd name="connsiteX1" fmla="*/ 1964497 w 2130015"/>
                <a:gd name="connsiteY1" fmla="*/ 709377 h 964724"/>
                <a:gd name="connsiteX2" fmla="*/ 1517549 w 2130015"/>
                <a:gd name="connsiteY2" fmla="*/ 787286 h 964724"/>
                <a:gd name="connsiteX3" fmla="*/ 1041895 w 2130015"/>
                <a:gd name="connsiteY3" fmla="*/ 947204 h 964724"/>
                <a:gd name="connsiteX4" fmla="*/ 603148 w 2130015"/>
                <a:gd name="connsiteY4" fmla="*/ 947204 h 964724"/>
                <a:gd name="connsiteX5" fmla="*/ 147999 w 2130015"/>
                <a:gd name="connsiteY5" fmla="*/ 828291 h 964724"/>
                <a:gd name="connsiteX6" fmla="*/ 382 w 2130015"/>
                <a:gd name="connsiteY6" fmla="*/ 574063 h 964724"/>
                <a:gd name="connsiteX7" fmla="*/ 106994 w 2130015"/>
                <a:gd name="connsiteY7" fmla="*/ 4101 h 964724"/>
                <a:gd name="connsiteX8" fmla="*/ 1045997 w 2130015"/>
                <a:gd name="connsiteY8" fmla="*/ 0 h 964724"/>
                <a:gd name="connsiteX9" fmla="*/ 1041896 w 2130015"/>
                <a:gd name="connsiteY9" fmla="*/ 155817 h 964724"/>
                <a:gd name="connsiteX10" fmla="*/ 213606 w 2130015"/>
                <a:gd name="connsiteY10" fmla="*/ 159918 h 964724"/>
                <a:gd name="connsiteX11" fmla="*/ 176702 w 2130015"/>
                <a:gd name="connsiteY11" fmla="*/ 651971 h 964724"/>
                <a:gd name="connsiteX12" fmla="*/ 627751 w 2130015"/>
                <a:gd name="connsiteY12" fmla="*/ 811889 h 964724"/>
                <a:gd name="connsiteX13" fmla="*/ 996791 w 2130015"/>
                <a:gd name="connsiteY13" fmla="*/ 807789 h 964724"/>
                <a:gd name="connsiteX14" fmla="*/ 1484745 w 2130015"/>
                <a:gd name="connsiteY14" fmla="*/ 668373 h 964724"/>
                <a:gd name="connsiteX15" fmla="*/ 1948095 w 2130015"/>
                <a:gd name="connsiteY15" fmla="*/ 582264 h 964724"/>
                <a:gd name="connsiteX0" fmla="*/ 2126298 w 2126298"/>
                <a:gd name="connsiteY0" fmla="*/ 701561 h 964724"/>
                <a:gd name="connsiteX1" fmla="*/ 1964497 w 2126298"/>
                <a:gd name="connsiteY1" fmla="*/ 709377 h 964724"/>
                <a:gd name="connsiteX2" fmla="*/ 1517549 w 2126298"/>
                <a:gd name="connsiteY2" fmla="*/ 787286 h 964724"/>
                <a:gd name="connsiteX3" fmla="*/ 1041895 w 2126298"/>
                <a:gd name="connsiteY3" fmla="*/ 947204 h 964724"/>
                <a:gd name="connsiteX4" fmla="*/ 603148 w 2126298"/>
                <a:gd name="connsiteY4" fmla="*/ 947204 h 964724"/>
                <a:gd name="connsiteX5" fmla="*/ 147999 w 2126298"/>
                <a:gd name="connsiteY5" fmla="*/ 828291 h 964724"/>
                <a:gd name="connsiteX6" fmla="*/ 382 w 2126298"/>
                <a:gd name="connsiteY6" fmla="*/ 574063 h 964724"/>
                <a:gd name="connsiteX7" fmla="*/ 106994 w 2126298"/>
                <a:gd name="connsiteY7" fmla="*/ 4101 h 964724"/>
                <a:gd name="connsiteX8" fmla="*/ 1045997 w 2126298"/>
                <a:gd name="connsiteY8" fmla="*/ 0 h 964724"/>
                <a:gd name="connsiteX9" fmla="*/ 1041896 w 2126298"/>
                <a:gd name="connsiteY9" fmla="*/ 155817 h 964724"/>
                <a:gd name="connsiteX10" fmla="*/ 213606 w 2126298"/>
                <a:gd name="connsiteY10" fmla="*/ 159918 h 964724"/>
                <a:gd name="connsiteX11" fmla="*/ 176702 w 2126298"/>
                <a:gd name="connsiteY11" fmla="*/ 651971 h 964724"/>
                <a:gd name="connsiteX12" fmla="*/ 627751 w 2126298"/>
                <a:gd name="connsiteY12" fmla="*/ 811889 h 964724"/>
                <a:gd name="connsiteX13" fmla="*/ 996791 w 2126298"/>
                <a:gd name="connsiteY13" fmla="*/ 807789 h 964724"/>
                <a:gd name="connsiteX14" fmla="*/ 1484745 w 2126298"/>
                <a:gd name="connsiteY14" fmla="*/ 668373 h 964724"/>
                <a:gd name="connsiteX15" fmla="*/ 1948095 w 2126298"/>
                <a:gd name="connsiteY15" fmla="*/ 582264 h 964724"/>
                <a:gd name="connsiteX0" fmla="*/ 1959030 w 1987770"/>
                <a:gd name="connsiteY0" fmla="*/ 701561 h 964724"/>
                <a:gd name="connsiteX1" fmla="*/ 1964497 w 1987770"/>
                <a:gd name="connsiteY1" fmla="*/ 709377 h 964724"/>
                <a:gd name="connsiteX2" fmla="*/ 1517549 w 1987770"/>
                <a:gd name="connsiteY2" fmla="*/ 787286 h 964724"/>
                <a:gd name="connsiteX3" fmla="*/ 1041895 w 1987770"/>
                <a:gd name="connsiteY3" fmla="*/ 947204 h 964724"/>
                <a:gd name="connsiteX4" fmla="*/ 603148 w 1987770"/>
                <a:gd name="connsiteY4" fmla="*/ 947204 h 964724"/>
                <a:gd name="connsiteX5" fmla="*/ 147999 w 1987770"/>
                <a:gd name="connsiteY5" fmla="*/ 828291 h 964724"/>
                <a:gd name="connsiteX6" fmla="*/ 382 w 1987770"/>
                <a:gd name="connsiteY6" fmla="*/ 574063 h 964724"/>
                <a:gd name="connsiteX7" fmla="*/ 106994 w 1987770"/>
                <a:gd name="connsiteY7" fmla="*/ 4101 h 964724"/>
                <a:gd name="connsiteX8" fmla="*/ 1045997 w 1987770"/>
                <a:gd name="connsiteY8" fmla="*/ 0 h 964724"/>
                <a:gd name="connsiteX9" fmla="*/ 1041896 w 1987770"/>
                <a:gd name="connsiteY9" fmla="*/ 155817 h 964724"/>
                <a:gd name="connsiteX10" fmla="*/ 213606 w 1987770"/>
                <a:gd name="connsiteY10" fmla="*/ 159918 h 964724"/>
                <a:gd name="connsiteX11" fmla="*/ 176702 w 1987770"/>
                <a:gd name="connsiteY11" fmla="*/ 651971 h 964724"/>
                <a:gd name="connsiteX12" fmla="*/ 627751 w 1987770"/>
                <a:gd name="connsiteY12" fmla="*/ 811889 h 964724"/>
                <a:gd name="connsiteX13" fmla="*/ 996791 w 1987770"/>
                <a:gd name="connsiteY13" fmla="*/ 807789 h 964724"/>
                <a:gd name="connsiteX14" fmla="*/ 1484745 w 1987770"/>
                <a:gd name="connsiteY14" fmla="*/ 668373 h 964724"/>
                <a:gd name="connsiteX15" fmla="*/ 1948095 w 1987770"/>
                <a:gd name="connsiteY15" fmla="*/ 582264 h 964724"/>
                <a:gd name="connsiteX0" fmla="*/ 1959030 w 1959030"/>
                <a:gd name="connsiteY0" fmla="*/ 701561 h 964724"/>
                <a:gd name="connsiteX1" fmla="*/ 1819531 w 1959030"/>
                <a:gd name="connsiteY1" fmla="*/ 724245 h 964724"/>
                <a:gd name="connsiteX2" fmla="*/ 1517549 w 1959030"/>
                <a:gd name="connsiteY2" fmla="*/ 787286 h 964724"/>
                <a:gd name="connsiteX3" fmla="*/ 1041895 w 1959030"/>
                <a:gd name="connsiteY3" fmla="*/ 947204 h 964724"/>
                <a:gd name="connsiteX4" fmla="*/ 603148 w 1959030"/>
                <a:gd name="connsiteY4" fmla="*/ 947204 h 964724"/>
                <a:gd name="connsiteX5" fmla="*/ 147999 w 1959030"/>
                <a:gd name="connsiteY5" fmla="*/ 828291 h 964724"/>
                <a:gd name="connsiteX6" fmla="*/ 382 w 1959030"/>
                <a:gd name="connsiteY6" fmla="*/ 574063 h 964724"/>
                <a:gd name="connsiteX7" fmla="*/ 106994 w 1959030"/>
                <a:gd name="connsiteY7" fmla="*/ 4101 h 964724"/>
                <a:gd name="connsiteX8" fmla="*/ 1045997 w 1959030"/>
                <a:gd name="connsiteY8" fmla="*/ 0 h 964724"/>
                <a:gd name="connsiteX9" fmla="*/ 1041896 w 1959030"/>
                <a:gd name="connsiteY9" fmla="*/ 155817 h 964724"/>
                <a:gd name="connsiteX10" fmla="*/ 213606 w 1959030"/>
                <a:gd name="connsiteY10" fmla="*/ 159918 h 964724"/>
                <a:gd name="connsiteX11" fmla="*/ 176702 w 1959030"/>
                <a:gd name="connsiteY11" fmla="*/ 651971 h 964724"/>
                <a:gd name="connsiteX12" fmla="*/ 627751 w 1959030"/>
                <a:gd name="connsiteY12" fmla="*/ 811889 h 964724"/>
                <a:gd name="connsiteX13" fmla="*/ 996791 w 1959030"/>
                <a:gd name="connsiteY13" fmla="*/ 807789 h 964724"/>
                <a:gd name="connsiteX14" fmla="*/ 1484745 w 1959030"/>
                <a:gd name="connsiteY14" fmla="*/ 668373 h 964724"/>
                <a:gd name="connsiteX15" fmla="*/ 1948095 w 1959030"/>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608284 h 96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2747" h="964724">
                  <a:moveTo>
                    <a:pt x="1962747" y="720147"/>
                  </a:moveTo>
                  <a:cubicBezTo>
                    <a:pt x="1912858" y="722880"/>
                    <a:pt x="1893731" y="713055"/>
                    <a:pt x="1819531" y="724245"/>
                  </a:cubicBezTo>
                  <a:cubicBezTo>
                    <a:pt x="1745331" y="735435"/>
                    <a:pt x="1647155" y="750126"/>
                    <a:pt x="1517549" y="787286"/>
                  </a:cubicBezTo>
                  <a:cubicBezTo>
                    <a:pt x="1387943" y="824446"/>
                    <a:pt x="1194295" y="920551"/>
                    <a:pt x="1041895" y="947204"/>
                  </a:cubicBezTo>
                  <a:cubicBezTo>
                    <a:pt x="889495" y="973857"/>
                    <a:pt x="752131" y="967023"/>
                    <a:pt x="603148" y="947204"/>
                  </a:cubicBezTo>
                  <a:cubicBezTo>
                    <a:pt x="454165" y="927385"/>
                    <a:pt x="248460" y="890481"/>
                    <a:pt x="147999" y="828291"/>
                  </a:cubicBezTo>
                  <a:cubicBezTo>
                    <a:pt x="47538" y="766101"/>
                    <a:pt x="7216" y="711428"/>
                    <a:pt x="382" y="574063"/>
                  </a:cubicBezTo>
                  <a:cubicBezTo>
                    <a:pt x="-6452" y="436698"/>
                    <a:pt x="80341" y="148983"/>
                    <a:pt x="106994" y="4101"/>
                  </a:cubicBezTo>
                  <a:cubicBezTo>
                    <a:pt x="297665" y="10935"/>
                    <a:pt x="890180" y="3417"/>
                    <a:pt x="1045997" y="0"/>
                  </a:cubicBezTo>
                  <a:cubicBezTo>
                    <a:pt x="1033696" y="131897"/>
                    <a:pt x="1037112" y="2050"/>
                    <a:pt x="1041896" y="155817"/>
                  </a:cubicBezTo>
                  <a:cubicBezTo>
                    <a:pt x="886763" y="161968"/>
                    <a:pt x="395393" y="161968"/>
                    <a:pt x="213606" y="159918"/>
                  </a:cubicBezTo>
                  <a:cubicBezTo>
                    <a:pt x="175335" y="297283"/>
                    <a:pt x="107678" y="543309"/>
                    <a:pt x="176702" y="651971"/>
                  </a:cubicBezTo>
                  <a:cubicBezTo>
                    <a:pt x="245726" y="760633"/>
                    <a:pt x="491070" y="785919"/>
                    <a:pt x="627751" y="811889"/>
                  </a:cubicBezTo>
                  <a:cubicBezTo>
                    <a:pt x="764432" y="837859"/>
                    <a:pt x="853959" y="831708"/>
                    <a:pt x="996791" y="807789"/>
                  </a:cubicBezTo>
                  <a:cubicBezTo>
                    <a:pt x="1139623" y="783870"/>
                    <a:pt x="1326194" y="701624"/>
                    <a:pt x="1484745" y="668373"/>
                  </a:cubicBezTo>
                  <a:cubicBezTo>
                    <a:pt x="1643296" y="635122"/>
                    <a:pt x="1816881" y="603366"/>
                    <a:pt x="1948095" y="608284"/>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2" name="Forme libre 51"/>
            <p:cNvSpPr/>
            <p:nvPr/>
          </p:nvSpPr>
          <p:spPr>
            <a:xfrm>
              <a:off x="2781300" y="5171118"/>
              <a:ext cx="5067300" cy="323850"/>
            </a:xfrm>
            <a:custGeom>
              <a:avLst/>
              <a:gdLst>
                <a:gd name="connsiteX0" fmla="*/ 0 w 5067300"/>
                <a:gd name="connsiteY0" fmla="*/ 276225 h 323850"/>
                <a:gd name="connsiteX1" fmla="*/ 0 w 5067300"/>
                <a:gd name="connsiteY1" fmla="*/ 0 h 323850"/>
                <a:gd name="connsiteX2" fmla="*/ 5067300 w 5067300"/>
                <a:gd name="connsiteY2" fmla="*/ 0 h 323850"/>
                <a:gd name="connsiteX3" fmla="*/ 5067300 w 5067300"/>
                <a:gd name="connsiteY3" fmla="*/ 323850 h 323850"/>
              </a:gdLst>
              <a:ahLst/>
              <a:cxnLst>
                <a:cxn ang="0">
                  <a:pos x="connsiteX0" y="connsiteY0"/>
                </a:cxn>
                <a:cxn ang="0">
                  <a:pos x="connsiteX1" y="connsiteY1"/>
                </a:cxn>
                <a:cxn ang="0">
                  <a:pos x="connsiteX2" y="connsiteY2"/>
                </a:cxn>
                <a:cxn ang="0">
                  <a:pos x="connsiteX3" y="connsiteY3"/>
                </a:cxn>
              </a:cxnLst>
              <a:rect l="l" t="t" r="r" b="b"/>
              <a:pathLst>
                <a:path w="5067300" h="323850">
                  <a:moveTo>
                    <a:pt x="0" y="276225"/>
                  </a:moveTo>
                  <a:lnTo>
                    <a:pt x="0" y="0"/>
                  </a:lnTo>
                  <a:lnTo>
                    <a:pt x="5067300" y="0"/>
                  </a:lnTo>
                  <a:lnTo>
                    <a:pt x="5067300" y="323850"/>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3" name="Rectangle 52"/>
            <p:cNvSpPr/>
            <p:nvPr/>
          </p:nvSpPr>
          <p:spPr>
            <a:xfrm>
              <a:off x="4984750" y="4788531"/>
              <a:ext cx="635000" cy="10001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58" name="Connecteur droit 57"/>
            <p:cNvCxnSpPr/>
            <p:nvPr/>
          </p:nvCxnSpPr>
          <p:spPr>
            <a:xfrm>
              <a:off x="5302250" y="4664706"/>
              <a:ext cx="0" cy="328612"/>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6529387" y="5807706"/>
              <a:ext cx="457200" cy="84137"/>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1" name="Rectangle 60"/>
            <p:cNvSpPr/>
            <p:nvPr/>
          </p:nvSpPr>
          <p:spPr>
            <a:xfrm>
              <a:off x="3405187" y="5810881"/>
              <a:ext cx="457200" cy="84137"/>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63" name="Connecteur droit avec flèche 62"/>
            <p:cNvCxnSpPr/>
            <p:nvPr/>
          </p:nvCxnSpPr>
          <p:spPr>
            <a:xfrm flipH="1" flipV="1">
              <a:off x="6757987" y="5387018"/>
              <a:ext cx="85725" cy="2667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6" name="Connecteur droit avec flèche 65"/>
            <p:cNvCxnSpPr/>
            <p:nvPr/>
          </p:nvCxnSpPr>
          <p:spPr>
            <a:xfrm flipV="1">
              <a:off x="3633787" y="5310818"/>
              <a:ext cx="0" cy="2667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 name="Espace réservé du numéro de diapositive 3"/>
          <p:cNvSpPr>
            <a:spLocks noGrp="1"/>
          </p:cNvSpPr>
          <p:nvPr>
            <p:ph type="sldNum" sz="quarter" idx="12"/>
          </p:nvPr>
        </p:nvSpPr>
        <p:spPr>
          <a:xfrm>
            <a:off x="6881813" y="6302375"/>
            <a:ext cx="2133600" cy="365125"/>
          </a:xfrm>
        </p:spPr>
        <p:txBody>
          <a:bodyPr/>
          <a:lstStyle/>
          <a:p>
            <a:pPr>
              <a:defRPr/>
            </a:pPr>
            <a:fld id="{A03B695E-80D9-4A7E-B22A-8E39069DF25B}" type="slidenum">
              <a:rPr lang="en-US" smtClean="0"/>
              <a:pPr>
                <a:defRPr/>
              </a:pPr>
              <a:t>120</a:t>
            </a:fld>
            <a:endParaRPr lang="en-US"/>
          </a:p>
        </p:txBody>
      </p:sp>
      <p:pic>
        <p:nvPicPr>
          <p:cNvPr id="1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6853" y="2047942"/>
            <a:ext cx="3798887" cy="98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ZoneTexte 2"/>
          <p:cNvSpPr txBox="1"/>
          <p:nvPr/>
        </p:nvSpPr>
        <p:spPr>
          <a:xfrm>
            <a:off x="168684" y="1666756"/>
            <a:ext cx="436338" cy="369332"/>
          </a:xfrm>
          <a:prstGeom prst="rect">
            <a:avLst/>
          </a:prstGeom>
          <a:noFill/>
        </p:spPr>
        <p:txBody>
          <a:bodyPr wrap="none" rtlCol="0">
            <a:spAutoFit/>
          </a:bodyPr>
          <a:lstStyle/>
          <a:p>
            <a:r>
              <a:rPr lang="fr-FR" dirty="0" smtClean="0"/>
              <a:t>(a)</a:t>
            </a:r>
            <a:endParaRPr lang="fr-FR" dirty="0"/>
          </a:p>
        </p:txBody>
      </p:sp>
      <p:sp>
        <p:nvSpPr>
          <p:cNvPr id="18" name="ZoneTexte 17"/>
          <p:cNvSpPr txBox="1"/>
          <p:nvPr/>
        </p:nvSpPr>
        <p:spPr>
          <a:xfrm>
            <a:off x="4397375" y="1666756"/>
            <a:ext cx="447558" cy="369332"/>
          </a:xfrm>
          <a:prstGeom prst="rect">
            <a:avLst/>
          </a:prstGeom>
          <a:noFill/>
        </p:spPr>
        <p:txBody>
          <a:bodyPr wrap="none" rtlCol="0">
            <a:spAutoFit/>
          </a:bodyPr>
          <a:lstStyle/>
          <a:p>
            <a:r>
              <a:rPr lang="fr-FR" dirty="0" smtClean="0"/>
              <a:t>(b)</a:t>
            </a:r>
            <a:endParaRPr lang="fr-FR" dirty="0"/>
          </a:p>
        </p:txBody>
      </p:sp>
      <p:sp>
        <p:nvSpPr>
          <p:cNvPr id="19" name="ZoneTexte 134"/>
          <p:cNvSpPr txBox="1">
            <a:spLocks noChangeArrowheads="1"/>
          </p:cNvSpPr>
          <p:nvPr/>
        </p:nvSpPr>
        <p:spPr bwMode="auto">
          <a:xfrm>
            <a:off x="4173922" y="3183650"/>
            <a:ext cx="5794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A[CF]</a:t>
            </a:r>
          </a:p>
        </p:txBody>
      </p:sp>
      <p:cxnSp>
        <p:nvCxnSpPr>
          <p:cNvPr id="20" name="Connecteur droit 19"/>
          <p:cNvCxnSpPr/>
          <p:nvPr/>
        </p:nvCxnSpPr>
        <p:spPr>
          <a:xfrm>
            <a:off x="4173922" y="3448763"/>
            <a:ext cx="5524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p:nvPr/>
        </p:nvCxnSpPr>
        <p:spPr>
          <a:xfrm flipV="1">
            <a:off x="4726372" y="2758200"/>
            <a:ext cx="342900" cy="682625"/>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647726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rme libre 3"/>
          <p:cNvSpPr/>
          <p:nvPr/>
        </p:nvSpPr>
        <p:spPr>
          <a:xfrm>
            <a:off x="2001838" y="3902075"/>
            <a:ext cx="1962150" cy="965200"/>
          </a:xfrm>
          <a:custGeom>
            <a:avLst/>
            <a:gdLst>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63830 w 2272031"/>
              <a:gd name="connsiteY0" fmla="*/ 751254 h 1009988"/>
              <a:gd name="connsiteX1" fmla="*/ 1656964 w 2272031"/>
              <a:gd name="connsiteY1" fmla="*/ 796358 h 1009988"/>
              <a:gd name="connsiteX2" fmla="*/ 1070599 w 2272031"/>
              <a:gd name="connsiteY2" fmla="*/ 997280 h 1009988"/>
              <a:gd name="connsiteX3" fmla="*/ 500637 w 2272031"/>
              <a:gd name="connsiteY3" fmla="*/ 976778 h 1009988"/>
              <a:gd name="connsiteX4" fmla="*/ 147999 w 2272031"/>
              <a:gd name="connsiteY4" fmla="*/ 874267 h 1009988"/>
              <a:gd name="connsiteX5" fmla="*/ 382 w 2272031"/>
              <a:gd name="connsiteY5" fmla="*/ 620039 h 1009988"/>
              <a:gd name="connsiteX6" fmla="*/ 106994 w 2272031"/>
              <a:gd name="connsiteY6" fmla="*/ 50077 h 1009988"/>
              <a:gd name="connsiteX7" fmla="*/ 1045997 w 2272031"/>
              <a:gd name="connsiteY7" fmla="*/ 45976 h 1009988"/>
              <a:gd name="connsiteX8" fmla="*/ 1041896 w 2272031"/>
              <a:gd name="connsiteY8" fmla="*/ 201793 h 1009988"/>
              <a:gd name="connsiteX9" fmla="*/ 213606 w 2272031"/>
              <a:gd name="connsiteY9" fmla="*/ 205894 h 1009988"/>
              <a:gd name="connsiteX10" fmla="*/ 147999 w 2272031"/>
              <a:gd name="connsiteY10" fmla="*/ 656943 h 1009988"/>
              <a:gd name="connsiteX11" fmla="*/ 627751 w 2272031"/>
              <a:gd name="connsiteY11" fmla="*/ 857865 h 1009988"/>
              <a:gd name="connsiteX12" fmla="*/ 996791 w 2272031"/>
              <a:gd name="connsiteY12" fmla="*/ 853765 h 1009988"/>
              <a:gd name="connsiteX13" fmla="*/ 1484745 w 2272031"/>
              <a:gd name="connsiteY13" fmla="*/ 714349 h 1009988"/>
              <a:gd name="connsiteX14" fmla="*/ 1948095 w 2272031"/>
              <a:gd name="connsiteY14" fmla="*/ 628240 h 1009988"/>
              <a:gd name="connsiteX15" fmla="*/ 2272031 w 2272031"/>
              <a:gd name="connsiteY15" fmla="*/ 632341 h 1009988"/>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76702 w 2272031"/>
              <a:gd name="connsiteY10" fmla="*/ 651971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9947"/>
              <a:gd name="connsiteX1" fmla="*/ 1656964 w 2272031"/>
              <a:gd name="connsiteY1" fmla="*/ 750382 h 969947"/>
              <a:gd name="connsiteX2" fmla="*/ 1070599 w 2272031"/>
              <a:gd name="connsiteY2" fmla="*/ 951304 h 969947"/>
              <a:gd name="connsiteX3" fmla="*/ 603148 w 2272031"/>
              <a:gd name="connsiteY3" fmla="*/ 947204 h 969947"/>
              <a:gd name="connsiteX4" fmla="*/ 147999 w 2272031"/>
              <a:gd name="connsiteY4" fmla="*/ 828291 h 969947"/>
              <a:gd name="connsiteX5" fmla="*/ 382 w 2272031"/>
              <a:gd name="connsiteY5" fmla="*/ 574063 h 969947"/>
              <a:gd name="connsiteX6" fmla="*/ 106994 w 2272031"/>
              <a:gd name="connsiteY6" fmla="*/ 4101 h 969947"/>
              <a:gd name="connsiteX7" fmla="*/ 1045997 w 2272031"/>
              <a:gd name="connsiteY7" fmla="*/ 0 h 969947"/>
              <a:gd name="connsiteX8" fmla="*/ 1041896 w 2272031"/>
              <a:gd name="connsiteY8" fmla="*/ 155817 h 969947"/>
              <a:gd name="connsiteX9" fmla="*/ 213606 w 2272031"/>
              <a:gd name="connsiteY9" fmla="*/ 159918 h 969947"/>
              <a:gd name="connsiteX10" fmla="*/ 176702 w 2272031"/>
              <a:gd name="connsiteY10" fmla="*/ 651971 h 969947"/>
              <a:gd name="connsiteX11" fmla="*/ 627751 w 2272031"/>
              <a:gd name="connsiteY11" fmla="*/ 811889 h 969947"/>
              <a:gd name="connsiteX12" fmla="*/ 996791 w 2272031"/>
              <a:gd name="connsiteY12" fmla="*/ 807789 h 969947"/>
              <a:gd name="connsiteX13" fmla="*/ 1484745 w 2272031"/>
              <a:gd name="connsiteY13" fmla="*/ 668373 h 969947"/>
              <a:gd name="connsiteX14" fmla="*/ 1948095 w 2272031"/>
              <a:gd name="connsiteY14" fmla="*/ 582264 h 969947"/>
              <a:gd name="connsiteX15" fmla="*/ 2272031 w 2272031"/>
              <a:gd name="connsiteY15" fmla="*/ 586365 h 969947"/>
              <a:gd name="connsiteX0" fmla="*/ 2263830 w 2272031"/>
              <a:gd name="connsiteY0" fmla="*/ 705278 h 967229"/>
              <a:gd name="connsiteX1" fmla="*/ 1656964 w 2272031"/>
              <a:gd name="connsiteY1" fmla="*/ 750382 h 967229"/>
              <a:gd name="connsiteX2" fmla="*/ 1041895 w 2272031"/>
              <a:gd name="connsiteY2" fmla="*/ 947204 h 967229"/>
              <a:gd name="connsiteX3" fmla="*/ 603148 w 2272031"/>
              <a:gd name="connsiteY3" fmla="*/ 947204 h 967229"/>
              <a:gd name="connsiteX4" fmla="*/ 147999 w 2272031"/>
              <a:gd name="connsiteY4" fmla="*/ 828291 h 967229"/>
              <a:gd name="connsiteX5" fmla="*/ 382 w 2272031"/>
              <a:gd name="connsiteY5" fmla="*/ 574063 h 967229"/>
              <a:gd name="connsiteX6" fmla="*/ 106994 w 2272031"/>
              <a:gd name="connsiteY6" fmla="*/ 4101 h 967229"/>
              <a:gd name="connsiteX7" fmla="*/ 1045997 w 2272031"/>
              <a:gd name="connsiteY7" fmla="*/ 0 h 967229"/>
              <a:gd name="connsiteX8" fmla="*/ 1041896 w 2272031"/>
              <a:gd name="connsiteY8" fmla="*/ 155817 h 967229"/>
              <a:gd name="connsiteX9" fmla="*/ 213606 w 2272031"/>
              <a:gd name="connsiteY9" fmla="*/ 159918 h 967229"/>
              <a:gd name="connsiteX10" fmla="*/ 176702 w 2272031"/>
              <a:gd name="connsiteY10" fmla="*/ 651971 h 967229"/>
              <a:gd name="connsiteX11" fmla="*/ 627751 w 2272031"/>
              <a:gd name="connsiteY11" fmla="*/ 811889 h 967229"/>
              <a:gd name="connsiteX12" fmla="*/ 996791 w 2272031"/>
              <a:gd name="connsiteY12" fmla="*/ 807789 h 967229"/>
              <a:gd name="connsiteX13" fmla="*/ 1484745 w 2272031"/>
              <a:gd name="connsiteY13" fmla="*/ 668373 h 967229"/>
              <a:gd name="connsiteX14" fmla="*/ 1948095 w 2272031"/>
              <a:gd name="connsiteY14" fmla="*/ 582264 h 967229"/>
              <a:gd name="connsiteX15" fmla="*/ 2272031 w 2272031"/>
              <a:gd name="connsiteY15" fmla="*/ 586365 h 967229"/>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964497 w 2272031"/>
              <a:gd name="connsiteY1" fmla="*/ 721679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72031"/>
              <a:gd name="connsiteY0" fmla="*/ 705278 h 964724"/>
              <a:gd name="connsiteX1" fmla="*/ 1964497 w 2272031"/>
              <a:gd name="connsiteY1" fmla="*/ 709377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63830"/>
              <a:gd name="connsiteY0" fmla="*/ 705278 h 964724"/>
              <a:gd name="connsiteX1" fmla="*/ 1964497 w 2263830"/>
              <a:gd name="connsiteY1" fmla="*/ 709377 h 964724"/>
              <a:gd name="connsiteX2" fmla="*/ 1517549 w 2263830"/>
              <a:gd name="connsiteY2" fmla="*/ 787286 h 964724"/>
              <a:gd name="connsiteX3" fmla="*/ 1041895 w 2263830"/>
              <a:gd name="connsiteY3" fmla="*/ 947204 h 964724"/>
              <a:gd name="connsiteX4" fmla="*/ 603148 w 2263830"/>
              <a:gd name="connsiteY4" fmla="*/ 947204 h 964724"/>
              <a:gd name="connsiteX5" fmla="*/ 147999 w 2263830"/>
              <a:gd name="connsiteY5" fmla="*/ 828291 h 964724"/>
              <a:gd name="connsiteX6" fmla="*/ 382 w 2263830"/>
              <a:gd name="connsiteY6" fmla="*/ 574063 h 964724"/>
              <a:gd name="connsiteX7" fmla="*/ 106994 w 2263830"/>
              <a:gd name="connsiteY7" fmla="*/ 4101 h 964724"/>
              <a:gd name="connsiteX8" fmla="*/ 1045997 w 2263830"/>
              <a:gd name="connsiteY8" fmla="*/ 0 h 964724"/>
              <a:gd name="connsiteX9" fmla="*/ 1041896 w 2263830"/>
              <a:gd name="connsiteY9" fmla="*/ 155817 h 964724"/>
              <a:gd name="connsiteX10" fmla="*/ 213606 w 2263830"/>
              <a:gd name="connsiteY10" fmla="*/ 159918 h 964724"/>
              <a:gd name="connsiteX11" fmla="*/ 176702 w 2263830"/>
              <a:gd name="connsiteY11" fmla="*/ 651971 h 964724"/>
              <a:gd name="connsiteX12" fmla="*/ 627751 w 2263830"/>
              <a:gd name="connsiteY12" fmla="*/ 811889 h 964724"/>
              <a:gd name="connsiteX13" fmla="*/ 996791 w 2263830"/>
              <a:gd name="connsiteY13" fmla="*/ 807789 h 964724"/>
              <a:gd name="connsiteX14" fmla="*/ 1484745 w 2263830"/>
              <a:gd name="connsiteY14" fmla="*/ 668373 h 964724"/>
              <a:gd name="connsiteX15" fmla="*/ 1948095 w 2263830"/>
              <a:gd name="connsiteY15" fmla="*/ 582264 h 964724"/>
              <a:gd name="connsiteX0" fmla="*/ 2130015 w 2130015"/>
              <a:gd name="connsiteY0" fmla="*/ 705278 h 964724"/>
              <a:gd name="connsiteX1" fmla="*/ 1964497 w 2130015"/>
              <a:gd name="connsiteY1" fmla="*/ 709377 h 964724"/>
              <a:gd name="connsiteX2" fmla="*/ 1517549 w 2130015"/>
              <a:gd name="connsiteY2" fmla="*/ 787286 h 964724"/>
              <a:gd name="connsiteX3" fmla="*/ 1041895 w 2130015"/>
              <a:gd name="connsiteY3" fmla="*/ 947204 h 964724"/>
              <a:gd name="connsiteX4" fmla="*/ 603148 w 2130015"/>
              <a:gd name="connsiteY4" fmla="*/ 947204 h 964724"/>
              <a:gd name="connsiteX5" fmla="*/ 147999 w 2130015"/>
              <a:gd name="connsiteY5" fmla="*/ 828291 h 964724"/>
              <a:gd name="connsiteX6" fmla="*/ 382 w 2130015"/>
              <a:gd name="connsiteY6" fmla="*/ 574063 h 964724"/>
              <a:gd name="connsiteX7" fmla="*/ 106994 w 2130015"/>
              <a:gd name="connsiteY7" fmla="*/ 4101 h 964724"/>
              <a:gd name="connsiteX8" fmla="*/ 1045997 w 2130015"/>
              <a:gd name="connsiteY8" fmla="*/ 0 h 964724"/>
              <a:gd name="connsiteX9" fmla="*/ 1041896 w 2130015"/>
              <a:gd name="connsiteY9" fmla="*/ 155817 h 964724"/>
              <a:gd name="connsiteX10" fmla="*/ 213606 w 2130015"/>
              <a:gd name="connsiteY10" fmla="*/ 159918 h 964724"/>
              <a:gd name="connsiteX11" fmla="*/ 176702 w 2130015"/>
              <a:gd name="connsiteY11" fmla="*/ 651971 h 964724"/>
              <a:gd name="connsiteX12" fmla="*/ 627751 w 2130015"/>
              <a:gd name="connsiteY12" fmla="*/ 811889 h 964724"/>
              <a:gd name="connsiteX13" fmla="*/ 996791 w 2130015"/>
              <a:gd name="connsiteY13" fmla="*/ 807789 h 964724"/>
              <a:gd name="connsiteX14" fmla="*/ 1484745 w 2130015"/>
              <a:gd name="connsiteY14" fmla="*/ 668373 h 964724"/>
              <a:gd name="connsiteX15" fmla="*/ 1948095 w 2130015"/>
              <a:gd name="connsiteY15" fmla="*/ 582264 h 964724"/>
              <a:gd name="connsiteX0" fmla="*/ 2126298 w 2126298"/>
              <a:gd name="connsiteY0" fmla="*/ 701561 h 964724"/>
              <a:gd name="connsiteX1" fmla="*/ 1964497 w 2126298"/>
              <a:gd name="connsiteY1" fmla="*/ 709377 h 964724"/>
              <a:gd name="connsiteX2" fmla="*/ 1517549 w 2126298"/>
              <a:gd name="connsiteY2" fmla="*/ 787286 h 964724"/>
              <a:gd name="connsiteX3" fmla="*/ 1041895 w 2126298"/>
              <a:gd name="connsiteY3" fmla="*/ 947204 h 964724"/>
              <a:gd name="connsiteX4" fmla="*/ 603148 w 2126298"/>
              <a:gd name="connsiteY4" fmla="*/ 947204 h 964724"/>
              <a:gd name="connsiteX5" fmla="*/ 147999 w 2126298"/>
              <a:gd name="connsiteY5" fmla="*/ 828291 h 964724"/>
              <a:gd name="connsiteX6" fmla="*/ 382 w 2126298"/>
              <a:gd name="connsiteY6" fmla="*/ 574063 h 964724"/>
              <a:gd name="connsiteX7" fmla="*/ 106994 w 2126298"/>
              <a:gd name="connsiteY7" fmla="*/ 4101 h 964724"/>
              <a:gd name="connsiteX8" fmla="*/ 1045997 w 2126298"/>
              <a:gd name="connsiteY8" fmla="*/ 0 h 964724"/>
              <a:gd name="connsiteX9" fmla="*/ 1041896 w 2126298"/>
              <a:gd name="connsiteY9" fmla="*/ 155817 h 964724"/>
              <a:gd name="connsiteX10" fmla="*/ 213606 w 2126298"/>
              <a:gd name="connsiteY10" fmla="*/ 159918 h 964724"/>
              <a:gd name="connsiteX11" fmla="*/ 176702 w 2126298"/>
              <a:gd name="connsiteY11" fmla="*/ 651971 h 964724"/>
              <a:gd name="connsiteX12" fmla="*/ 627751 w 2126298"/>
              <a:gd name="connsiteY12" fmla="*/ 811889 h 964724"/>
              <a:gd name="connsiteX13" fmla="*/ 996791 w 2126298"/>
              <a:gd name="connsiteY13" fmla="*/ 807789 h 964724"/>
              <a:gd name="connsiteX14" fmla="*/ 1484745 w 2126298"/>
              <a:gd name="connsiteY14" fmla="*/ 668373 h 964724"/>
              <a:gd name="connsiteX15" fmla="*/ 1948095 w 2126298"/>
              <a:gd name="connsiteY15" fmla="*/ 582264 h 964724"/>
              <a:gd name="connsiteX0" fmla="*/ 1959030 w 1987770"/>
              <a:gd name="connsiteY0" fmla="*/ 701561 h 964724"/>
              <a:gd name="connsiteX1" fmla="*/ 1964497 w 1987770"/>
              <a:gd name="connsiteY1" fmla="*/ 709377 h 964724"/>
              <a:gd name="connsiteX2" fmla="*/ 1517549 w 1987770"/>
              <a:gd name="connsiteY2" fmla="*/ 787286 h 964724"/>
              <a:gd name="connsiteX3" fmla="*/ 1041895 w 1987770"/>
              <a:gd name="connsiteY3" fmla="*/ 947204 h 964724"/>
              <a:gd name="connsiteX4" fmla="*/ 603148 w 1987770"/>
              <a:gd name="connsiteY4" fmla="*/ 947204 h 964724"/>
              <a:gd name="connsiteX5" fmla="*/ 147999 w 1987770"/>
              <a:gd name="connsiteY5" fmla="*/ 828291 h 964724"/>
              <a:gd name="connsiteX6" fmla="*/ 382 w 1987770"/>
              <a:gd name="connsiteY6" fmla="*/ 574063 h 964724"/>
              <a:gd name="connsiteX7" fmla="*/ 106994 w 1987770"/>
              <a:gd name="connsiteY7" fmla="*/ 4101 h 964724"/>
              <a:gd name="connsiteX8" fmla="*/ 1045997 w 1987770"/>
              <a:gd name="connsiteY8" fmla="*/ 0 h 964724"/>
              <a:gd name="connsiteX9" fmla="*/ 1041896 w 1987770"/>
              <a:gd name="connsiteY9" fmla="*/ 155817 h 964724"/>
              <a:gd name="connsiteX10" fmla="*/ 213606 w 1987770"/>
              <a:gd name="connsiteY10" fmla="*/ 159918 h 964724"/>
              <a:gd name="connsiteX11" fmla="*/ 176702 w 1987770"/>
              <a:gd name="connsiteY11" fmla="*/ 651971 h 964724"/>
              <a:gd name="connsiteX12" fmla="*/ 627751 w 1987770"/>
              <a:gd name="connsiteY12" fmla="*/ 811889 h 964724"/>
              <a:gd name="connsiteX13" fmla="*/ 996791 w 1987770"/>
              <a:gd name="connsiteY13" fmla="*/ 807789 h 964724"/>
              <a:gd name="connsiteX14" fmla="*/ 1484745 w 1987770"/>
              <a:gd name="connsiteY14" fmla="*/ 668373 h 964724"/>
              <a:gd name="connsiteX15" fmla="*/ 1948095 w 1987770"/>
              <a:gd name="connsiteY15" fmla="*/ 582264 h 964724"/>
              <a:gd name="connsiteX0" fmla="*/ 1959030 w 1959030"/>
              <a:gd name="connsiteY0" fmla="*/ 701561 h 964724"/>
              <a:gd name="connsiteX1" fmla="*/ 1819531 w 1959030"/>
              <a:gd name="connsiteY1" fmla="*/ 724245 h 964724"/>
              <a:gd name="connsiteX2" fmla="*/ 1517549 w 1959030"/>
              <a:gd name="connsiteY2" fmla="*/ 787286 h 964724"/>
              <a:gd name="connsiteX3" fmla="*/ 1041895 w 1959030"/>
              <a:gd name="connsiteY3" fmla="*/ 947204 h 964724"/>
              <a:gd name="connsiteX4" fmla="*/ 603148 w 1959030"/>
              <a:gd name="connsiteY4" fmla="*/ 947204 h 964724"/>
              <a:gd name="connsiteX5" fmla="*/ 147999 w 1959030"/>
              <a:gd name="connsiteY5" fmla="*/ 828291 h 964724"/>
              <a:gd name="connsiteX6" fmla="*/ 382 w 1959030"/>
              <a:gd name="connsiteY6" fmla="*/ 574063 h 964724"/>
              <a:gd name="connsiteX7" fmla="*/ 106994 w 1959030"/>
              <a:gd name="connsiteY7" fmla="*/ 4101 h 964724"/>
              <a:gd name="connsiteX8" fmla="*/ 1045997 w 1959030"/>
              <a:gd name="connsiteY8" fmla="*/ 0 h 964724"/>
              <a:gd name="connsiteX9" fmla="*/ 1041896 w 1959030"/>
              <a:gd name="connsiteY9" fmla="*/ 155817 h 964724"/>
              <a:gd name="connsiteX10" fmla="*/ 213606 w 1959030"/>
              <a:gd name="connsiteY10" fmla="*/ 159918 h 964724"/>
              <a:gd name="connsiteX11" fmla="*/ 176702 w 1959030"/>
              <a:gd name="connsiteY11" fmla="*/ 651971 h 964724"/>
              <a:gd name="connsiteX12" fmla="*/ 627751 w 1959030"/>
              <a:gd name="connsiteY12" fmla="*/ 811889 h 964724"/>
              <a:gd name="connsiteX13" fmla="*/ 996791 w 1959030"/>
              <a:gd name="connsiteY13" fmla="*/ 807789 h 964724"/>
              <a:gd name="connsiteX14" fmla="*/ 1484745 w 1959030"/>
              <a:gd name="connsiteY14" fmla="*/ 668373 h 964724"/>
              <a:gd name="connsiteX15" fmla="*/ 1948095 w 1959030"/>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608284 h 96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2747" h="964724">
                <a:moveTo>
                  <a:pt x="1962747" y="720147"/>
                </a:moveTo>
                <a:cubicBezTo>
                  <a:pt x="1912858" y="722880"/>
                  <a:pt x="1893731" y="713055"/>
                  <a:pt x="1819531" y="724245"/>
                </a:cubicBezTo>
                <a:cubicBezTo>
                  <a:pt x="1745331" y="735435"/>
                  <a:pt x="1647155" y="750126"/>
                  <a:pt x="1517549" y="787286"/>
                </a:cubicBezTo>
                <a:cubicBezTo>
                  <a:pt x="1387943" y="824446"/>
                  <a:pt x="1194295" y="920551"/>
                  <a:pt x="1041895" y="947204"/>
                </a:cubicBezTo>
                <a:cubicBezTo>
                  <a:pt x="889495" y="973857"/>
                  <a:pt x="752131" y="967023"/>
                  <a:pt x="603148" y="947204"/>
                </a:cubicBezTo>
                <a:cubicBezTo>
                  <a:pt x="454165" y="927385"/>
                  <a:pt x="248460" y="890481"/>
                  <a:pt x="147999" y="828291"/>
                </a:cubicBezTo>
                <a:cubicBezTo>
                  <a:pt x="47538" y="766101"/>
                  <a:pt x="7216" y="711428"/>
                  <a:pt x="382" y="574063"/>
                </a:cubicBezTo>
                <a:cubicBezTo>
                  <a:pt x="-6452" y="436698"/>
                  <a:pt x="80341" y="148983"/>
                  <a:pt x="106994" y="4101"/>
                </a:cubicBezTo>
                <a:cubicBezTo>
                  <a:pt x="297665" y="10935"/>
                  <a:pt x="890180" y="3417"/>
                  <a:pt x="1045997" y="0"/>
                </a:cubicBezTo>
                <a:cubicBezTo>
                  <a:pt x="1033696" y="131897"/>
                  <a:pt x="1037112" y="2050"/>
                  <a:pt x="1041896" y="155817"/>
                </a:cubicBezTo>
                <a:cubicBezTo>
                  <a:pt x="886763" y="161968"/>
                  <a:pt x="395393" y="161968"/>
                  <a:pt x="213606" y="159918"/>
                </a:cubicBezTo>
                <a:cubicBezTo>
                  <a:pt x="175335" y="297283"/>
                  <a:pt x="107678" y="543309"/>
                  <a:pt x="176702" y="651971"/>
                </a:cubicBezTo>
                <a:cubicBezTo>
                  <a:pt x="245726" y="760633"/>
                  <a:pt x="491070" y="785919"/>
                  <a:pt x="627751" y="811889"/>
                </a:cubicBezTo>
                <a:cubicBezTo>
                  <a:pt x="764432" y="837859"/>
                  <a:pt x="853959" y="831708"/>
                  <a:pt x="996791" y="807789"/>
                </a:cubicBezTo>
                <a:cubicBezTo>
                  <a:pt x="1139623" y="783870"/>
                  <a:pt x="1326194" y="701624"/>
                  <a:pt x="1484745" y="668373"/>
                </a:cubicBezTo>
                <a:cubicBezTo>
                  <a:pt x="1643296" y="635122"/>
                  <a:pt x="1816881" y="603366"/>
                  <a:pt x="1948095" y="608284"/>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1619" name="Rectangle 3"/>
          <p:cNvSpPr>
            <a:spLocks noChangeArrowheads="1"/>
          </p:cNvSpPr>
          <p:nvPr/>
        </p:nvSpPr>
        <p:spPr bwMode="auto">
          <a:xfrm>
            <a:off x="6937375" y="3421063"/>
            <a:ext cx="73501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 [CF] </a:t>
            </a:r>
          </a:p>
        </p:txBody>
      </p:sp>
      <p:sp>
        <p:nvSpPr>
          <p:cNvPr id="111620" name="Rectangle 9"/>
          <p:cNvSpPr>
            <a:spLocks noChangeArrowheads="1"/>
          </p:cNvSpPr>
          <p:nvPr/>
        </p:nvSpPr>
        <p:spPr bwMode="auto">
          <a:xfrm>
            <a:off x="6523038" y="3421063"/>
            <a:ext cx="433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0,2</a:t>
            </a:r>
          </a:p>
        </p:txBody>
      </p:sp>
      <p:sp>
        <p:nvSpPr>
          <p:cNvPr id="111621" name="Rectangle 21"/>
          <p:cNvSpPr>
            <a:spLocks noChangeArrowheads="1"/>
          </p:cNvSpPr>
          <p:nvPr/>
        </p:nvSpPr>
        <p:spPr bwMode="auto">
          <a:xfrm>
            <a:off x="6240463" y="3421063"/>
            <a:ext cx="1333500"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622" name="Line 22"/>
          <p:cNvSpPr>
            <a:spLocks noChangeShapeType="1"/>
          </p:cNvSpPr>
          <p:nvPr/>
        </p:nvSpPr>
        <p:spPr bwMode="auto">
          <a:xfrm>
            <a:off x="6538913" y="34210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23" name="Line 23"/>
          <p:cNvSpPr>
            <a:spLocks noChangeShapeType="1"/>
          </p:cNvSpPr>
          <p:nvPr/>
        </p:nvSpPr>
        <p:spPr bwMode="auto">
          <a:xfrm>
            <a:off x="6953250" y="34210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1624" name="Group 627"/>
          <p:cNvGrpSpPr>
            <a:grpSpLocks/>
          </p:cNvGrpSpPr>
          <p:nvPr/>
        </p:nvGrpSpPr>
        <p:grpSpPr bwMode="auto">
          <a:xfrm>
            <a:off x="6288088" y="3478213"/>
            <a:ext cx="190500" cy="190500"/>
            <a:chOff x="4360" y="1124"/>
            <a:chExt cx="120" cy="120"/>
          </a:xfrm>
        </p:grpSpPr>
        <p:sp>
          <p:nvSpPr>
            <p:cNvPr id="111741"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742"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743"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1625" name="Freeform 870"/>
          <p:cNvSpPr>
            <a:spLocks/>
          </p:cNvSpPr>
          <p:nvPr/>
        </p:nvSpPr>
        <p:spPr bwMode="auto">
          <a:xfrm>
            <a:off x="5792788" y="3582988"/>
            <a:ext cx="447675" cy="311150"/>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1626" name="Freeform 870"/>
          <p:cNvSpPr>
            <a:spLocks/>
          </p:cNvSpPr>
          <p:nvPr/>
        </p:nvSpPr>
        <p:spPr bwMode="auto">
          <a:xfrm>
            <a:off x="2524125" y="3573463"/>
            <a:ext cx="3716338" cy="328612"/>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9" name="Connecteur droit 18"/>
          <p:cNvCxnSpPr/>
          <p:nvPr/>
        </p:nvCxnSpPr>
        <p:spPr>
          <a:xfrm>
            <a:off x="1550988" y="4867275"/>
            <a:ext cx="4548187" cy="0"/>
          </a:xfrm>
          <a:prstGeom prst="line">
            <a:avLst/>
          </a:prstGeom>
          <a:ln w="9525">
            <a:solidFill>
              <a:schemeClr val="tx1"/>
            </a:solidFill>
            <a:prstDash val="lgDashDotDot"/>
          </a:ln>
        </p:spPr>
        <p:style>
          <a:lnRef idx="1">
            <a:schemeClr val="accent1"/>
          </a:lnRef>
          <a:fillRef idx="0">
            <a:schemeClr val="accent1"/>
          </a:fillRef>
          <a:effectRef idx="0">
            <a:schemeClr val="accent1"/>
          </a:effectRef>
          <a:fontRef idx="minor">
            <a:schemeClr val="tx1"/>
          </a:fontRef>
        </p:style>
      </p:cxnSp>
      <p:sp>
        <p:nvSpPr>
          <p:cNvPr id="111633" name="Line 161"/>
          <p:cNvSpPr>
            <a:spLocks noChangeShapeType="1"/>
          </p:cNvSpPr>
          <p:nvPr/>
        </p:nvSpPr>
        <p:spPr bwMode="auto">
          <a:xfrm>
            <a:off x="1647825" y="3894138"/>
            <a:ext cx="0" cy="985837"/>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34" name="Rectangle 279"/>
          <p:cNvSpPr>
            <a:spLocks noChangeArrowheads="1"/>
          </p:cNvSpPr>
          <p:nvPr/>
        </p:nvSpPr>
        <p:spPr bwMode="auto">
          <a:xfrm rot="-5400000">
            <a:off x="1271588" y="4252913"/>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40</a:t>
            </a:r>
          </a:p>
        </p:txBody>
      </p:sp>
      <p:sp>
        <p:nvSpPr>
          <p:cNvPr id="111635" name="Rectangle 915"/>
          <p:cNvSpPr>
            <a:spLocks noChangeArrowheads="1"/>
          </p:cNvSpPr>
          <p:nvPr/>
        </p:nvSpPr>
        <p:spPr bwMode="auto">
          <a:xfrm rot="-5400000">
            <a:off x="1281906" y="4277519"/>
            <a:ext cx="363538"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cxnSp>
        <p:nvCxnSpPr>
          <p:cNvPr id="45" name="Connecteur droit 44"/>
          <p:cNvCxnSpPr/>
          <p:nvPr/>
        </p:nvCxnSpPr>
        <p:spPr>
          <a:xfrm>
            <a:off x="1585913" y="3902075"/>
            <a:ext cx="58896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1638" name="Groupe 50"/>
          <p:cNvGrpSpPr>
            <a:grpSpLocks/>
          </p:cNvGrpSpPr>
          <p:nvPr/>
        </p:nvGrpSpPr>
        <p:grpSpPr bwMode="auto">
          <a:xfrm rot="-1670854">
            <a:off x="6335713" y="4730750"/>
            <a:ext cx="303212" cy="476250"/>
            <a:chOff x="6561913" y="2907509"/>
            <a:chExt cx="303213" cy="476250"/>
          </a:xfrm>
        </p:grpSpPr>
        <p:sp>
          <p:nvSpPr>
            <p:cNvPr id="111735" name="Rectangle 1233"/>
            <p:cNvSpPr>
              <a:spLocks noChangeArrowheads="1"/>
            </p:cNvSpPr>
            <p:nvPr/>
          </p:nvSpPr>
          <p:spPr bwMode="auto">
            <a:xfrm>
              <a:off x="6566676" y="308530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736" name="Line 1234"/>
            <p:cNvSpPr>
              <a:spLocks noChangeShapeType="1"/>
            </p:cNvSpPr>
            <p:nvPr/>
          </p:nvSpPr>
          <p:spPr bwMode="auto">
            <a:xfrm flipV="1">
              <a:off x="6712726" y="2947196"/>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737" name="Freeform 1235"/>
            <p:cNvSpPr>
              <a:spLocks/>
            </p:cNvSpPr>
            <p:nvPr/>
          </p:nvSpPr>
          <p:spPr bwMode="auto">
            <a:xfrm>
              <a:off x="6636526" y="290750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1738" name="Rectangle 1236"/>
            <p:cNvSpPr>
              <a:spLocks noChangeArrowheads="1"/>
            </p:cNvSpPr>
            <p:nvPr/>
          </p:nvSpPr>
          <p:spPr bwMode="auto">
            <a:xfrm>
              <a:off x="6561913" y="3078959"/>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grpSp>
      <p:sp>
        <p:nvSpPr>
          <p:cNvPr id="111639" name="ZoneTexte 56"/>
          <p:cNvSpPr txBox="1">
            <a:spLocks noChangeArrowheads="1"/>
          </p:cNvSpPr>
          <p:nvPr/>
        </p:nvSpPr>
        <p:spPr bwMode="auto">
          <a:xfrm>
            <a:off x="6667500" y="4829175"/>
            <a:ext cx="3722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dirty="0" smtClean="0">
                <a:latin typeface="Arial" charset="0"/>
                <a:cs typeface="Arial" charset="0"/>
              </a:rPr>
              <a:t>A1</a:t>
            </a:r>
            <a:endParaRPr lang="fr-FR" altLang="fr-FR" sz="1200" dirty="0">
              <a:latin typeface="Arial" charset="0"/>
              <a:cs typeface="Arial" charset="0"/>
            </a:endParaRPr>
          </a:p>
        </p:txBody>
      </p:sp>
      <p:sp>
        <p:nvSpPr>
          <p:cNvPr id="2" name="Rectangle 1"/>
          <p:cNvSpPr/>
          <p:nvPr/>
        </p:nvSpPr>
        <p:spPr>
          <a:xfrm>
            <a:off x="2035175" y="904875"/>
            <a:ext cx="4519613" cy="20193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2" name="Connecteur droit 21"/>
          <p:cNvCxnSpPr/>
          <p:nvPr/>
        </p:nvCxnSpPr>
        <p:spPr>
          <a:xfrm flipV="1">
            <a:off x="3017838" y="904875"/>
            <a:ext cx="0" cy="20193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flipV="1">
            <a:off x="5480050" y="904875"/>
            <a:ext cx="0" cy="20193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flipV="1">
            <a:off x="6415088" y="904875"/>
            <a:ext cx="0" cy="20193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flipV="1">
            <a:off x="2182813" y="904875"/>
            <a:ext cx="0" cy="20193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1662" name="ZoneTexte 75"/>
          <p:cNvSpPr txBox="1">
            <a:spLocks noChangeArrowheads="1"/>
          </p:cNvSpPr>
          <p:nvPr/>
        </p:nvSpPr>
        <p:spPr bwMode="auto">
          <a:xfrm>
            <a:off x="7348538" y="732299"/>
            <a:ext cx="6864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dirty="0" smtClean="0">
                <a:latin typeface="Arial Unicode MS" pitchFamily="34" charset="-128"/>
              </a:rPr>
              <a:t>60x180</a:t>
            </a:r>
            <a:endParaRPr lang="fr-FR" altLang="fr-FR" sz="1200" dirty="0">
              <a:latin typeface="Arial Unicode MS" pitchFamily="34" charset="-128"/>
            </a:endParaRPr>
          </a:p>
        </p:txBody>
      </p:sp>
      <p:sp>
        <p:nvSpPr>
          <p:cNvPr id="78" name="Ellipse 77"/>
          <p:cNvSpPr/>
          <p:nvPr/>
        </p:nvSpPr>
        <p:spPr>
          <a:xfrm>
            <a:off x="6916738" y="966479"/>
            <a:ext cx="431800" cy="431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79" name="Connecteur droit 78"/>
          <p:cNvCxnSpPr>
            <a:stCxn id="78" idx="2"/>
            <a:endCxn id="78" idx="6"/>
          </p:cNvCxnSpPr>
          <p:nvPr/>
        </p:nvCxnSpPr>
        <p:spPr>
          <a:xfrm>
            <a:off x="6916738" y="1182379"/>
            <a:ext cx="431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ZoneTexte 79"/>
          <p:cNvSpPr txBox="1"/>
          <p:nvPr/>
        </p:nvSpPr>
        <p:spPr>
          <a:xfrm>
            <a:off x="6953250" y="1136341"/>
            <a:ext cx="358775" cy="261938"/>
          </a:xfrm>
          <a:prstGeom prst="rect">
            <a:avLst/>
          </a:prstGeom>
          <a:noFill/>
        </p:spPr>
        <p:txBody>
          <a:bodyPr wrap="none">
            <a:spAutoFit/>
          </a:bodyPr>
          <a:lstStyle/>
          <a:p>
            <a:pPr>
              <a:defRPr/>
            </a:pPr>
            <a:r>
              <a:rPr lang="fr-FR" sz="1050" dirty="0">
                <a:latin typeface="Arial" panose="020B0604020202020204" pitchFamily="34" charset="0"/>
                <a:cs typeface="Arial" panose="020B0604020202020204" pitchFamily="34" charset="0"/>
              </a:rPr>
              <a:t>A1</a:t>
            </a:r>
          </a:p>
        </p:txBody>
      </p:sp>
      <p:cxnSp>
        <p:nvCxnSpPr>
          <p:cNvPr id="81" name="Connecteur droit avec flèche 80"/>
          <p:cNvCxnSpPr/>
          <p:nvPr/>
        </p:nvCxnSpPr>
        <p:spPr>
          <a:xfrm flipH="1">
            <a:off x="5936722" y="1312863"/>
            <a:ext cx="1000653" cy="694390"/>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2438400" y="1320800"/>
            <a:ext cx="3835400" cy="1208088"/>
          </a:xfrm>
          <a:prstGeom prst="rect">
            <a:avLst/>
          </a:prstGeom>
          <a:noFill/>
          <a:ln w="12700">
            <a:prstDash val="lgDashDot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1668" name="Line 161"/>
          <p:cNvSpPr>
            <a:spLocks noChangeShapeType="1"/>
          </p:cNvSpPr>
          <p:nvPr/>
        </p:nvSpPr>
        <p:spPr bwMode="auto">
          <a:xfrm>
            <a:off x="1733550" y="1312863"/>
            <a:ext cx="0" cy="1230312"/>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69" name="Rectangle 279"/>
          <p:cNvSpPr>
            <a:spLocks noChangeArrowheads="1"/>
          </p:cNvSpPr>
          <p:nvPr/>
        </p:nvSpPr>
        <p:spPr bwMode="auto">
          <a:xfrm rot="-5400000">
            <a:off x="1347788" y="1747838"/>
            <a:ext cx="385762"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60</a:t>
            </a:r>
          </a:p>
        </p:txBody>
      </p:sp>
      <p:sp>
        <p:nvSpPr>
          <p:cNvPr id="111670" name="Rectangle 915"/>
          <p:cNvSpPr>
            <a:spLocks noChangeArrowheads="1"/>
          </p:cNvSpPr>
          <p:nvPr/>
        </p:nvSpPr>
        <p:spPr bwMode="auto">
          <a:xfrm rot="-5400000">
            <a:off x="1346994" y="1774032"/>
            <a:ext cx="363537"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cxnSp>
        <p:nvCxnSpPr>
          <p:cNvPr id="86" name="Connecteur droit 85"/>
          <p:cNvCxnSpPr/>
          <p:nvPr/>
        </p:nvCxnSpPr>
        <p:spPr>
          <a:xfrm flipH="1">
            <a:off x="1608138" y="1323975"/>
            <a:ext cx="83026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necteur droit 86"/>
          <p:cNvCxnSpPr/>
          <p:nvPr/>
        </p:nvCxnSpPr>
        <p:spPr>
          <a:xfrm flipH="1">
            <a:off x="1658938" y="2533650"/>
            <a:ext cx="82867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4283075" y="4360863"/>
            <a:ext cx="0" cy="447675"/>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88" name="Forme libre 87"/>
          <p:cNvSpPr/>
          <p:nvPr/>
        </p:nvSpPr>
        <p:spPr>
          <a:xfrm flipH="1">
            <a:off x="4598988" y="3903663"/>
            <a:ext cx="1963737" cy="965200"/>
          </a:xfrm>
          <a:custGeom>
            <a:avLst/>
            <a:gdLst>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79227 w 2287428"/>
              <a:gd name="connsiteY0" fmla="*/ 751254 h 1009988"/>
              <a:gd name="connsiteX1" fmla="*/ 1672361 w 2287428"/>
              <a:gd name="connsiteY1" fmla="*/ 796358 h 1009988"/>
              <a:gd name="connsiteX2" fmla="*/ 1085996 w 2287428"/>
              <a:gd name="connsiteY2" fmla="*/ 997280 h 1009988"/>
              <a:gd name="connsiteX3" fmla="*/ 516034 w 2287428"/>
              <a:gd name="connsiteY3" fmla="*/ 976778 h 1009988"/>
              <a:gd name="connsiteX4" fmla="*/ 163396 w 2287428"/>
              <a:gd name="connsiteY4" fmla="*/ 874267 h 1009988"/>
              <a:gd name="connsiteX5" fmla="*/ 15779 w 2287428"/>
              <a:gd name="connsiteY5" fmla="*/ 620039 h 1009988"/>
              <a:gd name="connsiteX6" fmla="*/ 122391 w 2287428"/>
              <a:gd name="connsiteY6" fmla="*/ 50077 h 1009988"/>
              <a:gd name="connsiteX7" fmla="*/ 1061394 w 2287428"/>
              <a:gd name="connsiteY7" fmla="*/ 45976 h 1009988"/>
              <a:gd name="connsiteX8" fmla="*/ 1057293 w 2287428"/>
              <a:gd name="connsiteY8" fmla="*/ 201793 h 1009988"/>
              <a:gd name="connsiteX9" fmla="*/ 229003 w 2287428"/>
              <a:gd name="connsiteY9" fmla="*/ 205894 h 1009988"/>
              <a:gd name="connsiteX10" fmla="*/ 163396 w 2287428"/>
              <a:gd name="connsiteY10" fmla="*/ 656943 h 1009988"/>
              <a:gd name="connsiteX11" fmla="*/ 643148 w 2287428"/>
              <a:gd name="connsiteY11" fmla="*/ 857865 h 1009988"/>
              <a:gd name="connsiteX12" fmla="*/ 1012188 w 2287428"/>
              <a:gd name="connsiteY12" fmla="*/ 853765 h 1009988"/>
              <a:gd name="connsiteX13" fmla="*/ 1500142 w 2287428"/>
              <a:gd name="connsiteY13" fmla="*/ 714349 h 1009988"/>
              <a:gd name="connsiteX14" fmla="*/ 1963492 w 2287428"/>
              <a:gd name="connsiteY14" fmla="*/ 628240 h 1009988"/>
              <a:gd name="connsiteX15" fmla="*/ 2287428 w 2287428"/>
              <a:gd name="connsiteY15" fmla="*/ 632341 h 1009988"/>
              <a:gd name="connsiteX0" fmla="*/ 2263830 w 2272031"/>
              <a:gd name="connsiteY0" fmla="*/ 751254 h 1009988"/>
              <a:gd name="connsiteX1" fmla="*/ 1656964 w 2272031"/>
              <a:gd name="connsiteY1" fmla="*/ 796358 h 1009988"/>
              <a:gd name="connsiteX2" fmla="*/ 1070599 w 2272031"/>
              <a:gd name="connsiteY2" fmla="*/ 997280 h 1009988"/>
              <a:gd name="connsiteX3" fmla="*/ 500637 w 2272031"/>
              <a:gd name="connsiteY3" fmla="*/ 976778 h 1009988"/>
              <a:gd name="connsiteX4" fmla="*/ 147999 w 2272031"/>
              <a:gd name="connsiteY4" fmla="*/ 874267 h 1009988"/>
              <a:gd name="connsiteX5" fmla="*/ 382 w 2272031"/>
              <a:gd name="connsiteY5" fmla="*/ 620039 h 1009988"/>
              <a:gd name="connsiteX6" fmla="*/ 106994 w 2272031"/>
              <a:gd name="connsiteY6" fmla="*/ 50077 h 1009988"/>
              <a:gd name="connsiteX7" fmla="*/ 1045997 w 2272031"/>
              <a:gd name="connsiteY7" fmla="*/ 45976 h 1009988"/>
              <a:gd name="connsiteX8" fmla="*/ 1041896 w 2272031"/>
              <a:gd name="connsiteY8" fmla="*/ 201793 h 1009988"/>
              <a:gd name="connsiteX9" fmla="*/ 213606 w 2272031"/>
              <a:gd name="connsiteY9" fmla="*/ 205894 h 1009988"/>
              <a:gd name="connsiteX10" fmla="*/ 147999 w 2272031"/>
              <a:gd name="connsiteY10" fmla="*/ 656943 h 1009988"/>
              <a:gd name="connsiteX11" fmla="*/ 627751 w 2272031"/>
              <a:gd name="connsiteY11" fmla="*/ 857865 h 1009988"/>
              <a:gd name="connsiteX12" fmla="*/ 996791 w 2272031"/>
              <a:gd name="connsiteY12" fmla="*/ 853765 h 1009988"/>
              <a:gd name="connsiteX13" fmla="*/ 1484745 w 2272031"/>
              <a:gd name="connsiteY13" fmla="*/ 714349 h 1009988"/>
              <a:gd name="connsiteX14" fmla="*/ 1948095 w 2272031"/>
              <a:gd name="connsiteY14" fmla="*/ 628240 h 1009988"/>
              <a:gd name="connsiteX15" fmla="*/ 2272031 w 2272031"/>
              <a:gd name="connsiteY15" fmla="*/ 632341 h 1009988"/>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14369 h 973103"/>
              <a:gd name="connsiteX1" fmla="*/ 1656964 w 2272031"/>
              <a:gd name="connsiteY1" fmla="*/ 759473 h 973103"/>
              <a:gd name="connsiteX2" fmla="*/ 1070599 w 2272031"/>
              <a:gd name="connsiteY2" fmla="*/ 960395 h 973103"/>
              <a:gd name="connsiteX3" fmla="*/ 500637 w 2272031"/>
              <a:gd name="connsiteY3" fmla="*/ 939893 h 973103"/>
              <a:gd name="connsiteX4" fmla="*/ 147999 w 2272031"/>
              <a:gd name="connsiteY4" fmla="*/ 837382 h 973103"/>
              <a:gd name="connsiteX5" fmla="*/ 382 w 2272031"/>
              <a:gd name="connsiteY5" fmla="*/ 583154 h 973103"/>
              <a:gd name="connsiteX6" fmla="*/ 106994 w 2272031"/>
              <a:gd name="connsiteY6" fmla="*/ 13192 h 973103"/>
              <a:gd name="connsiteX7" fmla="*/ 1045997 w 2272031"/>
              <a:gd name="connsiteY7" fmla="*/ 9091 h 973103"/>
              <a:gd name="connsiteX8" fmla="*/ 1041896 w 2272031"/>
              <a:gd name="connsiteY8" fmla="*/ 164908 h 973103"/>
              <a:gd name="connsiteX9" fmla="*/ 213606 w 2272031"/>
              <a:gd name="connsiteY9" fmla="*/ 169009 h 973103"/>
              <a:gd name="connsiteX10" fmla="*/ 147999 w 2272031"/>
              <a:gd name="connsiteY10" fmla="*/ 620058 h 973103"/>
              <a:gd name="connsiteX11" fmla="*/ 627751 w 2272031"/>
              <a:gd name="connsiteY11" fmla="*/ 820980 h 973103"/>
              <a:gd name="connsiteX12" fmla="*/ 996791 w 2272031"/>
              <a:gd name="connsiteY12" fmla="*/ 816880 h 973103"/>
              <a:gd name="connsiteX13" fmla="*/ 1484745 w 2272031"/>
              <a:gd name="connsiteY13" fmla="*/ 677464 h 973103"/>
              <a:gd name="connsiteX14" fmla="*/ 1948095 w 2272031"/>
              <a:gd name="connsiteY14" fmla="*/ 591355 h 973103"/>
              <a:gd name="connsiteX15" fmla="*/ 2272031 w 2272031"/>
              <a:gd name="connsiteY15" fmla="*/ 595456 h 973103"/>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47999 w 2272031"/>
              <a:gd name="connsiteY10" fmla="*/ 610967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4012"/>
              <a:gd name="connsiteX1" fmla="*/ 1656964 w 2272031"/>
              <a:gd name="connsiteY1" fmla="*/ 750382 h 964012"/>
              <a:gd name="connsiteX2" fmla="*/ 1070599 w 2272031"/>
              <a:gd name="connsiteY2" fmla="*/ 951304 h 964012"/>
              <a:gd name="connsiteX3" fmla="*/ 500637 w 2272031"/>
              <a:gd name="connsiteY3" fmla="*/ 930802 h 964012"/>
              <a:gd name="connsiteX4" fmla="*/ 147999 w 2272031"/>
              <a:gd name="connsiteY4" fmla="*/ 828291 h 964012"/>
              <a:gd name="connsiteX5" fmla="*/ 382 w 2272031"/>
              <a:gd name="connsiteY5" fmla="*/ 574063 h 964012"/>
              <a:gd name="connsiteX6" fmla="*/ 106994 w 2272031"/>
              <a:gd name="connsiteY6" fmla="*/ 4101 h 964012"/>
              <a:gd name="connsiteX7" fmla="*/ 1045997 w 2272031"/>
              <a:gd name="connsiteY7" fmla="*/ 0 h 964012"/>
              <a:gd name="connsiteX8" fmla="*/ 1041896 w 2272031"/>
              <a:gd name="connsiteY8" fmla="*/ 155817 h 964012"/>
              <a:gd name="connsiteX9" fmla="*/ 213606 w 2272031"/>
              <a:gd name="connsiteY9" fmla="*/ 159918 h 964012"/>
              <a:gd name="connsiteX10" fmla="*/ 176702 w 2272031"/>
              <a:gd name="connsiteY10" fmla="*/ 651971 h 964012"/>
              <a:gd name="connsiteX11" fmla="*/ 627751 w 2272031"/>
              <a:gd name="connsiteY11" fmla="*/ 811889 h 964012"/>
              <a:gd name="connsiteX12" fmla="*/ 996791 w 2272031"/>
              <a:gd name="connsiteY12" fmla="*/ 807789 h 964012"/>
              <a:gd name="connsiteX13" fmla="*/ 1484745 w 2272031"/>
              <a:gd name="connsiteY13" fmla="*/ 668373 h 964012"/>
              <a:gd name="connsiteX14" fmla="*/ 1948095 w 2272031"/>
              <a:gd name="connsiteY14" fmla="*/ 582264 h 964012"/>
              <a:gd name="connsiteX15" fmla="*/ 2272031 w 2272031"/>
              <a:gd name="connsiteY15" fmla="*/ 586365 h 964012"/>
              <a:gd name="connsiteX0" fmla="*/ 2263830 w 2272031"/>
              <a:gd name="connsiteY0" fmla="*/ 705278 h 969947"/>
              <a:gd name="connsiteX1" fmla="*/ 1656964 w 2272031"/>
              <a:gd name="connsiteY1" fmla="*/ 750382 h 969947"/>
              <a:gd name="connsiteX2" fmla="*/ 1070599 w 2272031"/>
              <a:gd name="connsiteY2" fmla="*/ 951304 h 969947"/>
              <a:gd name="connsiteX3" fmla="*/ 603148 w 2272031"/>
              <a:gd name="connsiteY3" fmla="*/ 947204 h 969947"/>
              <a:gd name="connsiteX4" fmla="*/ 147999 w 2272031"/>
              <a:gd name="connsiteY4" fmla="*/ 828291 h 969947"/>
              <a:gd name="connsiteX5" fmla="*/ 382 w 2272031"/>
              <a:gd name="connsiteY5" fmla="*/ 574063 h 969947"/>
              <a:gd name="connsiteX6" fmla="*/ 106994 w 2272031"/>
              <a:gd name="connsiteY6" fmla="*/ 4101 h 969947"/>
              <a:gd name="connsiteX7" fmla="*/ 1045997 w 2272031"/>
              <a:gd name="connsiteY7" fmla="*/ 0 h 969947"/>
              <a:gd name="connsiteX8" fmla="*/ 1041896 w 2272031"/>
              <a:gd name="connsiteY8" fmla="*/ 155817 h 969947"/>
              <a:gd name="connsiteX9" fmla="*/ 213606 w 2272031"/>
              <a:gd name="connsiteY9" fmla="*/ 159918 h 969947"/>
              <a:gd name="connsiteX10" fmla="*/ 176702 w 2272031"/>
              <a:gd name="connsiteY10" fmla="*/ 651971 h 969947"/>
              <a:gd name="connsiteX11" fmla="*/ 627751 w 2272031"/>
              <a:gd name="connsiteY11" fmla="*/ 811889 h 969947"/>
              <a:gd name="connsiteX12" fmla="*/ 996791 w 2272031"/>
              <a:gd name="connsiteY12" fmla="*/ 807789 h 969947"/>
              <a:gd name="connsiteX13" fmla="*/ 1484745 w 2272031"/>
              <a:gd name="connsiteY13" fmla="*/ 668373 h 969947"/>
              <a:gd name="connsiteX14" fmla="*/ 1948095 w 2272031"/>
              <a:gd name="connsiteY14" fmla="*/ 582264 h 969947"/>
              <a:gd name="connsiteX15" fmla="*/ 2272031 w 2272031"/>
              <a:gd name="connsiteY15" fmla="*/ 586365 h 969947"/>
              <a:gd name="connsiteX0" fmla="*/ 2263830 w 2272031"/>
              <a:gd name="connsiteY0" fmla="*/ 705278 h 967229"/>
              <a:gd name="connsiteX1" fmla="*/ 1656964 w 2272031"/>
              <a:gd name="connsiteY1" fmla="*/ 750382 h 967229"/>
              <a:gd name="connsiteX2" fmla="*/ 1041895 w 2272031"/>
              <a:gd name="connsiteY2" fmla="*/ 947204 h 967229"/>
              <a:gd name="connsiteX3" fmla="*/ 603148 w 2272031"/>
              <a:gd name="connsiteY3" fmla="*/ 947204 h 967229"/>
              <a:gd name="connsiteX4" fmla="*/ 147999 w 2272031"/>
              <a:gd name="connsiteY4" fmla="*/ 828291 h 967229"/>
              <a:gd name="connsiteX5" fmla="*/ 382 w 2272031"/>
              <a:gd name="connsiteY5" fmla="*/ 574063 h 967229"/>
              <a:gd name="connsiteX6" fmla="*/ 106994 w 2272031"/>
              <a:gd name="connsiteY6" fmla="*/ 4101 h 967229"/>
              <a:gd name="connsiteX7" fmla="*/ 1045997 w 2272031"/>
              <a:gd name="connsiteY7" fmla="*/ 0 h 967229"/>
              <a:gd name="connsiteX8" fmla="*/ 1041896 w 2272031"/>
              <a:gd name="connsiteY8" fmla="*/ 155817 h 967229"/>
              <a:gd name="connsiteX9" fmla="*/ 213606 w 2272031"/>
              <a:gd name="connsiteY9" fmla="*/ 159918 h 967229"/>
              <a:gd name="connsiteX10" fmla="*/ 176702 w 2272031"/>
              <a:gd name="connsiteY10" fmla="*/ 651971 h 967229"/>
              <a:gd name="connsiteX11" fmla="*/ 627751 w 2272031"/>
              <a:gd name="connsiteY11" fmla="*/ 811889 h 967229"/>
              <a:gd name="connsiteX12" fmla="*/ 996791 w 2272031"/>
              <a:gd name="connsiteY12" fmla="*/ 807789 h 967229"/>
              <a:gd name="connsiteX13" fmla="*/ 1484745 w 2272031"/>
              <a:gd name="connsiteY13" fmla="*/ 668373 h 967229"/>
              <a:gd name="connsiteX14" fmla="*/ 1948095 w 2272031"/>
              <a:gd name="connsiteY14" fmla="*/ 582264 h 967229"/>
              <a:gd name="connsiteX15" fmla="*/ 2272031 w 2272031"/>
              <a:gd name="connsiteY15" fmla="*/ 586365 h 967229"/>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517549 w 2272031"/>
              <a:gd name="connsiteY1" fmla="*/ 787286 h 964724"/>
              <a:gd name="connsiteX2" fmla="*/ 1041895 w 2272031"/>
              <a:gd name="connsiteY2" fmla="*/ 947204 h 964724"/>
              <a:gd name="connsiteX3" fmla="*/ 603148 w 2272031"/>
              <a:gd name="connsiteY3" fmla="*/ 947204 h 964724"/>
              <a:gd name="connsiteX4" fmla="*/ 147999 w 2272031"/>
              <a:gd name="connsiteY4" fmla="*/ 828291 h 964724"/>
              <a:gd name="connsiteX5" fmla="*/ 382 w 2272031"/>
              <a:gd name="connsiteY5" fmla="*/ 574063 h 964724"/>
              <a:gd name="connsiteX6" fmla="*/ 106994 w 2272031"/>
              <a:gd name="connsiteY6" fmla="*/ 4101 h 964724"/>
              <a:gd name="connsiteX7" fmla="*/ 1045997 w 2272031"/>
              <a:gd name="connsiteY7" fmla="*/ 0 h 964724"/>
              <a:gd name="connsiteX8" fmla="*/ 1041896 w 2272031"/>
              <a:gd name="connsiteY8" fmla="*/ 155817 h 964724"/>
              <a:gd name="connsiteX9" fmla="*/ 213606 w 2272031"/>
              <a:gd name="connsiteY9" fmla="*/ 159918 h 964724"/>
              <a:gd name="connsiteX10" fmla="*/ 176702 w 2272031"/>
              <a:gd name="connsiteY10" fmla="*/ 651971 h 964724"/>
              <a:gd name="connsiteX11" fmla="*/ 627751 w 2272031"/>
              <a:gd name="connsiteY11" fmla="*/ 811889 h 964724"/>
              <a:gd name="connsiteX12" fmla="*/ 996791 w 2272031"/>
              <a:gd name="connsiteY12" fmla="*/ 807789 h 964724"/>
              <a:gd name="connsiteX13" fmla="*/ 1484745 w 2272031"/>
              <a:gd name="connsiteY13" fmla="*/ 668373 h 964724"/>
              <a:gd name="connsiteX14" fmla="*/ 1948095 w 2272031"/>
              <a:gd name="connsiteY14" fmla="*/ 582264 h 964724"/>
              <a:gd name="connsiteX15" fmla="*/ 2272031 w 2272031"/>
              <a:gd name="connsiteY15" fmla="*/ 586365 h 964724"/>
              <a:gd name="connsiteX0" fmla="*/ 2263830 w 2272031"/>
              <a:gd name="connsiteY0" fmla="*/ 705278 h 964724"/>
              <a:gd name="connsiteX1" fmla="*/ 1964497 w 2272031"/>
              <a:gd name="connsiteY1" fmla="*/ 721679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72031"/>
              <a:gd name="connsiteY0" fmla="*/ 705278 h 964724"/>
              <a:gd name="connsiteX1" fmla="*/ 1964497 w 2272031"/>
              <a:gd name="connsiteY1" fmla="*/ 709377 h 964724"/>
              <a:gd name="connsiteX2" fmla="*/ 1517549 w 2272031"/>
              <a:gd name="connsiteY2" fmla="*/ 787286 h 964724"/>
              <a:gd name="connsiteX3" fmla="*/ 1041895 w 2272031"/>
              <a:gd name="connsiteY3" fmla="*/ 947204 h 964724"/>
              <a:gd name="connsiteX4" fmla="*/ 603148 w 2272031"/>
              <a:gd name="connsiteY4" fmla="*/ 947204 h 964724"/>
              <a:gd name="connsiteX5" fmla="*/ 147999 w 2272031"/>
              <a:gd name="connsiteY5" fmla="*/ 828291 h 964724"/>
              <a:gd name="connsiteX6" fmla="*/ 382 w 2272031"/>
              <a:gd name="connsiteY6" fmla="*/ 574063 h 964724"/>
              <a:gd name="connsiteX7" fmla="*/ 106994 w 2272031"/>
              <a:gd name="connsiteY7" fmla="*/ 4101 h 964724"/>
              <a:gd name="connsiteX8" fmla="*/ 1045997 w 2272031"/>
              <a:gd name="connsiteY8" fmla="*/ 0 h 964724"/>
              <a:gd name="connsiteX9" fmla="*/ 1041896 w 2272031"/>
              <a:gd name="connsiteY9" fmla="*/ 155817 h 964724"/>
              <a:gd name="connsiteX10" fmla="*/ 213606 w 2272031"/>
              <a:gd name="connsiteY10" fmla="*/ 159918 h 964724"/>
              <a:gd name="connsiteX11" fmla="*/ 176702 w 2272031"/>
              <a:gd name="connsiteY11" fmla="*/ 651971 h 964724"/>
              <a:gd name="connsiteX12" fmla="*/ 627751 w 2272031"/>
              <a:gd name="connsiteY12" fmla="*/ 811889 h 964724"/>
              <a:gd name="connsiteX13" fmla="*/ 996791 w 2272031"/>
              <a:gd name="connsiteY13" fmla="*/ 807789 h 964724"/>
              <a:gd name="connsiteX14" fmla="*/ 1484745 w 2272031"/>
              <a:gd name="connsiteY14" fmla="*/ 668373 h 964724"/>
              <a:gd name="connsiteX15" fmla="*/ 1948095 w 2272031"/>
              <a:gd name="connsiteY15" fmla="*/ 582264 h 964724"/>
              <a:gd name="connsiteX16" fmla="*/ 2272031 w 2272031"/>
              <a:gd name="connsiteY16" fmla="*/ 586365 h 964724"/>
              <a:gd name="connsiteX0" fmla="*/ 2263830 w 2263830"/>
              <a:gd name="connsiteY0" fmla="*/ 705278 h 964724"/>
              <a:gd name="connsiteX1" fmla="*/ 1964497 w 2263830"/>
              <a:gd name="connsiteY1" fmla="*/ 709377 h 964724"/>
              <a:gd name="connsiteX2" fmla="*/ 1517549 w 2263830"/>
              <a:gd name="connsiteY2" fmla="*/ 787286 h 964724"/>
              <a:gd name="connsiteX3" fmla="*/ 1041895 w 2263830"/>
              <a:gd name="connsiteY3" fmla="*/ 947204 h 964724"/>
              <a:gd name="connsiteX4" fmla="*/ 603148 w 2263830"/>
              <a:gd name="connsiteY4" fmla="*/ 947204 h 964724"/>
              <a:gd name="connsiteX5" fmla="*/ 147999 w 2263830"/>
              <a:gd name="connsiteY5" fmla="*/ 828291 h 964724"/>
              <a:gd name="connsiteX6" fmla="*/ 382 w 2263830"/>
              <a:gd name="connsiteY6" fmla="*/ 574063 h 964724"/>
              <a:gd name="connsiteX7" fmla="*/ 106994 w 2263830"/>
              <a:gd name="connsiteY7" fmla="*/ 4101 h 964724"/>
              <a:gd name="connsiteX8" fmla="*/ 1045997 w 2263830"/>
              <a:gd name="connsiteY8" fmla="*/ 0 h 964724"/>
              <a:gd name="connsiteX9" fmla="*/ 1041896 w 2263830"/>
              <a:gd name="connsiteY9" fmla="*/ 155817 h 964724"/>
              <a:gd name="connsiteX10" fmla="*/ 213606 w 2263830"/>
              <a:gd name="connsiteY10" fmla="*/ 159918 h 964724"/>
              <a:gd name="connsiteX11" fmla="*/ 176702 w 2263830"/>
              <a:gd name="connsiteY11" fmla="*/ 651971 h 964724"/>
              <a:gd name="connsiteX12" fmla="*/ 627751 w 2263830"/>
              <a:gd name="connsiteY12" fmla="*/ 811889 h 964724"/>
              <a:gd name="connsiteX13" fmla="*/ 996791 w 2263830"/>
              <a:gd name="connsiteY13" fmla="*/ 807789 h 964724"/>
              <a:gd name="connsiteX14" fmla="*/ 1484745 w 2263830"/>
              <a:gd name="connsiteY14" fmla="*/ 668373 h 964724"/>
              <a:gd name="connsiteX15" fmla="*/ 1948095 w 2263830"/>
              <a:gd name="connsiteY15" fmla="*/ 582264 h 964724"/>
              <a:gd name="connsiteX0" fmla="*/ 2130015 w 2130015"/>
              <a:gd name="connsiteY0" fmla="*/ 705278 h 964724"/>
              <a:gd name="connsiteX1" fmla="*/ 1964497 w 2130015"/>
              <a:gd name="connsiteY1" fmla="*/ 709377 h 964724"/>
              <a:gd name="connsiteX2" fmla="*/ 1517549 w 2130015"/>
              <a:gd name="connsiteY2" fmla="*/ 787286 h 964724"/>
              <a:gd name="connsiteX3" fmla="*/ 1041895 w 2130015"/>
              <a:gd name="connsiteY3" fmla="*/ 947204 h 964724"/>
              <a:gd name="connsiteX4" fmla="*/ 603148 w 2130015"/>
              <a:gd name="connsiteY4" fmla="*/ 947204 h 964724"/>
              <a:gd name="connsiteX5" fmla="*/ 147999 w 2130015"/>
              <a:gd name="connsiteY5" fmla="*/ 828291 h 964724"/>
              <a:gd name="connsiteX6" fmla="*/ 382 w 2130015"/>
              <a:gd name="connsiteY6" fmla="*/ 574063 h 964724"/>
              <a:gd name="connsiteX7" fmla="*/ 106994 w 2130015"/>
              <a:gd name="connsiteY7" fmla="*/ 4101 h 964724"/>
              <a:gd name="connsiteX8" fmla="*/ 1045997 w 2130015"/>
              <a:gd name="connsiteY8" fmla="*/ 0 h 964724"/>
              <a:gd name="connsiteX9" fmla="*/ 1041896 w 2130015"/>
              <a:gd name="connsiteY9" fmla="*/ 155817 h 964724"/>
              <a:gd name="connsiteX10" fmla="*/ 213606 w 2130015"/>
              <a:gd name="connsiteY10" fmla="*/ 159918 h 964724"/>
              <a:gd name="connsiteX11" fmla="*/ 176702 w 2130015"/>
              <a:gd name="connsiteY11" fmla="*/ 651971 h 964724"/>
              <a:gd name="connsiteX12" fmla="*/ 627751 w 2130015"/>
              <a:gd name="connsiteY12" fmla="*/ 811889 h 964724"/>
              <a:gd name="connsiteX13" fmla="*/ 996791 w 2130015"/>
              <a:gd name="connsiteY13" fmla="*/ 807789 h 964724"/>
              <a:gd name="connsiteX14" fmla="*/ 1484745 w 2130015"/>
              <a:gd name="connsiteY14" fmla="*/ 668373 h 964724"/>
              <a:gd name="connsiteX15" fmla="*/ 1948095 w 2130015"/>
              <a:gd name="connsiteY15" fmla="*/ 582264 h 964724"/>
              <a:gd name="connsiteX0" fmla="*/ 2126298 w 2126298"/>
              <a:gd name="connsiteY0" fmla="*/ 701561 h 964724"/>
              <a:gd name="connsiteX1" fmla="*/ 1964497 w 2126298"/>
              <a:gd name="connsiteY1" fmla="*/ 709377 h 964724"/>
              <a:gd name="connsiteX2" fmla="*/ 1517549 w 2126298"/>
              <a:gd name="connsiteY2" fmla="*/ 787286 h 964724"/>
              <a:gd name="connsiteX3" fmla="*/ 1041895 w 2126298"/>
              <a:gd name="connsiteY3" fmla="*/ 947204 h 964724"/>
              <a:gd name="connsiteX4" fmla="*/ 603148 w 2126298"/>
              <a:gd name="connsiteY4" fmla="*/ 947204 h 964724"/>
              <a:gd name="connsiteX5" fmla="*/ 147999 w 2126298"/>
              <a:gd name="connsiteY5" fmla="*/ 828291 h 964724"/>
              <a:gd name="connsiteX6" fmla="*/ 382 w 2126298"/>
              <a:gd name="connsiteY6" fmla="*/ 574063 h 964724"/>
              <a:gd name="connsiteX7" fmla="*/ 106994 w 2126298"/>
              <a:gd name="connsiteY7" fmla="*/ 4101 h 964724"/>
              <a:gd name="connsiteX8" fmla="*/ 1045997 w 2126298"/>
              <a:gd name="connsiteY8" fmla="*/ 0 h 964724"/>
              <a:gd name="connsiteX9" fmla="*/ 1041896 w 2126298"/>
              <a:gd name="connsiteY9" fmla="*/ 155817 h 964724"/>
              <a:gd name="connsiteX10" fmla="*/ 213606 w 2126298"/>
              <a:gd name="connsiteY10" fmla="*/ 159918 h 964724"/>
              <a:gd name="connsiteX11" fmla="*/ 176702 w 2126298"/>
              <a:gd name="connsiteY11" fmla="*/ 651971 h 964724"/>
              <a:gd name="connsiteX12" fmla="*/ 627751 w 2126298"/>
              <a:gd name="connsiteY12" fmla="*/ 811889 h 964724"/>
              <a:gd name="connsiteX13" fmla="*/ 996791 w 2126298"/>
              <a:gd name="connsiteY13" fmla="*/ 807789 h 964724"/>
              <a:gd name="connsiteX14" fmla="*/ 1484745 w 2126298"/>
              <a:gd name="connsiteY14" fmla="*/ 668373 h 964724"/>
              <a:gd name="connsiteX15" fmla="*/ 1948095 w 2126298"/>
              <a:gd name="connsiteY15" fmla="*/ 582264 h 964724"/>
              <a:gd name="connsiteX0" fmla="*/ 1959030 w 1987770"/>
              <a:gd name="connsiteY0" fmla="*/ 701561 h 964724"/>
              <a:gd name="connsiteX1" fmla="*/ 1964497 w 1987770"/>
              <a:gd name="connsiteY1" fmla="*/ 709377 h 964724"/>
              <a:gd name="connsiteX2" fmla="*/ 1517549 w 1987770"/>
              <a:gd name="connsiteY2" fmla="*/ 787286 h 964724"/>
              <a:gd name="connsiteX3" fmla="*/ 1041895 w 1987770"/>
              <a:gd name="connsiteY3" fmla="*/ 947204 h 964724"/>
              <a:gd name="connsiteX4" fmla="*/ 603148 w 1987770"/>
              <a:gd name="connsiteY4" fmla="*/ 947204 h 964724"/>
              <a:gd name="connsiteX5" fmla="*/ 147999 w 1987770"/>
              <a:gd name="connsiteY5" fmla="*/ 828291 h 964724"/>
              <a:gd name="connsiteX6" fmla="*/ 382 w 1987770"/>
              <a:gd name="connsiteY6" fmla="*/ 574063 h 964724"/>
              <a:gd name="connsiteX7" fmla="*/ 106994 w 1987770"/>
              <a:gd name="connsiteY7" fmla="*/ 4101 h 964724"/>
              <a:gd name="connsiteX8" fmla="*/ 1045997 w 1987770"/>
              <a:gd name="connsiteY8" fmla="*/ 0 h 964724"/>
              <a:gd name="connsiteX9" fmla="*/ 1041896 w 1987770"/>
              <a:gd name="connsiteY9" fmla="*/ 155817 h 964724"/>
              <a:gd name="connsiteX10" fmla="*/ 213606 w 1987770"/>
              <a:gd name="connsiteY10" fmla="*/ 159918 h 964724"/>
              <a:gd name="connsiteX11" fmla="*/ 176702 w 1987770"/>
              <a:gd name="connsiteY11" fmla="*/ 651971 h 964724"/>
              <a:gd name="connsiteX12" fmla="*/ 627751 w 1987770"/>
              <a:gd name="connsiteY12" fmla="*/ 811889 h 964724"/>
              <a:gd name="connsiteX13" fmla="*/ 996791 w 1987770"/>
              <a:gd name="connsiteY13" fmla="*/ 807789 h 964724"/>
              <a:gd name="connsiteX14" fmla="*/ 1484745 w 1987770"/>
              <a:gd name="connsiteY14" fmla="*/ 668373 h 964724"/>
              <a:gd name="connsiteX15" fmla="*/ 1948095 w 1987770"/>
              <a:gd name="connsiteY15" fmla="*/ 582264 h 964724"/>
              <a:gd name="connsiteX0" fmla="*/ 1959030 w 1959030"/>
              <a:gd name="connsiteY0" fmla="*/ 701561 h 964724"/>
              <a:gd name="connsiteX1" fmla="*/ 1819531 w 1959030"/>
              <a:gd name="connsiteY1" fmla="*/ 724245 h 964724"/>
              <a:gd name="connsiteX2" fmla="*/ 1517549 w 1959030"/>
              <a:gd name="connsiteY2" fmla="*/ 787286 h 964724"/>
              <a:gd name="connsiteX3" fmla="*/ 1041895 w 1959030"/>
              <a:gd name="connsiteY3" fmla="*/ 947204 h 964724"/>
              <a:gd name="connsiteX4" fmla="*/ 603148 w 1959030"/>
              <a:gd name="connsiteY4" fmla="*/ 947204 h 964724"/>
              <a:gd name="connsiteX5" fmla="*/ 147999 w 1959030"/>
              <a:gd name="connsiteY5" fmla="*/ 828291 h 964724"/>
              <a:gd name="connsiteX6" fmla="*/ 382 w 1959030"/>
              <a:gd name="connsiteY6" fmla="*/ 574063 h 964724"/>
              <a:gd name="connsiteX7" fmla="*/ 106994 w 1959030"/>
              <a:gd name="connsiteY7" fmla="*/ 4101 h 964724"/>
              <a:gd name="connsiteX8" fmla="*/ 1045997 w 1959030"/>
              <a:gd name="connsiteY8" fmla="*/ 0 h 964724"/>
              <a:gd name="connsiteX9" fmla="*/ 1041896 w 1959030"/>
              <a:gd name="connsiteY9" fmla="*/ 155817 h 964724"/>
              <a:gd name="connsiteX10" fmla="*/ 213606 w 1959030"/>
              <a:gd name="connsiteY10" fmla="*/ 159918 h 964724"/>
              <a:gd name="connsiteX11" fmla="*/ 176702 w 1959030"/>
              <a:gd name="connsiteY11" fmla="*/ 651971 h 964724"/>
              <a:gd name="connsiteX12" fmla="*/ 627751 w 1959030"/>
              <a:gd name="connsiteY12" fmla="*/ 811889 h 964724"/>
              <a:gd name="connsiteX13" fmla="*/ 996791 w 1959030"/>
              <a:gd name="connsiteY13" fmla="*/ 807789 h 964724"/>
              <a:gd name="connsiteX14" fmla="*/ 1484745 w 1959030"/>
              <a:gd name="connsiteY14" fmla="*/ 668373 h 964724"/>
              <a:gd name="connsiteX15" fmla="*/ 1948095 w 1959030"/>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582264 h 964724"/>
              <a:gd name="connsiteX0" fmla="*/ 1962747 w 1962747"/>
              <a:gd name="connsiteY0" fmla="*/ 720147 h 964724"/>
              <a:gd name="connsiteX1" fmla="*/ 1819531 w 1962747"/>
              <a:gd name="connsiteY1" fmla="*/ 724245 h 964724"/>
              <a:gd name="connsiteX2" fmla="*/ 1517549 w 1962747"/>
              <a:gd name="connsiteY2" fmla="*/ 787286 h 964724"/>
              <a:gd name="connsiteX3" fmla="*/ 1041895 w 1962747"/>
              <a:gd name="connsiteY3" fmla="*/ 947204 h 964724"/>
              <a:gd name="connsiteX4" fmla="*/ 603148 w 1962747"/>
              <a:gd name="connsiteY4" fmla="*/ 947204 h 964724"/>
              <a:gd name="connsiteX5" fmla="*/ 147999 w 1962747"/>
              <a:gd name="connsiteY5" fmla="*/ 828291 h 964724"/>
              <a:gd name="connsiteX6" fmla="*/ 382 w 1962747"/>
              <a:gd name="connsiteY6" fmla="*/ 574063 h 964724"/>
              <a:gd name="connsiteX7" fmla="*/ 106994 w 1962747"/>
              <a:gd name="connsiteY7" fmla="*/ 4101 h 964724"/>
              <a:gd name="connsiteX8" fmla="*/ 1045997 w 1962747"/>
              <a:gd name="connsiteY8" fmla="*/ 0 h 964724"/>
              <a:gd name="connsiteX9" fmla="*/ 1041896 w 1962747"/>
              <a:gd name="connsiteY9" fmla="*/ 155817 h 964724"/>
              <a:gd name="connsiteX10" fmla="*/ 213606 w 1962747"/>
              <a:gd name="connsiteY10" fmla="*/ 159918 h 964724"/>
              <a:gd name="connsiteX11" fmla="*/ 176702 w 1962747"/>
              <a:gd name="connsiteY11" fmla="*/ 651971 h 964724"/>
              <a:gd name="connsiteX12" fmla="*/ 627751 w 1962747"/>
              <a:gd name="connsiteY12" fmla="*/ 811889 h 964724"/>
              <a:gd name="connsiteX13" fmla="*/ 996791 w 1962747"/>
              <a:gd name="connsiteY13" fmla="*/ 807789 h 964724"/>
              <a:gd name="connsiteX14" fmla="*/ 1484745 w 1962747"/>
              <a:gd name="connsiteY14" fmla="*/ 668373 h 964724"/>
              <a:gd name="connsiteX15" fmla="*/ 1948095 w 1962747"/>
              <a:gd name="connsiteY15" fmla="*/ 608284 h 96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2747" h="964724">
                <a:moveTo>
                  <a:pt x="1962747" y="720147"/>
                </a:moveTo>
                <a:cubicBezTo>
                  <a:pt x="1912858" y="722880"/>
                  <a:pt x="1893731" y="713055"/>
                  <a:pt x="1819531" y="724245"/>
                </a:cubicBezTo>
                <a:cubicBezTo>
                  <a:pt x="1745331" y="735435"/>
                  <a:pt x="1647155" y="750126"/>
                  <a:pt x="1517549" y="787286"/>
                </a:cubicBezTo>
                <a:cubicBezTo>
                  <a:pt x="1387943" y="824446"/>
                  <a:pt x="1194295" y="920551"/>
                  <a:pt x="1041895" y="947204"/>
                </a:cubicBezTo>
                <a:cubicBezTo>
                  <a:pt x="889495" y="973857"/>
                  <a:pt x="752131" y="967023"/>
                  <a:pt x="603148" y="947204"/>
                </a:cubicBezTo>
                <a:cubicBezTo>
                  <a:pt x="454165" y="927385"/>
                  <a:pt x="248460" y="890481"/>
                  <a:pt x="147999" y="828291"/>
                </a:cubicBezTo>
                <a:cubicBezTo>
                  <a:pt x="47538" y="766101"/>
                  <a:pt x="7216" y="711428"/>
                  <a:pt x="382" y="574063"/>
                </a:cubicBezTo>
                <a:cubicBezTo>
                  <a:pt x="-6452" y="436698"/>
                  <a:pt x="80341" y="148983"/>
                  <a:pt x="106994" y="4101"/>
                </a:cubicBezTo>
                <a:cubicBezTo>
                  <a:pt x="297665" y="10935"/>
                  <a:pt x="890180" y="3417"/>
                  <a:pt x="1045997" y="0"/>
                </a:cubicBezTo>
                <a:cubicBezTo>
                  <a:pt x="1033696" y="131897"/>
                  <a:pt x="1037112" y="2050"/>
                  <a:pt x="1041896" y="155817"/>
                </a:cubicBezTo>
                <a:cubicBezTo>
                  <a:pt x="886763" y="161968"/>
                  <a:pt x="395393" y="161968"/>
                  <a:pt x="213606" y="159918"/>
                </a:cubicBezTo>
                <a:cubicBezTo>
                  <a:pt x="175335" y="297283"/>
                  <a:pt x="107678" y="543309"/>
                  <a:pt x="176702" y="651971"/>
                </a:cubicBezTo>
                <a:cubicBezTo>
                  <a:pt x="245726" y="760633"/>
                  <a:pt x="491070" y="785919"/>
                  <a:pt x="627751" y="811889"/>
                </a:cubicBezTo>
                <a:cubicBezTo>
                  <a:pt x="764432" y="837859"/>
                  <a:pt x="853959" y="831708"/>
                  <a:pt x="996791" y="807789"/>
                </a:cubicBezTo>
                <a:cubicBezTo>
                  <a:pt x="1139623" y="783870"/>
                  <a:pt x="1326194" y="701624"/>
                  <a:pt x="1484745" y="668373"/>
                </a:cubicBezTo>
                <a:cubicBezTo>
                  <a:pt x="1643296" y="635122"/>
                  <a:pt x="1816881" y="603366"/>
                  <a:pt x="1948095" y="608284"/>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24" name="Connecteur droit 23"/>
          <p:cNvCxnSpPr>
            <a:stCxn id="4" idx="15"/>
          </p:cNvCxnSpPr>
          <p:nvPr/>
        </p:nvCxnSpPr>
        <p:spPr>
          <a:xfrm>
            <a:off x="3949700" y="4486275"/>
            <a:ext cx="0" cy="120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a:off x="4614863" y="4497388"/>
            <a:ext cx="0" cy="1444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a:endCxn id="88" idx="15"/>
          </p:cNvCxnSpPr>
          <p:nvPr/>
        </p:nvCxnSpPr>
        <p:spPr>
          <a:xfrm>
            <a:off x="3949700" y="4511675"/>
            <a:ext cx="665163"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necteur droit 90"/>
          <p:cNvCxnSpPr>
            <a:endCxn id="88" idx="0"/>
          </p:cNvCxnSpPr>
          <p:nvPr/>
        </p:nvCxnSpPr>
        <p:spPr>
          <a:xfrm>
            <a:off x="3952875" y="4622800"/>
            <a:ext cx="646113"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1679" name="Groupe 103"/>
          <p:cNvGrpSpPr>
            <a:grpSpLocks/>
          </p:cNvGrpSpPr>
          <p:nvPr/>
        </p:nvGrpSpPr>
        <p:grpSpPr bwMode="auto">
          <a:xfrm>
            <a:off x="4221163" y="1878013"/>
            <a:ext cx="122237" cy="122237"/>
            <a:chOff x="8069401" y="2268538"/>
            <a:chExt cx="122099" cy="122099"/>
          </a:xfrm>
        </p:grpSpPr>
        <p:cxnSp>
          <p:nvCxnSpPr>
            <p:cNvPr id="102" name="Connecteur droit 101"/>
            <p:cNvCxnSpPr/>
            <p:nvPr/>
          </p:nvCxnSpPr>
          <p:spPr>
            <a:xfrm>
              <a:off x="8069401" y="2268538"/>
              <a:ext cx="122099" cy="1220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necteur droit 102"/>
            <p:cNvCxnSpPr/>
            <p:nvPr/>
          </p:nvCxnSpPr>
          <p:spPr>
            <a:xfrm rot="16200000">
              <a:off x="8069401" y="2268538"/>
              <a:ext cx="122099" cy="1220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8" name="Connecteur droit 107"/>
          <p:cNvCxnSpPr/>
          <p:nvPr/>
        </p:nvCxnSpPr>
        <p:spPr>
          <a:xfrm flipV="1">
            <a:off x="3062288" y="3302000"/>
            <a:ext cx="0" cy="60642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necteur droit 109"/>
          <p:cNvCxnSpPr/>
          <p:nvPr/>
        </p:nvCxnSpPr>
        <p:spPr>
          <a:xfrm flipV="1">
            <a:off x="5511800" y="3376613"/>
            <a:ext cx="0" cy="60642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p:cNvCxnSpPr/>
          <p:nvPr/>
        </p:nvCxnSpPr>
        <p:spPr>
          <a:xfrm>
            <a:off x="3062288" y="3397250"/>
            <a:ext cx="2449512" cy="0"/>
          </a:xfrm>
          <a:prstGeom prst="straightConnector1">
            <a:avLst/>
          </a:prstGeom>
          <a:ln w="952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1683" name="Rectangle 502"/>
          <p:cNvSpPr>
            <a:spLocks noChangeArrowheads="1"/>
          </p:cNvSpPr>
          <p:nvPr/>
        </p:nvSpPr>
        <p:spPr bwMode="auto">
          <a:xfrm>
            <a:off x="1163638" y="3244850"/>
            <a:ext cx="9540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 [CF]   B</a:t>
            </a:r>
          </a:p>
        </p:txBody>
      </p:sp>
      <p:sp>
        <p:nvSpPr>
          <p:cNvPr id="111684" name="Rectangle 503"/>
          <p:cNvSpPr>
            <a:spLocks noChangeArrowheads="1"/>
          </p:cNvSpPr>
          <p:nvPr/>
        </p:nvSpPr>
        <p:spPr bwMode="auto">
          <a:xfrm>
            <a:off x="477838" y="3246438"/>
            <a:ext cx="430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0.2</a:t>
            </a:r>
          </a:p>
        </p:txBody>
      </p:sp>
      <p:sp>
        <p:nvSpPr>
          <p:cNvPr id="111685" name="Rectangle 504"/>
          <p:cNvSpPr>
            <a:spLocks noChangeArrowheads="1"/>
          </p:cNvSpPr>
          <p:nvPr/>
        </p:nvSpPr>
        <p:spPr bwMode="auto">
          <a:xfrm>
            <a:off x="195262" y="3252788"/>
            <a:ext cx="2109787" cy="3000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686" name="Line 505"/>
          <p:cNvSpPr>
            <a:spLocks noChangeShapeType="1"/>
          </p:cNvSpPr>
          <p:nvPr/>
        </p:nvSpPr>
        <p:spPr bwMode="auto">
          <a:xfrm>
            <a:off x="493713" y="3246438"/>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87" name="Line 506"/>
          <p:cNvSpPr>
            <a:spLocks noChangeShapeType="1"/>
          </p:cNvSpPr>
          <p:nvPr/>
        </p:nvSpPr>
        <p:spPr bwMode="auto">
          <a:xfrm>
            <a:off x="1179513" y="3246438"/>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1688" name="Group 507"/>
          <p:cNvGrpSpPr>
            <a:grpSpLocks/>
          </p:cNvGrpSpPr>
          <p:nvPr/>
        </p:nvGrpSpPr>
        <p:grpSpPr bwMode="auto">
          <a:xfrm>
            <a:off x="265113" y="3360738"/>
            <a:ext cx="152400" cy="76200"/>
            <a:chOff x="1920" y="3111"/>
            <a:chExt cx="96" cy="48"/>
          </a:xfrm>
        </p:grpSpPr>
        <p:sp>
          <p:nvSpPr>
            <p:cNvPr id="111730" name="Line 508"/>
            <p:cNvSpPr>
              <a:spLocks noChangeShapeType="1"/>
            </p:cNvSpPr>
            <p:nvPr/>
          </p:nvSpPr>
          <p:spPr bwMode="auto">
            <a:xfrm>
              <a:off x="1920" y="3135"/>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731" name="Line 509"/>
            <p:cNvSpPr>
              <a:spLocks noChangeShapeType="1"/>
            </p:cNvSpPr>
            <p:nvPr/>
          </p:nvSpPr>
          <p:spPr bwMode="auto">
            <a:xfrm>
              <a:off x="1944" y="3111"/>
              <a:ext cx="4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732" name="Line 510"/>
            <p:cNvSpPr>
              <a:spLocks noChangeShapeType="1"/>
            </p:cNvSpPr>
            <p:nvPr/>
          </p:nvSpPr>
          <p:spPr bwMode="auto">
            <a:xfrm>
              <a:off x="1944" y="3159"/>
              <a:ext cx="4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11689" name="Group 511"/>
          <p:cNvGrpSpPr>
            <a:grpSpLocks/>
          </p:cNvGrpSpPr>
          <p:nvPr/>
        </p:nvGrpSpPr>
        <p:grpSpPr bwMode="auto">
          <a:xfrm>
            <a:off x="858838" y="3276600"/>
            <a:ext cx="290512" cy="244475"/>
            <a:chOff x="2294" y="3067"/>
            <a:chExt cx="183" cy="154"/>
          </a:xfrm>
        </p:grpSpPr>
        <p:sp>
          <p:nvSpPr>
            <p:cNvPr id="111728" name="Rectangle 512"/>
            <p:cNvSpPr>
              <a:spLocks noChangeArrowheads="1"/>
            </p:cNvSpPr>
            <p:nvPr/>
          </p:nvSpPr>
          <p:spPr bwMode="auto">
            <a:xfrm>
              <a:off x="2294" y="3067"/>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M</a:t>
              </a:r>
            </a:p>
          </p:txBody>
        </p:sp>
        <p:sp>
          <p:nvSpPr>
            <p:cNvPr id="111729" name="Oval 513"/>
            <p:cNvSpPr>
              <a:spLocks noChangeArrowheads="1"/>
            </p:cNvSpPr>
            <p:nvPr/>
          </p:nvSpPr>
          <p:spPr bwMode="auto">
            <a:xfrm>
              <a:off x="2317" y="3076"/>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sp>
        <p:nvSpPr>
          <p:cNvPr id="111690" name="Line 514"/>
          <p:cNvSpPr>
            <a:spLocks noChangeShapeType="1"/>
          </p:cNvSpPr>
          <p:nvPr/>
        </p:nvSpPr>
        <p:spPr bwMode="auto">
          <a:xfrm>
            <a:off x="1792288" y="3246438"/>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30" name="Connecteur droit avec flèche 129"/>
          <p:cNvCxnSpPr/>
          <p:nvPr/>
        </p:nvCxnSpPr>
        <p:spPr>
          <a:xfrm>
            <a:off x="2319338" y="3403600"/>
            <a:ext cx="742950" cy="0"/>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1692" name="ZoneTexte 130"/>
          <p:cNvSpPr txBox="1">
            <a:spLocks noChangeArrowheads="1"/>
          </p:cNvSpPr>
          <p:nvPr/>
        </p:nvSpPr>
        <p:spPr bwMode="auto">
          <a:xfrm>
            <a:off x="3856038" y="3130550"/>
            <a:ext cx="82907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cs typeface="Arial" charset="0"/>
              </a:rPr>
              <a:t>120±0,1</a:t>
            </a:r>
            <a:endParaRPr lang="fr-FR" altLang="fr-FR" sz="1400" dirty="0">
              <a:latin typeface="Arial" charset="0"/>
              <a:cs typeface="Arial" charset="0"/>
            </a:endParaRPr>
          </a:p>
        </p:txBody>
      </p:sp>
      <p:cxnSp>
        <p:nvCxnSpPr>
          <p:cNvPr id="137" name="Connecteur droit 136"/>
          <p:cNvCxnSpPr/>
          <p:nvPr/>
        </p:nvCxnSpPr>
        <p:spPr>
          <a:xfrm>
            <a:off x="3967163" y="4584700"/>
            <a:ext cx="0" cy="61753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694" name="Rectangle 301"/>
          <p:cNvSpPr>
            <a:spLocks noChangeArrowheads="1"/>
          </p:cNvSpPr>
          <p:nvPr/>
        </p:nvSpPr>
        <p:spPr bwMode="auto">
          <a:xfrm>
            <a:off x="4959028" y="5381625"/>
            <a:ext cx="6445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A[CF]</a:t>
            </a:r>
          </a:p>
        </p:txBody>
      </p:sp>
      <p:sp>
        <p:nvSpPr>
          <p:cNvPr id="111695" name="Rectangle 302"/>
          <p:cNvSpPr>
            <a:spLocks noChangeArrowheads="1"/>
          </p:cNvSpPr>
          <p:nvPr/>
        </p:nvSpPr>
        <p:spPr bwMode="auto">
          <a:xfrm>
            <a:off x="4048125" y="5381625"/>
            <a:ext cx="1555428"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696" name="Line 303"/>
          <p:cNvSpPr>
            <a:spLocks noChangeShapeType="1"/>
          </p:cNvSpPr>
          <p:nvPr/>
        </p:nvSpPr>
        <p:spPr bwMode="auto">
          <a:xfrm>
            <a:off x="4375150" y="538162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97" name="Line 304"/>
          <p:cNvSpPr>
            <a:spLocks noChangeShapeType="1"/>
          </p:cNvSpPr>
          <p:nvPr/>
        </p:nvSpPr>
        <p:spPr bwMode="auto">
          <a:xfrm>
            <a:off x="5013003" y="538162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698" name="Rectangle 308"/>
          <p:cNvSpPr>
            <a:spLocks noChangeArrowheads="1"/>
          </p:cNvSpPr>
          <p:nvPr/>
        </p:nvSpPr>
        <p:spPr bwMode="auto">
          <a:xfrm>
            <a:off x="4330700" y="5381625"/>
            <a:ext cx="71173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sym typeface="Symbol"/>
              </a:rPr>
              <a:t></a:t>
            </a:r>
            <a:r>
              <a:rPr lang="fr-FR" altLang="fr-FR" sz="1400" dirty="0" smtClean="0">
                <a:latin typeface="Arial" charset="0"/>
              </a:rPr>
              <a:t>0 </a:t>
            </a:r>
            <a:r>
              <a:rPr lang="fr-FR" altLang="fr-FR" sz="1400" dirty="0" smtClean="0">
                <a:latin typeface="Arial Unicode MS"/>
                <a:ea typeface="Arial Unicode MS"/>
                <a:cs typeface="Arial Unicode MS"/>
              </a:rPr>
              <a:t>Ⓜ</a:t>
            </a:r>
            <a:r>
              <a:rPr lang="fr-FR" altLang="fr-FR" sz="1400" dirty="0" smtClean="0">
                <a:latin typeface="Arial" charset="0"/>
              </a:rPr>
              <a:t> </a:t>
            </a:r>
            <a:endParaRPr lang="fr-FR" altLang="fr-FR" sz="1400" dirty="0">
              <a:latin typeface="Arial" charset="0"/>
            </a:endParaRPr>
          </a:p>
        </p:txBody>
      </p:sp>
      <p:sp>
        <p:nvSpPr>
          <p:cNvPr id="111705" name="Freeform 897"/>
          <p:cNvSpPr>
            <a:spLocks/>
          </p:cNvSpPr>
          <p:nvPr/>
        </p:nvSpPr>
        <p:spPr bwMode="auto">
          <a:xfrm rot="-5400000" flipH="1" flipV="1">
            <a:off x="4737877" y="5034740"/>
            <a:ext cx="242920" cy="473075"/>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1706" name="ZoneTexte 134"/>
          <p:cNvSpPr txBox="1">
            <a:spLocks noChangeArrowheads="1"/>
          </p:cNvSpPr>
          <p:nvPr/>
        </p:nvSpPr>
        <p:spPr bwMode="auto">
          <a:xfrm>
            <a:off x="1277938" y="5289550"/>
            <a:ext cx="5794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A[CF]</a:t>
            </a:r>
          </a:p>
        </p:txBody>
      </p:sp>
      <p:cxnSp>
        <p:nvCxnSpPr>
          <p:cNvPr id="142" name="Connecteur droit 141"/>
          <p:cNvCxnSpPr/>
          <p:nvPr/>
        </p:nvCxnSpPr>
        <p:spPr>
          <a:xfrm>
            <a:off x="1277938" y="5554663"/>
            <a:ext cx="5524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Connecteur droit avec flèche 142"/>
          <p:cNvCxnSpPr/>
          <p:nvPr/>
        </p:nvCxnSpPr>
        <p:spPr>
          <a:xfrm flipV="1">
            <a:off x="1830388" y="4864100"/>
            <a:ext cx="342900" cy="682625"/>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1713" name="Rectangle 210"/>
          <p:cNvSpPr>
            <a:spLocks noChangeArrowheads="1"/>
          </p:cNvSpPr>
          <p:nvPr/>
        </p:nvSpPr>
        <p:spPr bwMode="auto">
          <a:xfrm>
            <a:off x="4421188" y="58166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11714" name="Line 211"/>
          <p:cNvSpPr>
            <a:spLocks noChangeShapeType="1"/>
          </p:cNvSpPr>
          <p:nvPr/>
        </p:nvSpPr>
        <p:spPr bwMode="auto">
          <a:xfrm flipV="1">
            <a:off x="4567238" y="570230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715" name="Freeform 212"/>
          <p:cNvSpPr>
            <a:spLocks/>
          </p:cNvSpPr>
          <p:nvPr/>
        </p:nvSpPr>
        <p:spPr bwMode="auto">
          <a:xfrm>
            <a:off x="4489450" y="5686425"/>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1716" name="Rectangle 223"/>
          <p:cNvSpPr>
            <a:spLocks noChangeArrowheads="1"/>
          </p:cNvSpPr>
          <p:nvPr/>
        </p:nvSpPr>
        <p:spPr bwMode="auto">
          <a:xfrm>
            <a:off x="4414838" y="5810250"/>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B</a:t>
            </a:r>
          </a:p>
        </p:txBody>
      </p:sp>
      <p:sp>
        <p:nvSpPr>
          <p:cNvPr id="111718" name="Text Box 7"/>
          <p:cNvSpPr txBox="1">
            <a:spLocks noChangeArrowheads="1"/>
          </p:cNvSpPr>
          <p:nvPr/>
        </p:nvSpPr>
        <p:spPr bwMode="auto">
          <a:xfrm>
            <a:off x="223838" y="152400"/>
            <a:ext cx="8061325"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EXEMPLE : CONTACT PLAN SUR SURFACE BOMBEE</a:t>
            </a:r>
            <a:endParaRPr lang="en-US" altLang="fr-FR" sz="2400" b="1">
              <a:latin typeface="Arial" charset="0"/>
            </a:endParaRPr>
          </a:p>
        </p:txBody>
      </p:sp>
      <p:sp>
        <p:nvSpPr>
          <p:cNvPr id="111719" name="ZoneTexte 4"/>
          <p:cNvSpPr txBox="1">
            <a:spLocks noChangeArrowheads="1"/>
          </p:cNvSpPr>
          <p:nvPr/>
        </p:nvSpPr>
        <p:spPr bwMode="auto">
          <a:xfrm>
            <a:off x="147637" y="6211887"/>
            <a:ext cx="8837613" cy="646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A[CF] est un plan défini dans le modèle nominal, à mettre au contact avec des points prélevés au voisinage des deux lignes de longueur 60mm sur la surface A.</a:t>
            </a:r>
          </a:p>
        </p:txBody>
      </p:sp>
      <p:sp>
        <p:nvSpPr>
          <p:cNvPr id="111720" name="ZoneTexte 137"/>
          <p:cNvSpPr txBox="1">
            <a:spLocks noChangeArrowheads="1"/>
          </p:cNvSpPr>
          <p:nvPr/>
        </p:nvSpPr>
        <p:spPr bwMode="auto">
          <a:xfrm>
            <a:off x="6215063" y="3098800"/>
            <a:ext cx="4000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charset="0"/>
              </a:rPr>
              <a:t>2x</a:t>
            </a:r>
            <a:endParaRPr lang="fr-FR" altLang="fr-FR" sz="1600" dirty="0">
              <a:latin typeface="Arial" charset="0"/>
            </a:endParaRPr>
          </a:p>
        </p:txBody>
      </p:sp>
      <p:sp>
        <p:nvSpPr>
          <p:cNvPr id="111721" name="ZoneTexte 17"/>
          <p:cNvSpPr txBox="1">
            <a:spLocks noChangeArrowheads="1"/>
          </p:cNvSpPr>
          <p:nvPr/>
        </p:nvSpPr>
        <p:spPr bwMode="auto">
          <a:xfrm>
            <a:off x="6773863" y="1624311"/>
            <a:ext cx="22193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800" dirty="0" smtClean="0">
                <a:solidFill>
                  <a:srgbClr val="0070C0"/>
                </a:solidFill>
                <a:latin typeface="Arial" charset="0"/>
              </a:rPr>
              <a:t>Zone partielle </a:t>
            </a:r>
            <a:r>
              <a:rPr lang="fr-FR" altLang="fr-FR" sz="1800" dirty="0">
                <a:solidFill>
                  <a:srgbClr val="0070C0"/>
                </a:solidFill>
                <a:latin typeface="Arial" charset="0"/>
              </a:rPr>
              <a:t>de </a:t>
            </a:r>
            <a:r>
              <a:rPr lang="fr-FR" altLang="fr-FR" sz="1800" dirty="0" smtClean="0">
                <a:solidFill>
                  <a:srgbClr val="0070C0"/>
                </a:solidFill>
                <a:latin typeface="Arial" charset="0"/>
              </a:rPr>
              <a:t>A</a:t>
            </a:r>
            <a:endParaRPr lang="fr-FR" altLang="fr-FR" sz="1800" dirty="0">
              <a:solidFill>
                <a:srgbClr val="0070C0"/>
              </a:solidFill>
              <a:latin typeface="Arial" charset="0"/>
            </a:endParaRPr>
          </a:p>
        </p:txBody>
      </p:sp>
      <p:cxnSp>
        <p:nvCxnSpPr>
          <p:cNvPr id="34" name="Connecteur droit avec flèche 33"/>
          <p:cNvCxnSpPr/>
          <p:nvPr/>
        </p:nvCxnSpPr>
        <p:spPr>
          <a:xfrm flipH="1" flipV="1">
            <a:off x="7172562" y="1410498"/>
            <a:ext cx="223838" cy="223838"/>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39" name="Espace réservé du numéro de diapositive 3"/>
          <p:cNvSpPr>
            <a:spLocks noGrp="1"/>
          </p:cNvSpPr>
          <p:nvPr>
            <p:ph type="sldNum" sz="quarter" idx="12"/>
          </p:nvPr>
        </p:nvSpPr>
        <p:spPr>
          <a:xfrm>
            <a:off x="6881813" y="6302375"/>
            <a:ext cx="2133600" cy="365125"/>
          </a:xfrm>
        </p:spPr>
        <p:txBody>
          <a:bodyPr/>
          <a:lstStyle/>
          <a:p>
            <a:pPr>
              <a:defRPr/>
            </a:pPr>
            <a:fld id="{0D348A03-43F0-49D2-A6F9-A6B44AC57004}" type="slidenum">
              <a:rPr lang="en-US" smtClean="0"/>
              <a:pPr>
                <a:defRPr/>
              </a:pPr>
              <a:t>121</a:t>
            </a:fld>
            <a:endParaRPr lang="en-US"/>
          </a:p>
        </p:txBody>
      </p:sp>
      <p:sp>
        <p:nvSpPr>
          <p:cNvPr id="5" name="ZoneTexte 4"/>
          <p:cNvSpPr txBox="1"/>
          <p:nvPr/>
        </p:nvSpPr>
        <p:spPr>
          <a:xfrm>
            <a:off x="7620889" y="3442514"/>
            <a:ext cx="356188" cy="276999"/>
          </a:xfrm>
          <a:prstGeom prst="rect">
            <a:avLst/>
          </a:prstGeom>
          <a:noFill/>
        </p:spPr>
        <p:txBody>
          <a:bodyPr wrap="none" rtlCol="0">
            <a:spAutoFit/>
          </a:bodyPr>
          <a:lstStyle/>
          <a:p>
            <a:r>
              <a:rPr lang="fr-FR" sz="1200" dirty="0" smtClean="0"/>
              <a:t>(1)</a:t>
            </a:r>
            <a:endParaRPr lang="fr-FR" sz="1200" dirty="0"/>
          </a:p>
        </p:txBody>
      </p:sp>
      <p:sp>
        <p:nvSpPr>
          <p:cNvPr id="144" name="ZoneTexte 143"/>
          <p:cNvSpPr txBox="1"/>
          <p:nvPr/>
        </p:nvSpPr>
        <p:spPr>
          <a:xfrm>
            <a:off x="5603553" y="5395525"/>
            <a:ext cx="356188" cy="276999"/>
          </a:xfrm>
          <a:prstGeom prst="rect">
            <a:avLst/>
          </a:prstGeom>
          <a:noFill/>
        </p:spPr>
        <p:txBody>
          <a:bodyPr wrap="none" rtlCol="0">
            <a:spAutoFit/>
          </a:bodyPr>
          <a:lstStyle/>
          <a:p>
            <a:r>
              <a:rPr lang="fr-FR" sz="1200" dirty="0" smtClean="0"/>
              <a:t>(2)</a:t>
            </a:r>
            <a:endParaRPr lang="fr-FR" sz="1200" dirty="0"/>
          </a:p>
        </p:txBody>
      </p:sp>
      <p:sp>
        <p:nvSpPr>
          <p:cNvPr id="145" name="ZoneTexte 144"/>
          <p:cNvSpPr txBox="1"/>
          <p:nvPr/>
        </p:nvSpPr>
        <p:spPr>
          <a:xfrm>
            <a:off x="420394" y="3570288"/>
            <a:ext cx="356188" cy="276999"/>
          </a:xfrm>
          <a:prstGeom prst="rect">
            <a:avLst/>
          </a:prstGeom>
          <a:noFill/>
        </p:spPr>
        <p:txBody>
          <a:bodyPr wrap="none" rtlCol="0">
            <a:spAutoFit/>
          </a:bodyPr>
          <a:lstStyle/>
          <a:p>
            <a:r>
              <a:rPr lang="fr-FR" sz="1200" dirty="0" smtClean="0"/>
              <a:t>(3)</a:t>
            </a:r>
            <a:endParaRPr lang="fr-FR" sz="1200" dirty="0"/>
          </a:p>
        </p:txBody>
      </p:sp>
      <p:cxnSp>
        <p:nvCxnSpPr>
          <p:cNvPr id="8" name="Connecteur droit 7"/>
          <p:cNvCxnSpPr/>
          <p:nvPr/>
        </p:nvCxnSpPr>
        <p:spPr>
          <a:xfrm>
            <a:off x="7374043" y="1006565"/>
            <a:ext cx="50879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flipV="1">
            <a:off x="7194919" y="1009298"/>
            <a:ext cx="179124" cy="75776"/>
          </a:xfrm>
          <a:prstGeom prst="line">
            <a:avLst/>
          </a:prstGeom>
        </p:spPr>
        <p:style>
          <a:lnRef idx="1">
            <a:schemeClr val="accent1"/>
          </a:lnRef>
          <a:fillRef idx="0">
            <a:schemeClr val="accent1"/>
          </a:fillRef>
          <a:effectRef idx="0">
            <a:schemeClr val="accent1"/>
          </a:effectRef>
          <a:fontRef idx="minor">
            <a:schemeClr val="tx1"/>
          </a:fontRef>
        </p:style>
      </p:cxnSp>
      <p:sp>
        <p:nvSpPr>
          <p:cNvPr id="113" name="Rectangle 21"/>
          <p:cNvSpPr>
            <a:spLocks noChangeArrowheads="1"/>
          </p:cNvSpPr>
          <p:nvPr/>
        </p:nvSpPr>
        <p:spPr bwMode="auto">
          <a:xfrm>
            <a:off x="2950928" y="4879975"/>
            <a:ext cx="96981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Ø30</a:t>
            </a:r>
            <a:r>
              <a:rPr lang="fr-FR" altLang="fr-FR" sz="1400" b="0" dirty="0" smtClean="0">
                <a:solidFill>
                  <a:srgbClr val="000000"/>
                </a:solidFill>
                <a:sym typeface="Symbol"/>
              </a:rPr>
              <a:t>0,05</a:t>
            </a:r>
            <a:endParaRPr lang="fr-FR" altLang="fr-FR" sz="1400" b="0" dirty="0">
              <a:solidFill>
                <a:srgbClr val="000000"/>
              </a:solidFill>
            </a:endParaRPr>
          </a:p>
        </p:txBody>
      </p:sp>
      <p:grpSp>
        <p:nvGrpSpPr>
          <p:cNvPr id="115" name="Group 88"/>
          <p:cNvGrpSpPr>
            <a:grpSpLocks/>
          </p:cNvGrpSpPr>
          <p:nvPr/>
        </p:nvGrpSpPr>
        <p:grpSpPr bwMode="auto">
          <a:xfrm>
            <a:off x="4117693" y="5435708"/>
            <a:ext cx="144462" cy="144463"/>
            <a:chOff x="2949" y="2061"/>
            <a:chExt cx="91" cy="91"/>
          </a:xfrm>
        </p:grpSpPr>
        <p:sp>
          <p:nvSpPr>
            <p:cNvPr id="116"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18" name="Connecteur droit 117"/>
          <p:cNvCxnSpPr/>
          <p:nvPr/>
        </p:nvCxnSpPr>
        <p:spPr>
          <a:xfrm>
            <a:off x="4614863" y="4520406"/>
            <a:ext cx="0" cy="61753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p:nvPr/>
        </p:nvCxnSpPr>
        <p:spPr>
          <a:xfrm flipH="1">
            <a:off x="3967163" y="5149818"/>
            <a:ext cx="655636"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Connecteur droit avec flèche 11"/>
          <p:cNvCxnSpPr/>
          <p:nvPr/>
        </p:nvCxnSpPr>
        <p:spPr>
          <a:xfrm>
            <a:off x="3286125" y="5149447"/>
            <a:ext cx="6667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4" name="Group 511"/>
          <p:cNvGrpSpPr>
            <a:grpSpLocks/>
          </p:cNvGrpSpPr>
          <p:nvPr/>
        </p:nvGrpSpPr>
        <p:grpSpPr bwMode="auto">
          <a:xfrm>
            <a:off x="2014538" y="3267076"/>
            <a:ext cx="290512" cy="244475"/>
            <a:chOff x="2294" y="3067"/>
            <a:chExt cx="183" cy="154"/>
          </a:xfrm>
        </p:grpSpPr>
        <p:sp>
          <p:nvSpPr>
            <p:cNvPr id="125" name="Rectangle 512"/>
            <p:cNvSpPr>
              <a:spLocks noChangeArrowheads="1"/>
            </p:cNvSpPr>
            <p:nvPr/>
          </p:nvSpPr>
          <p:spPr bwMode="auto">
            <a:xfrm>
              <a:off x="2294" y="3067"/>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M</a:t>
              </a:r>
            </a:p>
          </p:txBody>
        </p:sp>
        <p:sp>
          <p:nvSpPr>
            <p:cNvPr id="126" name="Oval 513"/>
            <p:cNvSpPr>
              <a:spLocks noChangeArrowheads="1"/>
            </p:cNvSpPr>
            <p:nvPr/>
          </p:nvSpPr>
          <p:spPr bwMode="auto">
            <a:xfrm>
              <a:off x="2317" y="3076"/>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sp>
        <p:nvSpPr>
          <p:cNvPr id="7" name="Ellipse 6"/>
          <p:cNvSpPr/>
          <p:nvPr/>
        </p:nvSpPr>
        <p:spPr>
          <a:xfrm>
            <a:off x="3983208" y="1634336"/>
            <a:ext cx="623646" cy="6236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74272257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7"/>
          <p:cNvSpPr txBox="1">
            <a:spLocks noChangeArrowheads="1"/>
          </p:cNvSpPr>
          <p:nvPr/>
        </p:nvSpPr>
        <p:spPr bwMode="auto">
          <a:xfrm>
            <a:off x="223838" y="152400"/>
            <a:ext cx="6818312"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METHODE D'ASSOCIATION PAR LA MESURE</a:t>
            </a:r>
            <a:endParaRPr lang="en-US" altLang="fr-FR" sz="2400" b="1">
              <a:latin typeface="Arial" charset="0"/>
            </a:endParaRPr>
          </a:p>
        </p:txBody>
      </p:sp>
      <p:grpSp>
        <p:nvGrpSpPr>
          <p:cNvPr id="111621" name="Groupe 9"/>
          <p:cNvGrpSpPr>
            <a:grpSpLocks/>
          </p:cNvGrpSpPr>
          <p:nvPr/>
        </p:nvGrpSpPr>
        <p:grpSpPr bwMode="auto">
          <a:xfrm flipH="1">
            <a:off x="2355636" y="3717035"/>
            <a:ext cx="90487" cy="90487"/>
            <a:chOff x="3238500" y="1143000"/>
            <a:chExt cx="104775" cy="104775"/>
          </a:xfrm>
        </p:grpSpPr>
        <p:cxnSp>
          <p:nvCxnSpPr>
            <p:cNvPr id="11" name="Connecteur droit 10"/>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necteur droit 11"/>
            <p:cNvCxnSpPr/>
            <p:nvPr/>
          </p:nvCxnSpPr>
          <p:spPr>
            <a:xfrm rot="5400000">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622" name="Groupe 12"/>
          <p:cNvGrpSpPr>
            <a:grpSpLocks/>
          </p:cNvGrpSpPr>
          <p:nvPr/>
        </p:nvGrpSpPr>
        <p:grpSpPr bwMode="auto">
          <a:xfrm flipH="1">
            <a:off x="2355636" y="3890072"/>
            <a:ext cx="90487" cy="90488"/>
            <a:chOff x="3238500" y="1143000"/>
            <a:chExt cx="104775" cy="104775"/>
          </a:xfrm>
        </p:grpSpPr>
        <p:cxnSp>
          <p:nvCxnSpPr>
            <p:cNvPr id="14" name="Connecteur droit 13"/>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5400000">
              <a:off x="3238499" y="1142999"/>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623" name="Groupe 15"/>
          <p:cNvGrpSpPr>
            <a:grpSpLocks/>
          </p:cNvGrpSpPr>
          <p:nvPr/>
        </p:nvGrpSpPr>
        <p:grpSpPr bwMode="auto">
          <a:xfrm flipH="1">
            <a:off x="2166723" y="3791647"/>
            <a:ext cx="90488" cy="90488"/>
            <a:chOff x="3238500" y="1143000"/>
            <a:chExt cx="104775" cy="104775"/>
          </a:xfrm>
        </p:grpSpPr>
        <p:cxnSp>
          <p:nvCxnSpPr>
            <p:cNvPr id="17" name="Connecteur droit 16"/>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rot="5400000">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624" name="Groupe 18"/>
          <p:cNvGrpSpPr>
            <a:grpSpLocks/>
          </p:cNvGrpSpPr>
          <p:nvPr/>
        </p:nvGrpSpPr>
        <p:grpSpPr bwMode="auto">
          <a:xfrm flipH="1">
            <a:off x="2063536" y="3939285"/>
            <a:ext cx="90487" cy="90487"/>
            <a:chOff x="3238500" y="1143000"/>
            <a:chExt cx="104775" cy="104775"/>
          </a:xfrm>
        </p:grpSpPr>
        <p:cxnSp>
          <p:nvCxnSpPr>
            <p:cNvPr id="20" name="Connecteur droit 19"/>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rot="5400000">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625" name="Groupe 21"/>
          <p:cNvGrpSpPr>
            <a:grpSpLocks/>
          </p:cNvGrpSpPr>
          <p:nvPr/>
        </p:nvGrpSpPr>
        <p:grpSpPr bwMode="auto">
          <a:xfrm flipH="1">
            <a:off x="1928598" y="3832922"/>
            <a:ext cx="90488" cy="88900"/>
            <a:chOff x="3238500" y="1143000"/>
            <a:chExt cx="104775" cy="104775"/>
          </a:xfrm>
        </p:grpSpPr>
        <p:cxnSp>
          <p:nvCxnSpPr>
            <p:cNvPr id="23" name="Connecteur droit 22"/>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626" name="Groupe 24"/>
          <p:cNvGrpSpPr>
            <a:grpSpLocks/>
          </p:cNvGrpSpPr>
          <p:nvPr/>
        </p:nvGrpSpPr>
        <p:grpSpPr bwMode="auto">
          <a:xfrm flipH="1">
            <a:off x="1788898" y="3763072"/>
            <a:ext cx="90488" cy="88900"/>
            <a:chOff x="3238500" y="1143000"/>
            <a:chExt cx="104775" cy="104775"/>
          </a:xfrm>
        </p:grpSpPr>
        <p:cxnSp>
          <p:nvCxnSpPr>
            <p:cNvPr id="26" name="Connecteur droit 25"/>
            <p:cNvCxnSpPr/>
            <p:nvPr/>
          </p:nvCxnSpPr>
          <p:spPr>
            <a:xfrm>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3238500" y="1143000"/>
              <a:ext cx="104775" cy="1047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Forme libre 27"/>
          <p:cNvSpPr/>
          <p:nvPr/>
        </p:nvSpPr>
        <p:spPr>
          <a:xfrm flipH="1">
            <a:off x="4954373" y="4242497"/>
            <a:ext cx="606425" cy="173038"/>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9" name="Forme libre 28"/>
          <p:cNvSpPr/>
          <p:nvPr/>
        </p:nvSpPr>
        <p:spPr>
          <a:xfrm flipH="1">
            <a:off x="4323211" y="3461647"/>
            <a:ext cx="608012" cy="171450"/>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0" name="Forme libre 29"/>
          <p:cNvSpPr/>
          <p:nvPr/>
        </p:nvSpPr>
        <p:spPr>
          <a:xfrm flipH="1">
            <a:off x="4132048" y="3294760"/>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1" name="Forme libre 30"/>
          <p:cNvSpPr/>
          <p:nvPr/>
        </p:nvSpPr>
        <p:spPr>
          <a:xfrm flipH="1">
            <a:off x="6289073" y="3475735"/>
            <a:ext cx="828675" cy="950912"/>
          </a:xfrm>
          <a:custGeom>
            <a:avLst/>
            <a:gdLst>
              <a:gd name="connsiteX0" fmla="*/ 0 w 962025"/>
              <a:gd name="connsiteY0" fmla="*/ 1104900 h 1104900"/>
              <a:gd name="connsiteX1" fmla="*/ 238125 w 962025"/>
              <a:gd name="connsiteY1" fmla="*/ 809625 h 1104900"/>
              <a:gd name="connsiteX2" fmla="*/ 342900 w 962025"/>
              <a:gd name="connsiteY2" fmla="*/ 647700 h 1104900"/>
              <a:gd name="connsiteX3" fmla="*/ 619125 w 962025"/>
              <a:gd name="connsiteY3" fmla="*/ 428625 h 1104900"/>
              <a:gd name="connsiteX4" fmla="*/ 714375 w 962025"/>
              <a:gd name="connsiteY4" fmla="*/ 209550 h 1104900"/>
              <a:gd name="connsiteX5" fmla="*/ 962025 w 962025"/>
              <a:gd name="connsiteY5" fmla="*/ 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025" h="1104900">
                <a:moveTo>
                  <a:pt x="0" y="1104900"/>
                </a:moveTo>
                <a:cubicBezTo>
                  <a:pt x="90487" y="995362"/>
                  <a:pt x="180975" y="885825"/>
                  <a:pt x="238125" y="809625"/>
                </a:cubicBezTo>
                <a:cubicBezTo>
                  <a:pt x="295275" y="733425"/>
                  <a:pt x="279400" y="711200"/>
                  <a:pt x="342900" y="647700"/>
                </a:cubicBezTo>
                <a:cubicBezTo>
                  <a:pt x="406400" y="584200"/>
                  <a:pt x="557213" y="501650"/>
                  <a:pt x="619125" y="428625"/>
                </a:cubicBezTo>
                <a:cubicBezTo>
                  <a:pt x="681038" y="355600"/>
                  <a:pt x="657225" y="280987"/>
                  <a:pt x="714375" y="209550"/>
                </a:cubicBezTo>
                <a:cubicBezTo>
                  <a:pt x="771525" y="138113"/>
                  <a:pt x="866775" y="69056"/>
                  <a:pt x="9620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2" name="Forme libre 31"/>
          <p:cNvSpPr/>
          <p:nvPr/>
        </p:nvSpPr>
        <p:spPr>
          <a:xfrm flipH="1">
            <a:off x="4470186" y="3458272"/>
            <a:ext cx="1037019" cy="1122484"/>
          </a:xfrm>
          <a:custGeom>
            <a:avLst/>
            <a:gdLst>
              <a:gd name="connsiteX0" fmla="*/ 0 w 962025"/>
              <a:gd name="connsiteY0" fmla="*/ 1114425 h 1114425"/>
              <a:gd name="connsiteX1" fmla="*/ 171450 w 962025"/>
              <a:gd name="connsiteY1" fmla="*/ 819150 h 1114425"/>
              <a:gd name="connsiteX2" fmla="*/ 371475 w 962025"/>
              <a:gd name="connsiteY2" fmla="*/ 704850 h 1114425"/>
              <a:gd name="connsiteX3" fmla="*/ 742950 w 962025"/>
              <a:gd name="connsiteY3" fmla="*/ 238125 h 1114425"/>
              <a:gd name="connsiteX4" fmla="*/ 962025 w 962025"/>
              <a:gd name="connsiteY4" fmla="*/ 0 h 1114425"/>
              <a:gd name="connsiteX0" fmla="*/ 0 w 1203896"/>
              <a:gd name="connsiteY0" fmla="*/ 1302452 h 1302452"/>
              <a:gd name="connsiteX1" fmla="*/ 413321 w 1203896"/>
              <a:gd name="connsiteY1" fmla="*/ 819150 h 1302452"/>
              <a:gd name="connsiteX2" fmla="*/ 613346 w 1203896"/>
              <a:gd name="connsiteY2" fmla="*/ 704850 h 1302452"/>
              <a:gd name="connsiteX3" fmla="*/ 984821 w 1203896"/>
              <a:gd name="connsiteY3" fmla="*/ 238125 h 1302452"/>
              <a:gd name="connsiteX4" fmla="*/ 1203896 w 1203896"/>
              <a:gd name="connsiteY4" fmla="*/ 0 h 1302452"/>
              <a:gd name="connsiteX0" fmla="*/ 0 w 1203896"/>
              <a:gd name="connsiteY0" fmla="*/ 1302452 h 1302452"/>
              <a:gd name="connsiteX1" fmla="*/ 256626 w 1203896"/>
              <a:gd name="connsiteY1" fmla="*/ 1113329 h 1302452"/>
              <a:gd name="connsiteX2" fmla="*/ 413321 w 1203896"/>
              <a:gd name="connsiteY2" fmla="*/ 819150 h 1302452"/>
              <a:gd name="connsiteX3" fmla="*/ 613346 w 1203896"/>
              <a:gd name="connsiteY3" fmla="*/ 704850 h 1302452"/>
              <a:gd name="connsiteX4" fmla="*/ 984821 w 1203896"/>
              <a:gd name="connsiteY4" fmla="*/ 238125 h 1302452"/>
              <a:gd name="connsiteX5" fmla="*/ 1203896 w 1203896"/>
              <a:gd name="connsiteY5" fmla="*/ 0 h 130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3896" h="1302452">
                <a:moveTo>
                  <a:pt x="0" y="1302452"/>
                </a:moveTo>
                <a:cubicBezTo>
                  <a:pt x="36052" y="1257501"/>
                  <a:pt x="187739" y="1193879"/>
                  <a:pt x="256626" y="1113329"/>
                </a:cubicBezTo>
                <a:cubicBezTo>
                  <a:pt x="325513" y="1032779"/>
                  <a:pt x="353868" y="887230"/>
                  <a:pt x="413321" y="819150"/>
                </a:cubicBezTo>
                <a:cubicBezTo>
                  <a:pt x="472774" y="751070"/>
                  <a:pt x="518096" y="801687"/>
                  <a:pt x="613346" y="704850"/>
                </a:cubicBezTo>
                <a:cubicBezTo>
                  <a:pt x="708596" y="608013"/>
                  <a:pt x="886396" y="355600"/>
                  <a:pt x="984821" y="238125"/>
                </a:cubicBezTo>
                <a:cubicBezTo>
                  <a:pt x="1083246" y="120650"/>
                  <a:pt x="1143571" y="60325"/>
                  <a:pt x="120389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33" name="Rectangle 32"/>
          <p:cNvSpPr/>
          <p:nvPr/>
        </p:nvSpPr>
        <p:spPr>
          <a:xfrm flipH="1">
            <a:off x="4649573" y="4242497"/>
            <a:ext cx="1355725" cy="398463"/>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0" name="Forme libre 39"/>
          <p:cNvSpPr/>
          <p:nvPr/>
        </p:nvSpPr>
        <p:spPr>
          <a:xfrm flipH="1">
            <a:off x="1973048" y="3939285"/>
            <a:ext cx="608013" cy="171450"/>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1" name="Forme libre 40"/>
          <p:cNvSpPr/>
          <p:nvPr/>
        </p:nvSpPr>
        <p:spPr>
          <a:xfrm flipH="1">
            <a:off x="1685711" y="3634485"/>
            <a:ext cx="608012"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2" name="Parallélogramme 41"/>
          <p:cNvSpPr/>
          <p:nvPr/>
        </p:nvSpPr>
        <p:spPr>
          <a:xfrm flipH="1">
            <a:off x="731623" y="3391597"/>
            <a:ext cx="2828925" cy="1050925"/>
          </a:xfrm>
          <a:prstGeom prst="parallelogram">
            <a:avLst>
              <a:gd name="adj" fmla="val 104688"/>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43" name="Connecteur droit 42"/>
          <p:cNvCxnSpPr>
            <a:stCxn id="41" idx="1"/>
            <a:endCxn id="40" idx="1"/>
          </p:cNvCxnSpPr>
          <p:nvPr/>
        </p:nvCxnSpPr>
        <p:spPr>
          <a:xfrm>
            <a:off x="2006386" y="3807522"/>
            <a:ext cx="287337" cy="3032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Ellipse 43"/>
          <p:cNvSpPr/>
          <p:nvPr/>
        </p:nvSpPr>
        <p:spPr>
          <a:xfrm flipH="1">
            <a:off x="2096873" y="3905947"/>
            <a:ext cx="65088" cy="6508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5" name="Double flèche verticale 44"/>
          <p:cNvSpPr/>
          <p:nvPr/>
        </p:nvSpPr>
        <p:spPr>
          <a:xfrm flipH="1">
            <a:off x="1952411" y="3410647"/>
            <a:ext cx="115887" cy="311150"/>
          </a:xfrm>
          <a:prstGeom prst="upDown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6" name="Double flèche verticale 45"/>
          <p:cNvSpPr/>
          <p:nvPr/>
        </p:nvSpPr>
        <p:spPr>
          <a:xfrm rot="16200000" flipH="1">
            <a:off x="1953205" y="3401916"/>
            <a:ext cx="114300" cy="312737"/>
          </a:xfrm>
          <a:prstGeom prst="upDown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7" name="Forme libre 46"/>
          <p:cNvSpPr/>
          <p:nvPr/>
        </p:nvSpPr>
        <p:spPr>
          <a:xfrm flipH="1">
            <a:off x="4649573" y="3912297"/>
            <a:ext cx="608013" cy="173038"/>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8" name="Flèche droite 47"/>
          <p:cNvSpPr/>
          <p:nvPr/>
        </p:nvSpPr>
        <p:spPr>
          <a:xfrm flipH="1">
            <a:off x="2852523" y="3836097"/>
            <a:ext cx="1789113" cy="1936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7" name="Rectangle 56"/>
          <p:cNvSpPr/>
          <p:nvPr/>
        </p:nvSpPr>
        <p:spPr>
          <a:xfrm flipH="1">
            <a:off x="4460661" y="4099622"/>
            <a:ext cx="1355725" cy="398463"/>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8" name="Rectangle 57"/>
          <p:cNvSpPr/>
          <p:nvPr/>
        </p:nvSpPr>
        <p:spPr>
          <a:xfrm flipH="1">
            <a:off x="4281273" y="3958335"/>
            <a:ext cx="1354138" cy="398462"/>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9" name="Rectangle 58"/>
          <p:cNvSpPr/>
          <p:nvPr/>
        </p:nvSpPr>
        <p:spPr>
          <a:xfrm flipH="1">
            <a:off x="4100298" y="3815460"/>
            <a:ext cx="1354138" cy="398462"/>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0" name="Rectangle 59"/>
          <p:cNvSpPr/>
          <p:nvPr/>
        </p:nvSpPr>
        <p:spPr>
          <a:xfrm flipH="1">
            <a:off x="3885986" y="3674172"/>
            <a:ext cx="1355725" cy="396875"/>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1" name="Rectangle 60"/>
          <p:cNvSpPr/>
          <p:nvPr/>
        </p:nvSpPr>
        <p:spPr>
          <a:xfrm flipH="1">
            <a:off x="3673261" y="3531297"/>
            <a:ext cx="1354137" cy="398463"/>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2" name="Rectangle 61"/>
          <p:cNvSpPr/>
          <p:nvPr/>
        </p:nvSpPr>
        <p:spPr>
          <a:xfrm flipH="1">
            <a:off x="3476411" y="3388422"/>
            <a:ext cx="1354137" cy="398463"/>
          </a:xfrm>
          <a:prstGeom prst="rect">
            <a:avLst/>
          </a:prstGeom>
          <a:noFill/>
          <a:ln w="63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4" name="Parallélogramme 73"/>
          <p:cNvSpPr/>
          <p:nvPr/>
        </p:nvSpPr>
        <p:spPr>
          <a:xfrm flipH="1">
            <a:off x="3108111" y="5041010"/>
            <a:ext cx="5360987" cy="1050925"/>
          </a:xfrm>
          <a:prstGeom prst="parallelogram">
            <a:avLst>
              <a:gd name="adj" fmla="val 104688"/>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4" name="Forme libre 83"/>
          <p:cNvSpPr/>
          <p:nvPr/>
        </p:nvSpPr>
        <p:spPr>
          <a:xfrm flipH="1">
            <a:off x="6424398" y="5131497"/>
            <a:ext cx="828675" cy="952500"/>
          </a:xfrm>
          <a:custGeom>
            <a:avLst/>
            <a:gdLst>
              <a:gd name="connsiteX0" fmla="*/ 0 w 962025"/>
              <a:gd name="connsiteY0" fmla="*/ 1104900 h 1104900"/>
              <a:gd name="connsiteX1" fmla="*/ 238125 w 962025"/>
              <a:gd name="connsiteY1" fmla="*/ 809625 h 1104900"/>
              <a:gd name="connsiteX2" fmla="*/ 342900 w 962025"/>
              <a:gd name="connsiteY2" fmla="*/ 647700 h 1104900"/>
              <a:gd name="connsiteX3" fmla="*/ 619125 w 962025"/>
              <a:gd name="connsiteY3" fmla="*/ 428625 h 1104900"/>
              <a:gd name="connsiteX4" fmla="*/ 714375 w 962025"/>
              <a:gd name="connsiteY4" fmla="*/ 209550 h 1104900"/>
              <a:gd name="connsiteX5" fmla="*/ 962025 w 962025"/>
              <a:gd name="connsiteY5" fmla="*/ 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025" h="1104900">
                <a:moveTo>
                  <a:pt x="0" y="1104900"/>
                </a:moveTo>
                <a:cubicBezTo>
                  <a:pt x="90487" y="995362"/>
                  <a:pt x="180975" y="885825"/>
                  <a:pt x="238125" y="809625"/>
                </a:cubicBezTo>
                <a:cubicBezTo>
                  <a:pt x="295275" y="733425"/>
                  <a:pt x="279400" y="711200"/>
                  <a:pt x="342900" y="647700"/>
                </a:cubicBezTo>
                <a:cubicBezTo>
                  <a:pt x="406400" y="584200"/>
                  <a:pt x="557213" y="501650"/>
                  <a:pt x="619125" y="428625"/>
                </a:cubicBezTo>
                <a:cubicBezTo>
                  <a:pt x="681038" y="355600"/>
                  <a:pt x="657225" y="280987"/>
                  <a:pt x="714375" y="209550"/>
                </a:cubicBezTo>
                <a:cubicBezTo>
                  <a:pt x="771525" y="138113"/>
                  <a:pt x="866775" y="69056"/>
                  <a:pt x="9620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5" name="Forme libre 84"/>
          <p:cNvSpPr/>
          <p:nvPr/>
        </p:nvSpPr>
        <p:spPr>
          <a:xfrm flipH="1">
            <a:off x="4397161" y="5114035"/>
            <a:ext cx="828675" cy="960437"/>
          </a:xfrm>
          <a:custGeom>
            <a:avLst/>
            <a:gdLst>
              <a:gd name="connsiteX0" fmla="*/ 0 w 962025"/>
              <a:gd name="connsiteY0" fmla="*/ 1114425 h 1114425"/>
              <a:gd name="connsiteX1" fmla="*/ 171450 w 962025"/>
              <a:gd name="connsiteY1" fmla="*/ 819150 h 1114425"/>
              <a:gd name="connsiteX2" fmla="*/ 371475 w 962025"/>
              <a:gd name="connsiteY2" fmla="*/ 704850 h 1114425"/>
              <a:gd name="connsiteX3" fmla="*/ 742950 w 962025"/>
              <a:gd name="connsiteY3" fmla="*/ 238125 h 1114425"/>
              <a:gd name="connsiteX4" fmla="*/ 962025 w 962025"/>
              <a:gd name="connsiteY4" fmla="*/ 0 h 1114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5" h="1114425">
                <a:moveTo>
                  <a:pt x="0" y="1114425"/>
                </a:moveTo>
                <a:cubicBezTo>
                  <a:pt x="54769" y="1000918"/>
                  <a:pt x="109538" y="887412"/>
                  <a:pt x="171450" y="819150"/>
                </a:cubicBezTo>
                <a:cubicBezTo>
                  <a:pt x="233362" y="750888"/>
                  <a:pt x="276225" y="801687"/>
                  <a:pt x="371475" y="704850"/>
                </a:cubicBezTo>
                <a:cubicBezTo>
                  <a:pt x="466725" y="608013"/>
                  <a:pt x="644525" y="355600"/>
                  <a:pt x="742950" y="238125"/>
                </a:cubicBezTo>
                <a:cubicBezTo>
                  <a:pt x="841375" y="120650"/>
                  <a:pt x="901700" y="60325"/>
                  <a:pt x="9620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2" name="Ellipse 101"/>
          <p:cNvSpPr/>
          <p:nvPr/>
        </p:nvSpPr>
        <p:spPr>
          <a:xfrm flipH="1">
            <a:off x="7048286" y="5856985"/>
            <a:ext cx="65087" cy="666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3" name="Ellipse 102"/>
          <p:cNvSpPr/>
          <p:nvPr/>
        </p:nvSpPr>
        <p:spPr>
          <a:xfrm flipH="1">
            <a:off x="6916523" y="5644260"/>
            <a:ext cx="66675" cy="65087"/>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4" name="Ellipse 103"/>
          <p:cNvSpPr/>
          <p:nvPr/>
        </p:nvSpPr>
        <p:spPr>
          <a:xfrm flipH="1">
            <a:off x="6806586" y="5572622"/>
            <a:ext cx="65087" cy="6508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5" name="Ellipse 104"/>
          <p:cNvSpPr/>
          <p:nvPr/>
        </p:nvSpPr>
        <p:spPr>
          <a:xfrm flipH="1">
            <a:off x="6667548" y="5416185"/>
            <a:ext cx="66675" cy="666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6" name="Ellipse 105"/>
          <p:cNvSpPr/>
          <p:nvPr/>
        </p:nvSpPr>
        <p:spPr>
          <a:xfrm flipH="1">
            <a:off x="6506948" y="5209285"/>
            <a:ext cx="65088" cy="65087"/>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9" name="Ellipse 118"/>
          <p:cNvSpPr/>
          <p:nvPr/>
        </p:nvSpPr>
        <p:spPr>
          <a:xfrm flipH="1">
            <a:off x="5019461" y="5833172"/>
            <a:ext cx="65087" cy="666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0" name="Ellipse 119"/>
          <p:cNvSpPr/>
          <p:nvPr/>
        </p:nvSpPr>
        <p:spPr>
          <a:xfrm flipH="1">
            <a:off x="4887698" y="5620447"/>
            <a:ext cx="66675" cy="6508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1" name="Ellipse 120"/>
          <p:cNvSpPr/>
          <p:nvPr/>
        </p:nvSpPr>
        <p:spPr>
          <a:xfrm flipH="1">
            <a:off x="4706723" y="5548810"/>
            <a:ext cx="66675" cy="65087"/>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2" name="Ellipse 121"/>
          <p:cNvSpPr/>
          <p:nvPr/>
        </p:nvSpPr>
        <p:spPr>
          <a:xfrm flipH="1">
            <a:off x="4592423" y="5299772"/>
            <a:ext cx="65088" cy="666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3" name="Ellipse 122"/>
          <p:cNvSpPr/>
          <p:nvPr/>
        </p:nvSpPr>
        <p:spPr>
          <a:xfrm flipH="1">
            <a:off x="4478123" y="5185472"/>
            <a:ext cx="65088" cy="6508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4" name="Forme libre 123"/>
          <p:cNvSpPr/>
          <p:nvPr/>
        </p:nvSpPr>
        <p:spPr>
          <a:xfrm flipH="1">
            <a:off x="6831998" y="4269485"/>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5" name="Forme libre 124"/>
          <p:cNvSpPr/>
          <p:nvPr/>
        </p:nvSpPr>
        <p:spPr>
          <a:xfrm flipH="1">
            <a:off x="6314473" y="3699572"/>
            <a:ext cx="606425" cy="173038"/>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6" name="Forme libre 125"/>
          <p:cNvSpPr/>
          <p:nvPr/>
        </p:nvSpPr>
        <p:spPr>
          <a:xfrm flipH="1">
            <a:off x="6133498" y="3415410"/>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8" name="Forme libre 127"/>
          <p:cNvSpPr/>
          <p:nvPr/>
        </p:nvSpPr>
        <p:spPr>
          <a:xfrm flipH="1">
            <a:off x="6593873" y="4025010"/>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8" name="Espace réservé du numéro de diapositive 3"/>
          <p:cNvSpPr>
            <a:spLocks noGrp="1"/>
          </p:cNvSpPr>
          <p:nvPr>
            <p:ph type="sldNum" sz="quarter" idx="12"/>
          </p:nvPr>
        </p:nvSpPr>
        <p:spPr>
          <a:xfrm>
            <a:off x="6881813" y="6302375"/>
            <a:ext cx="2133600" cy="365125"/>
          </a:xfrm>
        </p:spPr>
        <p:txBody>
          <a:bodyPr/>
          <a:lstStyle/>
          <a:p>
            <a:pPr>
              <a:defRPr/>
            </a:pPr>
            <a:fld id="{BBC604C8-CA58-44E1-9062-3E53515DDB74}" type="slidenum">
              <a:rPr lang="en-US" smtClean="0"/>
              <a:pPr>
                <a:defRPr/>
              </a:pPr>
              <a:t>122</a:t>
            </a:fld>
            <a:endParaRPr lang="en-US"/>
          </a:p>
        </p:txBody>
      </p:sp>
      <p:sp>
        <p:nvSpPr>
          <p:cNvPr id="63" name="Ellipse 62"/>
          <p:cNvSpPr/>
          <p:nvPr/>
        </p:nvSpPr>
        <p:spPr>
          <a:xfrm flipH="1">
            <a:off x="4652223" y="5394297"/>
            <a:ext cx="65088" cy="666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6" name="Ellipse 65"/>
          <p:cNvSpPr/>
          <p:nvPr/>
        </p:nvSpPr>
        <p:spPr>
          <a:xfrm flipH="1">
            <a:off x="6393736" y="5090322"/>
            <a:ext cx="65087" cy="6508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7" name="Forme libre 66"/>
          <p:cNvSpPr/>
          <p:nvPr/>
        </p:nvSpPr>
        <p:spPr>
          <a:xfrm flipH="1">
            <a:off x="4475611" y="3660347"/>
            <a:ext cx="608012" cy="171450"/>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9" name="Forme libre 68"/>
          <p:cNvSpPr/>
          <p:nvPr/>
        </p:nvSpPr>
        <p:spPr>
          <a:xfrm flipH="1">
            <a:off x="4871086" y="4067397"/>
            <a:ext cx="608012" cy="171450"/>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0" name="Forme libre 69"/>
          <p:cNvSpPr/>
          <p:nvPr/>
        </p:nvSpPr>
        <p:spPr>
          <a:xfrm flipH="1">
            <a:off x="5106773" y="4394897"/>
            <a:ext cx="606425" cy="173038"/>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1" name="Forme libre 70"/>
          <p:cNvSpPr/>
          <p:nvPr/>
        </p:nvSpPr>
        <p:spPr>
          <a:xfrm flipH="1">
            <a:off x="5977459" y="3301903"/>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2" name="Forme libre 71"/>
          <p:cNvSpPr/>
          <p:nvPr/>
        </p:nvSpPr>
        <p:spPr>
          <a:xfrm flipH="1">
            <a:off x="6466873" y="3851972"/>
            <a:ext cx="606425" cy="173038"/>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73" name="Forme libre 72"/>
          <p:cNvSpPr/>
          <p:nvPr/>
        </p:nvSpPr>
        <p:spPr>
          <a:xfrm flipH="1">
            <a:off x="6251173" y="3590960"/>
            <a:ext cx="608013" cy="173037"/>
          </a:xfrm>
          <a:custGeom>
            <a:avLst/>
            <a:gdLst>
              <a:gd name="connsiteX0" fmla="*/ 0 w 704850"/>
              <a:gd name="connsiteY0" fmla="*/ 0 h 200104"/>
              <a:gd name="connsiteX1" fmla="*/ 333375 w 704850"/>
              <a:gd name="connsiteY1" fmla="*/ 200025 h 200104"/>
              <a:gd name="connsiteX2" fmla="*/ 704850 w 704850"/>
              <a:gd name="connsiteY2" fmla="*/ 19050 h 200104"/>
            </a:gdLst>
            <a:ahLst/>
            <a:cxnLst>
              <a:cxn ang="0">
                <a:pos x="connsiteX0" y="connsiteY0"/>
              </a:cxn>
              <a:cxn ang="0">
                <a:pos x="connsiteX1" y="connsiteY1"/>
              </a:cxn>
              <a:cxn ang="0">
                <a:pos x="connsiteX2" y="connsiteY2"/>
              </a:cxn>
            </a:cxnLst>
            <a:rect l="l" t="t" r="r" b="b"/>
            <a:pathLst>
              <a:path w="704850" h="200104">
                <a:moveTo>
                  <a:pt x="0" y="0"/>
                </a:moveTo>
                <a:cubicBezTo>
                  <a:pt x="107950" y="98425"/>
                  <a:pt x="215900" y="196850"/>
                  <a:pt x="333375" y="200025"/>
                </a:cubicBezTo>
                <a:cubicBezTo>
                  <a:pt x="450850" y="203200"/>
                  <a:pt x="577850" y="111125"/>
                  <a:pt x="704850" y="19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 name="Flèche vers le bas 1"/>
          <p:cNvSpPr/>
          <p:nvPr/>
        </p:nvSpPr>
        <p:spPr>
          <a:xfrm>
            <a:off x="4777367" y="4825160"/>
            <a:ext cx="186319" cy="4000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lèche vers le bas 74"/>
          <p:cNvSpPr/>
          <p:nvPr/>
        </p:nvSpPr>
        <p:spPr>
          <a:xfrm>
            <a:off x="6713426" y="4733045"/>
            <a:ext cx="186319" cy="4000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p:cNvSpPr txBox="1"/>
          <p:nvPr/>
        </p:nvSpPr>
        <p:spPr>
          <a:xfrm>
            <a:off x="3465197" y="2908572"/>
            <a:ext cx="436338" cy="369332"/>
          </a:xfrm>
          <a:prstGeom prst="rect">
            <a:avLst/>
          </a:prstGeom>
          <a:noFill/>
        </p:spPr>
        <p:txBody>
          <a:bodyPr wrap="none" rtlCol="0">
            <a:spAutoFit/>
          </a:bodyPr>
          <a:lstStyle/>
          <a:p>
            <a:r>
              <a:rPr lang="fr-FR" dirty="0" smtClean="0"/>
              <a:t>(a)</a:t>
            </a:r>
            <a:endParaRPr lang="fr-FR" dirty="0"/>
          </a:p>
        </p:txBody>
      </p:sp>
      <p:sp>
        <p:nvSpPr>
          <p:cNvPr id="76" name="ZoneTexte 75"/>
          <p:cNvSpPr txBox="1"/>
          <p:nvPr/>
        </p:nvSpPr>
        <p:spPr>
          <a:xfrm>
            <a:off x="1582748" y="2925428"/>
            <a:ext cx="447558" cy="369332"/>
          </a:xfrm>
          <a:prstGeom prst="rect">
            <a:avLst/>
          </a:prstGeom>
          <a:noFill/>
        </p:spPr>
        <p:txBody>
          <a:bodyPr wrap="none" rtlCol="0">
            <a:spAutoFit/>
          </a:bodyPr>
          <a:lstStyle/>
          <a:p>
            <a:r>
              <a:rPr lang="fr-FR" dirty="0" smtClean="0"/>
              <a:t>(b)</a:t>
            </a:r>
            <a:endParaRPr lang="fr-FR" dirty="0"/>
          </a:p>
        </p:txBody>
      </p:sp>
      <p:sp>
        <p:nvSpPr>
          <p:cNvPr id="77" name="ZoneTexte 76"/>
          <p:cNvSpPr txBox="1"/>
          <p:nvPr/>
        </p:nvSpPr>
        <p:spPr>
          <a:xfrm>
            <a:off x="3771911" y="4548379"/>
            <a:ext cx="436338" cy="369332"/>
          </a:xfrm>
          <a:prstGeom prst="rect">
            <a:avLst/>
          </a:prstGeom>
          <a:noFill/>
        </p:spPr>
        <p:txBody>
          <a:bodyPr wrap="none" rtlCol="0">
            <a:spAutoFit/>
          </a:bodyPr>
          <a:lstStyle/>
          <a:p>
            <a:r>
              <a:rPr lang="fr-FR" dirty="0" smtClean="0"/>
              <a:t>(c)</a:t>
            </a:r>
            <a:endParaRPr lang="fr-FR" dirty="0"/>
          </a:p>
        </p:txBody>
      </p:sp>
      <p:sp>
        <p:nvSpPr>
          <p:cNvPr id="4" name="ZoneTexte 3"/>
          <p:cNvSpPr txBox="1"/>
          <p:nvPr/>
        </p:nvSpPr>
        <p:spPr>
          <a:xfrm>
            <a:off x="222140" y="752355"/>
            <a:ext cx="8740566" cy="1477328"/>
          </a:xfrm>
          <a:prstGeom prst="rect">
            <a:avLst/>
          </a:prstGeom>
          <a:noFill/>
        </p:spPr>
        <p:txBody>
          <a:bodyPr wrap="square" rtlCol="0">
            <a:spAutoFit/>
          </a:bodyPr>
          <a:lstStyle/>
          <a:p>
            <a:r>
              <a:rPr lang="fr-FR" dirty="0" smtClean="0">
                <a:latin typeface="Arial" panose="020B0604020202020204" pitchFamily="34" charset="0"/>
                <a:cs typeface="Arial" panose="020B0604020202020204" pitchFamily="34" charset="0"/>
              </a:rPr>
              <a:t>Découpage de tronçons perpendiculaires à la ligne nominale de contact</a:t>
            </a:r>
          </a:p>
          <a:p>
            <a:r>
              <a:rPr lang="fr-FR" dirty="0" smtClean="0">
                <a:latin typeface="Arial" panose="020B0604020202020204" pitchFamily="34" charset="0"/>
                <a:cs typeface="Arial" panose="020B0604020202020204" pitchFamily="34" charset="0"/>
              </a:rPr>
              <a:t>Association de la surface nominale aux points prélevés dans chaque tronçon</a:t>
            </a:r>
          </a:p>
          <a:p>
            <a:r>
              <a:rPr lang="fr-FR" dirty="0" smtClean="0">
                <a:latin typeface="Arial" panose="020B0604020202020204" pitchFamily="34" charset="0"/>
                <a:cs typeface="Arial" panose="020B0604020202020204" pitchFamily="34" charset="0"/>
              </a:rPr>
              <a:t>=&gt; Le point supposé le plus proche est le point de la surface associée au milieu du tronçon </a:t>
            </a:r>
          </a:p>
          <a:p>
            <a:r>
              <a:rPr lang="fr-FR" dirty="0" smtClean="0">
                <a:latin typeface="Arial" panose="020B0604020202020204" pitchFamily="34" charset="0"/>
                <a:cs typeface="Arial" panose="020B0604020202020204" pitchFamily="34" charset="0"/>
              </a:rPr>
              <a:t>Association d'un plan par [GE] à l'ensemble des points les plus bas.</a:t>
            </a:r>
            <a:endParaRPr lang="fr-FR"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5828435"/>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Freeform 4"/>
          <p:cNvSpPr>
            <a:spLocks/>
          </p:cNvSpPr>
          <p:nvPr/>
        </p:nvSpPr>
        <p:spPr bwMode="auto">
          <a:xfrm>
            <a:off x="141288" y="2251075"/>
            <a:ext cx="2787650" cy="508000"/>
          </a:xfrm>
          <a:custGeom>
            <a:avLst/>
            <a:gdLst>
              <a:gd name="T0" fmla="*/ 0 w 13348"/>
              <a:gd name="T1" fmla="*/ 2147483647 h 10124"/>
              <a:gd name="T2" fmla="*/ 2147483647 w 13348"/>
              <a:gd name="T3" fmla="*/ 0 h 10124"/>
              <a:gd name="T4" fmla="*/ 2147483647 w 13348"/>
              <a:gd name="T5" fmla="*/ 2147483647 h 10124"/>
              <a:gd name="T6" fmla="*/ 2147483647 w 13348"/>
              <a:gd name="T7" fmla="*/ 2147483647 h 10124"/>
              <a:gd name="T8" fmla="*/ 2147483647 w 13348"/>
              <a:gd name="T9" fmla="*/ 0 h 10124"/>
              <a:gd name="T10" fmla="*/ 2147483647 w 13348"/>
              <a:gd name="T11" fmla="*/ 0 h 10124"/>
              <a:gd name="T12" fmla="*/ 2147483647 w 13348"/>
              <a:gd name="T13" fmla="*/ 2147483647 h 10124"/>
              <a:gd name="T14" fmla="*/ 2147483647 w 13348"/>
              <a:gd name="T15" fmla="*/ 2147483647 h 10124"/>
              <a:gd name="T16" fmla="*/ 0 w 13348"/>
              <a:gd name="T17" fmla="*/ 2147483647 h 10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348" h="10124">
                <a:moveTo>
                  <a:pt x="0" y="186"/>
                </a:moveTo>
                <a:lnTo>
                  <a:pt x="9088" y="0"/>
                </a:lnTo>
                <a:cubicBezTo>
                  <a:pt x="9247" y="1366"/>
                  <a:pt x="9407" y="2733"/>
                  <a:pt x="9566" y="4099"/>
                </a:cubicBezTo>
                <a:lnTo>
                  <a:pt x="10493" y="4099"/>
                </a:lnTo>
                <a:cubicBezTo>
                  <a:pt x="10657" y="2733"/>
                  <a:pt x="10822" y="1366"/>
                  <a:pt x="10986" y="0"/>
                </a:cubicBezTo>
                <a:lnTo>
                  <a:pt x="13348" y="0"/>
                </a:lnTo>
                <a:lnTo>
                  <a:pt x="13348" y="10000"/>
                </a:lnTo>
                <a:lnTo>
                  <a:pt x="45" y="10124"/>
                </a:lnTo>
                <a:cubicBezTo>
                  <a:pt x="30" y="6811"/>
                  <a:pt x="15" y="3499"/>
                  <a:pt x="0" y="186"/>
                </a:cubicBezTo>
                <a:close/>
              </a:path>
            </a:pathLst>
          </a:custGeom>
          <a:solidFill>
            <a:srgbClr val="CCFFCC"/>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39" name="Freeform 6"/>
          <p:cNvSpPr>
            <a:spLocks/>
          </p:cNvSpPr>
          <p:nvPr/>
        </p:nvSpPr>
        <p:spPr bwMode="auto">
          <a:xfrm>
            <a:off x="150813" y="2247900"/>
            <a:ext cx="2784475" cy="506413"/>
          </a:xfrm>
          <a:custGeom>
            <a:avLst/>
            <a:gdLst>
              <a:gd name="T0" fmla="*/ 2147483647 w 10014"/>
              <a:gd name="T1" fmla="*/ 2147483647 h 10125"/>
              <a:gd name="T2" fmla="*/ 2147483647 w 10014"/>
              <a:gd name="T3" fmla="*/ 2147483647 h 10125"/>
              <a:gd name="T4" fmla="*/ 2147483647 w 10014"/>
              <a:gd name="T5" fmla="*/ 2147483647 h 10125"/>
              <a:gd name="T6" fmla="*/ 2147483647 w 10014"/>
              <a:gd name="T7" fmla="*/ 2147483647 h 10125"/>
              <a:gd name="T8" fmla="*/ 2147483647 w 10014"/>
              <a:gd name="T9" fmla="*/ 2147483647 h 10125"/>
              <a:gd name="T10" fmla="*/ 2147483647 w 10014"/>
              <a:gd name="T11" fmla="*/ 2147483647 h 10125"/>
              <a:gd name="T12" fmla="*/ 2147483647 w 10014"/>
              <a:gd name="T13" fmla="*/ 2147483647 h 10125"/>
              <a:gd name="T14" fmla="*/ 2147483647 w 10014"/>
              <a:gd name="T15" fmla="*/ 2147483647 h 10125"/>
              <a:gd name="T16" fmla="*/ 2147483647 w 10014"/>
              <a:gd name="T17" fmla="*/ 2147483647 h 10125"/>
              <a:gd name="T18" fmla="*/ 0 w 10014"/>
              <a:gd name="T19" fmla="*/ 0 h 10125"/>
              <a:gd name="T20" fmla="*/ 2147483647 w 10014"/>
              <a:gd name="T21" fmla="*/ 2147483647 h 10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14" h="10125">
                <a:moveTo>
                  <a:pt x="3828" y="125"/>
                </a:moveTo>
                <a:lnTo>
                  <a:pt x="6776" y="125"/>
                </a:lnTo>
                <a:cubicBezTo>
                  <a:pt x="6898" y="1458"/>
                  <a:pt x="7018" y="2792"/>
                  <a:pt x="7140" y="4125"/>
                </a:cubicBezTo>
                <a:lnTo>
                  <a:pt x="7854" y="4125"/>
                </a:lnTo>
                <a:cubicBezTo>
                  <a:pt x="7976" y="2792"/>
                  <a:pt x="8096" y="1458"/>
                  <a:pt x="8218" y="125"/>
                </a:cubicBezTo>
                <a:lnTo>
                  <a:pt x="10014" y="125"/>
                </a:lnTo>
                <a:lnTo>
                  <a:pt x="10014" y="8125"/>
                </a:lnTo>
                <a:lnTo>
                  <a:pt x="10014" y="10125"/>
                </a:lnTo>
                <a:lnTo>
                  <a:pt x="21" y="10125"/>
                </a:lnTo>
                <a:cubicBezTo>
                  <a:pt x="-8" y="6875"/>
                  <a:pt x="29" y="3250"/>
                  <a:pt x="0" y="0"/>
                </a:cubicBezTo>
                <a:cubicBezTo>
                  <a:pt x="453" y="0"/>
                  <a:pt x="3375" y="125"/>
                  <a:pt x="3828" y="125"/>
                </a:cubicBez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740" name="Line 7"/>
          <p:cNvSpPr>
            <a:spLocks noChangeShapeType="1"/>
          </p:cNvSpPr>
          <p:nvPr/>
        </p:nvSpPr>
        <p:spPr bwMode="auto">
          <a:xfrm>
            <a:off x="142875" y="2503488"/>
            <a:ext cx="305593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41" name="Oval 8"/>
          <p:cNvSpPr>
            <a:spLocks noChangeArrowheads="1"/>
          </p:cNvSpPr>
          <p:nvPr/>
        </p:nvSpPr>
        <p:spPr bwMode="auto">
          <a:xfrm>
            <a:off x="2039938" y="2008188"/>
            <a:ext cx="390525" cy="392112"/>
          </a:xfrm>
          <a:prstGeom prst="ellipse">
            <a:avLst/>
          </a:prstGeom>
          <a:solidFill>
            <a:srgbClr val="FFFF00"/>
          </a:solidFill>
          <a:ln w="127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2" name="Line 9"/>
          <p:cNvSpPr>
            <a:spLocks noChangeShapeType="1"/>
          </p:cNvSpPr>
          <p:nvPr/>
        </p:nvSpPr>
        <p:spPr bwMode="auto">
          <a:xfrm>
            <a:off x="2235200" y="1704975"/>
            <a:ext cx="0" cy="94932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43" name="Rectangle 10"/>
          <p:cNvSpPr>
            <a:spLocks noChangeArrowheads="1"/>
          </p:cNvSpPr>
          <p:nvPr/>
        </p:nvSpPr>
        <p:spPr bwMode="auto">
          <a:xfrm>
            <a:off x="995363" y="1079500"/>
            <a:ext cx="1031875" cy="1166813"/>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4" name="Rectangle 11"/>
          <p:cNvSpPr>
            <a:spLocks noChangeArrowheads="1"/>
          </p:cNvSpPr>
          <p:nvPr/>
        </p:nvSpPr>
        <p:spPr bwMode="auto">
          <a:xfrm>
            <a:off x="995363" y="2762250"/>
            <a:ext cx="1830387" cy="282575"/>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5" name="Rectangle 12"/>
          <p:cNvSpPr>
            <a:spLocks noChangeArrowheads="1"/>
          </p:cNvSpPr>
          <p:nvPr/>
        </p:nvSpPr>
        <p:spPr bwMode="auto">
          <a:xfrm>
            <a:off x="2443163" y="1079500"/>
            <a:ext cx="382587" cy="1166813"/>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6" name="Oval 14"/>
          <p:cNvSpPr>
            <a:spLocks noChangeArrowheads="1"/>
          </p:cNvSpPr>
          <p:nvPr/>
        </p:nvSpPr>
        <p:spPr bwMode="auto">
          <a:xfrm>
            <a:off x="2106613" y="1439863"/>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7" name="Oval 15"/>
          <p:cNvSpPr>
            <a:spLocks noChangeArrowheads="1"/>
          </p:cNvSpPr>
          <p:nvPr/>
        </p:nvSpPr>
        <p:spPr bwMode="auto">
          <a:xfrm>
            <a:off x="2106613" y="1585913"/>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8" name="Oval 16"/>
          <p:cNvSpPr>
            <a:spLocks noChangeArrowheads="1"/>
          </p:cNvSpPr>
          <p:nvPr/>
        </p:nvSpPr>
        <p:spPr bwMode="auto">
          <a:xfrm>
            <a:off x="2106613" y="1744663"/>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49" name="Oval 17"/>
          <p:cNvSpPr>
            <a:spLocks noChangeArrowheads="1"/>
          </p:cNvSpPr>
          <p:nvPr/>
        </p:nvSpPr>
        <p:spPr bwMode="auto">
          <a:xfrm>
            <a:off x="2106613" y="1890713"/>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50" name="Oval 18"/>
          <p:cNvSpPr>
            <a:spLocks noChangeArrowheads="1"/>
          </p:cNvSpPr>
          <p:nvPr/>
        </p:nvSpPr>
        <p:spPr bwMode="auto">
          <a:xfrm>
            <a:off x="2303463" y="1519238"/>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51" name="Oval 19"/>
          <p:cNvSpPr>
            <a:spLocks noChangeArrowheads="1"/>
          </p:cNvSpPr>
          <p:nvPr/>
        </p:nvSpPr>
        <p:spPr bwMode="auto">
          <a:xfrm>
            <a:off x="2303463" y="1665288"/>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52" name="Oval 20"/>
          <p:cNvSpPr>
            <a:spLocks noChangeArrowheads="1"/>
          </p:cNvSpPr>
          <p:nvPr/>
        </p:nvSpPr>
        <p:spPr bwMode="auto">
          <a:xfrm>
            <a:off x="2303463" y="1811338"/>
            <a:ext cx="88900" cy="873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53" name="Oval 21"/>
          <p:cNvSpPr>
            <a:spLocks noChangeArrowheads="1"/>
          </p:cNvSpPr>
          <p:nvPr/>
        </p:nvSpPr>
        <p:spPr bwMode="auto">
          <a:xfrm>
            <a:off x="2303463" y="1968500"/>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54" name="Line 22"/>
          <p:cNvSpPr>
            <a:spLocks noChangeShapeType="1"/>
          </p:cNvSpPr>
          <p:nvPr/>
        </p:nvSpPr>
        <p:spPr bwMode="auto">
          <a:xfrm>
            <a:off x="2176463" y="1452563"/>
            <a:ext cx="180975" cy="5873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55" name="Line 23"/>
          <p:cNvSpPr>
            <a:spLocks noChangeShapeType="1"/>
          </p:cNvSpPr>
          <p:nvPr/>
        </p:nvSpPr>
        <p:spPr bwMode="auto">
          <a:xfrm>
            <a:off x="2138363" y="1536700"/>
            <a:ext cx="188912"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56" name="Line 24"/>
          <p:cNvSpPr>
            <a:spLocks noChangeShapeType="1"/>
          </p:cNvSpPr>
          <p:nvPr/>
        </p:nvSpPr>
        <p:spPr bwMode="auto">
          <a:xfrm>
            <a:off x="2170113" y="1589088"/>
            <a:ext cx="192087" cy="7778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57" name="Line 25"/>
          <p:cNvSpPr>
            <a:spLocks noChangeShapeType="1"/>
          </p:cNvSpPr>
          <p:nvPr/>
        </p:nvSpPr>
        <p:spPr bwMode="auto">
          <a:xfrm>
            <a:off x="2138363" y="1676400"/>
            <a:ext cx="188912" cy="793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58" name="Line 26"/>
          <p:cNvSpPr>
            <a:spLocks noChangeShapeType="1"/>
          </p:cNvSpPr>
          <p:nvPr/>
        </p:nvSpPr>
        <p:spPr bwMode="auto">
          <a:xfrm>
            <a:off x="2155825" y="1743075"/>
            <a:ext cx="195263" cy="619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59" name="Line 27"/>
          <p:cNvSpPr>
            <a:spLocks noChangeShapeType="1"/>
          </p:cNvSpPr>
          <p:nvPr/>
        </p:nvSpPr>
        <p:spPr bwMode="auto">
          <a:xfrm>
            <a:off x="2144713" y="1827213"/>
            <a:ext cx="200025" cy="7143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0" name="Line 28"/>
          <p:cNvSpPr>
            <a:spLocks noChangeShapeType="1"/>
          </p:cNvSpPr>
          <p:nvPr/>
        </p:nvSpPr>
        <p:spPr bwMode="auto">
          <a:xfrm>
            <a:off x="2170113" y="1892300"/>
            <a:ext cx="196850" cy="746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1" name="Line 29"/>
          <p:cNvSpPr>
            <a:spLocks noChangeShapeType="1"/>
          </p:cNvSpPr>
          <p:nvPr/>
        </p:nvSpPr>
        <p:spPr bwMode="auto">
          <a:xfrm>
            <a:off x="2128838" y="1979613"/>
            <a:ext cx="198437"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2" name="Line 30"/>
          <p:cNvSpPr>
            <a:spLocks noChangeShapeType="1"/>
          </p:cNvSpPr>
          <p:nvPr/>
        </p:nvSpPr>
        <p:spPr bwMode="auto">
          <a:xfrm>
            <a:off x="2036763" y="1079500"/>
            <a:ext cx="449262"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3" name="Freeform 33"/>
          <p:cNvSpPr>
            <a:spLocks/>
          </p:cNvSpPr>
          <p:nvPr/>
        </p:nvSpPr>
        <p:spPr bwMode="auto">
          <a:xfrm>
            <a:off x="244475" y="2754313"/>
            <a:ext cx="500063" cy="400050"/>
          </a:xfrm>
          <a:custGeom>
            <a:avLst/>
            <a:gdLst>
              <a:gd name="T0" fmla="*/ 0 w 481"/>
              <a:gd name="T1" fmla="*/ 0 h 385"/>
              <a:gd name="T2" fmla="*/ 0 w 481"/>
              <a:gd name="T3" fmla="*/ 2147483647 h 385"/>
              <a:gd name="T4" fmla="*/ 2147483647 w 481"/>
              <a:gd name="T5" fmla="*/ 2147483647 h 385"/>
              <a:gd name="T6" fmla="*/ 2147483647 w 481"/>
              <a:gd name="T7" fmla="*/ 2147483647 h 385"/>
              <a:gd name="T8" fmla="*/ 2147483647 w 481"/>
              <a:gd name="T9" fmla="*/ 2147483647 h 385"/>
              <a:gd name="T10" fmla="*/ 2147483647 w 481"/>
              <a:gd name="T11" fmla="*/ 2147483647 h 385"/>
              <a:gd name="T12" fmla="*/ 2147483647 w 481"/>
              <a:gd name="T13" fmla="*/ 2147483647 h 385"/>
              <a:gd name="T14" fmla="*/ 2147483647 w 481"/>
              <a:gd name="T15" fmla="*/ 0 h 3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5">
                <a:moveTo>
                  <a:pt x="0" y="0"/>
                </a:moveTo>
                <a:lnTo>
                  <a:pt x="0" y="384"/>
                </a:lnTo>
                <a:lnTo>
                  <a:pt x="144" y="384"/>
                </a:lnTo>
                <a:lnTo>
                  <a:pt x="144" y="240"/>
                </a:lnTo>
                <a:lnTo>
                  <a:pt x="336" y="240"/>
                </a:lnTo>
                <a:lnTo>
                  <a:pt x="336" y="384"/>
                </a:lnTo>
                <a:lnTo>
                  <a:pt x="480" y="384"/>
                </a:lnTo>
                <a:lnTo>
                  <a:pt x="480"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764" name="Freeform 4"/>
          <p:cNvSpPr>
            <a:spLocks/>
          </p:cNvSpPr>
          <p:nvPr/>
        </p:nvSpPr>
        <p:spPr bwMode="auto">
          <a:xfrm>
            <a:off x="51018" y="5178425"/>
            <a:ext cx="2787650" cy="508000"/>
          </a:xfrm>
          <a:custGeom>
            <a:avLst/>
            <a:gdLst>
              <a:gd name="T0" fmla="*/ 0 w 13348"/>
              <a:gd name="T1" fmla="*/ 2147483647 h 10124"/>
              <a:gd name="T2" fmla="*/ 2147483647 w 13348"/>
              <a:gd name="T3" fmla="*/ 0 h 10124"/>
              <a:gd name="T4" fmla="*/ 2147483647 w 13348"/>
              <a:gd name="T5" fmla="*/ 2147483647 h 10124"/>
              <a:gd name="T6" fmla="*/ 2147483647 w 13348"/>
              <a:gd name="T7" fmla="*/ 2147483647 h 10124"/>
              <a:gd name="T8" fmla="*/ 2147483647 w 13348"/>
              <a:gd name="T9" fmla="*/ 0 h 10124"/>
              <a:gd name="T10" fmla="*/ 2147483647 w 13348"/>
              <a:gd name="T11" fmla="*/ 0 h 10124"/>
              <a:gd name="T12" fmla="*/ 2147483647 w 13348"/>
              <a:gd name="T13" fmla="*/ 2147483647 h 10124"/>
              <a:gd name="T14" fmla="*/ 2147483647 w 13348"/>
              <a:gd name="T15" fmla="*/ 2147483647 h 10124"/>
              <a:gd name="T16" fmla="*/ 0 w 13348"/>
              <a:gd name="T17" fmla="*/ 2147483647 h 10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348" h="10124">
                <a:moveTo>
                  <a:pt x="0" y="186"/>
                </a:moveTo>
                <a:lnTo>
                  <a:pt x="9088" y="0"/>
                </a:lnTo>
                <a:cubicBezTo>
                  <a:pt x="9247" y="1366"/>
                  <a:pt x="9407" y="2733"/>
                  <a:pt x="9566" y="4099"/>
                </a:cubicBezTo>
                <a:lnTo>
                  <a:pt x="10493" y="4099"/>
                </a:lnTo>
                <a:cubicBezTo>
                  <a:pt x="10657" y="2733"/>
                  <a:pt x="10822" y="1366"/>
                  <a:pt x="10986" y="0"/>
                </a:cubicBezTo>
                <a:lnTo>
                  <a:pt x="13348" y="0"/>
                </a:lnTo>
                <a:lnTo>
                  <a:pt x="13348" y="10000"/>
                </a:lnTo>
                <a:lnTo>
                  <a:pt x="45" y="10124"/>
                </a:lnTo>
                <a:cubicBezTo>
                  <a:pt x="30" y="6811"/>
                  <a:pt x="15" y="3499"/>
                  <a:pt x="0" y="186"/>
                </a:cubicBezTo>
                <a:close/>
              </a:path>
            </a:pathLst>
          </a:custGeom>
          <a:solidFill>
            <a:srgbClr val="CCFFCC"/>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5" name="Freeform 6"/>
          <p:cNvSpPr>
            <a:spLocks/>
          </p:cNvSpPr>
          <p:nvPr/>
        </p:nvSpPr>
        <p:spPr bwMode="auto">
          <a:xfrm>
            <a:off x="60543" y="5175250"/>
            <a:ext cx="2784475" cy="504825"/>
          </a:xfrm>
          <a:custGeom>
            <a:avLst/>
            <a:gdLst>
              <a:gd name="T0" fmla="*/ 2147483647 w 10014"/>
              <a:gd name="T1" fmla="*/ 2147483647 h 10125"/>
              <a:gd name="T2" fmla="*/ 2147483647 w 10014"/>
              <a:gd name="T3" fmla="*/ 2147483647 h 10125"/>
              <a:gd name="T4" fmla="*/ 2147483647 w 10014"/>
              <a:gd name="T5" fmla="*/ 2147483647 h 10125"/>
              <a:gd name="T6" fmla="*/ 2147483647 w 10014"/>
              <a:gd name="T7" fmla="*/ 2147483647 h 10125"/>
              <a:gd name="T8" fmla="*/ 2147483647 w 10014"/>
              <a:gd name="T9" fmla="*/ 2147483647 h 10125"/>
              <a:gd name="T10" fmla="*/ 2147483647 w 10014"/>
              <a:gd name="T11" fmla="*/ 2147483647 h 10125"/>
              <a:gd name="T12" fmla="*/ 2147483647 w 10014"/>
              <a:gd name="T13" fmla="*/ 2147483647 h 10125"/>
              <a:gd name="T14" fmla="*/ 2147483647 w 10014"/>
              <a:gd name="T15" fmla="*/ 2147483647 h 10125"/>
              <a:gd name="T16" fmla="*/ 2147483647 w 10014"/>
              <a:gd name="T17" fmla="*/ 2147483647 h 10125"/>
              <a:gd name="T18" fmla="*/ 0 w 10014"/>
              <a:gd name="T19" fmla="*/ 0 h 10125"/>
              <a:gd name="T20" fmla="*/ 2147483647 w 10014"/>
              <a:gd name="T21" fmla="*/ 2147483647 h 10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14" h="10125">
                <a:moveTo>
                  <a:pt x="3828" y="125"/>
                </a:moveTo>
                <a:lnTo>
                  <a:pt x="6776" y="125"/>
                </a:lnTo>
                <a:cubicBezTo>
                  <a:pt x="6898" y="1458"/>
                  <a:pt x="7018" y="2792"/>
                  <a:pt x="7140" y="4125"/>
                </a:cubicBezTo>
                <a:lnTo>
                  <a:pt x="7854" y="4125"/>
                </a:lnTo>
                <a:cubicBezTo>
                  <a:pt x="7976" y="2792"/>
                  <a:pt x="8096" y="1458"/>
                  <a:pt x="8218" y="125"/>
                </a:cubicBezTo>
                <a:lnTo>
                  <a:pt x="10014" y="125"/>
                </a:lnTo>
                <a:lnTo>
                  <a:pt x="10014" y="8125"/>
                </a:lnTo>
                <a:lnTo>
                  <a:pt x="10014" y="10125"/>
                </a:lnTo>
                <a:lnTo>
                  <a:pt x="21" y="10125"/>
                </a:lnTo>
                <a:cubicBezTo>
                  <a:pt x="-8" y="6875"/>
                  <a:pt x="29" y="3250"/>
                  <a:pt x="0" y="0"/>
                </a:cubicBezTo>
                <a:cubicBezTo>
                  <a:pt x="453" y="0"/>
                  <a:pt x="3375" y="125"/>
                  <a:pt x="3828" y="125"/>
                </a:cubicBez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766" name="Line 7"/>
          <p:cNvSpPr>
            <a:spLocks noChangeShapeType="1"/>
          </p:cNvSpPr>
          <p:nvPr/>
        </p:nvSpPr>
        <p:spPr bwMode="auto">
          <a:xfrm>
            <a:off x="51018" y="5434012"/>
            <a:ext cx="305593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67" name="Oval 8"/>
          <p:cNvSpPr>
            <a:spLocks noChangeArrowheads="1"/>
          </p:cNvSpPr>
          <p:nvPr/>
        </p:nvSpPr>
        <p:spPr bwMode="auto">
          <a:xfrm>
            <a:off x="1949668" y="4935537"/>
            <a:ext cx="390525" cy="390525"/>
          </a:xfrm>
          <a:prstGeom prst="ellipse">
            <a:avLst/>
          </a:prstGeom>
          <a:solidFill>
            <a:srgbClr val="FFFF00"/>
          </a:solidFill>
          <a:ln w="2857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68" name="Rectangle 10"/>
          <p:cNvSpPr>
            <a:spLocks noChangeArrowheads="1"/>
          </p:cNvSpPr>
          <p:nvPr/>
        </p:nvSpPr>
        <p:spPr bwMode="auto">
          <a:xfrm>
            <a:off x="905093" y="3986212"/>
            <a:ext cx="1031875" cy="1185863"/>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69" name="Rectangle 11"/>
          <p:cNvSpPr>
            <a:spLocks noChangeArrowheads="1"/>
          </p:cNvSpPr>
          <p:nvPr/>
        </p:nvSpPr>
        <p:spPr bwMode="auto">
          <a:xfrm>
            <a:off x="905093" y="5688012"/>
            <a:ext cx="1830388" cy="284163"/>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0" name="Rectangle 12"/>
          <p:cNvSpPr>
            <a:spLocks noChangeArrowheads="1"/>
          </p:cNvSpPr>
          <p:nvPr/>
        </p:nvSpPr>
        <p:spPr bwMode="auto">
          <a:xfrm>
            <a:off x="2352893" y="3986212"/>
            <a:ext cx="382588" cy="1185863"/>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1" name="Oval 14"/>
          <p:cNvSpPr>
            <a:spLocks noChangeArrowheads="1"/>
          </p:cNvSpPr>
          <p:nvPr/>
        </p:nvSpPr>
        <p:spPr bwMode="auto">
          <a:xfrm>
            <a:off x="2017931" y="3998912"/>
            <a:ext cx="87312"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2" name="Oval 15"/>
          <p:cNvSpPr>
            <a:spLocks noChangeArrowheads="1"/>
          </p:cNvSpPr>
          <p:nvPr/>
        </p:nvSpPr>
        <p:spPr bwMode="auto">
          <a:xfrm>
            <a:off x="2017931" y="4144962"/>
            <a:ext cx="87312" cy="873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3" name="Oval 16"/>
          <p:cNvSpPr>
            <a:spLocks noChangeArrowheads="1"/>
          </p:cNvSpPr>
          <p:nvPr/>
        </p:nvSpPr>
        <p:spPr bwMode="auto">
          <a:xfrm>
            <a:off x="2017931" y="4302125"/>
            <a:ext cx="87312"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4" name="Oval 17"/>
          <p:cNvSpPr>
            <a:spLocks noChangeArrowheads="1"/>
          </p:cNvSpPr>
          <p:nvPr/>
        </p:nvSpPr>
        <p:spPr bwMode="auto">
          <a:xfrm>
            <a:off x="2017931" y="4448175"/>
            <a:ext cx="87312"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5" name="Oval 18"/>
          <p:cNvSpPr>
            <a:spLocks noChangeArrowheads="1"/>
          </p:cNvSpPr>
          <p:nvPr/>
        </p:nvSpPr>
        <p:spPr bwMode="auto">
          <a:xfrm>
            <a:off x="2213193" y="4078287"/>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6" name="Oval 19"/>
          <p:cNvSpPr>
            <a:spLocks noChangeArrowheads="1"/>
          </p:cNvSpPr>
          <p:nvPr/>
        </p:nvSpPr>
        <p:spPr bwMode="auto">
          <a:xfrm>
            <a:off x="2213193" y="4224337"/>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7" name="Oval 20"/>
          <p:cNvSpPr>
            <a:spLocks noChangeArrowheads="1"/>
          </p:cNvSpPr>
          <p:nvPr/>
        </p:nvSpPr>
        <p:spPr bwMode="auto">
          <a:xfrm>
            <a:off x="2213193" y="4368800"/>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8" name="Oval 21"/>
          <p:cNvSpPr>
            <a:spLocks noChangeArrowheads="1"/>
          </p:cNvSpPr>
          <p:nvPr/>
        </p:nvSpPr>
        <p:spPr bwMode="auto">
          <a:xfrm>
            <a:off x="2213193" y="4527550"/>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79" name="Line 22"/>
          <p:cNvSpPr>
            <a:spLocks noChangeShapeType="1"/>
          </p:cNvSpPr>
          <p:nvPr/>
        </p:nvSpPr>
        <p:spPr bwMode="auto">
          <a:xfrm>
            <a:off x="2086193" y="4010025"/>
            <a:ext cx="180975"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0" name="Line 23"/>
          <p:cNvSpPr>
            <a:spLocks noChangeShapeType="1"/>
          </p:cNvSpPr>
          <p:nvPr/>
        </p:nvSpPr>
        <p:spPr bwMode="auto">
          <a:xfrm>
            <a:off x="2048093" y="4094162"/>
            <a:ext cx="188913"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1" name="Line 24"/>
          <p:cNvSpPr>
            <a:spLocks noChangeShapeType="1"/>
          </p:cNvSpPr>
          <p:nvPr/>
        </p:nvSpPr>
        <p:spPr bwMode="auto">
          <a:xfrm>
            <a:off x="2079843" y="4148137"/>
            <a:ext cx="192088" cy="77788"/>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2" name="Line 25"/>
          <p:cNvSpPr>
            <a:spLocks noChangeShapeType="1"/>
          </p:cNvSpPr>
          <p:nvPr/>
        </p:nvSpPr>
        <p:spPr bwMode="auto">
          <a:xfrm>
            <a:off x="2048093" y="4235450"/>
            <a:ext cx="188913" cy="793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3" name="Line 26"/>
          <p:cNvSpPr>
            <a:spLocks noChangeShapeType="1"/>
          </p:cNvSpPr>
          <p:nvPr/>
        </p:nvSpPr>
        <p:spPr bwMode="auto">
          <a:xfrm>
            <a:off x="2065556" y="4302125"/>
            <a:ext cx="195262"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4" name="Line 27"/>
          <p:cNvSpPr>
            <a:spLocks noChangeShapeType="1"/>
          </p:cNvSpPr>
          <p:nvPr/>
        </p:nvSpPr>
        <p:spPr bwMode="auto">
          <a:xfrm>
            <a:off x="2054443" y="4384675"/>
            <a:ext cx="200025" cy="7143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5" name="Line 28"/>
          <p:cNvSpPr>
            <a:spLocks noChangeShapeType="1"/>
          </p:cNvSpPr>
          <p:nvPr/>
        </p:nvSpPr>
        <p:spPr bwMode="auto">
          <a:xfrm>
            <a:off x="2079843" y="4449762"/>
            <a:ext cx="196850" cy="7620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6" name="Line 29"/>
          <p:cNvSpPr>
            <a:spLocks noChangeShapeType="1"/>
          </p:cNvSpPr>
          <p:nvPr/>
        </p:nvSpPr>
        <p:spPr bwMode="auto">
          <a:xfrm>
            <a:off x="2038568" y="4537075"/>
            <a:ext cx="198438"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7" name="Line 30"/>
          <p:cNvSpPr>
            <a:spLocks noChangeShapeType="1"/>
          </p:cNvSpPr>
          <p:nvPr/>
        </p:nvSpPr>
        <p:spPr bwMode="auto">
          <a:xfrm>
            <a:off x="1951256" y="3986212"/>
            <a:ext cx="449262"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88" name="Freeform 33"/>
          <p:cNvSpPr>
            <a:spLocks/>
          </p:cNvSpPr>
          <p:nvPr/>
        </p:nvSpPr>
        <p:spPr bwMode="auto">
          <a:xfrm>
            <a:off x="154206" y="5680075"/>
            <a:ext cx="500062" cy="400050"/>
          </a:xfrm>
          <a:custGeom>
            <a:avLst/>
            <a:gdLst>
              <a:gd name="T0" fmla="*/ 0 w 481"/>
              <a:gd name="T1" fmla="*/ 0 h 385"/>
              <a:gd name="T2" fmla="*/ 0 w 481"/>
              <a:gd name="T3" fmla="*/ 2147483647 h 385"/>
              <a:gd name="T4" fmla="*/ 2147483647 w 481"/>
              <a:gd name="T5" fmla="*/ 2147483647 h 385"/>
              <a:gd name="T6" fmla="*/ 2147483647 w 481"/>
              <a:gd name="T7" fmla="*/ 2147483647 h 385"/>
              <a:gd name="T8" fmla="*/ 2147483647 w 481"/>
              <a:gd name="T9" fmla="*/ 2147483647 h 385"/>
              <a:gd name="T10" fmla="*/ 2147483647 w 481"/>
              <a:gd name="T11" fmla="*/ 2147483647 h 385"/>
              <a:gd name="T12" fmla="*/ 2147483647 w 481"/>
              <a:gd name="T13" fmla="*/ 2147483647 h 385"/>
              <a:gd name="T14" fmla="*/ 2147483647 w 481"/>
              <a:gd name="T15" fmla="*/ 0 h 3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5">
                <a:moveTo>
                  <a:pt x="0" y="0"/>
                </a:moveTo>
                <a:lnTo>
                  <a:pt x="0" y="384"/>
                </a:lnTo>
                <a:lnTo>
                  <a:pt x="144" y="384"/>
                </a:lnTo>
                <a:lnTo>
                  <a:pt x="144" y="240"/>
                </a:lnTo>
                <a:lnTo>
                  <a:pt x="336" y="240"/>
                </a:lnTo>
                <a:lnTo>
                  <a:pt x="336" y="384"/>
                </a:lnTo>
                <a:lnTo>
                  <a:pt x="480" y="384"/>
                </a:lnTo>
                <a:lnTo>
                  <a:pt x="480"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8" name="Forme libre 137"/>
          <p:cNvSpPr/>
          <p:nvPr/>
        </p:nvSpPr>
        <p:spPr>
          <a:xfrm>
            <a:off x="1949668" y="4344987"/>
            <a:ext cx="400050" cy="830263"/>
          </a:xfrm>
          <a:custGeom>
            <a:avLst/>
            <a:gdLst>
              <a:gd name="connsiteX0" fmla="*/ 0 w 609600"/>
              <a:gd name="connsiteY0" fmla="*/ 1228725 h 1266825"/>
              <a:gd name="connsiteX1" fmla="*/ 0 w 609600"/>
              <a:gd name="connsiteY1" fmla="*/ 0 h 1266825"/>
              <a:gd name="connsiteX2" fmla="*/ 609600 w 609600"/>
              <a:gd name="connsiteY2" fmla="*/ 0 h 1266825"/>
              <a:gd name="connsiteX3" fmla="*/ 609600 w 609600"/>
              <a:gd name="connsiteY3" fmla="*/ 1266825 h 1266825"/>
            </a:gdLst>
            <a:ahLst/>
            <a:cxnLst>
              <a:cxn ang="0">
                <a:pos x="connsiteX0" y="connsiteY0"/>
              </a:cxn>
              <a:cxn ang="0">
                <a:pos x="connsiteX1" y="connsiteY1"/>
              </a:cxn>
              <a:cxn ang="0">
                <a:pos x="connsiteX2" y="connsiteY2"/>
              </a:cxn>
              <a:cxn ang="0">
                <a:pos x="connsiteX3" y="connsiteY3"/>
              </a:cxn>
            </a:cxnLst>
            <a:rect l="l" t="t" r="r" b="b"/>
            <a:pathLst>
              <a:path w="609600" h="1266825">
                <a:moveTo>
                  <a:pt x="0" y="1228725"/>
                </a:moveTo>
                <a:lnTo>
                  <a:pt x="0" y="0"/>
                </a:lnTo>
                <a:lnTo>
                  <a:pt x="609600" y="0"/>
                </a:lnTo>
                <a:lnTo>
                  <a:pt x="609600" y="1266825"/>
                </a:lnTo>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6790" name="Line 9"/>
          <p:cNvSpPr>
            <a:spLocks noChangeShapeType="1"/>
          </p:cNvSpPr>
          <p:nvPr/>
        </p:nvSpPr>
        <p:spPr bwMode="auto">
          <a:xfrm>
            <a:off x="2144931" y="4413250"/>
            <a:ext cx="0" cy="116681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91" name="Freeform 4"/>
          <p:cNvSpPr>
            <a:spLocks/>
          </p:cNvSpPr>
          <p:nvPr/>
        </p:nvSpPr>
        <p:spPr bwMode="auto">
          <a:xfrm>
            <a:off x="3570506" y="5172075"/>
            <a:ext cx="2787650" cy="509587"/>
          </a:xfrm>
          <a:custGeom>
            <a:avLst/>
            <a:gdLst>
              <a:gd name="T0" fmla="*/ 0 w 13348"/>
              <a:gd name="T1" fmla="*/ 2147483647 h 10124"/>
              <a:gd name="T2" fmla="*/ 2147483647 w 13348"/>
              <a:gd name="T3" fmla="*/ 0 h 10124"/>
              <a:gd name="T4" fmla="*/ 2147483647 w 13348"/>
              <a:gd name="T5" fmla="*/ 2147483647 h 10124"/>
              <a:gd name="T6" fmla="*/ 2147483647 w 13348"/>
              <a:gd name="T7" fmla="*/ 2147483647 h 10124"/>
              <a:gd name="T8" fmla="*/ 2147483647 w 13348"/>
              <a:gd name="T9" fmla="*/ 0 h 10124"/>
              <a:gd name="T10" fmla="*/ 2147483647 w 13348"/>
              <a:gd name="T11" fmla="*/ 0 h 10124"/>
              <a:gd name="T12" fmla="*/ 2147483647 w 13348"/>
              <a:gd name="T13" fmla="*/ 2147483647 h 10124"/>
              <a:gd name="T14" fmla="*/ 2147483647 w 13348"/>
              <a:gd name="T15" fmla="*/ 2147483647 h 10124"/>
              <a:gd name="T16" fmla="*/ 0 w 13348"/>
              <a:gd name="T17" fmla="*/ 2147483647 h 10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348" h="10124">
                <a:moveTo>
                  <a:pt x="0" y="186"/>
                </a:moveTo>
                <a:lnTo>
                  <a:pt x="9088" y="0"/>
                </a:lnTo>
                <a:cubicBezTo>
                  <a:pt x="9247" y="1366"/>
                  <a:pt x="9407" y="2733"/>
                  <a:pt x="9566" y="4099"/>
                </a:cubicBezTo>
                <a:lnTo>
                  <a:pt x="10493" y="4099"/>
                </a:lnTo>
                <a:cubicBezTo>
                  <a:pt x="10657" y="2733"/>
                  <a:pt x="10822" y="1366"/>
                  <a:pt x="10986" y="0"/>
                </a:cubicBezTo>
                <a:lnTo>
                  <a:pt x="13348" y="0"/>
                </a:lnTo>
                <a:lnTo>
                  <a:pt x="13348" y="10000"/>
                </a:lnTo>
                <a:lnTo>
                  <a:pt x="45" y="10124"/>
                </a:lnTo>
                <a:cubicBezTo>
                  <a:pt x="30" y="6811"/>
                  <a:pt x="15" y="3499"/>
                  <a:pt x="0" y="186"/>
                </a:cubicBezTo>
                <a:close/>
              </a:path>
            </a:pathLst>
          </a:custGeom>
          <a:solidFill>
            <a:srgbClr val="CCFFCC"/>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92" name="Freeform 6"/>
          <p:cNvSpPr>
            <a:spLocks/>
          </p:cNvSpPr>
          <p:nvPr/>
        </p:nvSpPr>
        <p:spPr bwMode="auto">
          <a:xfrm>
            <a:off x="3580031" y="5168900"/>
            <a:ext cx="2784475" cy="506412"/>
          </a:xfrm>
          <a:custGeom>
            <a:avLst/>
            <a:gdLst>
              <a:gd name="T0" fmla="*/ 2147483647 w 10014"/>
              <a:gd name="T1" fmla="*/ 2147483647 h 10125"/>
              <a:gd name="T2" fmla="*/ 2147483647 w 10014"/>
              <a:gd name="T3" fmla="*/ 2147483647 h 10125"/>
              <a:gd name="T4" fmla="*/ 2147483647 w 10014"/>
              <a:gd name="T5" fmla="*/ 2147483647 h 10125"/>
              <a:gd name="T6" fmla="*/ 2147483647 w 10014"/>
              <a:gd name="T7" fmla="*/ 2147483647 h 10125"/>
              <a:gd name="T8" fmla="*/ 2147483647 w 10014"/>
              <a:gd name="T9" fmla="*/ 2147483647 h 10125"/>
              <a:gd name="T10" fmla="*/ 2147483647 w 10014"/>
              <a:gd name="T11" fmla="*/ 2147483647 h 10125"/>
              <a:gd name="T12" fmla="*/ 2147483647 w 10014"/>
              <a:gd name="T13" fmla="*/ 2147483647 h 10125"/>
              <a:gd name="T14" fmla="*/ 2147483647 w 10014"/>
              <a:gd name="T15" fmla="*/ 2147483647 h 10125"/>
              <a:gd name="T16" fmla="*/ 2147483647 w 10014"/>
              <a:gd name="T17" fmla="*/ 2147483647 h 10125"/>
              <a:gd name="T18" fmla="*/ 0 w 10014"/>
              <a:gd name="T19" fmla="*/ 0 h 10125"/>
              <a:gd name="T20" fmla="*/ 2147483647 w 10014"/>
              <a:gd name="T21" fmla="*/ 2147483647 h 10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14" h="10125">
                <a:moveTo>
                  <a:pt x="3828" y="125"/>
                </a:moveTo>
                <a:lnTo>
                  <a:pt x="6776" y="125"/>
                </a:lnTo>
                <a:cubicBezTo>
                  <a:pt x="6898" y="1458"/>
                  <a:pt x="7018" y="2792"/>
                  <a:pt x="7140" y="4125"/>
                </a:cubicBezTo>
                <a:lnTo>
                  <a:pt x="7854" y="4125"/>
                </a:lnTo>
                <a:cubicBezTo>
                  <a:pt x="7976" y="2792"/>
                  <a:pt x="8096" y="1458"/>
                  <a:pt x="8218" y="125"/>
                </a:cubicBezTo>
                <a:lnTo>
                  <a:pt x="10014" y="125"/>
                </a:lnTo>
                <a:lnTo>
                  <a:pt x="10014" y="8125"/>
                </a:lnTo>
                <a:lnTo>
                  <a:pt x="10014" y="10125"/>
                </a:lnTo>
                <a:lnTo>
                  <a:pt x="21" y="10125"/>
                </a:lnTo>
                <a:cubicBezTo>
                  <a:pt x="-8" y="6875"/>
                  <a:pt x="29" y="3250"/>
                  <a:pt x="0" y="0"/>
                </a:cubicBezTo>
                <a:cubicBezTo>
                  <a:pt x="453" y="0"/>
                  <a:pt x="3375" y="125"/>
                  <a:pt x="3828" y="125"/>
                </a:cubicBez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793" name="Line 7"/>
          <p:cNvSpPr>
            <a:spLocks noChangeShapeType="1"/>
          </p:cNvSpPr>
          <p:nvPr/>
        </p:nvSpPr>
        <p:spPr bwMode="auto">
          <a:xfrm>
            <a:off x="3570506" y="5429250"/>
            <a:ext cx="3055937"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794" name="Oval 8"/>
          <p:cNvSpPr>
            <a:spLocks noChangeArrowheads="1"/>
          </p:cNvSpPr>
          <p:nvPr/>
        </p:nvSpPr>
        <p:spPr bwMode="auto">
          <a:xfrm>
            <a:off x="5469156" y="4930775"/>
            <a:ext cx="392112" cy="390525"/>
          </a:xfrm>
          <a:prstGeom prst="ellipse">
            <a:avLst/>
          </a:prstGeom>
          <a:solidFill>
            <a:srgbClr val="FFFF00"/>
          </a:solidFill>
          <a:ln w="2857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95" name="Rectangle 10"/>
          <p:cNvSpPr>
            <a:spLocks noChangeArrowheads="1"/>
          </p:cNvSpPr>
          <p:nvPr/>
        </p:nvSpPr>
        <p:spPr bwMode="auto">
          <a:xfrm>
            <a:off x="4424581" y="3981450"/>
            <a:ext cx="1033462" cy="1185862"/>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96" name="Rectangle 11"/>
          <p:cNvSpPr>
            <a:spLocks noChangeArrowheads="1"/>
          </p:cNvSpPr>
          <p:nvPr/>
        </p:nvSpPr>
        <p:spPr bwMode="auto">
          <a:xfrm>
            <a:off x="4424581" y="5683250"/>
            <a:ext cx="1831975" cy="282575"/>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97" name="Rectangle 12"/>
          <p:cNvSpPr>
            <a:spLocks noChangeArrowheads="1"/>
          </p:cNvSpPr>
          <p:nvPr/>
        </p:nvSpPr>
        <p:spPr bwMode="auto">
          <a:xfrm>
            <a:off x="5873968" y="3981450"/>
            <a:ext cx="138113" cy="1185862"/>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98" name="Oval 14"/>
          <p:cNvSpPr>
            <a:spLocks noChangeArrowheads="1"/>
          </p:cNvSpPr>
          <p:nvPr/>
        </p:nvSpPr>
        <p:spPr bwMode="auto">
          <a:xfrm>
            <a:off x="5537418" y="3994150"/>
            <a:ext cx="88900" cy="873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799" name="Oval 15"/>
          <p:cNvSpPr>
            <a:spLocks noChangeArrowheads="1"/>
          </p:cNvSpPr>
          <p:nvPr/>
        </p:nvSpPr>
        <p:spPr bwMode="auto">
          <a:xfrm>
            <a:off x="5537418" y="4138612"/>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0" name="Oval 16"/>
          <p:cNvSpPr>
            <a:spLocks noChangeArrowheads="1"/>
          </p:cNvSpPr>
          <p:nvPr/>
        </p:nvSpPr>
        <p:spPr bwMode="auto">
          <a:xfrm>
            <a:off x="5537418" y="4297362"/>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1" name="Oval 17"/>
          <p:cNvSpPr>
            <a:spLocks noChangeArrowheads="1"/>
          </p:cNvSpPr>
          <p:nvPr/>
        </p:nvSpPr>
        <p:spPr bwMode="auto">
          <a:xfrm>
            <a:off x="5537418" y="4443412"/>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2" name="Oval 18"/>
          <p:cNvSpPr>
            <a:spLocks noChangeArrowheads="1"/>
          </p:cNvSpPr>
          <p:nvPr/>
        </p:nvSpPr>
        <p:spPr bwMode="auto">
          <a:xfrm>
            <a:off x="5732681" y="4071937"/>
            <a:ext cx="90487"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3" name="Oval 19"/>
          <p:cNvSpPr>
            <a:spLocks noChangeArrowheads="1"/>
          </p:cNvSpPr>
          <p:nvPr/>
        </p:nvSpPr>
        <p:spPr bwMode="auto">
          <a:xfrm>
            <a:off x="5732681" y="4217987"/>
            <a:ext cx="90487" cy="90488"/>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4" name="Oval 20"/>
          <p:cNvSpPr>
            <a:spLocks noChangeArrowheads="1"/>
          </p:cNvSpPr>
          <p:nvPr/>
        </p:nvSpPr>
        <p:spPr bwMode="auto">
          <a:xfrm>
            <a:off x="5732681" y="4364037"/>
            <a:ext cx="90487"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5" name="Oval 21"/>
          <p:cNvSpPr>
            <a:spLocks noChangeArrowheads="1"/>
          </p:cNvSpPr>
          <p:nvPr/>
        </p:nvSpPr>
        <p:spPr bwMode="auto">
          <a:xfrm>
            <a:off x="5732681" y="4522787"/>
            <a:ext cx="90487" cy="746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06" name="Line 22"/>
          <p:cNvSpPr>
            <a:spLocks noChangeShapeType="1"/>
          </p:cNvSpPr>
          <p:nvPr/>
        </p:nvSpPr>
        <p:spPr bwMode="auto">
          <a:xfrm>
            <a:off x="5605681" y="4005262"/>
            <a:ext cx="180975" cy="58738"/>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07" name="Line 23"/>
          <p:cNvSpPr>
            <a:spLocks noChangeShapeType="1"/>
          </p:cNvSpPr>
          <p:nvPr/>
        </p:nvSpPr>
        <p:spPr bwMode="auto">
          <a:xfrm>
            <a:off x="5569168" y="4089400"/>
            <a:ext cx="188913"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08" name="Line 24"/>
          <p:cNvSpPr>
            <a:spLocks noChangeShapeType="1"/>
          </p:cNvSpPr>
          <p:nvPr/>
        </p:nvSpPr>
        <p:spPr bwMode="auto">
          <a:xfrm>
            <a:off x="5599331" y="4141787"/>
            <a:ext cx="193675" cy="793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09" name="Line 25"/>
          <p:cNvSpPr>
            <a:spLocks noChangeShapeType="1"/>
          </p:cNvSpPr>
          <p:nvPr/>
        </p:nvSpPr>
        <p:spPr bwMode="auto">
          <a:xfrm>
            <a:off x="5569168" y="4229100"/>
            <a:ext cx="188913" cy="793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0" name="Line 26"/>
          <p:cNvSpPr>
            <a:spLocks noChangeShapeType="1"/>
          </p:cNvSpPr>
          <p:nvPr/>
        </p:nvSpPr>
        <p:spPr bwMode="auto">
          <a:xfrm>
            <a:off x="5586631" y="4295775"/>
            <a:ext cx="193675" cy="6191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1" name="Line 27"/>
          <p:cNvSpPr>
            <a:spLocks noChangeShapeType="1"/>
          </p:cNvSpPr>
          <p:nvPr/>
        </p:nvSpPr>
        <p:spPr bwMode="auto">
          <a:xfrm>
            <a:off x="5575518" y="4379912"/>
            <a:ext cx="198438" cy="71438"/>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2" name="Line 28"/>
          <p:cNvSpPr>
            <a:spLocks noChangeShapeType="1"/>
          </p:cNvSpPr>
          <p:nvPr/>
        </p:nvSpPr>
        <p:spPr bwMode="auto">
          <a:xfrm>
            <a:off x="5599331" y="4445000"/>
            <a:ext cx="196850" cy="7461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3" name="Line 29"/>
          <p:cNvSpPr>
            <a:spLocks noChangeShapeType="1"/>
          </p:cNvSpPr>
          <p:nvPr/>
        </p:nvSpPr>
        <p:spPr bwMode="auto">
          <a:xfrm>
            <a:off x="5559643" y="4532312"/>
            <a:ext cx="198438"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4" name="Line 30"/>
          <p:cNvSpPr>
            <a:spLocks noChangeShapeType="1"/>
          </p:cNvSpPr>
          <p:nvPr/>
        </p:nvSpPr>
        <p:spPr bwMode="auto">
          <a:xfrm>
            <a:off x="5472331" y="3981450"/>
            <a:ext cx="449262"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15" name="Freeform 33"/>
          <p:cNvSpPr>
            <a:spLocks/>
          </p:cNvSpPr>
          <p:nvPr/>
        </p:nvSpPr>
        <p:spPr bwMode="auto">
          <a:xfrm>
            <a:off x="3673693" y="5675312"/>
            <a:ext cx="500063" cy="400050"/>
          </a:xfrm>
          <a:custGeom>
            <a:avLst/>
            <a:gdLst>
              <a:gd name="T0" fmla="*/ 0 w 481"/>
              <a:gd name="T1" fmla="*/ 0 h 385"/>
              <a:gd name="T2" fmla="*/ 0 w 481"/>
              <a:gd name="T3" fmla="*/ 2147483647 h 385"/>
              <a:gd name="T4" fmla="*/ 2147483647 w 481"/>
              <a:gd name="T5" fmla="*/ 2147483647 h 385"/>
              <a:gd name="T6" fmla="*/ 2147483647 w 481"/>
              <a:gd name="T7" fmla="*/ 2147483647 h 385"/>
              <a:gd name="T8" fmla="*/ 2147483647 w 481"/>
              <a:gd name="T9" fmla="*/ 2147483647 h 385"/>
              <a:gd name="T10" fmla="*/ 2147483647 w 481"/>
              <a:gd name="T11" fmla="*/ 2147483647 h 385"/>
              <a:gd name="T12" fmla="*/ 2147483647 w 481"/>
              <a:gd name="T13" fmla="*/ 2147483647 h 385"/>
              <a:gd name="T14" fmla="*/ 2147483647 w 481"/>
              <a:gd name="T15" fmla="*/ 0 h 3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5">
                <a:moveTo>
                  <a:pt x="0" y="0"/>
                </a:moveTo>
                <a:lnTo>
                  <a:pt x="0" y="384"/>
                </a:lnTo>
                <a:lnTo>
                  <a:pt x="144" y="384"/>
                </a:lnTo>
                <a:lnTo>
                  <a:pt x="144" y="240"/>
                </a:lnTo>
                <a:lnTo>
                  <a:pt x="336" y="240"/>
                </a:lnTo>
                <a:lnTo>
                  <a:pt x="336" y="384"/>
                </a:lnTo>
                <a:lnTo>
                  <a:pt x="480" y="384"/>
                </a:lnTo>
                <a:lnTo>
                  <a:pt x="480"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2" name="Forme libre 151"/>
          <p:cNvSpPr/>
          <p:nvPr/>
        </p:nvSpPr>
        <p:spPr>
          <a:xfrm>
            <a:off x="5462806" y="4314825"/>
            <a:ext cx="400050" cy="830262"/>
          </a:xfrm>
          <a:custGeom>
            <a:avLst/>
            <a:gdLst>
              <a:gd name="connsiteX0" fmla="*/ 0 w 609600"/>
              <a:gd name="connsiteY0" fmla="*/ 1228725 h 1266825"/>
              <a:gd name="connsiteX1" fmla="*/ 0 w 609600"/>
              <a:gd name="connsiteY1" fmla="*/ 0 h 1266825"/>
              <a:gd name="connsiteX2" fmla="*/ 609600 w 609600"/>
              <a:gd name="connsiteY2" fmla="*/ 0 h 1266825"/>
              <a:gd name="connsiteX3" fmla="*/ 609600 w 609600"/>
              <a:gd name="connsiteY3" fmla="*/ 1266825 h 1266825"/>
            </a:gdLst>
            <a:ahLst/>
            <a:cxnLst>
              <a:cxn ang="0">
                <a:pos x="connsiteX0" y="connsiteY0"/>
              </a:cxn>
              <a:cxn ang="0">
                <a:pos x="connsiteX1" y="connsiteY1"/>
              </a:cxn>
              <a:cxn ang="0">
                <a:pos x="connsiteX2" y="connsiteY2"/>
              </a:cxn>
              <a:cxn ang="0">
                <a:pos x="connsiteX3" y="connsiteY3"/>
              </a:cxn>
            </a:cxnLst>
            <a:rect l="l" t="t" r="r" b="b"/>
            <a:pathLst>
              <a:path w="609600" h="1266825">
                <a:moveTo>
                  <a:pt x="0" y="1228725"/>
                </a:moveTo>
                <a:lnTo>
                  <a:pt x="0" y="0"/>
                </a:lnTo>
                <a:lnTo>
                  <a:pt x="609600" y="0"/>
                </a:lnTo>
                <a:lnTo>
                  <a:pt x="609600" y="1266825"/>
                </a:lnTo>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53" name="Ellipse 152"/>
          <p:cNvSpPr/>
          <p:nvPr/>
        </p:nvSpPr>
        <p:spPr>
          <a:xfrm>
            <a:off x="2838668" y="4573587"/>
            <a:ext cx="371475" cy="371475"/>
          </a:xfrm>
          <a:prstGeom prst="ellipse">
            <a:avLst/>
          </a:prstGeom>
          <a:noFill/>
          <a:ln>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54" name="Connecteur droit 153"/>
          <p:cNvCxnSpPr/>
          <p:nvPr/>
        </p:nvCxnSpPr>
        <p:spPr>
          <a:xfrm>
            <a:off x="1846481" y="4759325"/>
            <a:ext cx="1439862" cy="0"/>
          </a:xfrm>
          <a:prstGeom prst="line">
            <a:avLst/>
          </a:prstGeom>
          <a:ln w="285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55" name="Connecteur droit 154"/>
          <p:cNvCxnSpPr/>
          <p:nvPr/>
        </p:nvCxnSpPr>
        <p:spPr>
          <a:xfrm>
            <a:off x="5340568" y="4759325"/>
            <a:ext cx="1198563" cy="0"/>
          </a:xfrm>
          <a:prstGeom prst="line">
            <a:avLst/>
          </a:prstGeom>
          <a:ln w="28575">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6154956" y="4487862"/>
            <a:ext cx="269875" cy="5588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6821" name="Oval 16"/>
          <p:cNvSpPr>
            <a:spLocks noChangeArrowheads="1"/>
          </p:cNvSpPr>
          <p:nvPr/>
        </p:nvSpPr>
        <p:spPr bwMode="auto">
          <a:xfrm>
            <a:off x="2117725" y="1122363"/>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22" name="Oval 17"/>
          <p:cNvSpPr>
            <a:spLocks noChangeArrowheads="1"/>
          </p:cNvSpPr>
          <p:nvPr/>
        </p:nvSpPr>
        <p:spPr bwMode="auto">
          <a:xfrm>
            <a:off x="2117725" y="1266825"/>
            <a:ext cx="88900" cy="90488"/>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23" name="Oval 20"/>
          <p:cNvSpPr>
            <a:spLocks noChangeArrowheads="1"/>
          </p:cNvSpPr>
          <p:nvPr/>
        </p:nvSpPr>
        <p:spPr bwMode="auto">
          <a:xfrm>
            <a:off x="2314575" y="1189038"/>
            <a:ext cx="88900" cy="873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24" name="Oval 21"/>
          <p:cNvSpPr>
            <a:spLocks noChangeArrowheads="1"/>
          </p:cNvSpPr>
          <p:nvPr/>
        </p:nvSpPr>
        <p:spPr bwMode="auto">
          <a:xfrm>
            <a:off x="2314575" y="1346200"/>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825" name="Line 26"/>
          <p:cNvSpPr>
            <a:spLocks noChangeShapeType="1"/>
          </p:cNvSpPr>
          <p:nvPr/>
        </p:nvSpPr>
        <p:spPr bwMode="auto">
          <a:xfrm>
            <a:off x="2166938" y="1120775"/>
            <a:ext cx="195262" cy="619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26" name="Line 27"/>
          <p:cNvSpPr>
            <a:spLocks noChangeShapeType="1"/>
          </p:cNvSpPr>
          <p:nvPr/>
        </p:nvSpPr>
        <p:spPr bwMode="auto">
          <a:xfrm>
            <a:off x="2155825" y="1203325"/>
            <a:ext cx="200025"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27" name="Line 28"/>
          <p:cNvSpPr>
            <a:spLocks noChangeShapeType="1"/>
          </p:cNvSpPr>
          <p:nvPr/>
        </p:nvSpPr>
        <p:spPr bwMode="auto">
          <a:xfrm>
            <a:off x="2181225" y="1270000"/>
            <a:ext cx="196850" cy="746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28" name="Line 29"/>
          <p:cNvSpPr>
            <a:spLocks noChangeShapeType="1"/>
          </p:cNvSpPr>
          <p:nvPr/>
        </p:nvSpPr>
        <p:spPr bwMode="auto">
          <a:xfrm>
            <a:off x="2139950" y="1357313"/>
            <a:ext cx="198438"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829" name="Text Box 7"/>
          <p:cNvSpPr txBox="1">
            <a:spLocks noChangeArrowheads="1"/>
          </p:cNvSpPr>
          <p:nvPr/>
        </p:nvSpPr>
        <p:spPr bwMode="auto">
          <a:xfrm>
            <a:off x="223838" y="152400"/>
            <a:ext cx="5015732" cy="461665"/>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ELEMENT DE CONTACT MOBILE</a:t>
            </a:r>
            <a:endParaRPr lang="en-US" altLang="fr-FR" sz="2400" b="1" dirty="0">
              <a:latin typeface="Arial" charset="0"/>
            </a:endParaRPr>
          </a:p>
        </p:txBody>
      </p:sp>
      <p:sp>
        <p:nvSpPr>
          <p:cNvPr id="116830" name="ZoneTexte 273"/>
          <p:cNvSpPr txBox="1">
            <a:spLocks noChangeArrowheads="1"/>
          </p:cNvSpPr>
          <p:nvPr/>
        </p:nvSpPr>
        <p:spPr bwMode="auto">
          <a:xfrm>
            <a:off x="30380" y="637878"/>
            <a:ext cx="20558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Contact sphérique</a:t>
            </a:r>
          </a:p>
        </p:txBody>
      </p:sp>
      <p:sp>
        <p:nvSpPr>
          <p:cNvPr id="116831" name="ZoneTexte 274"/>
          <p:cNvSpPr txBox="1">
            <a:spLocks noChangeArrowheads="1"/>
          </p:cNvSpPr>
          <p:nvPr/>
        </p:nvSpPr>
        <p:spPr bwMode="auto">
          <a:xfrm>
            <a:off x="30380" y="3456542"/>
            <a:ext cx="2146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Contact cylindrique</a:t>
            </a:r>
          </a:p>
        </p:txBody>
      </p:sp>
      <p:sp>
        <p:nvSpPr>
          <p:cNvPr id="116833" name="ZoneTexte 3"/>
          <p:cNvSpPr txBox="1">
            <a:spLocks noChangeArrowheads="1"/>
          </p:cNvSpPr>
          <p:nvPr/>
        </p:nvSpPr>
        <p:spPr bwMode="auto">
          <a:xfrm>
            <a:off x="5959161" y="199082"/>
            <a:ext cx="41290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fr-FR" altLang="fr-FR" dirty="0"/>
              <a:t>Comment faire l'association ???</a:t>
            </a:r>
          </a:p>
        </p:txBody>
      </p:sp>
      <p:sp>
        <p:nvSpPr>
          <p:cNvPr id="2" name="ZoneTexte 1"/>
          <p:cNvSpPr txBox="1"/>
          <p:nvPr/>
        </p:nvSpPr>
        <p:spPr>
          <a:xfrm>
            <a:off x="30380" y="907018"/>
            <a:ext cx="436338" cy="369332"/>
          </a:xfrm>
          <a:prstGeom prst="rect">
            <a:avLst/>
          </a:prstGeom>
          <a:noFill/>
        </p:spPr>
        <p:txBody>
          <a:bodyPr wrap="none" rtlCol="0">
            <a:spAutoFit/>
          </a:bodyPr>
          <a:lstStyle/>
          <a:p>
            <a:r>
              <a:rPr lang="fr-FR" dirty="0" smtClean="0"/>
              <a:t>(a)</a:t>
            </a:r>
            <a:endParaRPr lang="fr-FR" dirty="0"/>
          </a:p>
        </p:txBody>
      </p:sp>
      <p:sp>
        <p:nvSpPr>
          <p:cNvPr id="99" name="ZoneTexte 98"/>
          <p:cNvSpPr txBox="1"/>
          <p:nvPr/>
        </p:nvSpPr>
        <p:spPr>
          <a:xfrm>
            <a:off x="30380" y="3826430"/>
            <a:ext cx="423514" cy="369332"/>
          </a:xfrm>
          <a:prstGeom prst="rect">
            <a:avLst/>
          </a:prstGeom>
          <a:noFill/>
        </p:spPr>
        <p:txBody>
          <a:bodyPr wrap="none" rtlCol="0">
            <a:spAutoFit/>
          </a:bodyPr>
          <a:lstStyle/>
          <a:p>
            <a:r>
              <a:rPr lang="fr-FR" dirty="0" smtClean="0"/>
              <a:t>(c)</a:t>
            </a:r>
            <a:endParaRPr lang="fr-FR" dirty="0"/>
          </a:p>
        </p:txBody>
      </p:sp>
      <p:sp>
        <p:nvSpPr>
          <p:cNvPr id="100" name="ZoneTexte 99"/>
          <p:cNvSpPr txBox="1"/>
          <p:nvPr/>
        </p:nvSpPr>
        <p:spPr>
          <a:xfrm>
            <a:off x="3441130" y="3826430"/>
            <a:ext cx="447558" cy="369332"/>
          </a:xfrm>
          <a:prstGeom prst="rect">
            <a:avLst/>
          </a:prstGeom>
          <a:noFill/>
        </p:spPr>
        <p:txBody>
          <a:bodyPr wrap="none" rtlCol="0">
            <a:spAutoFit/>
          </a:bodyPr>
          <a:lstStyle/>
          <a:p>
            <a:r>
              <a:rPr lang="fr-FR" dirty="0" smtClean="0"/>
              <a:t>(d)</a:t>
            </a:r>
            <a:endParaRPr lang="fr-FR" dirty="0"/>
          </a:p>
        </p:txBody>
      </p:sp>
      <p:sp>
        <p:nvSpPr>
          <p:cNvPr id="101" name="Freeform 4"/>
          <p:cNvSpPr>
            <a:spLocks/>
          </p:cNvSpPr>
          <p:nvPr/>
        </p:nvSpPr>
        <p:spPr bwMode="auto">
          <a:xfrm>
            <a:off x="3524250" y="2243138"/>
            <a:ext cx="2787650" cy="508000"/>
          </a:xfrm>
          <a:custGeom>
            <a:avLst/>
            <a:gdLst>
              <a:gd name="T0" fmla="*/ 0 w 13348"/>
              <a:gd name="T1" fmla="*/ 2147483647 h 10124"/>
              <a:gd name="T2" fmla="*/ 2147483647 w 13348"/>
              <a:gd name="T3" fmla="*/ 0 h 10124"/>
              <a:gd name="T4" fmla="*/ 2147483647 w 13348"/>
              <a:gd name="T5" fmla="*/ 2147483647 h 10124"/>
              <a:gd name="T6" fmla="*/ 2147483647 w 13348"/>
              <a:gd name="T7" fmla="*/ 2147483647 h 10124"/>
              <a:gd name="T8" fmla="*/ 2147483647 w 13348"/>
              <a:gd name="T9" fmla="*/ 0 h 10124"/>
              <a:gd name="T10" fmla="*/ 2147483647 w 13348"/>
              <a:gd name="T11" fmla="*/ 0 h 10124"/>
              <a:gd name="T12" fmla="*/ 2147483647 w 13348"/>
              <a:gd name="T13" fmla="*/ 2147483647 h 10124"/>
              <a:gd name="T14" fmla="*/ 2147483647 w 13348"/>
              <a:gd name="T15" fmla="*/ 2147483647 h 10124"/>
              <a:gd name="T16" fmla="*/ 0 w 13348"/>
              <a:gd name="T17" fmla="*/ 2147483647 h 10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348" h="10124">
                <a:moveTo>
                  <a:pt x="0" y="186"/>
                </a:moveTo>
                <a:lnTo>
                  <a:pt x="9088" y="0"/>
                </a:lnTo>
                <a:cubicBezTo>
                  <a:pt x="9247" y="1366"/>
                  <a:pt x="9407" y="2733"/>
                  <a:pt x="9566" y="4099"/>
                </a:cubicBezTo>
                <a:lnTo>
                  <a:pt x="10493" y="4099"/>
                </a:lnTo>
                <a:cubicBezTo>
                  <a:pt x="10657" y="2733"/>
                  <a:pt x="10822" y="1366"/>
                  <a:pt x="10986" y="0"/>
                </a:cubicBezTo>
                <a:lnTo>
                  <a:pt x="13348" y="0"/>
                </a:lnTo>
                <a:lnTo>
                  <a:pt x="13348" y="10000"/>
                </a:lnTo>
                <a:lnTo>
                  <a:pt x="45" y="10124"/>
                </a:lnTo>
                <a:cubicBezTo>
                  <a:pt x="30" y="6811"/>
                  <a:pt x="15" y="3499"/>
                  <a:pt x="0" y="186"/>
                </a:cubicBezTo>
                <a:close/>
              </a:path>
            </a:pathLst>
          </a:custGeom>
          <a:solidFill>
            <a:srgbClr val="CCFFCC"/>
          </a:solidFill>
          <a:ln w="12700"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Freeform 6"/>
          <p:cNvSpPr>
            <a:spLocks/>
          </p:cNvSpPr>
          <p:nvPr/>
        </p:nvSpPr>
        <p:spPr bwMode="auto">
          <a:xfrm>
            <a:off x="3533775" y="2239963"/>
            <a:ext cx="2784475" cy="506413"/>
          </a:xfrm>
          <a:custGeom>
            <a:avLst/>
            <a:gdLst>
              <a:gd name="T0" fmla="*/ 2147483647 w 10014"/>
              <a:gd name="T1" fmla="*/ 2147483647 h 10125"/>
              <a:gd name="T2" fmla="*/ 2147483647 w 10014"/>
              <a:gd name="T3" fmla="*/ 2147483647 h 10125"/>
              <a:gd name="T4" fmla="*/ 2147483647 w 10014"/>
              <a:gd name="T5" fmla="*/ 2147483647 h 10125"/>
              <a:gd name="T6" fmla="*/ 2147483647 w 10014"/>
              <a:gd name="T7" fmla="*/ 2147483647 h 10125"/>
              <a:gd name="T8" fmla="*/ 2147483647 w 10014"/>
              <a:gd name="T9" fmla="*/ 2147483647 h 10125"/>
              <a:gd name="T10" fmla="*/ 2147483647 w 10014"/>
              <a:gd name="T11" fmla="*/ 2147483647 h 10125"/>
              <a:gd name="T12" fmla="*/ 2147483647 w 10014"/>
              <a:gd name="T13" fmla="*/ 2147483647 h 10125"/>
              <a:gd name="T14" fmla="*/ 2147483647 w 10014"/>
              <a:gd name="T15" fmla="*/ 2147483647 h 10125"/>
              <a:gd name="T16" fmla="*/ 2147483647 w 10014"/>
              <a:gd name="T17" fmla="*/ 2147483647 h 10125"/>
              <a:gd name="T18" fmla="*/ 0 w 10014"/>
              <a:gd name="T19" fmla="*/ 0 h 10125"/>
              <a:gd name="T20" fmla="*/ 2147483647 w 10014"/>
              <a:gd name="T21" fmla="*/ 2147483647 h 10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14" h="10125">
                <a:moveTo>
                  <a:pt x="3828" y="125"/>
                </a:moveTo>
                <a:lnTo>
                  <a:pt x="6776" y="125"/>
                </a:lnTo>
                <a:cubicBezTo>
                  <a:pt x="6898" y="1458"/>
                  <a:pt x="7018" y="2792"/>
                  <a:pt x="7140" y="4125"/>
                </a:cubicBezTo>
                <a:lnTo>
                  <a:pt x="7854" y="4125"/>
                </a:lnTo>
                <a:cubicBezTo>
                  <a:pt x="7976" y="2792"/>
                  <a:pt x="8096" y="1458"/>
                  <a:pt x="8218" y="125"/>
                </a:cubicBezTo>
                <a:lnTo>
                  <a:pt x="10014" y="125"/>
                </a:lnTo>
                <a:lnTo>
                  <a:pt x="10014" y="8125"/>
                </a:lnTo>
                <a:lnTo>
                  <a:pt x="10014" y="10125"/>
                </a:lnTo>
                <a:lnTo>
                  <a:pt x="21" y="10125"/>
                </a:lnTo>
                <a:cubicBezTo>
                  <a:pt x="-8" y="6875"/>
                  <a:pt x="29" y="3250"/>
                  <a:pt x="0" y="0"/>
                </a:cubicBezTo>
                <a:cubicBezTo>
                  <a:pt x="453" y="0"/>
                  <a:pt x="3375" y="125"/>
                  <a:pt x="3828" y="125"/>
                </a:cubicBez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3" name="Oval 8"/>
          <p:cNvSpPr>
            <a:spLocks noChangeArrowheads="1"/>
          </p:cNvSpPr>
          <p:nvPr/>
        </p:nvSpPr>
        <p:spPr bwMode="auto">
          <a:xfrm>
            <a:off x="5422900" y="2000251"/>
            <a:ext cx="390525" cy="392112"/>
          </a:xfrm>
          <a:prstGeom prst="ellipse">
            <a:avLst/>
          </a:prstGeom>
          <a:solidFill>
            <a:srgbClr val="FFFF00"/>
          </a:solidFill>
          <a:ln w="127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04" name="Line 9"/>
          <p:cNvSpPr>
            <a:spLocks noChangeShapeType="1"/>
          </p:cNvSpPr>
          <p:nvPr/>
        </p:nvSpPr>
        <p:spPr bwMode="auto">
          <a:xfrm>
            <a:off x="5618162" y="1697038"/>
            <a:ext cx="0" cy="94932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 name="Rectangle 10"/>
          <p:cNvSpPr>
            <a:spLocks noChangeArrowheads="1"/>
          </p:cNvSpPr>
          <p:nvPr/>
        </p:nvSpPr>
        <p:spPr bwMode="auto">
          <a:xfrm>
            <a:off x="4330701" y="1071563"/>
            <a:ext cx="1536700" cy="1166813"/>
          </a:xfrm>
          <a:custGeom>
            <a:avLst/>
            <a:gdLst>
              <a:gd name="connsiteX0" fmla="*/ 0 w 1031875"/>
              <a:gd name="connsiteY0" fmla="*/ 0 h 1166813"/>
              <a:gd name="connsiteX1" fmla="*/ 1031875 w 1031875"/>
              <a:gd name="connsiteY1" fmla="*/ 0 h 1166813"/>
              <a:gd name="connsiteX2" fmla="*/ 1031875 w 1031875"/>
              <a:gd name="connsiteY2" fmla="*/ 1166813 h 1166813"/>
              <a:gd name="connsiteX3" fmla="*/ 0 w 1031875"/>
              <a:gd name="connsiteY3" fmla="*/ 1166813 h 1166813"/>
              <a:gd name="connsiteX4" fmla="*/ 0 w 1031875"/>
              <a:gd name="connsiteY4" fmla="*/ 0 h 1166813"/>
              <a:gd name="connsiteX0" fmla="*/ 0 w 1536700"/>
              <a:gd name="connsiteY0" fmla="*/ 0 h 1166813"/>
              <a:gd name="connsiteX1" fmla="*/ 1536700 w 1536700"/>
              <a:gd name="connsiteY1" fmla="*/ 19050 h 1166813"/>
              <a:gd name="connsiteX2" fmla="*/ 1031875 w 1536700"/>
              <a:gd name="connsiteY2" fmla="*/ 1166813 h 1166813"/>
              <a:gd name="connsiteX3" fmla="*/ 0 w 1536700"/>
              <a:gd name="connsiteY3" fmla="*/ 1166813 h 1166813"/>
              <a:gd name="connsiteX4" fmla="*/ 0 w 1536700"/>
              <a:gd name="connsiteY4" fmla="*/ 0 h 1166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700" h="1166813">
                <a:moveTo>
                  <a:pt x="0" y="0"/>
                </a:moveTo>
                <a:lnTo>
                  <a:pt x="1536700" y="19050"/>
                </a:lnTo>
                <a:lnTo>
                  <a:pt x="1031875" y="1166813"/>
                </a:lnTo>
                <a:lnTo>
                  <a:pt x="0" y="1166813"/>
                </a:lnTo>
                <a:lnTo>
                  <a:pt x="0" y="0"/>
                </a:lnTo>
                <a:close/>
              </a:path>
            </a:pathLst>
          </a:cu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06" name="Rectangle 11"/>
          <p:cNvSpPr>
            <a:spLocks noChangeArrowheads="1"/>
          </p:cNvSpPr>
          <p:nvPr/>
        </p:nvSpPr>
        <p:spPr bwMode="auto">
          <a:xfrm>
            <a:off x="4378325" y="2754313"/>
            <a:ext cx="2415382" cy="282575"/>
          </a:xfrm>
          <a:prstGeom prst="rect">
            <a:avLst/>
          </a:pr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07" name="Rectangle 12"/>
          <p:cNvSpPr>
            <a:spLocks noChangeArrowheads="1"/>
          </p:cNvSpPr>
          <p:nvPr/>
        </p:nvSpPr>
        <p:spPr bwMode="auto">
          <a:xfrm>
            <a:off x="5820001" y="1114795"/>
            <a:ext cx="982662" cy="1138238"/>
          </a:xfrm>
          <a:custGeom>
            <a:avLst/>
            <a:gdLst>
              <a:gd name="connsiteX0" fmla="*/ 0 w 382587"/>
              <a:gd name="connsiteY0" fmla="*/ 0 h 1166813"/>
              <a:gd name="connsiteX1" fmla="*/ 382587 w 382587"/>
              <a:gd name="connsiteY1" fmla="*/ 0 h 1166813"/>
              <a:gd name="connsiteX2" fmla="*/ 382587 w 382587"/>
              <a:gd name="connsiteY2" fmla="*/ 1166813 h 1166813"/>
              <a:gd name="connsiteX3" fmla="*/ 0 w 382587"/>
              <a:gd name="connsiteY3" fmla="*/ 1166813 h 1166813"/>
              <a:gd name="connsiteX4" fmla="*/ 0 w 382587"/>
              <a:gd name="connsiteY4" fmla="*/ 0 h 1166813"/>
              <a:gd name="connsiteX0" fmla="*/ 0 w 963612"/>
              <a:gd name="connsiteY0" fmla="*/ 0 h 1166813"/>
              <a:gd name="connsiteX1" fmla="*/ 963612 w 963612"/>
              <a:gd name="connsiteY1" fmla="*/ 0 h 1166813"/>
              <a:gd name="connsiteX2" fmla="*/ 382587 w 963612"/>
              <a:gd name="connsiteY2" fmla="*/ 1166813 h 1166813"/>
              <a:gd name="connsiteX3" fmla="*/ 0 w 963612"/>
              <a:gd name="connsiteY3" fmla="*/ 1166813 h 1166813"/>
              <a:gd name="connsiteX4" fmla="*/ 0 w 963612"/>
              <a:gd name="connsiteY4" fmla="*/ 0 h 1166813"/>
              <a:gd name="connsiteX0" fmla="*/ 514350 w 963612"/>
              <a:gd name="connsiteY0" fmla="*/ 47625 h 1166813"/>
              <a:gd name="connsiteX1" fmla="*/ 963612 w 963612"/>
              <a:gd name="connsiteY1" fmla="*/ 0 h 1166813"/>
              <a:gd name="connsiteX2" fmla="*/ 382587 w 963612"/>
              <a:gd name="connsiteY2" fmla="*/ 1166813 h 1166813"/>
              <a:gd name="connsiteX3" fmla="*/ 0 w 963612"/>
              <a:gd name="connsiteY3" fmla="*/ 1166813 h 1166813"/>
              <a:gd name="connsiteX4" fmla="*/ 514350 w 963612"/>
              <a:gd name="connsiteY4" fmla="*/ 47625 h 1166813"/>
              <a:gd name="connsiteX0" fmla="*/ 514350 w 963612"/>
              <a:gd name="connsiteY0" fmla="*/ 47625 h 1176338"/>
              <a:gd name="connsiteX1" fmla="*/ 963612 w 963612"/>
              <a:gd name="connsiteY1" fmla="*/ 0 h 1176338"/>
              <a:gd name="connsiteX2" fmla="*/ 925512 w 963612"/>
              <a:gd name="connsiteY2" fmla="*/ 1176338 h 1176338"/>
              <a:gd name="connsiteX3" fmla="*/ 0 w 963612"/>
              <a:gd name="connsiteY3" fmla="*/ 1166813 h 1176338"/>
              <a:gd name="connsiteX4" fmla="*/ 514350 w 963612"/>
              <a:gd name="connsiteY4" fmla="*/ 47625 h 1176338"/>
              <a:gd name="connsiteX0" fmla="*/ 476250 w 963612"/>
              <a:gd name="connsiteY0" fmla="*/ 38100 h 1176338"/>
              <a:gd name="connsiteX1" fmla="*/ 963612 w 963612"/>
              <a:gd name="connsiteY1" fmla="*/ 0 h 1176338"/>
              <a:gd name="connsiteX2" fmla="*/ 925512 w 963612"/>
              <a:gd name="connsiteY2" fmla="*/ 1176338 h 1176338"/>
              <a:gd name="connsiteX3" fmla="*/ 0 w 963612"/>
              <a:gd name="connsiteY3" fmla="*/ 1166813 h 1176338"/>
              <a:gd name="connsiteX4" fmla="*/ 476250 w 963612"/>
              <a:gd name="connsiteY4" fmla="*/ 38100 h 1176338"/>
              <a:gd name="connsiteX0" fmla="*/ 514350 w 1001712"/>
              <a:gd name="connsiteY0" fmla="*/ 38100 h 1176338"/>
              <a:gd name="connsiteX1" fmla="*/ 1001712 w 1001712"/>
              <a:gd name="connsiteY1" fmla="*/ 0 h 1176338"/>
              <a:gd name="connsiteX2" fmla="*/ 963612 w 1001712"/>
              <a:gd name="connsiteY2" fmla="*/ 1176338 h 1176338"/>
              <a:gd name="connsiteX3" fmla="*/ 0 w 1001712"/>
              <a:gd name="connsiteY3" fmla="*/ 1166813 h 1176338"/>
              <a:gd name="connsiteX4" fmla="*/ 514350 w 1001712"/>
              <a:gd name="connsiteY4" fmla="*/ 38100 h 1176338"/>
              <a:gd name="connsiteX0" fmla="*/ 514350 w 1011237"/>
              <a:gd name="connsiteY0" fmla="*/ 0 h 1138238"/>
              <a:gd name="connsiteX1" fmla="*/ 1011237 w 1011237"/>
              <a:gd name="connsiteY1" fmla="*/ 9525 h 1138238"/>
              <a:gd name="connsiteX2" fmla="*/ 963612 w 1011237"/>
              <a:gd name="connsiteY2" fmla="*/ 1138238 h 1138238"/>
              <a:gd name="connsiteX3" fmla="*/ 0 w 1011237"/>
              <a:gd name="connsiteY3" fmla="*/ 1128713 h 1138238"/>
              <a:gd name="connsiteX4" fmla="*/ 514350 w 1011237"/>
              <a:gd name="connsiteY4" fmla="*/ 0 h 1138238"/>
              <a:gd name="connsiteX0" fmla="*/ 514350 w 982662"/>
              <a:gd name="connsiteY0" fmla="*/ 0 h 1138238"/>
              <a:gd name="connsiteX1" fmla="*/ 982662 w 982662"/>
              <a:gd name="connsiteY1" fmla="*/ 9525 h 1138238"/>
              <a:gd name="connsiteX2" fmla="*/ 963612 w 982662"/>
              <a:gd name="connsiteY2" fmla="*/ 1138238 h 1138238"/>
              <a:gd name="connsiteX3" fmla="*/ 0 w 982662"/>
              <a:gd name="connsiteY3" fmla="*/ 1128713 h 1138238"/>
              <a:gd name="connsiteX4" fmla="*/ 514350 w 982662"/>
              <a:gd name="connsiteY4" fmla="*/ 0 h 113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662" h="1138238">
                <a:moveTo>
                  <a:pt x="514350" y="0"/>
                </a:moveTo>
                <a:lnTo>
                  <a:pt x="982662" y="9525"/>
                </a:lnTo>
                <a:lnTo>
                  <a:pt x="963612" y="1138238"/>
                </a:lnTo>
                <a:lnTo>
                  <a:pt x="0" y="1128713"/>
                </a:lnTo>
                <a:lnTo>
                  <a:pt x="514350" y="0"/>
                </a:lnTo>
                <a:close/>
              </a:path>
            </a:pathLst>
          </a:custGeom>
          <a:solidFill>
            <a:srgbClr val="99CCFF"/>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25" name="Freeform 33"/>
          <p:cNvSpPr>
            <a:spLocks/>
          </p:cNvSpPr>
          <p:nvPr/>
        </p:nvSpPr>
        <p:spPr bwMode="auto">
          <a:xfrm>
            <a:off x="3627437" y="2746376"/>
            <a:ext cx="500063" cy="400050"/>
          </a:xfrm>
          <a:custGeom>
            <a:avLst/>
            <a:gdLst>
              <a:gd name="T0" fmla="*/ 0 w 481"/>
              <a:gd name="T1" fmla="*/ 0 h 385"/>
              <a:gd name="T2" fmla="*/ 0 w 481"/>
              <a:gd name="T3" fmla="*/ 2147483647 h 385"/>
              <a:gd name="T4" fmla="*/ 2147483647 w 481"/>
              <a:gd name="T5" fmla="*/ 2147483647 h 385"/>
              <a:gd name="T6" fmla="*/ 2147483647 w 481"/>
              <a:gd name="T7" fmla="*/ 2147483647 h 385"/>
              <a:gd name="T8" fmla="*/ 2147483647 w 481"/>
              <a:gd name="T9" fmla="*/ 2147483647 h 385"/>
              <a:gd name="T10" fmla="*/ 2147483647 w 481"/>
              <a:gd name="T11" fmla="*/ 2147483647 h 385"/>
              <a:gd name="T12" fmla="*/ 2147483647 w 481"/>
              <a:gd name="T13" fmla="*/ 2147483647 h 385"/>
              <a:gd name="T14" fmla="*/ 2147483647 w 481"/>
              <a:gd name="T15" fmla="*/ 0 h 3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5">
                <a:moveTo>
                  <a:pt x="0" y="0"/>
                </a:moveTo>
                <a:lnTo>
                  <a:pt x="0" y="384"/>
                </a:lnTo>
                <a:lnTo>
                  <a:pt x="144" y="384"/>
                </a:lnTo>
                <a:lnTo>
                  <a:pt x="144" y="240"/>
                </a:lnTo>
                <a:lnTo>
                  <a:pt x="336" y="240"/>
                </a:lnTo>
                <a:lnTo>
                  <a:pt x="336" y="384"/>
                </a:lnTo>
                <a:lnTo>
                  <a:pt x="480" y="384"/>
                </a:lnTo>
                <a:lnTo>
                  <a:pt x="480"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3" name="Groupe 2"/>
          <p:cNvGrpSpPr/>
          <p:nvPr/>
        </p:nvGrpSpPr>
        <p:grpSpPr>
          <a:xfrm rot="1374403">
            <a:off x="5647998" y="1167677"/>
            <a:ext cx="459442" cy="966788"/>
            <a:chOff x="5610224" y="1071563"/>
            <a:chExt cx="459442" cy="966788"/>
          </a:xfrm>
        </p:grpSpPr>
        <p:sp>
          <p:nvSpPr>
            <p:cNvPr id="108" name="Oval 14"/>
            <p:cNvSpPr>
              <a:spLocks noChangeArrowheads="1"/>
            </p:cNvSpPr>
            <p:nvPr/>
          </p:nvSpPr>
          <p:spPr bwMode="auto">
            <a:xfrm>
              <a:off x="5680075" y="1431926"/>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09" name="Oval 15"/>
            <p:cNvSpPr>
              <a:spLocks noChangeArrowheads="1"/>
            </p:cNvSpPr>
            <p:nvPr/>
          </p:nvSpPr>
          <p:spPr bwMode="auto">
            <a:xfrm>
              <a:off x="5680075" y="1577976"/>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0" name="Oval 16"/>
            <p:cNvSpPr>
              <a:spLocks noChangeArrowheads="1"/>
            </p:cNvSpPr>
            <p:nvPr/>
          </p:nvSpPr>
          <p:spPr bwMode="auto">
            <a:xfrm>
              <a:off x="5680075" y="1736726"/>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1" name="Oval 17"/>
            <p:cNvSpPr>
              <a:spLocks noChangeArrowheads="1"/>
            </p:cNvSpPr>
            <p:nvPr/>
          </p:nvSpPr>
          <p:spPr bwMode="auto">
            <a:xfrm>
              <a:off x="5680075" y="1882776"/>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2" name="Oval 18"/>
            <p:cNvSpPr>
              <a:spLocks noChangeArrowheads="1"/>
            </p:cNvSpPr>
            <p:nvPr/>
          </p:nvSpPr>
          <p:spPr bwMode="auto">
            <a:xfrm>
              <a:off x="5876925" y="1511301"/>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3" name="Oval 19"/>
            <p:cNvSpPr>
              <a:spLocks noChangeArrowheads="1"/>
            </p:cNvSpPr>
            <p:nvPr/>
          </p:nvSpPr>
          <p:spPr bwMode="auto">
            <a:xfrm>
              <a:off x="5876925" y="1657351"/>
              <a:ext cx="88900" cy="889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4" name="Oval 20"/>
            <p:cNvSpPr>
              <a:spLocks noChangeArrowheads="1"/>
            </p:cNvSpPr>
            <p:nvPr/>
          </p:nvSpPr>
          <p:spPr bwMode="auto">
            <a:xfrm>
              <a:off x="5876925" y="1803401"/>
              <a:ext cx="88900" cy="873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5" name="Oval 21"/>
            <p:cNvSpPr>
              <a:spLocks noChangeArrowheads="1"/>
            </p:cNvSpPr>
            <p:nvPr/>
          </p:nvSpPr>
          <p:spPr bwMode="auto">
            <a:xfrm>
              <a:off x="5876925" y="1960563"/>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16" name="Line 22"/>
            <p:cNvSpPr>
              <a:spLocks noChangeShapeType="1"/>
            </p:cNvSpPr>
            <p:nvPr/>
          </p:nvSpPr>
          <p:spPr bwMode="auto">
            <a:xfrm>
              <a:off x="5749925" y="1444626"/>
              <a:ext cx="180975" cy="5873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Line 23"/>
            <p:cNvSpPr>
              <a:spLocks noChangeShapeType="1"/>
            </p:cNvSpPr>
            <p:nvPr/>
          </p:nvSpPr>
          <p:spPr bwMode="auto">
            <a:xfrm>
              <a:off x="5711825" y="1528763"/>
              <a:ext cx="188912" cy="603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8" name="Line 24"/>
            <p:cNvSpPr>
              <a:spLocks noChangeShapeType="1"/>
            </p:cNvSpPr>
            <p:nvPr/>
          </p:nvSpPr>
          <p:spPr bwMode="auto">
            <a:xfrm>
              <a:off x="5743575" y="1581151"/>
              <a:ext cx="192087" cy="7778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9" name="Line 25"/>
            <p:cNvSpPr>
              <a:spLocks noChangeShapeType="1"/>
            </p:cNvSpPr>
            <p:nvPr/>
          </p:nvSpPr>
          <p:spPr bwMode="auto">
            <a:xfrm>
              <a:off x="5711825" y="1668463"/>
              <a:ext cx="188912" cy="793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0" name="Line 26"/>
            <p:cNvSpPr>
              <a:spLocks noChangeShapeType="1"/>
            </p:cNvSpPr>
            <p:nvPr/>
          </p:nvSpPr>
          <p:spPr bwMode="auto">
            <a:xfrm>
              <a:off x="5729287" y="1735138"/>
              <a:ext cx="195263" cy="619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1" name="Line 27"/>
            <p:cNvSpPr>
              <a:spLocks noChangeShapeType="1"/>
            </p:cNvSpPr>
            <p:nvPr/>
          </p:nvSpPr>
          <p:spPr bwMode="auto">
            <a:xfrm>
              <a:off x="5718175" y="1819276"/>
              <a:ext cx="200025" cy="7143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2" name="Line 28"/>
            <p:cNvSpPr>
              <a:spLocks noChangeShapeType="1"/>
            </p:cNvSpPr>
            <p:nvPr/>
          </p:nvSpPr>
          <p:spPr bwMode="auto">
            <a:xfrm>
              <a:off x="5743575" y="1884363"/>
              <a:ext cx="196850" cy="746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Line 29"/>
            <p:cNvSpPr>
              <a:spLocks noChangeShapeType="1"/>
            </p:cNvSpPr>
            <p:nvPr/>
          </p:nvSpPr>
          <p:spPr bwMode="auto">
            <a:xfrm>
              <a:off x="5702300" y="1971676"/>
              <a:ext cx="198437"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4" name="Line 30"/>
            <p:cNvSpPr>
              <a:spLocks noChangeShapeType="1"/>
            </p:cNvSpPr>
            <p:nvPr/>
          </p:nvSpPr>
          <p:spPr bwMode="auto">
            <a:xfrm>
              <a:off x="5610224" y="1071563"/>
              <a:ext cx="459442" cy="2409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6" name="Oval 16"/>
            <p:cNvSpPr>
              <a:spLocks noChangeArrowheads="1"/>
            </p:cNvSpPr>
            <p:nvPr/>
          </p:nvSpPr>
          <p:spPr bwMode="auto">
            <a:xfrm>
              <a:off x="5691187" y="1114426"/>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27" name="Oval 17"/>
            <p:cNvSpPr>
              <a:spLocks noChangeArrowheads="1"/>
            </p:cNvSpPr>
            <p:nvPr/>
          </p:nvSpPr>
          <p:spPr bwMode="auto">
            <a:xfrm>
              <a:off x="5691187" y="1258888"/>
              <a:ext cx="88900" cy="90488"/>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28" name="Oval 20"/>
            <p:cNvSpPr>
              <a:spLocks noChangeArrowheads="1"/>
            </p:cNvSpPr>
            <p:nvPr/>
          </p:nvSpPr>
          <p:spPr bwMode="auto">
            <a:xfrm>
              <a:off x="5888037" y="1181101"/>
              <a:ext cx="88900" cy="873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29" name="Oval 21"/>
            <p:cNvSpPr>
              <a:spLocks noChangeArrowheads="1"/>
            </p:cNvSpPr>
            <p:nvPr/>
          </p:nvSpPr>
          <p:spPr bwMode="auto">
            <a:xfrm>
              <a:off x="5888037" y="1338263"/>
              <a:ext cx="88900" cy="76200"/>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30" name="Line 26"/>
            <p:cNvSpPr>
              <a:spLocks noChangeShapeType="1"/>
            </p:cNvSpPr>
            <p:nvPr/>
          </p:nvSpPr>
          <p:spPr bwMode="auto">
            <a:xfrm>
              <a:off x="5740400" y="1112838"/>
              <a:ext cx="195262" cy="619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1" name="Line 27"/>
            <p:cNvSpPr>
              <a:spLocks noChangeShapeType="1"/>
            </p:cNvSpPr>
            <p:nvPr/>
          </p:nvSpPr>
          <p:spPr bwMode="auto">
            <a:xfrm>
              <a:off x="5729287" y="1195388"/>
              <a:ext cx="200025"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2" name="Line 28"/>
            <p:cNvSpPr>
              <a:spLocks noChangeShapeType="1"/>
            </p:cNvSpPr>
            <p:nvPr/>
          </p:nvSpPr>
          <p:spPr bwMode="auto">
            <a:xfrm>
              <a:off x="5754687" y="1262063"/>
              <a:ext cx="196850" cy="746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3" name="Line 29"/>
            <p:cNvSpPr>
              <a:spLocks noChangeShapeType="1"/>
            </p:cNvSpPr>
            <p:nvPr/>
          </p:nvSpPr>
          <p:spPr bwMode="auto">
            <a:xfrm>
              <a:off x="5713412" y="1349376"/>
              <a:ext cx="198438" cy="666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35" name="ZoneTexte 134"/>
          <p:cNvSpPr txBox="1"/>
          <p:nvPr/>
        </p:nvSpPr>
        <p:spPr>
          <a:xfrm>
            <a:off x="3441130" y="899081"/>
            <a:ext cx="447558" cy="369332"/>
          </a:xfrm>
          <a:prstGeom prst="rect">
            <a:avLst/>
          </a:prstGeom>
          <a:noFill/>
        </p:spPr>
        <p:txBody>
          <a:bodyPr wrap="none" rtlCol="0">
            <a:spAutoFit/>
          </a:bodyPr>
          <a:lstStyle/>
          <a:p>
            <a:r>
              <a:rPr lang="fr-FR" dirty="0" smtClean="0"/>
              <a:t>(b)</a:t>
            </a:r>
            <a:endParaRPr lang="fr-FR" dirty="0"/>
          </a:p>
        </p:txBody>
      </p:sp>
      <p:sp>
        <p:nvSpPr>
          <p:cNvPr id="136" name="Line 7"/>
          <p:cNvSpPr>
            <a:spLocks noChangeShapeType="1"/>
          </p:cNvSpPr>
          <p:nvPr/>
        </p:nvSpPr>
        <p:spPr bwMode="auto">
          <a:xfrm>
            <a:off x="3486652" y="2493169"/>
            <a:ext cx="305593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 name="Connecteur droit 4"/>
          <p:cNvCxnSpPr/>
          <p:nvPr/>
        </p:nvCxnSpPr>
        <p:spPr>
          <a:xfrm>
            <a:off x="6793814" y="2215720"/>
            <a:ext cx="0" cy="642568"/>
          </a:xfrm>
          <a:prstGeom prst="line">
            <a:avLst/>
          </a:prstGeom>
          <a:ln w="28575">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 name="ZoneTexte 6"/>
          <p:cNvSpPr txBox="1"/>
          <p:nvPr/>
        </p:nvSpPr>
        <p:spPr>
          <a:xfrm>
            <a:off x="200950" y="2424050"/>
            <a:ext cx="1971374" cy="369332"/>
          </a:xfrm>
          <a:prstGeom prst="rect">
            <a:avLst/>
          </a:prstGeom>
          <a:noFill/>
        </p:spPr>
        <p:txBody>
          <a:bodyPr wrap="none" rtlCol="0">
            <a:spAutoFit/>
          </a:bodyPr>
          <a:lstStyle/>
          <a:p>
            <a:r>
              <a:rPr lang="fr-FR" dirty="0" smtClean="0"/>
              <a:t>Tige de commande</a:t>
            </a:r>
            <a:endParaRPr lang="fr-FR" dirty="0"/>
          </a:p>
        </p:txBody>
      </p:sp>
    </p:spTree>
    <p:extLst>
      <p:ext uri="{BB962C8B-B14F-4D97-AF65-F5344CB8AC3E}">
        <p14:creationId xmlns:p14="http://schemas.microsoft.com/office/powerpoint/2010/main" val="99230503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p:cNvGrpSpPr/>
          <p:nvPr/>
        </p:nvGrpSpPr>
        <p:grpSpPr>
          <a:xfrm rot="16200000">
            <a:off x="478264" y="2538413"/>
            <a:ext cx="295275" cy="1162050"/>
            <a:chOff x="1381125" y="1247775"/>
            <a:chExt cx="295275" cy="1162050"/>
          </a:xfrm>
        </p:grpSpPr>
        <p:cxnSp>
          <p:nvCxnSpPr>
            <p:cNvPr id="3" name="Connecteur droit 2"/>
            <p:cNvCxnSpPr/>
            <p:nvPr/>
          </p:nvCxnSpPr>
          <p:spPr>
            <a:xfrm>
              <a:off x="1533525" y="1247775"/>
              <a:ext cx="0" cy="11620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1381125" y="1466850"/>
              <a:ext cx="295275" cy="7810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5" name="Groupe 4"/>
          <p:cNvGrpSpPr/>
          <p:nvPr/>
        </p:nvGrpSpPr>
        <p:grpSpPr>
          <a:xfrm rot="16200000">
            <a:off x="2122083" y="2533651"/>
            <a:ext cx="295276" cy="1162050"/>
            <a:chOff x="2295524" y="1247775"/>
            <a:chExt cx="295276" cy="1162050"/>
          </a:xfrm>
        </p:grpSpPr>
        <p:cxnSp>
          <p:nvCxnSpPr>
            <p:cNvPr id="6" name="Connecteur droit 5"/>
            <p:cNvCxnSpPr/>
            <p:nvPr/>
          </p:nvCxnSpPr>
          <p:spPr>
            <a:xfrm>
              <a:off x="2447925" y="1247775"/>
              <a:ext cx="0" cy="11620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2295525" y="1466850"/>
              <a:ext cx="295275" cy="7810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 name="Connecteur droit 7"/>
            <p:cNvCxnSpPr/>
            <p:nvPr/>
          </p:nvCxnSpPr>
          <p:spPr>
            <a:xfrm>
              <a:off x="2295525" y="1362075"/>
              <a:ext cx="2952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2295524" y="2343150"/>
              <a:ext cx="2952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e 9"/>
          <p:cNvGrpSpPr/>
          <p:nvPr/>
        </p:nvGrpSpPr>
        <p:grpSpPr>
          <a:xfrm rot="16200000">
            <a:off x="3640564" y="2478881"/>
            <a:ext cx="295275" cy="1271587"/>
            <a:chOff x="3371850" y="1247775"/>
            <a:chExt cx="295275" cy="1271587"/>
          </a:xfrm>
        </p:grpSpPr>
        <p:cxnSp>
          <p:nvCxnSpPr>
            <p:cNvPr id="11" name="Connecteur droit 10"/>
            <p:cNvCxnSpPr>
              <a:endCxn id="12" idx="0"/>
            </p:cNvCxnSpPr>
            <p:nvPr/>
          </p:nvCxnSpPr>
          <p:spPr>
            <a:xfrm flipH="1">
              <a:off x="3519488" y="1247775"/>
              <a:ext cx="4762" cy="2190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371850" y="1466850"/>
              <a:ext cx="295275" cy="7810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3" name="Connecteur droit 12"/>
            <p:cNvCxnSpPr/>
            <p:nvPr/>
          </p:nvCxnSpPr>
          <p:spPr>
            <a:xfrm rot="16200000">
              <a:off x="3371849" y="2371725"/>
              <a:ext cx="2952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e 13"/>
          <p:cNvGrpSpPr/>
          <p:nvPr/>
        </p:nvGrpSpPr>
        <p:grpSpPr>
          <a:xfrm rot="5400000" flipV="1">
            <a:off x="5119664" y="2602704"/>
            <a:ext cx="476250" cy="1014413"/>
            <a:chOff x="4133850" y="1357312"/>
            <a:chExt cx="476250" cy="1014413"/>
          </a:xfrm>
        </p:grpSpPr>
        <p:sp>
          <p:nvSpPr>
            <p:cNvPr id="15" name="Ellipse 14"/>
            <p:cNvSpPr/>
            <p:nvPr/>
          </p:nvSpPr>
          <p:spPr>
            <a:xfrm>
              <a:off x="4229100" y="1571625"/>
              <a:ext cx="28575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 name="Connecteur droit 15"/>
            <p:cNvCxnSpPr>
              <a:endCxn id="15" idx="0"/>
            </p:cNvCxnSpPr>
            <p:nvPr/>
          </p:nvCxnSpPr>
          <p:spPr>
            <a:xfrm>
              <a:off x="4229100" y="1357312"/>
              <a:ext cx="142875" cy="2143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Arc 16"/>
            <p:cNvSpPr/>
            <p:nvPr/>
          </p:nvSpPr>
          <p:spPr>
            <a:xfrm>
              <a:off x="4133850" y="1476375"/>
              <a:ext cx="476250" cy="476250"/>
            </a:xfrm>
            <a:prstGeom prst="arc">
              <a:avLst>
                <a:gd name="adj1" fmla="val 2238237"/>
                <a:gd name="adj2" fmla="val 8319133"/>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18" name="Connecteur droit 17"/>
            <p:cNvCxnSpPr/>
            <p:nvPr/>
          </p:nvCxnSpPr>
          <p:spPr>
            <a:xfrm>
              <a:off x="4371975" y="1952625"/>
              <a:ext cx="0" cy="4191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 name="ZoneTexte 18"/>
          <p:cNvSpPr txBox="1"/>
          <p:nvPr/>
        </p:nvSpPr>
        <p:spPr>
          <a:xfrm>
            <a:off x="-79869" y="2502454"/>
            <a:ext cx="1411540" cy="369332"/>
          </a:xfrm>
          <a:prstGeom prst="rect">
            <a:avLst/>
          </a:prstGeom>
          <a:noFill/>
        </p:spPr>
        <p:txBody>
          <a:bodyPr wrap="none" rtlCol="0">
            <a:spAutoFit/>
          </a:bodyPr>
          <a:lstStyle/>
          <a:p>
            <a:r>
              <a:rPr lang="fr-FR" dirty="0" smtClean="0"/>
              <a:t>Pivot glissant</a:t>
            </a:r>
            <a:endParaRPr lang="fr-FR" dirty="0"/>
          </a:p>
        </p:txBody>
      </p:sp>
      <p:sp>
        <p:nvSpPr>
          <p:cNvPr id="20" name="ZoneTexte 19"/>
          <p:cNvSpPr txBox="1"/>
          <p:nvPr/>
        </p:nvSpPr>
        <p:spPr>
          <a:xfrm>
            <a:off x="1907771" y="2502454"/>
            <a:ext cx="657039" cy="369332"/>
          </a:xfrm>
          <a:prstGeom prst="rect">
            <a:avLst/>
          </a:prstGeom>
          <a:noFill/>
        </p:spPr>
        <p:txBody>
          <a:bodyPr wrap="none" rtlCol="0">
            <a:spAutoFit/>
          </a:bodyPr>
          <a:lstStyle/>
          <a:p>
            <a:r>
              <a:rPr lang="fr-FR" dirty="0" smtClean="0"/>
              <a:t>Pivot</a:t>
            </a:r>
            <a:endParaRPr lang="fr-FR" dirty="0"/>
          </a:p>
        </p:txBody>
      </p:sp>
      <p:sp>
        <p:nvSpPr>
          <p:cNvPr id="21" name="ZoneTexte 20"/>
          <p:cNvSpPr txBox="1"/>
          <p:nvPr/>
        </p:nvSpPr>
        <p:spPr>
          <a:xfrm>
            <a:off x="3261946" y="2502454"/>
            <a:ext cx="976742" cy="369332"/>
          </a:xfrm>
          <a:prstGeom prst="rect">
            <a:avLst/>
          </a:prstGeom>
          <a:noFill/>
        </p:spPr>
        <p:txBody>
          <a:bodyPr wrap="none" rtlCol="0">
            <a:spAutoFit/>
          </a:bodyPr>
          <a:lstStyle/>
          <a:p>
            <a:r>
              <a:rPr lang="fr-FR" dirty="0" smtClean="0"/>
              <a:t>Glissière</a:t>
            </a:r>
            <a:endParaRPr lang="fr-FR" dirty="0"/>
          </a:p>
        </p:txBody>
      </p:sp>
      <p:sp>
        <p:nvSpPr>
          <p:cNvPr id="22" name="ZoneTexte 21"/>
          <p:cNvSpPr txBox="1"/>
          <p:nvPr/>
        </p:nvSpPr>
        <p:spPr>
          <a:xfrm>
            <a:off x="4810835" y="2502454"/>
            <a:ext cx="793872" cy="369332"/>
          </a:xfrm>
          <a:prstGeom prst="rect">
            <a:avLst/>
          </a:prstGeom>
          <a:noFill/>
        </p:spPr>
        <p:txBody>
          <a:bodyPr wrap="none" rtlCol="0">
            <a:spAutoFit/>
          </a:bodyPr>
          <a:lstStyle/>
          <a:p>
            <a:r>
              <a:rPr lang="fr-FR" dirty="0" smtClean="0"/>
              <a:t>Rotule</a:t>
            </a:r>
            <a:endParaRPr lang="fr-FR" dirty="0"/>
          </a:p>
        </p:txBody>
      </p:sp>
      <p:sp>
        <p:nvSpPr>
          <p:cNvPr id="23" name="Rectangle 22"/>
          <p:cNvSpPr/>
          <p:nvPr/>
        </p:nvSpPr>
        <p:spPr>
          <a:xfrm rot="16200000">
            <a:off x="6794797" y="2724149"/>
            <a:ext cx="295275" cy="7810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4" name="Connecteur droit 23"/>
          <p:cNvCxnSpPr/>
          <p:nvPr/>
        </p:nvCxnSpPr>
        <p:spPr>
          <a:xfrm rot="10800000">
            <a:off x="7309147" y="3114675"/>
            <a:ext cx="2952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ZoneTexte 24"/>
          <p:cNvSpPr txBox="1"/>
          <p:nvPr/>
        </p:nvSpPr>
        <p:spPr>
          <a:xfrm>
            <a:off x="6055301" y="2502454"/>
            <a:ext cx="1866601" cy="369332"/>
          </a:xfrm>
          <a:prstGeom prst="rect">
            <a:avLst/>
          </a:prstGeom>
          <a:noFill/>
        </p:spPr>
        <p:txBody>
          <a:bodyPr wrap="none" rtlCol="0">
            <a:spAutoFit/>
          </a:bodyPr>
          <a:lstStyle/>
          <a:p>
            <a:r>
              <a:rPr lang="fr-FR" dirty="0" smtClean="0"/>
              <a:t>Linéaire annulaire</a:t>
            </a:r>
            <a:endParaRPr lang="fr-FR" dirty="0"/>
          </a:p>
        </p:txBody>
      </p:sp>
      <p:sp>
        <p:nvSpPr>
          <p:cNvPr id="26" name="Ellipse 25"/>
          <p:cNvSpPr/>
          <p:nvPr/>
        </p:nvSpPr>
        <p:spPr>
          <a:xfrm rot="5400000" flipV="1">
            <a:off x="6845727" y="2976562"/>
            <a:ext cx="28575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7" name="Connecteur droit 26"/>
          <p:cNvCxnSpPr/>
          <p:nvPr/>
        </p:nvCxnSpPr>
        <p:spPr>
          <a:xfrm>
            <a:off x="6230173" y="3114675"/>
            <a:ext cx="65008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oupe 27"/>
          <p:cNvGrpSpPr/>
          <p:nvPr/>
        </p:nvGrpSpPr>
        <p:grpSpPr>
          <a:xfrm>
            <a:off x="7947302" y="3048374"/>
            <a:ext cx="1190520" cy="121864"/>
            <a:chOff x="7947302" y="3048374"/>
            <a:chExt cx="1190520" cy="121864"/>
          </a:xfrm>
        </p:grpSpPr>
        <p:cxnSp>
          <p:nvCxnSpPr>
            <p:cNvPr id="29" name="Connecteur droit 28"/>
            <p:cNvCxnSpPr/>
            <p:nvPr/>
          </p:nvCxnSpPr>
          <p:spPr>
            <a:xfrm>
              <a:off x="7947302" y="3170238"/>
              <a:ext cx="80607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8331749" y="3048374"/>
              <a:ext cx="80607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ZoneTexte 30"/>
          <p:cNvSpPr txBox="1"/>
          <p:nvPr/>
        </p:nvSpPr>
        <p:spPr>
          <a:xfrm>
            <a:off x="8239402" y="2502454"/>
            <a:ext cx="588623" cy="369332"/>
          </a:xfrm>
          <a:prstGeom prst="rect">
            <a:avLst/>
          </a:prstGeom>
          <a:noFill/>
        </p:spPr>
        <p:txBody>
          <a:bodyPr wrap="none" rtlCol="0">
            <a:spAutoFit/>
          </a:bodyPr>
          <a:lstStyle/>
          <a:p>
            <a:r>
              <a:rPr lang="fr-FR" dirty="0" smtClean="0"/>
              <a:t>Plan</a:t>
            </a:r>
            <a:endParaRPr lang="fr-FR" dirty="0"/>
          </a:p>
        </p:txBody>
      </p:sp>
      <p:sp>
        <p:nvSpPr>
          <p:cNvPr id="32" name="Text Box 7"/>
          <p:cNvSpPr txBox="1">
            <a:spLocks noChangeArrowheads="1"/>
          </p:cNvSpPr>
          <p:nvPr/>
        </p:nvSpPr>
        <p:spPr bwMode="auto">
          <a:xfrm>
            <a:off x="223838" y="152400"/>
            <a:ext cx="4127668" cy="461665"/>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INDICATEUR DE MOBILITE</a:t>
            </a:r>
            <a:endParaRPr lang="en-US" altLang="fr-FR" sz="2400" b="1" dirty="0">
              <a:latin typeface="Arial" charset="0"/>
            </a:endParaRPr>
          </a:p>
        </p:txBody>
      </p:sp>
    </p:spTree>
    <p:extLst>
      <p:ext uri="{BB962C8B-B14F-4D97-AF65-F5344CB8AC3E}">
        <p14:creationId xmlns:p14="http://schemas.microsoft.com/office/powerpoint/2010/main" val="307737144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Freeform 3"/>
          <p:cNvSpPr>
            <a:spLocks/>
          </p:cNvSpPr>
          <p:nvPr/>
        </p:nvSpPr>
        <p:spPr bwMode="auto">
          <a:xfrm>
            <a:off x="2257004" y="4219144"/>
            <a:ext cx="3200822" cy="771194"/>
          </a:xfrm>
          <a:custGeom>
            <a:avLst/>
            <a:gdLst>
              <a:gd name="T0" fmla="*/ 2147483647 w 2929"/>
              <a:gd name="T1" fmla="*/ 0 h 481"/>
              <a:gd name="T2" fmla="*/ 2147483647 w 2929"/>
              <a:gd name="T3" fmla="*/ 0 h 481"/>
              <a:gd name="T4" fmla="*/ 2147483647 w 2929"/>
              <a:gd name="T5" fmla="*/ 2147483647 h 481"/>
              <a:gd name="T6" fmla="*/ 2147483647 w 2929"/>
              <a:gd name="T7" fmla="*/ 2147483647 h 481"/>
              <a:gd name="T8" fmla="*/ 2147483647 w 2929"/>
              <a:gd name="T9" fmla="*/ 0 h 481"/>
              <a:gd name="T10" fmla="*/ 2147483647 w 2929"/>
              <a:gd name="T11" fmla="*/ 0 h 481"/>
              <a:gd name="T12" fmla="*/ 2147483647 w 2929"/>
              <a:gd name="T13" fmla="*/ 2147483647 h 481"/>
              <a:gd name="T14" fmla="*/ 2147483647 w 2929"/>
              <a:gd name="T15" fmla="*/ 2147483647 h 481"/>
              <a:gd name="T16" fmla="*/ 0 w 2929"/>
              <a:gd name="T17" fmla="*/ 2147483647 h 481"/>
              <a:gd name="T18" fmla="*/ 0 w 2929"/>
              <a:gd name="T19" fmla="*/ 0 h 481"/>
              <a:gd name="T20" fmla="*/ 2147483647 w 2929"/>
              <a:gd name="T21" fmla="*/ 0 h 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connsiteX0" fmla="*/ 1803 w 9997"/>
              <a:gd name="connsiteY0" fmla="*/ 0 h 9979"/>
              <a:gd name="connsiteX1" fmla="*/ 7047 w 9997"/>
              <a:gd name="connsiteY1" fmla="*/ 0 h 9979"/>
              <a:gd name="connsiteX2" fmla="*/ 7375 w 9997"/>
              <a:gd name="connsiteY2" fmla="*/ 3992 h 9979"/>
              <a:gd name="connsiteX3" fmla="*/ 8030 w 9997"/>
              <a:gd name="connsiteY3" fmla="*/ 3992 h 9979"/>
              <a:gd name="connsiteX4" fmla="*/ 8358 w 9997"/>
              <a:gd name="connsiteY4" fmla="*/ 0 h 9979"/>
              <a:gd name="connsiteX5" fmla="*/ 9997 w 9997"/>
              <a:gd name="connsiteY5" fmla="*/ 0 h 9979"/>
              <a:gd name="connsiteX6" fmla="*/ 9997 w 9997"/>
              <a:gd name="connsiteY6" fmla="*/ 7983 h 9979"/>
              <a:gd name="connsiteX7" fmla="*/ 9997 w 9997"/>
              <a:gd name="connsiteY7" fmla="*/ 9979 h 9979"/>
              <a:gd name="connsiteX8" fmla="*/ 0 w 9997"/>
              <a:gd name="connsiteY8" fmla="*/ 9979 h 9979"/>
              <a:gd name="connsiteX9" fmla="*/ 1803 w 9997"/>
              <a:gd name="connsiteY9" fmla="*/ 0 h 9979"/>
              <a:gd name="connsiteX0" fmla="*/ 0 w 8196"/>
              <a:gd name="connsiteY0" fmla="*/ 0 h 10375"/>
              <a:gd name="connsiteX1" fmla="*/ 5245 w 8196"/>
              <a:gd name="connsiteY1" fmla="*/ 0 h 10375"/>
              <a:gd name="connsiteX2" fmla="*/ 5573 w 8196"/>
              <a:gd name="connsiteY2" fmla="*/ 4000 h 10375"/>
              <a:gd name="connsiteX3" fmla="*/ 6228 w 8196"/>
              <a:gd name="connsiteY3" fmla="*/ 4000 h 10375"/>
              <a:gd name="connsiteX4" fmla="*/ 6557 w 8196"/>
              <a:gd name="connsiteY4" fmla="*/ 0 h 10375"/>
              <a:gd name="connsiteX5" fmla="*/ 8196 w 8196"/>
              <a:gd name="connsiteY5" fmla="*/ 0 h 10375"/>
              <a:gd name="connsiteX6" fmla="*/ 8196 w 8196"/>
              <a:gd name="connsiteY6" fmla="*/ 8000 h 10375"/>
              <a:gd name="connsiteX7" fmla="*/ 8196 w 8196"/>
              <a:gd name="connsiteY7" fmla="*/ 10000 h 10375"/>
              <a:gd name="connsiteX8" fmla="*/ 1434 w 8196"/>
              <a:gd name="connsiteY8" fmla="*/ 10375 h 10375"/>
              <a:gd name="connsiteX9" fmla="*/ 0 w 8196"/>
              <a:gd name="connsiteY9" fmla="*/ 0 h 10375"/>
              <a:gd name="connsiteX0" fmla="*/ 0 w 10000"/>
              <a:gd name="connsiteY0" fmla="*/ 0 h 10000"/>
              <a:gd name="connsiteX1" fmla="*/ 6399 w 10000"/>
              <a:gd name="connsiteY1" fmla="*/ 0 h 10000"/>
              <a:gd name="connsiteX2" fmla="*/ 6800 w 10000"/>
              <a:gd name="connsiteY2" fmla="*/ 3855 h 10000"/>
              <a:gd name="connsiteX3" fmla="*/ 7599 w 10000"/>
              <a:gd name="connsiteY3" fmla="*/ 3855 h 10000"/>
              <a:gd name="connsiteX4" fmla="*/ 8000 w 10000"/>
              <a:gd name="connsiteY4" fmla="*/ 0 h 10000"/>
              <a:gd name="connsiteX5" fmla="*/ 10000 w 10000"/>
              <a:gd name="connsiteY5" fmla="*/ 0 h 10000"/>
              <a:gd name="connsiteX6" fmla="*/ 10000 w 10000"/>
              <a:gd name="connsiteY6" fmla="*/ 7711 h 10000"/>
              <a:gd name="connsiteX7" fmla="*/ 10000 w 10000"/>
              <a:gd name="connsiteY7" fmla="*/ 9639 h 10000"/>
              <a:gd name="connsiteX8" fmla="*/ 1750 w 10000"/>
              <a:gd name="connsiteY8" fmla="*/ 10000 h 10000"/>
              <a:gd name="connsiteX9" fmla="*/ 1725 w 10000"/>
              <a:gd name="connsiteY9" fmla="*/ 0 h 10000"/>
              <a:gd name="connsiteX0" fmla="*/ 0 w 10000"/>
              <a:gd name="connsiteY0" fmla="*/ 0 h 9759"/>
              <a:gd name="connsiteX1" fmla="*/ 6399 w 10000"/>
              <a:gd name="connsiteY1" fmla="*/ 0 h 9759"/>
              <a:gd name="connsiteX2" fmla="*/ 6800 w 10000"/>
              <a:gd name="connsiteY2" fmla="*/ 3855 h 9759"/>
              <a:gd name="connsiteX3" fmla="*/ 7599 w 10000"/>
              <a:gd name="connsiteY3" fmla="*/ 3855 h 9759"/>
              <a:gd name="connsiteX4" fmla="*/ 8000 w 10000"/>
              <a:gd name="connsiteY4" fmla="*/ 0 h 9759"/>
              <a:gd name="connsiteX5" fmla="*/ 10000 w 10000"/>
              <a:gd name="connsiteY5" fmla="*/ 0 h 9759"/>
              <a:gd name="connsiteX6" fmla="*/ 10000 w 10000"/>
              <a:gd name="connsiteY6" fmla="*/ 7711 h 9759"/>
              <a:gd name="connsiteX7" fmla="*/ 10000 w 10000"/>
              <a:gd name="connsiteY7" fmla="*/ 9639 h 9759"/>
              <a:gd name="connsiteX8" fmla="*/ 1700 w 10000"/>
              <a:gd name="connsiteY8" fmla="*/ 9759 h 9759"/>
              <a:gd name="connsiteX9" fmla="*/ 1725 w 10000"/>
              <a:gd name="connsiteY9" fmla="*/ 0 h 9759"/>
              <a:gd name="connsiteX0" fmla="*/ 4701 w 8302"/>
              <a:gd name="connsiteY0" fmla="*/ 0 h 10000"/>
              <a:gd name="connsiteX1" fmla="*/ 5102 w 8302"/>
              <a:gd name="connsiteY1" fmla="*/ 3950 h 10000"/>
              <a:gd name="connsiteX2" fmla="*/ 5901 w 8302"/>
              <a:gd name="connsiteY2" fmla="*/ 3950 h 10000"/>
              <a:gd name="connsiteX3" fmla="*/ 6302 w 8302"/>
              <a:gd name="connsiteY3" fmla="*/ 0 h 10000"/>
              <a:gd name="connsiteX4" fmla="*/ 8302 w 8302"/>
              <a:gd name="connsiteY4" fmla="*/ 0 h 10000"/>
              <a:gd name="connsiteX5" fmla="*/ 8302 w 8302"/>
              <a:gd name="connsiteY5" fmla="*/ 7901 h 10000"/>
              <a:gd name="connsiteX6" fmla="*/ 8302 w 8302"/>
              <a:gd name="connsiteY6" fmla="*/ 9877 h 10000"/>
              <a:gd name="connsiteX7" fmla="*/ 2 w 8302"/>
              <a:gd name="connsiteY7" fmla="*/ 10000 h 10000"/>
              <a:gd name="connsiteX8" fmla="*/ 27 w 8302"/>
              <a:gd name="connsiteY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2" h="10000">
                <a:moveTo>
                  <a:pt x="4701" y="0"/>
                </a:moveTo>
                <a:cubicBezTo>
                  <a:pt x="4834" y="1318"/>
                  <a:pt x="4969" y="2634"/>
                  <a:pt x="5102" y="3950"/>
                </a:cubicBezTo>
                <a:lnTo>
                  <a:pt x="5901" y="3950"/>
                </a:lnTo>
                <a:cubicBezTo>
                  <a:pt x="6034" y="2634"/>
                  <a:pt x="6168" y="1318"/>
                  <a:pt x="6302" y="0"/>
                </a:cubicBezTo>
                <a:lnTo>
                  <a:pt x="8302" y="0"/>
                </a:lnTo>
                <a:lnTo>
                  <a:pt x="8302" y="7901"/>
                </a:lnTo>
                <a:lnTo>
                  <a:pt x="8302" y="9877"/>
                </a:lnTo>
                <a:lnTo>
                  <a:pt x="2" y="10000"/>
                </a:lnTo>
                <a:cubicBezTo>
                  <a:pt x="-6" y="6585"/>
                  <a:pt x="35" y="3415"/>
                  <a:pt x="27" y="0"/>
                </a:cubicBezTo>
              </a:path>
            </a:pathLst>
          </a:custGeom>
          <a:pattFill prst="ltDnDiag">
            <a:fgClr>
              <a:schemeClr val="tx1"/>
            </a:fgClr>
            <a:bgClr>
              <a:schemeClr val="bg1"/>
            </a:bgClr>
          </a:pattFill>
          <a:ln w="12700" cap="rnd" cmpd="sng">
            <a:solidFill>
              <a:schemeClr val="tx1"/>
            </a:solidFill>
            <a:prstDash val="lgDashDotDot"/>
            <a:round/>
            <a:headEnd type="none" w="sm" len="sm"/>
            <a:tailEnd type="none" w="sm" len="sm"/>
          </a:ln>
          <a:effectLst/>
          <a:extLst/>
        </p:spPr>
        <p:txBody>
          <a:bodyPr/>
          <a:lstStyle/>
          <a:p>
            <a:endParaRPr lang="fr-FR"/>
          </a:p>
        </p:txBody>
      </p:sp>
      <p:sp>
        <p:nvSpPr>
          <p:cNvPr id="10" name="Forme libre 9"/>
          <p:cNvSpPr/>
          <p:nvPr/>
        </p:nvSpPr>
        <p:spPr>
          <a:xfrm>
            <a:off x="7010400" y="4524375"/>
            <a:ext cx="752475" cy="447675"/>
          </a:xfrm>
          <a:custGeom>
            <a:avLst/>
            <a:gdLst>
              <a:gd name="connsiteX0" fmla="*/ 0 w 752475"/>
              <a:gd name="connsiteY0" fmla="*/ 0 h 447675"/>
              <a:gd name="connsiteX1" fmla="*/ 742950 w 752475"/>
              <a:gd name="connsiteY1" fmla="*/ 0 h 447675"/>
              <a:gd name="connsiteX2" fmla="*/ 752475 w 752475"/>
              <a:gd name="connsiteY2" fmla="*/ 123825 h 447675"/>
              <a:gd name="connsiteX3" fmla="*/ 666750 w 752475"/>
              <a:gd name="connsiteY3" fmla="*/ 295275 h 447675"/>
              <a:gd name="connsiteX4" fmla="*/ 561975 w 752475"/>
              <a:gd name="connsiteY4" fmla="*/ 390525 h 447675"/>
              <a:gd name="connsiteX5" fmla="*/ 381000 w 752475"/>
              <a:gd name="connsiteY5" fmla="*/ 447675 h 447675"/>
              <a:gd name="connsiteX6" fmla="*/ 228600 w 752475"/>
              <a:gd name="connsiteY6" fmla="*/ 390525 h 447675"/>
              <a:gd name="connsiteX7" fmla="*/ 85725 w 752475"/>
              <a:gd name="connsiteY7" fmla="*/ 285750 h 447675"/>
              <a:gd name="connsiteX8" fmla="*/ 19050 w 752475"/>
              <a:gd name="connsiteY8" fmla="*/ 152400 h 447675"/>
              <a:gd name="connsiteX9" fmla="*/ 0 w 752475"/>
              <a:gd name="connsiteY9" fmla="*/ 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475" h="447675">
                <a:moveTo>
                  <a:pt x="0" y="0"/>
                </a:moveTo>
                <a:lnTo>
                  <a:pt x="742950" y="0"/>
                </a:lnTo>
                <a:lnTo>
                  <a:pt x="752475" y="123825"/>
                </a:lnTo>
                <a:lnTo>
                  <a:pt x="666750" y="295275"/>
                </a:lnTo>
                <a:lnTo>
                  <a:pt x="561975" y="390525"/>
                </a:lnTo>
                <a:lnTo>
                  <a:pt x="381000" y="447675"/>
                </a:lnTo>
                <a:lnTo>
                  <a:pt x="228600" y="390525"/>
                </a:lnTo>
                <a:lnTo>
                  <a:pt x="85725" y="285750"/>
                </a:lnTo>
                <a:lnTo>
                  <a:pt x="19050" y="152400"/>
                </a:lnTo>
                <a:lnTo>
                  <a:pt x="0" y="0"/>
                </a:lnTo>
                <a:close/>
              </a:path>
            </a:pathLst>
          </a:custGeom>
          <a:pattFill prst="ltDnDiag">
            <a:fgClr>
              <a:schemeClr val="tx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890" name="Rectangle 2"/>
          <p:cNvSpPr>
            <a:spLocks noChangeArrowheads="1"/>
          </p:cNvSpPr>
          <p:nvPr/>
        </p:nvSpPr>
        <p:spPr bwMode="auto">
          <a:xfrm>
            <a:off x="192088" y="112713"/>
            <a:ext cx="3524250"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891" name="Rectangle 37"/>
          <p:cNvSpPr>
            <a:spLocks noChangeArrowheads="1"/>
          </p:cNvSpPr>
          <p:nvPr/>
        </p:nvSpPr>
        <p:spPr bwMode="auto">
          <a:xfrm>
            <a:off x="212725" y="136525"/>
            <a:ext cx="35036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a:latin typeface="Arial" charset="0"/>
              </a:rPr>
              <a:t>REFERENCE SIMULEE</a:t>
            </a:r>
          </a:p>
        </p:txBody>
      </p:sp>
      <p:sp>
        <p:nvSpPr>
          <p:cNvPr id="37892" name="Rectangle 38"/>
          <p:cNvSpPr>
            <a:spLocks noChangeArrowheads="1"/>
          </p:cNvSpPr>
          <p:nvPr/>
        </p:nvSpPr>
        <p:spPr bwMode="auto">
          <a:xfrm>
            <a:off x="49037" y="650144"/>
            <a:ext cx="8534400" cy="18165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a:latin typeface="Arial" charset="0"/>
              </a:rPr>
              <a:t>B est le nom donné à la surface réelle (les 2 faces de la rainure). </a:t>
            </a:r>
          </a:p>
          <a:p>
            <a:pPr>
              <a:spcBef>
                <a:spcPct val="0"/>
              </a:spcBef>
              <a:buFontTx/>
              <a:buNone/>
            </a:pPr>
            <a:r>
              <a:rPr lang="fr-FR" altLang="fr-FR" sz="1600" dirty="0">
                <a:latin typeface="Arial" charset="0"/>
              </a:rPr>
              <a:t>La sphère en pointillés représente une bille placée dans la gorge.</a:t>
            </a:r>
          </a:p>
          <a:p>
            <a:pPr>
              <a:spcBef>
                <a:spcPct val="0"/>
              </a:spcBef>
              <a:buFontTx/>
              <a:buNone/>
            </a:pPr>
            <a:r>
              <a:rPr lang="fr-FR" altLang="fr-FR" sz="1600" dirty="0">
                <a:latin typeface="Arial" charset="0"/>
              </a:rPr>
              <a:t>Pour la </a:t>
            </a:r>
            <a:r>
              <a:rPr lang="fr-FR" altLang="fr-FR" sz="1600" dirty="0" smtClean="0">
                <a:latin typeface="Arial" charset="0"/>
              </a:rPr>
              <a:t>localisation (1), </a:t>
            </a:r>
            <a:r>
              <a:rPr lang="fr-FR" altLang="fr-FR" sz="1600" dirty="0">
                <a:latin typeface="Arial" charset="0"/>
              </a:rPr>
              <a:t>l’indication [CF] (</a:t>
            </a:r>
            <a:r>
              <a:rPr lang="fr-FR" altLang="fr-FR" sz="1600" dirty="0" err="1">
                <a:latin typeface="Arial" charset="0"/>
              </a:rPr>
              <a:t>contacting</a:t>
            </a:r>
            <a:r>
              <a:rPr lang="fr-FR" altLang="fr-FR" sz="1600" dirty="0">
                <a:latin typeface="Arial" charset="0"/>
              </a:rPr>
              <a:t> </a:t>
            </a:r>
            <a:r>
              <a:rPr lang="fr-FR" altLang="fr-FR" sz="1600" dirty="0" err="1">
                <a:latin typeface="Arial" charset="0"/>
              </a:rPr>
              <a:t>feature</a:t>
            </a:r>
            <a:r>
              <a:rPr lang="fr-FR" altLang="fr-FR" sz="1600" dirty="0">
                <a:latin typeface="Arial" charset="0"/>
              </a:rPr>
              <a:t> ou élément de contact) précise que la référence secondaire est construite avec l’élément en </a:t>
            </a:r>
            <a:r>
              <a:rPr lang="fr-FR" altLang="fr-FR" sz="1600" dirty="0" smtClean="0">
                <a:latin typeface="Arial" charset="0"/>
              </a:rPr>
              <a:t>pointillés noté B[CF] monté sur une prismatique</a:t>
            </a:r>
            <a:endParaRPr lang="fr-FR" altLang="fr-FR" sz="1600" dirty="0">
              <a:latin typeface="Arial" charset="0"/>
            </a:endParaRPr>
          </a:p>
          <a:p>
            <a:pPr>
              <a:spcBef>
                <a:spcPct val="0"/>
              </a:spcBef>
              <a:buFontTx/>
              <a:buNone/>
            </a:pPr>
            <a:r>
              <a:rPr lang="fr-FR" altLang="fr-FR" sz="1600" dirty="0">
                <a:latin typeface="Arial" charset="0"/>
              </a:rPr>
              <a:t>Le système de références est défini par A et </a:t>
            </a:r>
            <a:r>
              <a:rPr lang="fr-FR" altLang="fr-FR" sz="1600" dirty="0" smtClean="0">
                <a:latin typeface="Arial" charset="0"/>
              </a:rPr>
              <a:t>par la sphère en position nominale. L'association est réalisée en translatant la sphère dans la direction de mobilité.</a:t>
            </a:r>
            <a:endParaRPr lang="fr-FR" altLang="fr-FR" sz="1600" dirty="0">
              <a:latin typeface="Arial" charset="0"/>
            </a:endParaRPr>
          </a:p>
        </p:txBody>
      </p:sp>
      <p:sp>
        <p:nvSpPr>
          <p:cNvPr id="37894" name="Freeform 3"/>
          <p:cNvSpPr>
            <a:spLocks/>
          </p:cNvSpPr>
          <p:nvPr/>
        </p:nvSpPr>
        <p:spPr bwMode="auto">
          <a:xfrm>
            <a:off x="677864" y="4219144"/>
            <a:ext cx="4779962" cy="763279"/>
          </a:xfrm>
          <a:custGeom>
            <a:avLst/>
            <a:gdLst>
              <a:gd name="T0" fmla="*/ 2147483647 w 2929"/>
              <a:gd name="T1" fmla="*/ 0 h 481"/>
              <a:gd name="T2" fmla="*/ 2147483647 w 2929"/>
              <a:gd name="T3" fmla="*/ 0 h 481"/>
              <a:gd name="T4" fmla="*/ 2147483647 w 2929"/>
              <a:gd name="T5" fmla="*/ 2147483647 h 481"/>
              <a:gd name="T6" fmla="*/ 2147483647 w 2929"/>
              <a:gd name="T7" fmla="*/ 2147483647 h 481"/>
              <a:gd name="T8" fmla="*/ 2147483647 w 2929"/>
              <a:gd name="T9" fmla="*/ 0 h 481"/>
              <a:gd name="T10" fmla="*/ 2147483647 w 2929"/>
              <a:gd name="T11" fmla="*/ 0 h 481"/>
              <a:gd name="T12" fmla="*/ 2147483647 w 2929"/>
              <a:gd name="T13" fmla="*/ 2147483647 h 481"/>
              <a:gd name="T14" fmla="*/ 2147483647 w 2929"/>
              <a:gd name="T15" fmla="*/ 2147483647 h 481"/>
              <a:gd name="T16" fmla="*/ 0 w 2929"/>
              <a:gd name="T17" fmla="*/ 2147483647 h 481"/>
              <a:gd name="T18" fmla="*/ 0 w 2929"/>
              <a:gd name="T19" fmla="*/ 0 h 481"/>
              <a:gd name="T20" fmla="*/ 2147483647 w 2929"/>
              <a:gd name="T21" fmla="*/ 0 h 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29" h="481">
                <a:moveTo>
                  <a:pt x="528" y="0"/>
                </a:moveTo>
                <a:lnTo>
                  <a:pt x="2064" y="0"/>
                </a:lnTo>
                <a:lnTo>
                  <a:pt x="2160" y="192"/>
                </a:lnTo>
                <a:lnTo>
                  <a:pt x="2352" y="192"/>
                </a:lnTo>
                <a:lnTo>
                  <a:pt x="2448" y="0"/>
                </a:lnTo>
                <a:lnTo>
                  <a:pt x="2928" y="0"/>
                </a:lnTo>
                <a:lnTo>
                  <a:pt x="2928" y="384"/>
                </a:lnTo>
                <a:lnTo>
                  <a:pt x="2928" y="480"/>
                </a:lnTo>
                <a:lnTo>
                  <a:pt x="0" y="480"/>
                </a:lnTo>
                <a:lnTo>
                  <a:pt x="0" y="0"/>
                </a:lnTo>
                <a:lnTo>
                  <a:pt x="528"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7895" name="Line 4"/>
          <p:cNvSpPr>
            <a:spLocks noChangeShapeType="1"/>
          </p:cNvSpPr>
          <p:nvPr/>
        </p:nvSpPr>
        <p:spPr bwMode="auto">
          <a:xfrm>
            <a:off x="563563" y="4599990"/>
            <a:ext cx="551815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896" name="Oval 5"/>
          <p:cNvSpPr>
            <a:spLocks noChangeArrowheads="1"/>
          </p:cNvSpPr>
          <p:nvPr/>
        </p:nvSpPr>
        <p:spPr bwMode="auto">
          <a:xfrm>
            <a:off x="4099625" y="3853280"/>
            <a:ext cx="579626" cy="579392"/>
          </a:xfrm>
          <a:prstGeom prst="ellipse">
            <a:avLst/>
          </a:prstGeom>
          <a:noFill/>
          <a:ln w="12700">
            <a:solidFill>
              <a:schemeClr val="tx1"/>
            </a:solidFill>
            <a:prstDash val="dash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897" name="Line 6"/>
          <p:cNvSpPr>
            <a:spLocks noChangeShapeType="1"/>
          </p:cNvSpPr>
          <p:nvPr/>
        </p:nvSpPr>
        <p:spPr bwMode="auto">
          <a:xfrm flipV="1">
            <a:off x="4389438" y="3490682"/>
            <a:ext cx="0" cy="2480353"/>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7899" name="Group 8"/>
          <p:cNvGrpSpPr>
            <a:grpSpLocks/>
          </p:cNvGrpSpPr>
          <p:nvPr/>
        </p:nvGrpSpPr>
        <p:grpSpPr bwMode="auto">
          <a:xfrm>
            <a:off x="2298700" y="4980836"/>
            <a:ext cx="292100" cy="526837"/>
            <a:chOff x="2596" y="1968"/>
            <a:chExt cx="184" cy="332"/>
          </a:xfrm>
        </p:grpSpPr>
        <p:sp>
          <p:nvSpPr>
            <p:cNvPr id="37950" name="Rectangle 9"/>
            <p:cNvSpPr>
              <a:spLocks noChangeArrowheads="1"/>
            </p:cNvSpPr>
            <p:nvPr/>
          </p:nvSpPr>
          <p:spPr bwMode="auto">
            <a:xfrm>
              <a:off x="2596" y="211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51" name="Line 10"/>
            <p:cNvSpPr>
              <a:spLocks noChangeShapeType="1"/>
            </p:cNvSpPr>
            <p:nvPr/>
          </p:nvSpPr>
          <p:spPr bwMode="auto">
            <a:xfrm flipV="1">
              <a:off x="2688" y="1969"/>
              <a:ext cx="0" cy="1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52" name="Freeform 11"/>
            <p:cNvSpPr>
              <a:spLocks/>
            </p:cNvSpPr>
            <p:nvPr/>
          </p:nvSpPr>
          <p:spPr bwMode="auto">
            <a:xfrm>
              <a:off x="2640" y="196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37900" name="Rectangle 12"/>
          <p:cNvSpPr>
            <a:spLocks noChangeArrowheads="1"/>
          </p:cNvSpPr>
          <p:nvPr/>
        </p:nvSpPr>
        <p:spPr bwMode="auto">
          <a:xfrm>
            <a:off x="2293144" y="5231560"/>
            <a:ext cx="303212" cy="304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grpSp>
        <p:nvGrpSpPr>
          <p:cNvPr id="37901" name="Group 13"/>
          <p:cNvGrpSpPr>
            <a:grpSpLocks/>
          </p:cNvGrpSpPr>
          <p:nvPr/>
        </p:nvGrpSpPr>
        <p:grpSpPr bwMode="auto">
          <a:xfrm rot="20219646">
            <a:off x="3386504" y="3782698"/>
            <a:ext cx="528637" cy="320545"/>
            <a:chOff x="2988" y="1012"/>
            <a:chExt cx="333" cy="202"/>
          </a:xfrm>
        </p:grpSpPr>
        <p:grpSp>
          <p:nvGrpSpPr>
            <p:cNvPr id="37945" name="Group 14"/>
            <p:cNvGrpSpPr>
              <a:grpSpLocks/>
            </p:cNvGrpSpPr>
            <p:nvPr/>
          </p:nvGrpSpPr>
          <p:grpSpPr bwMode="auto">
            <a:xfrm>
              <a:off x="2988" y="1012"/>
              <a:ext cx="333" cy="184"/>
              <a:chOff x="2988" y="1012"/>
              <a:chExt cx="333" cy="184"/>
            </a:xfrm>
          </p:grpSpPr>
          <p:sp>
            <p:nvSpPr>
              <p:cNvPr id="37947" name="Rectangle 15"/>
              <p:cNvSpPr>
                <a:spLocks noChangeArrowheads="1"/>
              </p:cNvSpPr>
              <p:nvPr/>
            </p:nvSpPr>
            <p:spPr bwMode="auto">
              <a:xfrm>
                <a:off x="2988" y="1012"/>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48" name="Line 16"/>
              <p:cNvSpPr>
                <a:spLocks noChangeShapeType="1"/>
              </p:cNvSpPr>
              <p:nvPr/>
            </p:nvSpPr>
            <p:spPr bwMode="auto">
              <a:xfrm>
                <a:off x="3177" y="1104"/>
                <a:ext cx="14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49" name="Freeform 17"/>
              <p:cNvSpPr>
                <a:spLocks/>
              </p:cNvSpPr>
              <p:nvPr/>
            </p:nvSpPr>
            <p:spPr bwMode="auto">
              <a:xfrm>
                <a:off x="3272" y="1056"/>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37946" name="Rectangle 18"/>
            <p:cNvSpPr>
              <a:spLocks noChangeArrowheads="1"/>
            </p:cNvSpPr>
            <p:nvPr/>
          </p:nvSpPr>
          <p:spPr bwMode="auto">
            <a:xfrm flipH="1">
              <a:off x="2992" y="1022"/>
              <a:ext cx="19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grpSp>
      <p:sp>
        <p:nvSpPr>
          <p:cNvPr id="37902" name="Line 20"/>
          <p:cNvSpPr>
            <a:spLocks noChangeShapeType="1"/>
          </p:cNvSpPr>
          <p:nvPr/>
        </p:nvSpPr>
        <p:spPr bwMode="auto">
          <a:xfrm>
            <a:off x="1208088" y="5591777"/>
            <a:ext cx="0" cy="53159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03" name="Line 21"/>
          <p:cNvSpPr>
            <a:spLocks noChangeShapeType="1"/>
          </p:cNvSpPr>
          <p:nvPr/>
        </p:nvSpPr>
        <p:spPr bwMode="auto">
          <a:xfrm>
            <a:off x="1360489" y="5818697"/>
            <a:ext cx="302895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04" name="Rectangle 22"/>
          <p:cNvSpPr>
            <a:spLocks noChangeArrowheads="1"/>
          </p:cNvSpPr>
          <p:nvPr/>
        </p:nvSpPr>
        <p:spPr bwMode="auto">
          <a:xfrm>
            <a:off x="2916637" y="5439439"/>
            <a:ext cx="381000" cy="304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80</a:t>
            </a:r>
          </a:p>
        </p:txBody>
      </p:sp>
      <p:sp>
        <p:nvSpPr>
          <p:cNvPr id="37905" name="Rectangle 23"/>
          <p:cNvSpPr>
            <a:spLocks noChangeArrowheads="1"/>
          </p:cNvSpPr>
          <p:nvPr/>
        </p:nvSpPr>
        <p:spPr bwMode="auto">
          <a:xfrm>
            <a:off x="2884887" y="5445786"/>
            <a:ext cx="444500" cy="29198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06" name="Rectangle 24"/>
          <p:cNvSpPr>
            <a:spLocks noChangeArrowheads="1"/>
          </p:cNvSpPr>
          <p:nvPr/>
        </p:nvSpPr>
        <p:spPr bwMode="auto">
          <a:xfrm>
            <a:off x="2440177" y="5900993"/>
            <a:ext cx="12450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a:t>
            </a:r>
            <a:r>
              <a:rPr lang="fr-FR" altLang="fr-FR" sz="1050" dirty="0" smtClean="0">
                <a:latin typeface="Arial" charset="0"/>
              </a:rPr>
              <a:t>L</a:t>
            </a:r>
            <a:r>
              <a:rPr lang="fr-FR" altLang="fr-FR" sz="1400" dirty="0" smtClean="0">
                <a:latin typeface="Arial" charset="0"/>
              </a:rPr>
              <a:t>     </a:t>
            </a:r>
            <a:r>
              <a:rPr lang="fr-FR" altLang="fr-FR" sz="1400" dirty="0">
                <a:latin typeface="Arial" charset="0"/>
              </a:rPr>
              <a:t>B [CF]</a:t>
            </a:r>
          </a:p>
        </p:txBody>
      </p:sp>
      <p:sp>
        <p:nvSpPr>
          <p:cNvPr id="37907" name="Rectangle 25"/>
          <p:cNvSpPr>
            <a:spLocks noChangeArrowheads="1"/>
          </p:cNvSpPr>
          <p:nvPr/>
        </p:nvSpPr>
        <p:spPr bwMode="auto">
          <a:xfrm>
            <a:off x="1982977" y="5902801"/>
            <a:ext cx="430212" cy="304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0,2</a:t>
            </a:r>
          </a:p>
        </p:txBody>
      </p:sp>
      <p:sp>
        <p:nvSpPr>
          <p:cNvPr id="37908" name="Rectangle 27"/>
          <p:cNvSpPr>
            <a:spLocks noChangeArrowheads="1"/>
          </p:cNvSpPr>
          <p:nvPr/>
        </p:nvSpPr>
        <p:spPr bwMode="auto">
          <a:xfrm>
            <a:off x="1722438" y="5906769"/>
            <a:ext cx="1912937" cy="296741"/>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09" name="Line 28"/>
          <p:cNvSpPr>
            <a:spLocks noChangeShapeType="1"/>
          </p:cNvSpPr>
          <p:nvPr/>
        </p:nvSpPr>
        <p:spPr bwMode="auto">
          <a:xfrm>
            <a:off x="1971958" y="5903595"/>
            <a:ext cx="0" cy="3030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0" name="Line 29"/>
          <p:cNvSpPr>
            <a:spLocks noChangeShapeType="1"/>
          </p:cNvSpPr>
          <p:nvPr/>
        </p:nvSpPr>
        <p:spPr bwMode="auto">
          <a:xfrm>
            <a:off x="2429158" y="5903595"/>
            <a:ext cx="0" cy="3030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1" name="Line 30"/>
          <p:cNvSpPr>
            <a:spLocks noChangeShapeType="1"/>
          </p:cNvSpPr>
          <p:nvPr/>
        </p:nvSpPr>
        <p:spPr bwMode="auto">
          <a:xfrm>
            <a:off x="3000658" y="5903595"/>
            <a:ext cx="0" cy="30308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2" name="Line 31"/>
          <p:cNvSpPr>
            <a:spLocks noChangeShapeType="1"/>
          </p:cNvSpPr>
          <p:nvPr/>
        </p:nvSpPr>
        <p:spPr bwMode="auto">
          <a:xfrm flipH="1">
            <a:off x="1495425" y="6060915"/>
            <a:ext cx="227013" cy="0"/>
          </a:xfrm>
          <a:prstGeom prst="line">
            <a:avLst/>
          </a:prstGeom>
          <a:noFill/>
          <a:ln w="127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3" name="Rectangle 32"/>
          <p:cNvSpPr>
            <a:spLocks noChangeArrowheads="1"/>
          </p:cNvSpPr>
          <p:nvPr/>
        </p:nvSpPr>
        <p:spPr bwMode="auto">
          <a:xfrm rot="16200000">
            <a:off x="1967515" y="3856293"/>
            <a:ext cx="5321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Symbol" pitchFamily="18" charset="2"/>
              </a:rPr>
              <a:t>Æ</a:t>
            </a:r>
            <a:r>
              <a:rPr lang="fr-FR" altLang="fr-FR" sz="1400" dirty="0" smtClean="0">
                <a:latin typeface="Arial" panose="020B0604020202020204" pitchFamily="34" charset="0"/>
                <a:cs typeface="Arial" panose="020B0604020202020204" pitchFamily="34" charset="0"/>
              </a:rPr>
              <a:t>12</a:t>
            </a:r>
            <a:endParaRPr lang="fr-FR" altLang="fr-FR" sz="1400" dirty="0">
              <a:latin typeface="Arial" panose="020B0604020202020204" pitchFamily="34" charset="0"/>
              <a:cs typeface="Arial" panose="020B0604020202020204" pitchFamily="34" charset="0"/>
            </a:endParaRPr>
          </a:p>
        </p:txBody>
      </p:sp>
      <p:sp>
        <p:nvSpPr>
          <p:cNvPr id="37914" name="Freeform 33"/>
          <p:cNvSpPr>
            <a:spLocks/>
          </p:cNvSpPr>
          <p:nvPr/>
        </p:nvSpPr>
        <p:spPr bwMode="auto">
          <a:xfrm>
            <a:off x="979488" y="4980836"/>
            <a:ext cx="763587" cy="610941"/>
          </a:xfrm>
          <a:custGeom>
            <a:avLst/>
            <a:gdLst>
              <a:gd name="T0" fmla="*/ 0 w 481"/>
              <a:gd name="T1" fmla="*/ 0 h 385"/>
              <a:gd name="T2" fmla="*/ 0 w 481"/>
              <a:gd name="T3" fmla="*/ 2147483647 h 385"/>
              <a:gd name="T4" fmla="*/ 2147483647 w 481"/>
              <a:gd name="T5" fmla="*/ 2147483647 h 385"/>
              <a:gd name="T6" fmla="*/ 2147483647 w 481"/>
              <a:gd name="T7" fmla="*/ 2147483647 h 385"/>
              <a:gd name="T8" fmla="*/ 2147483647 w 481"/>
              <a:gd name="T9" fmla="*/ 2147483647 h 385"/>
              <a:gd name="T10" fmla="*/ 2147483647 w 481"/>
              <a:gd name="T11" fmla="*/ 2147483647 h 385"/>
              <a:gd name="T12" fmla="*/ 2147483647 w 481"/>
              <a:gd name="T13" fmla="*/ 2147483647 h 385"/>
              <a:gd name="T14" fmla="*/ 2147483647 w 481"/>
              <a:gd name="T15" fmla="*/ 0 h 3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5">
                <a:moveTo>
                  <a:pt x="0" y="0"/>
                </a:moveTo>
                <a:lnTo>
                  <a:pt x="0" y="384"/>
                </a:lnTo>
                <a:lnTo>
                  <a:pt x="144" y="384"/>
                </a:lnTo>
                <a:lnTo>
                  <a:pt x="144" y="240"/>
                </a:lnTo>
                <a:lnTo>
                  <a:pt x="336" y="240"/>
                </a:lnTo>
                <a:lnTo>
                  <a:pt x="336" y="384"/>
                </a:lnTo>
                <a:lnTo>
                  <a:pt x="480" y="384"/>
                </a:lnTo>
                <a:lnTo>
                  <a:pt x="480"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7915" name="Line 34"/>
          <p:cNvSpPr>
            <a:spLocks noChangeShapeType="1"/>
          </p:cNvSpPr>
          <p:nvPr/>
        </p:nvSpPr>
        <p:spPr bwMode="auto">
          <a:xfrm>
            <a:off x="1360488" y="5287100"/>
            <a:ext cx="0" cy="607766"/>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6" name="Line 35"/>
          <p:cNvSpPr>
            <a:spLocks noChangeShapeType="1"/>
          </p:cNvSpPr>
          <p:nvPr/>
        </p:nvSpPr>
        <p:spPr bwMode="auto">
          <a:xfrm>
            <a:off x="1512888" y="5591777"/>
            <a:ext cx="0" cy="53159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7" name="Line 36"/>
          <p:cNvSpPr>
            <a:spLocks noChangeShapeType="1"/>
          </p:cNvSpPr>
          <p:nvPr/>
        </p:nvSpPr>
        <p:spPr bwMode="auto">
          <a:xfrm>
            <a:off x="1209675" y="6060915"/>
            <a:ext cx="303213"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8" name="Line 39"/>
          <p:cNvSpPr>
            <a:spLocks noChangeShapeType="1"/>
          </p:cNvSpPr>
          <p:nvPr/>
        </p:nvSpPr>
        <p:spPr bwMode="auto">
          <a:xfrm>
            <a:off x="4350809" y="4142974"/>
            <a:ext cx="17097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19" name="Line 40"/>
          <p:cNvSpPr>
            <a:spLocks noChangeShapeType="1"/>
          </p:cNvSpPr>
          <p:nvPr/>
        </p:nvSpPr>
        <p:spPr bwMode="auto">
          <a:xfrm>
            <a:off x="5984875" y="4142974"/>
            <a:ext cx="0" cy="46019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20" name="Text Box 41"/>
          <p:cNvSpPr txBox="1">
            <a:spLocks noChangeArrowheads="1"/>
          </p:cNvSpPr>
          <p:nvPr/>
        </p:nvSpPr>
        <p:spPr bwMode="auto">
          <a:xfrm rot="16200000">
            <a:off x="5583745" y="4264806"/>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12</a:t>
            </a:r>
            <a:endParaRPr lang="fr-FR" altLang="fr-FR" sz="1200" dirty="0">
              <a:latin typeface="Arial" charset="0"/>
            </a:endParaRPr>
          </a:p>
        </p:txBody>
      </p:sp>
      <p:sp>
        <p:nvSpPr>
          <p:cNvPr id="37921" name="Rectangle 42"/>
          <p:cNvSpPr>
            <a:spLocks noChangeArrowheads="1"/>
          </p:cNvSpPr>
          <p:nvPr/>
        </p:nvSpPr>
        <p:spPr bwMode="auto">
          <a:xfrm rot="16200000">
            <a:off x="5557173" y="4238960"/>
            <a:ext cx="382330" cy="2667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grpSp>
        <p:nvGrpSpPr>
          <p:cNvPr id="37922" name="Group 43"/>
          <p:cNvGrpSpPr>
            <a:grpSpLocks/>
          </p:cNvGrpSpPr>
          <p:nvPr/>
        </p:nvGrpSpPr>
        <p:grpSpPr bwMode="auto">
          <a:xfrm>
            <a:off x="1744852" y="5947233"/>
            <a:ext cx="215900" cy="215813"/>
            <a:chOff x="3277" y="1435"/>
            <a:chExt cx="136" cy="136"/>
          </a:xfrm>
        </p:grpSpPr>
        <p:sp>
          <p:nvSpPr>
            <p:cNvPr id="37942" name="Oval 44"/>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43" name="Line 45"/>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44" name="Line 46"/>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7923" name="Rectangle 47"/>
          <p:cNvSpPr>
            <a:spLocks noChangeArrowheads="1"/>
          </p:cNvSpPr>
          <p:nvPr/>
        </p:nvSpPr>
        <p:spPr bwMode="auto">
          <a:xfrm>
            <a:off x="6326188" y="3231302"/>
            <a:ext cx="47423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a:t>
            </a:r>
            <a:r>
              <a:rPr lang="fr-FR" altLang="fr-FR" sz="1100" dirty="0" smtClean="0">
                <a:latin typeface="Arial" charset="0"/>
              </a:rPr>
              <a:t>L</a:t>
            </a:r>
            <a:endParaRPr lang="fr-FR" altLang="fr-FR" sz="1400" dirty="0">
              <a:latin typeface="Arial" charset="0"/>
            </a:endParaRPr>
          </a:p>
        </p:txBody>
      </p:sp>
      <p:sp>
        <p:nvSpPr>
          <p:cNvPr id="37924" name="Rectangle 48"/>
          <p:cNvSpPr>
            <a:spLocks noChangeArrowheads="1"/>
          </p:cNvSpPr>
          <p:nvPr/>
        </p:nvSpPr>
        <p:spPr bwMode="auto">
          <a:xfrm>
            <a:off x="5668963" y="3231302"/>
            <a:ext cx="430212" cy="304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0,2</a:t>
            </a:r>
          </a:p>
        </p:txBody>
      </p:sp>
      <p:sp>
        <p:nvSpPr>
          <p:cNvPr id="37925" name="Rectangle 49"/>
          <p:cNvSpPr>
            <a:spLocks noChangeArrowheads="1"/>
          </p:cNvSpPr>
          <p:nvPr/>
        </p:nvSpPr>
        <p:spPr bwMode="auto">
          <a:xfrm>
            <a:off x="5386388" y="3236063"/>
            <a:ext cx="1547812" cy="29198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26" name="Line 50"/>
          <p:cNvSpPr>
            <a:spLocks noChangeShapeType="1"/>
          </p:cNvSpPr>
          <p:nvPr/>
        </p:nvSpPr>
        <p:spPr bwMode="auto">
          <a:xfrm>
            <a:off x="5684838" y="3231302"/>
            <a:ext cx="0" cy="3030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27" name="Line 51"/>
          <p:cNvSpPr>
            <a:spLocks noChangeShapeType="1"/>
          </p:cNvSpPr>
          <p:nvPr/>
        </p:nvSpPr>
        <p:spPr bwMode="auto">
          <a:xfrm>
            <a:off x="6342063" y="3231302"/>
            <a:ext cx="0" cy="30309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7928" name="Group 52"/>
          <p:cNvGrpSpPr>
            <a:grpSpLocks/>
          </p:cNvGrpSpPr>
          <p:nvPr/>
        </p:nvGrpSpPr>
        <p:grpSpPr bwMode="auto">
          <a:xfrm>
            <a:off x="5430838" y="3274148"/>
            <a:ext cx="215900" cy="215813"/>
            <a:chOff x="3277" y="1435"/>
            <a:chExt cx="136" cy="136"/>
          </a:xfrm>
        </p:grpSpPr>
        <p:sp>
          <p:nvSpPr>
            <p:cNvPr id="37939" name="Oval 53"/>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37940" name="Line 54"/>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941" name="Line 55"/>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7929" name="Freeform 56"/>
          <p:cNvSpPr>
            <a:spLocks/>
          </p:cNvSpPr>
          <p:nvPr/>
        </p:nvSpPr>
        <p:spPr bwMode="auto">
          <a:xfrm flipV="1">
            <a:off x="5080269" y="3382786"/>
            <a:ext cx="306119" cy="469614"/>
          </a:xfrm>
          <a:custGeom>
            <a:avLst/>
            <a:gdLst>
              <a:gd name="T0" fmla="*/ 0 w 117"/>
              <a:gd name="T1" fmla="*/ 0 h 226"/>
              <a:gd name="T2" fmla="*/ 0 w 117"/>
              <a:gd name="T3" fmla="*/ 2147483647 h 226"/>
              <a:gd name="T4" fmla="*/ 2147483647 w 117"/>
              <a:gd name="T5" fmla="*/ 2147483647 h 226"/>
              <a:gd name="T6" fmla="*/ 0 60000 65536"/>
              <a:gd name="T7" fmla="*/ 0 60000 65536"/>
              <a:gd name="T8" fmla="*/ 0 60000 65536"/>
            </a:gdLst>
            <a:ahLst/>
            <a:cxnLst>
              <a:cxn ang="T6">
                <a:pos x="T0" y="T1"/>
              </a:cxn>
              <a:cxn ang="T7">
                <a:pos x="T2" y="T3"/>
              </a:cxn>
              <a:cxn ang="T8">
                <a:pos x="T4" y="T5"/>
              </a:cxn>
            </a:cxnLst>
            <a:rect l="0" t="0" r="r" b="b"/>
            <a:pathLst>
              <a:path w="117" h="226">
                <a:moveTo>
                  <a:pt x="0" y="0"/>
                </a:moveTo>
                <a:lnTo>
                  <a:pt x="0" y="226"/>
                </a:lnTo>
                <a:lnTo>
                  <a:pt x="117" y="226"/>
                </a:lnTo>
              </a:path>
            </a:pathLst>
          </a:custGeom>
          <a:noFill/>
          <a:ln w="9525">
            <a:solidFill>
              <a:schemeClr val="tx1"/>
            </a:solidFill>
            <a:round/>
            <a:headEnd type="arrow"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37931" name="Connecteur droit avec flèche 2"/>
          <p:cNvCxnSpPr>
            <a:cxnSpLocks noChangeShapeType="1"/>
            <a:stCxn id="37896" idx="1"/>
            <a:endCxn id="37896" idx="5"/>
          </p:cNvCxnSpPr>
          <p:nvPr/>
        </p:nvCxnSpPr>
        <p:spPr bwMode="auto">
          <a:xfrm>
            <a:off x="4184509" y="3938130"/>
            <a:ext cx="409858" cy="409692"/>
          </a:xfrm>
          <a:prstGeom prst="straightConnector1">
            <a:avLst/>
          </a:prstGeom>
          <a:noFill/>
          <a:ln w="9525"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932" name="Connecteur droit avec flèche 4"/>
          <p:cNvCxnSpPr>
            <a:cxnSpLocks noChangeShapeType="1"/>
            <a:endCxn id="37896" idx="1"/>
          </p:cNvCxnSpPr>
          <p:nvPr/>
        </p:nvCxnSpPr>
        <p:spPr bwMode="auto">
          <a:xfrm>
            <a:off x="3777503" y="3533622"/>
            <a:ext cx="407006" cy="404508"/>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933" name="Connecteur droit 6"/>
          <p:cNvCxnSpPr>
            <a:cxnSpLocks noChangeShapeType="1"/>
          </p:cNvCxnSpPr>
          <p:nvPr/>
        </p:nvCxnSpPr>
        <p:spPr bwMode="auto">
          <a:xfrm flipH="1">
            <a:off x="2786725" y="3533622"/>
            <a:ext cx="990778" cy="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934" name="ZoneTexte 7"/>
          <p:cNvSpPr txBox="1">
            <a:spLocks noChangeArrowheads="1"/>
          </p:cNvSpPr>
          <p:nvPr/>
        </p:nvSpPr>
        <p:spPr bwMode="auto">
          <a:xfrm>
            <a:off x="3297637" y="3168635"/>
            <a:ext cx="6212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sØ10</a:t>
            </a:r>
          </a:p>
        </p:txBody>
      </p:sp>
      <p:sp>
        <p:nvSpPr>
          <p:cNvPr id="37935" name="Rectangle 8"/>
          <p:cNvSpPr>
            <a:spLocks noChangeArrowheads="1"/>
          </p:cNvSpPr>
          <p:nvPr/>
        </p:nvSpPr>
        <p:spPr bwMode="auto">
          <a:xfrm>
            <a:off x="3356934" y="3168635"/>
            <a:ext cx="530142" cy="260231"/>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cxnSp>
        <p:nvCxnSpPr>
          <p:cNvPr id="37936" name="Connecteur droit 10"/>
          <p:cNvCxnSpPr>
            <a:cxnSpLocks noChangeShapeType="1"/>
          </p:cNvCxnSpPr>
          <p:nvPr/>
        </p:nvCxnSpPr>
        <p:spPr bwMode="auto">
          <a:xfrm flipV="1">
            <a:off x="4687888" y="3732823"/>
            <a:ext cx="230465" cy="479047"/>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937" name="Connecteur droit 67"/>
          <p:cNvCxnSpPr>
            <a:cxnSpLocks noChangeShapeType="1"/>
          </p:cNvCxnSpPr>
          <p:nvPr/>
        </p:nvCxnSpPr>
        <p:spPr bwMode="auto">
          <a:xfrm flipH="1" flipV="1">
            <a:off x="3845259" y="3732823"/>
            <a:ext cx="245729" cy="510776"/>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Arc 13"/>
          <p:cNvSpPr/>
          <p:nvPr/>
        </p:nvSpPr>
        <p:spPr bwMode="auto">
          <a:xfrm>
            <a:off x="3213100" y="3695700"/>
            <a:ext cx="2352675" cy="2351088"/>
          </a:xfrm>
          <a:prstGeom prst="arc">
            <a:avLst>
              <a:gd name="adj1" fmla="val 14683475"/>
              <a:gd name="adj2" fmla="val 17619247"/>
            </a:avLst>
          </a:prstGeom>
          <a:noFill/>
          <a:ln w="9525" cap="flat" cmpd="sng" algn="ctr">
            <a:solidFill>
              <a:schemeClr val="tx1"/>
            </a:solidFill>
            <a:prstDash val="solid"/>
            <a:round/>
            <a:headEnd type="arrow" w="med" len="med"/>
            <a:tailEnd type="arrow" w="med" len="med"/>
          </a:ln>
          <a:effectLst/>
          <a:extLst/>
        </p:spPr>
        <p:txBody>
          <a:bodyPr/>
          <a:lstStyle/>
          <a:p>
            <a:pPr>
              <a:defRPr/>
            </a:pPr>
            <a:endParaRPr lang="fr-FR"/>
          </a:p>
        </p:txBody>
      </p:sp>
      <p:sp>
        <p:nvSpPr>
          <p:cNvPr id="2" name="Ellipse 1"/>
          <p:cNvSpPr/>
          <p:nvPr/>
        </p:nvSpPr>
        <p:spPr>
          <a:xfrm>
            <a:off x="2678026" y="5951362"/>
            <a:ext cx="217399" cy="217399"/>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Ellipse 65"/>
          <p:cNvSpPr/>
          <p:nvPr/>
        </p:nvSpPr>
        <p:spPr>
          <a:xfrm>
            <a:off x="6583021" y="3263035"/>
            <a:ext cx="217399" cy="217399"/>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p:cNvSpPr txBox="1"/>
          <p:nvPr/>
        </p:nvSpPr>
        <p:spPr>
          <a:xfrm>
            <a:off x="5512326" y="2928286"/>
            <a:ext cx="569387" cy="307777"/>
          </a:xfrm>
          <a:prstGeom prst="rect">
            <a:avLst/>
          </a:prstGeom>
          <a:noFill/>
        </p:spPr>
        <p:txBody>
          <a:bodyPr wrap="none" rtlCol="0">
            <a:spAutoFit/>
          </a:bodyPr>
          <a:lstStyle/>
          <a:p>
            <a:r>
              <a:rPr lang="fr-FR" sz="1400" dirty="0" smtClean="0"/>
              <a:t>B[CF]</a:t>
            </a:r>
            <a:endParaRPr lang="fr-FR" sz="1400" dirty="0"/>
          </a:p>
        </p:txBody>
      </p:sp>
      <p:sp>
        <p:nvSpPr>
          <p:cNvPr id="4" name="Ellipse 3"/>
          <p:cNvSpPr/>
          <p:nvPr/>
        </p:nvSpPr>
        <p:spPr>
          <a:xfrm>
            <a:off x="7007763" y="4201118"/>
            <a:ext cx="755112" cy="75511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 name="Connecteur droit 5"/>
          <p:cNvCxnSpPr/>
          <p:nvPr/>
        </p:nvCxnSpPr>
        <p:spPr>
          <a:xfrm>
            <a:off x="7007763" y="4521524"/>
            <a:ext cx="78591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Oval 5"/>
          <p:cNvSpPr>
            <a:spLocks noChangeArrowheads="1"/>
          </p:cNvSpPr>
          <p:nvPr/>
        </p:nvSpPr>
        <p:spPr bwMode="auto">
          <a:xfrm>
            <a:off x="7086869" y="3844614"/>
            <a:ext cx="596900" cy="596659"/>
          </a:xfrm>
          <a:prstGeom prst="ellipse">
            <a:avLst/>
          </a:prstGeom>
          <a:noFill/>
          <a:ln w="12700">
            <a:solidFill>
              <a:schemeClr val="tx1"/>
            </a:solidFill>
            <a:prstDash val="dash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70" name="Line 6"/>
          <p:cNvSpPr>
            <a:spLocks noChangeShapeType="1"/>
          </p:cNvSpPr>
          <p:nvPr/>
        </p:nvSpPr>
        <p:spPr bwMode="auto">
          <a:xfrm flipV="1">
            <a:off x="7383732" y="3792368"/>
            <a:ext cx="0" cy="1227344"/>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 name="Connecteur droit avec flèche 7"/>
          <p:cNvCxnSpPr/>
          <p:nvPr/>
        </p:nvCxnSpPr>
        <p:spPr>
          <a:xfrm>
            <a:off x="3977952" y="5290432"/>
            <a:ext cx="4114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3" name="Connecteur droit avec flèche 72"/>
          <p:cNvCxnSpPr/>
          <p:nvPr/>
        </p:nvCxnSpPr>
        <p:spPr>
          <a:xfrm>
            <a:off x="4003352" y="2846273"/>
            <a:ext cx="4114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3968123" y="2476172"/>
            <a:ext cx="290464" cy="369332"/>
          </a:xfrm>
          <a:prstGeom prst="rect">
            <a:avLst/>
          </a:prstGeom>
          <a:noFill/>
        </p:spPr>
        <p:txBody>
          <a:bodyPr wrap="none" rtlCol="0">
            <a:spAutoFit/>
          </a:bodyPr>
          <a:lstStyle/>
          <a:p>
            <a:r>
              <a:rPr lang="fr-FR" dirty="0" smtClean="0"/>
              <a:t>F</a:t>
            </a:r>
            <a:endParaRPr lang="fr-FR" dirty="0"/>
          </a:p>
        </p:txBody>
      </p:sp>
      <p:sp>
        <p:nvSpPr>
          <p:cNvPr id="75" name="ZoneTexte 74"/>
          <p:cNvSpPr txBox="1"/>
          <p:nvPr/>
        </p:nvSpPr>
        <p:spPr>
          <a:xfrm>
            <a:off x="3920393" y="4909587"/>
            <a:ext cx="290464" cy="369332"/>
          </a:xfrm>
          <a:prstGeom prst="rect">
            <a:avLst/>
          </a:prstGeom>
          <a:noFill/>
        </p:spPr>
        <p:txBody>
          <a:bodyPr wrap="none" rtlCol="0">
            <a:spAutoFit/>
          </a:bodyPr>
          <a:lstStyle/>
          <a:p>
            <a:r>
              <a:rPr lang="fr-FR" dirty="0" smtClean="0"/>
              <a:t>F</a:t>
            </a:r>
            <a:endParaRPr lang="fr-FR" dirty="0"/>
          </a:p>
        </p:txBody>
      </p:sp>
      <p:sp>
        <p:nvSpPr>
          <p:cNvPr id="76" name="ZoneTexte 75"/>
          <p:cNvSpPr txBox="1"/>
          <p:nvPr/>
        </p:nvSpPr>
        <p:spPr>
          <a:xfrm>
            <a:off x="7820122" y="3921874"/>
            <a:ext cx="466794" cy="369332"/>
          </a:xfrm>
          <a:prstGeom prst="rect">
            <a:avLst/>
          </a:prstGeom>
          <a:noFill/>
        </p:spPr>
        <p:txBody>
          <a:bodyPr wrap="none" rtlCol="0">
            <a:spAutoFit/>
          </a:bodyPr>
          <a:lstStyle/>
          <a:p>
            <a:r>
              <a:rPr lang="fr-FR" dirty="0" smtClean="0"/>
              <a:t>F-F</a:t>
            </a:r>
            <a:endParaRPr lang="fr-FR" dirty="0"/>
          </a:p>
        </p:txBody>
      </p:sp>
      <p:sp>
        <p:nvSpPr>
          <p:cNvPr id="79" name="ZoneTexte 78"/>
          <p:cNvSpPr txBox="1"/>
          <p:nvPr/>
        </p:nvSpPr>
        <p:spPr>
          <a:xfrm>
            <a:off x="2678026" y="3203435"/>
            <a:ext cx="579005" cy="276999"/>
          </a:xfrm>
          <a:prstGeom prst="rect">
            <a:avLst/>
          </a:prstGeom>
          <a:noFill/>
        </p:spPr>
        <p:txBody>
          <a:bodyPr wrap="none" rtlCol="0">
            <a:spAutoFit/>
          </a:bodyPr>
          <a:lstStyle/>
          <a:p>
            <a:r>
              <a:rPr lang="fr-FR" sz="1200" dirty="0">
                <a:latin typeface="Arial" panose="020B0604020202020204" pitchFamily="34" charset="0"/>
                <a:cs typeface="Arial" panose="020B0604020202020204" pitchFamily="34" charset="0"/>
              </a:rPr>
              <a:t>B</a:t>
            </a:r>
            <a:r>
              <a:rPr lang="fr-FR" sz="1200" dirty="0" smtClean="0">
                <a:latin typeface="Arial" panose="020B0604020202020204" pitchFamily="34" charset="0"/>
                <a:cs typeface="Arial" panose="020B0604020202020204" pitchFamily="34" charset="0"/>
              </a:rPr>
              <a:t>[CF]</a:t>
            </a:r>
            <a:endParaRPr lang="fr-FR" sz="1200" dirty="0">
              <a:latin typeface="Arial" panose="020B0604020202020204" pitchFamily="34" charset="0"/>
              <a:cs typeface="Arial" panose="020B0604020202020204" pitchFamily="34" charset="0"/>
            </a:endParaRPr>
          </a:p>
        </p:txBody>
      </p:sp>
      <p:cxnSp>
        <p:nvCxnSpPr>
          <p:cNvPr id="13" name="Connecteur droit avec flèche 12"/>
          <p:cNvCxnSpPr/>
          <p:nvPr/>
        </p:nvCxnSpPr>
        <p:spPr>
          <a:xfrm flipV="1">
            <a:off x="2461485" y="4211870"/>
            <a:ext cx="0" cy="744360"/>
          </a:xfrm>
          <a:prstGeom prst="straightConnector1">
            <a:avLst/>
          </a:prstGeom>
          <a:ln w="952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5" name="ZoneTexte 14"/>
          <p:cNvSpPr txBox="1"/>
          <p:nvPr/>
        </p:nvSpPr>
        <p:spPr>
          <a:xfrm rot="16200000">
            <a:off x="1943189" y="3355387"/>
            <a:ext cx="534121" cy="461665"/>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0</a:t>
            </a:r>
          </a:p>
          <a:p>
            <a:r>
              <a:rPr lang="fr-FR" sz="1200" dirty="0" smtClean="0">
                <a:latin typeface="Arial" panose="020B0604020202020204" pitchFamily="34" charset="0"/>
                <a:cs typeface="Arial" panose="020B0604020202020204" pitchFamily="34" charset="0"/>
              </a:rPr>
              <a:t>-0,03</a:t>
            </a:r>
            <a:endParaRPr lang="fr-FR" sz="1200" dirty="0">
              <a:latin typeface="Arial" panose="020B0604020202020204" pitchFamily="34" charset="0"/>
              <a:cs typeface="Arial" panose="020B0604020202020204" pitchFamily="34" charset="0"/>
            </a:endParaRPr>
          </a:p>
        </p:txBody>
      </p:sp>
      <p:cxnSp>
        <p:nvCxnSpPr>
          <p:cNvPr id="17" name="Connecteur droit avec flèche 16"/>
          <p:cNvCxnSpPr/>
          <p:nvPr/>
        </p:nvCxnSpPr>
        <p:spPr>
          <a:xfrm>
            <a:off x="2459831" y="3756411"/>
            <a:ext cx="0" cy="475428"/>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2" name="Ellipse 91"/>
          <p:cNvSpPr/>
          <p:nvPr/>
        </p:nvSpPr>
        <p:spPr>
          <a:xfrm>
            <a:off x="4840805" y="5381502"/>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3" name="Connecteur droit 92"/>
          <p:cNvCxnSpPr>
            <a:stCxn id="92" idx="2"/>
            <a:endCxn id="92" idx="6"/>
          </p:cNvCxnSpPr>
          <p:nvPr/>
        </p:nvCxnSpPr>
        <p:spPr>
          <a:xfrm>
            <a:off x="4840805" y="5597297"/>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ZoneTexte 93"/>
          <p:cNvSpPr txBox="1"/>
          <p:nvPr/>
        </p:nvSpPr>
        <p:spPr>
          <a:xfrm>
            <a:off x="4875538" y="5536237"/>
            <a:ext cx="357790" cy="261610"/>
          </a:xfrm>
          <a:prstGeom prst="rect">
            <a:avLst/>
          </a:prstGeom>
          <a:noFill/>
        </p:spPr>
        <p:txBody>
          <a:bodyPr wrap="none" rtlCol="0">
            <a:spAutoFit/>
          </a:bodyPr>
          <a:lstStyle/>
          <a:p>
            <a:r>
              <a:rPr lang="fr-FR" sz="1050" dirty="0" smtClean="0">
                <a:latin typeface="Arial" panose="020B0604020202020204" pitchFamily="34" charset="0"/>
                <a:cs typeface="Arial" panose="020B0604020202020204" pitchFamily="34" charset="0"/>
              </a:rPr>
              <a:t>A1</a:t>
            </a:r>
            <a:endParaRPr lang="fr-FR" sz="1050" dirty="0">
              <a:latin typeface="Arial" panose="020B0604020202020204" pitchFamily="34" charset="0"/>
              <a:cs typeface="Arial" panose="020B0604020202020204" pitchFamily="34" charset="0"/>
            </a:endParaRPr>
          </a:p>
        </p:txBody>
      </p:sp>
      <p:cxnSp>
        <p:nvCxnSpPr>
          <p:cNvPr id="21" name="Connecteur droit avec flèche 20"/>
          <p:cNvCxnSpPr>
            <a:stCxn id="92" idx="1"/>
          </p:cNvCxnSpPr>
          <p:nvPr/>
        </p:nvCxnSpPr>
        <p:spPr>
          <a:xfrm flipH="1" flipV="1">
            <a:off x="3918925" y="4604742"/>
            <a:ext cx="985085" cy="839965"/>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8" name="ZoneTexte 97"/>
          <p:cNvSpPr txBox="1"/>
          <p:nvPr/>
        </p:nvSpPr>
        <p:spPr>
          <a:xfrm>
            <a:off x="2578419" y="5215691"/>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A1</a:t>
            </a:r>
            <a:endParaRPr lang="fr-FR" sz="1200" dirty="0">
              <a:latin typeface="Arial" panose="020B0604020202020204" pitchFamily="34" charset="0"/>
              <a:cs typeface="Arial" panose="020B0604020202020204" pitchFamily="34" charset="0"/>
            </a:endParaRPr>
          </a:p>
        </p:txBody>
      </p:sp>
      <p:sp>
        <p:nvSpPr>
          <p:cNvPr id="22" name="ZoneTexte 21"/>
          <p:cNvSpPr txBox="1"/>
          <p:nvPr/>
        </p:nvSpPr>
        <p:spPr>
          <a:xfrm>
            <a:off x="5205678" y="5154578"/>
            <a:ext cx="678391" cy="261610"/>
          </a:xfrm>
          <a:prstGeom prst="rect">
            <a:avLst/>
          </a:prstGeom>
          <a:noFill/>
        </p:spPr>
        <p:txBody>
          <a:bodyPr wrap="none" rtlCol="0">
            <a:spAutoFit/>
          </a:bodyPr>
          <a:lstStyle/>
          <a:p>
            <a:r>
              <a:rPr lang="fr-FR" sz="1100" dirty="0" smtClean="0">
                <a:latin typeface="Arial"/>
                <a:cs typeface="Arial"/>
              </a:rPr>
              <a:t>Ø12x70</a:t>
            </a:r>
            <a:endParaRPr lang="fr-FR" sz="1100" dirty="0"/>
          </a:p>
        </p:txBody>
      </p:sp>
      <p:cxnSp>
        <p:nvCxnSpPr>
          <p:cNvPr id="26" name="Connecteur droit 25"/>
          <p:cNvCxnSpPr/>
          <p:nvPr/>
        </p:nvCxnSpPr>
        <p:spPr>
          <a:xfrm>
            <a:off x="5292376" y="5383898"/>
            <a:ext cx="50464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necteur droit 104"/>
          <p:cNvCxnSpPr/>
          <p:nvPr/>
        </p:nvCxnSpPr>
        <p:spPr>
          <a:xfrm flipV="1">
            <a:off x="5142095" y="5381502"/>
            <a:ext cx="150281" cy="1474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lipse 28"/>
          <p:cNvSpPr/>
          <p:nvPr/>
        </p:nvSpPr>
        <p:spPr>
          <a:xfrm>
            <a:off x="5135335" y="5498103"/>
            <a:ext cx="45720" cy="4572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7889" name="Connecteur droit 37888"/>
          <p:cNvCxnSpPr/>
          <p:nvPr/>
        </p:nvCxnSpPr>
        <p:spPr>
          <a:xfrm>
            <a:off x="4389439" y="3852454"/>
            <a:ext cx="81623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ZoneTexte 94"/>
          <p:cNvSpPr txBox="1"/>
          <p:nvPr/>
        </p:nvSpPr>
        <p:spPr>
          <a:xfrm>
            <a:off x="3700967" y="5950469"/>
            <a:ext cx="509890" cy="276999"/>
          </a:xfrm>
          <a:prstGeom prst="rect">
            <a:avLst/>
          </a:prstGeom>
          <a:noFill/>
        </p:spPr>
        <p:txBody>
          <a:bodyPr wrap="squar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cxnSp>
        <p:nvCxnSpPr>
          <p:cNvPr id="97" name="Connecteur droit 96"/>
          <p:cNvCxnSpPr>
            <a:endCxn id="99" idx="0"/>
          </p:cNvCxnSpPr>
          <p:nvPr/>
        </p:nvCxnSpPr>
        <p:spPr>
          <a:xfrm flipH="1">
            <a:off x="4382892" y="2901316"/>
            <a:ext cx="3200" cy="14721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p:cNvSpPr/>
          <p:nvPr/>
        </p:nvSpPr>
        <p:spPr>
          <a:xfrm>
            <a:off x="4283684" y="3048527"/>
            <a:ext cx="198415" cy="5248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400"/>
          </a:p>
        </p:txBody>
      </p:sp>
      <p:grpSp>
        <p:nvGrpSpPr>
          <p:cNvPr id="100" name="Group 511"/>
          <p:cNvGrpSpPr>
            <a:grpSpLocks/>
          </p:cNvGrpSpPr>
          <p:nvPr/>
        </p:nvGrpSpPr>
        <p:grpSpPr bwMode="auto">
          <a:xfrm>
            <a:off x="6008688" y="3266959"/>
            <a:ext cx="271462" cy="247650"/>
            <a:chOff x="2294" y="3067"/>
            <a:chExt cx="171" cy="156"/>
          </a:xfrm>
        </p:grpSpPr>
        <p:sp>
          <p:nvSpPr>
            <p:cNvPr id="101" name="Rectangle 512"/>
            <p:cNvSpPr>
              <a:spLocks noChangeArrowheads="1"/>
            </p:cNvSpPr>
            <p:nvPr/>
          </p:nvSpPr>
          <p:spPr bwMode="auto">
            <a:xfrm>
              <a:off x="2294" y="3067"/>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dirty="0" smtClean="0">
                  <a:latin typeface="Arial" charset="0"/>
                </a:rPr>
                <a:t>A</a:t>
              </a:r>
              <a:endParaRPr lang="fr-FR" altLang="fr-FR" sz="1000" dirty="0">
                <a:latin typeface="Arial" charset="0"/>
              </a:endParaRPr>
            </a:p>
          </p:txBody>
        </p:sp>
        <p:sp>
          <p:nvSpPr>
            <p:cNvPr id="102" name="Oval 513"/>
            <p:cNvSpPr>
              <a:spLocks noChangeArrowheads="1"/>
            </p:cNvSpPr>
            <p:nvPr/>
          </p:nvSpPr>
          <p:spPr bwMode="auto">
            <a:xfrm>
              <a:off x="2317" y="3076"/>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sp>
        <p:nvSpPr>
          <p:cNvPr id="103" name="ZoneTexte 102"/>
          <p:cNvSpPr txBox="1"/>
          <p:nvPr/>
        </p:nvSpPr>
        <p:spPr>
          <a:xfrm>
            <a:off x="6934200" y="2855307"/>
            <a:ext cx="509890" cy="276999"/>
          </a:xfrm>
          <a:prstGeom prst="rect">
            <a:avLst/>
          </a:prstGeom>
          <a:noFill/>
        </p:spPr>
        <p:txBody>
          <a:bodyPr wrap="squar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cxnSp>
        <p:nvCxnSpPr>
          <p:cNvPr id="104" name="Connecteur droit 103"/>
          <p:cNvCxnSpPr/>
          <p:nvPr/>
        </p:nvCxnSpPr>
        <p:spPr>
          <a:xfrm flipH="1">
            <a:off x="4382892" y="3539721"/>
            <a:ext cx="3200" cy="14721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6" name="Group 833"/>
          <p:cNvGrpSpPr>
            <a:grpSpLocks/>
          </p:cNvGrpSpPr>
          <p:nvPr/>
        </p:nvGrpSpPr>
        <p:grpSpPr bwMode="auto">
          <a:xfrm>
            <a:off x="7247225" y="3301152"/>
            <a:ext cx="152400" cy="152400"/>
            <a:chOff x="480" y="1968"/>
            <a:chExt cx="96" cy="96"/>
          </a:xfrm>
        </p:grpSpPr>
        <p:sp>
          <p:nvSpPr>
            <p:cNvPr id="107"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9" name="Rectangle 1159"/>
          <p:cNvSpPr>
            <a:spLocks noChangeArrowheads="1"/>
          </p:cNvSpPr>
          <p:nvPr/>
        </p:nvSpPr>
        <p:spPr bwMode="auto">
          <a:xfrm rot="5400000">
            <a:off x="7298039" y="3105890"/>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0" name="Rectangle 1162"/>
          <p:cNvSpPr>
            <a:spLocks noChangeArrowheads="1"/>
          </p:cNvSpPr>
          <p:nvPr/>
        </p:nvSpPr>
        <p:spPr bwMode="auto">
          <a:xfrm>
            <a:off x="7431753" y="3223143"/>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111" name="Line 1200"/>
          <p:cNvSpPr>
            <a:spLocks noChangeShapeType="1"/>
          </p:cNvSpPr>
          <p:nvPr/>
        </p:nvSpPr>
        <p:spPr bwMode="auto">
          <a:xfrm rot="5400000">
            <a:off x="7314707" y="3377352"/>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2" name="Triangle isocèle 3"/>
          <p:cNvSpPr>
            <a:spLocks noChangeArrowheads="1"/>
          </p:cNvSpPr>
          <p:nvPr/>
        </p:nvSpPr>
        <p:spPr bwMode="auto">
          <a:xfrm rot="-5400000">
            <a:off x="6959108" y="3305915"/>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3" name="Triangle isocèle 3"/>
          <p:cNvSpPr>
            <a:spLocks noChangeArrowheads="1"/>
          </p:cNvSpPr>
          <p:nvPr/>
        </p:nvSpPr>
        <p:spPr bwMode="auto">
          <a:xfrm rot="5400000" flipH="1">
            <a:off x="7640146" y="3305915"/>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114" name="Group 8"/>
          <p:cNvGrpSpPr>
            <a:grpSpLocks/>
          </p:cNvGrpSpPr>
          <p:nvPr/>
        </p:nvGrpSpPr>
        <p:grpSpPr bwMode="auto">
          <a:xfrm rot="5400000">
            <a:off x="3984524" y="5299918"/>
            <a:ext cx="292100" cy="526837"/>
            <a:chOff x="2596" y="1968"/>
            <a:chExt cx="184" cy="332"/>
          </a:xfrm>
        </p:grpSpPr>
        <p:sp>
          <p:nvSpPr>
            <p:cNvPr id="115" name="Rectangle 9"/>
            <p:cNvSpPr>
              <a:spLocks noChangeArrowheads="1"/>
            </p:cNvSpPr>
            <p:nvPr/>
          </p:nvSpPr>
          <p:spPr bwMode="auto">
            <a:xfrm>
              <a:off x="2596" y="211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16" name="Line 10"/>
            <p:cNvSpPr>
              <a:spLocks noChangeShapeType="1"/>
            </p:cNvSpPr>
            <p:nvPr/>
          </p:nvSpPr>
          <p:spPr bwMode="auto">
            <a:xfrm flipV="1">
              <a:off x="2688" y="1969"/>
              <a:ext cx="0" cy="1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Freeform 11"/>
            <p:cNvSpPr>
              <a:spLocks/>
            </p:cNvSpPr>
            <p:nvPr/>
          </p:nvSpPr>
          <p:spPr bwMode="auto">
            <a:xfrm>
              <a:off x="2640" y="196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18" name="Rectangle 12"/>
          <p:cNvSpPr>
            <a:spLocks noChangeArrowheads="1"/>
          </p:cNvSpPr>
          <p:nvPr/>
        </p:nvSpPr>
        <p:spPr bwMode="auto">
          <a:xfrm>
            <a:off x="3839324" y="5410998"/>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120" name="Rectangle 9"/>
          <p:cNvSpPr>
            <a:spLocks noChangeArrowheads="1"/>
          </p:cNvSpPr>
          <p:nvPr/>
        </p:nvSpPr>
        <p:spPr bwMode="auto">
          <a:xfrm>
            <a:off x="2462306" y="6380490"/>
            <a:ext cx="292100" cy="29198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21" name="Line 10"/>
          <p:cNvSpPr>
            <a:spLocks noChangeShapeType="1"/>
          </p:cNvSpPr>
          <p:nvPr/>
        </p:nvSpPr>
        <p:spPr bwMode="auto">
          <a:xfrm flipV="1">
            <a:off x="2608356" y="6205096"/>
            <a:ext cx="0" cy="17539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2" name="Freeform 11"/>
          <p:cNvSpPr>
            <a:spLocks/>
          </p:cNvSpPr>
          <p:nvPr/>
        </p:nvSpPr>
        <p:spPr bwMode="auto">
          <a:xfrm>
            <a:off x="2532156" y="6203510"/>
            <a:ext cx="153988" cy="77756"/>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3" name="Rectangle 12"/>
          <p:cNvSpPr>
            <a:spLocks noChangeArrowheads="1"/>
          </p:cNvSpPr>
          <p:nvPr/>
        </p:nvSpPr>
        <p:spPr bwMode="auto">
          <a:xfrm>
            <a:off x="2456750" y="639635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C</a:t>
            </a:r>
            <a:endParaRPr lang="fr-FR" altLang="fr-FR" sz="1400" dirty="0">
              <a:latin typeface="Arial" charset="0"/>
            </a:endParaRPr>
          </a:p>
        </p:txBody>
      </p:sp>
    </p:spTree>
    <p:extLst>
      <p:ext uri="{BB962C8B-B14F-4D97-AF65-F5344CB8AC3E}">
        <p14:creationId xmlns:p14="http://schemas.microsoft.com/office/powerpoint/2010/main" val="418203574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227611" y="3821614"/>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129667432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0423" y="4233108"/>
            <a:ext cx="5599839" cy="2774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59"/>
          <p:cNvSpPr>
            <a:spLocks noChangeArrowheads="1"/>
          </p:cNvSpPr>
          <p:nvPr/>
        </p:nvSpPr>
        <p:spPr bwMode="auto">
          <a:xfrm>
            <a:off x="135753" y="165871"/>
            <a:ext cx="52695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ZONE DE TOLERANCE VARIABLE </a:t>
            </a:r>
            <a:endParaRPr lang="fr-FR" altLang="fr-FR" sz="2400" b="1" dirty="0">
              <a:latin typeface="Arial" charset="0"/>
            </a:endParaRPr>
          </a:p>
        </p:txBody>
      </p:sp>
      <p:sp>
        <p:nvSpPr>
          <p:cNvPr id="2" name="ZoneTexte 1"/>
          <p:cNvSpPr txBox="1"/>
          <p:nvPr/>
        </p:nvSpPr>
        <p:spPr>
          <a:xfrm>
            <a:off x="5783856" y="165871"/>
            <a:ext cx="1021433" cy="369332"/>
          </a:xfrm>
          <a:prstGeom prst="rect">
            <a:avLst/>
          </a:prstGeom>
          <a:noFill/>
        </p:spPr>
        <p:txBody>
          <a:bodyPr wrap="none" rtlCol="0">
            <a:spAutoFit/>
          </a:bodyPr>
          <a:lstStyle/>
          <a:p>
            <a:r>
              <a:rPr lang="fr-FR" dirty="0" smtClean="0"/>
              <a:t>ISO 1101</a:t>
            </a:r>
            <a:endParaRPr lang="fr-FR" dirty="0"/>
          </a:p>
        </p:txBody>
      </p:sp>
      <p:cxnSp>
        <p:nvCxnSpPr>
          <p:cNvPr id="5" name="Connecteur droit 4"/>
          <p:cNvCxnSpPr/>
          <p:nvPr/>
        </p:nvCxnSpPr>
        <p:spPr>
          <a:xfrm>
            <a:off x="4772448" y="2482302"/>
            <a:ext cx="2533880" cy="0"/>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1695195" y="2482302"/>
            <a:ext cx="1977298" cy="103558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Rectangle 210"/>
          <p:cNvSpPr>
            <a:spLocks noChangeArrowheads="1"/>
          </p:cNvSpPr>
          <p:nvPr/>
        </p:nvSpPr>
        <p:spPr bwMode="auto">
          <a:xfrm>
            <a:off x="1795151" y="364787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9" name="Line 211"/>
          <p:cNvSpPr>
            <a:spLocks noChangeShapeType="1"/>
          </p:cNvSpPr>
          <p:nvPr/>
        </p:nvSpPr>
        <p:spPr bwMode="auto">
          <a:xfrm flipV="1">
            <a:off x="1941201" y="353357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 name="Freeform 212"/>
          <p:cNvSpPr>
            <a:spLocks/>
          </p:cNvSpPr>
          <p:nvPr/>
        </p:nvSpPr>
        <p:spPr bwMode="auto">
          <a:xfrm>
            <a:off x="1863414" y="351769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 name="Rectangle 223"/>
          <p:cNvSpPr>
            <a:spLocks noChangeArrowheads="1"/>
          </p:cNvSpPr>
          <p:nvPr/>
        </p:nvSpPr>
        <p:spPr bwMode="auto">
          <a:xfrm>
            <a:off x="1788801" y="3641521"/>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2" name="Line 161"/>
          <p:cNvSpPr>
            <a:spLocks noChangeShapeType="1"/>
          </p:cNvSpPr>
          <p:nvPr/>
        </p:nvSpPr>
        <p:spPr bwMode="auto">
          <a:xfrm>
            <a:off x="1490886" y="2476296"/>
            <a:ext cx="0" cy="1057274"/>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Rectangle 279"/>
          <p:cNvSpPr>
            <a:spLocks noChangeArrowheads="1"/>
          </p:cNvSpPr>
          <p:nvPr/>
        </p:nvSpPr>
        <p:spPr bwMode="auto">
          <a:xfrm rot="16200000">
            <a:off x="1089127" y="2845092"/>
            <a:ext cx="3847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30</a:t>
            </a:r>
            <a:endParaRPr lang="fr-FR" altLang="fr-FR" sz="1400" dirty="0">
              <a:latin typeface="Arial" charset="0"/>
            </a:endParaRPr>
          </a:p>
        </p:txBody>
      </p:sp>
      <p:sp>
        <p:nvSpPr>
          <p:cNvPr id="14" name="Rectangle 915"/>
          <p:cNvSpPr>
            <a:spLocks noChangeArrowheads="1"/>
          </p:cNvSpPr>
          <p:nvPr/>
        </p:nvSpPr>
        <p:spPr bwMode="auto">
          <a:xfrm rot="16200000">
            <a:off x="1087019" y="2869920"/>
            <a:ext cx="363538"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17" name="Connecteur droit 16"/>
          <p:cNvCxnSpPr/>
          <p:nvPr/>
        </p:nvCxnSpPr>
        <p:spPr>
          <a:xfrm>
            <a:off x="1268788" y="2476296"/>
            <a:ext cx="82322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a:off x="1327440" y="3517696"/>
            <a:ext cx="82322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Line 161"/>
          <p:cNvSpPr>
            <a:spLocks noChangeShapeType="1"/>
          </p:cNvSpPr>
          <p:nvPr/>
        </p:nvSpPr>
        <p:spPr bwMode="auto">
          <a:xfrm>
            <a:off x="4994546" y="2462155"/>
            <a:ext cx="0" cy="1057274"/>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Rectangle 279"/>
          <p:cNvSpPr>
            <a:spLocks noChangeArrowheads="1"/>
          </p:cNvSpPr>
          <p:nvPr/>
        </p:nvSpPr>
        <p:spPr bwMode="auto">
          <a:xfrm rot="16200000">
            <a:off x="4592787" y="2830951"/>
            <a:ext cx="3847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30</a:t>
            </a:r>
            <a:endParaRPr lang="fr-FR" altLang="fr-FR" sz="1400" dirty="0">
              <a:latin typeface="Arial" charset="0"/>
            </a:endParaRPr>
          </a:p>
        </p:txBody>
      </p:sp>
      <p:sp>
        <p:nvSpPr>
          <p:cNvPr id="22" name="Rectangle 915"/>
          <p:cNvSpPr>
            <a:spLocks noChangeArrowheads="1"/>
          </p:cNvSpPr>
          <p:nvPr/>
        </p:nvSpPr>
        <p:spPr bwMode="auto">
          <a:xfrm rot="16200000">
            <a:off x="4590679" y="2855779"/>
            <a:ext cx="363538"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23" name="Connecteur droit 22"/>
          <p:cNvCxnSpPr/>
          <p:nvPr/>
        </p:nvCxnSpPr>
        <p:spPr>
          <a:xfrm flipH="1">
            <a:off x="5203741" y="2091204"/>
            <a:ext cx="1740665" cy="2423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flipH="1" flipV="1">
            <a:off x="5203741" y="2631040"/>
            <a:ext cx="1740665" cy="2423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3"/>
          <p:cNvSpPr>
            <a:spLocks noChangeArrowheads="1"/>
          </p:cNvSpPr>
          <p:nvPr/>
        </p:nvSpPr>
        <p:spPr bwMode="auto">
          <a:xfrm>
            <a:off x="3066935" y="1783421"/>
            <a:ext cx="346075"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 </a:t>
            </a:r>
          </a:p>
        </p:txBody>
      </p:sp>
      <p:sp>
        <p:nvSpPr>
          <p:cNvPr id="27" name="Rectangle 9"/>
          <p:cNvSpPr>
            <a:spLocks noChangeArrowheads="1"/>
          </p:cNvSpPr>
          <p:nvPr/>
        </p:nvSpPr>
        <p:spPr bwMode="auto">
          <a:xfrm>
            <a:off x="2312276" y="1783421"/>
            <a:ext cx="74219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0,1-0,2</a:t>
            </a:r>
            <a:endParaRPr lang="fr-FR" altLang="fr-FR" sz="1400" dirty="0">
              <a:latin typeface="Arial" charset="0"/>
            </a:endParaRPr>
          </a:p>
        </p:txBody>
      </p:sp>
      <p:sp>
        <p:nvSpPr>
          <p:cNvPr id="28" name="Rectangle 21"/>
          <p:cNvSpPr>
            <a:spLocks noChangeArrowheads="1"/>
          </p:cNvSpPr>
          <p:nvPr/>
        </p:nvSpPr>
        <p:spPr bwMode="auto">
          <a:xfrm>
            <a:off x="2029701" y="1789771"/>
            <a:ext cx="1383309"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9" name="Line 22"/>
          <p:cNvSpPr>
            <a:spLocks noChangeShapeType="1"/>
          </p:cNvSpPr>
          <p:nvPr/>
        </p:nvSpPr>
        <p:spPr bwMode="auto">
          <a:xfrm>
            <a:off x="2328151" y="178342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0" name="Line 23"/>
          <p:cNvSpPr>
            <a:spLocks noChangeShapeType="1"/>
          </p:cNvSpPr>
          <p:nvPr/>
        </p:nvSpPr>
        <p:spPr bwMode="auto">
          <a:xfrm>
            <a:off x="3082810" y="178342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1" name="Group 627"/>
          <p:cNvGrpSpPr>
            <a:grpSpLocks/>
          </p:cNvGrpSpPr>
          <p:nvPr/>
        </p:nvGrpSpPr>
        <p:grpSpPr bwMode="auto">
          <a:xfrm>
            <a:off x="2077326" y="1840571"/>
            <a:ext cx="190500" cy="190500"/>
            <a:chOff x="4360" y="1124"/>
            <a:chExt cx="120" cy="120"/>
          </a:xfrm>
        </p:grpSpPr>
        <p:sp>
          <p:nvSpPr>
            <p:cNvPr id="32"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33"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4" name="ZoneTexte 23"/>
          <p:cNvSpPr txBox="1"/>
          <p:nvPr/>
        </p:nvSpPr>
        <p:spPr>
          <a:xfrm>
            <a:off x="1503740" y="1973422"/>
            <a:ext cx="258404" cy="369332"/>
          </a:xfrm>
          <a:prstGeom prst="rect">
            <a:avLst/>
          </a:prstGeom>
          <a:noFill/>
        </p:spPr>
        <p:txBody>
          <a:bodyPr wrap="none" rtlCol="0">
            <a:spAutoFit/>
          </a:bodyPr>
          <a:lstStyle/>
          <a:p>
            <a:r>
              <a:rPr lang="fr-FR" dirty="0" smtClean="0"/>
              <a:t>J</a:t>
            </a:r>
            <a:endParaRPr lang="fr-FR" dirty="0"/>
          </a:p>
        </p:txBody>
      </p:sp>
      <p:cxnSp>
        <p:nvCxnSpPr>
          <p:cNvPr id="36" name="Connecteur droit avec flèche 35"/>
          <p:cNvCxnSpPr/>
          <p:nvPr/>
        </p:nvCxnSpPr>
        <p:spPr>
          <a:xfrm>
            <a:off x="1657367" y="2333575"/>
            <a:ext cx="23034" cy="1285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8" name="Connecteur droit avec flèche 37"/>
          <p:cNvCxnSpPr/>
          <p:nvPr/>
        </p:nvCxnSpPr>
        <p:spPr>
          <a:xfrm flipH="1">
            <a:off x="3682657" y="2342754"/>
            <a:ext cx="23034" cy="1285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9" name="ZoneTexte 38"/>
          <p:cNvSpPr txBox="1"/>
          <p:nvPr/>
        </p:nvSpPr>
        <p:spPr>
          <a:xfrm>
            <a:off x="3564972" y="1973422"/>
            <a:ext cx="304892" cy="369332"/>
          </a:xfrm>
          <a:prstGeom prst="rect">
            <a:avLst/>
          </a:prstGeom>
          <a:noFill/>
        </p:spPr>
        <p:txBody>
          <a:bodyPr wrap="none" rtlCol="0">
            <a:spAutoFit/>
          </a:bodyPr>
          <a:lstStyle/>
          <a:p>
            <a:r>
              <a:rPr lang="fr-FR" dirty="0" smtClean="0"/>
              <a:t>K</a:t>
            </a:r>
            <a:endParaRPr lang="fr-FR" dirty="0"/>
          </a:p>
        </p:txBody>
      </p:sp>
      <p:cxnSp>
        <p:nvCxnSpPr>
          <p:cNvPr id="40" name="Connecteur droit avec flèche 39"/>
          <p:cNvCxnSpPr>
            <a:stCxn id="27" idx="2"/>
            <a:endCxn id="6" idx="0"/>
          </p:cNvCxnSpPr>
          <p:nvPr/>
        </p:nvCxnSpPr>
        <p:spPr>
          <a:xfrm>
            <a:off x="2683372" y="2091840"/>
            <a:ext cx="472" cy="39046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1" name="ZoneTexte 40"/>
          <p:cNvSpPr txBox="1"/>
          <p:nvPr/>
        </p:nvSpPr>
        <p:spPr>
          <a:xfrm>
            <a:off x="2379113" y="1421796"/>
            <a:ext cx="609462" cy="369332"/>
          </a:xfrm>
          <a:prstGeom prst="rect">
            <a:avLst/>
          </a:prstGeom>
          <a:noFill/>
        </p:spPr>
        <p:txBody>
          <a:bodyPr wrap="none" rtlCol="0">
            <a:spAutoFit/>
          </a:bodyPr>
          <a:lstStyle/>
          <a:p>
            <a:r>
              <a:rPr lang="fr-FR" dirty="0" smtClean="0"/>
              <a:t>J</a:t>
            </a:r>
            <a:r>
              <a:rPr lang="fr-FR" dirty="0" smtClean="0">
                <a:latin typeface="Arial"/>
                <a:cs typeface="Arial"/>
              </a:rPr>
              <a:t>↔</a:t>
            </a:r>
            <a:r>
              <a:rPr lang="fr-FR" dirty="0" smtClean="0"/>
              <a:t>K</a:t>
            </a:r>
            <a:endParaRPr lang="fr-FR" dirty="0"/>
          </a:p>
        </p:txBody>
      </p:sp>
      <p:sp>
        <p:nvSpPr>
          <p:cNvPr id="43" name="ZoneTexte 42"/>
          <p:cNvSpPr txBox="1"/>
          <p:nvPr/>
        </p:nvSpPr>
        <p:spPr>
          <a:xfrm>
            <a:off x="5057975" y="1562866"/>
            <a:ext cx="258404" cy="369332"/>
          </a:xfrm>
          <a:prstGeom prst="rect">
            <a:avLst/>
          </a:prstGeom>
          <a:noFill/>
        </p:spPr>
        <p:txBody>
          <a:bodyPr wrap="none" rtlCol="0">
            <a:spAutoFit/>
          </a:bodyPr>
          <a:lstStyle/>
          <a:p>
            <a:r>
              <a:rPr lang="fr-FR" dirty="0" smtClean="0"/>
              <a:t>J</a:t>
            </a:r>
            <a:endParaRPr lang="fr-FR" dirty="0"/>
          </a:p>
        </p:txBody>
      </p:sp>
      <p:sp>
        <p:nvSpPr>
          <p:cNvPr id="44" name="ZoneTexte 43"/>
          <p:cNvSpPr txBox="1"/>
          <p:nvPr/>
        </p:nvSpPr>
        <p:spPr>
          <a:xfrm>
            <a:off x="6814315" y="1414089"/>
            <a:ext cx="304892" cy="369332"/>
          </a:xfrm>
          <a:prstGeom prst="rect">
            <a:avLst/>
          </a:prstGeom>
          <a:noFill/>
        </p:spPr>
        <p:txBody>
          <a:bodyPr wrap="none" rtlCol="0">
            <a:spAutoFit/>
          </a:bodyPr>
          <a:lstStyle/>
          <a:p>
            <a:r>
              <a:rPr lang="fr-FR" dirty="0" smtClean="0"/>
              <a:t>K</a:t>
            </a:r>
            <a:endParaRPr lang="fr-FR" dirty="0"/>
          </a:p>
        </p:txBody>
      </p:sp>
      <p:sp>
        <p:nvSpPr>
          <p:cNvPr id="42" name="ZoneTexte 41"/>
          <p:cNvSpPr txBox="1"/>
          <p:nvPr/>
        </p:nvSpPr>
        <p:spPr>
          <a:xfrm>
            <a:off x="5057975" y="1899097"/>
            <a:ext cx="476412" cy="369332"/>
          </a:xfrm>
          <a:prstGeom prst="rect">
            <a:avLst/>
          </a:prstGeom>
          <a:noFill/>
        </p:spPr>
        <p:txBody>
          <a:bodyPr wrap="none" rtlCol="0">
            <a:spAutoFit/>
          </a:bodyPr>
          <a:lstStyle/>
          <a:p>
            <a:r>
              <a:rPr lang="fr-FR" dirty="0" smtClean="0"/>
              <a:t>0,1</a:t>
            </a:r>
            <a:endParaRPr lang="fr-FR" dirty="0"/>
          </a:p>
        </p:txBody>
      </p:sp>
      <p:sp>
        <p:nvSpPr>
          <p:cNvPr id="46" name="ZoneTexte 45"/>
          <p:cNvSpPr txBox="1"/>
          <p:nvPr/>
        </p:nvSpPr>
        <p:spPr>
          <a:xfrm>
            <a:off x="6944406" y="1753536"/>
            <a:ext cx="476412" cy="369332"/>
          </a:xfrm>
          <a:prstGeom prst="rect">
            <a:avLst/>
          </a:prstGeom>
          <a:noFill/>
        </p:spPr>
        <p:txBody>
          <a:bodyPr wrap="none" rtlCol="0">
            <a:spAutoFit/>
          </a:bodyPr>
          <a:lstStyle/>
          <a:p>
            <a:r>
              <a:rPr lang="fr-FR" dirty="0" smtClean="0"/>
              <a:t>0,2</a:t>
            </a:r>
            <a:endParaRPr lang="fr-FR" dirty="0"/>
          </a:p>
        </p:txBody>
      </p:sp>
      <p:sp>
        <p:nvSpPr>
          <p:cNvPr id="45" name="Forme libre 44"/>
          <p:cNvSpPr/>
          <p:nvPr/>
        </p:nvSpPr>
        <p:spPr>
          <a:xfrm>
            <a:off x="5280859" y="2300524"/>
            <a:ext cx="1707614" cy="220338"/>
          </a:xfrm>
          <a:custGeom>
            <a:avLst/>
            <a:gdLst>
              <a:gd name="connsiteX0" fmla="*/ 0 w 1707614"/>
              <a:gd name="connsiteY0" fmla="*/ 220338 h 220338"/>
              <a:gd name="connsiteX1" fmla="*/ 694063 w 1707614"/>
              <a:gd name="connsiteY1" fmla="*/ 77118 h 220338"/>
              <a:gd name="connsiteX2" fmla="*/ 1123720 w 1707614"/>
              <a:gd name="connsiteY2" fmla="*/ 99152 h 220338"/>
              <a:gd name="connsiteX3" fmla="*/ 1707614 w 1707614"/>
              <a:gd name="connsiteY3" fmla="*/ 0 h 220338"/>
            </a:gdLst>
            <a:ahLst/>
            <a:cxnLst>
              <a:cxn ang="0">
                <a:pos x="connsiteX0" y="connsiteY0"/>
              </a:cxn>
              <a:cxn ang="0">
                <a:pos x="connsiteX1" y="connsiteY1"/>
              </a:cxn>
              <a:cxn ang="0">
                <a:pos x="connsiteX2" y="connsiteY2"/>
              </a:cxn>
              <a:cxn ang="0">
                <a:pos x="connsiteX3" y="connsiteY3"/>
              </a:cxn>
            </a:cxnLst>
            <a:rect l="l" t="t" r="r" b="b"/>
            <a:pathLst>
              <a:path w="1707614" h="220338">
                <a:moveTo>
                  <a:pt x="0" y="220338"/>
                </a:moveTo>
                <a:cubicBezTo>
                  <a:pt x="253388" y="158827"/>
                  <a:pt x="506776" y="97316"/>
                  <a:pt x="694063" y="77118"/>
                </a:cubicBezTo>
                <a:cubicBezTo>
                  <a:pt x="881350" y="56920"/>
                  <a:pt x="954795" y="112005"/>
                  <a:pt x="1123720" y="99152"/>
                </a:cubicBezTo>
                <a:cubicBezTo>
                  <a:pt x="1292645" y="86299"/>
                  <a:pt x="1500129" y="43149"/>
                  <a:pt x="170761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p:cNvSpPr txBox="1"/>
          <p:nvPr/>
        </p:nvSpPr>
        <p:spPr>
          <a:xfrm>
            <a:off x="271880" y="767758"/>
            <a:ext cx="5087098" cy="646331"/>
          </a:xfrm>
          <a:prstGeom prst="rect">
            <a:avLst/>
          </a:prstGeom>
          <a:noFill/>
        </p:spPr>
        <p:txBody>
          <a:bodyPr wrap="none" rtlCol="0">
            <a:spAutoFit/>
          </a:bodyPr>
          <a:lstStyle/>
          <a:p>
            <a:r>
              <a:rPr lang="fr-FR" dirty="0" smtClean="0"/>
              <a:t>La tolérance est 0,1 sur la ligne J et 0,2 sur la ligne K.</a:t>
            </a:r>
          </a:p>
          <a:p>
            <a:r>
              <a:rPr lang="fr-FR" dirty="0" smtClean="0"/>
              <a:t>La tolérance varie linéairement entre ces deux lignes</a:t>
            </a:r>
            <a:endParaRPr lang="fr-FR" dirty="0"/>
          </a:p>
        </p:txBody>
      </p:sp>
      <p:sp>
        <p:nvSpPr>
          <p:cNvPr id="49" name="ZoneTexte 48"/>
          <p:cNvSpPr txBox="1"/>
          <p:nvPr/>
        </p:nvSpPr>
        <p:spPr>
          <a:xfrm>
            <a:off x="245923" y="3973889"/>
            <a:ext cx="7366055" cy="369332"/>
          </a:xfrm>
          <a:prstGeom prst="rect">
            <a:avLst/>
          </a:prstGeom>
          <a:noFill/>
        </p:spPr>
        <p:txBody>
          <a:bodyPr wrap="none" rtlCol="0">
            <a:spAutoFit/>
          </a:bodyPr>
          <a:lstStyle/>
          <a:p>
            <a:r>
              <a:rPr lang="fr-FR" dirty="0" smtClean="0"/>
              <a:t>Pour une surface, la variation est linéaire en fonction de l'abscisse curviligne.</a:t>
            </a:r>
            <a:endParaRPr lang="fr-FR" dirty="0"/>
          </a:p>
        </p:txBody>
      </p:sp>
      <p:cxnSp>
        <p:nvCxnSpPr>
          <p:cNvPr id="50" name="Connecteur droit avec flèche 49"/>
          <p:cNvCxnSpPr/>
          <p:nvPr/>
        </p:nvCxnSpPr>
        <p:spPr>
          <a:xfrm>
            <a:off x="5940236" y="1973422"/>
            <a:ext cx="0" cy="2741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5" name="Connecteur droit avec flèche 54"/>
          <p:cNvCxnSpPr/>
          <p:nvPr/>
        </p:nvCxnSpPr>
        <p:spPr>
          <a:xfrm flipV="1">
            <a:off x="5940236" y="2356853"/>
            <a:ext cx="0" cy="2741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2" name="Connecteur droit 51"/>
          <p:cNvCxnSpPr/>
          <p:nvPr/>
        </p:nvCxnSpPr>
        <p:spPr>
          <a:xfrm>
            <a:off x="5940236" y="2158088"/>
            <a:ext cx="0" cy="335858"/>
          </a:xfrm>
          <a:prstGeom prst="line">
            <a:avLst/>
          </a:prstGeom>
        </p:spPr>
        <p:style>
          <a:lnRef idx="1">
            <a:schemeClr val="accent1"/>
          </a:lnRef>
          <a:fillRef idx="0">
            <a:schemeClr val="accent1"/>
          </a:fillRef>
          <a:effectRef idx="0">
            <a:schemeClr val="accent1"/>
          </a:effectRef>
          <a:fontRef idx="minor">
            <a:schemeClr val="tx1"/>
          </a:fontRef>
        </p:style>
      </p:cxnSp>
      <p:sp>
        <p:nvSpPr>
          <p:cNvPr id="53" name="ZoneTexte 52"/>
          <p:cNvSpPr txBox="1"/>
          <p:nvPr/>
        </p:nvSpPr>
        <p:spPr>
          <a:xfrm>
            <a:off x="5550674" y="1636339"/>
            <a:ext cx="779124" cy="369332"/>
          </a:xfrm>
          <a:prstGeom prst="rect">
            <a:avLst/>
          </a:prstGeom>
          <a:noFill/>
        </p:spPr>
        <p:txBody>
          <a:bodyPr wrap="none" rtlCol="0">
            <a:spAutoFit/>
          </a:bodyPr>
          <a:lstStyle/>
          <a:p>
            <a:r>
              <a:rPr lang="fr-FR" dirty="0" smtClean="0"/>
              <a:t>marge</a:t>
            </a:r>
            <a:endParaRPr lang="fr-FR" dirty="0"/>
          </a:p>
        </p:txBody>
      </p:sp>
    </p:spTree>
    <p:extLst>
      <p:ext uri="{BB962C8B-B14F-4D97-AF65-F5344CB8AC3E}">
        <p14:creationId xmlns:p14="http://schemas.microsoft.com/office/powerpoint/2010/main" val="122801786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9"/>
          <p:cNvSpPr>
            <a:spLocks noChangeArrowheads="1"/>
          </p:cNvSpPr>
          <p:nvPr/>
        </p:nvSpPr>
        <p:spPr bwMode="auto">
          <a:xfrm>
            <a:off x="135753" y="165871"/>
            <a:ext cx="52695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ZONE DE TOLERANCE VARIABLE </a:t>
            </a:r>
            <a:endParaRPr lang="fr-FR" altLang="fr-FR" sz="2400" b="1" dirty="0">
              <a:latin typeface="Arial" charset="0"/>
            </a:endParaRPr>
          </a:p>
        </p:txBody>
      </p:sp>
      <p:sp>
        <p:nvSpPr>
          <p:cNvPr id="3" name="Forme libre 2"/>
          <p:cNvSpPr/>
          <p:nvPr/>
        </p:nvSpPr>
        <p:spPr>
          <a:xfrm>
            <a:off x="1953497" y="2324943"/>
            <a:ext cx="2505868" cy="595388"/>
          </a:xfrm>
          <a:custGeom>
            <a:avLst/>
            <a:gdLst>
              <a:gd name="connsiteX0" fmla="*/ 2214942 w 2505868"/>
              <a:gd name="connsiteY0" fmla="*/ 160844 h 595388"/>
              <a:gd name="connsiteX1" fmla="*/ 793766 w 2505868"/>
              <a:gd name="connsiteY1" fmla="*/ 17625 h 595388"/>
              <a:gd name="connsiteX2" fmla="*/ 552 w 2505868"/>
              <a:gd name="connsiteY2" fmla="*/ 579485 h 595388"/>
              <a:gd name="connsiteX3" fmla="*/ 903935 w 2505868"/>
              <a:gd name="connsiteY3" fmla="*/ 447283 h 595388"/>
              <a:gd name="connsiteX4" fmla="*/ 2292060 w 2505868"/>
              <a:gd name="connsiteY4" fmla="*/ 513384 h 595388"/>
              <a:gd name="connsiteX5" fmla="*/ 2490364 w 2505868"/>
              <a:gd name="connsiteY5" fmla="*/ 359148 h 595388"/>
              <a:gd name="connsiteX6" fmla="*/ 2214942 w 2505868"/>
              <a:gd name="connsiteY6" fmla="*/ 160844 h 59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5868" h="595388">
                <a:moveTo>
                  <a:pt x="2214942" y="160844"/>
                </a:moveTo>
                <a:cubicBezTo>
                  <a:pt x="1932176" y="103924"/>
                  <a:pt x="1162831" y="-52148"/>
                  <a:pt x="793766" y="17625"/>
                </a:cubicBezTo>
                <a:cubicBezTo>
                  <a:pt x="424701" y="87398"/>
                  <a:pt x="-17810" y="507875"/>
                  <a:pt x="552" y="579485"/>
                </a:cubicBezTo>
                <a:cubicBezTo>
                  <a:pt x="18913" y="651095"/>
                  <a:pt x="522017" y="458300"/>
                  <a:pt x="903935" y="447283"/>
                </a:cubicBezTo>
                <a:cubicBezTo>
                  <a:pt x="1285853" y="436266"/>
                  <a:pt x="2027655" y="528073"/>
                  <a:pt x="2292060" y="513384"/>
                </a:cubicBezTo>
                <a:cubicBezTo>
                  <a:pt x="2556465" y="498695"/>
                  <a:pt x="2508725" y="416068"/>
                  <a:pt x="2490364" y="359148"/>
                </a:cubicBezTo>
                <a:cubicBezTo>
                  <a:pt x="2472003" y="302228"/>
                  <a:pt x="2497708" y="217764"/>
                  <a:pt x="2214942" y="160844"/>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 name="Connecteur droit avec flèche 8"/>
          <p:cNvCxnSpPr/>
          <p:nvPr/>
        </p:nvCxnSpPr>
        <p:spPr>
          <a:xfrm flipH="1">
            <a:off x="4080305" y="2259212"/>
            <a:ext cx="44066" cy="21457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Connecteur droit avec flèche 9"/>
          <p:cNvCxnSpPr/>
          <p:nvPr/>
        </p:nvCxnSpPr>
        <p:spPr>
          <a:xfrm>
            <a:off x="2079825" y="2373319"/>
            <a:ext cx="163417" cy="20094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necteur droit avec flèche 12"/>
          <p:cNvCxnSpPr/>
          <p:nvPr/>
        </p:nvCxnSpPr>
        <p:spPr>
          <a:xfrm flipV="1">
            <a:off x="2266194" y="2858862"/>
            <a:ext cx="0" cy="30949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Connecteur droit avec flèche 14"/>
          <p:cNvCxnSpPr/>
          <p:nvPr/>
        </p:nvCxnSpPr>
        <p:spPr>
          <a:xfrm flipV="1">
            <a:off x="3994924" y="2837118"/>
            <a:ext cx="0" cy="30949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ZoneTexte 16"/>
          <p:cNvSpPr txBox="1"/>
          <p:nvPr/>
        </p:nvSpPr>
        <p:spPr>
          <a:xfrm>
            <a:off x="3994924" y="1889880"/>
            <a:ext cx="303288" cy="369332"/>
          </a:xfrm>
          <a:prstGeom prst="rect">
            <a:avLst/>
          </a:prstGeom>
          <a:noFill/>
        </p:spPr>
        <p:txBody>
          <a:bodyPr wrap="none" rtlCol="0">
            <a:spAutoFit/>
          </a:bodyPr>
          <a:lstStyle/>
          <a:p>
            <a:r>
              <a:rPr lang="fr-FR" dirty="0" smtClean="0"/>
              <a:t>P</a:t>
            </a:r>
            <a:endParaRPr lang="fr-FR" dirty="0"/>
          </a:p>
        </p:txBody>
      </p:sp>
      <p:sp>
        <p:nvSpPr>
          <p:cNvPr id="18" name="ZoneTexte 17"/>
          <p:cNvSpPr txBox="1"/>
          <p:nvPr/>
        </p:nvSpPr>
        <p:spPr>
          <a:xfrm>
            <a:off x="1770007" y="2079432"/>
            <a:ext cx="340158" cy="369332"/>
          </a:xfrm>
          <a:prstGeom prst="rect">
            <a:avLst/>
          </a:prstGeom>
          <a:noFill/>
        </p:spPr>
        <p:txBody>
          <a:bodyPr wrap="none" rtlCol="0">
            <a:spAutoFit/>
          </a:bodyPr>
          <a:lstStyle/>
          <a:p>
            <a:r>
              <a:rPr lang="fr-FR" dirty="0" smtClean="0"/>
              <a:t>Q</a:t>
            </a:r>
            <a:endParaRPr lang="fr-FR" dirty="0"/>
          </a:p>
        </p:txBody>
      </p:sp>
      <p:sp>
        <p:nvSpPr>
          <p:cNvPr id="19" name="ZoneTexte 18"/>
          <p:cNvSpPr txBox="1"/>
          <p:nvPr/>
        </p:nvSpPr>
        <p:spPr>
          <a:xfrm>
            <a:off x="2073163" y="3146611"/>
            <a:ext cx="309700" cy="369332"/>
          </a:xfrm>
          <a:prstGeom prst="rect">
            <a:avLst/>
          </a:prstGeom>
          <a:noFill/>
        </p:spPr>
        <p:txBody>
          <a:bodyPr wrap="none" rtlCol="0">
            <a:spAutoFit/>
          </a:bodyPr>
          <a:lstStyle/>
          <a:p>
            <a:r>
              <a:rPr lang="fr-FR" dirty="0" smtClean="0"/>
              <a:t>R</a:t>
            </a:r>
            <a:endParaRPr lang="fr-FR" dirty="0"/>
          </a:p>
        </p:txBody>
      </p:sp>
      <p:sp>
        <p:nvSpPr>
          <p:cNvPr id="20" name="ZoneTexte 19"/>
          <p:cNvSpPr txBox="1"/>
          <p:nvPr/>
        </p:nvSpPr>
        <p:spPr>
          <a:xfrm>
            <a:off x="3814671" y="3146611"/>
            <a:ext cx="290464" cy="369332"/>
          </a:xfrm>
          <a:prstGeom prst="rect">
            <a:avLst/>
          </a:prstGeom>
          <a:noFill/>
        </p:spPr>
        <p:txBody>
          <a:bodyPr wrap="none" rtlCol="0">
            <a:spAutoFit/>
          </a:bodyPr>
          <a:lstStyle/>
          <a:p>
            <a:r>
              <a:rPr lang="fr-FR" dirty="0" smtClean="0"/>
              <a:t>S</a:t>
            </a:r>
            <a:endParaRPr lang="fr-FR" dirty="0"/>
          </a:p>
        </p:txBody>
      </p:sp>
      <p:sp>
        <p:nvSpPr>
          <p:cNvPr id="21" name="Rectangle 120"/>
          <p:cNvSpPr>
            <a:spLocks noChangeArrowheads="1"/>
          </p:cNvSpPr>
          <p:nvPr/>
        </p:nvSpPr>
        <p:spPr bwMode="auto">
          <a:xfrm>
            <a:off x="3206431" y="1474319"/>
            <a:ext cx="135774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0,1-0,2-0,1-0,3</a:t>
            </a:r>
            <a:endParaRPr lang="fr-FR" altLang="fr-FR" sz="1400" dirty="0">
              <a:latin typeface="Arial" charset="0"/>
            </a:endParaRPr>
          </a:p>
        </p:txBody>
      </p:sp>
      <p:sp>
        <p:nvSpPr>
          <p:cNvPr id="22" name="Rectangle 121"/>
          <p:cNvSpPr>
            <a:spLocks noChangeArrowheads="1"/>
          </p:cNvSpPr>
          <p:nvPr/>
        </p:nvSpPr>
        <p:spPr bwMode="auto">
          <a:xfrm>
            <a:off x="2923855" y="1472731"/>
            <a:ext cx="1640320"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3" name="Line 122"/>
          <p:cNvSpPr>
            <a:spLocks noChangeShapeType="1"/>
          </p:cNvSpPr>
          <p:nvPr/>
        </p:nvSpPr>
        <p:spPr bwMode="auto">
          <a:xfrm>
            <a:off x="3247706" y="147273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4" name="Group 123"/>
          <p:cNvGrpSpPr>
            <a:grpSpLocks/>
          </p:cNvGrpSpPr>
          <p:nvPr/>
        </p:nvGrpSpPr>
        <p:grpSpPr bwMode="auto">
          <a:xfrm>
            <a:off x="2974656" y="1567981"/>
            <a:ext cx="231775" cy="115888"/>
            <a:chOff x="5076" y="1738"/>
            <a:chExt cx="146" cy="73"/>
          </a:xfrm>
        </p:grpSpPr>
        <p:sp>
          <p:nvSpPr>
            <p:cNvPr id="25"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6" name="Line 125"/>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7" name="ZoneTexte 26"/>
          <p:cNvSpPr txBox="1"/>
          <p:nvPr/>
        </p:nvSpPr>
        <p:spPr>
          <a:xfrm>
            <a:off x="3318833" y="1109749"/>
            <a:ext cx="1033553" cy="369332"/>
          </a:xfrm>
          <a:prstGeom prst="rect">
            <a:avLst/>
          </a:prstGeom>
          <a:noFill/>
        </p:spPr>
        <p:txBody>
          <a:bodyPr wrap="none" rtlCol="0">
            <a:spAutoFit/>
          </a:bodyPr>
          <a:lstStyle/>
          <a:p>
            <a:r>
              <a:rPr lang="fr-FR" dirty="0" smtClean="0"/>
              <a:t>P,Q,R</a:t>
            </a:r>
            <a:r>
              <a:rPr lang="fr-FR" dirty="0" smtClean="0">
                <a:latin typeface="Arial"/>
                <a:cs typeface="Arial"/>
              </a:rPr>
              <a:t>↔</a:t>
            </a:r>
            <a:r>
              <a:rPr lang="fr-FR" dirty="0" smtClean="0"/>
              <a:t>S</a:t>
            </a:r>
            <a:endParaRPr lang="fr-FR" dirty="0"/>
          </a:p>
        </p:txBody>
      </p:sp>
      <p:cxnSp>
        <p:nvCxnSpPr>
          <p:cNvPr id="29" name="Connecteur droit avec flèche 28"/>
          <p:cNvCxnSpPr/>
          <p:nvPr/>
        </p:nvCxnSpPr>
        <p:spPr>
          <a:xfrm flipH="1">
            <a:off x="3485393" y="1782738"/>
            <a:ext cx="148498" cy="5422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Rectangle 120"/>
          <p:cNvSpPr>
            <a:spLocks noChangeArrowheads="1"/>
          </p:cNvSpPr>
          <p:nvPr/>
        </p:nvSpPr>
        <p:spPr bwMode="auto">
          <a:xfrm>
            <a:off x="6236720" y="1484066"/>
            <a:ext cx="16655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0,1-0,2-0,1-0,3-0,1</a:t>
            </a:r>
            <a:endParaRPr lang="fr-FR" altLang="fr-FR" sz="1400" dirty="0">
              <a:latin typeface="Arial" charset="0"/>
            </a:endParaRPr>
          </a:p>
        </p:txBody>
      </p:sp>
      <p:sp>
        <p:nvSpPr>
          <p:cNvPr id="31" name="Rectangle 121"/>
          <p:cNvSpPr>
            <a:spLocks noChangeArrowheads="1"/>
          </p:cNvSpPr>
          <p:nvPr/>
        </p:nvSpPr>
        <p:spPr bwMode="auto">
          <a:xfrm>
            <a:off x="5954143" y="1472731"/>
            <a:ext cx="1948097" cy="30819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32" name="Line 122"/>
          <p:cNvSpPr>
            <a:spLocks noChangeShapeType="1"/>
          </p:cNvSpPr>
          <p:nvPr/>
        </p:nvSpPr>
        <p:spPr bwMode="auto">
          <a:xfrm>
            <a:off x="6277995" y="148247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3" name="Group 123"/>
          <p:cNvGrpSpPr>
            <a:grpSpLocks/>
          </p:cNvGrpSpPr>
          <p:nvPr/>
        </p:nvGrpSpPr>
        <p:grpSpPr bwMode="auto">
          <a:xfrm>
            <a:off x="6004945" y="1577728"/>
            <a:ext cx="231775" cy="115888"/>
            <a:chOff x="5076" y="1738"/>
            <a:chExt cx="146" cy="73"/>
          </a:xfrm>
        </p:grpSpPr>
        <p:sp>
          <p:nvSpPr>
            <p:cNvPr id="34"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5" name="Line 125"/>
            <p:cNvSpPr>
              <a:spLocks noChangeShapeType="1"/>
            </p:cNvSpPr>
            <p:nvPr/>
          </p:nvSpPr>
          <p:spPr bwMode="auto">
            <a:xfrm>
              <a:off x="5076" y="18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6" name="ZoneTexte 35"/>
          <p:cNvSpPr txBox="1"/>
          <p:nvPr/>
        </p:nvSpPr>
        <p:spPr>
          <a:xfrm>
            <a:off x="6349122" y="1119496"/>
            <a:ext cx="1195455" cy="369332"/>
          </a:xfrm>
          <a:prstGeom prst="rect">
            <a:avLst/>
          </a:prstGeom>
          <a:noFill/>
        </p:spPr>
        <p:txBody>
          <a:bodyPr wrap="none" rtlCol="0">
            <a:spAutoFit/>
          </a:bodyPr>
          <a:lstStyle/>
          <a:p>
            <a:r>
              <a:rPr lang="fr-FR" dirty="0" smtClean="0"/>
              <a:t>P,Q,R,S</a:t>
            </a:r>
            <a:r>
              <a:rPr lang="fr-FR" dirty="0" smtClean="0">
                <a:latin typeface="Arial"/>
                <a:cs typeface="Arial"/>
              </a:rPr>
              <a:t>↔</a:t>
            </a:r>
            <a:r>
              <a:rPr lang="fr-FR" dirty="0"/>
              <a:t>P</a:t>
            </a:r>
          </a:p>
        </p:txBody>
      </p:sp>
      <p:sp>
        <p:nvSpPr>
          <p:cNvPr id="37" name="ZoneTexte 36"/>
          <p:cNvSpPr txBox="1"/>
          <p:nvPr/>
        </p:nvSpPr>
        <p:spPr>
          <a:xfrm>
            <a:off x="2527407" y="833571"/>
            <a:ext cx="1619161" cy="369332"/>
          </a:xfrm>
          <a:prstGeom prst="rect">
            <a:avLst/>
          </a:prstGeom>
          <a:noFill/>
        </p:spPr>
        <p:txBody>
          <a:bodyPr wrap="none" rtlCol="0">
            <a:spAutoFit/>
          </a:bodyPr>
          <a:lstStyle/>
          <a:p>
            <a:r>
              <a:rPr lang="fr-FR" dirty="0" smtClean="0"/>
              <a:t>Contour ouvert</a:t>
            </a:r>
            <a:endParaRPr lang="fr-FR" dirty="0"/>
          </a:p>
        </p:txBody>
      </p:sp>
      <p:sp>
        <p:nvSpPr>
          <p:cNvPr id="38" name="ZoneTexte 37"/>
          <p:cNvSpPr txBox="1"/>
          <p:nvPr/>
        </p:nvSpPr>
        <p:spPr>
          <a:xfrm>
            <a:off x="5497428" y="833571"/>
            <a:ext cx="1561133" cy="369332"/>
          </a:xfrm>
          <a:prstGeom prst="rect">
            <a:avLst/>
          </a:prstGeom>
          <a:noFill/>
        </p:spPr>
        <p:txBody>
          <a:bodyPr wrap="none" rtlCol="0">
            <a:spAutoFit/>
          </a:bodyPr>
          <a:lstStyle/>
          <a:p>
            <a:r>
              <a:rPr lang="fr-FR" dirty="0" smtClean="0"/>
              <a:t>Contour fermé</a:t>
            </a:r>
            <a:endParaRPr lang="fr-FR" dirty="0"/>
          </a:p>
        </p:txBody>
      </p:sp>
      <p:cxnSp>
        <p:nvCxnSpPr>
          <p:cNvPr id="39" name="Connecteur droit avec flèche 38"/>
          <p:cNvCxnSpPr/>
          <p:nvPr/>
        </p:nvCxnSpPr>
        <p:spPr>
          <a:xfrm flipH="1">
            <a:off x="5405978" y="1605637"/>
            <a:ext cx="148498" cy="5422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necteur droit 4"/>
          <p:cNvCxnSpPr/>
          <p:nvPr/>
        </p:nvCxnSpPr>
        <p:spPr>
          <a:xfrm flipH="1">
            <a:off x="5567871" y="1615371"/>
            <a:ext cx="36614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6" name="Ellipse 5"/>
          <p:cNvSpPr/>
          <p:nvPr/>
        </p:nvSpPr>
        <p:spPr>
          <a:xfrm>
            <a:off x="5464471" y="1502237"/>
            <a:ext cx="206799" cy="206799"/>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272289" y="1718187"/>
            <a:ext cx="1774845" cy="369332"/>
          </a:xfrm>
          <a:prstGeom prst="rect">
            <a:avLst/>
          </a:prstGeom>
          <a:noFill/>
        </p:spPr>
        <p:txBody>
          <a:bodyPr wrap="none" rtlCol="0">
            <a:spAutoFit/>
          </a:bodyPr>
          <a:lstStyle/>
          <a:p>
            <a:r>
              <a:rPr lang="fr-FR" dirty="0" smtClean="0">
                <a:solidFill>
                  <a:srgbClr val="FF0000"/>
                </a:solidFill>
                <a:latin typeface="Arial" panose="020B0604020202020204" pitchFamily="34" charset="0"/>
                <a:cs typeface="Arial" panose="020B0604020202020204" pitchFamily="34" charset="0"/>
              </a:rPr>
              <a:t>HORS NORME</a:t>
            </a:r>
            <a:endParaRPr lang="fr-FR"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6490686"/>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0" name="Rectangle 69"/>
          <p:cNvSpPr>
            <a:spLocks noChangeArrowheads="1"/>
          </p:cNvSpPr>
          <p:nvPr/>
        </p:nvSpPr>
        <p:spPr bwMode="auto">
          <a:xfrm>
            <a:off x="149225" y="133350"/>
            <a:ext cx="5927725" cy="482600"/>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1" name="Text Box 70"/>
          <p:cNvSpPr txBox="1">
            <a:spLocks noChangeArrowheads="1"/>
          </p:cNvSpPr>
          <p:nvPr/>
        </p:nvSpPr>
        <p:spPr bwMode="auto">
          <a:xfrm>
            <a:off x="200025" y="147638"/>
            <a:ext cx="587692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a:latin typeface="Arial" charset="0"/>
              </a:rPr>
              <a:t>ZONE DE TOLERANCE ASYMETRIQUE</a:t>
            </a:r>
          </a:p>
        </p:txBody>
      </p:sp>
      <p:sp>
        <p:nvSpPr>
          <p:cNvPr id="75782" name="Forme libre 5"/>
          <p:cNvSpPr>
            <a:spLocks/>
          </p:cNvSpPr>
          <p:nvPr/>
        </p:nvSpPr>
        <p:spPr bwMode="auto">
          <a:xfrm>
            <a:off x="1111249" y="3767142"/>
            <a:ext cx="4346575" cy="817563"/>
          </a:xfrm>
          <a:custGeom>
            <a:avLst/>
            <a:gdLst>
              <a:gd name="T0" fmla="*/ 0 w 4346222"/>
              <a:gd name="T1" fmla="*/ 730501 h 817666"/>
              <a:gd name="T2" fmla="*/ 670796 w 4346222"/>
              <a:gd name="T3" fmla="*/ 15979 h 817666"/>
              <a:gd name="T4" fmla="*/ 1523559 w 4346222"/>
              <a:gd name="T5" fmla="*/ 473720 h 817666"/>
              <a:gd name="T6" fmla="*/ 2922055 w 4346222"/>
              <a:gd name="T7" fmla="*/ 473720 h 817666"/>
              <a:gd name="T8" fmla="*/ 3695204 w 4346222"/>
              <a:gd name="T9" fmla="*/ 4778 h 817666"/>
              <a:gd name="T10" fmla="*/ 4377392 w 4346222"/>
              <a:gd name="T11" fmla="*/ 808651 h 8176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46222" h="817666">
                <a:moveTo>
                  <a:pt x="0" y="738644"/>
                </a:moveTo>
                <a:cubicBezTo>
                  <a:pt x="138759" y="588126"/>
                  <a:pt x="413926" y="59429"/>
                  <a:pt x="666044" y="16155"/>
                </a:cubicBezTo>
                <a:cubicBezTo>
                  <a:pt x="918162" y="-27119"/>
                  <a:pt x="1140178" y="401859"/>
                  <a:pt x="1512711" y="479000"/>
                </a:cubicBezTo>
                <a:cubicBezTo>
                  <a:pt x="1885244" y="556141"/>
                  <a:pt x="2541881" y="558022"/>
                  <a:pt x="2901244" y="479000"/>
                </a:cubicBezTo>
                <a:cubicBezTo>
                  <a:pt x="3260607" y="399978"/>
                  <a:pt x="3428059" y="-51578"/>
                  <a:pt x="3668889" y="4866"/>
                </a:cubicBezTo>
                <a:cubicBezTo>
                  <a:pt x="3909719" y="61310"/>
                  <a:pt x="4127970" y="439488"/>
                  <a:pt x="4346222" y="817666"/>
                </a:cubicBezTo>
              </a:path>
            </a:pathLst>
          </a:custGeom>
          <a:solidFill>
            <a:srgbClr val="FFFF66"/>
          </a:solidFill>
          <a:ln w="25400" cap="flat" cmpd="sng" algn="ctr">
            <a:solidFill>
              <a:schemeClr val="tx1"/>
            </a:solidFill>
            <a:prstDash val="solid"/>
            <a:round/>
            <a:headEnd type="none" w="sm" len="sm"/>
            <a:tailEnd type="none" w="sm" len="sm"/>
          </a:ln>
        </p:spPr>
        <p:txBody>
          <a:bodyPr/>
          <a:lstStyle/>
          <a:p>
            <a:endParaRPr lang="fr-FR"/>
          </a:p>
        </p:txBody>
      </p:sp>
      <p:sp>
        <p:nvSpPr>
          <p:cNvPr id="75783" name="Ellipse 6"/>
          <p:cNvSpPr>
            <a:spLocks noChangeArrowheads="1"/>
          </p:cNvSpPr>
          <p:nvPr/>
        </p:nvSpPr>
        <p:spPr bwMode="auto">
          <a:xfrm>
            <a:off x="3606799" y="4291017"/>
            <a:ext cx="225425" cy="225425"/>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4" name="Ellipse 8"/>
          <p:cNvSpPr>
            <a:spLocks noChangeArrowheads="1"/>
          </p:cNvSpPr>
          <p:nvPr/>
        </p:nvSpPr>
        <p:spPr bwMode="auto">
          <a:xfrm>
            <a:off x="1274762" y="4211642"/>
            <a:ext cx="225425" cy="225425"/>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5" name="Forme libre 9"/>
          <p:cNvSpPr>
            <a:spLocks/>
          </p:cNvSpPr>
          <p:nvPr/>
        </p:nvSpPr>
        <p:spPr bwMode="auto">
          <a:xfrm>
            <a:off x="1258887" y="4019555"/>
            <a:ext cx="4040187" cy="695325"/>
          </a:xfrm>
          <a:custGeom>
            <a:avLst/>
            <a:gdLst>
              <a:gd name="T0" fmla="*/ 0 w 4346222"/>
              <a:gd name="T1" fmla="*/ 1 h 957290"/>
              <a:gd name="T2" fmla="*/ 838 w 4346222"/>
              <a:gd name="T3" fmla="*/ 1 h 957290"/>
              <a:gd name="T4" fmla="*/ 1445 w 4346222"/>
              <a:gd name="T5" fmla="*/ 1 h 957290"/>
              <a:gd name="T6" fmla="*/ 2168 w 4346222"/>
              <a:gd name="T7" fmla="*/ 1 h 957290"/>
              <a:gd name="T8" fmla="*/ 4351 w 4346222"/>
              <a:gd name="T9" fmla="*/ 1 h 957290"/>
              <a:gd name="T10" fmla="*/ 5212 w 4346222"/>
              <a:gd name="T11" fmla="*/ 1 h 957290"/>
              <a:gd name="T12" fmla="*/ 5653 w 4346222"/>
              <a:gd name="T13" fmla="*/ 1 h 957290"/>
              <a:gd name="T14" fmla="*/ 6034 w 4346222"/>
              <a:gd name="T15" fmla="*/ 1 h 957290"/>
              <a:gd name="T16" fmla="*/ 6547 w 4346222"/>
              <a:gd name="T17" fmla="*/ 1 h 957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46222" h="957290">
                <a:moveTo>
                  <a:pt x="0" y="878268"/>
                </a:moveTo>
                <a:cubicBezTo>
                  <a:pt x="138759" y="727750"/>
                  <a:pt x="396934" y="105198"/>
                  <a:pt x="556781" y="15791"/>
                </a:cubicBezTo>
                <a:cubicBezTo>
                  <a:pt x="716628" y="-73616"/>
                  <a:pt x="817972" y="241357"/>
                  <a:pt x="959083" y="341829"/>
                </a:cubicBezTo>
                <a:cubicBezTo>
                  <a:pt x="1100194" y="442301"/>
                  <a:pt x="1118199" y="567307"/>
                  <a:pt x="1439869" y="618624"/>
                </a:cubicBezTo>
                <a:cubicBezTo>
                  <a:pt x="1761539" y="669941"/>
                  <a:pt x="2552417" y="701049"/>
                  <a:pt x="2889103" y="649732"/>
                </a:cubicBezTo>
                <a:cubicBezTo>
                  <a:pt x="3225789" y="598415"/>
                  <a:pt x="3311808" y="413074"/>
                  <a:pt x="3459983" y="310720"/>
                </a:cubicBezTo>
                <a:cubicBezTo>
                  <a:pt x="3608158" y="146149"/>
                  <a:pt x="3662818" y="20056"/>
                  <a:pt x="3753870" y="20056"/>
                </a:cubicBezTo>
                <a:cubicBezTo>
                  <a:pt x="3844922" y="20056"/>
                  <a:pt x="3913641" y="151922"/>
                  <a:pt x="4006296" y="310720"/>
                </a:cubicBezTo>
                <a:cubicBezTo>
                  <a:pt x="4098951" y="469518"/>
                  <a:pt x="4293614" y="836566"/>
                  <a:pt x="4346222" y="957290"/>
                </a:cubicBezTo>
              </a:path>
            </a:pathLst>
          </a:custGeom>
          <a:noFill/>
          <a:ln w="12700" cap="flat" cmpd="sng" algn="ctr">
            <a:solidFill>
              <a:schemeClr val="tx1"/>
            </a:solidFill>
            <a:prstDash val="lgDashDot"/>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5786" name="Ellipse 10"/>
          <p:cNvSpPr>
            <a:spLocks noChangeArrowheads="1"/>
          </p:cNvSpPr>
          <p:nvPr/>
        </p:nvSpPr>
        <p:spPr bwMode="auto">
          <a:xfrm>
            <a:off x="5170487" y="4403730"/>
            <a:ext cx="227012" cy="225425"/>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7" name="Ellipse 11"/>
          <p:cNvSpPr>
            <a:spLocks noChangeArrowheads="1"/>
          </p:cNvSpPr>
          <p:nvPr/>
        </p:nvSpPr>
        <p:spPr bwMode="auto">
          <a:xfrm>
            <a:off x="2020887" y="3990980"/>
            <a:ext cx="225425" cy="227012"/>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8" name="Ellipse 12"/>
          <p:cNvSpPr>
            <a:spLocks noChangeArrowheads="1"/>
          </p:cNvSpPr>
          <p:nvPr/>
        </p:nvSpPr>
        <p:spPr bwMode="auto">
          <a:xfrm>
            <a:off x="4317999" y="4003680"/>
            <a:ext cx="225425" cy="225425"/>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9" name="Ellipse 13"/>
          <p:cNvSpPr>
            <a:spLocks noChangeArrowheads="1"/>
          </p:cNvSpPr>
          <p:nvPr/>
        </p:nvSpPr>
        <p:spPr bwMode="auto">
          <a:xfrm>
            <a:off x="1665287" y="3776667"/>
            <a:ext cx="225425" cy="227013"/>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75790" name="Connecteur droit avec flèche 14"/>
          <p:cNvCxnSpPr>
            <a:cxnSpLocks noChangeShapeType="1"/>
          </p:cNvCxnSpPr>
          <p:nvPr/>
        </p:nvCxnSpPr>
        <p:spPr bwMode="auto">
          <a:xfrm flipH="1">
            <a:off x="2489199" y="3778255"/>
            <a:ext cx="225425" cy="4079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791" name="Connecteur droit avec flèche 16"/>
          <p:cNvCxnSpPr>
            <a:cxnSpLocks noChangeShapeType="1"/>
          </p:cNvCxnSpPr>
          <p:nvPr/>
        </p:nvCxnSpPr>
        <p:spPr bwMode="auto">
          <a:xfrm rot="10800000" flipH="1">
            <a:off x="2133599" y="4397380"/>
            <a:ext cx="225425" cy="40957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792" name="Connecteur droit avec flèche 17"/>
          <p:cNvCxnSpPr>
            <a:cxnSpLocks noChangeShapeType="1"/>
          </p:cNvCxnSpPr>
          <p:nvPr/>
        </p:nvCxnSpPr>
        <p:spPr bwMode="auto">
          <a:xfrm rot="10800000" flipH="1">
            <a:off x="2268537" y="4162430"/>
            <a:ext cx="225425" cy="409575"/>
          </a:xfrm>
          <a:prstGeom prst="straightConnector1">
            <a:avLst/>
          </a:prstGeom>
          <a:noFill/>
          <a:ln w="12700" algn="ctr">
            <a:solidFill>
              <a:schemeClr val="tx1"/>
            </a:solidFill>
            <a:round/>
            <a:headEnd type="none" w="sm"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793" name="ZoneTexte 15"/>
          <p:cNvSpPr txBox="1">
            <a:spLocks noChangeArrowheads="1"/>
          </p:cNvSpPr>
          <p:nvPr/>
        </p:nvSpPr>
        <p:spPr bwMode="auto">
          <a:xfrm rot="-3925388">
            <a:off x="2199480" y="3628237"/>
            <a:ext cx="6889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a:latin typeface="Arial" charset="0"/>
              </a:rPr>
              <a:t>0,2</a:t>
            </a:r>
          </a:p>
        </p:txBody>
      </p:sp>
      <p:sp>
        <p:nvSpPr>
          <p:cNvPr id="75794" name="Ellipse 18"/>
          <p:cNvSpPr>
            <a:spLocks noChangeArrowheads="1"/>
          </p:cNvSpPr>
          <p:nvPr/>
        </p:nvSpPr>
        <p:spPr bwMode="auto">
          <a:xfrm>
            <a:off x="2813049" y="4186242"/>
            <a:ext cx="658813" cy="657225"/>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95" name="Ellipse 21"/>
          <p:cNvSpPr>
            <a:spLocks noChangeArrowheads="1"/>
          </p:cNvSpPr>
          <p:nvPr/>
        </p:nvSpPr>
        <p:spPr bwMode="auto">
          <a:xfrm>
            <a:off x="1058862" y="4170367"/>
            <a:ext cx="658812" cy="657225"/>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96" name="Forme libre 22"/>
          <p:cNvSpPr>
            <a:spLocks/>
          </p:cNvSpPr>
          <p:nvPr/>
        </p:nvSpPr>
        <p:spPr bwMode="auto">
          <a:xfrm>
            <a:off x="939799" y="3687767"/>
            <a:ext cx="4564063" cy="868363"/>
          </a:xfrm>
          <a:custGeom>
            <a:avLst/>
            <a:gdLst>
              <a:gd name="T0" fmla="*/ 0 w 4261892"/>
              <a:gd name="T1" fmla="*/ 355163530 h 811005"/>
              <a:gd name="T2" fmla="*/ 324033432 w 4261892"/>
              <a:gd name="T3" fmla="*/ 6449021 h 811005"/>
              <a:gd name="T4" fmla="*/ 667432603 w 4261892"/>
              <a:gd name="T5" fmla="*/ 167595371 h 811005"/>
              <a:gd name="T6" fmla="*/ 1246906203 w 4261892"/>
              <a:gd name="T7" fmla="*/ 195294055 h 811005"/>
              <a:gd name="T8" fmla="*/ 1611397999 w 4261892"/>
              <a:gd name="T9" fmla="*/ 6121742 h 811005"/>
              <a:gd name="T10" fmla="*/ 1893611600 w 4261892"/>
              <a:gd name="T11" fmla="*/ 348222195 h 8110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61892" h="811005">
                <a:moveTo>
                  <a:pt x="0" y="811005"/>
                </a:moveTo>
                <a:cubicBezTo>
                  <a:pt x="138759" y="660487"/>
                  <a:pt x="478931" y="86110"/>
                  <a:pt x="729292" y="14726"/>
                </a:cubicBezTo>
                <a:cubicBezTo>
                  <a:pt x="979653" y="-56658"/>
                  <a:pt x="1208696" y="268664"/>
                  <a:pt x="1502169" y="382700"/>
                </a:cubicBezTo>
                <a:cubicBezTo>
                  <a:pt x="1795642" y="496736"/>
                  <a:pt x="2452282" y="507402"/>
                  <a:pt x="2806374" y="445949"/>
                </a:cubicBezTo>
                <a:cubicBezTo>
                  <a:pt x="3160466" y="384496"/>
                  <a:pt x="3384137" y="-86387"/>
                  <a:pt x="3626723" y="13979"/>
                </a:cubicBezTo>
                <a:cubicBezTo>
                  <a:pt x="3869309" y="114345"/>
                  <a:pt x="4043640" y="416977"/>
                  <a:pt x="4261892" y="795155"/>
                </a:cubicBezTo>
              </a:path>
            </a:pathLst>
          </a:custGeom>
          <a:noFill/>
          <a:ln w="12700" cap="flat"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75797" name="Forme libre 23"/>
          <p:cNvSpPr>
            <a:spLocks/>
          </p:cNvSpPr>
          <p:nvPr/>
        </p:nvSpPr>
        <p:spPr bwMode="auto">
          <a:xfrm>
            <a:off x="1319212" y="4438655"/>
            <a:ext cx="3722687" cy="687387"/>
          </a:xfrm>
          <a:custGeom>
            <a:avLst/>
            <a:gdLst>
              <a:gd name="T0" fmla="*/ 0 w 4167675"/>
              <a:gd name="T1" fmla="*/ 3 h 814861"/>
              <a:gd name="T2" fmla="*/ 21 w 4167675"/>
              <a:gd name="T3" fmla="*/ 3 h 814861"/>
              <a:gd name="T4" fmla="*/ 29 w 4167675"/>
              <a:gd name="T5" fmla="*/ 3 h 814861"/>
              <a:gd name="T6" fmla="*/ 40 w 4167675"/>
              <a:gd name="T7" fmla="*/ 3 h 814861"/>
              <a:gd name="T8" fmla="*/ 63 w 4167675"/>
              <a:gd name="T9" fmla="*/ 3 h 814861"/>
              <a:gd name="T10" fmla="*/ 121 w 4167675"/>
              <a:gd name="T11" fmla="*/ 3 h 814861"/>
              <a:gd name="T12" fmla="*/ 151 w 4167675"/>
              <a:gd name="T13" fmla="*/ 3 h 814861"/>
              <a:gd name="T14" fmla="*/ 163 w 4167675"/>
              <a:gd name="T15" fmla="*/ 3 h 814861"/>
              <a:gd name="T16" fmla="*/ 168 w 4167675"/>
              <a:gd name="T17" fmla="*/ 3 h 814861"/>
              <a:gd name="T18" fmla="*/ 180 w 4167675"/>
              <a:gd name="T19" fmla="*/ 3 h 8148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67675" h="814861">
                <a:moveTo>
                  <a:pt x="0" y="814861"/>
                </a:moveTo>
                <a:cubicBezTo>
                  <a:pt x="64480" y="701182"/>
                  <a:pt x="370652" y="307913"/>
                  <a:pt x="475350" y="159575"/>
                </a:cubicBezTo>
                <a:cubicBezTo>
                  <a:pt x="529496" y="11237"/>
                  <a:pt x="582130" y="3863"/>
                  <a:pt x="655853" y="12791"/>
                </a:cubicBezTo>
                <a:cubicBezTo>
                  <a:pt x="729576" y="21719"/>
                  <a:pt x="772023" y="136191"/>
                  <a:pt x="917687" y="213145"/>
                </a:cubicBezTo>
                <a:cubicBezTo>
                  <a:pt x="1063351" y="290099"/>
                  <a:pt x="1174750" y="400684"/>
                  <a:pt x="1489531" y="440127"/>
                </a:cubicBezTo>
                <a:cubicBezTo>
                  <a:pt x="1804312" y="479570"/>
                  <a:pt x="2471984" y="485403"/>
                  <a:pt x="2806374" y="449805"/>
                </a:cubicBezTo>
                <a:cubicBezTo>
                  <a:pt x="3140764" y="414207"/>
                  <a:pt x="3349360" y="301695"/>
                  <a:pt x="3495872" y="226538"/>
                </a:cubicBezTo>
                <a:cubicBezTo>
                  <a:pt x="3642384" y="151381"/>
                  <a:pt x="3748524" y="84650"/>
                  <a:pt x="3799821" y="38705"/>
                </a:cubicBezTo>
                <a:cubicBezTo>
                  <a:pt x="3851119" y="-7239"/>
                  <a:pt x="3814006" y="-25435"/>
                  <a:pt x="3875315" y="59352"/>
                </a:cubicBezTo>
                <a:cubicBezTo>
                  <a:pt x="3936624" y="144139"/>
                  <a:pt x="3867023" y="78043"/>
                  <a:pt x="4167675" y="547428"/>
                </a:cubicBezTo>
              </a:path>
            </a:pathLst>
          </a:custGeom>
          <a:noFill/>
          <a:ln w="12700" cap="flat"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75798" name="Ellipse 24"/>
          <p:cNvSpPr>
            <a:spLocks noChangeArrowheads="1"/>
          </p:cNvSpPr>
          <p:nvPr/>
        </p:nvSpPr>
        <p:spPr bwMode="auto">
          <a:xfrm>
            <a:off x="1458912" y="3695705"/>
            <a:ext cx="658812" cy="658812"/>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99" name="Ellipse 25"/>
          <p:cNvSpPr>
            <a:spLocks noChangeArrowheads="1"/>
          </p:cNvSpPr>
          <p:nvPr/>
        </p:nvSpPr>
        <p:spPr bwMode="auto">
          <a:xfrm>
            <a:off x="4200524" y="3881442"/>
            <a:ext cx="657225" cy="657225"/>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75800" name="Connecteur droit avec flèche 26"/>
          <p:cNvCxnSpPr>
            <a:cxnSpLocks noChangeShapeType="1"/>
          </p:cNvCxnSpPr>
          <p:nvPr/>
        </p:nvCxnSpPr>
        <p:spPr bwMode="auto">
          <a:xfrm rot="19803766" flipH="1">
            <a:off x="3652837" y="3756030"/>
            <a:ext cx="227012" cy="4079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801" name="Connecteur droit avec flèche 27"/>
          <p:cNvCxnSpPr>
            <a:cxnSpLocks noChangeShapeType="1"/>
          </p:cNvCxnSpPr>
          <p:nvPr/>
        </p:nvCxnSpPr>
        <p:spPr bwMode="auto">
          <a:xfrm rot="9003766" flipH="1">
            <a:off x="3654424" y="4835530"/>
            <a:ext cx="225425" cy="40957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802" name="Connecteur droit avec flèche 28"/>
          <p:cNvCxnSpPr>
            <a:cxnSpLocks noChangeShapeType="1"/>
          </p:cNvCxnSpPr>
          <p:nvPr/>
        </p:nvCxnSpPr>
        <p:spPr bwMode="auto">
          <a:xfrm flipH="1" flipV="1">
            <a:off x="3763962" y="4133855"/>
            <a:ext cx="3175" cy="744537"/>
          </a:xfrm>
          <a:prstGeom prst="straightConnector1">
            <a:avLst/>
          </a:prstGeom>
          <a:noFill/>
          <a:ln w="12700" algn="ctr">
            <a:solidFill>
              <a:schemeClr val="tx1"/>
            </a:solidFill>
            <a:round/>
            <a:headEnd type="none" w="sm"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803" name="ZoneTexte 31"/>
          <p:cNvSpPr txBox="1">
            <a:spLocks noChangeArrowheads="1"/>
          </p:cNvSpPr>
          <p:nvPr/>
        </p:nvSpPr>
        <p:spPr bwMode="auto">
          <a:xfrm rot="-5400000">
            <a:off x="3284537" y="3633792"/>
            <a:ext cx="688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a:latin typeface="Arial" charset="0"/>
              </a:rPr>
              <a:t>0,6</a:t>
            </a:r>
          </a:p>
        </p:txBody>
      </p:sp>
      <p:sp>
        <p:nvSpPr>
          <p:cNvPr id="75810" name="Flèche vers le bas 30"/>
          <p:cNvSpPr>
            <a:spLocks noChangeArrowheads="1"/>
          </p:cNvSpPr>
          <p:nvPr/>
        </p:nvSpPr>
        <p:spPr bwMode="auto">
          <a:xfrm flipV="1">
            <a:off x="3049587" y="3052767"/>
            <a:ext cx="346075" cy="685800"/>
          </a:xfrm>
          <a:prstGeom prst="downArrow">
            <a:avLst>
              <a:gd name="adj1" fmla="val 50000"/>
              <a:gd name="adj2" fmla="val 49908"/>
            </a:avLst>
          </a:prstGeom>
          <a:solidFill>
            <a:srgbClr val="66CCFF"/>
          </a:solidFill>
          <a:ln w="12700" algn="ctr">
            <a:solidFill>
              <a:schemeClr val="tx1"/>
            </a:solidFill>
            <a:round/>
            <a:headEnd type="none" w="sm" len="sm"/>
            <a:tailEnd type="none" w="sm" len="sm"/>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811" name="ZoneTexte 48"/>
          <p:cNvSpPr txBox="1">
            <a:spLocks noChangeArrowheads="1"/>
          </p:cNvSpPr>
          <p:nvPr/>
        </p:nvSpPr>
        <p:spPr bwMode="auto">
          <a:xfrm>
            <a:off x="3395662" y="2911480"/>
            <a:ext cx="2505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Sens extérieur matière</a:t>
            </a:r>
          </a:p>
        </p:txBody>
      </p:sp>
      <p:sp>
        <p:nvSpPr>
          <p:cNvPr id="75812" name="ZoneTexte 49"/>
          <p:cNvSpPr txBox="1">
            <a:spLocks noChangeArrowheads="1"/>
          </p:cNvSpPr>
          <p:nvPr/>
        </p:nvSpPr>
        <p:spPr bwMode="auto">
          <a:xfrm>
            <a:off x="252412" y="3097217"/>
            <a:ext cx="2214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Surface nominale (CAO)</a:t>
            </a:r>
          </a:p>
        </p:txBody>
      </p:sp>
      <p:cxnSp>
        <p:nvCxnSpPr>
          <p:cNvPr id="75813" name="Connecteur droit avec flèche 51"/>
          <p:cNvCxnSpPr>
            <a:cxnSpLocks noChangeShapeType="1"/>
          </p:cNvCxnSpPr>
          <p:nvPr/>
        </p:nvCxnSpPr>
        <p:spPr bwMode="auto">
          <a:xfrm>
            <a:off x="1111249" y="3586167"/>
            <a:ext cx="388938" cy="417513"/>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814" name="ZoneTexte 53"/>
          <p:cNvSpPr txBox="1">
            <a:spLocks noChangeArrowheads="1"/>
          </p:cNvSpPr>
          <p:nvPr/>
        </p:nvSpPr>
        <p:spPr bwMode="auto">
          <a:xfrm>
            <a:off x="5756274" y="3479805"/>
            <a:ext cx="24701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Profil théorique défini par un offset de 0,2 dans la matière </a:t>
            </a:r>
          </a:p>
        </p:txBody>
      </p:sp>
      <p:cxnSp>
        <p:nvCxnSpPr>
          <p:cNvPr id="75815" name="Connecteur droit avec flèche 57"/>
          <p:cNvCxnSpPr>
            <a:cxnSpLocks noChangeShapeType="1"/>
            <a:stCxn id="75814" idx="1"/>
          </p:cNvCxnSpPr>
          <p:nvPr/>
        </p:nvCxnSpPr>
        <p:spPr bwMode="auto">
          <a:xfrm flipH="1">
            <a:off x="5041899" y="3941767"/>
            <a:ext cx="714375" cy="395288"/>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816" name="Accolade fermante 58"/>
          <p:cNvSpPr>
            <a:spLocks/>
          </p:cNvSpPr>
          <p:nvPr/>
        </p:nvSpPr>
        <p:spPr bwMode="auto">
          <a:xfrm rot="3289312">
            <a:off x="5276849" y="4573592"/>
            <a:ext cx="177800" cy="603250"/>
          </a:xfrm>
          <a:prstGeom prst="rightBrace">
            <a:avLst>
              <a:gd name="adj1" fmla="val 8325"/>
              <a:gd name="adj2" fmla="val 50000"/>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817" name="ZoneTexte 59"/>
          <p:cNvSpPr txBox="1">
            <a:spLocks noChangeArrowheads="1"/>
          </p:cNvSpPr>
          <p:nvPr/>
        </p:nvSpPr>
        <p:spPr bwMode="auto">
          <a:xfrm>
            <a:off x="5662612" y="4498980"/>
            <a:ext cx="32099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Zone de tolérance de largeur 0,6 centrée sur le profil théorique </a:t>
            </a:r>
          </a:p>
        </p:txBody>
      </p:sp>
      <p:sp>
        <p:nvSpPr>
          <p:cNvPr id="82" name="Forme libre 5"/>
          <p:cNvSpPr>
            <a:spLocks/>
          </p:cNvSpPr>
          <p:nvPr/>
        </p:nvSpPr>
        <p:spPr bwMode="auto">
          <a:xfrm>
            <a:off x="1481137" y="1733818"/>
            <a:ext cx="4346575" cy="817563"/>
          </a:xfrm>
          <a:custGeom>
            <a:avLst/>
            <a:gdLst>
              <a:gd name="T0" fmla="*/ 0 w 4346222"/>
              <a:gd name="T1" fmla="*/ 730501 h 817666"/>
              <a:gd name="T2" fmla="*/ 670796 w 4346222"/>
              <a:gd name="T3" fmla="*/ 15979 h 817666"/>
              <a:gd name="T4" fmla="*/ 1523559 w 4346222"/>
              <a:gd name="T5" fmla="*/ 473720 h 817666"/>
              <a:gd name="T6" fmla="*/ 2922055 w 4346222"/>
              <a:gd name="T7" fmla="*/ 473720 h 817666"/>
              <a:gd name="T8" fmla="*/ 3695204 w 4346222"/>
              <a:gd name="T9" fmla="*/ 4778 h 817666"/>
              <a:gd name="T10" fmla="*/ 4377392 w 4346222"/>
              <a:gd name="T11" fmla="*/ 808651 h 8176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46222" h="817666">
                <a:moveTo>
                  <a:pt x="0" y="738644"/>
                </a:moveTo>
                <a:cubicBezTo>
                  <a:pt x="138759" y="588126"/>
                  <a:pt x="413926" y="59429"/>
                  <a:pt x="666044" y="16155"/>
                </a:cubicBezTo>
                <a:cubicBezTo>
                  <a:pt x="918162" y="-27119"/>
                  <a:pt x="1140178" y="401859"/>
                  <a:pt x="1512711" y="479000"/>
                </a:cubicBezTo>
                <a:cubicBezTo>
                  <a:pt x="1885244" y="556141"/>
                  <a:pt x="2541881" y="558022"/>
                  <a:pt x="2901244" y="479000"/>
                </a:cubicBezTo>
                <a:cubicBezTo>
                  <a:pt x="3260607" y="399978"/>
                  <a:pt x="3428059" y="-51578"/>
                  <a:pt x="3668889" y="4866"/>
                </a:cubicBezTo>
                <a:cubicBezTo>
                  <a:pt x="3909719" y="61310"/>
                  <a:pt x="4127970" y="439488"/>
                  <a:pt x="4346222" y="817666"/>
                </a:cubicBezTo>
              </a:path>
            </a:pathLst>
          </a:custGeom>
          <a:solidFill>
            <a:srgbClr val="FFFF66"/>
          </a:solidFill>
          <a:ln w="25400" cap="flat" cmpd="sng" algn="ctr">
            <a:solidFill>
              <a:schemeClr val="tx1"/>
            </a:solidFill>
            <a:prstDash val="solid"/>
            <a:round/>
            <a:headEnd type="none" w="sm" len="sm"/>
            <a:tailEnd type="none" w="sm" len="sm"/>
          </a:ln>
        </p:spPr>
        <p:txBody>
          <a:bodyPr/>
          <a:lstStyle/>
          <a:p>
            <a:endParaRPr lang="fr-FR"/>
          </a:p>
        </p:txBody>
      </p:sp>
      <p:sp>
        <p:nvSpPr>
          <p:cNvPr id="88" name="Rectangle 728"/>
          <p:cNvSpPr>
            <a:spLocks noChangeArrowheads="1"/>
          </p:cNvSpPr>
          <p:nvPr/>
        </p:nvSpPr>
        <p:spPr bwMode="auto">
          <a:xfrm>
            <a:off x="2225044" y="1224627"/>
            <a:ext cx="18684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1" fontAlgn="auto" hangingPunct="1">
              <a:spcBef>
                <a:spcPts val="0"/>
              </a:spcBef>
              <a:spcAft>
                <a:spcPts val="0"/>
              </a:spcAft>
              <a:defRPr/>
            </a:pPr>
            <a:r>
              <a:rPr lang="fr-FR" sz="1400" kern="0" dirty="0">
                <a:solidFill>
                  <a:srgbClr val="000000"/>
                </a:solidFill>
                <a:latin typeface="Arial" pitchFamily="34" charset="0"/>
              </a:rPr>
              <a:t>0,6  UZ [-0,2]    A    B</a:t>
            </a:r>
          </a:p>
        </p:txBody>
      </p:sp>
      <p:sp>
        <p:nvSpPr>
          <p:cNvPr id="89" name="Rectangle 729"/>
          <p:cNvSpPr>
            <a:spLocks noChangeArrowheads="1"/>
          </p:cNvSpPr>
          <p:nvPr/>
        </p:nvSpPr>
        <p:spPr bwMode="auto">
          <a:xfrm>
            <a:off x="1942469" y="1230977"/>
            <a:ext cx="2151063" cy="3143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90" name="Line 730"/>
          <p:cNvSpPr>
            <a:spLocks noChangeShapeType="1"/>
          </p:cNvSpPr>
          <p:nvPr/>
        </p:nvSpPr>
        <p:spPr bwMode="auto">
          <a:xfrm>
            <a:off x="2266319" y="1224627"/>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nvGrpSpPr>
          <p:cNvPr id="91" name="Group 731"/>
          <p:cNvGrpSpPr>
            <a:grpSpLocks/>
          </p:cNvGrpSpPr>
          <p:nvPr/>
        </p:nvGrpSpPr>
        <p:grpSpPr bwMode="auto">
          <a:xfrm>
            <a:off x="1993269" y="1318290"/>
            <a:ext cx="231775" cy="115887"/>
            <a:chOff x="468" y="3046"/>
            <a:chExt cx="146" cy="73"/>
          </a:xfrm>
        </p:grpSpPr>
        <p:sp>
          <p:nvSpPr>
            <p:cNvPr id="92"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93" name="Line 733"/>
            <p:cNvSpPr>
              <a:spLocks noChangeShapeType="1"/>
            </p:cNvSpPr>
            <p:nvPr/>
          </p:nvSpPr>
          <p:spPr bwMode="auto">
            <a:xfrm>
              <a:off x="468" y="3117"/>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sp>
        <p:nvSpPr>
          <p:cNvPr id="94" name="Line 734"/>
          <p:cNvSpPr>
            <a:spLocks noChangeShapeType="1"/>
          </p:cNvSpPr>
          <p:nvPr/>
        </p:nvSpPr>
        <p:spPr bwMode="auto">
          <a:xfrm>
            <a:off x="3460119" y="1224627"/>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95" name="Line 735"/>
          <p:cNvSpPr>
            <a:spLocks noChangeShapeType="1"/>
          </p:cNvSpPr>
          <p:nvPr/>
        </p:nvSpPr>
        <p:spPr bwMode="auto">
          <a:xfrm>
            <a:off x="3764919" y="1224627"/>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cxnSp>
        <p:nvCxnSpPr>
          <p:cNvPr id="96" name="Connecteur droit 4"/>
          <p:cNvCxnSpPr>
            <a:cxnSpLocks noChangeShapeType="1"/>
          </p:cNvCxnSpPr>
          <p:nvPr/>
        </p:nvCxnSpPr>
        <p:spPr bwMode="auto">
          <a:xfrm>
            <a:off x="4158619" y="1388140"/>
            <a:ext cx="2762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Connecteur droit avec flèche 6"/>
          <p:cNvCxnSpPr>
            <a:cxnSpLocks noChangeShapeType="1"/>
          </p:cNvCxnSpPr>
          <p:nvPr/>
        </p:nvCxnSpPr>
        <p:spPr bwMode="auto">
          <a:xfrm>
            <a:off x="4434844" y="1388140"/>
            <a:ext cx="426710" cy="467518"/>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ZoneTexte 49"/>
          <p:cNvSpPr txBox="1">
            <a:spLocks noChangeArrowheads="1"/>
          </p:cNvSpPr>
          <p:nvPr/>
        </p:nvSpPr>
        <p:spPr bwMode="auto">
          <a:xfrm>
            <a:off x="-193675" y="1377027"/>
            <a:ext cx="2214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800" dirty="0">
                <a:latin typeface="Arial" charset="0"/>
              </a:rPr>
              <a:t>Surface nominale (CAO)</a:t>
            </a:r>
          </a:p>
        </p:txBody>
      </p:sp>
      <p:cxnSp>
        <p:nvCxnSpPr>
          <p:cNvPr id="99" name="Connecteur droit avec flèche 51"/>
          <p:cNvCxnSpPr>
            <a:cxnSpLocks noChangeShapeType="1"/>
          </p:cNvCxnSpPr>
          <p:nvPr/>
        </p:nvCxnSpPr>
        <p:spPr bwMode="auto">
          <a:xfrm>
            <a:off x="1274762" y="1914840"/>
            <a:ext cx="400050" cy="2413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17345666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Oval 2"/>
          <p:cNvSpPr>
            <a:spLocks noChangeArrowheads="1"/>
          </p:cNvSpPr>
          <p:nvPr/>
        </p:nvSpPr>
        <p:spPr bwMode="auto">
          <a:xfrm>
            <a:off x="7767638" y="706438"/>
            <a:ext cx="682625" cy="682625"/>
          </a:xfrm>
          <a:prstGeom prst="ellipse">
            <a:avLst/>
          </a:prstGeom>
          <a:solidFill>
            <a:srgbClr val="FF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39" name="Freeform 3" descr="noir)"/>
          <p:cNvSpPr>
            <a:spLocks/>
          </p:cNvSpPr>
          <p:nvPr/>
        </p:nvSpPr>
        <p:spPr bwMode="auto">
          <a:xfrm>
            <a:off x="4702175" y="1289050"/>
            <a:ext cx="1739900" cy="904875"/>
          </a:xfrm>
          <a:custGeom>
            <a:avLst/>
            <a:gdLst>
              <a:gd name="T0" fmla="*/ 0 w 1096"/>
              <a:gd name="T1" fmla="*/ 0 h 570"/>
              <a:gd name="T2" fmla="*/ 2147483647 w 1096"/>
              <a:gd name="T3" fmla="*/ 2147483647 h 570"/>
              <a:gd name="T4" fmla="*/ 2147483647 w 1096"/>
              <a:gd name="T5" fmla="*/ 2147483647 h 570"/>
              <a:gd name="T6" fmla="*/ 2147483647 w 1096"/>
              <a:gd name="T7" fmla="*/ 2147483647 h 570"/>
              <a:gd name="T8" fmla="*/ 2147483647 w 1096"/>
              <a:gd name="T9" fmla="*/ 2147483647 h 570"/>
              <a:gd name="T10" fmla="*/ 2147483647 w 1096"/>
              <a:gd name="T11" fmla="*/ 0 h 570"/>
              <a:gd name="T12" fmla="*/ 0 w 109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6" h="570">
                <a:moveTo>
                  <a:pt x="0" y="0"/>
                </a:moveTo>
                <a:lnTo>
                  <a:pt x="2" y="568"/>
                </a:lnTo>
                <a:lnTo>
                  <a:pt x="234" y="569"/>
                </a:lnTo>
                <a:lnTo>
                  <a:pt x="234" y="413"/>
                </a:lnTo>
                <a:lnTo>
                  <a:pt x="1095" y="413"/>
                </a:lnTo>
                <a:lnTo>
                  <a:pt x="1095" y="0"/>
                </a:lnTo>
                <a:lnTo>
                  <a:pt x="0"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140" name="Line 4"/>
          <p:cNvSpPr>
            <a:spLocks noChangeShapeType="1"/>
          </p:cNvSpPr>
          <p:nvPr/>
        </p:nvSpPr>
        <p:spPr bwMode="auto">
          <a:xfrm flipV="1">
            <a:off x="3962400" y="20859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1" name="Line 5"/>
          <p:cNvSpPr>
            <a:spLocks noChangeShapeType="1"/>
          </p:cNvSpPr>
          <p:nvPr/>
        </p:nvSpPr>
        <p:spPr bwMode="auto">
          <a:xfrm flipV="1">
            <a:off x="3962400"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2" name="Line 6"/>
          <p:cNvSpPr>
            <a:spLocks noChangeShapeType="1"/>
          </p:cNvSpPr>
          <p:nvPr/>
        </p:nvSpPr>
        <p:spPr bwMode="auto">
          <a:xfrm flipV="1">
            <a:off x="3962400" y="174942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3" name="Line 7"/>
          <p:cNvSpPr>
            <a:spLocks noChangeShapeType="1"/>
          </p:cNvSpPr>
          <p:nvPr/>
        </p:nvSpPr>
        <p:spPr bwMode="auto">
          <a:xfrm flipV="1">
            <a:off x="3962400"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4" name="Line 8"/>
          <p:cNvSpPr>
            <a:spLocks noChangeShapeType="1"/>
          </p:cNvSpPr>
          <p:nvPr/>
        </p:nvSpPr>
        <p:spPr bwMode="auto">
          <a:xfrm flipV="1">
            <a:off x="3962400" y="1412875"/>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5" name="Line 9"/>
          <p:cNvSpPr>
            <a:spLocks noChangeShapeType="1"/>
          </p:cNvSpPr>
          <p:nvPr/>
        </p:nvSpPr>
        <p:spPr bwMode="auto">
          <a:xfrm flipV="1">
            <a:off x="3962400"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6" name="Line 10"/>
          <p:cNvSpPr>
            <a:spLocks noChangeShapeType="1"/>
          </p:cNvSpPr>
          <p:nvPr/>
        </p:nvSpPr>
        <p:spPr bwMode="auto">
          <a:xfrm flipV="1">
            <a:off x="3962400" y="1093788"/>
            <a:ext cx="0" cy="1412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7" name="Line 11"/>
          <p:cNvSpPr>
            <a:spLocks noChangeShapeType="1"/>
          </p:cNvSpPr>
          <p:nvPr/>
        </p:nvSpPr>
        <p:spPr bwMode="auto">
          <a:xfrm>
            <a:off x="3235325" y="1289050"/>
            <a:ext cx="1562100"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8" name="Line 12"/>
          <p:cNvSpPr>
            <a:spLocks noChangeShapeType="1"/>
          </p:cNvSpPr>
          <p:nvPr/>
        </p:nvSpPr>
        <p:spPr bwMode="auto">
          <a:xfrm>
            <a:off x="946150" y="1925638"/>
            <a:ext cx="6032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49" name="Line 13"/>
          <p:cNvSpPr>
            <a:spLocks noChangeShapeType="1"/>
          </p:cNvSpPr>
          <p:nvPr/>
        </p:nvSpPr>
        <p:spPr bwMode="auto">
          <a:xfrm>
            <a:off x="2862263" y="2068513"/>
            <a:ext cx="0" cy="5492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0" name="Line 14"/>
          <p:cNvSpPr>
            <a:spLocks noChangeShapeType="1"/>
          </p:cNvSpPr>
          <p:nvPr/>
        </p:nvSpPr>
        <p:spPr bwMode="auto">
          <a:xfrm>
            <a:off x="5080000" y="2174875"/>
            <a:ext cx="0" cy="4429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1" name="Rectangle 15"/>
          <p:cNvSpPr>
            <a:spLocks noChangeArrowheads="1"/>
          </p:cNvSpPr>
          <p:nvPr/>
        </p:nvSpPr>
        <p:spPr bwMode="auto">
          <a:xfrm>
            <a:off x="3249613" y="22717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ø44 </a:t>
            </a:r>
          </a:p>
        </p:txBody>
      </p:sp>
      <p:grpSp>
        <p:nvGrpSpPr>
          <p:cNvPr id="91152" name="Group 16"/>
          <p:cNvGrpSpPr>
            <a:grpSpLocks/>
          </p:cNvGrpSpPr>
          <p:nvPr/>
        </p:nvGrpSpPr>
        <p:grpSpPr bwMode="auto">
          <a:xfrm>
            <a:off x="4343400" y="2260600"/>
            <a:ext cx="360363" cy="336550"/>
            <a:chOff x="2829" y="1725"/>
            <a:chExt cx="170" cy="159"/>
          </a:xfrm>
        </p:grpSpPr>
        <p:sp>
          <p:nvSpPr>
            <p:cNvPr id="91278" name="Rectangle 17"/>
            <p:cNvSpPr>
              <a:spLocks noChangeArrowheads="1"/>
            </p:cNvSpPr>
            <p:nvPr/>
          </p:nvSpPr>
          <p:spPr bwMode="auto">
            <a:xfrm>
              <a:off x="2829" y="1725"/>
              <a:ext cx="151"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E</a:t>
              </a:r>
            </a:p>
          </p:txBody>
        </p:sp>
        <p:sp>
          <p:nvSpPr>
            <p:cNvPr id="91279" name="Rectangle 18"/>
            <p:cNvSpPr>
              <a:spLocks noChangeArrowheads="1"/>
            </p:cNvSpPr>
            <p:nvPr/>
          </p:nvSpPr>
          <p:spPr bwMode="auto">
            <a:xfrm>
              <a:off x="2885" y="1725"/>
              <a:ext cx="114" cy="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 </a:t>
              </a:r>
            </a:p>
          </p:txBody>
        </p:sp>
        <p:sp>
          <p:nvSpPr>
            <p:cNvPr id="91280" name="Oval 19"/>
            <p:cNvSpPr>
              <a:spLocks noChangeArrowheads="1"/>
            </p:cNvSpPr>
            <p:nvPr/>
          </p:nvSpPr>
          <p:spPr bwMode="auto">
            <a:xfrm>
              <a:off x="2847" y="1727"/>
              <a:ext cx="137" cy="137"/>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91153" name="Freeform 20" descr="noir)"/>
          <p:cNvSpPr>
            <a:spLocks/>
          </p:cNvSpPr>
          <p:nvPr/>
        </p:nvSpPr>
        <p:spPr bwMode="auto">
          <a:xfrm>
            <a:off x="1495425" y="1289050"/>
            <a:ext cx="1724025" cy="904875"/>
          </a:xfrm>
          <a:custGeom>
            <a:avLst/>
            <a:gdLst>
              <a:gd name="T0" fmla="*/ 2147483647 w 1086"/>
              <a:gd name="T1" fmla="*/ 0 h 570"/>
              <a:gd name="T2" fmla="*/ 2147483647 w 1086"/>
              <a:gd name="T3" fmla="*/ 2147483647 h 570"/>
              <a:gd name="T4" fmla="*/ 2147483647 w 1086"/>
              <a:gd name="T5" fmla="*/ 2147483647 h 570"/>
              <a:gd name="T6" fmla="*/ 2147483647 w 1086"/>
              <a:gd name="T7" fmla="*/ 2147483647 h 570"/>
              <a:gd name="T8" fmla="*/ 0 w 1086"/>
              <a:gd name="T9" fmla="*/ 2147483647 h 570"/>
              <a:gd name="T10" fmla="*/ 0 w 1086"/>
              <a:gd name="T11" fmla="*/ 0 h 570"/>
              <a:gd name="T12" fmla="*/ 2147483647 w 108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6" h="570">
                <a:moveTo>
                  <a:pt x="1085" y="0"/>
                </a:moveTo>
                <a:lnTo>
                  <a:pt x="1085" y="569"/>
                </a:lnTo>
                <a:lnTo>
                  <a:pt x="861" y="569"/>
                </a:lnTo>
                <a:lnTo>
                  <a:pt x="861" y="413"/>
                </a:lnTo>
                <a:lnTo>
                  <a:pt x="0" y="413"/>
                </a:lnTo>
                <a:lnTo>
                  <a:pt x="0" y="0"/>
                </a:lnTo>
                <a:lnTo>
                  <a:pt x="1085"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154" name="Line 21"/>
          <p:cNvSpPr>
            <a:spLocks noChangeShapeType="1"/>
          </p:cNvSpPr>
          <p:nvPr/>
        </p:nvSpPr>
        <p:spPr bwMode="auto">
          <a:xfrm>
            <a:off x="3217863" y="2192338"/>
            <a:ext cx="170338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5" name="Rectangle 22"/>
          <p:cNvSpPr>
            <a:spLocks noChangeArrowheads="1"/>
          </p:cNvSpPr>
          <p:nvPr/>
        </p:nvSpPr>
        <p:spPr bwMode="auto">
          <a:xfrm>
            <a:off x="1739900" y="1295400"/>
            <a:ext cx="417513" cy="63500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56" name="Line 23"/>
          <p:cNvSpPr>
            <a:spLocks noChangeShapeType="1"/>
          </p:cNvSpPr>
          <p:nvPr/>
        </p:nvSpPr>
        <p:spPr bwMode="auto">
          <a:xfrm>
            <a:off x="1957388"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7" name="Line 24"/>
          <p:cNvSpPr>
            <a:spLocks noChangeShapeType="1"/>
          </p:cNvSpPr>
          <p:nvPr/>
        </p:nvSpPr>
        <p:spPr bwMode="auto">
          <a:xfrm>
            <a:off x="1957388"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8" name="Line 25"/>
          <p:cNvSpPr>
            <a:spLocks noChangeShapeType="1"/>
          </p:cNvSpPr>
          <p:nvPr/>
        </p:nvSpPr>
        <p:spPr bwMode="auto">
          <a:xfrm>
            <a:off x="1957388"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59" name="Line 26"/>
          <p:cNvSpPr>
            <a:spLocks noChangeShapeType="1"/>
          </p:cNvSpPr>
          <p:nvPr/>
        </p:nvSpPr>
        <p:spPr bwMode="auto">
          <a:xfrm>
            <a:off x="1957388"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0" name="Line 27"/>
          <p:cNvSpPr>
            <a:spLocks noChangeShapeType="1"/>
          </p:cNvSpPr>
          <p:nvPr/>
        </p:nvSpPr>
        <p:spPr bwMode="auto">
          <a:xfrm>
            <a:off x="1957388"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1" name="Line 28"/>
          <p:cNvSpPr>
            <a:spLocks noChangeShapeType="1"/>
          </p:cNvSpPr>
          <p:nvPr/>
        </p:nvSpPr>
        <p:spPr bwMode="auto">
          <a:xfrm>
            <a:off x="1957388"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2" name="Line 29"/>
          <p:cNvSpPr>
            <a:spLocks noChangeShapeType="1"/>
          </p:cNvSpPr>
          <p:nvPr/>
        </p:nvSpPr>
        <p:spPr bwMode="auto">
          <a:xfrm>
            <a:off x="1957388"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3" name="Rectangle 30"/>
          <p:cNvSpPr>
            <a:spLocks noChangeArrowheads="1"/>
          </p:cNvSpPr>
          <p:nvPr/>
        </p:nvSpPr>
        <p:spPr bwMode="auto">
          <a:xfrm>
            <a:off x="5767388" y="1289050"/>
            <a:ext cx="419100" cy="64135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64" name="Line 31"/>
          <p:cNvSpPr>
            <a:spLocks noChangeShapeType="1"/>
          </p:cNvSpPr>
          <p:nvPr/>
        </p:nvSpPr>
        <p:spPr bwMode="auto">
          <a:xfrm>
            <a:off x="5986463" y="10588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5" name="Line 32"/>
          <p:cNvSpPr>
            <a:spLocks noChangeShapeType="1"/>
          </p:cNvSpPr>
          <p:nvPr/>
        </p:nvSpPr>
        <p:spPr bwMode="auto">
          <a:xfrm>
            <a:off x="5986463" y="13065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6" name="Line 33"/>
          <p:cNvSpPr>
            <a:spLocks noChangeShapeType="1"/>
          </p:cNvSpPr>
          <p:nvPr/>
        </p:nvSpPr>
        <p:spPr bwMode="auto">
          <a:xfrm>
            <a:off x="5986463" y="139541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7" name="Line 34"/>
          <p:cNvSpPr>
            <a:spLocks noChangeShapeType="1"/>
          </p:cNvSpPr>
          <p:nvPr/>
        </p:nvSpPr>
        <p:spPr bwMode="auto">
          <a:xfrm>
            <a:off x="5986463" y="164306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8" name="Line 35"/>
          <p:cNvSpPr>
            <a:spLocks noChangeShapeType="1"/>
          </p:cNvSpPr>
          <p:nvPr/>
        </p:nvSpPr>
        <p:spPr bwMode="auto">
          <a:xfrm>
            <a:off x="5986463" y="17319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69" name="Line 36"/>
          <p:cNvSpPr>
            <a:spLocks noChangeShapeType="1"/>
          </p:cNvSpPr>
          <p:nvPr/>
        </p:nvSpPr>
        <p:spPr bwMode="auto">
          <a:xfrm>
            <a:off x="5986463" y="197961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70" name="Line 37"/>
          <p:cNvSpPr>
            <a:spLocks noChangeShapeType="1"/>
          </p:cNvSpPr>
          <p:nvPr/>
        </p:nvSpPr>
        <p:spPr bwMode="auto">
          <a:xfrm>
            <a:off x="5986463" y="2068513"/>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71" name="Line 38"/>
          <p:cNvSpPr>
            <a:spLocks noChangeShapeType="1"/>
          </p:cNvSpPr>
          <p:nvPr/>
        </p:nvSpPr>
        <p:spPr bwMode="auto">
          <a:xfrm>
            <a:off x="1957388"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72" name="Line 39"/>
          <p:cNvSpPr>
            <a:spLocks noChangeShapeType="1"/>
          </p:cNvSpPr>
          <p:nvPr/>
        </p:nvSpPr>
        <p:spPr bwMode="auto">
          <a:xfrm>
            <a:off x="5986463" y="2068513"/>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73" name="Rectangle 40"/>
          <p:cNvSpPr>
            <a:spLocks noChangeArrowheads="1"/>
          </p:cNvSpPr>
          <p:nvPr/>
        </p:nvSpPr>
        <p:spPr bwMode="auto">
          <a:xfrm>
            <a:off x="3719513" y="2728913"/>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 80</a:t>
            </a:r>
          </a:p>
        </p:txBody>
      </p:sp>
      <p:sp>
        <p:nvSpPr>
          <p:cNvPr id="91174" name="Rectangle 41"/>
          <p:cNvSpPr>
            <a:spLocks noChangeArrowheads="1"/>
          </p:cNvSpPr>
          <p:nvPr/>
        </p:nvSpPr>
        <p:spPr bwMode="auto">
          <a:xfrm>
            <a:off x="3905250" y="27289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175" name="Rectangle 42"/>
          <p:cNvSpPr>
            <a:spLocks noChangeArrowheads="1"/>
          </p:cNvSpPr>
          <p:nvPr/>
        </p:nvSpPr>
        <p:spPr bwMode="auto">
          <a:xfrm>
            <a:off x="3748088" y="2768600"/>
            <a:ext cx="558800" cy="2825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76" name="Rectangle 43"/>
          <p:cNvSpPr>
            <a:spLocks noChangeArrowheads="1"/>
          </p:cNvSpPr>
          <p:nvPr/>
        </p:nvSpPr>
        <p:spPr bwMode="auto">
          <a:xfrm>
            <a:off x="3729038" y="2162175"/>
            <a:ext cx="3000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a:t>
            </a:r>
          </a:p>
        </p:txBody>
      </p:sp>
      <p:sp>
        <p:nvSpPr>
          <p:cNvPr id="91177" name="Rectangle 44"/>
          <p:cNvSpPr>
            <a:spLocks noChangeArrowheads="1"/>
          </p:cNvSpPr>
          <p:nvPr/>
        </p:nvSpPr>
        <p:spPr bwMode="auto">
          <a:xfrm>
            <a:off x="3713163" y="23177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-0,05</a:t>
            </a:r>
          </a:p>
        </p:txBody>
      </p:sp>
      <p:sp>
        <p:nvSpPr>
          <p:cNvPr id="91178" name="Line 57"/>
          <p:cNvSpPr>
            <a:spLocks noChangeShapeType="1"/>
          </p:cNvSpPr>
          <p:nvPr/>
        </p:nvSpPr>
        <p:spPr bwMode="auto">
          <a:xfrm>
            <a:off x="5772150" y="909638"/>
            <a:ext cx="0" cy="3667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79" name="Line 58"/>
          <p:cNvSpPr>
            <a:spLocks noChangeShapeType="1"/>
          </p:cNvSpPr>
          <p:nvPr/>
        </p:nvSpPr>
        <p:spPr bwMode="auto">
          <a:xfrm>
            <a:off x="6181725" y="933450"/>
            <a:ext cx="0" cy="8874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80" name="Line 59"/>
          <p:cNvSpPr>
            <a:spLocks noChangeShapeType="1"/>
          </p:cNvSpPr>
          <p:nvPr/>
        </p:nvSpPr>
        <p:spPr bwMode="auto">
          <a:xfrm>
            <a:off x="5772150" y="1022350"/>
            <a:ext cx="588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81" name="Rectangle 60"/>
          <p:cNvSpPr>
            <a:spLocks noChangeArrowheads="1"/>
          </p:cNvSpPr>
          <p:nvPr/>
        </p:nvSpPr>
        <p:spPr bwMode="auto">
          <a:xfrm>
            <a:off x="6289675" y="493713"/>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6x ø 8 </a:t>
            </a:r>
          </a:p>
        </p:txBody>
      </p:sp>
      <p:grpSp>
        <p:nvGrpSpPr>
          <p:cNvPr id="91182" name="Group 61"/>
          <p:cNvGrpSpPr>
            <a:grpSpLocks/>
          </p:cNvGrpSpPr>
          <p:nvPr/>
        </p:nvGrpSpPr>
        <p:grpSpPr bwMode="auto">
          <a:xfrm>
            <a:off x="6181725" y="1004888"/>
            <a:ext cx="141288" cy="73025"/>
            <a:chOff x="3894" y="897"/>
            <a:chExt cx="89" cy="46"/>
          </a:xfrm>
        </p:grpSpPr>
        <p:sp>
          <p:nvSpPr>
            <p:cNvPr id="91276" name="Freeform 62"/>
            <p:cNvSpPr>
              <a:spLocks/>
            </p:cNvSpPr>
            <p:nvPr/>
          </p:nvSpPr>
          <p:spPr bwMode="auto">
            <a:xfrm>
              <a:off x="3894" y="897"/>
              <a:ext cx="68" cy="46"/>
            </a:xfrm>
            <a:custGeom>
              <a:avLst/>
              <a:gdLst>
                <a:gd name="T0" fmla="*/ 0 w 68"/>
                <a:gd name="T1" fmla="*/ 23 h 46"/>
                <a:gd name="T2" fmla="*/ 67 w 68"/>
                <a:gd name="T3" fmla="*/ 0 h 46"/>
                <a:gd name="T4" fmla="*/ 67 w 68"/>
                <a:gd name="T5" fmla="*/ 23 h 46"/>
                <a:gd name="T6" fmla="*/ 67 w 68"/>
                <a:gd name="T7" fmla="*/ 45 h 46"/>
                <a:gd name="T8" fmla="*/ 0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0" y="23"/>
                  </a:moveTo>
                  <a:lnTo>
                    <a:pt x="67" y="0"/>
                  </a:lnTo>
                  <a:lnTo>
                    <a:pt x="67" y="23"/>
                  </a:lnTo>
                  <a:lnTo>
                    <a:pt x="67" y="45"/>
                  </a:lnTo>
                  <a:lnTo>
                    <a:pt x="0"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77" name="Line 63"/>
            <p:cNvSpPr>
              <a:spLocks noChangeShapeType="1"/>
            </p:cNvSpPr>
            <p:nvPr/>
          </p:nvSpPr>
          <p:spPr bwMode="auto">
            <a:xfrm>
              <a:off x="3961" y="908"/>
              <a:ext cx="2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1183" name="Group 64"/>
          <p:cNvGrpSpPr>
            <a:grpSpLocks/>
          </p:cNvGrpSpPr>
          <p:nvPr/>
        </p:nvGrpSpPr>
        <p:grpSpPr bwMode="auto">
          <a:xfrm>
            <a:off x="5576888" y="1004888"/>
            <a:ext cx="196850" cy="73025"/>
            <a:chOff x="3513" y="897"/>
            <a:chExt cx="124" cy="46"/>
          </a:xfrm>
        </p:grpSpPr>
        <p:sp>
          <p:nvSpPr>
            <p:cNvPr id="91274" name="Freeform 65"/>
            <p:cNvSpPr>
              <a:spLocks/>
            </p:cNvSpPr>
            <p:nvPr/>
          </p:nvSpPr>
          <p:spPr bwMode="auto">
            <a:xfrm>
              <a:off x="3569" y="897"/>
              <a:ext cx="68" cy="46"/>
            </a:xfrm>
            <a:custGeom>
              <a:avLst/>
              <a:gdLst>
                <a:gd name="T0" fmla="*/ 67 w 68"/>
                <a:gd name="T1" fmla="*/ 23 h 46"/>
                <a:gd name="T2" fmla="*/ 0 w 68"/>
                <a:gd name="T3" fmla="*/ 45 h 46"/>
                <a:gd name="T4" fmla="*/ 0 w 68"/>
                <a:gd name="T5" fmla="*/ 23 h 46"/>
                <a:gd name="T6" fmla="*/ 0 w 68"/>
                <a:gd name="T7" fmla="*/ 0 h 46"/>
                <a:gd name="T8" fmla="*/ 67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3"/>
                  </a:moveTo>
                  <a:lnTo>
                    <a:pt x="0" y="45"/>
                  </a:lnTo>
                  <a:lnTo>
                    <a:pt x="0" y="23"/>
                  </a:lnTo>
                  <a:lnTo>
                    <a:pt x="0" y="0"/>
                  </a:lnTo>
                  <a:lnTo>
                    <a:pt x="67"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75" name="Line 66"/>
            <p:cNvSpPr>
              <a:spLocks noChangeShapeType="1"/>
            </p:cNvSpPr>
            <p:nvPr/>
          </p:nvSpPr>
          <p:spPr bwMode="auto">
            <a:xfrm>
              <a:off x="3513" y="908"/>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1184" name="Group 67"/>
          <p:cNvGrpSpPr>
            <a:grpSpLocks/>
          </p:cNvGrpSpPr>
          <p:nvPr/>
        </p:nvGrpSpPr>
        <p:grpSpPr bwMode="auto">
          <a:xfrm>
            <a:off x="5080000" y="2546350"/>
            <a:ext cx="1154113" cy="73025"/>
            <a:chOff x="3200" y="1868"/>
            <a:chExt cx="727" cy="46"/>
          </a:xfrm>
        </p:grpSpPr>
        <p:sp>
          <p:nvSpPr>
            <p:cNvPr id="91272" name="Freeform 68"/>
            <p:cNvSpPr>
              <a:spLocks/>
            </p:cNvSpPr>
            <p:nvPr/>
          </p:nvSpPr>
          <p:spPr bwMode="auto">
            <a:xfrm>
              <a:off x="3200" y="1868"/>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73" name="Line 69"/>
            <p:cNvSpPr>
              <a:spLocks noChangeShapeType="1"/>
            </p:cNvSpPr>
            <p:nvPr/>
          </p:nvSpPr>
          <p:spPr bwMode="auto">
            <a:xfrm>
              <a:off x="3256" y="1890"/>
              <a:ext cx="67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185" name="Rectangle 70"/>
          <p:cNvSpPr>
            <a:spLocks noChangeArrowheads="1"/>
          </p:cNvSpPr>
          <p:nvPr/>
        </p:nvSpPr>
        <p:spPr bwMode="auto">
          <a:xfrm>
            <a:off x="6985000" y="5508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186" name="Rectangle 90"/>
          <p:cNvSpPr>
            <a:spLocks noChangeArrowheads="1"/>
          </p:cNvSpPr>
          <p:nvPr/>
        </p:nvSpPr>
        <p:spPr bwMode="auto">
          <a:xfrm>
            <a:off x="7002463" y="334963"/>
            <a:ext cx="565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0,1 </a:t>
            </a:r>
          </a:p>
        </p:txBody>
      </p:sp>
      <p:sp>
        <p:nvSpPr>
          <p:cNvPr id="91187" name="Rectangle 91"/>
          <p:cNvSpPr>
            <a:spLocks noChangeArrowheads="1"/>
          </p:cNvSpPr>
          <p:nvPr/>
        </p:nvSpPr>
        <p:spPr bwMode="auto">
          <a:xfrm>
            <a:off x="7251700" y="3349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188" name="Rectangle 92"/>
          <p:cNvSpPr>
            <a:spLocks noChangeArrowheads="1"/>
          </p:cNvSpPr>
          <p:nvPr/>
        </p:nvSpPr>
        <p:spPr bwMode="auto">
          <a:xfrm>
            <a:off x="7002463" y="547688"/>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0</a:t>
            </a:r>
          </a:p>
        </p:txBody>
      </p:sp>
      <p:sp>
        <p:nvSpPr>
          <p:cNvPr id="91189" name="Rectangle 93"/>
          <p:cNvSpPr>
            <a:spLocks noChangeArrowheads="1"/>
          </p:cNvSpPr>
          <p:nvPr/>
        </p:nvSpPr>
        <p:spPr bwMode="auto">
          <a:xfrm>
            <a:off x="7108825" y="5476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190" name="Rectangle 94" descr="noir)"/>
          <p:cNvSpPr>
            <a:spLocks noChangeArrowheads="1"/>
          </p:cNvSpPr>
          <p:nvPr/>
        </p:nvSpPr>
        <p:spPr bwMode="auto">
          <a:xfrm>
            <a:off x="1519238" y="4505325"/>
            <a:ext cx="1376362"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91" name="Rectangle 95" descr="noir)"/>
          <p:cNvSpPr>
            <a:spLocks noChangeArrowheads="1"/>
          </p:cNvSpPr>
          <p:nvPr/>
        </p:nvSpPr>
        <p:spPr bwMode="auto">
          <a:xfrm>
            <a:off x="5102225" y="4505325"/>
            <a:ext cx="1376363" cy="912813"/>
          </a:xfrm>
          <a:prstGeom prst="rect">
            <a:avLst/>
          </a:prstGeom>
          <a:pattFill prst="ltDnDiag">
            <a:fgClr>
              <a:srgbClr val="000000"/>
            </a:fgClr>
            <a:bgClr>
              <a:srgbClr val="FFFFFF"/>
            </a:bgClr>
          </a:patt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92" name="Rectangle 96" descr="90%"/>
          <p:cNvSpPr>
            <a:spLocks noChangeArrowheads="1"/>
          </p:cNvSpPr>
          <p:nvPr/>
        </p:nvSpPr>
        <p:spPr bwMode="auto">
          <a:xfrm>
            <a:off x="18399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93" name="Rectangle 97" descr="90%"/>
          <p:cNvSpPr>
            <a:spLocks noChangeArrowheads="1"/>
          </p:cNvSpPr>
          <p:nvPr/>
        </p:nvSpPr>
        <p:spPr bwMode="auto">
          <a:xfrm>
            <a:off x="5865813" y="3830638"/>
            <a:ext cx="311150" cy="665162"/>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194" name="Line 98"/>
          <p:cNvSpPr>
            <a:spLocks noChangeShapeType="1"/>
          </p:cNvSpPr>
          <p:nvPr/>
        </p:nvSpPr>
        <p:spPr bwMode="auto">
          <a:xfrm>
            <a:off x="2908300" y="4500563"/>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195" name="Line 99"/>
          <p:cNvSpPr>
            <a:spLocks noChangeShapeType="1"/>
          </p:cNvSpPr>
          <p:nvPr/>
        </p:nvSpPr>
        <p:spPr bwMode="auto">
          <a:xfrm>
            <a:off x="2908300" y="5413375"/>
            <a:ext cx="23590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1196" name="Group 100"/>
          <p:cNvGrpSpPr>
            <a:grpSpLocks/>
          </p:cNvGrpSpPr>
          <p:nvPr/>
        </p:nvGrpSpPr>
        <p:grpSpPr bwMode="auto">
          <a:xfrm>
            <a:off x="2005013" y="3552825"/>
            <a:ext cx="4008437" cy="73025"/>
            <a:chOff x="1263" y="2502"/>
            <a:chExt cx="2525" cy="46"/>
          </a:xfrm>
        </p:grpSpPr>
        <p:sp>
          <p:nvSpPr>
            <p:cNvPr id="91269" name="Freeform 101"/>
            <p:cNvSpPr>
              <a:spLocks/>
            </p:cNvSpPr>
            <p:nvPr/>
          </p:nvSpPr>
          <p:spPr bwMode="auto">
            <a:xfrm>
              <a:off x="1263" y="2502"/>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70" name="Freeform 102"/>
            <p:cNvSpPr>
              <a:spLocks/>
            </p:cNvSpPr>
            <p:nvPr/>
          </p:nvSpPr>
          <p:spPr bwMode="auto">
            <a:xfrm>
              <a:off x="3720" y="2502"/>
              <a:ext cx="68" cy="46"/>
            </a:xfrm>
            <a:custGeom>
              <a:avLst/>
              <a:gdLst>
                <a:gd name="T0" fmla="*/ 67 w 68"/>
                <a:gd name="T1" fmla="*/ 22 h 46"/>
                <a:gd name="T2" fmla="*/ 0 w 68"/>
                <a:gd name="T3" fmla="*/ 45 h 46"/>
                <a:gd name="T4" fmla="*/ 0 w 68"/>
                <a:gd name="T5" fmla="*/ 22 h 46"/>
                <a:gd name="T6" fmla="*/ 0 w 68"/>
                <a:gd name="T7" fmla="*/ 0 h 46"/>
                <a:gd name="T8" fmla="*/ 67 w 68"/>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2"/>
                  </a:moveTo>
                  <a:lnTo>
                    <a:pt x="0" y="45"/>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71" name="Line 103"/>
            <p:cNvSpPr>
              <a:spLocks noChangeShapeType="1"/>
            </p:cNvSpPr>
            <p:nvPr/>
          </p:nvSpPr>
          <p:spPr bwMode="auto">
            <a:xfrm>
              <a:off x="1319" y="2524"/>
              <a:ext cx="240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197" name="Rectangle 104"/>
          <p:cNvSpPr>
            <a:spLocks noChangeArrowheads="1"/>
          </p:cNvSpPr>
          <p:nvPr/>
        </p:nvSpPr>
        <p:spPr bwMode="auto">
          <a:xfrm>
            <a:off x="3738563" y="3306763"/>
            <a:ext cx="577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ø80</a:t>
            </a:r>
          </a:p>
        </p:txBody>
      </p:sp>
      <p:sp>
        <p:nvSpPr>
          <p:cNvPr id="91198" name="Rectangle 105"/>
          <p:cNvSpPr>
            <a:spLocks noChangeArrowheads="1"/>
          </p:cNvSpPr>
          <p:nvPr/>
        </p:nvSpPr>
        <p:spPr bwMode="auto">
          <a:xfrm>
            <a:off x="4111625" y="315436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199" name="Rectangle 106"/>
          <p:cNvSpPr>
            <a:spLocks noChangeArrowheads="1"/>
          </p:cNvSpPr>
          <p:nvPr/>
        </p:nvSpPr>
        <p:spPr bwMode="auto">
          <a:xfrm>
            <a:off x="5441950" y="37020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200" name="Line 107"/>
          <p:cNvSpPr>
            <a:spLocks noChangeShapeType="1"/>
          </p:cNvSpPr>
          <p:nvPr/>
        </p:nvSpPr>
        <p:spPr bwMode="auto">
          <a:xfrm>
            <a:off x="2898775" y="5340350"/>
            <a:ext cx="0" cy="6032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01" name="Line 108"/>
          <p:cNvSpPr>
            <a:spLocks noChangeShapeType="1"/>
          </p:cNvSpPr>
          <p:nvPr/>
        </p:nvSpPr>
        <p:spPr bwMode="auto">
          <a:xfrm>
            <a:off x="5089525" y="5394325"/>
            <a:ext cx="0" cy="5302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1202" name="Group 109"/>
          <p:cNvGrpSpPr>
            <a:grpSpLocks/>
          </p:cNvGrpSpPr>
          <p:nvPr/>
        </p:nvGrpSpPr>
        <p:grpSpPr bwMode="auto">
          <a:xfrm>
            <a:off x="2908300" y="5534025"/>
            <a:ext cx="2201863" cy="366713"/>
            <a:chOff x="1832" y="3486"/>
            <a:chExt cx="1387" cy="231"/>
          </a:xfrm>
        </p:grpSpPr>
        <p:grpSp>
          <p:nvGrpSpPr>
            <p:cNvPr id="91263" name="Group 110"/>
            <p:cNvGrpSpPr>
              <a:grpSpLocks/>
            </p:cNvGrpSpPr>
            <p:nvPr/>
          </p:nvGrpSpPr>
          <p:grpSpPr bwMode="auto">
            <a:xfrm>
              <a:off x="1832" y="3656"/>
              <a:ext cx="1387" cy="45"/>
              <a:chOff x="1832" y="3920"/>
              <a:chExt cx="1387" cy="45"/>
            </a:xfrm>
          </p:grpSpPr>
          <p:sp>
            <p:nvSpPr>
              <p:cNvPr id="91266" name="Freeform 111"/>
              <p:cNvSpPr>
                <a:spLocks/>
              </p:cNvSpPr>
              <p:nvPr/>
            </p:nvSpPr>
            <p:spPr bwMode="auto">
              <a:xfrm>
                <a:off x="1832" y="3920"/>
                <a:ext cx="57" cy="45"/>
              </a:xfrm>
              <a:custGeom>
                <a:avLst/>
                <a:gdLst>
                  <a:gd name="T0" fmla="*/ 0 w 57"/>
                  <a:gd name="T1" fmla="*/ 22 h 45"/>
                  <a:gd name="T2" fmla="*/ 56 w 57"/>
                  <a:gd name="T3" fmla="*/ 0 h 45"/>
                  <a:gd name="T4" fmla="*/ 56 w 57"/>
                  <a:gd name="T5" fmla="*/ 22 h 45"/>
                  <a:gd name="T6" fmla="*/ 56 w 57"/>
                  <a:gd name="T7" fmla="*/ 44 h 45"/>
                  <a:gd name="T8" fmla="*/ 0 w 57"/>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5">
                    <a:moveTo>
                      <a:pt x="0" y="22"/>
                    </a:moveTo>
                    <a:lnTo>
                      <a:pt x="56" y="0"/>
                    </a:lnTo>
                    <a:lnTo>
                      <a:pt x="56" y="22"/>
                    </a:lnTo>
                    <a:lnTo>
                      <a:pt x="56" y="44"/>
                    </a:lnTo>
                    <a:lnTo>
                      <a:pt x="0"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67" name="Freeform 112"/>
              <p:cNvSpPr>
                <a:spLocks/>
              </p:cNvSpPr>
              <p:nvPr/>
            </p:nvSpPr>
            <p:spPr bwMode="auto">
              <a:xfrm>
                <a:off x="3151" y="3920"/>
                <a:ext cx="68" cy="45"/>
              </a:xfrm>
              <a:custGeom>
                <a:avLst/>
                <a:gdLst>
                  <a:gd name="T0" fmla="*/ 67 w 68"/>
                  <a:gd name="T1" fmla="*/ 22 h 45"/>
                  <a:gd name="T2" fmla="*/ 0 w 68"/>
                  <a:gd name="T3" fmla="*/ 44 h 45"/>
                  <a:gd name="T4" fmla="*/ 0 w 68"/>
                  <a:gd name="T5" fmla="*/ 22 h 45"/>
                  <a:gd name="T6" fmla="*/ 0 w 68"/>
                  <a:gd name="T7" fmla="*/ 0 h 45"/>
                  <a:gd name="T8" fmla="*/ 67 w 68"/>
                  <a:gd name="T9" fmla="*/ 22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5">
                    <a:moveTo>
                      <a:pt x="67" y="22"/>
                    </a:moveTo>
                    <a:lnTo>
                      <a:pt x="0" y="44"/>
                    </a:lnTo>
                    <a:lnTo>
                      <a:pt x="0" y="22"/>
                    </a:lnTo>
                    <a:lnTo>
                      <a:pt x="0" y="0"/>
                    </a:lnTo>
                    <a:lnTo>
                      <a:pt x="67" y="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68" name="Line 113"/>
              <p:cNvSpPr>
                <a:spLocks noChangeShapeType="1"/>
              </p:cNvSpPr>
              <p:nvPr/>
            </p:nvSpPr>
            <p:spPr bwMode="auto">
              <a:xfrm>
                <a:off x="1888" y="3942"/>
                <a:ext cx="12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264" name="Rectangle 114"/>
            <p:cNvSpPr>
              <a:spLocks noChangeArrowheads="1"/>
            </p:cNvSpPr>
            <p:nvPr/>
          </p:nvSpPr>
          <p:spPr bwMode="auto">
            <a:xfrm>
              <a:off x="2422" y="3486"/>
              <a:ext cx="3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ø44</a:t>
              </a:r>
            </a:p>
          </p:txBody>
        </p:sp>
        <p:sp>
          <p:nvSpPr>
            <p:cNvPr id="91265" name="Rectangle 115"/>
            <p:cNvSpPr>
              <a:spLocks noChangeArrowheads="1"/>
            </p:cNvSpPr>
            <p:nvPr/>
          </p:nvSpPr>
          <p:spPr bwMode="auto">
            <a:xfrm>
              <a:off x="2657" y="348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 </a:t>
              </a:r>
            </a:p>
          </p:txBody>
        </p:sp>
      </p:grpSp>
      <p:sp>
        <p:nvSpPr>
          <p:cNvPr id="91203" name="Rectangle 116"/>
          <p:cNvSpPr>
            <a:spLocks noChangeArrowheads="1"/>
          </p:cNvSpPr>
          <p:nvPr/>
        </p:nvSpPr>
        <p:spPr bwMode="auto">
          <a:xfrm>
            <a:off x="80963" y="79375"/>
            <a:ext cx="1828800"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1204" name="Rectangle 117"/>
          <p:cNvSpPr>
            <a:spLocks noChangeArrowheads="1"/>
          </p:cNvSpPr>
          <p:nvPr/>
        </p:nvSpPr>
        <p:spPr bwMode="auto">
          <a:xfrm>
            <a:off x="87313" y="88900"/>
            <a:ext cx="1743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EXERCICE</a:t>
            </a:r>
          </a:p>
        </p:txBody>
      </p:sp>
      <p:grpSp>
        <p:nvGrpSpPr>
          <p:cNvPr id="91205" name="Group 118"/>
          <p:cNvGrpSpPr>
            <a:grpSpLocks/>
          </p:cNvGrpSpPr>
          <p:nvPr/>
        </p:nvGrpSpPr>
        <p:grpSpPr bwMode="auto">
          <a:xfrm>
            <a:off x="5686425" y="3690938"/>
            <a:ext cx="1628775" cy="393700"/>
            <a:chOff x="3582" y="2325"/>
            <a:chExt cx="1026" cy="248"/>
          </a:xfrm>
        </p:grpSpPr>
        <p:sp>
          <p:nvSpPr>
            <p:cNvPr id="91255" name="Line 119"/>
            <p:cNvSpPr>
              <a:spLocks noChangeShapeType="1"/>
            </p:cNvSpPr>
            <p:nvPr/>
          </p:nvSpPr>
          <p:spPr bwMode="auto">
            <a:xfrm>
              <a:off x="3687" y="2551"/>
              <a:ext cx="92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1256" name="Group 120"/>
            <p:cNvGrpSpPr>
              <a:grpSpLocks/>
            </p:cNvGrpSpPr>
            <p:nvPr/>
          </p:nvGrpSpPr>
          <p:grpSpPr bwMode="auto">
            <a:xfrm>
              <a:off x="3888" y="2517"/>
              <a:ext cx="123" cy="56"/>
              <a:chOff x="3888" y="2781"/>
              <a:chExt cx="123" cy="56"/>
            </a:xfrm>
          </p:grpSpPr>
          <p:sp>
            <p:nvSpPr>
              <p:cNvPr id="91261" name="Freeform 121"/>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62" name="Line 122"/>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257" name="Rectangle 123"/>
            <p:cNvSpPr>
              <a:spLocks noChangeArrowheads="1"/>
            </p:cNvSpPr>
            <p:nvPr/>
          </p:nvSpPr>
          <p:spPr bwMode="auto">
            <a:xfrm>
              <a:off x="4215" y="2325"/>
              <a:ext cx="2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accent2"/>
                  </a:solidFill>
                </a:rPr>
                <a:t>ø8</a:t>
              </a:r>
            </a:p>
          </p:txBody>
        </p:sp>
        <p:grpSp>
          <p:nvGrpSpPr>
            <p:cNvPr id="91258" name="Group 124"/>
            <p:cNvGrpSpPr>
              <a:grpSpLocks/>
            </p:cNvGrpSpPr>
            <p:nvPr/>
          </p:nvGrpSpPr>
          <p:grpSpPr bwMode="auto">
            <a:xfrm flipH="1">
              <a:off x="3582" y="2517"/>
              <a:ext cx="123" cy="56"/>
              <a:chOff x="3888" y="2781"/>
              <a:chExt cx="123" cy="56"/>
            </a:xfrm>
          </p:grpSpPr>
          <p:sp>
            <p:nvSpPr>
              <p:cNvPr id="91259" name="Freeform 125"/>
              <p:cNvSpPr>
                <a:spLocks/>
              </p:cNvSpPr>
              <p:nvPr/>
            </p:nvSpPr>
            <p:spPr bwMode="auto">
              <a:xfrm>
                <a:off x="3888" y="2781"/>
                <a:ext cx="68" cy="56"/>
              </a:xfrm>
              <a:custGeom>
                <a:avLst/>
                <a:gdLst>
                  <a:gd name="T0" fmla="*/ 0 w 68"/>
                  <a:gd name="T1" fmla="*/ 33 h 56"/>
                  <a:gd name="T2" fmla="*/ 67 w 68"/>
                  <a:gd name="T3" fmla="*/ 0 h 56"/>
                  <a:gd name="T4" fmla="*/ 67 w 68"/>
                  <a:gd name="T5" fmla="*/ 33 h 56"/>
                  <a:gd name="T6" fmla="*/ 67 w 68"/>
                  <a:gd name="T7" fmla="*/ 55 h 56"/>
                  <a:gd name="T8" fmla="*/ 0 w 68"/>
                  <a:gd name="T9" fmla="*/ 33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6">
                    <a:moveTo>
                      <a:pt x="0" y="33"/>
                    </a:moveTo>
                    <a:lnTo>
                      <a:pt x="67" y="0"/>
                    </a:lnTo>
                    <a:lnTo>
                      <a:pt x="67" y="33"/>
                    </a:lnTo>
                    <a:lnTo>
                      <a:pt x="67" y="55"/>
                    </a:lnTo>
                    <a:lnTo>
                      <a:pt x="0" y="3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60" name="Line 126"/>
              <p:cNvSpPr>
                <a:spLocks noChangeShapeType="1"/>
              </p:cNvSpPr>
              <p:nvPr/>
            </p:nvSpPr>
            <p:spPr bwMode="auto">
              <a:xfrm>
                <a:off x="3955" y="2814"/>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91206" name="Line 127"/>
          <p:cNvSpPr>
            <a:spLocks noChangeShapeType="1"/>
          </p:cNvSpPr>
          <p:nvPr/>
        </p:nvSpPr>
        <p:spPr bwMode="auto">
          <a:xfrm flipV="1">
            <a:off x="6019800" y="3524250"/>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07" name="Rectangle 128" descr="90%"/>
          <p:cNvSpPr>
            <a:spLocks noChangeArrowheads="1"/>
          </p:cNvSpPr>
          <p:nvPr/>
        </p:nvSpPr>
        <p:spPr bwMode="auto">
          <a:xfrm>
            <a:off x="48799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08" name="Line 129"/>
          <p:cNvSpPr>
            <a:spLocks noChangeShapeType="1"/>
          </p:cNvSpPr>
          <p:nvPr/>
        </p:nvSpPr>
        <p:spPr bwMode="auto">
          <a:xfrm flipV="1">
            <a:off x="50339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09" name="Rectangle 130" descr="90%"/>
          <p:cNvSpPr>
            <a:spLocks noChangeArrowheads="1"/>
          </p:cNvSpPr>
          <p:nvPr/>
        </p:nvSpPr>
        <p:spPr bwMode="auto">
          <a:xfrm>
            <a:off x="2822575" y="3825875"/>
            <a:ext cx="311150" cy="665163"/>
          </a:xfrm>
          <a:prstGeom prst="rect">
            <a:avLst/>
          </a:prstGeom>
          <a:pattFill prst="pct90">
            <a:fgClr>
              <a:srgbClr val="FFFFFF"/>
            </a:fgClr>
            <a:bgClr>
              <a:srgbClr val="000000"/>
            </a:bgClr>
          </a:patt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10" name="Line 131"/>
          <p:cNvSpPr>
            <a:spLocks noChangeShapeType="1"/>
          </p:cNvSpPr>
          <p:nvPr/>
        </p:nvSpPr>
        <p:spPr bwMode="auto">
          <a:xfrm flipV="1">
            <a:off x="2976563" y="3519488"/>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1211" name="Group 132"/>
          <p:cNvGrpSpPr>
            <a:grpSpLocks/>
          </p:cNvGrpSpPr>
          <p:nvPr/>
        </p:nvGrpSpPr>
        <p:grpSpPr bwMode="auto">
          <a:xfrm>
            <a:off x="1022350" y="1935163"/>
            <a:ext cx="292100" cy="527050"/>
            <a:chOff x="100" y="3120"/>
            <a:chExt cx="184" cy="332"/>
          </a:xfrm>
        </p:grpSpPr>
        <p:sp>
          <p:nvSpPr>
            <p:cNvPr id="91252" name="Rectangle 13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53" name="Line 13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54" name="Freeform 13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1212" name="Rectangle 136"/>
          <p:cNvSpPr>
            <a:spLocks noChangeArrowheads="1"/>
          </p:cNvSpPr>
          <p:nvPr/>
        </p:nvSpPr>
        <p:spPr bwMode="auto">
          <a:xfrm>
            <a:off x="1008063" y="2135188"/>
            <a:ext cx="336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A</a:t>
            </a:r>
          </a:p>
        </p:txBody>
      </p:sp>
      <p:sp>
        <p:nvSpPr>
          <p:cNvPr id="91213" name="Rectangle 137"/>
          <p:cNvSpPr>
            <a:spLocks noChangeArrowheads="1"/>
          </p:cNvSpPr>
          <p:nvPr/>
        </p:nvSpPr>
        <p:spPr bwMode="auto">
          <a:xfrm>
            <a:off x="2327275" y="2462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14" name="Line 138"/>
          <p:cNvSpPr>
            <a:spLocks noChangeShapeType="1"/>
          </p:cNvSpPr>
          <p:nvPr/>
        </p:nvSpPr>
        <p:spPr bwMode="auto">
          <a:xfrm>
            <a:off x="2625725" y="260826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15" name="Freeform 139"/>
          <p:cNvSpPr>
            <a:spLocks/>
          </p:cNvSpPr>
          <p:nvPr/>
        </p:nvSpPr>
        <p:spPr bwMode="auto">
          <a:xfrm>
            <a:off x="2778125" y="2532063"/>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16" name="Rectangle 140"/>
          <p:cNvSpPr>
            <a:spLocks noChangeArrowheads="1"/>
          </p:cNvSpPr>
          <p:nvPr/>
        </p:nvSpPr>
        <p:spPr bwMode="auto">
          <a:xfrm>
            <a:off x="2317750" y="2425700"/>
            <a:ext cx="33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B</a:t>
            </a:r>
          </a:p>
        </p:txBody>
      </p:sp>
      <p:sp>
        <p:nvSpPr>
          <p:cNvPr id="91217" name="Line 141"/>
          <p:cNvSpPr>
            <a:spLocks noChangeShapeType="1"/>
          </p:cNvSpPr>
          <p:nvPr/>
        </p:nvSpPr>
        <p:spPr bwMode="auto">
          <a:xfrm flipH="1">
            <a:off x="2857500" y="2587625"/>
            <a:ext cx="2227263"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18" name="Line 142"/>
          <p:cNvSpPr>
            <a:spLocks noChangeShapeType="1"/>
          </p:cNvSpPr>
          <p:nvPr/>
        </p:nvSpPr>
        <p:spPr bwMode="auto">
          <a:xfrm flipH="1">
            <a:off x="1958975" y="3113088"/>
            <a:ext cx="4032250"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19" name="Line 143"/>
          <p:cNvSpPr>
            <a:spLocks noChangeShapeType="1"/>
          </p:cNvSpPr>
          <p:nvPr/>
        </p:nvSpPr>
        <p:spPr bwMode="auto">
          <a:xfrm flipV="1">
            <a:off x="2003425" y="3540125"/>
            <a:ext cx="0" cy="211455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20" name="Line 144"/>
          <p:cNvSpPr>
            <a:spLocks noChangeShapeType="1"/>
          </p:cNvSpPr>
          <p:nvPr/>
        </p:nvSpPr>
        <p:spPr bwMode="auto">
          <a:xfrm flipV="1">
            <a:off x="4011613" y="4105275"/>
            <a:ext cx="0" cy="140970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21" name="Text Box 145"/>
          <p:cNvSpPr txBox="1">
            <a:spLocks noChangeArrowheads="1"/>
          </p:cNvSpPr>
          <p:nvPr/>
        </p:nvSpPr>
        <p:spPr bwMode="auto">
          <a:xfrm>
            <a:off x="365125" y="6251575"/>
            <a:ext cx="7470775" cy="396875"/>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La pièce peut "flotter" entre la référence secondaire et le calibre. </a:t>
            </a:r>
          </a:p>
        </p:txBody>
      </p:sp>
      <p:sp>
        <p:nvSpPr>
          <p:cNvPr id="91222" name="Text Box 146"/>
          <p:cNvSpPr txBox="1">
            <a:spLocks noChangeArrowheads="1"/>
          </p:cNvSpPr>
          <p:nvPr/>
        </p:nvSpPr>
        <p:spPr bwMode="auto">
          <a:xfrm>
            <a:off x="328613" y="4457700"/>
            <a:ext cx="990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Calibre</a:t>
            </a:r>
          </a:p>
        </p:txBody>
      </p:sp>
      <p:sp>
        <p:nvSpPr>
          <p:cNvPr id="91223" name="Line 147"/>
          <p:cNvSpPr>
            <a:spLocks noChangeShapeType="1"/>
          </p:cNvSpPr>
          <p:nvPr/>
        </p:nvSpPr>
        <p:spPr bwMode="auto">
          <a:xfrm>
            <a:off x="1323975" y="4664075"/>
            <a:ext cx="320675" cy="160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1224" name="Group 148"/>
          <p:cNvGrpSpPr>
            <a:grpSpLocks/>
          </p:cNvGrpSpPr>
          <p:nvPr/>
        </p:nvGrpSpPr>
        <p:grpSpPr bwMode="auto">
          <a:xfrm>
            <a:off x="1482725" y="1303338"/>
            <a:ext cx="4992688" cy="946150"/>
            <a:chOff x="934" y="807"/>
            <a:chExt cx="3145" cy="596"/>
          </a:xfrm>
        </p:grpSpPr>
        <p:sp>
          <p:nvSpPr>
            <p:cNvPr id="91243" name="Line 149"/>
            <p:cNvSpPr>
              <a:spLocks noChangeShapeType="1"/>
            </p:cNvSpPr>
            <p:nvPr/>
          </p:nvSpPr>
          <p:spPr bwMode="auto">
            <a:xfrm>
              <a:off x="934" y="1206"/>
              <a:ext cx="314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4" name="Line 150"/>
            <p:cNvSpPr>
              <a:spLocks noChangeShapeType="1"/>
            </p:cNvSpPr>
            <p:nvPr/>
          </p:nvSpPr>
          <p:spPr bwMode="auto">
            <a:xfrm rot="5400000">
              <a:off x="1711" y="1306"/>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5" name="Line 151"/>
            <p:cNvSpPr>
              <a:spLocks noChangeShapeType="1"/>
            </p:cNvSpPr>
            <p:nvPr/>
          </p:nvSpPr>
          <p:spPr bwMode="auto">
            <a:xfrm rot="5400000">
              <a:off x="3092" y="1293"/>
              <a:ext cx="195"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91246" name="Group 152"/>
            <p:cNvGrpSpPr>
              <a:grpSpLocks/>
            </p:cNvGrpSpPr>
            <p:nvPr/>
          </p:nvGrpSpPr>
          <p:grpSpPr bwMode="auto">
            <a:xfrm>
              <a:off x="1103" y="807"/>
              <a:ext cx="251" cy="404"/>
              <a:chOff x="1103" y="807"/>
              <a:chExt cx="251" cy="404"/>
            </a:xfrm>
          </p:grpSpPr>
          <p:sp>
            <p:nvSpPr>
              <p:cNvPr id="91250" name="Line 153"/>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51" name="Line 154"/>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91247" name="Group 155"/>
            <p:cNvGrpSpPr>
              <a:grpSpLocks/>
            </p:cNvGrpSpPr>
            <p:nvPr/>
          </p:nvGrpSpPr>
          <p:grpSpPr bwMode="auto">
            <a:xfrm>
              <a:off x="3636" y="810"/>
              <a:ext cx="251" cy="404"/>
              <a:chOff x="1103" y="807"/>
              <a:chExt cx="251" cy="404"/>
            </a:xfrm>
          </p:grpSpPr>
          <p:sp>
            <p:nvSpPr>
              <p:cNvPr id="91248" name="Line 156"/>
              <p:cNvSpPr>
                <a:spLocks noChangeShapeType="1"/>
              </p:cNvSpPr>
              <p:nvPr/>
            </p:nvSpPr>
            <p:spPr bwMode="auto">
              <a:xfrm rot="5400000">
                <a:off x="901"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9" name="Line 157"/>
              <p:cNvSpPr>
                <a:spLocks noChangeShapeType="1"/>
              </p:cNvSpPr>
              <p:nvPr/>
            </p:nvSpPr>
            <p:spPr bwMode="auto">
              <a:xfrm rot="5400000">
                <a:off x="1152" y="1009"/>
                <a:ext cx="4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grpSp>
        <p:nvGrpSpPr>
          <p:cNvPr id="91225" name="Group 158"/>
          <p:cNvGrpSpPr>
            <a:grpSpLocks/>
          </p:cNvGrpSpPr>
          <p:nvPr/>
        </p:nvGrpSpPr>
        <p:grpSpPr bwMode="auto">
          <a:xfrm>
            <a:off x="1573213" y="3762375"/>
            <a:ext cx="5018087" cy="1063625"/>
            <a:chOff x="991" y="2370"/>
            <a:chExt cx="3161" cy="670"/>
          </a:xfrm>
        </p:grpSpPr>
        <p:sp>
          <p:nvSpPr>
            <p:cNvPr id="91237" name="Freeform 159"/>
            <p:cNvSpPr>
              <a:spLocks/>
            </p:cNvSpPr>
            <p:nvPr/>
          </p:nvSpPr>
          <p:spPr bwMode="auto">
            <a:xfrm>
              <a:off x="991" y="2448"/>
              <a:ext cx="141" cy="378"/>
            </a:xfrm>
            <a:custGeom>
              <a:avLst/>
              <a:gdLst>
                <a:gd name="T0" fmla="*/ 1 w 199"/>
                <a:gd name="T1" fmla="*/ 16 h 378"/>
                <a:gd name="T2" fmla="*/ 1 w 199"/>
                <a:gd name="T3" fmla="*/ 16 h 378"/>
                <a:gd name="T4" fmla="*/ 1 w 199"/>
                <a:gd name="T5" fmla="*/ 16 h 378"/>
                <a:gd name="T6" fmla="*/ 1 w 199"/>
                <a:gd name="T7" fmla="*/ 38 h 378"/>
                <a:gd name="T8" fmla="*/ 1 w 199"/>
                <a:gd name="T9" fmla="*/ 140 h 378"/>
                <a:gd name="T10" fmla="*/ 1 w 199"/>
                <a:gd name="T11" fmla="*/ 235 h 378"/>
                <a:gd name="T12" fmla="*/ 1 w 199"/>
                <a:gd name="T13" fmla="*/ 301 h 378"/>
                <a:gd name="T14" fmla="*/ 1 w 199"/>
                <a:gd name="T15" fmla="*/ 352 h 378"/>
                <a:gd name="T16" fmla="*/ 1 w 199"/>
                <a:gd name="T17" fmla="*/ 359 h 378"/>
                <a:gd name="T18" fmla="*/ 1 w 199"/>
                <a:gd name="T19" fmla="*/ 374 h 378"/>
                <a:gd name="T20" fmla="*/ 1 w 199"/>
                <a:gd name="T21" fmla="*/ 337 h 378"/>
                <a:gd name="T22" fmla="*/ 1 w 199"/>
                <a:gd name="T23" fmla="*/ 272 h 378"/>
                <a:gd name="T24" fmla="*/ 1 w 199"/>
                <a:gd name="T25" fmla="*/ 191 h 378"/>
                <a:gd name="T26" fmla="*/ 1 w 199"/>
                <a:gd name="T27" fmla="*/ 111 h 378"/>
                <a:gd name="T28" fmla="*/ 1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38" name="Freeform 160"/>
            <p:cNvSpPr>
              <a:spLocks/>
            </p:cNvSpPr>
            <p:nvPr/>
          </p:nvSpPr>
          <p:spPr bwMode="auto">
            <a:xfrm>
              <a:off x="3953" y="2421"/>
              <a:ext cx="199" cy="378"/>
            </a:xfrm>
            <a:custGeom>
              <a:avLst/>
              <a:gdLst>
                <a:gd name="T0" fmla="*/ 13 w 199"/>
                <a:gd name="T1" fmla="*/ 16 h 378"/>
                <a:gd name="T2" fmla="*/ 93 w 199"/>
                <a:gd name="T3" fmla="*/ 16 h 378"/>
                <a:gd name="T4" fmla="*/ 130 w 199"/>
                <a:gd name="T5" fmla="*/ 16 h 378"/>
                <a:gd name="T6" fmla="*/ 188 w 199"/>
                <a:gd name="T7" fmla="*/ 38 h 378"/>
                <a:gd name="T8" fmla="*/ 195 w 199"/>
                <a:gd name="T9" fmla="*/ 140 h 378"/>
                <a:gd name="T10" fmla="*/ 181 w 199"/>
                <a:gd name="T11" fmla="*/ 235 h 378"/>
                <a:gd name="T12" fmla="*/ 173 w 199"/>
                <a:gd name="T13" fmla="*/ 301 h 378"/>
                <a:gd name="T14" fmla="*/ 188 w 199"/>
                <a:gd name="T15" fmla="*/ 352 h 378"/>
                <a:gd name="T16" fmla="*/ 130 w 199"/>
                <a:gd name="T17" fmla="*/ 359 h 378"/>
                <a:gd name="T18" fmla="*/ 49 w 199"/>
                <a:gd name="T19" fmla="*/ 374 h 378"/>
                <a:gd name="T20" fmla="*/ 20 w 199"/>
                <a:gd name="T21" fmla="*/ 337 h 378"/>
                <a:gd name="T22" fmla="*/ 13 w 199"/>
                <a:gd name="T23" fmla="*/ 272 h 378"/>
                <a:gd name="T24" fmla="*/ 13 w 199"/>
                <a:gd name="T25" fmla="*/ 191 h 378"/>
                <a:gd name="T26" fmla="*/ 13 w 199"/>
                <a:gd name="T27" fmla="*/ 111 h 378"/>
                <a:gd name="T28" fmla="*/ 13 w 199"/>
                <a:gd name="T29" fmla="*/ 16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9" h="378">
                  <a:moveTo>
                    <a:pt x="13" y="16"/>
                  </a:moveTo>
                  <a:cubicBezTo>
                    <a:pt x="26" y="0"/>
                    <a:pt x="74" y="16"/>
                    <a:pt x="93" y="16"/>
                  </a:cubicBezTo>
                  <a:cubicBezTo>
                    <a:pt x="112" y="16"/>
                    <a:pt x="114" y="12"/>
                    <a:pt x="130" y="16"/>
                  </a:cubicBezTo>
                  <a:cubicBezTo>
                    <a:pt x="146" y="20"/>
                    <a:pt x="177" y="17"/>
                    <a:pt x="188" y="38"/>
                  </a:cubicBezTo>
                  <a:cubicBezTo>
                    <a:pt x="199" y="59"/>
                    <a:pt x="196" y="107"/>
                    <a:pt x="195" y="140"/>
                  </a:cubicBezTo>
                  <a:cubicBezTo>
                    <a:pt x="194" y="173"/>
                    <a:pt x="185" y="208"/>
                    <a:pt x="181" y="235"/>
                  </a:cubicBezTo>
                  <a:cubicBezTo>
                    <a:pt x="177" y="262"/>
                    <a:pt x="172" y="282"/>
                    <a:pt x="173" y="301"/>
                  </a:cubicBezTo>
                  <a:cubicBezTo>
                    <a:pt x="174" y="320"/>
                    <a:pt x="195" y="342"/>
                    <a:pt x="188" y="352"/>
                  </a:cubicBezTo>
                  <a:cubicBezTo>
                    <a:pt x="181" y="362"/>
                    <a:pt x="153" y="355"/>
                    <a:pt x="130" y="359"/>
                  </a:cubicBezTo>
                  <a:cubicBezTo>
                    <a:pt x="107" y="363"/>
                    <a:pt x="67" y="378"/>
                    <a:pt x="49" y="374"/>
                  </a:cubicBezTo>
                  <a:cubicBezTo>
                    <a:pt x="31" y="370"/>
                    <a:pt x="26" y="354"/>
                    <a:pt x="20" y="337"/>
                  </a:cubicBezTo>
                  <a:cubicBezTo>
                    <a:pt x="14" y="320"/>
                    <a:pt x="14" y="296"/>
                    <a:pt x="13" y="272"/>
                  </a:cubicBezTo>
                  <a:cubicBezTo>
                    <a:pt x="12" y="248"/>
                    <a:pt x="13" y="218"/>
                    <a:pt x="13" y="191"/>
                  </a:cubicBezTo>
                  <a:cubicBezTo>
                    <a:pt x="13" y="164"/>
                    <a:pt x="13" y="140"/>
                    <a:pt x="13" y="111"/>
                  </a:cubicBezTo>
                  <a:cubicBezTo>
                    <a:pt x="13" y="82"/>
                    <a:pt x="0" y="32"/>
                    <a:pt x="13" y="16"/>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39" name="Freeform 161"/>
            <p:cNvSpPr>
              <a:spLocks/>
            </p:cNvSpPr>
            <p:nvPr/>
          </p:nvSpPr>
          <p:spPr bwMode="auto">
            <a:xfrm>
              <a:off x="1363" y="2391"/>
              <a:ext cx="880" cy="642"/>
            </a:xfrm>
            <a:custGeom>
              <a:avLst/>
              <a:gdLst>
                <a:gd name="T0" fmla="*/ 0 w 880"/>
                <a:gd name="T1" fmla="*/ 30 h 642"/>
                <a:gd name="T2" fmla="*/ 8 w 880"/>
                <a:gd name="T3" fmla="*/ 117 h 642"/>
                <a:gd name="T4" fmla="*/ 15 w 880"/>
                <a:gd name="T5" fmla="*/ 248 h 642"/>
                <a:gd name="T6" fmla="*/ 22 w 880"/>
                <a:gd name="T7" fmla="*/ 358 h 642"/>
                <a:gd name="T8" fmla="*/ 22 w 880"/>
                <a:gd name="T9" fmla="*/ 438 h 642"/>
                <a:gd name="T10" fmla="*/ 231 w 880"/>
                <a:gd name="T11" fmla="*/ 416 h 642"/>
                <a:gd name="T12" fmla="*/ 341 w 880"/>
                <a:gd name="T13" fmla="*/ 445 h 642"/>
                <a:gd name="T14" fmla="*/ 479 w 880"/>
                <a:gd name="T15" fmla="*/ 394 h 642"/>
                <a:gd name="T16" fmla="*/ 581 w 880"/>
                <a:gd name="T17" fmla="*/ 416 h 642"/>
                <a:gd name="T18" fmla="*/ 618 w 880"/>
                <a:gd name="T19" fmla="*/ 431 h 642"/>
                <a:gd name="T20" fmla="*/ 618 w 880"/>
                <a:gd name="T21" fmla="*/ 489 h 642"/>
                <a:gd name="T22" fmla="*/ 574 w 880"/>
                <a:gd name="T23" fmla="*/ 628 h 642"/>
                <a:gd name="T24" fmla="*/ 632 w 880"/>
                <a:gd name="T25" fmla="*/ 642 h 642"/>
                <a:gd name="T26" fmla="*/ 713 w 880"/>
                <a:gd name="T27" fmla="*/ 628 h 642"/>
                <a:gd name="T28" fmla="*/ 844 w 880"/>
                <a:gd name="T29" fmla="*/ 628 h 642"/>
                <a:gd name="T30" fmla="*/ 866 w 880"/>
                <a:gd name="T31" fmla="*/ 409 h 642"/>
                <a:gd name="T32" fmla="*/ 837 w 880"/>
                <a:gd name="T33" fmla="*/ 219 h 642"/>
                <a:gd name="T34" fmla="*/ 880 w 880"/>
                <a:gd name="T35" fmla="*/ 59 h 642"/>
                <a:gd name="T36" fmla="*/ 596 w 880"/>
                <a:gd name="T37" fmla="*/ 44 h 642"/>
                <a:gd name="T38" fmla="*/ 392 w 880"/>
                <a:gd name="T39" fmla="*/ 44 h 642"/>
                <a:gd name="T40" fmla="*/ 275 w 880"/>
                <a:gd name="T41" fmla="*/ 0 h 642"/>
                <a:gd name="T42" fmla="*/ 129 w 880"/>
                <a:gd name="T43" fmla="*/ 22 h 642"/>
                <a:gd name="T44" fmla="*/ 0 w 880"/>
                <a:gd name="T45" fmla="*/ 30 h 6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0" h="642">
                  <a:moveTo>
                    <a:pt x="0" y="30"/>
                  </a:moveTo>
                  <a:lnTo>
                    <a:pt x="8" y="117"/>
                  </a:lnTo>
                  <a:lnTo>
                    <a:pt x="15" y="248"/>
                  </a:lnTo>
                  <a:lnTo>
                    <a:pt x="22" y="358"/>
                  </a:lnTo>
                  <a:lnTo>
                    <a:pt x="22" y="438"/>
                  </a:lnTo>
                  <a:lnTo>
                    <a:pt x="231" y="416"/>
                  </a:lnTo>
                  <a:lnTo>
                    <a:pt x="341" y="445"/>
                  </a:lnTo>
                  <a:lnTo>
                    <a:pt x="479" y="394"/>
                  </a:lnTo>
                  <a:lnTo>
                    <a:pt x="581" y="416"/>
                  </a:lnTo>
                  <a:lnTo>
                    <a:pt x="618" y="431"/>
                  </a:lnTo>
                  <a:lnTo>
                    <a:pt x="618" y="489"/>
                  </a:lnTo>
                  <a:lnTo>
                    <a:pt x="574" y="628"/>
                  </a:lnTo>
                  <a:lnTo>
                    <a:pt x="632" y="642"/>
                  </a:lnTo>
                  <a:lnTo>
                    <a:pt x="713" y="628"/>
                  </a:lnTo>
                  <a:lnTo>
                    <a:pt x="844" y="628"/>
                  </a:lnTo>
                  <a:lnTo>
                    <a:pt x="866" y="409"/>
                  </a:lnTo>
                  <a:lnTo>
                    <a:pt x="837" y="219"/>
                  </a:lnTo>
                  <a:lnTo>
                    <a:pt x="880" y="59"/>
                  </a:lnTo>
                  <a:lnTo>
                    <a:pt x="596" y="44"/>
                  </a:lnTo>
                  <a:lnTo>
                    <a:pt x="392" y="44"/>
                  </a:lnTo>
                  <a:lnTo>
                    <a:pt x="275" y="0"/>
                  </a:lnTo>
                  <a:lnTo>
                    <a:pt x="129" y="22"/>
                  </a:lnTo>
                  <a:lnTo>
                    <a:pt x="0" y="30"/>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0" name="Freeform 162"/>
            <p:cNvSpPr>
              <a:spLocks/>
            </p:cNvSpPr>
            <p:nvPr/>
          </p:nvSpPr>
          <p:spPr bwMode="auto">
            <a:xfrm>
              <a:off x="2900" y="2370"/>
              <a:ext cx="788" cy="650"/>
            </a:xfrm>
            <a:custGeom>
              <a:avLst/>
              <a:gdLst>
                <a:gd name="T0" fmla="*/ 788 w 788"/>
                <a:gd name="T1" fmla="*/ 67 h 650"/>
                <a:gd name="T2" fmla="*/ 759 w 788"/>
                <a:gd name="T3" fmla="*/ 176 h 650"/>
                <a:gd name="T4" fmla="*/ 781 w 788"/>
                <a:gd name="T5" fmla="*/ 286 h 650"/>
                <a:gd name="T6" fmla="*/ 774 w 788"/>
                <a:gd name="T7" fmla="*/ 395 h 650"/>
                <a:gd name="T8" fmla="*/ 774 w 788"/>
                <a:gd name="T9" fmla="*/ 453 h 650"/>
                <a:gd name="T10" fmla="*/ 643 w 788"/>
                <a:gd name="T11" fmla="*/ 424 h 650"/>
                <a:gd name="T12" fmla="*/ 533 w 788"/>
                <a:gd name="T13" fmla="*/ 453 h 650"/>
                <a:gd name="T14" fmla="*/ 393 w 788"/>
                <a:gd name="T15" fmla="*/ 423 h 650"/>
                <a:gd name="T16" fmla="*/ 293 w 788"/>
                <a:gd name="T17" fmla="*/ 424 h 650"/>
                <a:gd name="T18" fmla="*/ 256 w 788"/>
                <a:gd name="T19" fmla="*/ 439 h 650"/>
                <a:gd name="T20" fmla="*/ 256 w 788"/>
                <a:gd name="T21" fmla="*/ 497 h 650"/>
                <a:gd name="T22" fmla="*/ 300 w 788"/>
                <a:gd name="T23" fmla="*/ 636 h 650"/>
                <a:gd name="T24" fmla="*/ 242 w 788"/>
                <a:gd name="T25" fmla="*/ 650 h 650"/>
                <a:gd name="T26" fmla="*/ 153 w 788"/>
                <a:gd name="T27" fmla="*/ 649 h 650"/>
                <a:gd name="T28" fmla="*/ 30 w 788"/>
                <a:gd name="T29" fmla="*/ 636 h 650"/>
                <a:gd name="T30" fmla="*/ 8 w 788"/>
                <a:gd name="T31" fmla="*/ 417 h 650"/>
                <a:gd name="T32" fmla="*/ 37 w 788"/>
                <a:gd name="T33" fmla="*/ 227 h 650"/>
                <a:gd name="T34" fmla="*/ 7 w 788"/>
                <a:gd name="T35" fmla="*/ 204 h 650"/>
                <a:gd name="T36" fmla="*/ 0 w 788"/>
                <a:gd name="T37" fmla="*/ 51 h 650"/>
                <a:gd name="T38" fmla="*/ 262 w 788"/>
                <a:gd name="T39" fmla="*/ 80 h 650"/>
                <a:gd name="T40" fmla="*/ 466 w 788"/>
                <a:gd name="T41" fmla="*/ 0 h 650"/>
                <a:gd name="T42" fmla="*/ 599 w 788"/>
                <a:gd name="T43" fmla="*/ 8 h 650"/>
                <a:gd name="T44" fmla="*/ 745 w 788"/>
                <a:gd name="T45" fmla="*/ 30 h 650"/>
                <a:gd name="T46" fmla="*/ 788 w 788"/>
                <a:gd name="T47" fmla="*/ 67 h 6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8" h="650">
                  <a:moveTo>
                    <a:pt x="788" y="67"/>
                  </a:moveTo>
                  <a:lnTo>
                    <a:pt x="759" y="176"/>
                  </a:lnTo>
                  <a:lnTo>
                    <a:pt x="781" y="286"/>
                  </a:lnTo>
                  <a:lnTo>
                    <a:pt x="774" y="395"/>
                  </a:lnTo>
                  <a:lnTo>
                    <a:pt x="774" y="453"/>
                  </a:lnTo>
                  <a:lnTo>
                    <a:pt x="643" y="424"/>
                  </a:lnTo>
                  <a:lnTo>
                    <a:pt x="533" y="453"/>
                  </a:lnTo>
                  <a:lnTo>
                    <a:pt x="393" y="423"/>
                  </a:lnTo>
                  <a:lnTo>
                    <a:pt x="293" y="424"/>
                  </a:lnTo>
                  <a:lnTo>
                    <a:pt x="256" y="439"/>
                  </a:lnTo>
                  <a:lnTo>
                    <a:pt x="256" y="497"/>
                  </a:lnTo>
                  <a:lnTo>
                    <a:pt x="300" y="636"/>
                  </a:lnTo>
                  <a:lnTo>
                    <a:pt x="242" y="650"/>
                  </a:lnTo>
                  <a:lnTo>
                    <a:pt x="153" y="649"/>
                  </a:lnTo>
                  <a:lnTo>
                    <a:pt x="30" y="636"/>
                  </a:lnTo>
                  <a:lnTo>
                    <a:pt x="8" y="417"/>
                  </a:lnTo>
                  <a:lnTo>
                    <a:pt x="37" y="227"/>
                  </a:lnTo>
                  <a:lnTo>
                    <a:pt x="7" y="204"/>
                  </a:lnTo>
                  <a:lnTo>
                    <a:pt x="0" y="51"/>
                  </a:lnTo>
                  <a:lnTo>
                    <a:pt x="262" y="80"/>
                  </a:lnTo>
                  <a:lnTo>
                    <a:pt x="466" y="0"/>
                  </a:lnTo>
                  <a:lnTo>
                    <a:pt x="599" y="8"/>
                  </a:lnTo>
                  <a:lnTo>
                    <a:pt x="745" y="30"/>
                  </a:lnTo>
                  <a:lnTo>
                    <a:pt x="788" y="67"/>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1" name="Freeform 163"/>
            <p:cNvSpPr>
              <a:spLocks/>
            </p:cNvSpPr>
            <p:nvPr/>
          </p:nvSpPr>
          <p:spPr bwMode="auto">
            <a:xfrm>
              <a:off x="2236" y="2421"/>
              <a:ext cx="678" cy="58"/>
            </a:xfrm>
            <a:custGeom>
              <a:avLst/>
              <a:gdLst>
                <a:gd name="T0" fmla="*/ 0 w 678"/>
                <a:gd name="T1" fmla="*/ 36 h 58"/>
                <a:gd name="T2" fmla="*/ 226 w 678"/>
                <a:gd name="T3" fmla="*/ 58 h 58"/>
                <a:gd name="T4" fmla="*/ 357 w 678"/>
                <a:gd name="T5" fmla="*/ 22 h 58"/>
                <a:gd name="T6" fmla="*/ 518 w 678"/>
                <a:gd name="T7" fmla="*/ 0 h 58"/>
                <a:gd name="T8" fmla="*/ 678 w 678"/>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8" h="58">
                  <a:moveTo>
                    <a:pt x="0" y="36"/>
                  </a:moveTo>
                  <a:lnTo>
                    <a:pt x="226" y="58"/>
                  </a:lnTo>
                  <a:lnTo>
                    <a:pt x="357" y="22"/>
                  </a:lnTo>
                  <a:lnTo>
                    <a:pt x="518" y="0"/>
                  </a:lnTo>
                  <a:lnTo>
                    <a:pt x="678" y="0"/>
                  </a:lnTo>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1242" name="Freeform 164"/>
            <p:cNvSpPr>
              <a:spLocks/>
            </p:cNvSpPr>
            <p:nvPr/>
          </p:nvSpPr>
          <p:spPr bwMode="auto">
            <a:xfrm>
              <a:off x="2214" y="2982"/>
              <a:ext cx="729" cy="58"/>
            </a:xfrm>
            <a:custGeom>
              <a:avLst/>
              <a:gdLst>
                <a:gd name="T0" fmla="*/ 0 w 729"/>
                <a:gd name="T1" fmla="*/ 37 h 58"/>
                <a:gd name="T2" fmla="*/ 255 w 729"/>
                <a:gd name="T3" fmla="*/ 58 h 58"/>
                <a:gd name="T4" fmla="*/ 379 w 729"/>
                <a:gd name="T5" fmla="*/ 0 h 58"/>
                <a:gd name="T6" fmla="*/ 583 w 729"/>
                <a:gd name="T7" fmla="*/ 7 h 58"/>
                <a:gd name="T8" fmla="*/ 729 w 729"/>
                <a:gd name="T9" fmla="*/ 22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58">
                  <a:moveTo>
                    <a:pt x="0" y="37"/>
                  </a:moveTo>
                  <a:lnTo>
                    <a:pt x="255" y="58"/>
                  </a:lnTo>
                  <a:lnTo>
                    <a:pt x="379" y="0"/>
                  </a:lnTo>
                  <a:lnTo>
                    <a:pt x="583" y="7"/>
                  </a:lnTo>
                  <a:lnTo>
                    <a:pt x="729" y="22"/>
                  </a:lnTo>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1226" name="Rectangle 75"/>
          <p:cNvSpPr>
            <a:spLocks noChangeArrowheads="1"/>
          </p:cNvSpPr>
          <p:nvPr/>
        </p:nvSpPr>
        <p:spPr bwMode="auto">
          <a:xfrm>
            <a:off x="6365875" y="846138"/>
            <a:ext cx="20129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  B </a:t>
            </a:r>
            <a:endParaRPr lang="fr-FR" altLang="fr-FR" sz="1800" b="0">
              <a:solidFill>
                <a:srgbClr val="000000"/>
              </a:solidFill>
            </a:endParaRPr>
          </a:p>
        </p:txBody>
      </p:sp>
      <p:sp>
        <p:nvSpPr>
          <p:cNvPr id="91227" name="Rectangle 79"/>
          <p:cNvSpPr>
            <a:spLocks noChangeArrowheads="1"/>
          </p:cNvSpPr>
          <p:nvPr/>
        </p:nvSpPr>
        <p:spPr bwMode="auto">
          <a:xfrm>
            <a:off x="7373938" y="8397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228" name="Rectangle 81"/>
          <p:cNvSpPr>
            <a:spLocks noChangeArrowheads="1"/>
          </p:cNvSpPr>
          <p:nvPr/>
        </p:nvSpPr>
        <p:spPr bwMode="auto">
          <a:xfrm>
            <a:off x="7675563" y="8397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91229" name="Rectangle 85"/>
          <p:cNvSpPr>
            <a:spLocks noChangeArrowheads="1"/>
          </p:cNvSpPr>
          <p:nvPr/>
        </p:nvSpPr>
        <p:spPr bwMode="auto">
          <a:xfrm>
            <a:off x="6354763" y="842963"/>
            <a:ext cx="1958975"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30" name="Line 87"/>
          <p:cNvSpPr>
            <a:spLocks noChangeShapeType="1"/>
          </p:cNvSpPr>
          <p:nvPr/>
        </p:nvSpPr>
        <p:spPr bwMode="auto">
          <a:xfrm>
            <a:off x="6743700" y="846138"/>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31" name="Line 88"/>
          <p:cNvSpPr>
            <a:spLocks noChangeShapeType="1"/>
          </p:cNvSpPr>
          <p:nvPr/>
        </p:nvSpPr>
        <p:spPr bwMode="auto">
          <a:xfrm>
            <a:off x="7727950" y="846138"/>
            <a:ext cx="0" cy="354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32" name="Line 87"/>
          <p:cNvSpPr>
            <a:spLocks noChangeShapeType="1"/>
          </p:cNvSpPr>
          <p:nvPr/>
        </p:nvSpPr>
        <p:spPr bwMode="auto">
          <a:xfrm>
            <a:off x="7427913" y="84772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33" name="Rectangle 45"/>
          <p:cNvSpPr>
            <a:spLocks noChangeArrowheads="1"/>
          </p:cNvSpPr>
          <p:nvPr/>
        </p:nvSpPr>
        <p:spPr bwMode="auto">
          <a:xfrm>
            <a:off x="6248400" y="2400300"/>
            <a:ext cx="1460500" cy="3603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1234" name="Line 49"/>
          <p:cNvSpPr>
            <a:spLocks noChangeShapeType="1"/>
          </p:cNvSpPr>
          <p:nvPr/>
        </p:nvSpPr>
        <p:spPr bwMode="auto">
          <a:xfrm>
            <a:off x="6564313" y="240347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35" name="Line 54"/>
          <p:cNvSpPr>
            <a:spLocks noChangeShapeType="1"/>
          </p:cNvSpPr>
          <p:nvPr/>
        </p:nvSpPr>
        <p:spPr bwMode="auto">
          <a:xfrm>
            <a:off x="7296150" y="240347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236" name="Rectangle 75"/>
          <p:cNvSpPr>
            <a:spLocks noChangeArrowheads="1"/>
          </p:cNvSpPr>
          <p:nvPr/>
        </p:nvSpPr>
        <p:spPr bwMode="auto">
          <a:xfrm>
            <a:off x="6269038" y="2411413"/>
            <a:ext cx="1360487"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a:t>
            </a:r>
            <a:endParaRPr lang="fr-FR" altLang="fr-FR" sz="1800" b="0">
              <a:solidFill>
                <a:srgbClr val="000000"/>
              </a:solidFill>
            </a:endParaRPr>
          </a:p>
        </p:txBody>
      </p:sp>
    </p:spTree>
    <p:extLst>
      <p:ext uri="{BB962C8B-B14F-4D97-AF65-F5344CB8AC3E}">
        <p14:creationId xmlns:p14="http://schemas.microsoft.com/office/powerpoint/2010/main" val="2145108516"/>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1"/>
          <p:cNvSpPr>
            <a:spLocks noChangeArrowheads="1"/>
          </p:cNvSpPr>
          <p:nvPr/>
        </p:nvSpPr>
        <p:spPr bwMode="auto">
          <a:xfrm>
            <a:off x="258762" y="2690289"/>
            <a:ext cx="8308975" cy="809267"/>
          </a:xfrm>
          <a:prstGeom prst="rect">
            <a:avLst/>
          </a:prstGeom>
          <a:solidFill>
            <a:srgbClr val="FFFF00"/>
          </a:solidFill>
          <a:ln w="12700" algn="ctr">
            <a:solidFill>
              <a:schemeClr val="tx1"/>
            </a:solidFill>
            <a:round/>
            <a:headEnd type="none" w="sm" len="sm"/>
            <a:tailEnd type="none" w="sm" len="sm"/>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 name="Espace réservé du numéro de diapositive 1"/>
          <p:cNvSpPr>
            <a:spLocks noGrp="1"/>
          </p:cNvSpPr>
          <p:nvPr>
            <p:ph type="sldNum" sz="quarter" idx="12"/>
          </p:nvPr>
        </p:nvSpPr>
        <p:spPr/>
        <p:txBody>
          <a:bodyPr/>
          <a:lstStyle/>
          <a:p>
            <a:pPr>
              <a:defRPr/>
            </a:pPr>
            <a:fld id="{BABF32E6-7E1B-499B-8F6C-FD1A5C968126}" type="slidenum">
              <a:rPr lang="fr-FR" smtClean="0"/>
              <a:pPr>
                <a:defRPr/>
              </a:pPr>
              <a:t>130</a:t>
            </a:fld>
            <a:endParaRPr lang="fr-FR"/>
          </a:p>
        </p:txBody>
      </p:sp>
      <p:sp>
        <p:nvSpPr>
          <p:cNvPr id="75780" name="Rectangle 69"/>
          <p:cNvSpPr>
            <a:spLocks noChangeArrowheads="1"/>
          </p:cNvSpPr>
          <p:nvPr/>
        </p:nvSpPr>
        <p:spPr bwMode="auto">
          <a:xfrm>
            <a:off x="149225" y="133350"/>
            <a:ext cx="5927725" cy="482600"/>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5781" name="Text Box 70"/>
          <p:cNvSpPr txBox="1">
            <a:spLocks noChangeArrowheads="1"/>
          </p:cNvSpPr>
          <p:nvPr/>
        </p:nvSpPr>
        <p:spPr bwMode="auto">
          <a:xfrm>
            <a:off x="200025" y="147638"/>
            <a:ext cx="587692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a:latin typeface="Arial" charset="0"/>
              </a:rPr>
              <a:t>ZONE DE TOLERANCE ASYMETRIQUE</a:t>
            </a:r>
          </a:p>
        </p:txBody>
      </p:sp>
      <p:sp>
        <p:nvSpPr>
          <p:cNvPr id="75819" name="ZoneTexte 43"/>
          <p:cNvSpPr txBox="1">
            <a:spLocks noChangeArrowheads="1"/>
          </p:cNvSpPr>
          <p:nvPr/>
        </p:nvSpPr>
        <p:spPr bwMode="auto">
          <a:xfrm>
            <a:off x="258762" y="4085520"/>
            <a:ext cx="87233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i="1" dirty="0">
                <a:solidFill>
                  <a:srgbClr val="0070C0"/>
                </a:solidFill>
                <a:latin typeface="Arial" charset="0"/>
              </a:rPr>
              <a:t>L'emploi d'un UZ est à éviter. Il est préférable de remettre à jour le modèle nominal à l'aide de la notion d'offset.</a:t>
            </a:r>
          </a:p>
        </p:txBody>
      </p:sp>
      <p:sp>
        <p:nvSpPr>
          <p:cNvPr id="75822" name="Rectangle 182"/>
          <p:cNvSpPr>
            <a:spLocks noChangeArrowheads="1"/>
          </p:cNvSpPr>
          <p:nvPr/>
        </p:nvSpPr>
        <p:spPr bwMode="auto">
          <a:xfrm>
            <a:off x="5111750" y="3047477"/>
            <a:ext cx="1011237"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C UZ[-0,2]</a:t>
            </a:r>
          </a:p>
        </p:txBody>
      </p:sp>
      <p:sp>
        <p:nvSpPr>
          <p:cNvPr id="75823" name="Rectangle 183"/>
          <p:cNvSpPr>
            <a:spLocks noChangeArrowheads="1"/>
          </p:cNvSpPr>
          <p:nvPr/>
        </p:nvSpPr>
        <p:spPr bwMode="auto">
          <a:xfrm>
            <a:off x="4471987" y="3047477"/>
            <a:ext cx="6207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Symbol" pitchFamily="18" charset="2"/>
              </a:rPr>
              <a:t>Æ </a:t>
            </a:r>
            <a:r>
              <a:rPr lang="fr-FR" altLang="fr-FR" sz="1400">
                <a:solidFill>
                  <a:srgbClr val="000000"/>
                </a:solidFill>
                <a:latin typeface="Arial" charset="0"/>
              </a:rPr>
              <a:t>0,2</a:t>
            </a:r>
          </a:p>
        </p:txBody>
      </p:sp>
      <p:sp>
        <p:nvSpPr>
          <p:cNvPr id="75824" name="Rectangle 184"/>
          <p:cNvSpPr>
            <a:spLocks noChangeArrowheads="1"/>
          </p:cNvSpPr>
          <p:nvPr/>
        </p:nvSpPr>
        <p:spPr bwMode="auto">
          <a:xfrm>
            <a:off x="4189412" y="3047477"/>
            <a:ext cx="1976438" cy="3048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solidFill>
                <a:srgbClr val="000000"/>
              </a:solidFill>
              <a:latin typeface="Arial" charset="0"/>
            </a:endParaRPr>
          </a:p>
        </p:txBody>
      </p:sp>
      <p:sp>
        <p:nvSpPr>
          <p:cNvPr id="75825" name="Line 185"/>
          <p:cNvSpPr>
            <a:spLocks noChangeShapeType="1"/>
          </p:cNvSpPr>
          <p:nvPr/>
        </p:nvSpPr>
        <p:spPr bwMode="auto">
          <a:xfrm>
            <a:off x="4487862" y="304747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5826" name="Line 186"/>
          <p:cNvSpPr>
            <a:spLocks noChangeShapeType="1"/>
          </p:cNvSpPr>
          <p:nvPr/>
        </p:nvSpPr>
        <p:spPr bwMode="auto">
          <a:xfrm>
            <a:off x="5127625" y="304747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5827" name="Group 808"/>
          <p:cNvGrpSpPr>
            <a:grpSpLocks/>
          </p:cNvGrpSpPr>
          <p:nvPr/>
        </p:nvGrpSpPr>
        <p:grpSpPr bwMode="auto">
          <a:xfrm>
            <a:off x="4238625" y="3104627"/>
            <a:ext cx="190500" cy="190500"/>
            <a:chOff x="4360" y="1124"/>
            <a:chExt cx="120" cy="120"/>
          </a:xfrm>
        </p:grpSpPr>
        <p:sp>
          <p:nvSpPr>
            <p:cNvPr id="75852" name="Oval 809"/>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solidFill>
                  <a:srgbClr val="000000"/>
                </a:solidFill>
                <a:latin typeface="Arial" charset="0"/>
              </a:endParaRPr>
            </a:p>
          </p:txBody>
        </p:sp>
        <p:sp>
          <p:nvSpPr>
            <p:cNvPr id="75853" name="Line 810"/>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5854" name="Line 811"/>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5828" name="ZoneTexte 9"/>
          <p:cNvSpPr txBox="1">
            <a:spLocks noChangeArrowheads="1"/>
          </p:cNvSpPr>
          <p:nvPr/>
        </p:nvSpPr>
        <p:spPr bwMode="auto">
          <a:xfrm>
            <a:off x="309562" y="2690289"/>
            <a:ext cx="82581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Attention, si la surface est utilisée comme référence, il faut également mettre le UZ dans le système de références. </a:t>
            </a:r>
          </a:p>
        </p:txBody>
      </p:sp>
      <p:sp>
        <p:nvSpPr>
          <p:cNvPr id="63" name="Rectangle 728"/>
          <p:cNvSpPr>
            <a:spLocks noChangeArrowheads="1"/>
          </p:cNvSpPr>
          <p:nvPr/>
        </p:nvSpPr>
        <p:spPr bwMode="auto">
          <a:xfrm>
            <a:off x="863601" y="1893358"/>
            <a:ext cx="211596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1" fontAlgn="auto" hangingPunct="1">
              <a:spcBef>
                <a:spcPts val="0"/>
              </a:spcBef>
              <a:spcAft>
                <a:spcPts val="0"/>
              </a:spcAft>
              <a:defRPr/>
            </a:pPr>
            <a:r>
              <a:rPr lang="fr-FR" sz="1400" kern="0" dirty="0">
                <a:solidFill>
                  <a:srgbClr val="000000"/>
                </a:solidFill>
                <a:latin typeface="Arial" pitchFamily="34" charset="0"/>
              </a:rPr>
              <a:t>0,6  UZ [-0,2]    </a:t>
            </a:r>
            <a:r>
              <a:rPr lang="fr-FR" sz="1400" kern="0" dirty="0" smtClean="0">
                <a:solidFill>
                  <a:srgbClr val="000000"/>
                </a:solidFill>
                <a:latin typeface="Arial" pitchFamily="34" charset="0"/>
              </a:rPr>
              <a:t>     A    </a:t>
            </a:r>
            <a:r>
              <a:rPr lang="fr-FR" sz="1400" kern="0" dirty="0">
                <a:solidFill>
                  <a:srgbClr val="000000"/>
                </a:solidFill>
                <a:latin typeface="Arial" pitchFamily="34" charset="0"/>
              </a:rPr>
              <a:t>B</a:t>
            </a:r>
          </a:p>
        </p:txBody>
      </p:sp>
      <p:sp>
        <p:nvSpPr>
          <p:cNvPr id="64" name="Rectangle 729"/>
          <p:cNvSpPr>
            <a:spLocks noChangeArrowheads="1"/>
          </p:cNvSpPr>
          <p:nvPr/>
        </p:nvSpPr>
        <p:spPr bwMode="auto">
          <a:xfrm>
            <a:off x="581025" y="1899708"/>
            <a:ext cx="2398539" cy="3143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65" name="Line 730"/>
          <p:cNvSpPr>
            <a:spLocks noChangeShapeType="1"/>
          </p:cNvSpPr>
          <p:nvPr/>
        </p:nvSpPr>
        <p:spPr bwMode="auto">
          <a:xfrm>
            <a:off x="901701" y="189335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nvGrpSpPr>
          <p:cNvPr id="75832" name="Group 731"/>
          <p:cNvGrpSpPr>
            <a:grpSpLocks/>
          </p:cNvGrpSpPr>
          <p:nvPr/>
        </p:nvGrpSpPr>
        <p:grpSpPr bwMode="auto">
          <a:xfrm>
            <a:off x="631826" y="1987021"/>
            <a:ext cx="231775" cy="115887"/>
            <a:chOff x="468" y="3046"/>
            <a:chExt cx="146" cy="73"/>
          </a:xfrm>
        </p:grpSpPr>
        <p:sp>
          <p:nvSpPr>
            <p:cNvPr id="67"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68" name="Line 733"/>
            <p:cNvSpPr>
              <a:spLocks noChangeShapeType="1"/>
            </p:cNvSpPr>
            <p:nvPr/>
          </p:nvSpPr>
          <p:spPr bwMode="auto">
            <a:xfrm>
              <a:off x="468" y="3117"/>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sp>
        <p:nvSpPr>
          <p:cNvPr id="69" name="Line 734"/>
          <p:cNvSpPr>
            <a:spLocks noChangeShapeType="1"/>
          </p:cNvSpPr>
          <p:nvPr/>
        </p:nvSpPr>
        <p:spPr bwMode="auto">
          <a:xfrm>
            <a:off x="2317751" y="189335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70" name="Line 735"/>
          <p:cNvSpPr>
            <a:spLocks noChangeShapeType="1"/>
          </p:cNvSpPr>
          <p:nvPr/>
        </p:nvSpPr>
        <p:spPr bwMode="auto">
          <a:xfrm>
            <a:off x="2622551" y="189335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71" name="Rectangle 728"/>
          <p:cNvSpPr>
            <a:spLocks noChangeArrowheads="1"/>
          </p:cNvSpPr>
          <p:nvPr/>
        </p:nvSpPr>
        <p:spPr bwMode="auto">
          <a:xfrm>
            <a:off x="868363" y="1286933"/>
            <a:ext cx="1428750"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1" fontAlgn="auto" hangingPunct="1">
              <a:spcBef>
                <a:spcPts val="0"/>
              </a:spcBef>
              <a:spcAft>
                <a:spcPts val="0"/>
              </a:spcAft>
              <a:defRPr/>
            </a:pPr>
            <a:r>
              <a:rPr lang="fr-FR" sz="1400" kern="0" dirty="0">
                <a:solidFill>
                  <a:srgbClr val="000000"/>
                </a:solidFill>
                <a:latin typeface="Arial" pitchFamily="34" charset="0"/>
              </a:rPr>
              <a:t>0,05  UZ [-0,2]  </a:t>
            </a:r>
          </a:p>
        </p:txBody>
      </p:sp>
      <p:sp>
        <p:nvSpPr>
          <p:cNvPr id="72" name="Rectangle 729"/>
          <p:cNvSpPr>
            <a:spLocks noChangeArrowheads="1"/>
          </p:cNvSpPr>
          <p:nvPr/>
        </p:nvSpPr>
        <p:spPr bwMode="auto">
          <a:xfrm>
            <a:off x="576263" y="1258358"/>
            <a:ext cx="1589088" cy="3302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73" name="Line 730"/>
          <p:cNvSpPr>
            <a:spLocks noChangeShapeType="1"/>
          </p:cNvSpPr>
          <p:nvPr/>
        </p:nvSpPr>
        <p:spPr bwMode="auto">
          <a:xfrm>
            <a:off x="901701" y="1267883"/>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nvGrpSpPr>
          <p:cNvPr id="75838" name="Group 731"/>
          <p:cNvGrpSpPr>
            <a:grpSpLocks/>
          </p:cNvGrpSpPr>
          <p:nvPr/>
        </p:nvGrpSpPr>
        <p:grpSpPr bwMode="auto">
          <a:xfrm>
            <a:off x="627063" y="1361546"/>
            <a:ext cx="231775" cy="115887"/>
            <a:chOff x="468" y="3046"/>
            <a:chExt cx="146" cy="73"/>
          </a:xfrm>
        </p:grpSpPr>
        <p:sp>
          <p:nvSpPr>
            <p:cNvPr id="75"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76" name="Line 733"/>
            <p:cNvSpPr>
              <a:spLocks noChangeShapeType="1"/>
            </p:cNvSpPr>
            <p:nvPr/>
          </p:nvSpPr>
          <p:spPr bwMode="auto">
            <a:xfrm>
              <a:off x="468" y="3117"/>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sp>
        <p:nvSpPr>
          <p:cNvPr id="79" name="Rectangle 728"/>
          <p:cNvSpPr>
            <a:spLocks noChangeArrowheads="1"/>
          </p:cNvSpPr>
          <p:nvPr/>
        </p:nvSpPr>
        <p:spPr bwMode="auto">
          <a:xfrm>
            <a:off x="858838" y="1582208"/>
            <a:ext cx="212558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1" fontAlgn="auto" hangingPunct="1">
              <a:spcBef>
                <a:spcPts val="0"/>
              </a:spcBef>
              <a:spcAft>
                <a:spcPts val="0"/>
              </a:spcAft>
              <a:defRPr/>
            </a:pPr>
            <a:r>
              <a:rPr lang="fr-FR" sz="1400" kern="0" dirty="0">
                <a:solidFill>
                  <a:srgbClr val="000000"/>
                </a:solidFill>
                <a:latin typeface="Arial" pitchFamily="34" charset="0"/>
              </a:rPr>
              <a:t>0,3  UZ [-0,2</a:t>
            </a:r>
            <a:r>
              <a:rPr lang="fr-FR" sz="1400" kern="0" dirty="0" smtClean="0">
                <a:solidFill>
                  <a:srgbClr val="000000"/>
                </a:solidFill>
                <a:latin typeface="Arial" pitchFamily="34" charset="0"/>
              </a:rPr>
              <a:t>] &gt;&lt;    </a:t>
            </a:r>
            <a:r>
              <a:rPr lang="fr-FR" sz="1400" kern="0" dirty="0">
                <a:solidFill>
                  <a:srgbClr val="000000"/>
                </a:solidFill>
                <a:latin typeface="Arial" pitchFamily="34" charset="0"/>
              </a:rPr>
              <a:t>A    B</a:t>
            </a:r>
          </a:p>
        </p:txBody>
      </p:sp>
      <p:sp>
        <p:nvSpPr>
          <p:cNvPr id="80" name="Rectangle 729"/>
          <p:cNvSpPr>
            <a:spLocks noChangeArrowheads="1"/>
          </p:cNvSpPr>
          <p:nvPr/>
        </p:nvSpPr>
        <p:spPr bwMode="auto">
          <a:xfrm>
            <a:off x="576263" y="1588558"/>
            <a:ext cx="2403302" cy="31432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81" name="Line 730"/>
          <p:cNvSpPr>
            <a:spLocks noChangeShapeType="1"/>
          </p:cNvSpPr>
          <p:nvPr/>
        </p:nvSpPr>
        <p:spPr bwMode="auto">
          <a:xfrm>
            <a:off x="901701" y="158220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85" name="Line 734"/>
          <p:cNvSpPr>
            <a:spLocks noChangeShapeType="1"/>
          </p:cNvSpPr>
          <p:nvPr/>
        </p:nvSpPr>
        <p:spPr bwMode="auto">
          <a:xfrm>
            <a:off x="2312988" y="158220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86" name="Line 735"/>
          <p:cNvSpPr>
            <a:spLocks noChangeShapeType="1"/>
          </p:cNvSpPr>
          <p:nvPr/>
        </p:nvSpPr>
        <p:spPr bwMode="auto">
          <a:xfrm>
            <a:off x="2617788" y="158220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75845" name="ZoneTexte 10"/>
          <p:cNvSpPr txBox="1">
            <a:spLocks noChangeArrowheads="1"/>
          </p:cNvSpPr>
          <p:nvPr/>
        </p:nvSpPr>
        <p:spPr bwMode="auto">
          <a:xfrm>
            <a:off x="3148013" y="1374246"/>
            <a:ext cx="50133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solidFill>
                  <a:srgbClr val="0070C0"/>
                </a:solidFill>
                <a:latin typeface="Arial" charset="0"/>
              </a:rPr>
              <a:t>Le UZ doit être répété dans toutes les spécifications </a:t>
            </a:r>
            <a:r>
              <a:rPr lang="fr-FR" altLang="fr-FR" sz="1800" dirty="0" smtClean="0">
                <a:solidFill>
                  <a:srgbClr val="0070C0"/>
                </a:solidFill>
                <a:latin typeface="Arial" charset="0"/>
              </a:rPr>
              <a:t>relatives </a:t>
            </a:r>
            <a:r>
              <a:rPr lang="fr-FR" altLang="fr-FR" sz="1800" dirty="0">
                <a:solidFill>
                  <a:srgbClr val="0070C0"/>
                </a:solidFill>
                <a:latin typeface="Arial" charset="0"/>
              </a:rPr>
              <a:t>à la surface.</a:t>
            </a:r>
          </a:p>
        </p:txBody>
      </p:sp>
      <p:grpSp>
        <p:nvGrpSpPr>
          <p:cNvPr id="83" name="Group 731"/>
          <p:cNvGrpSpPr>
            <a:grpSpLocks/>
          </p:cNvGrpSpPr>
          <p:nvPr/>
        </p:nvGrpSpPr>
        <p:grpSpPr bwMode="auto">
          <a:xfrm>
            <a:off x="636588" y="1687776"/>
            <a:ext cx="231775" cy="115887"/>
            <a:chOff x="468" y="3046"/>
            <a:chExt cx="146" cy="73"/>
          </a:xfrm>
        </p:grpSpPr>
        <p:sp>
          <p:nvSpPr>
            <p:cNvPr id="84"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sp>
          <p:nvSpPr>
            <p:cNvPr id="87" name="Line 733"/>
            <p:cNvSpPr>
              <a:spLocks noChangeShapeType="1"/>
            </p:cNvSpPr>
            <p:nvPr/>
          </p:nvSpPr>
          <p:spPr bwMode="auto">
            <a:xfrm>
              <a:off x="468" y="3117"/>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rgbClr val="000000"/>
                </a:solidFill>
                <a:latin typeface="Arial Unicode MS" pitchFamily="34" charset="-128"/>
              </a:endParaRPr>
            </a:p>
          </p:txBody>
        </p:sp>
      </p:grpSp>
      <p:sp>
        <p:nvSpPr>
          <p:cNvPr id="3" name="ZoneTexte 2"/>
          <p:cNvSpPr txBox="1"/>
          <p:nvPr/>
        </p:nvSpPr>
        <p:spPr>
          <a:xfrm>
            <a:off x="6346120" y="2987707"/>
            <a:ext cx="1774845" cy="369332"/>
          </a:xfrm>
          <a:prstGeom prst="rect">
            <a:avLst/>
          </a:prstGeom>
          <a:noFill/>
        </p:spPr>
        <p:txBody>
          <a:bodyPr wrap="none" rtlCol="0">
            <a:spAutoFit/>
          </a:bodyPr>
          <a:lstStyle/>
          <a:p>
            <a:r>
              <a:rPr lang="fr-FR" dirty="0" smtClean="0">
                <a:solidFill>
                  <a:srgbClr val="FF0000"/>
                </a:solidFill>
                <a:latin typeface="Arial" panose="020B0604020202020204" pitchFamily="34" charset="0"/>
                <a:cs typeface="Arial" panose="020B0604020202020204" pitchFamily="34" charset="0"/>
              </a:rPr>
              <a:t>HORS NORME</a:t>
            </a:r>
            <a:endParaRPr lang="fr-FR"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1782403"/>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799" y="910444"/>
            <a:ext cx="8562459" cy="3246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69"/>
          <p:cNvSpPr>
            <a:spLocks noChangeArrowheads="1"/>
          </p:cNvSpPr>
          <p:nvPr/>
        </p:nvSpPr>
        <p:spPr bwMode="auto">
          <a:xfrm>
            <a:off x="149225" y="133350"/>
            <a:ext cx="8354740" cy="482600"/>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4" name="Text Box 70"/>
          <p:cNvSpPr txBox="1">
            <a:spLocks noChangeArrowheads="1"/>
          </p:cNvSpPr>
          <p:nvPr/>
        </p:nvSpPr>
        <p:spPr bwMode="auto">
          <a:xfrm>
            <a:off x="200025" y="147638"/>
            <a:ext cx="830394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a:latin typeface="Arial" charset="0"/>
              </a:rPr>
              <a:t>ZONE DE TOLERANCE </a:t>
            </a:r>
            <a:r>
              <a:rPr lang="fr-FR" altLang="fr-FR" sz="2400" b="1" dirty="0" smtClean="0">
                <a:latin typeface="Arial" charset="0"/>
              </a:rPr>
              <a:t>ASYMETRIQUE LIBRE AVEC OZ</a:t>
            </a:r>
            <a:endParaRPr lang="fr-FR" altLang="fr-FR" sz="2400" b="1" dirty="0">
              <a:latin typeface="Arial" charset="0"/>
            </a:endParaRPr>
          </a:p>
        </p:txBody>
      </p:sp>
    </p:spTree>
    <p:extLst>
      <p:ext uri="{BB962C8B-B14F-4D97-AF65-F5344CB8AC3E}">
        <p14:creationId xmlns:p14="http://schemas.microsoft.com/office/powerpoint/2010/main" val="380468026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0024" y="626508"/>
            <a:ext cx="7739407" cy="4564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7874929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227611" y="4349447"/>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148322269"/>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51ADA977-477C-4E12-8A6F-67A1BA573DE3}" type="slidenum">
              <a:rPr lang="fr-FR" smtClean="0"/>
              <a:pPr>
                <a:defRPr/>
              </a:pPr>
              <a:t>134</a:t>
            </a:fld>
            <a:endParaRPr lang="fr-FR"/>
          </a:p>
        </p:txBody>
      </p:sp>
      <p:sp>
        <p:nvSpPr>
          <p:cNvPr id="3" name="Rectangle 59"/>
          <p:cNvSpPr>
            <a:spLocks noChangeArrowheads="1"/>
          </p:cNvSpPr>
          <p:nvPr/>
        </p:nvSpPr>
        <p:spPr bwMode="auto">
          <a:xfrm>
            <a:off x="222250" y="79375"/>
            <a:ext cx="2863850"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2400" b="1" dirty="0">
                <a:solidFill>
                  <a:srgbClr val="000000"/>
                </a:solidFill>
                <a:latin typeface="Arial" charset="0"/>
                <a:cs typeface="+mn-cs"/>
              </a:rPr>
              <a:t>PROBLEMATIQUE</a:t>
            </a:r>
          </a:p>
        </p:txBody>
      </p:sp>
      <p:sp>
        <p:nvSpPr>
          <p:cNvPr id="16388" name="ZoneTexte 3"/>
          <p:cNvSpPr txBox="1">
            <a:spLocks noChangeArrowheads="1"/>
          </p:cNvSpPr>
          <p:nvPr/>
        </p:nvSpPr>
        <p:spPr bwMode="auto">
          <a:xfrm>
            <a:off x="141288" y="760413"/>
            <a:ext cx="8269287"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Une pièce peu rigide </a:t>
            </a:r>
            <a:r>
              <a:rPr lang="fr-FR" altLang="fr-FR" sz="1800" dirty="0" smtClean="0">
                <a:latin typeface="Calibri" pitchFamily="34" charset="0"/>
              </a:rPr>
              <a:t>peut </a:t>
            </a:r>
            <a:r>
              <a:rPr lang="fr-FR" altLang="fr-FR" sz="1800" dirty="0">
                <a:latin typeface="Calibri" pitchFamily="34" charset="0"/>
              </a:rPr>
              <a:t>être relativement déformée, mais elle sera remise en forme lors de son assemblage dans le mécanisme.</a:t>
            </a:r>
          </a:p>
          <a:p>
            <a:pPr eaLnBrk="1" hangingPunct="1">
              <a:spcBef>
                <a:spcPct val="0"/>
              </a:spcBef>
              <a:buFontTx/>
              <a:buNone/>
            </a:pPr>
            <a:endParaRPr lang="fr-FR" altLang="fr-FR" sz="1800" dirty="0">
              <a:latin typeface="Calibri" pitchFamily="34" charset="0"/>
            </a:endParaRPr>
          </a:p>
          <a:p>
            <a:pPr eaLnBrk="1" hangingPunct="1">
              <a:spcBef>
                <a:spcPct val="0"/>
              </a:spcBef>
              <a:buFontTx/>
              <a:buNone/>
            </a:pPr>
            <a:r>
              <a:rPr lang="fr-FR" altLang="fr-FR" sz="1800" dirty="0">
                <a:latin typeface="Calibri" pitchFamily="34" charset="0"/>
              </a:rPr>
              <a:t>La norme </a:t>
            </a:r>
            <a:r>
              <a:rPr lang="fr-FR" altLang="fr-FR" sz="1800" dirty="0"/>
              <a:t>ISO 10579-NR </a:t>
            </a:r>
            <a:r>
              <a:rPr lang="fr-FR" altLang="fr-FR" sz="1800" dirty="0">
                <a:latin typeface="Calibri" pitchFamily="34" charset="0"/>
              </a:rPr>
              <a:t>propose donc de définir les conditions de mesure de la pièce pour la mettre dans une forme la plus proche possible de sa forme en fonctionnement, afin de vérifier les spécifications fonctionnelles de la pièce.</a:t>
            </a:r>
          </a:p>
          <a:p>
            <a:pPr eaLnBrk="1" hangingPunct="1">
              <a:spcBef>
                <a:spcPct val="0"/>
              </a:spcBef>
              <a:buFontTx/>
              <a:buNone/>
            </a:pPr>
            <a:endParaRPr lang="fr-FR" altLang="fr-FR" sz="1800" dirty="0">
              <a:latin typeface="Calibri" pitchFamily="34" charset="0"/>
            </a:endParaRPr>
          </a:p>
          <a:p>
            <a:pPr eaLnBrk="1" hangingPunct="1">
              <a:spcBef>
                <a:spcPct val="0"/>
              </a:spcBef>
              <a:buFontTx/>
              <a:buNone/>
            </a:pPr>
            <a:r>
              <a:rPr lang="fr-FR" altLang="fr-FR" sz="1800" dirty="0">
                <a:latin typeface="Calibri" pitchFamily="34" charset="0"/>
              </a:rPr>
              <a:t>En parallèle, le dessin peut comporter des spécifications à l'état libre avec le modificateur        qui seront donc </a:t>
            </a:r>
            <a:r>
              <a:rPr lang="fr-FR" altLang="fr-FR" sz="1800" dirty="0" smtClean="0">
                <a:latin typeface="Calibri" pitchFamily="34" charset="0"/>
              </a:rPr>
              <a:t>vérifiées </a:t>
            </a:r>
            <a:r>
              <a:rPr lang="fr-FR" altLang="fr-FR" sz="1800" dirty="0">
                <a:latin typeface="Calibri" pitchFamily="34" charset="0"/>
              </a:rPr>
              <a:t>avec une simple fixation de la pièce sur le moyen de mesure (par de la </a:t>
            </a:r>
            <a:r>
              <a:rPr lang="fr-FR" altLang="fr-FR" sz="1800" dirty="0" smtClean="0">
                <a:latin typeface="Calibri" pitchFamily="34" charset="0"/>
              </a:rPr>
              <a:t>pâte </a:t>
            </a:r>
            <a:r>
              <a:rPr lang="fr-FR" altLang="fr-FR" sz="1800" dirty="0">
                <a:latin typeface="Calibri" pitchFamily="34" charset="0"/>
              </a:rPr>
              <a:t>à modeler par exemple). </a:t>
            </a:r>
          </a:p>
          <a:p>
            <a:pPr eaLnBrk="1" hangingPunct="1">
              <a:spcBef>
                <a:spcPct val="0"/>
              </a:spcBef>
              <a:buFontTx/>
              <a:buNone/>
            </a:pPr>
            <a:endParaRPr lang="fr-FR" altLang="fr-FR" sz="1800" dirty="0">
              <a:latin typeface="Calibri" pitchFamily="34" charset="0"/>
            </a:endParaRPr>
          </a:p>
          <a:p>
            <a:pPr eaLnBrk="1" hangingPunct="1">
              <a:spcBef>
                <a:spcPct val="0"/>
              </a:spcBef>
              <a:buFontTx/>
              <a:buNone/>
            </a:pPr>
            <a:r>
              <a:rPr lang="fr-FR" altLang="fr-FR" sz="1800" dirty="0">
                <a:latin typeface="Calibri" pitchFamily="34" charset="0"/>
              </a:rPr>
              <a:t>La description de l'état contraint est un simple </a:t>
            </a:r>
            <a:r>
              <a:rPr lang="fr-FR" altLang="fr-FR" sz="1800" dirty="0" smtClean="0">
                <a:latin typeface="Calibri" pitchFamily="34" charset="0"/>
              </a:rPr>
              <a:t>texte </a:t>
            </a:r>
            <a:r>
              <a:rPr lang="fr-FR" altLang="fr-FR" sz="1800" dirty="0">
                <a:latin typeface="Calibri" pitchFamily="34" charset="0"/>
              </a:rPr>
              <a:t>ou un dessin, qui décrit généralement le bridage de la pièce sur un montage. On peut aussi avoir des conditions de pression, voire de température.</a:t>
            </a:r>
          </a:p>
        </p:txBody>
      </p:sp>
      <p:grpSp>
        <p:nvGrpSpPr>
          <p:cNvPr id="16389" name="Group 26"/>
          <p:cNvGrpSpPr>
            <a:grpSpLocks/>
          </p:cNvGrpSpPr>
          <p:nvPr/>
        </p:nvGrpSpPr>
        <p:grpSpPr bwMode="auto">
          <a:xfrm>
            <a:off x="1489075" y="3022600"/>
            <a:ext cx="261938" cy="244475"/>
            <a:chOff x="3494" y="1315"/>
            <a:chExt cx="165" cy="154"/>
          </a:xfrm>
        </p:grpSpPr>
        <p:sp>
          <p:nvSpPr>
            <p:cNvPr id="16390" name="Rectangle 27"/>
            <p:cNvSpPr>
              <a:spLocks noChangeArrowheads="1"/>
            </p:cNvSpPr>
            <p:nvPr/>
          </p:nvSpPr>
          <p:spPr bwMode="auto">
            <a:xfrm>
              <a:off x="3494" y="131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F</a:t>
              </a:r>
            </a:p>
          </p:txBody>
        </p:sp>
        <p:sp>
          <p:nvSpPr>
            <p:cNvPr id="16391" name="Oval 28"/>
            <p:cNvSpPr>
              <a:spLocks noChangeArrowheads="1"/>
            </p:cNvSpPr>
            <p:nvPr/>
          </p:nvSpPr>
          <p:spPr bwMode="auto">
            <a:xfrm>
              <a:off x="3508"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spTree>
    <p:extLst>
      <p:ext uri="{BB962C8B-B14F-4D97-AF65-F5344CB8AC3E}">
        <p14:creationId xmlns:p14="http://schemas.microsoft.com/office/powerpoint/2010/main" val="1871049721"/>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Line 2"/>
          <p:cNvSpPr>
            <a:spLocks noChangeShapeType="1"/>
          </p:cNvSpPr>
          <p:nvPr/>
        </p:nvSpPr>
        <p:spPr bwMode="auto">
          <a:xfrm>
            <a:off x="1462088" y="3616325"/>
            <a:ext cx="476408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11" name="Freeform 3" descr="noir)"/>
          <p:cNvSpPr>
            <a:spLocks/>
          </p:cNvSpPr>
          <p:nvPr/>
        </p:nvSpPr>
        <p:spPr bwMode="auto">
          <a:xfrm>
            <a:off x="1460500" y="2798763"/>
            <a:ext cx="4765675" cy="823912"/>
          </a:xfrm>
          <a:custGeom>
            <a:avLst/>
            <a:gdLst>
              <a:gd name="T0" fmla="*/ 0 w 3002"/>
              <a:gd name="T1" fmla="*/ 2147483647 h 519"/>
              <a:gd name="T2" fmla="*/ 2147483647 w 3002"/>
              <a:gd name="T3" fmla="*/ 2147483647 h 519"/>
              <a:gd name="T4" fmla="*/ 2147483647 w 3002"/>
              <a:gd name="T5" fmla="*/ 2147483647 h 519"/>
              <a:gd name="T6" fmla="*/ 2147483647 w 3002"/>
              <a:gd name="T7" fmla="*/ 2147483647 h 519"/>
              <a:gd name="T8" fmla="*/ 2147483647 w 3002"/>
              <a:gd name="T9" fmla="*/ 2147483647 h 519"/>
              <a:gd name="T10" fmla="*/ 2147483647 w 3002"/>
              <a:gd name="T11" fmla="*/ 2147483647 h 519"/>
              <a:gd name="T12" fmla="*/ 2147483647 w 3002"/>
              <a:gd name="T13" fmla="*/ 2147483647 h 519"/>
              <a:gd name="T14" fmla="*/ 2147483647 w 3002"/>
              <a:gd name="T15" fmla="*/ 2147483647 h 519"/>
              <a:gd name="T16" fmla="*/ 2147483647 w 3002"/>
              <a:gd name="T17" fmla="*/ 0 h 519"/>
              <a:gd name="T18" fmla="*/ 2147483647 w 3002"/>
              <a:gd name="T19" fmla="*/ 0 h 519"/>
              <a:gd name="T20" fmla="*/ 2147483647 w 3002"/>
              <a:gd name="T21" fmla="*/ 2147483647 h 519"/>
              <a:gd name="T22" fmla="*/ 0 w 3002"/>
              <a:gd name="T23" fmla="*/ 2147483647 h 519"/>
              <a:gd name="T24" fmla="*/ 0 w 3002"/>
              <a:gd name="T25" fmla="*/ 2147483647 h 5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02" h="519">
                <a:moveTo>
                  <a:pt x="0" y="515"/>
                </a:moveTo>
                <a:lnTo>
                  <a:pt x="726" y="519"/>
                </a:lnTo>
                <a:lnTo>
                  <a:pt x="729" y="86"/>
                </a:lnTo>
                <a:lnTo>
                  <a:pt x="2316" y="86"/>
                </a:lnTo>
                <a:lnTo>
                  <a:pt x="2315" y="519"/>
                </a:lnTo>
                <a:lnTo>
                  <a:pt x="3002" y="515"/>
                </a:lnTo>
                <a:lnTo>
                  <a:pt x="3002" y="429"/>
                </a:lnTo>
                <a:lnTo>
                  <a:pt x="2471" y="425"/>
                </a:lnTo>
                <a:lnTo>
                  <a:pt x="2402" y="0"/>
                </a:lnTo>
                <a:lnTo>
                  <a:pt x="643" y="0"/>
                </a:lnTo>
                <a:lnTo>
                  <a:pt x="578" y="425"/>
                </a:lnTo>
                <a:lnTo>
                  <a:pt x="0" y="429"/>
                </a:lnTo>
                <a:lnTo>
                  <a:pt x="0" y="515"/>
                </a:lnTo>
              </a:path>
            </a:pathLst>
          </a:custGeom>
          <a:pattFill prst="ltUpDiag">
            <a:fgClr>
              <a:schemeClr val="tx1"/>
            </a:fgClr>
            <a:bgClr>
              <a:schemeClr val="bg1"/>
            </a:bgClr>
          </a:patt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12" name="Rectangle 4"/>
          <p:cNvSpPr>
            <a:spLocks noChangeArrowheads="1"/>
          </p:cNvSpPr>
          <p:nvPr/>
        </p:nvSpPr>
        <p:spPr bwMode="auto">
          <a:xfrm>
            <a:off x="1601788" y="3486150"/>
            <a:ext cx="261937" cy="125413"/>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13" name="Rectangle 5"/>
          <p:cNvSpPr>
            <a:spLocks noChangeArrowheads="1"/>
          </p:cNvSpPr>
          <p:nvPr/>
        </p:nvSpPr>
        <p:spPr bwMode="auto">
          <a:xfrm>
            <a:off x="5754688" y="3486150"/>
            <a:ext cx="261937" cy="125413"/>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14" name="Line 6"/>
          <p:cNvSpPr>
            <a:spLocks noChangeShapeType="1"/>
          </p:cNvSpPr>
          <p:nvPr/>
        </p:nvSpPr>
        <p:spPr bwMode="auto">
          <a:xfrm>
            <a:off x="1733550" y="3413125"/>
            <a:ext cx="0" cy="271463"/>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15" name="Line 7"/>
          <p:cNvSpPr>
            <a:spLocks noChangeShapeType="1"/>
          </p:cNvSpPr>
          <p:nvPr/>
        </p:nvSpPr>
        <p:spPr bwMode="auto">
          <a:xfrm>
            <a:off x="5886450" y="3413125"/>
            <a:ext cx="0" cy="271463"/>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16" name="Rectangle 8"/>
          <p:cNvSpPr>
            <a:spLocks noChangeArrowheads="1"/>
          </p:cNvSpPr>
          <p:nvPr/>
        </p:nvSpPr>
        <p:spPr bwMode="auto">
          <a:xfrm>
            <a:off x="3403600" y="1982788"/>
            <a:ext cx="5286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0,04</a:t>
            </a:r>
          </a:p>
        </p:txBody>
      </p:sp>
      <p:sp>
        <p:nvSpPr>
          <p:cNvPr id="17417" name="Rectangle 9"/>
          <p:cNvSpPr>
            <a:spLocks noChangeArrowheads="1"/>
          </p:cNvSpPr>
          <p:nvPr/>
        </p:nvSpPr>
        <p:spPr bwMode="auto">
          <a:xfrm>
            <a:off x="3044825" y="1966913"/>
            <a:ext cx="1130300" cy="5969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18" name="Line 10"/>
          <p:cNvSpPr>
            <a:spLocks noChangeShapeType="1"/>
          </p:cNvSpPr>
          <p:nvPr/>
        </p:nvSpPr>
        <p:spPr bwMode="auto">
          <a:xfrm>
            <a:off x="3419475" y="1962150"/>
            <a:ext cx="0" cy="6080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19" name="Freeform 11"/>
          <p:cNvSpPr>
            <a:spLocks/>
          </p:cNvSpPr>
          <p:nvPr/>
        </p:nvSpPr>
        <p:spPr bwMode="auto">
          <a:xfrm>
            <a:off x="3114675" y="2189163"/>
            <a:ext cx="230188" cy="153987"/>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20" name="Rectangle 12"/>
          <p:cNvSpPr>
            <a:spLocks noChangeArrowheads="1"/>
          </p:cNvSpPr>
          <p:nvPr/>
        </p:nvSpPr>
        <p:spPr bwMode="auto">
          <a:xfrm>
            <a:off x="5765800" y="198278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sp>
        <p:nvSpPr>
          <p:cNvPr id="17421" name="Rectangle 13"/>
          <p:cNvSpPr>
            <a:spLocks noChangeArrowheads="1"/>
          </p:cNvSpPr>
          <p:nvPr/>
        </p:nvSpPr>
        <p:spPr bwMode="auto">
          <a:xfrm>
            <a:off x="5232400" y="1982788"/>
            <a:ext cx="430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0,1</a:t>
            </a:r>
          </a:p>
        </p:txBody>
      </p:sp>
      <p:sp>
        <p:nvSpPr>
          <p:cNvPr id="17422" name="Rectangle 14"/>
          <p:cNvSpPr>
            <a:spLocks noChangeArrowheads="1"/>
          </p:cNvSpPr>
          <p:nvPr/>
        </p:nvSpPr>
        <p:spPr bwMode="auto">
          <a:xfrm>
            <a:off x="4721225" y="1966913"/>
            <a:ext cx="1358900" cy="5969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23" name="Line 15"/>
          <p:cNvSpPr>
            <a:spLocks noChangeShapeType="1"/>
          </p:cNvSpPr>
          <p:nvPr/>
        </p:nvSpPr>
        <p:spPr bwMode="auto">
          <a:xfrm>
            <a:off x="5019675" y="1962150"/>
            <a:ext cx="0" cy="6080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24" name="Line 16"/>
          <p:cNvSpPr>
            <a:spLocks noChangeShapeType="1"/>
          </p:cNvSpPr>
          <p:nvPr/>
        </p:nvSpPr>
        <p:spPr bwMode="auto">
          <a:xfrm>
            <a:off x="5781675" y="1962150"/>
            <a:ext cx="0" cy="6080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25" name="Line 17"/>
          <p:cNvSpPr>
            <a:spLocks noChangeShapeType="1"/>
          </p:cNvSpPr>
          <p:nvPr/>
        </p:nvSpPr>
        <p:spPr bwMode="auto">
          <a:xfrm flipH="1">
            <a:off x="4792663" y="2190750"/>
            <a:ext cx="74612" cy="1508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26" name="Line 18"/>
          <p:cNvSpPr>
            <a:spLocks noChangeShapeType="1"/>
          </p:cNvSpPr>
          <p:nvPr/>
        </p:nvSpPr>
        <p:spPr bwMode="auto">
          <a:xfrm flipH="1">
            <a:off x="4868863" y="2190750"/>
            <a:ext cx="74612" cy="1508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27" name="Line 19"/>
          <p:cNvSpPr>
            <a:spLocks noChangeShapeType="1"/>
          </p:cNvSpPr>
          <p:nvPr/>
        </p:nvSpPr>
        <p:spPr bwMode="auto">
          <a:xfrm>
            <a:off x="3421063" y="2265363"/>
            <a:ext cx="7604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28" name="Rectangle 20"/>
          <p:cNvSpPr>
            <a:spLocks noChangeArrowheads="1"/>
          </p:cNvSpPr>
          <p:nvPr/>
        </p:nvSpPr>
        <p:spPr bwMode="auto">
          <a:xfrm>
            <a:off x="3403600" y="2263775"/>
            <a:ext cx="430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0,2</a:t>
            </a:r>
          </a:p>
        </p:txBody>
      </p:sp>
      <p:grpSp>
        <p:nvGrpSpPr>
          <p:cNvPr id="17429" name="Group 21"/>
          <p:cNvGrpSpPr>
            <a:grpSpLocks/>
          </p:cNvGrpSpPr>
          <p:nvPr/>
        </p:nvGrpSpPr>
        <p:grpSpPr bwMode="auto">
          <a:xfrm>
            <a:off x="3784600" y="2295525"/>
            <a:ext cx="261938" cy="244475"/>
            <a:chOff x="2438" y="1315"/>
            <a:chExt cx="165" cy="154"/>
          </a:xfrm>
        </p:grpSpPr>
        <p:sp>
          <p:nvSpPr>
            <p:cNvPr id="17457" name="Rectangle 22"/>
            <p:cNvSpPr>
              <a:spLocks noChangeArrowheads="1"/>
            </p:cNvSpPr>
            <p:nvPr/>
          </p:nvSpPr>
          <p:spPr bwMode="auto">
            <a:xfrm>
              <a:off x="2438" y="131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F</a:t>
              </a:r>
            </a:p>
          </p:txBody>
        </p:sp>
        <p:sp>
          <p:nvSpPr>
            <p:cNvPr id="17458" name="Oval 23"/>
            <p:cNvSpPr>
              <a:spLocks noChangeArrowheads="1"/>
            </p:cNvSpPr>
            <p:nvPr/>
          </p:nvSpPr>
          <p:spPr bwMode="auto">
            <a:xfrm>
              <a:off x="2452"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sp>
        <p:nvSpPr>
          <p:cNvPr id="17430" name="Line 24"/>
          <p:cNvSpPr>
            <a:spLocks noChangeShapeType="1"/>
          </p:cNvSpPr>
          <p:nvPr/>
        </p:nvSpPr>
        <p:spPr bwMode="auto">
          <a:xfrm flipH="1">
            <a:off x="2735263" y="2265363"/>
            <a:ext cx="3032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1" name="Line 25"/>
          <p:cNvSpPr>
            <a:spLocks noChangeShapeType="1"/>
          </p:cNvSpPr>
          <p:nvPr/>
        </p:nvSpPr>
        <p:spPr bwMode="auto">
          <a:xfrm>
            <a:off x="2733675" y="2266950"/>
            <a:ext cx="0" cy="531813"/>
          </a:xfrm>
          <a:prstGeom prst="line">
            <a:avLst/>
          </a:prstGeom>
          <a:noFill/>
          <a:ln w="127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7432" name="Group 26"/>
          <p:cNvGrpSpPr>
            <a:grpSpLocks/>
          </p:cNvGrpSpPr>
          <p:nvPr/>
        </p:nvGrpSpPr>
        <p:grpSpPr bwMode="auto">
          <a:xfrm>
            <a:off x="5461000" y="2295525"/>
            <a:ext cx="261938" cy="244475"/>
            <a:chOff x="3494" y="1315"/>
            <a:chExt cx="165" cy="154"/>
          </a:xfrm>
        </p:grpSpPr>
        <p:sp>
          <p:nvSpPr>
            <p:cNvPr id="17455" name="Rectangle 27"/>
            <p:cNvSpPr>
              <a:spLocks noChangeArrowheads="1"/>
            </p:cNvSpPr>
            <p:nvPr/>
          </p:nvSpPr>
          <p:spPr bwMode="auto">
            <a:xfrm>
              <a:off x="3494" y="131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F</a:t>
              </a:r>
            </a:p>
          </p:txBody>
        </p:sp>
        <p:sp>
          <p:nvSpPr>
            <p:cNvPr id="17456" name="Oval 28"/>
            <p:cNvSpPr>
              <a:spLocks noChangeArrowheads="1"/>
            </p:cNvSpPr>
            <p:nvPr/>
          </p:nvSpPr>
          <p:spPr bwMode="auto">
            <a:xfrm>
              <a:off x="3508"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sp>
        <p:nvSpPr>
          <p:cNvPr id="17433" name="Rectangle 29"/>
          <p:cNvSpPr>
            <a:spLocks noChangeArrowheads="1"/>
          </p:cNvSpPr>
          <p:nvPr/>
        </p:nvSpPr>
        <p:spPr bwMode="auto">
          <a:xfrm>
            <a:off x="5003800" y="2263775"/>
            <a:ext cx="430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0,5</a:t>
            </a:r>
          </a:p>
        </p:txBody>
      </p:sp>
      <p:sp>
        <p:nvSpPr>
          <p:cNvPr id="17434" name="Line 30"/>
          <p:cNvSpPr>
            <a:spLocks noChangeShapeType="1"/>
          </p:cNvSpPr>
          <p:nvPr/>
        </p:nvSpPr>
        <p:spPr bwMode="auto">
          <a:xfrm>
            <a:off x="5021263" y="2265363"/>
            <a:ext cx="10652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5" name="Rectangle 31"/>
          <p:cNvSpPr>
            <a:spLocks noChangeArrowheads="1"/>
          </p:cNvSpPr>
          <p:nvPr/>
        </p:nvSpPr>
        <p:spPr bwMode="auto">
          <a:xfrm>
            <a:off x="5778500" y="228758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sp>
        <p:nvSpPr>
          <p:cNvPr id="17436" name="Line 32"/>
          <p:cNvSpPr>
            <a:spLocks noChangeShapeType="1"/>
          </p:cNvSpPr>
          <p:nvPr/>
        </p:nvSpPr>
        <p:spPr bwMode="auto">
          <a:xfrm flipH="1">
            <a:off x="4411663" y="2265363"/>
            <a:ext cx="3032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7" name="Line 33"/>
          <p:cNvSpPr>
            <a:spLocks noChangeShapeType="1"/>
          </p:cNvSpPr>
          <p:nvPr/>
        </p:nvSpPr>
        <p:spPr bwMode="auto">
          <a:xfrm>
            <a:off x="4410075" y="2266950"/>
            <a:ext cx="0" cy="531813"/>
          </a:xfrm>
          <a:prstGeom prst="line">
            <a:avLst/>
          </a:prstGeom>
          <a:noFill/>
          <a:ln w="127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8" name="Rectangle 34"/>
          <p:cNvSpPr>
            <a:spLocks noChangeArrowheads="1"/>
          </p:cNvSpPr>
          <p:nvPr/>
        </p:nvSpPr>
        <p:spPr bwMode="auto">
          <a:xfrm>
            <a:off x="619125" y="4327525"/>
            <a:ext cx="6799263" cy="825500"/>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just" eaLnBrk="1" hangingPunct="1">
              <a:spcBef>
                <a:spcPct val="0"/>
              </a:spcBef>
              <a:buFontTx/>
              <a:buNone/>
            </a:pPr>
            <a:r>
              <a:rPr lang="fr-FR" altLang="fr-FR" sz="1600" u="sng" dirty="0">
                <a:latin typeface="Arial" charset="0"/>
              </a:rPr>
              <a:t>Condition de contraintes :  ISO 10579-NR</a:t>
            </a:r>
            <a:endParaRPr lang="fr-FR" altLang="fr-FR" sz="1600" dirty="0">
              <a:latin typeface="Arial" charset="0"/>
            </a:endParaRPr>
          </a:p>
          <a:p>
            <a:pPr algn="just" eaLnBrk="1" hangingPunct="1">
              <a:spcBef>
                <a:spcPct val="0"/>
              </a:spcBef>
              <a:buFontTx/>
              <a:buNone/>
            </a:pPr>
            <a:r>
              <a:rPr lang="fr-FR" altLang="fr-FR" sz="1600" dirty="0">
                <a:latin typeface="Arial" charset="0"/>
              </a:rPr>
              <a:t>La pièce est plaquée face A sur un marbre avec 8 vis M6 placées dans les 8 trous périphériques. Le couple de serrage des vis est de 10 Nm.</a:t>
            </a:r>
          </a:p>
        </p:txBody>
      </p:sp>
      <p:sp>
        <p:nvSpPr>
          <p:cNvPr id="17439" name="Rectangle 35"/>
          <p:cNvSpPr>
            <a:spLocks noChangeArrowheads="1"/>
          </p:cNvSpPr>
          <p:nvPr/>
        </p:nvSpPr>
        <p:spPr bwMode="auto">
          <a:xfrm>
            <a:off x="3651250" y="385127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40" name="Line 36"/>
          <p:cNvSpPr>
            <a:spLocks noChangeShapeType="1"/>
          </p:cNvSpPr>
          <p:nvPr/>
        </p:nvSpPr>
        <p:spPr bwMode="auto">
          <a:xfrm flipV="1">
            <a:off x="3797300" y="3616325"/>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41" name="Freeform 37"/>
          <p:cNvSpPr>
            <a:spLocks/>
          </p:cNvSpPr>
          <p:nvPr/>
        </p:nvSpPr>
        <p:spPr bwMode="auto">
          <a:xfrm>
            <a:off x="3719513" y="361632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42" name="Rectangle 38"/>
          <p:cNvSpPr>
            <a:spLocks noChangeArrowheads="1"/>
          </p:cNvSpPr>
          <p:nvPr/>
        </p:nvSpPr>
        <p:spPr bwMode="auto">
          <a:xfrm>
            <a:off x="3644900" y="3844925"/>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sp>
        <p:nvSpPr>
          <p:cNvPr id="17443" name="Text Box 39"/>
          <p:cNvSpPr txBox="1">
            <a:spLocks noChangeArrowheads="1"/>
          </p:cNvSpPr>
          <p:nvPr/>
        </p:nvSpPr>
        <p:spPr bwMode="auto">
          <a:xfrm>
            <a:off x="293688" y="765175"/>
            <a:ext cx="7967662" cy="646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just" eaLnBrk="1" hangingPunct="1">
              <a:spcBef>
                <a:spcPct val="0"/>
              </a:spcBef>
              <a:buFontTx/>
              <a:buNone/>
            </a:pPr>
            <a:r>
              <a:rPr lang="fr-FR" altLang="fr-FR" sz="1800">
                <a:latin typeface="Arial" charset="0"/>
              </a:rPr>
              <a:t>Mettre l'indication ISO 10579-NR dans le cartouche et spécifier les conditions de mesure à l'état contraint.</a:t>
            </a:r>
          </a:p>
        </p:txBody>
      </p:sp>
      <p:sp>
        <p:nvSpPr>
          <p:cNvPr id="17444" name="Line 40"/>
          <p:cNvSpPr>
            <a:spLocks noChangeShapeType="1"/>
          </p:cNvSpPr>
          <p:nvPr/>
        </p:nvSpPr>
        <p:spPr bwMode="auto">
          <a:xfrm>
            <a:off x="2625725" y="3424238"/>
            <a:ext cx="2509838"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45" name="Text Box 41"/>
          <p:cNvSpPr txBox="1">
            <a:spLocks noChangeArrowheads="1"/>
          </p:cNvSpPr>
          <p:nvPr/>
        </p:nvSpPr>
        <p:spPr bwMode="auto">
          <a:xfrm>
            <a:off x="3275013" y="3114675"/>
            <a:ext cx="1139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a:latin typeface="Arial" charset="0"/>
                <a:sym typeface="Symbol" pitchFamily="18" charset="2"/>
              </a:rPr>
              <a:t>1000.2 </a:t>
            </a:r>
            <a:endParaRPr lang="fr-FR" altLang="fr-FR" sz="1600">
              <a:latin typeface="Arial" charset="0"/>
            </a:endParaRPr>
          </a:p>
        </p:txBody>
      </p:sp>
      <p:grpSp>
        <p:nvGrpSpPr>
          <p:cNvPr id="17446" name="Group 42"/>
          <p:cNvGrpSpPr>
            <a:grpSpLocks/>
          </p:cNvGrpSpPr>
          <p:nvPr/>
        </p:nvGrpSpPr>
        <p:grpSpPr bwMode="auto">
          <a:xfrm>
            <a:off x="4278313" y="3165475"/>
            <a:ext cx="261937" cy="244475"/>
            <a:chOff x="3494" y="1315"/>
            <a:chExt cx="165" cy="154"/>
          </a:xfrm>
        </p:grpSpPr>
        <p:sp>
          <p:nvSpPr>
            <p:cNvPr id="17453" name="Rectangle 43"/>
            <p:cNvSpPr>
              <a:spLocks noChangeArrowheads="1"/>
            </p:cNvSpPr>
            <p:nvPr/>
          </p:nvSpPr>
          <p:spPr bwMode="auto">
            <a:xfrm>
              <a:off x="3494" y="131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F</a:t>
              </a:r>
            </a:p>
          </p:txBody>
        </p:sp>
        <p:sp>
          <p:nvSpPr>
            <p:cNvPr id="17454" name="Oval 44"/>
            <p:cNvSpPr>
              <a:spLocks noChangeArrowheads="1"/>
            </p:cNvSpPr>
            <p:nvPr/>
          </p:nvSpPr>
          <p:spPr bwMode="auto">
            <a:xfrm>
              <a:off x="3508"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sp>
        <p:nvSpPr>
          <p:cNvPr id="17447" name="Text Box 45"/>
          <p:cNvSpPr txBox="1">
            <a:spLocks noChangeArrowheads="1"/>
          </p:cNvSpPr>
          <p:nvPr/>
        </p:nvSpPr>
        <p:spPr bwMode="auto">
          <a:xfrm>
            <a:off x="3275013" y="2911475"/>
            <a:ext cx="12525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a:latin typeface="Arial" charset="0"/>
                <a:sym typeface="Symbol" pitchFamily="18" charset="2"/>
              </a:rPr>
              <a:t>1000.05 </a:t>
            </a:r>
            <a:endParaRPr lang="fr-FR" altLang="fr-FR" sz="1600">
              <a:latin typeface="Arial" charset="0"/>
            </a:endParaRPr>
          </a:p>
        </p:txBody>
      </p:sp>
      <p:grpSp>
        <p:nvGrpSpPr>
          <p:cNvPr id="17448" name="Group 46"/>
          <p:cNvGrpSpPr>
            <a:grpSpLocks/>
          </p:cNvGrpSpPr>
          <p:nvPr/>
        </p:nvGrpSpPr>
        <p:grpSpPr bwMode="auto">
          <a:xfrm>
            <a:off x="4454525" y="2959100"/>
            <a:ext cx="268288" cy="244475"/>
            <a:chOff x="3494" y="1315"/>
            <a:chExt cx="169" cy="154"/>
          </a:xfrm>
        </p:grpSpPr>
        <p:sp>
          <p:nvSpPr>
            <p:cNvPr id="17451" name="Rectangle 47"/>
            <p:cNvSpPr>
              <a:spLocks noChangeArrowheads="1"/>
            </p:cNvSpPr>
            <p:nvPr/>
          </p:nvSpPr>
          <p:spPr bwMode="auto">
            <a:xfrm>
              <a:off x="3494" y="1315"/>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E</a:t>
              </a:r>
            </a:p>
          </p:txBody>
        </p:sp>
        <p:sp>
          <p:nvSpPr>
            <p:cNvPr id="17452" name="Oval 48"/>
            <p:cNvSpPr>
              <a:spLocks noChangeArrowheads="1"/>
            </p:cNvSpPr>
            <p:nvPr/>
          </p:nvSpPr>
          <p:spPr bwMode="auto">
            <a:xfrm>
              <a:off x="3508"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sp>
        <p:nvSpPr>
          <p:cNvPr id="17449" name="Rectangle 49"/>
          <p:cNvSpPr>
            <a:spLocks noChangeArrowheads="1"/>
          </p:cNvSpPr>
          <p:nvPr/>
        </p:nvSpPr>
        <p:spPr bwMode="auto">
          <a:xfrm>
            <a:off x="192088" y="149225"/>
            <a:ext cx="6492875"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7450" name="Rectangle 50"/>
          <p:cNvSpPr>
            <a:spLocks noChangeArrowheads="1"/>
          </p:cNvSpPr>
          <p:nvPr/>
        </p:nvSpPr>
        <p:spPr bwMode="auto">
          <a:xfrm>
            <a:off x="192088" y="163513"/>
            <a:ext cx="649287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SPECIFICATION D'UNE PIECE NON RIGIDE</a:t>
            </a:r>
          </a:p>
        </p:txBody>
      </p:sp>
      <p:sp>
        <p:nvSpPr>
          <p:cNvPr id="52" name="Rectangle 9"/>
          <p:cNvSpPr>
            <a:spLocks noChangeArrowheads="1"/>
          </p:cNvSpPr>
          <p:nvPr/>
        </p:nvSpPr>
        <p:spPr bwMode="auto">
          <a:xfrm>
            <a:off x="5951242" y="3869463"/>
            <a:ext cx="1130300" cy="2762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53" name="Line 10"/>
          <p:cNvSpPr>
            <a:spLocks noChangeShapeType="1"/>
          </p:cNvSpPr>
          <p:nvPr/>
        </p:nvSpPr>
        <p:spPr bwMode="auto">
          <a:xfrm>
            <a:off x="6325892" y="3877401"/>
            <a:ext cx="0" cy="2746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4" name="Freeform 11"/>
          <p:cNvSpPr>
            <a:spLocks/>
          </p:cNvSpPr>
          <p:nvPr/>
        </p:nvSpPr>
        <p:spPr bwMode="auto">
          <a:xfrm>
            <a:off x="6021092" y="3940858"/>
            <a:ext cx="230188" cy="153987"/>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 name="Rectangle 20"/>
          <p:cNvSpPr>
            <a:spLocks noChangeArrowheads="1"/>
          </p:cNvSpPr>
          <p:nvPr/>
        </p:nvSpPr>
        <p:spPr bwMode="auto">
          <a:xfrm>
            <a:off x="6310017" y="3845651"/>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0,3</a:t>
            </a:r>
            <a:endParaRPr lang="fr-FR" altLang="fr-FR" sz="1400" dirty="0">
              <a:latin typeface="Arial" charset="0"/>
            </a:endParaRPr>
          </a:p>
        </p:txBody>
      </p:sp>
      <p:grpSp>
        <p:nvGrpSpPr>
          <p:cNvPr id="57" name="Group 21"/>
          <p:cNvGrpSpPr>
            <a:grpSpLocks/>
          </p:cNvGrpSpPr>
          <p:nvPr/>
        </p:nvGrpSpPr>
        <p:grpSpPr bwMode="auto">
          <a:xfrm>
            <a:off x="6691017" y="3877401"/>
            <a:ext cx="261938" cy="244475"/>
            <a:chOff x="2438" y="1315"/>
            <a:chExt cx="165" cy="154"/>
          </a:xfrm>
        </p:grpSpPr>
        <p:sp>
          <p:nvSpPr>
            <p:cNvPr id="58" name="Rectangle 22"/>
            <p:cNvSpPr>
              <a:spLocks noChangeArrowheads="1"/>
            </p:cNvSpPr>
            <p:nvPr/>
          </p:nvSpPr>
          <p:spPr bwMode="auto">
            <a:xfrm>
              <a:off x="2438" y="1315"/>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Arial" charset="0"/>
                </a:rPr>
                <a:t>F</a:t>
              </a:r>
            </a:p>
          </p:txBody>
        </p:sp>
        <p:sp>
          <p:nvSpPr>
            <p:cNvPr id="59" name="Oval 23"/>
            <p:cNvSpPr>
              <a:spLocks noChangeArrowheads="1"/>
            </p:cNvSpPr>
            <p:nvPr/>
          </p:nvSpPr>
          <p:spPr bwMode="auto">
            <a:xfrm>
              <a:off x="2452" y="1324"/>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grpSp>
      <p:grpSp>
        <p:nvGrpSpPr>
          <p:cNvPr id="2" name="Groupe 1"/>
          <p:cNvGrpSpPr/>
          <p:nvPr/>
        </p:nvGrpSpPr>
        <p:grpSpPr>
          <a:xfrm flipV="1">
            <a:off x="5546724" y="3622675"/>
            <a:ext cx="383381" cy="374650"/>
            <a:chOff x="5567680" y="3079750"/>
            <a:chExt cx="304800" cy="533400"/>
          </a:xfrm>
        </p:grpSpPr>
        <p:sp>
          <p:nvSpPr>
            <p:cNvPr id="60" name="Line 24"/>
            <p:cNvSpPr>
              <a:spLocks noChangeShapeType="1"/>
            </p:cNvSpPr>
            <p:nvPr/>
          </p:nvSpPr>
          <p:spPr bwMode="auto">
            <a:xfrm flipH="1">
              <a:off x="5569268" y="3079750"/>
              <a:ext cx="30321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1" name="Line 25"/>
            <p:cNvSpPr>
              <a:spLocks noChangeShapeType="1"/>
            </p:cNvSpPr>
            <p:nvPr/>
          </p:nvSpPr>
          <p:spPr bwMode="auto">
            <a:xfrm>
              <a:off x="5567680" y="3081337"/>
              <a:ext cx="0" cy="531813"/>
            </a:xfrm>
            <a:prstGeom prst="line">
              <a:avLst/>
            </a:prstGeom>
            <a:noFill/>
            <a:ln w="127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Tree>
    <p:extLst>
      <p:ext uri="{BB962C8B-B14F-4D97-AF65-F5344CB8AC3E}">
        <p14:creationId xmlns:p14="http://schemas.microsoft.com/office/powerpoint/2010/main" val="2802194749"/>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C94DCDF2-AE57-466A-97A2-8905D3B31F7F}" type="slidenum">
              <a:rPr lang="fr-FR" smtClean="0"/>
              <a:pPr>
                <a:defRPr/>
              </a:pPr>
              <a:t>136</a:t>
            </a:fld>
            <a:endParaRPr lang="fr-FR"/>
          </a:p>
        </p:txBody>
      </p:sp>
      <p:sp>
        <p:nvSpPr>
          <p:cNvPr id="18435" name="Rectangle 3"/>
          <p:cNvSpPr>
            <a:spLocks noChangeArrowheads="1"/>
          </p:cNvSpPr>
          <p:nvPr/>
        </p:nvSpPr>
        <p:spPr bwMode="auto">
          <a:xfrm>
            <a:off x="139700" y="88900"/>
            <a:ext cx="3127375"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PIECE NON RIGIDE</a:t>
            </a:r>
          </a:p>
        </p:txBody>
      </p:sp>
      <p:sp>
        <p:nvSpPr>
          <p:cNvPr id="18437" name="Forme libre 4"/>
          <p:cNvSpPr>
            <a:spLocks/>
          </p:cNvSpPr>
          <p:nvPr/>
        </p:nvSpPr>
        <p:spPr bwMode="auto">
          <a:xfrm>
            <a:off x="5073650" y="155575"/>
            <a:ext cx="3738563" cy="1412875"/>
          </a:xfrm>
          <a:custGeom>
            <a:avLst/>
            <a:gdLst>
              <a:gd name="T0" fmla="*/ 0 w 3738283"/>
              <a:gd name="T1" fmla="*/ 13726 h 1411941"/>
              <a:gd name="T2" fmla="*/ 0 w 3738283"/>
              <a:gd name="T3" fmla="*/ 1441184 h 1411941"/>
              <a:gd name="T4" fmla="*/ 3746970 w 3738283"/>
              <a:gd name="T5" fmla="*/ 1441184 h 1411941"/>
              <a:gd name="T6" fmla="*/ 3746970 w 3738283"/>
              <a:gd name="T7" fmla="*/ 1194124 h 1411941"/>
              <a:gd name="T8" fmla="*/ 188693 w 3738283"/>
              <a:gd name="T9" fmla="*/ 1194124 h 1411941"/>
              <a:gd name="T10" fmla="*/ 188693 w 3738283"/>
              <a:gd name="T11" fmla="*/ 0 h 1411941"/>
              <a:gd name="T12" fmla="*/ 0 w 3738283"/>
              <a:gd name="T13" fmla="*/ 13726 h 1411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38283" h="1411941">
                <a:moveTo>
                  <a:pt x="0" y="13447"/>
                </a:moveTo>
                <a:lnTo>
                  <a:pt x="0" y="1411941"/>
                </a:lnTo>
                <a:lnTo>
                  <a:pt x="3738283" y="1411941"/>
                </a:lnTo>
                <a:lnTo>
                  <a:pt x="3738283" y="1169894"/>
                </a:lnTo>
                <a:lnTo>
                  <a:pt x="188259" y="1169894"/>
                </a:lnTo>
                <a:lnTo>
                  <a:pt x="188259" y="0"/>
                </a:lnTo>
                <a:lnTo>
                  <a:pt x="0" y="13447"/>
                </a:ln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8438" name="Rectangle 6"/>
          <p:cNvSpPr>
            <a:spLocks noChangeArrowheads="1"/>
          </p:cNvSpPr>
          <p:nvPr/>
        </p:nvSpPr>
        <p:spPr bwMode="auto">
          <a:xfrm>
            <a:off x="6000750" y="1568450"/>
            <a:ext cx="147638"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39" name="Rectangle 7"/>
          <p:cNvSpPr>
            <a:spLocks noChangeArrowheads="1"/>
          </p:cNvSpPr>
          <p:nvPr/>
        </p:nvSpPr>
        <p:spPr bwMode="auto">
          <a:xfrm>
            <a:off x="6630988" y="1568450"/>
            <a:ext cx="147637"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0" name="Rectangle 8"/>
          <p:cNvSpPr>
            <a:spLocks noChangeArrowheads="1"/>
          </p:cNvSpPr>
          <p:nvPr/>
        </p:nvSpPr>
        <p:spPr bwMode="auto">
          <a:xfrm>
            <a:off x="7261225" y="1568450"/>
            <a:ext cx="147638"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1" name="Rectangle 9"/>
          <p:cNvSpPr>
            <a:spLocks noChangeArrowheads="1"/>
          </p:cNvSpPr>
          <p:nvPr/>
        </p:nvSpPr>
        <p:spPr bwMode="auto">
          <a:xfrm>
            <a:off x="7891463" y="1568450"/>
            <a:ext cx="147637"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2" name="Rectangle 10"/>
          <p:cNvSpPr>
            <a:spLocks noChangeArrowheads="1"/>
          </p:cNvSpPr>
          <p:nvPr/>
        </p:nvSpPr>
        <p:spPr bwMode="auto">
          <a:xfrm>
            <a:off x="8521700" y="1568450"/>
            <a:ext cx="147638"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3" name="Rectangle 11"/>
          <p:cNvSpPr>
            <a:spLocks noChangeArrowheads="1"/>
          </p:cNvSpPr>
          <p:nvPr/>
        </p:nvSpPr>
        <p:spPr bwMode="auto">
          <a:xfrm rot="-5400000">
            <a:off x="4866481" y="227807"/>
            <a:ext cx="149225" cy="255588"/>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4" name="Rectangle 12"/>
          <p:cNvSpPr>
            <a:spLocks noChangeArrowheads="1"/>
          </p:cNvSpPr>
          <p:nvPr/>
        </p:nvSpPr>
        <p:spPr bwMode="auto">
          <a:xfrm rot="-5400000">
            <a:off x="4872831" y="981869"/>
            <a:ext cx="147638" cy="254000"/>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45" name="ZoneTexte 13"/>
          <p:cNvSpPr txBox="1">
            <a:spLocks noChangeArrowheads="1"/>
          </p:cNvSpPr>
          <p:nvPr/>
        </p:nvSpPr>
        <p:spPr bwMode="auto">
          <a:xfrm>
            <a:off x="68263" y="641350"/>
            <a:ext cx="43561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Une pièce souple peut être plaquée sur de multiple points de contact pour la remettre en forme lors de la fabrication et du contrôle.</a:t>
            </a:r>
          </a:p>
        </p:txBody>
      </p:sp>
      <p:grpSp>
        <p:nvGrpSpPr>
          <p:cNvPr id="18446" name="Groupe 18"/>
          <p:cNvGrpSpPr>
            <a:grpSpLocks/>
          </p:cNvGrpSpPr>
          <p:nvPr/>
        </p:nvGrpSpPr>
        <p:grpSpPr bwMode="auto">
          <a:xfrm>
            <a:off x="7153275" y="828675"/>
            <a:ext cx="355600" cy="481013"/>
            <a:chOff x="7153149" y="828504"/>
            <a:chExt cx="356188" cy="480618"/>
          </a:xfrm>
        </p:grpSpPr>
        <p:cxnSp>
          <p:nvCxnSpPr>
            <p:cNvPr id="18514" name="Connecteur droit avec flèche 15"/>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15" name="ZoneTexte 16"/>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47" name="Groupe 19"/>
          <p:cNvGrpSpPr>
            <a:grpSpLocks/>
          </p:cNvGrpSpPr>
          <p:nvPr/>
        </p:nvGrpSpPr>
        <p:grpSpPr bwMode="auto">
          <a:xfrm>
            <a:off x="7775575" y="860425"/>
            <a:ext cx="357188" cy="479425"/>
            <a:chOff x="7153149" y="828504"/>
            <a:chExt cx="356188" cy="480618"/>
          </a:xfrm>
        </p:grpSpPr>
        <p:cxnSp>
          <p:nvCxnSpPr>
            <p:cNvPr id="18512" name="Connecteur droit avec flèche 20"/>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13" name="ZoneTexte 21"/>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48" name="Groupe 22"/>
          <p:cNvGrpSpPr>
            <a:grpSpLocks/>
          </p:cNvGrpSpPr>
          <p:nvPr/>
        </p:nvGrpSpPr>
        <p:grpSpPr bwMode="auto">
          <a:xfrm>
            <a:off x="8399463" y="850900"/>
            <a:ext cx="355600" cy="481013"/>
            <a:chOff x="7153149" y="828504"/>
            <a:chExt cx="356188" cy="480618"/>
          </a:xfrm>
        </p:grpSpPr>
        <p:cxnSp>
          <p:nvCxnSpPr>
            <p:cNvPr id="18510" name="Connecteur droit avec flèche 23"/>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11" name="ZoneTexte 24"/>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49" name="Groupe 28"/>
          <p:cNvGrpSpPr>
            <a:grpSpLocks/>
          </p:cNvGrpSpPr>
          <p:nvPr/>
        </p:nvGrpSpPr>
        <p:grpSpPr bwMode="auto">
          <a:xfrm>
            <a:off x="5903913" y="874713"/>
            <a:ext cx="355600" cy="479425"/>
            <a:chOff x="7153149" y="828504"/>
            <a:chExt cx="356188" cy="480618"/>
          </a:xfrm>
        </p:grpSpPr>
        <p:cxnSp>
          <p:nvCxnSpPr>
            <p:cNvPr id="18508" name="Connecteur droit avec flèche 29"/>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09" name="ZoneTexte 30"/>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50" name="Groupe 31"/>
          <p:cNvGrpSpPr>
            <a:grpSpLocks/>
          </p:cNvGrpSpPr>
          <p:nvPr/>
        </p:nvGrpSpPr>
        <p:grpSpPr bwMode="auto">
          <a:xfrm>
            <a:off x="6526213" y="865188"/>
            <a:ext cx="355600" cy="481012"/>
            <a:chOff x="7153149" y="828504"/>
            <a:chExt cx="356188" cy="480618"/>
          </a:xfrm>
        </p:grpSpPr>
        <p:cxnSp>
          <p:nvCxnSpPr>
            <p:cNvPr id="18506" name="Connecteur droit avec flèche 32"/>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07" name="ZoneTexte 33"/>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51" name="Groupe 34"/>
          <p:cNvGrpSpPr>
            <a:grpSpLocks/>
          </p:cNvGrpSpPr>
          <p:nvPr/>
        </p:nvGrpSpPr>
        <p:grpSpPr bwMode="auto">
          <a:xfrm rot="5400000">
            <a:off x="5328444" y="115094"/>
            <a:ext cx="355600" cy="481012"/>
            <a:chOff x="7153149" y="828504"/>
            <a:chExt cx="356188" cy="480618"/>
          </a:xfrm>
        </p:grpSpPr>
        <p:cxnSp>
          <p:nvCxnSpPr>
            <p:cNvPr id="18504" name="Connecteur droit avec flèche 35"/>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05" name="ZoneTexte 36"/>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grpSp>
        <p:nvGrpSpPr>
          <p:cNvPr id="18452" name="Groupe 40"/>
          <p:cNvGrpSpPr>
            <a:grpSpLocks/>
          </p:cNvGrpSpPr>
          <p:nvPr/>
        </p:nvGrpSpPr>
        <p:grpSpPr bwMode="auto">
          <a:xfrm rot="5400000">
            <a:off x="5332413" y="860425"/>
            <a:ext cx="355600" cy="479425"/>
            <a:chOff x="7153149" y="828504"/>
            <a:chExt cx="356188" cy="480618"/>
          </a:xfrm>
        </p:grpSpPr>
        <p:cxnSp>
          <p:nvCxnSpPr>
            <p:cNvPr id="18502" name="Connecteur droit avec flèche 41"/>
            <p:cNvCxnSpPr>
              <a:cxnSpLocks noChangeShapeType="1"/>
            </p:cNvCxnSpPr>
            <p:nvPr/>
          </p:nvCxnSpPr>
          <p:spPr bwMode="auto">
            <a:xfrm>
              <a:off x="7334627" y="929340"/>
              <a:ext cx="0" cy="37978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03" name="ZoneTexte 42"/>
            <p:cNvSpPr txBox="1">
              <a:spLocks noChangeArrowheads="1"/>
            </p:cNvSpPr>
            <p:nvPr/>
          </p:nvSpPr>
          <p:spPr bwMode="auto">
            <a:xfrm>
              <a:off x="7153149" y="828504"/>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000">
                  <a:latin typeface="Arial" charset="0"/>
                </a:rPr>
                <a:t>S</a:t>
              </a:r>
            </a:p>
          </p:txBody>
        </p:sp>
      </p:grpSp>
      <p:sp>
        <p:nvSpPr>
          <p:cNvPr id="18453" name="Forme libre 43"/>
          <p:cNvSpPr>
            <a:spLocks/>
          </p:cNvSpPr>
          <p:nvPr/>
        </p:nvSpPr>
        <p:spPr bwMode="auto">
          <a:xfrm>
            <a:off x="986582" y="2157413"/>
            <a:ext cx="3736975" cy="1411287"/>
          </a:xfrm>
          <a:custGeom>
            <a:avLst/>
            <a:gdLst>
              <a:gd name="T0" fmla="*/ 0 w 3738283"/>
              <a:gd name="T1" fmla="*/ 13261 h 1411941"/>
              <a:gd name="T2" fmla="*/ 0 w 3738283"/>
              <a:gd name="T3" fmla="*/ 1391808 h 1411941"/>
              <a:gd name="T4" fmla="*/ 3697946 w 3738283"/>
              <a:gd name="T5" fmla="*/ 1391808 h 1411941"/>
              <a:gd name="T6" fmla="*/ 3697946 w 3738283"/>
              <a:gd name="T7" fmla="*/ 1153212 h 1411941"/>
              <a:gd name="T8" fmla="*/ 186227 w 3738283"/>
              <a:gd name="T9" fmla="*/ 1153212 h 1411941"/>
              <a:gd name="T10" fmla="*/ 186227 w 3738283"/>
              <a:gd name="T11" fmla="*/ 0 h 1411941"/>
              <a:gd name="T12" fmla="*/ 0 w 3738283"/>
              <a:gd name="T13" fmla="*/ 13261 h 1411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38283" h="1411941">
                <a:moveTo>
                  <a:pt x="0" y="13447"/>
                </a:moveTo>
                <a:lnTo>
                  <a:pt x="0" y="1411941"/>
                </a:lnTo>
                <a:lnTo>
                  <a:pt x="3738283" y="1411941"/>
                </a:lnTo>
                <a:lnTo>
                  <a:pt x="3738283" y="1169894"/>
                </a:lnTo>
                <a:lnTo>
                  <a:pt x="188259" y="1169894"/>
                </a:lnTo>
                <a:lnTo>
                  <a:pt x="188259" y="0"/>
                </a:lnTo>
                <a:lnTo>
                  <a:pt x="0" y="13447"/>
                </a:ln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8454" name="Oval 60"/>
          <p:cNvSpPr>
            <a:spLocks noChangeArrowheads="1"/>
          </p:cNvSpPr>
          <p:nvPr/>
        </p:nvSpPr>
        <p:spPr bwMode="auto">
          <a:xfrm>
            <a:off x="1648569" y="3948113"/>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55" name="Rectangle 61"/>
          <p:cNvSpPr>
            <a:spLocks noChangeArrowheads="1"/>
          </p:cNvSpPr>
          <p:nvPr/>
        </p:nvSpPr>
        <p:spPr bwMode="auto">
          <a:xfrm>
            <a:off x="1645394" y="4062413"/>
            <a:ext cx="373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A1</a:t>
            </a:r>
          </a:p>
        </p:txBody>
      </p:sp>
      <p:sp>
        <p:nvSpPr>
          <p:cNvPr id="18456" name="Line 62"/>
          <p:cNvSpPr>
            <a:spLocks noChangeShapeType="1"/>
          </p:cNvSpPr>
          <p:nvPr/>
        </p:nvSpPr>
        <p:spPr bwMode="auto">
          <a:xfrm>
            <a:off x="1648569" y="4117975"/>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57" name="Rectangle 63"/>
          <p:cNvSpPr>
            <a:spLocks noChangeArrowheads="1"/>
          </p:cNvSpPr>
          <p:nvPr/>
        </p:nvSpPr>
        <p:spPr bwMode="auto">
          <a:xfrm>
            <a:off x="1650157" y="3886200"/>
            <a:ext cx="3619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58" name="Oval 60"/>
          <p:cNvSpPr>
            <a:spLocks noChangeArrowheads="1"/>
          </p:cNvSpPr>
          <p:nvPr/>
        </p:nvSpPr>
        <p:spPr bwMode="auto">
          <a:xfrm>
            <a:off x="2310557" y="3952875"/>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59" name="Rectangle 61"/>
          <p:cNvSpPr>
            <a:spLocks noChangeArrowheads="1"/>
          </p:cNvSpPr>
          <p:nvPr/>
        </p:nvSpPr>
        <p:spPr bwMode="auto">
          <a:xfrm>
            <a:off x="2307382" y="4067175"/>
            <a:ext cx="37465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A3</a:t>
            </a:r>
          </a:p>
        </p:txBody>
      </p:sp>
      <p:sp>
        <p:nvSpPr>
          <p:cNvPr id="18460" name="Line 62"/>
          <p:cNvSpPr>
            <a:spLocks noChangeShapeType="1"/>
          </p:cNvSpPr>
          <p:nvPr/>
        </p:nvSpPr>
        <p:spPr bwMode="auto">
          <a:xfrm>
            <a:off x="2310557" y="4122738"/>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61" name="Rectangle 63"/>
          <p:cNvSpPr>
            <a:spLocks noChangeArrowheads="1"/>
          </p:cNvSpPr>
          <p:nvPr/>
        </p:nvSpPr>
        <p:spPr bwMode="auto">
          <a:xfrm>
            <a:off x="2312144" y="3890963"/>
            <a:ext cx="361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62" name="Oval 60"/>
          <p:cNvSpPr>
            <a:spLocks noChangeArrowheads="1"/>
          </p:cNvSpPr>
          <p:nvPr/>
        </p:nvSpPr>
        <p:spPr bwMode="auto">
          <a:xfrm>
            <a:off x="2920157" y="3957638"/>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63" name="Rectangle 61"/>
          <p:cNvSpPr>
            <a:spLocks noChangeArrowheads="1"/>
          </p:cNvSpPr>
          <p:nvPr/>
        </p:nvSpPr>
        <p:spPr bwMode="auto">
          <a:xfrm>
            <a:off x="2916982" y="4071938"/>
            <a:ext cx="37465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A5</a:t>
            </a:r>
          </a:p>
        </p:txBody>
      </p:sp>
      <p:sp>
        <p:nvSpPr>
          <p:cNvPr id="18464" name="Line 62"/>
          <p:cNvSpPr>
            <a:spLocks noChangeShapeType="1"/>
          </p:cNvSpPr>
          <p:nvPr/>
        </p:nvSpPr>
        <p:spPr bwMode="auto">
          <a:xfrm>
            <a:off x="2920157" y="4127500"/>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65" name="Rectangle 63"/>
          <p:cNvSpPr>
            <a:spLocks noChangeArrowheads="1"/>
          </p:cNvSpPr>
          <p:nvPr/>
        </p:nvSpPr>
        <p:spPr bwMode="auto">
          <a:xfrm>
            <a:off x="2921744" y="3895725"/>
            <a:ext cx="3619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66" name="Oval 60"/>
          <p:cNvSpPr>
            <a:spLocks noChangeArrowheads="1"/>
          </p:cNvSpPr>
          <p:nvPr/>
        </p:nvSpPr>
        <p:spPr bwMode="auto">
          <a:xfrm>
            <a:off x="3529757" y="3962400"/>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67" name="Rectangle 61"/>
          <p:cNvSpPr>
            <a:spLocks noChangeArrowheads="1"/>
          </p:cNvSpPr>
          <p:nvPr/>
        </p:nvSpPr>
        <p:spPr bwMode="auto">
          <a:xfrm>
            <a:off x="3526582" y="4076700"/>
            <a:ext cx="37465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A7</a:t>
            </a:r>
          </a:p>
        </p:txBody>
      </p:sp>
      <p:sp>
        <p:nvSpPr>
          <p:cNvPr id="18468" name="Line 62"/>
          <p:cNvSpPr>
            <a:spLocks noChangeShapeType="1"/>
          </p:cNvSpPr>
          <p:nvPr/>
        </p:nvSpPr>
        <p:spPr bwMode="auto">
          <a:xfrm>
            <a:off x="3529757" y="4132263"/>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69" name="Rectangle 63"/>
          <p:cNvSpPr>
            <a:spLocks noChangeArrowheads="1"/>
          </p:cNvSpPr>
          <p:nvPr/>
        </p:nvSpPr>
        <p:spPr bwMode="auto">
          <a:xfrm>
            <a:off x="3531344" y="3900488"/>
            <a:ext cx="361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70" name="Oval 60"/>
          <p:cNvSpPr>
            <a:spLocks noChangeArrowheads="1"/>
          </p:cNvSpPr>
          <p:nvPr/>
        </p:nvSpPr>
        <p:spPr bwMode="auto">
          <a:xfrm>
            <a:off x="4139357" y="3967163"/>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71" name="Rectangle 61"/>
          <p:cNvSpPr>
            <a:spLocks noChangeArrowheads="1"/>
          </p:cNvSpPr>
          <p:nvPr/>
        </p:nvSpPr>
        <p:spPr bwMode="auto">
          <a:xfrm>
            <a:off x="4136182" y="4081463"/>
            <a:ext cx="37465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A9</a:t>
            </a:r>
          </a:p>
        </p:txBody>
      </p:sp>
      <p:sp>
        <p:nvSpPr>
          <p:cNvPr id="18472" name="Line 62"/>
          <p:cNvSpPr>
            <a:spLocks noChangeShapeType="1"/>
          </p:cNvSpPr>
          <p:nvPr/>
        </p:nvSpPr>
        <p:spPr bwMode="auto">
          <a:xfrm>
            <a:off x="4139357" y="4137025"/>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73" name="Rectangle 63"/>
          <p:cNvSpPr>
            <a:spLocks noChangeArrowheads="1"/>
          </p:cNvSpPr>
          <p:nvPr/>
        </p:nvSpPr>
        <p:spPr bwMode="auto">
          <a:xfrm>
            <a:off x="4140944" y="3905250"/>
            <a:ext cx="3619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74" name="Oval 60"/>
          <p:cNvSpPr>
            <a:spLocks noChangeArrowheads="1"/>
          </p:cNvSpPr>
          <p:nvPr/>
        </p:nvSpPr>
        <p:spPr bwMode="auto">
          <a:xfrm>
            <a:off x="143619" y="3297238"/>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75" name="Rectangle 61"/>
          <p:cNvSpPr>
            <a:spLocks noChangeArrowheads="1"/>
          </p:cNvSpPr>
          <p:nvPr/>
        </p:nvSpPr>
        <p:spPr bwMode="auto">
          <a:xfrm>
            <a:off x="140444" y="3411538"/>
            <a:ext cx="373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B1</a:t>
            </a:r>
          </a:p>
        </p:txBody>
      </p:sp>
      <p:sp>
        <p:nvSpPr>
          <p:cNvPr id="18476" name="Line 62"/>
          <p:cNvSpPr>
            <a:spLocks noChangeShapeType="1"/>
          </p:cNvSpPr>
          <p:nvPr/>
        </p:nvSpPr>
        <p:spPr bwMode="auto">
          <a:xfrm>
            <a:off x="143619" y="3467100"/>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77" name="Rectangle 63"/>
          <p:cNvSpPr>
            <a:spLocks noChangeArrowheads="1"/>
          </p:cNvSpPr>
          <p:nvPr/>
        </p:nvSpPr>
        <p:spPr bwMode="auto">
          <a:xfrm>
            <a:off x="145207" y="3235325"/>
            <a:ext cx="3619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78" name="Line 71"/>
          <p:cNvSpPr>
            <a:spLocks noChangeShapeType="1"/>
          </p:cNvSpPr>
          <p:nvPr/>
        </p:nvSpPr>
        <p:spPr bwMode="auto">
          <a:xfrm flipV="1">
            <a:off x="467469" y="3030538"/>
            <a:ext cx="511175" cy="327025"/>
          </a:xfrm>
          <a:prstGeom prst="line">
            <a:avLst/>
          </a:prstGeom>
          <a:noFill/>
          <a:ln w="12700">
            <a:solidFill>
              <a:srgbClr val="000000"/>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79" name="Oval 60"/>
          <p:cNvSpPr>
            <a:spLocks noChangeArrowheads="1"/>
          </p:cNvSpPr>
          <p:nvPr/>
        </p:nvSpPr>
        <p:spPr bwMode="auto">
          <a:xfrm>
            <a:off x="148382" y="2720975"/>
            <a:ext cx="365125" cy="352425"/>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80" name="Rectangle 61"/>
          <p:cNvSpPr>
            <a:spLocks noChangeArrowheads="1"/>
          </p:cNvSpPr>
          <p:nvPr/>
        </p:nvSpPr>
        <p:spPr bwMode="auto">
          <a:xfrm>
            <a:off x="145207" y="2835275"/>
            <a:ext cx="373062"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B3</a:t>
            </a:r>
          </a:p>
        </p:txBody>
      </p:sp>
      <p:sp>
        <p:nvSpPr>
          <p:cNvPr id="18481" name="Line 62"/>
          <p:cNvSpPr>
            <a:spLocks noChangeShapeType="1"/>
          </p:cNvSpPr>
          <p:nvPr/>
        </p:nvSpPr>
        <p:spPr bwMode="auto">
          <a:xfrm>
            <a:off x="148382" y="2890838"/>
            <a:ext cx="3651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82" name="Rectangle 63"/>
          <p:cNvSpPr>
            <a:spLocks noChangeArrowheads="1"/>
          </p:cNvSpPr>
          <p:nvPr/>
        </p:nvSpPr>
        <p:spPr bwMode="auto">
          <a:xfrm>
            <a:off x="149969" y="2659063"/>
            <a:ext cx="361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ø4</a:t>
            </a:r>
          </a:p>
        </p:txBody>
      </p:sp>
      <p:sp>
        <p:nvSpPr>
          <p:cNvPr id="18483" name="Line 71"/>
          <p:cNvSpPr>
            <a:spLocks noChangeShapeType="1"/>
          </p:cNvSpPr>
          <p:nvPr/>
        </p:nvSpPr>
        <p:spPr bwMode="auto">
          <a:xfrm flipV="1">
            <a:off x="472232" y="2454275"/>
            <a:ext cx="511175" cy="328613"/>
          </a:xfrm>
          <a:prstGeom prst="line">
            <a:avLst/>
          </a:prstGeom>
          <a:noFill/>
          <a:ln w="12700">
            <a:solidFill>
              <a:srgbClr val="000000"/>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84" name="ZoneTexte 87"/>
          <p:cNvSpPr txBox="1">
            <a:spLocks noChangeArrowheads="1"/>
          </p:cNvSpPr>
          <p:nvPr/>
        </p:nvSpPr>
        <p:spPr bwMode="auto">
          <a:xfrm>
            <a:off x="5062606" y="2537559"/>
            <a:ext cx="3998914" cy="1323439"/>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u="sng" dirty="0">
                <a:latin typeface="Arial" charset="0"/>
              </a:rPr>
              <a:t>Condition de contrainte </a:t>
            </a:r>
            <a:r>
              <a:rPr lang="fr-FR" altLang="fr-FR" sz="1600" dirty="0">
                <a:latin typeface="Arial" charset="0"/>
              </a:rPr>
              <a:t>: </a:t>
            </a:r>
            <a:endParaRPr lang="fr-FR" altLang="fr-FR" sz="1600" dirty="0" smtClean="0">
              <a:latin typeface="Arial" charset="0"/>
            </a:endParaRPr>
          </a:p>
          <a:p>
            <a:pPr eaLnBrk="1" hangingPunct="1">
              <a:spcBef>
                <a:spcPct val="0"/>
              </a:spcBef>
              <a:buFontTx/>
              <a:buNone/>
            </a:pPr>
            <a:r>
              <a:rPr lang="fr-FR" altLang="fr-FR" sz="1600" dirty="0" smtClean="0">
                <a:latin typeface="Arial" charset="0"/>
              </a:rPr>
              <a:t>norme </a:t>
            </a:r>
            <a:r>
              <a:rPr lang="fr-FR" altLang="fr-FR" sz="1600" dirty="0">
                <a:latin typeface="Arial" charset="0"/>
              </a:rPr>
              <a:t>ISO 10 579-NR</a:t>
            </a:r>
          </a:p>
          <a:p>
            <a:pPr eaLnBrk="1" hangingPunct="1">
              <a:spcBef>
                <a:spcPct val="0"/>
              </a:spcBef>
              <a:buFontTx/>
              <a:buNone/>
            </a:pPr>
            <a:r>
              <a:rPr lang="fr-FR" altLang="fr-FR" sz="1600" dirty="0">
                <a:latin typeface="Arial" charset="0"/>
              </a:rPr>
              <a:t>La pièce doit être plaquée sur les 10 points A1 à A10 et les 4 points B1 à B4 sur deux plans perpendiculaires.</a:t>
            </a:r>
          </a:p>
        </p:txBody>
      </p:sp>
      <p:sp>
        <p:nvSpPr>
          <p:cNvPr id="18485" name="Freeform 12"/>
          <p:cNvSpPr>
            <a:spLocks/>
          </p:cNvSpPr>
          <p:nvPr/>
        </p:nvSpPr>
        <p:spPr bwMode="auto">
          <a:xfrm>
            <a:off x="1121519" y="3568700"/>
            <a:ext cx="139700" cy="76200"/>
          </a:xfrm>
          <a:custGeom>
            <a:avLst/>
            <a:gdLst>
              <a:gd name="T0" fmla="*/ 0 w 88"/>
              <a:gd name="T1" fmla="*/ 0 h 48"/>
              <a:gd name="T2" fmla="*/ 2147483647 w 88"/>
              <a:gd name="T3" fmla="*/ 0 h 48"/>
              <a:gd name="T4" fmla="*/ 2147483647 w 88"/>
              <a:gd name="T5" fmla="*/ 2147483647 h 48"/>
              <a:gd name="T6" fmla="*/ 0 w 88"/>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 h="48">
                <a:moveTo>
                  <a:pt x="0" y="0"/>
                </a:moveTo>
                <a:lnTo>
                  <a:pt x="87" y="0"/>
                </a:lnTo>
                <a:lnTo>
                  <a:pt x="39" y="47"/>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486" name="Line 13"/>
          <p:cNvSpPr>
            <a:spLocks noChangeShapeType="1"/>
          </p:cNvSpPr>
          <p:nvPr/>
        </p:nvSpPr>
        <p:spPr bwMode="auto">
          <a:xfrm flipV="1">
            <a:off x="1191369" y="3643313"/>
            <a:ext cx="0" cy="1143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87" name="Rectangle 14"/>
          <p:cNvSpPr>
            <a:spLocks noChangeArrowheads="1"/>
          </p:cNvSpPr>
          <p:nvPr/>
        </p:nvSpPr>
        <p:spPr bwMode="auto">
          <a:xfrm>
            <a:off x="1037382" y="3740150"/>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solidFill>
                  <a:srgbClr val="000000"/>
                </a:solidFill>
                <a:latin typeface="Arial" charset="0"/>
              </a:rPr>
              <a:t>A</a:t>
            </a:r>
          </a:p>
        </p:txBody>
      </p:sp>
      <p:sp>
        <p:nvSpPr>
          <p:cNvPr id="18488" name="Rectangle 15"/>
          <p:cNvSpPr>
            <a:spLocks noChangeArrowheads="1"/>
          </p:cNvSpPr>
          <p:nvPr/>
        </p:nvSpPr>
        <p:spPr bwMode="auto">
          <a:xfrm>
            <a:off x="1085007" y="3763963"/>
            <a:ext cx="214312" cy="2143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8489" name="Rectangle 68"/>
          <p:cNvSpPr>
            <a:spLocks noChangeArrowheads="1"/>
          </p:cNvSpPr>
          <p:nvPr/>
        </p:nvSpPr>
        <p:spPr bwMode="auto">
          <a:xfrm>
            <a:off x="823069" y="3954463"/>
            <a:ext cx="8032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solidFill>
                  <a:srgbClr val="000000"/>
                </a:solidFill>
                <a:latin typeface="Arial" charset="0"/>
              </a:rPr>
              <a:t>A1 à 10</a:t>
            </a:r>
          </a:p>
        </p:txBody>
      </p:sp>
      <p:grpSp>
        <p:nvGrpSpPr>
          <p:cNvPr id="18490" name="Group 106"/>
          <p:cNvGrpSpPr>
            <a:grpSpLocks/>
          </p:cNvGrpSpPr>
          <p:nvPr/>
        </p:nvGrpSpPr>
        <p:grpSpPr bwMode="auto">
          <a:xfrm flipH="1">
            <a:off x="507157" y="2182813"/>
            <a:ext cx="476250" cy="307975"/>
            <a:chOff x="153" y="5248"/>
            <a:chExt cx="300" cy="194"/>
          </a:xfrm>
        </p:grpSpPr>
        <p:sp>
          <p:nvSpPr>
            <p:cNvPr id="18498" name="Freeform 107"/>
            <p:cNvSpPr>
              <a:spLocks/>
            </p:cNvSpPr>
            <p:nvPr/>
          </p:nvSpPr>
          <p:spPr bwMode="auto">
            <a:xfrm>
              <a:off x="153" y="5300"/>
              <a:ext cx="49" cy="88"/>
            </a:xfrm>
            <a:custGeom>
              <a:avLst/>
              <a:gdLst>
                <a:gd name="T0" fmla="*/ 0 w 49"/>
                <a:gd name="T1" fmla="*/ 0 h 88"/>
                <a:gd name="T2" fmla="*/ 0 w 49"/>
                <a:gd name="T3" fmla="*/ 87 h 88"/>
                <a:gd name="T4" fmla="*/ 48 w 49"/>
                <a:gd name="T5" fmla="*/ 40 h 88"/>
                <a:gd name="T6" fmla="*/ 0 w 49"/>
                <a:gd name="T7" fmla="*/ 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88">
                  <a:moveTo>
                    <a:pt x="0" y="0"/>
                  </a:moveTo>
                  <a:lnTo>
                    <a:pt x="0" y="87"/>
                  </a:lnTo>
                  <a:lnTo>
                    <a:pt x="48" y="40"/>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499" name="Line 108"/>
            <p:cNvSpPr>
              <a:spLocks noChangeShapeType="1"/>
            </p:cNvSpPr>
            <p:nvPr/>
          </p:nvSpPr>
          <p:spPr bwMode="auto">
            <a:xfrm>
              <a:off x="201" y="5344"/>
              <a:ext cx="87"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500" name="Rectangle 109"/>
            <p:cNvSpPr>
              <a:spLocks noChangeArrowheads="1"/>
            </p:cNvSpPr>
            <p:nvPr/>
          </p:nvSpPr>
          <p:spPr bwMode="auto">
            <a:xfrm>
              <a:off x="260" y="5248"/>
              <a:ext cx="193"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solidFill>
                    <a:srgbClr val="000000"/>
                  </a:solidFill>
                  <a:latin typeface="Arial" charset="0"/>
                </a:rPr>
                <a:t>B</a:t>
              </a:r>
            </a:p>
          </p:txBody>
        </p:sp>
        <p:sp>
          <p:nvSpPr>
            <p:cNvPr id="18501" name="Rectangle 110"/>
            <p:cNvSpPr>
              <a:spLocks noChangeArrowheads="1"/>
            </p:cNvSpPr>
            <p:nvPr/>
          </p:nvSpPr>
          <p:spPr bwMode="auto">
            <a:xfrm>
              <a:off x="292" y="5277"/>
              <a:ext cx="135" cy="13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grpSp>
      <p:sp>
        <p:nvSpPr>
          <p:cNvPr id="18491" name="Rectangle 111"/>
          <p:cNvSpPr>
            <a:spLocks noChangeArrowheads="1"/>
          </p:cNvSpPr>
          <p:nvPr/>
        </p:nvSpPr>
        <p:spPr bwMode="auto">
          <a:xfrm>
            <a:off x="-17512" y="1919289"/>
            <a:ext cx="903287"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solidFill>
                  <a:srgbClr val="000000"/>
                </a:solidFill>
                <a:latin typeface="Arial" charset="0"/>
              </a:rPr>
              <a:t>B1,2,3, 4</a:t>
            </a:r>
          </a:p>
        </p:txBody>
      </p:sp>
      <p:sp>
        <p:nvSpPr>
          <p:cNvPr id="18492" name="ZoneTexte 101"/>
          <p:cNvSpPr txBox="1">
            <a:spLocks noChangeArrowheads="1"/>
          </p:cNvSpPr>
          <p:nvPr/>
        </p:nvSpPr>
        <p:spPr bwMode="auto">
          <a:xfrm flipH="1">
            <a:off x="142875" y="4779963"/>
            <a:ext cx="8489950"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solidFill>
                  <a:srgbClr val="0070C0"/>
                </a:solidFill>
                <a:latin typeface="Arial" charset="0"/>
              </a:rPr>
              <a:t>Comme il est impossible de palper les points de la pièce dans le montage, le système de références </a:t>
            </a:r>
            <a:r>
              <a:rPr lang="fr-FR" altLang="fr-FR" sz="1800" dirty="0" smtClean="0">
                <a:solidFill>
                  <a:srgbClr val="0070C0"/>
                </a:solidFill>
                <a:latin typeface="Arial" charset="0"/>
              </a:rPr>
              <a:t>A|B </a:t>
            </a:r>
            <a:r>
              <a:rPr lang="fr-FR" altLang="fr-FR" sz="1800" dirty="0">
                <a:solidFill>
                  <a:srgbClr val="0070C0"/>
                </a:solidFill>
                <a:latin typeface="Arial" charset="0"/>
              </a:rPr>
              <a:t>est  construit sur les surfaces du montage de contrôle.</a:t>
            </a:r>
          </a:p>
          <a:p>
            <a:pPr eaLnBrk="1" hangingPunct="1">
              <a:spcBef>
                <a:spcPct val="0"/>
              </a:spcBef>
              <a:buFontTx/>
              <a:buNone/>
            </a:pPr>
            <a:endParaRPr lang="fr-FR" altLang="fr-FR" sz="1800" dirty="0">
              <a:solidFill>
                <a:srgbClr val="0070C0"/>
              </a:solidFill>
              <a:latin typeface="Arial" charset="0"/>
            </a:endParaRPr>
          </a:p>
          <a:p>
            <a:pPr eaLnBrk="1" hangingPunct="1">
              <a:spcBef>
                <a:spcPct val="0"/>
              </a:spcBef>
              <a:buFontTx/>
              <a:buNone/>
            </a:pPr>
            <a:r>
              <a:rPr lang="fr-FR" altLang="fr-FR" sz="1800" dirty="0">
                <a:solidFill>
                  <a:srgbClr val="0070C0"/>
                </a:solidFill>
                <a:latin typeface="Arial" charset="0"/>
              </a:rPr>
              <a:t>Sans l'indication de contrainte, la référence A serait le plan minimax extérieur matière aux 10 points palpés sur la surface réelle, la référence B serait le plan perpendiculaire à A, minimax extérieur matière aux 4 points.</a:t>
            </a:r>
          </a:p>
        </p:txBody>
      </p:sp>
      <p:cxnSp>
        <p:nvCxnSpPr>
          <p:cNvPr id="18493" name="Connecteur droit avec flèche 3"/>
          <p:cNvCxnSpPr>
            <a:cxnSpLocks noChangeShapeType="1"/>
          </p:cNvCxnSpPr>
          <p:nvPr/>
        </p:nvCxnSpPr>
        <p:spPr bwMode="auto">
          <a:xfrm flipV="1">
            <a:off x="1959719" y="3538538"/>
            <a:ext cx="138113" cy="430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94" name="Connecteur droit avec flèche 91"/>
          <p:cNvCxnSpPr>
            <a:cxnSpLocks noChangeShapeType="1"/>
          </p:cNvCxnSpPr>
          <p:nvPr/>
        </p:nvCxnSpPr>
        <p:spPr bwMode="auto">
          <a:xfrm flipV="1">
            <a:off x="2543919" y="3538538"/>
            <a:ext cx="138113" cy="430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95" name="Connecteur droit avec flèche 92"/>
          <p:cNvCxnSpPr>
            <a:cxnSpLocks noChangeShapeType="1"/>
          </p:cNvCxnSpPr>
          <p:nvPr/>
        </p:nvCxnSpPr>
        <p:spPr bwMode="auto">
          <a:xfrm flipV="1">
            <a:off x="3128119" y="3538538"/>
            <a:ext cx="138113" cy="430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96" name="Connecteur droit avec flèche 93"/>
          <p:cNvCxnSpPr>
            <a:cxnSpLocks noChangeShapeType="1"/>
          </p:cNvCxnSpPr>
          <p:nvPr/>
        </p:nvCxnSpPr>
        <p:spPr bwMode="auto">
          <a:xfrm flipV="1">
            <a:off x="3712319" y="3538538"/>
            <a:ext cx="138113" cy="430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97" name="Connecteur droit avec flèche 94"/>
          <p:cNvCxnSpPr>
            <a:cxnSpLocks noChangeShapeType="1"/>
          </p:cNvCxnSpPr>
          <p:nvPr/>
        </p:nvCxnSpPr>
        <p:spPr bwMode="auto">
          <a:xfrm flipV="1">
            <a:off x="4296519" y="3538538"/>
            <a:ext cx="138113" cy="43021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77488603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47ED17F7-568D-48B8-80BB-9331D6589FFC}" type="slidenum">
              <a:rPr lang="fr-FR" smtClean="0"/>
              <a:pPr>
                <a:defRPr/>
              </a:pPr>
              <a:t>137</a:t>
            </a:fld>
            <a:endParaRPr lang="fr-FR"/>
          </a:p>
        </p:txBody>
      </p:sp>
      <p:sp>
        <p:nvSpPr>
          <p:cNvPr id="20483" name="Rectangle 49"/>
          <p:cNvSpPr>
            <a:spLocks noChangeArrowheads="1"/>
          </p:cNvSpPr>
          <p:nvPr/>
        </p:nvSpPr>
        <p:spPr bwMode="auto">
          <a:xfrm>
            <a:off x="192088" y="149225"/>
            <a:ext cx="6290751"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20484" name="Rectangle 50"/>
          <p:cNvSpPr>
            <a:spLocks noChangeArrowheads="1"/>
          </p:cNvSpPr>
          <p:nvPr/>
        </p:nvSpPr>
        <p:spPr bwMode="auto">
          <a:xfrm>
            <a:off x="192088" y="158750"/>
            <a:ext cx="6257547"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a:latin typeface="Arial" charset="0"/>
              </a:rPr>
              <a:t>TUBULURE </a:t>
            </a:r>
            <a:r>
              <a:rPr lang="fr-FR" altLang="fr-FR" sz="2400" b="1" dirty="0" smtClean="0">
                <a:latin typeface="Arial" charset="0"/>
              </a:rPr>
              <a:t>SUR SPHERES </a:t>
            </a:r>
            <a:r>
              <a:rPr lang="fr-FR" altLang="fr-FR" sz="2400" b="1" dirty="0">
                <a:latin typeface="Arial" charset="0"/>
              </a:rPr>
              <a:t>AVEC ERGOT</a:t>
            </a:r>
          </a:p>
        </p:txBody>
      </p:sp>
      <p:sp>
        <p:nvSpPr>
          <p:cNvPr id="20486" name="Ellipse 8"/>
          <p:cNvSpPr>
            <a:spLocks noChangeArrowheads="1"/>
          </p:cNvSpPr>
          <p:nvPr/>
        </p:nvSpPr>
        <p:spPr bwMode="auto">
          <a:xfrm>
            <a:off x="3680457" y="3069967"/>
            <a:ext cx="582613" cy="582613"/>
          </a:xfrm>
          <a:prstGeom prst="ellipse">
            <a:avLst/>
          </a:prstGeom>
          <a:solidFill>
            <a:srgbClr val="FFFF99"/>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487" name="Ellipse 5"/>
          <p:cNvSpPr>
            <a:spLocks noChangeArrowheads="1"/>
          </p:cNvSpPr>
          <p:nvPr/>
        </p:nvSpPr>
        <p:spPr bwMode="auto">
          <a:xfrm>
            <a:off x="1119820" y="3306505"/>
            <a:ext cx="582612" cy="584200"/>
          </a:xfrm>
          <a:prstGeom prst="ellipse">
            <a:avLst/>
          </a:prstGeom>
          <a:solidFill>
            <a:srgbClr val="FFFF99"/>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488" name="Cylindre 6"/>
          <p:cNvSpPr>
            <a:spLocks noChangeArrowheads="1"/>
          </p:cNvSpPr>
          <p:nvPr/>
        </p:nvSpPr>
        <p:spPr bwMode="auto">
          <a:xfrm rot="-1769962">
            <a:off x="3489957" y="2130167"/>
            <a:ext cx="207963" cy="1073150"/>
          </a:xfrm>
          <a:prstGeom prst="can">
            <a:avLst>
              <a:gd name="adj" fmla="val 24989"/>
            </a:avLst>
          </a:prstGeom>
          <a:solidFill>
            <a:srgbClr val="FFFF99"/>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489" name="Cylindre 7"/>
          <p:cNvSpPr>
            <a:spLocks noChangeArrowheads="1"/>
          </p:cNvSpPr>
          <p:nvPr/>
        </p:nvSpPr>
        <p:spPr bwMode="auto">
          <a:xfrm rot="3041823">
            <a:off x="2274727" y="1783298"/>
            <a:ext cx="201612" cy="2028825"/>
          </a:xfrm>
          <a:prstGeom prst="can">
            <a:avLst>
              <a:gd name="adj" fmla="val 25018"/>
            </a:avLst>
          </a:prstGeom>
          <a:solidFill>
            <a:srgbClr val="FFFF99"/>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 name="Arc 9"/>
          <p:cNvSpPr/>
          <p:nvPr/>
        </p:nvSpPr>
        <p:spPr bwMode="auto">
          <a:xfrm>
            <a:off x="2985132" y="2053967"/>
            <a:ext cx="471488" cy="401638"/>
          </a:xfrm>
          <a:prstGeom prst="arc">
            <a:avLst>
              <a:gd name="adj1" fmla="val 13537015"/>
              <a:gd name="adj2" fmla="val 20692256"/>
            </a:avLst>
          </a:prstGeom>
          <a:solidFill>
            <a:srgbClr val="FFFF99"/>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11" name="Arc 10"/>
          <p:cNvSpPr/>
          <p:nvPr/>
        </p:nvSpPr>
        <p:spPr bwMode="auto">
          <a:xfrm>
            <a:off x="3172457" y="2258755"/>
            <a:ext cx="85725" cy="73025"/>
          </a:xfrm>
          <a:prstGeom prst="arc">
            <a:avLst>
              <a:gd name="adj1" fmla="val 13537015"/>
              <a:gd name="adj2" fmla="val 20692256"/>
            </a:avLst>
          </a:prstGeom>
          <a:solidFill>
            <a:schemeClr val="bg1"/>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20492" name="Forme libre 11"/>
          <p:cNvSpPr>
            <a:spLocks/>
          </p:cNvSpPr>
          <p:nvPr/>
        </p:nvSpPr>
        <p:spPr bwMode="auto">
          <a:xfrm>
            <a:off x="3045457" y="2095242"/>
            <a:ext cx="407988" cy="203200"/>
          </a:xfrm>
          <a:custGeom>
            <a:avLst/>
            <a:gdLst>
              <a:gd name="T0" fmla="*/ 0 w 407911"/>
              <a:gd name="T1" fmla="*/ 33119 h 203956"/>
              <a:gd name="T2" fmla="*/ 51061 w 407911"/>
              <a:gd name="T3" fmla="*/ 0 h 203956"/>
              <a:gd name="T4" fmla="*/ 364218 w 407911"/>
              <a:gd name="T5" fmla="*/ 52991 h 203956"/>
              <a:gd name="T6" fmla="*/ 408466 w 407911"/>
              <a:gd name="T7" fmla="*/ 122542 h 203956"/>
              <a:gd name="T8" fmla="*/ 228060 w 407911"/>
              <a:gd name="T9" fmla="*/ 198717 h 203956"/>
              <a:gd name="T10" fmla="*/ 204237 w 407911"/>
              <a:gd name="T11" fmla="*/ 155662 h 203956"/>
              <a:gd name="T12" fmla="*/ 177000 w 407911"/>
              <a:gd name="T13" fmla="*/ 145728 h 203956"/>
              <a:gd name="T14" fmla="*/ 112327 w 407911"/>
              <a:gd name="T15" fmla="*/ 165597 h 203956"/>
              <a:gd name="T16" fmla="*/ 0 w 407911"/>
              <a:gd name="T17" fmla="*/ 33119 h 2039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911" h="203956">
                <a:moveTo>
                  <a:pt x="0" y="33993"/>
                </a:moveTo>
                <a:lnTo>
                  <a:pt x="50989" y="0"/>
                </a:lnTo>
                <a:lnTo>
                  <a:pt x="363721" y="54389"/>
                </a:lnTo>
                <a:lnTo>
                  <a:pt x="407911" y="125773"/>
                </a:lnTo>
                <a:lnTo>
                  <a:pt x="227750" y="203956"/>
                </a:lnTo>
                <a:lnTo>
                  <a:pt x="203956" y="159766"/>
                </a:lnTo>
                <a:lnTo>
                  <a:pt x="176762" y="149568"/>
                </a:lnTo>
                <a:lnTo>
                  <a:pt x="112176" y="169963"/>
                </a:lnTo>
                <a:lnTo>
                  <a:pt x="0" y="33993"/>
                </a:lnTo>
                <a:close/>
              </a:path>
            </a:pathLst>
          </a:custGeom>
          <a:solidFill>
            <a:srgbClr val="FFFF99"/>
          </a:solidFill>
          <a:ln>
            <a:noFill/>
          </a:ln>
          <a:extLst>
            <a:ext uri="{91240B29-F687-4F45-9708-019B960494DF}">
              <a14:hiddenLine xmlns:a14="http://schemas.microsoft.com/office/drawing/2010/main" w="12700" cap="flat" cmpd="sng" algn="ctr">
                <a:solidFill>
                  <a:srgbClr val="000000"/>
                </a:solidFill>
                <a:prstDash val="solid"/>
                <a:round/>
                <a:headEnd type="none" w="sm" len="sm"/>
                <a:tailEnd type="none" w="sm" len="sm"/>
              </a14:hiddenLine>
            </a:ext>
          </a:extLst>
        </p:spPr>
        <p:txBody>
          <a:bodyPr/>
          <a:lstStyle/>
          <a:p>
            <a:endParaRPr lang="fr-FR"/>
          </a:p>
        </p:txBody>
      </p:sp>
      <p:grpSp>
        <p:nvGrpSpPr>
          <p:cNvPr id="20493" name="Groupe 34"/>
          <p:cNvGrpSpPr>
            <a:grpSpLocks/>
          </p:cNvGrpSpPr>
          <p:nvPr/>
        </p:nvGrpSpPr>
        <p:grpSpPr bwMode="auto">
          <a:xfrm>
            <a:off x="4078920" y="1233230"/>
            <a:ext cx="1233487" cy="976312"/>
            <a:chOff x="6116149" y="3514725"/>
            <a:chExt cx="1726909" cy="1367251"/>
          </a:xfrm>
        </p:grpSpPr>
        <p:grpSp>
          <p:nvGrpSpPr>
            <p:cNvPr id="20577" name="Groupe 25"/>
            <p:cNvGrpSpPr>
              <a:grpSpLocks/>
            </p:cNvGrpSpPr>
            <p:nvPr/>
          </p:nvGrpSpPr>
          <p:grpSpPr bwMode="auto">
            <a:xfrm>
              <a:off x="6116149" y="3642627"/>
              <a:ext cx="495300" cy="1115524"/>
              <a:chOff x="6067425" y="1981200"/>
              <a:chExt cx="495300" cy="1115524"/>
            </a:xfrm>
          </p:grpSpPr>
          <p:sp>
            <p:nvSpPr>
              <p:cNvPr id="20583" name="Forme libre 26"/>
              <p:cNvSpPr>
                <a:spLocks/>
              </p:cNvSpPr>
              <p:nvPr/>
            </p:nvSpPr>
            <p:spPr bwMode="auto">
              <a:xfrm>
                <a:off x="6067425" y="1981200"/>
                <a:ext cx="495300" cy="266700"/>
              </a:xfrm>
              <a:custGeom>
                <a:avLst/>
                <a:gdLst>
                  <a:gd name="T0" fmla="*/ 0 w 495300"/>
                  <a:gd name="T1" fmla="*/ 266700 h 266700"/>
                  <a:gd name="T2" fmla="*/ 200025 w 495300"/>
                  <a:gd name="T3" fmla="*/ 266700 h 266700"/>
                  <a:gd name="T4" fmla="*/ 495300 w 495300"/>
                  <a:gd name="T5" fmla="*/ 123825 h 266700"/>
                  <a:gd name="T6" fmla="*/ 495300 w 495300"/>
                  <a:gd name="T7" fmla="*/ 0 h 266700"/>
                  <a:gd name="T8" fmla="*/ 19050 w 495300"/>
                  <a:gd name="T9" fmla="*/ 0 h 2667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266700">
                    <a:moveTo>
                      <a:pt x="0" y="266700"/>
                    </a:moveTo>
                    <a:lnTo>
                      <a:pt x="200025" y="266700"/>
                    </a:lnTo>
                    <a:lnTo>
                      <a:pt x="495300" y="123825"/>
                    </a:lnTo>
                    <a:lnTo>
                      <a:pt x="495300" y="0"/>
                    </a:lnTo>
                    <a:lnTo>
                      <a:pt x="19050" y="0"/>
                    </a:lnTo>
                  </a:path>
                </a:pathLst>
              </a:custGeom>
              <a:solidFill>
                <a:srgbClr val="66FFFF"/>
              </a:solidFill>
              <a:ln w="12700" cap="flat" cmpd="sng" algn="ctr">
                <a:solidFill>
                  <a:schemeClr val="tx1"/>
                </a:solidFill>
                <a:prstDash val="solid"/>
                <a:round/>
                <a:headEnd type="none" w="sm" len="sm"/>
                <a:tailEnd type="none" w="sm" len="sm"/>
              </a:ln>
            </p:spPr>
            <p:txBody>
              <a:bodyPr/>
              <a:lstStyle/>
              <a:p>
                <a:endParaRPr lang="fr-FR"/>
              </a:p>
            </p:txBody>
          </p:sp>
          <p:sp>
            <p:nvSpPr>
              <p:cNvPr id="20584" name="Forme libre 27"/>
              <p:cNvSpPr>
                <a:spLocks/>
              </p:cNvSpPr>
              <p:nvPr/>
            </p:nvSpPr>
            <p:spPr bwMode="auto">
              <a:xfrm flipV="1">
                <a:off x="6067425" y="2830024"/>
                <a:ext cx="495300" cy="266700"/>
              </a:xfrm>
              <a:custGeom>
                <a:avLst/>
                <a:gdLst>
                  <a:gd name="T0" fmla="*/ 0 w 495300"/>
                  <a:gd name="T1" fmla="*/ 266700 h 266700"/>
                  <a:gd name="T2" fmla="*/ 200025 w 495300"/>
                  <a:gd name="T3" fmla="*/ 266700 h 266700"/>
                  <a:gd name="T4" fmla="*/ 495300 w 495300"/>
                  <a:gd name="T5" fmla="*/ 123825 h 266700"/>
                  <a:gd name="T6" fmla="*/ 495300 w 495300"/>
                  <a:gd name="T7" fmla="*/ 0 h 266700"/>
                  <a:gd name="T8" fmla="*/ 19050 w 495300"/>
                  <a:gd name="T9" fmla="*/ 0 h 2667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266700">
                    <a:moveTo>
                      <a:pt x="0" y="266700"/>
                    </a:moveTo>
                    <a:lnTo>
                      <a:pt x="200025" y="266700"/>
                    </a:lnTo>
                    <a:lnTo>
                      <a:pt x="495300" y="123825"/>
                    </a:lnTo>
                    <a:lnTo>
                      <a:pt x="495300" y="0"/>
                    </a:lnTo>
                    <a:lnTo>
                      <a:pt x="19050" y="0"/>
                    </a:lnTo>
                  </a:path>
                </a:pathLst>
              </a:custGeom>
              <a:solidFill>
                <a:srgbClr val="66FFFF"/>
              </a:solidFill>
              <a:ln w="12700" cap="flat" cmpd="sng" algn="ctr">
                <a:solidFill>
                  <a:schemeClr val="tx1"/>
                </a:solidFill>
                <a:prstDash val="solid"/>
                <a:round/>
                <a:headEnd type="none" w="sm" len="sm"/>
                <a:tailEnd type="none" w="sm" len="sm"/>
              </a:ln>
            </p:spPr>
            <p:txBody>
              <a:bodyPr/>
              <a:lstStyle/>
              <a:p>
                <a:endParaRPr lang="fr-FR"/>
              </a:p>
            </p:txBody>
          </p:sp>
        </p:grpSp>
        <p:sp>
          <p:nvSpPr>
            <p:cNvPr id="20578" name="Forme libre 28"/>
            <p:cNvSpPr>
              <a:spLocks/>
            </p:cNvSpPr>
            <p:nvPr/>
          </p:nvSpPr>
          <p:spPr bwMode="auto">
            <a:xfrm>
              <a:off x="6324600" y="3711900"/>
              <a:ext cx="1518458" cy="338051"/>
            </a:xfrm>
            <a:custGeom>
              <a:avLst/>
              <a:gdLst>
                <a:gd name="T0" fmla="*/ 0 w 1518458"/>
                <a:gd name="T1" fmla="*/ 338051 h 338051"/>
                <a:gd name="T2" fmla="*/ 0 w 1518458"/>
                <a:gd name="T3" fmla="*/ 254923 h 338051"/>
                <a:gd name="T4" fmla="*/ 59290 w 1518458"/>
                <a:gd name="T5" fmla="*/ 188554 h 338051"/>
                <a:gd name="T6" fmla="*/ 149629 w 1518458"/>
                <a:gd name="T7" fmla="*/ 116378 h 338051"/>
                <a:gd name="T8" fmla="*/ 228391 w 1518458"/>
                <a:gd name="T9" fmla="*/ 85215 h 338051"/>
                <a:gd name="T10" fmla="*/ 315883 w 1518458"/>
                <a:gd name="T11" fmla="*/ 72043 h 338051"/>
                <a:gd name="T12" fmla="*/ 404553 w 1518458"/>
                <a:gd name="T13" fmla="*/ 72043 h 338051"/>
                <a:gd name="T14" fmla="*/ 404553 w 1518458"/>
                <a:gd name="T15" fmla="*/ 0 h 338051"/>
                <a:gd name="T16" fmla="*/ 714894 w 1518458"/>
                <a:gd name="T17" fmla="*/ 0 h 338051"/>
                <a:gd name="T18" fmla="*/ 714894 w 1518458"/>
                <a:gd name="T19" fmla="*/ 193963 h 338051"/>
                <a:gd name="T20" fmla="*/ 1518458 w 1518458"/>
                <a:gd name="T21" fmla="*/ 193963 h 338051"/>
                <a:gd name="T22" fmla="*/ 1518458 w 1518458"/>
                <a:gd name="T23" fmla="*/ 338051 h 338051"/>
                <a:gd name="T24" fmla="*/ 0 w 1518458"/>
                <a:gd name="T25" fmla="*/ 338051 h 3380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8458" h="338051">
                  <a:moveTo>
                    <a:pt x="0" y="338051"/>
                  </a:moveTo>
                  <a:lnTo>
                    <a:pt x="0" y="254923"/>
                  </a:lnTo>
                  <a:cubicBezTo>
                    <a:pt x="11447" y="232095"/>
                    <a:pt x="34352" y="211645"/>
                    <a:pt x="59290" y="188554"/>
                  </a:cubicBezTo>
                  <a:cubicBezTo>
                    <a:pt x="84228" y="165463"/>
                    <a:pt x="121446" y="131513"/>
                    <a:pt x="149629" y="116378"/>
                  </a:cubicBezTo>
                  <a:cubicBezTo>
                    <a:pt x="175883" y="110166"/>
                    <a:pt x="202137" y="91427"/>
                    <a:pt x="228391" y="85215"/>
                  </a:cubicBezTo>
                  <a:lnTo>
                    <a:pt x="315883" y="72043"/>
                  </a:lnTo>
                  <a:lnTo>
                    <a:pt x="404553" y="72043"/>
                  </a:lnTo>
                  <a:lnTo>
                    <a:pt x="404553" y="0"/>
                  </a:lnTo>
                  <a:lnTo>
                    <a:pt x="714894" y="0"/>
                  </a:lnTo>
                  <a:lnTo>
                    <a:pt x="714894" y="193963"/>
                  </a:lnTo>
                  <a:lnTo>
                    <a:pt x="1518458" y="193963"/>
                  </a:lnTo>
                  <a:lnTo>
                    <a:pt x="1518458" y="338051"/>
                  </a:lnTo>
                  <a:lnTo>
                    <a:pt x="0" y="338051"/>
                  </a:ln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0579" name="Forme libre 29"/>
            <p:cNvSpPr>
              <a:spLocks/>
            </p:cNvSpPr>
            <p:nvPr/>
          </p:nvSpPr>
          <p:spPr bwMode="auto">
            <a:xfrm flipV="1">
              <a:off x="6324600" y="4351000"/>
              <a:ext cx="1518458" cy="338051"/>
            </a:xfrm>
            <a:custGeom>
              <a:avLst/>
              <a:gdLst>
                <a:gd name="T0" fmla="*/ 0 w 1518458"/>
                <a:gd name="T1" fmla="*/ 338051 h 338051"/>
                <a:gd name="T2" fmla="*/ 0 w 1518458"/>
                <a:gd name="T3" fmla="*/ 254923 h 338051"/>
                <a:gd name="T4" fmla="*/ 59290 w 1518458"/>
                <a:gd name="T5" fmla="*/ 188554 h 338051"/>
                <a:gd name="T6" fmla="*/ 149629 w 1518458"/>
                <a:gd name="T7" fmla="*/ 116378 h 338051"/>
                <a:gd name="T8" fmla="*/ 228391 w 1518458"/>
                <a:gd name="T9" fmla="*/ 85215 h 338051"/>
                <a:gd name="T10" fmla="*/ 315883 w 1518458"/>
                <a:gd name="T11" fmla="*/ 72043 h 338051"/>
                <a:gd name="T12" fmla="*/ 404553 w 1518458"/>
                <a:gd name="T13" fmla="*/ 72043 h 338051"/>
                <a:gd name="T14" fmla="*/ 404553 w 1518458"/>
                <a:gd name="T15" fmla="*/ 0 h 338051"/>
                <a:gd name="T16" fmla="*/ 714894 w 1518458"/>
                <a:gd name="T17" fmla="*/ 0 h 338051"/>
                <a:gd name="T18" fmla="*/ 714894 w 1518458"/>
                <a:gd name="T19" fmla="*/ 193963 h 338051"/>
                <a:gd name="T20" fmla="*/ 1518458 w 1518458"/>
                <a:gd name="T21" fmla="*/ 193963 h 338051"/>
                <a:gd name="T22" fmla="*/ 1518458 w 1518458"/>
                <a:gd name="T23" fmla="*/ 338051 h 338051"/>
                <a:gd name="T24" fmla="*/ 0 w 1518458"/>
                <a:gd name="T25" fmla="*/ 338051 h 3380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8458" h="338051">
                  <a:moveTo>
                    <a:pt x="0" y="338051"/>
                  </a:moveTo>
                  <a:lnTo>
                    <a:pt x="0" y="254923"/>
                  </a:lnTo>
                  <a:cubicBezTo>
                    <a:pt x="11447" y="232095"/>
                    <a:pt x="34352" y="211645"/>
                    <a:pt x="59290" y="188554"/>
                  </a:cubicBezTo>
                  <a:cubicBezTo>
                    <a:pt x="84228" y="165463"/>
                    <a:pt x="121446" y="131513"/>
                    <a:pt x="149629" y="116378"/>
                  </a:cubicBezTo>
                  <a:cubicBezTo>
                    <a:pt x="175883" y="110166"/>
                    <a:pt x="202137" y="91427"/>
                    <a:pt x="228391" y="85215"/>
                  </a:cubicBezTo>
                  <a:lnTo>
                    <a:pt x="315883" y="72043"/>
                  </a:lnTo>
                  <a:lnTo>
                    <a:pt x="404553" y="72043"/>
                  </a:lnTo>
                  <a:lnTo>
                    <a:pt x="404553" y="0"/>
                  </a:lnTo>
                  <a:lnTo>
                    <a:pt x="714894" y="0"/>
                  </a:lnTo>
                  <a:lnTo>
                    <a:pt x="714894" y="193963"/>
                  </a:lnTo>
                  <a:lnTo>
                    <a:pt x="1518458" y="193963"/>
                  </a:lnTo>
                  <a:lnTo>
                    <a:pt x="1518458" y="338051"/>
                  </a:lnTo>
                  <a:lnTo>
                    <a:pt x="0" y="338051"/>
                  </a:ln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20580" name="Connecteur droit 31"/>
            <p:cNvCxnSpPr>
              <a:cxnSpLocks noChangeShapeType="1"/>
              <a:stCxn id="20578" idx="1"/>
              <a:endCxn id="20579" idx="1"/>
            </p:cNvCxnSpPr>
            <p:nvPr/>
          </p:nvCxnSpPr>
          <p:spPr bwMode="auto">
            <a:xfrm>
              <a:off x="6324600" y="3966823"/>
              <a:ext cx="0" cy="46730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81" name="Forme libre 32"/>
            <p:cNvSpPr>
              <a:spLocks/>
            </p:cNvSpPr>
            <p:nvPr/>
          </p:nvSpPr>
          <p:spPr bwMode="auto">
            <a:xfrm>
              <a:off x="6143625" y="3514725"/>
              <a:ext cx="1028700" cy="323850"/>
            </a:xfrm>
            <a:custGeom>
              <a:avLst/>
              <a:gdLst>
                <a:gd name="T0" fmla="*/ 0 w 1028700"/>
                <a:gd name="T1" fmla="*/ 0 h 323850"/>
                <a:gd name="T2" fmla="*/ 0 w 1028700"/>
                <a:gd name="T3" fmla="*/ 123825 h 323850"/>
                <a:gd name="T4" fmla="*/ 895350 w 1028700"/>
                <a:gd name="T5" fmla="*/ 123825 h 323850"/>
                <a:gd name="T6" fmla="*/ 895350 w 1028700"/>
                <a:gd name="T7" fmla="*/ 323850 h 323850"/>
                <a:gd name="T8" fmla="*/ 1028700 w 1028700"/>
                <a:gd name="T9" fmla="*/ 323850 h 323850"/>
                <a:gd name="T10" fmla="*/ 1028700 w 1028700"/>
                <a:gd name="T11" fmla="*/ 0 h 323850"/>
                <a:gd name="T12" fmla="*/ 0 w 1028700"/>
                <a:gd name="T13" fmla="*/ 0 h 3238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8700" h="323850">
                  <a:moveTo>
                    <a:pt x="0" y="0"/>
                  </a:moveTo>
                  <a:lnTo>
                    <a:pt x="0" y="123825"/>
                  </a:lnTo>
                  <a:lnTo>
                    <a:pt x="895350" y="123825"/>
                  </a:lnTo>
                  <a:lnTo>
                    <a:pt x="895350" y="323850"/>
                  </a:lnTo>
                  <a:lnTo>
                    <a:pt x="1028700" y="323850"/>
                  </a:lnTo>
                  <a:lnTo>
                    <a:pt x="1028700" y="0"/>
                  </a:lnTo>
                  <a:lnTo>
                    <a:pt x="0" y="0"/>
                  </a:lnTo>
                  <a:close/>
                </a:path>
              </a:pathLst>
            </a:custGeom>
            <a:solidFill>
              <a:srgbClr val="FFCCFF"/>
            </a:solidFill>
            <a:ln w="12700" cap="flat" cmpd="sng" algn="ctr">
              <a:solidFill>
                <a:schemeClr val="tx1"/>
              </a:solidFill>
              <a:prstDash val="solid"/>
              <a:round/>
              <a:headEnd type="none" w="sm" len="sm"/>
              <a:tailEnd type="none" w="sm" len="sm"/>
            </a:ln>
          </p:spPr>
          <p:txBody>
            <a:bodyPr/>
            <a:lstStyle/>
            <a:p>
              <a:endParaRPr lang="fr-FR"/>
            </a:p>
          </p:txBody>
        </p:sp>
        <p:sp>
          <p:nvSpPr>
            <p:cNvPr id="20582" name="Forme libre 33"/>
            <p:cNvSpPr>
              <a:spLocks/>
            </p:cNvSpPr>
            <p:nvPr/>
          </p:nvSpPr>
          <p:spPr bwMode="auto">
            <a:xfrm flipV="1">
              <a:off x="6153150" y="4558126"/>
              <a:ext cx="1028700" cy="323850"/>
            </a:xfrm>
            <a:custGeom>
              <a:avLst/>
              <a:gdLst>
                <a:gd name="T0" fmla="*/ 0 w 1028700"/>
                <a:gd name="T1" fmla="*/ 0 h 323850"/>
                <a:gd name="T2" fmla="*/ 0 w 1028700"/>
                <a:gd name="T3" fmla="*/ 123825 h 323850"/>
                <a:gd name="T4" fmla="*/ 895350 w 1028700"/>
                <a:gd name="T5" fmla="*/ 123825 h 323850"/>
                <a:gd name="T6" fmla="*/ 895350 w 1028700"/>
                <a:gd name="T7" fmla="*/ 323850 h 323850"/>
                <a:gd name="T8" fmla="*/ 1028700 w 1028700"/>
                <a:gd name="T9" fmla="*/ 323850 h 323850"/>
                <a:gd name="T10" fmla="*/ 1028700 w 1028700"/>
                <a:gd name="T11" fmla="*/ 0 h 323850"/>
                <a:gd name="T12" fmla="*/ 0 w 1028700"/>
                <a:gd name="T13" fmla="*/ 0 h 3238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8700" h="323850">
                  <a:moveTo>
                    <a:pt x="0" y="0"/>
                  </a:moveTo>
                  <a:lnTo>
                    <a:pt x="0" y="123825"/>
                  </a:lnTo>
                  <a:lnTo>
                    <a:pt x="895350" y="123825"/>
                  </a:lnTo>
                  <a:lnTo>
                    <a:pt x="895350" y="323850"/>
                  </a:lnTo>
                  <a:lnTo>
                    <a:pt x="1028700" y="323850"/>
                  </a:lnTo>
                  <a:lnTo>
                    <a:pt x="1028700" y="0"/>
                  </a:lnTo>
                  <a:lnTo>
                    <a:pt x="0" y="0"/>
                  </a:lnTo>
                  <a:close/>
                </a:path>
              </a:pathLst>
            </a:custGeom>
            <a:solidFill>
              <a:srgbClr val="FFCCFF"/>
            </a:solidFill>
            <a:ln w="12700" cap="flat" cmpd="sng" algn="ctr">
              <a:solidFill>
                <a:schemeClr val="tx1"/>
              </a:solidFill>
              <a:prstDash val="solid"/>
              <a:round/>
              <a:headEnd type="none" w="sm" len="sm"/>
              <a:tailEnd type="none" w="sm" len="sm"/>
            </a:ln>
          </p:spPr>
          <p:txBody>
            <a:bodyPr/>
            <a:lstStyle/>
            <a:p>
              <a:endParaRPr lang="fr-FR"/>
            </a:p>
          </p:txBody>
        </p:sp>
      </p:grpSp>
      <p:sp>
        <p:nvSpPr>
          <p:cNvPr id="20494" name="Cube 36"/>
          <p:cNvSpPr>
            <a:spLocks noChangeArrowheads="1"/>
          </p:cNvSpPr>
          <p:nvPr/>
        </p:nvSpPr>
        <p:spPr bwMode="auto">
          <a:xfrm rot="20323243" flipH="1">
            <a:off x="2785107" y="1768217"/>
            <a:ext cx="166688" cy="552450"/>
          </a:xfrm>
          <a:prstGeom prst="cube">
            <a:avLst>
              <a:gd name="adj" fmla="val 49106"/>
            </a:avLst>
          </a:prstGeom>
          <a:solidFill>
            <a:srgbClr val="FFFF99"/>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20495" name="Connecteur droit avec flèche 38"/>
          <p:cNvCxnSpPr>
            <a:cxnSpLocks noChangeShapeType="1"/>
          </p:cNvCxnSpPr>
          <p:nvPr/>
        </p:nvCxnSpPr>
        <p:spPr bwMode="auto">
          <a:xfrm flipV="1">
            <a:off x="1399220" y="3685917"/>
            <a:ext cx="2679700" cy="32385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0497" name="Groupe 44"/>
          <p:cNvGrpSpPr>
            <a:grpSpLocks/>
          </p:cNvGrpSpPr>
          <p:nvPr/>
        </p:nvGrpSpPr>
        <p:grpSpPr bwMode="auto">
          <a:xfrm rot="4880740">
            <a:off x="717388" y="3434299"/>
            <a:ext cx="303213" cy="533400"/>
            <a:chOff x="4682393" y="3935331"/>
            <a:chExt cx="303212" cy="533400"/>
          </a:xfrm>
        </p:grpSpPr>
        <p:sp>
          <p:nvSpPr>
            <p:cNvPr id="20573" name="Rectangle 35"/>
            <p:cNvSpPr>
              <a:spLocks noChangeArrowheads="1"/>
            </p:cNvSpPr>
            <p:nvPr/>
          </p:nvSpPr>
          <p:spPr bwMode="auto">
            <a:xfrm>
              <a:off x="4688743" y="41702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20574" name="Line 36"/>
            <p:cNvSpPr>
              <a:spLocks noChangeShapeType="1"/>
            </p:cNvSpPr>
            <p:nvPr/>
          </p:nvSpPr>
          <p:spPr bwMode="auto">
            <a:xfrm flipV="1">
              <a:off x="4834793" y="3935331"/>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75" name="Freeform 37"/>
            <p:cNvSpPr>
              <a:spLocks/>
            </p:cNvSpPr>
            <p:nvPr/>
          </p:nvSpPr>
          <p:spPr bwMode="auto">
            <a:xfrm>
              <a:off x="4757005" y="3935331"/>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0576" name="Rectangle 38"/>
            <p:cNvSpPr>
              <a:spLocks noChangeArrowheads="1"/>
            </p:cNvSpPr>
            <p:nvPr/>
          </p:nvSpPr>
          <p:spPr bwMode="auto">
            <a:xfrm>
              <a:off x="4682393" y="4163931"/>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grpSp>
      <p:grpSp>
        <p:nvGrpSpPr>
          <p:cNvPr id="20498" name="Groupe 45"/>
          <p:cNvGrpSpPr>
            <a:grpSpLocks/>
          </p:cNvGrpSpPr>
          <p:nvPr/>
        </p:nvGrpSpPr>
        <p:grpSpPr bwMode="auto">
          <a:xfrm rot="-3648337">
            <a:off x="4308314" y="3388261"/>
            <a:ext cx="306387" cy="536575"/>
            <a:chOff x="4680910" y="3935331"/>
            <a:chExt cx="306174" cy="535210"/>
          </a:xfrm>
        </p:grpSpPr>
        <p:sp>
          <p:nvSpPr>
            <p:cNvPr id="20569" name="Rectangle 35"/>
            <p:cNvSpPr>
              <a:spLocks noChangeArrowheads="1"/>
            </p:cNvSpPr>
            <p:nvPr/>
          </p:nvSpPr>
          <p:spPr bwMode="auto">
            <a:xfrm>
              <a:off x="4688743" y="41702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20570" name="Line 36"/>
            <p:cNvSpPr>
              <a:spLocks noChangeShapeType="1"/>
            </p:cNvSpPr>
            <p:nvPr/>
          </p:nvSpPr>
          <p:spPr bwMode="auto">
            <a:xfrm flipV="1">
              <a:off x="4834793" y="3935331"/>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71" name="Freeform 37"/>
            <p:cNvSpPr>
              <a:spLocks/>
            </p:cNvSpPr>
            <p:nvPr/>
          </p:nvSpPr>
          <p:spPr bwMode="auto">
            <a:xfrm>
              <a:off x="4757005" y="3935331"/>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0572" name="Rectangle 38"/>
            <p:cNvSpPr>
              <a:spLocks noChangeArrowheads="1"/>
            </p:cNvSpPr>
            <p:nvPr/>
          </p:nvSpPr>
          <p:spPr bwMode="auto">
            <a:xfrm>
              <a:off x="4680910" y="416212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B</a:t>
              </a:r>
            </a:p>
          </p:txBody>
        </p:sp>
      </p:grpSp>
      <p:sp>
        <p:nvSpPr>
          <p:cNvPr id="20499" name="Rectangle 35"/>
          <p:cNvSpPr>
            <a:spLocks noChangeArrowheads="1"/>
          </p:cNvSpPr>
          <p:nvPr/>
        </p:nvSpPr>
        <p:spPr bwMode="auto">
          <a:xfrm>
            <a:off x="2099307" y="140626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20500" name="Rectangle 38"/>
          <p:cNvSpPr>
            <a:spLocks noChangeArrowheads="1"/>
          </p:cNvSpPr>
          <p:nvPr/>
        </p:nvSpPr>
        <p:spPr bwMode="auto">
          <a:xfrm>
            <a:off x="2094545" y="1399917"/>
            <a:ext cx="315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C</a:t>
            </a:r>
          </a:p>
        </p:txBody>
      </p:sp>
      <p:sp>
        <p:nvSpPr>
          <p:cNvPr id="20501" name="Forme libre 57"/>
          <p:cNvSpPr>
            <a:spLocks/>
          </p:cNvSpPr>
          <p:nvPr/>
        </p:nvSpPr>
        <p:spPr bwMode="auto">
          <a:xfrm>
            <a:off x="2605720" y="1569780"/>
            <a:ext cx="104775" cy="171450"/>
          </a:xfrm>
          <a:custGeom>
            <a:avLst/>
            <a:gdLst>
              <a:gd name="T0" fmla="*/ 35428 w 105558"/>
              <a:gd name="T1" fmla="*/ 0 h 171533"/>
              <a:gd name="T2" fmla="*/ 99455 w 105558"/>
              <a:gd name="T3" fmla="*/ 170869 h 171533"/>
              <a:gd name="T4" fmla="*/ 0 w 105558"/>
              <a:gd name="T5" fmla="*/ 31328 h 171533"/>
              <a:gd name="T6" fmla="*/ 35428 w 105558"/>
              <a:gd name="T7" fmla="*/ 0 h 17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5558" h="171533">
                <a:moveTo>
                  <a:pt x="37604" y="0"/>
                </a:moveTo>
                <a:lnTo>
                  <a:pt x="105558" y="171533"/>
                </a:lnTo>
                <a:lnTo>
                  <a:pt x="0" y="31448"/>
                </a:lnTo>
                <a:lnTo>
                  <a:pt x="37604" y="0"/>
                </a:lnTo>
                <a:close/>
              </a:path>
            </a:pathLst>
          </a:custGeom>
          <a:solidFill>
            <a:schemeClr val="tx1"/>
          </a:solidFill>
          <a:ln w="12700" cap="flat" cmpd="sng" algn="ctr">
            <a:solidFill>
              <a:schemeClr val="tx1"/>
            </a:solidFill>
            <a:prstDash val="solid"/>
            <a:round/>
            <a:headEnd type="none" w="sm" len="sm"/>
            <a:tailEnd type="none" w="sm" len="sm"/>
          </a:ln>
        </p:spPr>
        <p:txBody>
          <a:bodyPr/>
          <a:lstStyle/>
          <a:p>
            <a:endParaRPr lang="fr-FR"/>
          </a:p>
        </p:txBody>
      </p:sp>
      <p:cxnSp>
        <p:nvCxnSpPr>
          <p:cNvPr id="20502" name="Connecteur droit 59"/>
          <p:cNvCxnSpPr>
            <a:cxnSpLocks noChangeShapeType="1"/>
            <a:stCxn id="20494" idx="0"/>
          </p:cNvCxnSpPr>
          <p:nvPr/>
        </p:nvCxnSpPr>
        <p:spPr bwMode="auto">
          <a:xfrm flipH="1" flipV="1">
            <a:off x="2640645" y="1580892"/>
            <a:ext cx="88900" cy="22066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03" name="Connecteur droit 61"/>
          <p:cNvCxnSpPr>
            <a:cxnSpLocks noChangeShapeType="1"/>
          </p:cNvCxnSpPr>
          <p:nvPr/>
        </p:nvCxnSpPr>
        <p:spPr bwMode="auto">
          <a:xfrm flipH="1" flipV="1">
            <a:off x="2769232" y="1639630"/>
            <a:ext cx="88900" cy="22066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04" name="Connecteur droit 63"/>
          <p:cNvCxnSpPr>
            <a:cxnSpLocks noChangeShapeType="1"/>
          </p:cNvCxnSpPr>
          <p:nvPr/>
        </p:nvCxnSpPr>
        <p:spPr bwMode="auto">
          <a:xfrm>
            <a:off x="2489832" y="1552317"/>
            <a:ext cx="288925" cy="13017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05" name="Connecteur droit 64"/>
          <p:cNvCxnSpPr>
            <a:cxnSpLocks noChangeShapeType="1"/>
          </p:cNvCxnSpPr>
          <p:nvPr/>
        </p:nvCxnSpPr>
        <p:spPr bwMode="auto">
          <a:xfrm>
            <a:off x="2796220" y="1682492"/>
            <a:ext cx="171450" cy="77788"/>
          </a:xfrm>
          <a:prstGeom prst="line">
            <a:avLst/>
          </a:prstGeom>
          <a:noFill/>
          <a:ln w="12700" algn="ctr">
            <a:solidFill>
              <a:schemeClr val="tx1"/>
            </a:solidFill>
            <a:round/>
            <a:headEnd type="arrow"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06" name="Connecteur droit 67"/>
          <p:cNvCxnSpPr>
            <a:cxnSpLocks noChangeShapeType="1"/>
          </p:cNvCxnSpPr>
          <p:nvPr/>
        </p:nvCxnSpPr>
        <p:spPr bwMode="auto">
          <a:xfrm flipH="1">
            <a:off x="2385057" y="1552317"/>
            <a:ext cx="10477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08" name="ZoneTexte 84"/>
          <p:cNvSpPr txBox="1">
            <a:spLocks noChangeArrowheads="1"/>
          </p:cNvSpPr>
          <p:nvPr/>
        </p:nvSpPr>
        <p:spPr bwMode="auto">
          <a:xfrm rot="-446934">
            <a:off x="2456495" y="3412867"/>
            <a:ext cx="5349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i="1">
                <a:latin typeface="Calibri" pitchFamily="34" charset="0"/>
              </a:rPr>
              <a:t>100</a:t>
            </a:r>
          </a:p>
        </p:txBody>
      </p:sp>
      <p:sp>
        <p:nvSpPr>
          <p:cNvPr id="20509" name="Forme libre 85"/>
          <p:cNvSpPr>
            <a:spLocks/>
          </p:cNvSpPr>
          <p:nvPr/>
        </p:nvSpPr>
        <p:spPr bwMode="auto">
          <a:xfrm>
            <a:off x="2505707" y="3441442"/>
            <a:ext cx="433388" cy="311150"/>
          </a:xfrm>
          <a:custGeom>
            <a:avLst/>
            <a:gdLst>
              <a:gd name="T0" fmla="*/ 0 w 432079"/>
              <a:gd name="T1" fmla="*/ 59753 h 311499"/>
              <a:gd name="T2" fmla="*/ 5145 w 432079"/>
              <a:gd name="T3" fmla="*/ 308718 h 311499"/>
              <a:gd name="T4" fmla="*/ 442662 w 432079"/>
              <a:gd name="T5" fmla="*/ 243985 h 311499"/>
              <a:gd name="T6" fmla="*/ 442662 w 432079"/>
              <a:gd name="T7" fmla="*/ 0 h 311499"/>
              <a:gd name="T8" fmla="*/ 0 w 432079"/>
              <a:gd name="T9" fmla="*/ 59753 h 311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079" h="311499">
                <a:moveTo>
                  <a:pt x="0" y="60290"/>
                </a:moveTo>
                <a:cubicBezTo>
                  <a:pt x="1675" y="144026"/>
                  <a:pt x="3349" y="227763"/>
                  <a:pt x="5024" y="311499"/>
                </a:cubicBezTo>
                <a:lnTo>
                  <a:pt x="432079" y="246184"/>
                </a:lnTo>
                <a:lnTo>
                  <a:pt x="432079" y="0"/>
                </a:lnTo>
                <a:lnTo>
                  <a:pt x="0" y="60290"/>
                </a:lnTo>
                <a:close/>
              </a:path>
            </a:pathLst>
          </a:custGeom>
          <a:noFill/>
          <a:ln w="12700" cap="flat"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0510" name="Rectangle 728"/>
          <p:cNvSpPr>
            <a:spLocks noChangeArrowheads="1"/>
          </p:cNvSpPr>
          <p:nvPr/>
        </p:nvSpPr>
        <p:spPr bwMode="auto">
          <a:xfrm>
            <a:off x="470532" y="2022217"/>
            <a:ext cx="12319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1   A   B      C</a:t>
            </a:r>
          </a:p>
        </p:txBody>
      </p:sp>
      <p:sp>
        <p:nvSpPr>
          <p:cNvPr id="20511" name="Rectangle 729"/>
          <p:cNvSpPr>
            <a:spLocks noChangeArrowheads="1"/>
          </p:cNvSpPr>
          <p:nvPr/>
        </p:nvSpPr>
        <p:spPr bwMode="auto">
          <a:xfrm>
            <a:off x="122870" y="2028567"/>
            <a:ext cx="157956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20512" name="Line 730"/>
          <p:cNvSpPr>
            <a:spLocks noChangeShapeType="1"/>
          </p:cNvSpPr>
          <p:nvPr/>
        </p:nvSpPr>
        <p:spPr bwMode="auto">
          <a:xfrm>
            <a:off x="446720" y="202221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0513" name="Group 731"/>
          <p:cNvGrpSpPr>
            <a:grpSpLocks/>
          </p:cNvGrpSpPr>
          <p:nvPr/>
        </p:nvGrpSpPr>
        <p:grpSpPr bwMode="auto">
          <a:xfrm>
            <a:off x="173670" y="2115880"/>
            <a:ext cx="231775" cy="115887"/>
            <a:chOff x="468" y="3046"/>
            <a:chExt cx="146" cy="73"/>
          </a:xfrm>
        </p:grpSpPr>
        <p:sp>
          <p:nvSpPr>
            <p:cNvPr id="20567"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68"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0514" name="Line 734"/>
          <p:cNvSpPr>
            <a:spLocks noChangeShapeType="1"/>
          </p:cNvSpPr>
          <p:nvPr/>
        </p:nvSpPr>
        <p:spPr bwMode="auto">
          <a:xfrm>
            <a:off x="726120" y="202221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15" name="Line 735"/>
          <p:cNvSpPr>
            <a:spLocks noChangeShapeType="1"/>
          </p:cNvSpPr>
          <p:nvPr/>
        </p:nvSpPr>
        <p:spPr bwMode="auto">
          <a:xfrm>
            <a:off x="961070" y="202221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20516" name="Connecteur droit 77"/>
          <p:cNvCxnSpPr>
            <a:cxnSpLocks noChangeShapeType="1"/>
            <a:stCxn id="20566" idx="2"/>
            <a:endCxn id="20511" idx="3"/>
          </p:cNvCxnSpPr>
          <p:nvPr/>
        </p:nvCxnSpPr>
        <p:spPr bwMode="auto">
          <a:xfrm flipH="1">
            <a:off x="1702432" y="2173030"/>
            <a:ext cx="527050" cy="1587"/>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17" name="Connecteur droit avec flèche 79"/>
          <p:cNvCxnSpPr>
            <a:cxnSpLocks noChangeShapeType="1"/>
          </p:cNvCxnSpPr>
          <p:nvPr/>
        </p:nvCxnSpPr>
        <p:spPr bwMode="auto">
          <a:xfrm>
            <a:off x="2315207" y="2185730"/>
            <a:ext cx="269875" cy="28733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0518" name="Groupe 82"/>
          <p:cNvGrpSpPr>
            <a:grpSpLocks/>
          </p:cNvGrpSpPr>
          <p:nvPr/>
        </p:nvGrpSpPr>
        <p:grpSpPr bwMode="auto">
          <a:xfrm>
            <a:off x="2229482" y="2085717"/>
            <a:ext cx="173038" cy="173038"/>
            <a:chOff x="4676775" y="3341272"/>
            <a:chExt cx="172759" cy="172759"/>
          </a:xfrm>
        </p:grpSpPr>
        <p:sp>
          <p:nvSpPr>
            <p:cNvPr id="20565" name="Ellipse 80"/>
            <p:cNvSpPr>
              <a:spLocks noChangeArrowheads="1"/>
            </p:cNvSpPr>
            <p:nvPr/>
          </p:nvSpPr>
          <p:spPr bwMode="auto">
            <a:xfrm>
              <a:off x="4702882" y="3367379"/>
              <a:ext cx="120544" cy="120544"/>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566" name="Ellipse 81"/>
            <p:cNvSpPr>
              <a:spLocks noChangeArrowheads="1"/>
            </p:cNvSpPr>
            <p:nvPr/>
          </p:nvSpPr>
          <p:spPr bwMode="auto">
            <a:xfrm>
              <a:off x="4676775" y="3341272"/>
              <a:ext cx="172759" cy="172759"/>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sp>
        <p:nvSpPr>
          <p:cNvPr id="20519" name="Line 735"/>
          <p:cNvSpPr>
            <a:spLocks noChangeShapeType="1"/>
          </p:cNvSpPr>
          <p:nvPr/>
        </p:nvSpPr>
        <p:spPr bwMode="auto">
          <a:xfrm>
            <a:off x="1419857" y="201745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5" name="Rectangle 728"/>
          <p:cNvSpPr>
            <a:spLocks noChangeArrowheads="1"/>
          </p:cNvSpPr>
          <p:nvPr/>
        </p:nvSpPr>
        <p:spPr bwMode="auto">
          <a:xfrm>
            <a:off x="448307" y="1734880"/>
            <a:ext cx="14620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400" dirty="0" smtClean="0">
                <a:latin typeface="Arial" charset="0"/>
              </a:rPr>
              <a:t>4   </a:t>
            </a:r>
            <a:r>
              <a:rPr lang="fr-FR" altLang="fr-FR" sz="1050" dirty="0" smtClean="0">
                <a:latin typeface="Arial" charset="0"/>
              </a:rPr>
              <a:t>F</a:t>
            </a:r>
            <a:r>
              <a:rPr lang="fr-FR" altLang="fr-FR" sz="1400" dirty="0" smtClean="0">
                <a:latin typeface="Arial" charset="0"/>
              </a:rPr>
              <a:t>   A   B      C</a:t>
            </a:r>
          </a:p>
        </p:txBody>
      </p:sp>
      <p:sp>
        <p:nvSpPr>
          <p:cNvPr id="20522" name="Rectangle 729"/>
          <p:cNvSpPr>
            <a:spLocks noChangeArrowheads="1"/>
          </p:cNvSpPr>
          <p:nvPr/>
        </p:nvSpPr>
        <p:spPr bwMode="auto">
          <a:xfrm>
            <a:off x="122870" y="1741230"/>
            <a:ext cx="18430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20523" name="Line 730"/>
          <p:cNvSpPr>
            <a:spLocks noChangeShapeType="1"/>
          </p:cNvSpPr>
          <p:nvPr/>
        </p:nvSpPr>
        <p:spPr bwMode="auto">
          <a:xfrm>
            <a:off x="446720" y="173488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0524" name="Group 731"/>
          <p:cNvGrpSpPr>
            <a:grpSpLocks/>
          </p:cNvGrpSpPr>
          <p:nvPr/>
        </p:nvGrpSpPr>
        <p:grpSpPr bwMode="auto">
          <a:xfrm>
            <a:off x="173670" y="1828542"/>
            <a:ext cx="231775" cy="115888"/>
            <a:chOff x="468" y="3046"/>
            <a:chExt cx="146" cy="73"/>
          </a:xfrm>
        </p:grpSpPr>
        <p:sp>
          <p:nvSpPr>
            <p:cNvPr id="20563"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64"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0525" name="Line 734"/>
          <p:cNvSpPr>
            <a:spLocks noChangeShapeType="1"/>
          </p:cNvSpPr>
          <p:nvPr/>
        </p:nvSpPr>
        <p:spPr bwMode="auto">
          <a:xfrm>
            <a:off x="940432" y="173488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26" name="Line 735"/>
          <p:cNvSpPr>
            <a:spLocks noChangeShapeType="1"/>
          </p:cNvSpPr>
          <p:nvPr/>
        </p:nvSpPr>
        <p:spPr bwMode="auto">
          <a:xfrm>
            <a:off x="1175382" y="173488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27" name="Line 735"/>
          <p:cNvSpPr>
            <a:spLocks noChangeShapeType="1"/>
          </p:cNvSpPr>
          <p:nvPr/>
        </p:nvSpPr>
        <p:spPr bwMode="auto">
          <a:xfrm>
            <a:off x="1634170" y="173011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529" name="Ellipse 84"/>
          <p:cNvSpPr>
            <a:spLocks noChangeArrowheads="1"/>
          </p:cNvSpPr>
          <p:nvPr/>
        </p:nvSpPr>
        <p:spPr bwMode="auto">
          <a:xfrm>
            <a:off x="708657" y="1765042"/>
            <a:ext cx="217488" cy="217488"/>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530" name="ZoneTexte 26"/>
          <p:cNvSpPr txBox="1">
            <a:spLocks noChangeArrowheads="1"/>
          </p:cNvSpPr>
          <p:nvPr/>
        </p:nvSpPr>
        <p:spPr bwMode="auto">
          <a:xfrm>
            <a:off x="6893577" y="1995231"/>
            <a:ext cx="20256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Clip pour recevoir C</a:t>
            </a:r>
          </a:p>
        </p:txBody>
      </p:sp>
      <p:grpSp>
        <p:nvGrpSpPr>
          <p:cNvPr id="20531" name="Groupe 4"/>
          <p:cNvGrpSpPr>
            <a:grpSpLocks/>
          </p:cNvGrpSpPr>
          <p:nvPr/>
        </p:nvGrpSpPr>
        <p:grpSpPr bwMode="auto">
          <a:xfrm>
            <a:off x="5198127" y="2365119"/>
            <a:ext cx="3551237" cy="1735137"/>
            <a:chOff x="4879975" y="4681538"/>
            <a:chExt cx="4048125" cy="1905000"/>
          </a:xfrm>
        </p:grpSpPr>
        <p:sp>
          <p:nvSpPr>
            <p:cNvPr id="19" name="Cube 18"/>
            <p:cNvSpPr/>
            <p:nvPr/>
          </p:nvSpPr>
          <p:spPr bwMode="auto">
            <a:xfrm>
              <a:off x="6968279" y="4826199"/>
              <a:ext cx="562792" cy="1166007"/>
            </a:xfrm>
            <a:prstGeom prst="cube">
              <a:avLst>
                <a:gd name="adj" fmla="val 16349"/>
              </a:avLst>
            </a:prstGeom>
            <a:solidFill>
              <a:schemeClr val="bg1">
                <a:lumMod val="8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95" name="Cube 94"/>
            <p:cNvSpPr/>
            <p:nvPr/>
          </p:nvSpPr>
          <p:spPr bwMode="auto">
            <a:xfrm rot="5400000" flipH="1">
              <a:off x="4408513" y="5311604"/>
              <a:ext cx="1746396" cy="803472"/>
            </a:xfrm>
            <a:prstGeom prst="cube">
              <a:avLst>
                <a:gd name="adj" fmla="val 62991"/>
              </a:avLst>
            </a:prstGeom>
            <a:solidFill>
              <a:schemeClr val="bg1">
                <a:lumMod val="8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6" name="Cube 5"/>
            <p:cNvSpPr/>
            <p:nvPr/>
          </p:nvSpPr>
          <p:spPr bwMode="auto">
            <a:xfrm>
              <a:off x="5173134" y="5784799"/>
              <a:ext cx="3754966" cy="801739"/>
            </a:xfrm>
            <a:prstGeom prst="cube">
              <a:avLst>
                <a:gd name="adj" fmla="val 62991"/>
              </a:avLst>
            </a:prstGeom>
            <a:solidFill>
              <a:schemeClr val="bg1">
                <a:lumMod val="8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grpSp>
          <p:nvGrpSpPr>
            <p:cNvPr id="20538" name="Groupe 4"/>
            <p:cNvGrpSpPr>
              <a:grpSpLocks/>
            </p:cNvGrpSpPr>
            <p:nvPr/>
          </p:nvGrpSpPr>
          <p:grpSpPr bwMode="auto">
            <a:xfrm>
              <a:off x="5303838" y="5103813"/>
              <a:ext cx="474662" cy="719137"/>
              <a:chOff x="4806075" y="5013281"/>
              <a:chExt cx="475488" cy="719138"/>
            </a:xfrm>
          </p:grpSpPr>
          <p:sp>
            <p:nvSpPr>
              <p:cNvPr id="4" name="Cylindre 3"/>
              <p:cNvSpPr/>
              <p:nvPr/>
            </p:nvSpPr>
            <p:spPr bwMode="auto">
              <a:xfrm rot="5400000">
                <a:off x="4684130" y="5134323"/>
                <a:ext cx="719822" cy="476758"/>
              </a:xfrm>
              <a:prstGeom prst="can">
                <a:avLst>
                  <a:gd name="adj" fmla="val 42949"/>
                </a:avLst>
              </a:prstGeom>
              <a:solidFill>
                <a:schemeClr val="bg1">
                  <a:lumMod val="8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20562" name="Ellipse 88"/>
              <p:cNvSpPr>
                <a:spLocks noChangeArrowheads="1"/>
              </p:cNvSpPr>
              <p:nvPr/>
            </p:nvSpPr>
            <p:spPr bwMode="auto">
              <a:xfrm>
                <a:off x="5121605" y="5135106"/>
                <a:ext cx="106035" cy="47548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grpSp>
          <p:nvGrpSpPr>
            <p:cNvPr id="20539" name="Groupe 90"/>
            <p:cNvGrpSpPr>
              <a:grpSpLocks/>
            </p:cNvGrpSpPr>
            <p:nvPr/>
          </p:nvGrpSpPr>
          <p:grpSpPr bwMode="auto">
            <a:xfrm rot="-5400000">
              <a:off x="8046244" y="5547519"/>
              <a:ext cx="476250" cy="719138"/>
              <a:chOff x="4806075" y="5013281"/>
              <a:chExt cx="475488" cy="719138"/>
            </a:xfrm>
          </p:grpSpPr>
          <p:sp>
            <p:nvSpPr>
              <p:cNvPr id="92" name="Cylindre 91"/>
              <p:cNvSpPr/>
              <p:nvPr/>
            </p:nvSpPr>
            <p:spPr bwMode="auto">
              <a:xfrm rot="5400000">
                <a:off x="4684023" y="5135733"/>
                <a:ext cx="718421" cy="475054"/>
              </a:xfrm>
              <a:prstGeom prst="can">
                <a:avLst>
                  <a:gd name="adj" fmla="val 42949"/>
                </a:avLst>
              </a:prstGeom>
              <a:solidFill>
                <a:schemeClr val="bg1">
                  <a:lumMod val="85000"/>
                </a:schemeClr>
              </a:solidFill>
              <a:ln w="12700" cap="flat" cmpd="sng" algn="ctr">
                <a:solidFill>
                  <a:schemeClr val="tx1"/>
                </a:solidFill>
                <a:prstDash val="solid"/>
                <a:round/>
                <a:headEnd type="none" w="sm" len="sm"/>
                <a:tailEnd type="none" w="sm" len="sm"/>
              </a:ln>
              <a:effectLst/>
              <a:extLst/>
            </p:spPr>
            <p:txBody>
              <a:bodyPr/>
              <a:lstStyle/>
              <a:p>
                <a:pPr eaLnBrk="0" hangingPunct="0">
                  <a:defRPr/>
                </a:pPr>
                <a:endParaRPr lang="fr-FR" sz="2400">
                  <a:latin typeface="Arial" pitchFamily="34" charset="0"/>
                </a:endParaRPr>
              </a:p>
            </p:txBody>
          </p:sp>
          <p:sp>
            <p:nvSpPr>
              <p:cNvPr id="20560" name="Ellipse 92"/>
              <p:cNvSpPr>
                <a:spLocks noChangeArrowheads="1"/>
              </p:cNvSpPr>
              <p:nvPr/>
            </p:nvSpPr>
            <p:spPr bwMode="auto">
              <a:xfrm>
                <a:off x="5121605" y="5135106"/>
                <a:ext cx="106035" cy="47548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grpSp>
          <p:nvGrpSpPr>
            <p:cNvPr id="20540" name="Groupe 8"/>
            <p:cNvGrpSpPr>
              <a:grpSpLocks/>
            </p:cNvGrpSpPr>
            <p:nvPr/>
          </p:nvGrpSpPr>
          <p:grpSpPr bwMode="auto">
            <a:xfrm>
              <a:off x="5789613" y="5381625"/>
              <a:ext cx="171450" cy="171450"/>
              <a:chOff x="5924194" y="5747387"/>
              <a:chExt cx="171150" cy="171151"/>
            </a:xfrm>
          </p:grpSpPr>
          <p:cxnSp>
            <p:nvCxnSpPr>
              <p:cNvPr id="20557" name="Connecteur droit 7"/>
              <p:cNvCxnSpPr>
                <a:cxnSpLocks noChangeShapeType="1"/>
              </p:cNvCxnSpPr>
              <p:nvPr/>
            </p:nvCxnSpPr>
            <p:spPr bwMode="auto">
              <a:xfrm>
                <a:off x="5924194" y="5747387"/>
                <a:ext cx="171150" cy="171150"/>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58" name="Connecteur droit 97"/>
              <p:cNvCxnSpPr>
                <a:cxnSpLocks noChangeShapeType="1"/>
              </p:cNvCxnSpPr>
              <p:nvPr/>
            </p:nvCxnSpPr>
            <p:spPr bwMode="auto">
              <a:xfrm rot="-5400000">
                <a:off x="5924194" y="5747388"/>
                <a:ext cx="171150" cy="171150"/>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0541" name="Groupe 99"/>
            <p:cNvGrpSpPr>
              <a:grpSpLocks/>
            </p:cNvGrpSpPr>
            <p:nvPr/>
          </p:nvGrpSpPr>
          <p:grpSpPr bwMode="auto">
            <a:xfrm>
              <a:off x="8220075" y="5546725"/>
              <a:ext cx="171450" cy="171450"/>
              <a:chOff x="5924194" y="5747387"/>
              <a:chExt cx="171150" cy="171151"/>
            </a:xfrm>
          </p:grpSpPr>
          <p:cxnSp>
            <p:nvCxnSpPr>
              <p:cNvPr id="20555" name="Connecteur droit 100"/>
              <p:cNvCxnSpPr>
                <a:cxnSpLocks noChangeShapeType="1"/>
              </p:cNvCxnSpPr>
              <p:nvPr/>
            </p:nvCxnSpPr>
            <p:spPr bwMode="auto">
              <a:xfrm>
                <a:off x="5924194" y="5747387"/>
                <a:ext cx="171150" cy="171150"/>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56" name="Connecteur droit 101"/>
              <p:cNvCxnSpPr>
                <a:cxnSpLocks noChangeShapeType="1"/>
              </p:cNvCxnSpPr>
              <p:nvPr/>
            </p:nvCxnSpPr>
            <p:spPr bwMode="auto">
              <a:xfrm rot="-5400000">
                <a:off x="5924194" y="5747388"/>
                <a:ext cx="171150" cy="171150"/>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542" name="Ellipse 5"/>
            <p:cNvSpPr>
              <a:spLocks noChangeArrowheads="1"/>
            </p:cNvSpPr>
            <p:nvPr/>
          </p:nvSpPr>
          <p:spPr bwMode="auto">
            <a:xfrm>
              <a:off x="5576888" y="5172075"/>
              <a:ext cx="582612" cy="582613"/>
            </a:xfrm>
            <a:prstGeom prst="ellipse">
              <a:avLst/>
            </a:prstGeom>
            <a:noFill/>
            <a:ln w="1270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543" name="Ellipse 5"/>
            <p:cNvSpPr>
              <a:spLocks noChangeArrowheads="1"/>
            </p:cNvSpPr>
            <p:nvPr/>
          </p:nvSpPr>
          <p:spPr bwMode="auto">
            <a:xfrm>
              <a:off x="7999413" y="5324475"/>
              <a:ext cx="582612" cy="582613"/>
            </a:xfrm>
            <a:prstGeom prst="ellipse">
              <a:avLst/>
            </a:prstGeom>
            <a:noFill/>
            <a:ln w="1270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20544" name="Connecteur droit avec flèche 38"/>
            <p:cNvCxnSpPr>
              <a:cxnSpLocks noChangeShapeType="1"/>
              <a:endCxn id="92" idx="1"/>
            </p:cNvCxnSpPr>
            <p:nvPr/>
          </p:nvCxnSpPr>
          <p:spPr bwMode="auto">
            <a:xfrm>
              <a:off x="5848350" y="5470525"/>
              <a:ext cx="2436813" cy="198438"/>
            </a:xfrm>
            <a:prstGeom prst="straightConnector1">
              <a:avLst/>
            </a:prstGeom>
            <a:noFill/>
            <a:ln w="12700" algn="ctr">
              <a:solidFill>
                <a:srgbClr val="FF0000"/>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45" name="ZoneTexte 13"/>
            <p:cNvSpPr txBox="1">
              <a:spLocks noChangeArrowheads="1"/>
            </p:cNvSpPr>
            <p:nvPr/>
          </p:nvSpPr>
          <p:spPr bwMode="auto">
            <a:xfrm rot="271646">
              <a:off x="6273800" y="5140325"/>
              <a:ext cx="534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FF0000"/>
                  </a:solidFill>
                  <a:latin typeface="Calibri" pitchFamily="34" charset="0"/>
                </a:rPr>
                <a:t>100</a:t>
              </a:r>
            </a:p>
          </p:txBody>
        </p:sp>
        <p:cxnSp>
          <p:nvCxnSpPr>
            <p:cNvPr id="20546" name="Connecteur droit avec flèche 15"/>
            <p:cNvCxnSpPr>
              <a:cxnSpLocks noChangeShapeType="1"/>
            </p:cNvCxnSpPr>
            <p:nvPr/>
          </p:nvCxnSpPr>
          <p:spPr bwMode="auto">
            <a:xfrm flipV="1">
              <a:off x="5173663" y="5992813"/>
              <a:ext cx="279400" cy="277812"/>
            </a:xfrm>
            <a:prstGeom prst="straightConnector1">
              <a:avLst/>
            </a:prstGeom>
            <a:noFill/>
            <a:ln w="381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47" name="Connecteur droit avec flèche 110"/>
            <p:cNvCxnSpPr>
              <a:cxnSpLocks noChangeShapeType="1"/>
            </p:cNvCxnSpPr>
            <p:nvPr/>
          </p:nvCxnSpPr>
          <p:spPr bwMode="auto">
            <a:xfrm flipV="1">
              <a:off x="5168900" y="6270625"/>
              <a:ext cx="371475" cy="0"/>
            </a:xfrm>
            <a:prstGeom prst="straightConnector1">
              <a:avLst/>
            </a:prstGeom>
            <a:noFill/>
            <a:ln w="381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48" name="Connecteur droit avec flèche 112"/>
            <p:cNvCxnSpPr>
              <a:cxnSpLocks noChangeShapeType="1"/>
            </p:cNvCxnSpPr>
            <p:nvPr/>
          </p:nvCxnSpPr>
          <p:spPr bwMode="auto">
            <a:xfrm rot="16200000" flipV="1">
              <a:off x="4982369" y="6099969"/>
              <a:ext cx="373062" cy="0"/>
            </a:xfrm>
            <a:prstGeom prst="straightConnector1">
              <a:avLst/>
            </a:prstGeom>
            <a:noFill/>
            <a:ln w="381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49" name="ZoneTexte 17"/>
            <p:cNvSpPr txBox="1">
              <a:spLocks noChangeArrowheads="1"/>
            </p:cNvSpPr>
            <p:nvPr/>
          </p:nvSpPr>
          <p:spPr bwMode="auto">
            <a:xfrm>
              <a:off x="5540375" y="5916613"/>
              <a:ext cx="16081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solidFill>
                    <a:srgbClr val="FF0000"/>
                  </a:solidFill>
                  <a:latin typeface="Calibri" pitchFamily="34" charset="0"/>
                </a:rPr>
                <a:t>Repère mesure</a:t>
              </a:r>
            </a:p>
          </p:txBody>
        </p:sp>
        <p:cxnSp>
          <p:nvCxnSpPr>
            <p:cNvPr id="20550" name="Connecteur droit 21"/>
            <p:cNvCxnSpPr>
              <a:cxnSpLocks noChangeShapeType="1"/>
            </p:cNvCxnSpPr>
            <p:nvPr/>
          </p:nvCxnSpPr>
          <p:spPr bwMode="auto">
            <a:xfrm>
              <a:off x="7112000" y="5056188"/>
              <a:ext cx="18891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51" name="Rectangle 24"/>
            <p:cNvSpPr>
              <a:spLocks noChangeArrowheads="1"/>
            </p:cNvSpPr>
            <p:nvPr/>
          </p:nvSpPr>
          <p:spPr bwMode="auto">
            <a:xfrm>
              <a:off x="7112000" y="5056188"/>
              <a:ext cx="179388" cy="169862"/>
            </a:xfrm>
            <a:prstGeom prst="rect">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552" name="Parallélogramme 25"/>
            <p:cNvSpPr>
              <a:spLocks noChangeArrowheads="1"/>
            </p:cNvSpPr>
            <p:nvPr/>
          </p:nvSpPr>
          <p:spPr bwMode="auto">
            <a:xfrm>
              <a:off x="7058025" y="5226050"/>
              <a:ext cx="242888" cy="46038"/>
            </a:xfrm>
            <a:prstGeom prst="parallelogram">
              <a:avLst>
                <a:gd name="adj" fmla="val 113748"/>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553" name="Parallélogramme 123"/>
            <p:cNvSpPr>
              <a:spLocks noChangeArrowheads="1"/>
            </p:cNvSpPr>
            <p:nvPr/>
          </p:nvSpPr>
          <p:spPr bwMode="auto">
            <a:xfrm>
              <a:off x="7054850" y="5056188"/>
              <a:ext cx="242888" cy="46037"/>
            </a:xfrm>
            <a:prstGeom prst="parallelogram">
              <a:avLst>
                <a:gd name="adj" fmla="val 113750"/>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20554" name="Connecteur droit avec flèche 28"/>
            <p:cNvCxnSpPr>
              <a:cxnSpLocks noChangeShapeType="1"/>
            </p:cNvCxnSpPr>
            <p:nvPr/>
          </p:nvCxnSpPr>
          <p:spPr bwMode="auto">
            <a:xfrm flipH="1">
              <a:off x="7378700" y="4681538"/>
              <a:ext cx="411163" cy="42227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532" name="Rectangle 2"/>
          <p:cNvSpPr>
            <a:spLocks noChangeArrowheads="1"/>
          </p:cNvSpPr>
          <p:nvPr/>
        </p:nvSpPr>
        <p:spPr bwMode="auto">
          <a:xfrm>
            <a:off x="290351" y="4365624"/>
            <a:ext cx="8568531" cy="923330"/>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u="sng" dirty="0">
                <a:latin typeface="Arial" charset="0"/>
              </a:rPr>
              <a:t>Condition de contrainte </a:t>
            </a:r>
            <a:r>
              <a:rPr lang="fr-FR" altLang="fr-FR" sz="1800" dirty="0">
                <a:latin typeface="Arial" charset="0"/>
              </a:rPr>
              <a:t>: norme ISO 10 579-NR</a:t>
            </a:r>
          </a:p>
          <a:p>
            <a:pPr eaLnBrk="1" hangingPunct="1">
              <a:spcBef>
                <a:spcPct val="0"/>
              </a:spcBef>
              <a:buFontTx/>
              <a:buNone/>
            </a:pPr>
            <a:r>
              <a:rPr lang="fr-FR" altLang="fr-FR" sz="1800" dirty="0">
                <a:latin typeface="Arial" charset="0"/>
              </a:rPr>
              <a:t>La pièce est bridée dans 2 cônes d'angle 90° tels que l'entraxe de 2 sphères Ø10 soit 100 </a:t>
            </a:r>
            <a:r>
              <a:rPr lang="fr-FR" altLang="fr-FR" sz="1800" dirty="0" err="1">
                <a:latin typeface="Arial" charset="0"/>
              </a:rPr>
              <a:t>mm.</a:t>
            </a:r>
            <a:r>
              <a:rPr lang="fr-FR" altLang="fr-FR" sz="1800" dirty="0">
                <a:latin typeface="Arial" charset="0"/>
              </a:rPr>
              <a:t> Elle est orientée sur C par un clips en position nominale.</a:t>
            </a:r>
            <a:endParaRPr lang="fr-FR" altLang="fr-FR" sz="1800" dirty="0">
              <a:latin typeface="Calibri" pitchFamily="34" charset="0"/>
            </a:endParaRPr>
          </a:p>
        </p:txBody>
      </p:sp>
      <p:sp>
        <p:nvSpPr>
          <p:cNvPr id="20533" name="ZoneTexte 6"/>
          <p:cNvSpPr txBox="1">
            <a:spLocks noChangeArrowheads="1"/>
          </p:cNvSpPr>
          <p:nvPr/>
        </p:nvSpPr>
        <p:spPr bwMode="auto">
          <a:xfrm>
            <a:off x="4640098" y="793492"/>
            <a:ext cx="7112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Ecrou</a:t>
            </a:r>
          </a:p>
        </p:txBody>
      </p:sp>
      <p:cxnSp>
        <p:nvCxnSpPr>
          <p:cNvPr id="20534" name="Connecteur droit avec flèche 8"/>
          <p:cNvCxnSpPr>
            <a:cxnSpLocks noChangeShapeType="1"/>
          </p:cNvCxnSpPr>
          <p:nvPr/>
        </p:nvCxnSpPr>
        <p:spPr bwMode="auto">
          <a:xfrm flipH="1">
            <a:off x="4840123" y="1130042"/>
            <a:ext cx="155575" cy="20637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 name="Connecteur droit avec flèche 4"/>
          <p:cNvCxnSpPr/>
          <p:nvPr/>
        </p:nvCxnSpPr>
        <p:spPr>
          <a:xfrm flipV="1">
            <a:off x="4227811" y="2258755"/>
            <a:ext cx="199948" cy="81121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770187"/>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728"/>
          <p:cNvSpPr>
            <a:spLocks noChangeArrowheads="1"/>
          </p:cNvSpPr>
          <p:nvPr/>
        </p:nvSpPr>
        <p:spPr bwMode="auto">
          <a:xfrm>
            <a:off x="5702868" y="2156416"/>
            <a:ext cx="19185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1    A[CF] –B[CF]    C </a:t>
            </a:r>
            <a:endParaRPr lang="fr-FR" altLang="fr-FR" sz="1400" dirty="0">
              <a:latin typeface="Arial" charset="0"/>
            </a:endParaRPr>
          </a:p>
        </p:txBody>
      </p:sp>
      <p:sp>
        <p:nvSpPr>
          <p:cNvPr id="11" name="ZoneTexte 84"/>
          <p:cNvSpPr txBox="1">
            <a:spLocks noChangeArrowheads="1"/>
          </p:cNvSpPr>
          <p:nvPr/>
        </p:nvSpPr>
        <p:spPr bwMode="auto">
          <a:xfrm rot="1415806">
            <a:off x="2661076" y="3097303"/>
            <a:ext cx="5349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i="1" dirty="0">
                <a:latin typeface="Calibri" pitchFamily="34" charset="0"/>
              </a:rPr>
              <a:t>100</a:t>
            </a:r>
          </a:p>
        </p:txBody>
      </p:sp>
      <p:sp>
        <p:nvSpPr>
          <p:cNvPr id="12" name="Rectangle 2"/>
          <p:cNvSpPr>
            <a:spLocks noChangeArrowheads="1"/>
          </p:cNvSpPr>
          <p:nvPr/>
        </p:nvSpPr>
        <p:spPr bwMode="auto">
          <a:xfrm>
            <a:off x="108731" y="4054896"/>
            <a:ext cx="4236973" cy="830997"/>
          </a:xfrm>
          <a:prstGeom prst="rect">
            <a:avLst/>
          </a:prstGeom>
          <a:noFill/>
          <a:ln>
            <a:noFill/>
          </a:ln>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u="sng" dirty="0">
                <a:latin typeface="Arial" charset="0"/>
              </a:rPr>
              <a:t>Condition de contrainte </a:t>
            </a:r>
            <a:r>
              <a:rPr lang="fr-FR" altLang="fr-FR" sz="1200" dirty="0">
                <a:latin typeface="Arial" charset="0"/>
              </a:rPr>
              <a:t>: norme ISO 10 579-NR</a:t>
            </a:r>
          </a:p>
          <a:p>
            <a:pPr eaLnBrk="1" hangingPunct="1">
              <a:spcBef>
                <a:spcPct val="0"/>
              </a:spcBef>
              <a:buFontTx/>
              <a:buNone/>
            </a:pPr>
            <a:r>
              <a:rPr lang="fr-FR" altLang="fr-FR" sz="1200" dirty="0" smtClean="0">
                <a:latin typeface="Arial" charset="0"/>
              </a:rPr>
              <a:t>Les cônes A et B sont bridées sur deux sphères </a:t>
            </a:r>
            <a:r>
              <a:rPr lang="fr-FR" altLang="fr-FR" sz="1200" dirty="0" smtClean="0">
                <a:latin typeface="Arial"/>
                <a:cs typeface="Arial"/>
              </a:rPr>
              <a:t>Ø6 distantes de 100mm</a:t>
            </a:r>
            <a:r>
              <a:rPr lang="fr-FR" altLang="fr-FR" sz="1200" dirty="0" smtClean="0">
                <a:latin typeface="Arial" charset="0"/>
              </a:rPr>
              <a:t>. </a:t>
            </a:r>
          </a:p>
          <a:p>
            <a:pPr eaLnBrk="1" hangingPunct="1">
              <a:spcBef>
                <a:spcPct val="0"/>
              </a:spcBef>
              <a:buFontTx/>
              <a:buNone/>
            </a:pPr>
            <a:r>
              <a:rPr lang="fr-FR" altLang="fr-FR" sz="1200" dirty="0" smtClean="0">
                <a:latin typeface="Arial" charset="0"/>
              </a:rPr>
              <a:t>Le tube est en appui ponctuel sur C1</a:t>
            </a:r>
            <a:endParaRPr lang="fr-FR" altLang="fr-FR" sz="1200" dirty="0">
              <a:latin typeface="Arial" charset="0"/>
            </a:endParaRPr>
          </a:p>
        </p:txBody>
      </p:sp>
      <p:grpSp>
        <p:nvGrpSpPr>
          <p:cNvPr id="13" name="Groupe 12"/>
          <p:cNvGrpSpPr/>
          <p:nvPr/>
        </p:nvGrpSpPr>
        <p:grpSpPr>
          <a:xfrm rot="14860208">
            <a:off x="4392688" y="3089607"/>
            <a:ext cx="1135941" cy="694265"/>
            <a:chOff x="1365956" y="4233334"/>
            <a:chExt cx="1135941" cy="694265"/>
          </a:xfrm>
        </p:grpSpPr>
        <p:cxnSp>
          <p:nvCxnSpPr>
            <p:cNvPr id="14" name="Connecteur droit 13"/>
            <p:cNvCxnSpPr/>
            <p:nvPr/>
          </p:nvCxnSpPr>
          <p:spPr>
            <a:xfrm>
              <a:off x="1365956" y="4583289"/>
              <a:ext cx="1135941" cy="0"/>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sp>
          <p:nvSpPr>
            <p:cNvPr id="15" name="Forme libre 14"/>
            <p:cNvSpPr/>
            <p:nvPr/>
          </p:nvSpPr>
          <p:spPr>
            <a:xfrm>
              <a:off x="1518591" y="4233334"/>
              <a:ext cx="587022" cy="248355"/>
            </a:xfrm>
            <a:custGeom>
              <a:avLst/>
              <a:gdLst>
                <a:gd name="connsiteX0" fmla="*/ 587022 w 587022"/>
                <a:gd name="connsiteY0" fmla="*/ 248355 h 248355"/>
                <a:gd name="connsiteX1" fmla="*/ 349956 w 587022"/>
                <a:gd name="connsiteY1" fmla="*/ 248355 h 248355"/>
                <a:gd name="connsiteX2" fmla="*/ 0 w 587022"/>
                <a:gd name="connsiteY2" fmla="*/ 158044 h 248355"/>
                <a:gd name="connsiteX3" fmla="*/ 0 w 587022"/>
                <a:gd name="connsiteY3" fmla="*/ 67733 h 248355"/>
                <a:gd name="connsiteX4" fmla="*/ 304800 w 587022"/>
                <a:gd name="connsiteY4" fmla="*/ 67733 h 248355"/>
                <a:gd name="connsiteX5" fmla="*/ 304800 w 587022"/>
                <a:gd name="connsiteY5" fmla="*/ 0 h 248355"/>
                <a:gd name="connsiteX6" fmla="*/ 406400 w 587022"/>
                <a:gd name="connsiteY6" fmla="*/ 0 h 248355"/>
                <a:gd name="connsiteX7" fmla="*/ 406400 w 587022"/>
                <a:gd name="connsiteY7" fmla="*/ 67733 h 248355"/>
                <a:gd name="connsiteX8" fmla="*/ 564444 w 587022"/>
                <a:gd name="connsiteY8" fmla="*/ 67733 h 24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022" h="248355">
                  <a:moveTo>
                    <a:pt x="587022" y="248355"/>
                  </a:moveTo>
                  <a:lnTo>
                    <a:pt x="349956" y="248355"/>
                  </a:lnTo>
                  <a:lnTo>
                    <a:pt x="0" y="158044"/>
                  </a:lnTo>
                  <a:lnTo>
                    <a:pt x="0" y="67733"/>
                  </a:lnTo>
                  <a:lnTo>
                    <a:pt x="304800" y="67733"/>
                  </a:lnTo>
                  <a:lnTo>
                    <a:pt x="304800" y="0"/>
                  </a:lnTo>
                  <a:lnTo>
                    <a:pt x="406400" y="0"/>
                  </a:lnTo>
                  <a:lnTo>
                    <a:pt x="406400" y="67733"/>
                  </a:lnTo>
                  <a:lnTo>
                    <a:pt x="564444" y="67733"/>
                  </a:ln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Forme libre 15"/>
            <p:cNvSpPr/>
            <p:nvPr/>
          </p:nvSpPr>
          <p:spPr>
            <a:xfrm flipV="1">
              <a:off x="1518591" y="4679244"/>
              <a:ext cx="587022" cy="248355"/>
            </a:xfrm>
            <a:custGeom>
              <a:avLst/>
              <a:gdLst>
                <a:gd name="connsiteX0" fmla="*/ 587022 w 587022"/>
                <a:gd name="connsiteY0" fmla="*/ 248355 h 248355"/>
                <a:gd name="connsiteX1" fmla="*/ 349956 w 587022"/>
                <a:gd name="connsiteY1" fmla="*/ 248355 h 248355"/>
                <a:gd name="connsiteX2" fmla="*/ 0 w 587022"/>
                <a:gd name="connsiteY2" fmla="*/ 158044 h 248355"/>
                <a:gd name="connsiteX3" fmla="*/ 0 w 587022"/>
                <a:gd name="connsiteY3" fmla="*/ 67733 h 248355"/>
                <a:gd name="connsiteX4" fmla="*/ 304800 w 587022"/>
                <a:gd name="connsiteY4" fmla="*/ 67733 h 248355"/>
                <a:gd name="connsiteX5" fmla="*/ 304800 w 587022"/>
                <a:gd name="connsiteY5" fmla="*/ 0 h 248355"/>
                <a:gd name="connsiteX6" fmla="*/ 406400 w 587022"/>
                <a:gd name="connsiteY6" fmla="*/ 0 h 248355"/>
                <a:gd name="connsiteX7" fmla="*/ 406400 w 587022"/>
                <a:gd name="connsiteY7" fmla="*/ 67733 h 248355"/>
                <a:gd name="connsiteX8" fmla="*/ 564444 w 587022"/>
                <a:gd name="connsiteY8" fmla="*/ 67733 h 24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022" h="248355">
                  <a:moveTo>
                    <a:pt x="587022" y="248355"/>
                  </a:moveTo>
                  <a:lnTo>
                    <a:pt x="349956" y="248355"/>
                  </a:lnTo>
                  <a:lnTo>
                    <a:pt x="0" y="158044"/>
                  </a:lnTo>
                  <a:lnTo>
                    <a:pt x="0" y="67733"/>
                  </a:lnTo>
                  <a:lnTo>
                    <a:pt x="304800" y="67733"/>
                  </a:lnTo>
                  <a:lnTo>
                    <a:pt x="304800" y="0"/>
                  </a:lnTo>
                  <a:lnTo>
                    <a:pt x="406400" y="0"/>
                  </a:lnTo>
                  <a:lnTo>
                    <a:pt x="406400" y="67733"/>
                  </a:lnTo>
                  <a:lnTo>
                    <a:pt x="564444" y="67733"/>
                  </a:ln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7" name="Connecteur droit 16"/>
            <p:cNvCxnSpPr/>
            <p:nvPr/>
          </p:nvCxnSpPr>
          <p:spPr>
            <a:xfrm>
              <a:off x="1518591" y="4357511"/>
              <a:ext cx="0" cy="445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Ellipse 17"/>
          <p:cNvSpPr/>
          <p:nvPr/>
        </p:nvSpPr>
        <p:spPr>
          <a:xfrm>
            <a:off x="4929654" y="3616267"/>
            <a:ext cx="361245" cy="361245"/>
          </a:xfrm>
          <a:prstGeom prst="ellipse">
            <a:avLst/>
          </a:prstGeom>
          <a:noFill/>
          <a:ln w="9525">
            <a:solidFill>
              <a:schemeClr val="tx1"/>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Forme libre 18"/>
          <p:cNvSpPr/>
          <p:nvPr/>
        </p:nvSpPr>
        <p:spPr>
          <a:xfrm>
            <a:off x="1813389" y="2060726"/>
            <a:ext cx="3399791" cy="1254729"/>
          </a:xfrm>
          <a:custGeom>
            <a:avLst/>
            <a:gdLst>
              <a:gd name="connsiteX0" fmla="*/ 0 w 3090043"/>
              <a:gd name="connsiteY0" fmla="*/ 77125 h 1228591"/>
              <a:gd name="connsiteX1" fmla="*/ 1275644 w 3090043"/>
              <a:gd name="connsiteY1" fmla="*/ 77125 h 1228591"/>
              <a:gd name="connsiteX2" fmla="*/ 2878666 w 3090043"/>
              <a:gd name="connsiteY2" fmla="*/ 878636 h 1228591"/>
              <a:gd name="connsiteX3" fmla="*/ 3025422 w 3090043"/>
              <a:gd name="connsiteY3" fmla="*/ 1228591 h 1228591"/>
              <a:gd name="connsiteX0" fmla="*/ 0 w 3025422"/>
              <a:gd name="connsiteY0" fmla="*/ 77125 h 1228591"/>
              <a:gd name="connsiteX1" fmla="*/ 1275644 w 3025422"/>
              <a:gd name="connsiteY1" fmla="*/ 77125 h 1228591"/>
              <a:gd name="connsiteX2" fmla="*/ 2878666 w 3025422"/>
              <a:gd name="connsiteY2" fmla="*/ 878636 h 1228591"/>
              <a:gd name="connsiteX3" fmla="*/ 3025422 w 3025422"/>
              <a:gd name="connsiteY3" fmla="*/ 1228591 h 1228591"/>
              <a:gd name="connsiteX0" fmla="*/ 0 w 3025422"/>
              <a:gd name="connsiteY0" fmla="*/ 48347 h 1199813"/>
              <a:gd name="connsiteX1" fmla="*/ 1275644 w 3025422"/>
              <a:gd name="connsiteY1" fmla="*/ 48347 h 1199813"/>
              <a:gd name="connsiteX2" fmla="*/ 2302932 w 3025422"/>
              <a:gd name="connsiteY2" fmla="*/ 420880 h 1199813"/>
              <a:gd name="connsiteX3" fmla="*/ 3025422 w 3025422"/>
              <a:gd name="connsiteY3" fmla="*/ 1199813 h 1199813"/>
              <a:gd name="connsiteX0" fmla="*/ 0 w 3025422"/>
              <a:gd name="connsiteY0" fmla="*/ 30043 h 1181509"/>
              <a:gd name="connsiteX1" fmla="*/ 1275644 w 3025422"/>
              <a:gd name="connsiteY1" fmla="*/ 30043 h 1181509"/>
              <a:gd name="connsiteX2" fmla="*/ 2302932 w 3025422"/>
              <a:gd name="connsiteY2" fmla="*/ 402576 h 1181509"/>
              <a:gd name="connsiteX3" fmla="*/ 3025422 w 3025422"/>
              <a:gd name="connsiteY3" fmla="*/ 1181509 h 1181509"/>
              <a:gd name="connsiteX0" fmla="*/ 0 w 3025422"/>
              <a:gd name="connsiteY0" fmla="*/ 0 h 1151466"/>
              <a:gd name="connsiteX1" fmla="*/ 1411111 w 3025422"/>
              <a:gd name="connsiteY1" fmla="*/ 33866 h 1151466"/>
              <a:gd name="connsiteX2" fmla="*/ 2302932 w 3025422"/>
              <a:gd name="connsiteY2" fmla="*/ 372533 h 1151466"/>
              <a:gd name="connsiteX3" fmla="*/ 3025422 w 3025422"/>
              <a:gd name="connsiteY3" fmla="*/ 1151466 h 1151466"/>
              <a:gd name="connsiteX0" fmla="*/ 0 w 3352800"/>
              <a:gd name="connsiteY0" fmla="*/ 0 h 1151466"/>
              <a:gd name="connsiteX1" fmla="*/ 1738489 w 3352800"/>
              <a:gd name="connsiteY1" fmla="*/ 33866 h 1151466"/>
              <a:gd name="connsiteX2" fmla="*/ 2630310 w 3352800"/>
              <a:gd name="connsiteY2" fmla="*/ 372533 h 1151466"/>
              <a:gd name="connsiteX3" fmla="*/ 3352800 w 3352800"/>
              <a:gd name="connsiteY3" fmla="*/ 1151466 h 1151466"/>
              <a:gd name="connsiteX0" fmla="*/ 0 w 3352800"/>
              <a:gd name="connsiteY0" fmla="*/ 6405 h 1157871"/>
              <a:gd name="connsiteX1" fmla="*/ 1738489 w 3352800"/>
              <a:gd name="connsiteY1" fmla="*/ 40271 h 1157871"/>
              <a:gd name="connsiteX2" fmla="*/ 2630310 w 3352800"/>
              <a:gd name="connsiteY2" fmla="*/ 378938 h 1157871"/>
              <a:gd name="connsiteX3" fmla="*/ 3352800 w 3352800"/>
              <a:gd name="connsiteY3" fmla="*/ 1157871 h 1157871"/>
              <a:gd name="connsiteX0" fmla="*/ 0 w 3340713"/>
              <a:gd name="connsiteY0" fmla="*/ 11863 h 1178581"/>
              <a:gd name="connsiteX1" fmla="*/ 1726402 w 3340713"/>
              <a:gd name="connsiteY1" fmla="*/ 60981 h 1178581"/>
              <a:gd name="connsiteX2" fmla="*/ 2618223 w 3340713"/>
              <a:gd name="connsiteY2" fmla="*/ 399648 h 1178581"/>
              <a:gd name="connsiteX3" fmla="*/ 3340713 w 3340713"/>
              <a:gd name="connsiteY3" fmla="*/ 1178581 h 1178581"/>
              <a:gd name="connsiteX0" fmla="*/ 0 w 3340713"/>
              <a:gd name="connsiteY0" fmla="*/ 0 h 1166718"/>
              <a:gd name="connsiteX1" fmla="*/ 1726402 w 3340713"/>
              <a:gd name="connsiteY1" fmla="*/ 49118 h 1166718"/>
              <a:gd name="connsiteX2" fmla="*/ 2618223 w 3340713"/>
              <a:gd name="connsiteY2" fmla="*/ 387785 h 1166718"/>
              <a:gd name="connsiteX3" fmla="*/ 3340713 w 3340713"/>
              <a:gd name="connsiteY3" fmla="*/ 1166718 h 1166718"/>
            </a:gdLst>
            <a:ahLst/>
            <a:cxnLst>
              <a:cxn ang="0">
                <a:pos x="connsiteX0" y="connsiteY0"/>
              </a:cxn>
              <a:cxn ang="0">
                <a:pos x="connsiteX1" y="connsiteY1"/>
              </a:cxn>
              <a:cxn ang="0">
                <a:pos x="connsiteX2" y="connsiteY2"/>
              </a:cxn>
              <a:cxn ang="0">
                <a:pos x="connsiteX3" y="connsiteY3"/>
              </a:cxn>
            </a:cxnLst>
            <a:rect l="l" t="t" r="r" b="b"/>
            <a:pathLst>
              <a:path w="3340713" h="1166718">
                <a:moveTo>
                  <a:pt x="0" y="0"/>
                </a:moveTo>
                <a:cubicBezTo>
                  <a:pt x="595613" y="11289"/>
                  <a:pt x="1290032" y="-15513"/>
                  <a:pt x="1726402" y="49118"/>
                </a:cubicBezTo>
                <a:cubicBezTo>
                  <a:pt x="2162773" y="113749"/>
                  <a:pt x="2349171" y="201518"/>
                  <a:pt x="2618223" y="387785"/>
                </a:cubicBezTo>
                <a:cubicBezTo>
                  <a:pt x="2887275" y="574052"/>
                  <a:pt x="3232528" y="850629"/>
                  <a:pt x="3340713" y="1166718"/>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Forme libre 19"/>
          <p:cNvSpPr/>
          <p:nvPr/>
        </p:nvSpPr>
        <p:spPr>
          <a:xfrm>
            <a:off x="2131417" y="2242389"/>
            <a:ext cx="2879272" cy="1041587"/>
          </a:xfrm>
          <a:custGeom>
            <a:avLst/>
            <a:gdLst>
              <a:gd name="connsiteX0" fmla="*/ 0 w 3090043"/>
              <a:gd name="connsiteY0" fmla="*/ 77125 h 1228591"/>
              <a:gd name="connsiteX1" fmla="*/ 1275644 w 3090043"/>
              <a:gd name="connsiteY1" fmla="*/ 77125 h 1228591"/>
              <a:gd name="connsiteX2" fmla="*/ 2878666 w 3090043"/>
              <a:gd name="connsiteY2" fmla="*/ 878636 h 1228591"/>
              <a:gd name="connsiteX3" fmla="*/ 3025422 w 3090043"/>
              <a:gd name="connsiteY3" fmla="*/ 1228591 h 1228591"/>
              <a:gd name="connsiteX0" fmla="*/ 0 w 3025422"/>
              <a:gd name="connsiteY0" fmla="*/ 77125 h 1228591"/>
              <a:gd name="connsiteX1" fmla="*/ 1275644 w 3025422"/>
              <a:gd name="connsiteY1" fmla="*/ 77125 h 1228591"/>
              <a:gd name="connsiteX2" fmla="*/ 2878666 w 3025422"/>
              <a:gd name="connsiteY2" fmla="*/ 878636 h 1228591"/>
              <a:gd name="connsiteX3" fmla="*/ 3025422 w 3025422"/>
              <a:gd name="connsiteY3" fmla="*/ 1228591 h 1228591"/>
              <a:gd name="connsiteX0" fmla="*/ 0 w 3025422"/>
              <a:gd name="connsiteY0" fmla="*/ 48347 h 1199813"/>
              <a:gd name="connsiteX1" fmla="*/ 1275644 w 3025422"/>
              <a:gd name="connsiteY1" fmla="*/ 48347 h 1199813"/>
              <a:gd name="connsiteX2" fmla="*/ 2302932 w 3025422"/>
              <a:gd name="connsiteY2" fmla="*/ 420880 h 1199813"/>
              <a:gd name="connsiteX3" fmla="*/ 3025422 w 3025422"/>
              <a:gd name="connsiteY3" fmla="*/ 1199813 h 1199813"/>
              <a:gd name="connsiteX0" fmla="*/ 0 w 3025422"/>
              <a:gd name="connsiteY0" fmla="*/ 30043 h 1181509"/>
              <a:gd name="connsiteX1" fmla="*/ 1275644 w 3025422"/>
              <a:gd name="connsiteY1" fmla="*/ 30043 h 1181509"/>
              <a:gd name="connsiteX2" fmla="*/ 2302932 w 3025422"/>
              <a:gd name="connsiteY2" fmla="*/ 402576 h 1181509"/>
              <a:gd name="connsiteX3" fmla="*/ 3025422 w 3025422"/>
              <a:gd name="connsiteY3" fmla="*/ 1181509 h 1181509"/>
              <a:gd name="connsiteX0" fmla="*/ 0 w 3025422"/>
              <a:gd name="connsiteY0" fmla="*/ 0 h 1151466"/>
              <a:gd name="connsiteX1" fmla="*/ 1411111 w 3025422"/>
              <a:gd name="connsiteY1" fmla="*/ 33866 h 1151466"/>
              <a:gd name="connsiteX2" fmla="*/ 2302932 w 3025422"/>
              <a:gd name="connsiteY2" fmla="*/ 372533 h 1151466"/>
              <a:gd name="connsiteX3" fmla="*/ 3025422 w 3025422"/>
              <a:gd name="connsiteY3" fmla="*/ 1151466 h 1151466"/>
              <a:gd name="connsiteX0" fmla="*/ 0 w 3025422"/>
              <a:gd name="connsiteY0" fmla="*/ 0 h 1151466"/>
              <a:gd name="connsiteX1" fmla="*/ 1411111 w 3025422"/>
              <a:gd name="connsiteY1" fmla="*/ 33866 h 1151466"/>
              <a:gd name="connsiteX2" fmla="*/ 2302932 w 3025422"/>
              <a:gd name="connsiteY2" fmla="*/ 372533 h 1151466"/>
              <a:gd name="connsiteX3" fmla="*/ 3025422 w 3025422"/>
              <a:gd name="connsiteY3" fmla="*/ 1151466 h 1151466"/>
              <a:gd name="connsiteX0" fmla="*/ 0 w 3025422"/>
              <a:gd name="connsiteY0" fmla="*/ 4885 h 1156351"/>
              <a:gd name="connsiteX1" fmla="*/ 1411111 w 3025422"/>
              <a:gd name="connsiteY1" fmla="*/ 38751 h 1156351"/>
              <a:gd name="connsiteX2" fmla="*/ 2362738 w 3025422"/>
              <a:gd name="connsiteY2" fmla="*/ 418059 h 1156351"/>
              <a:gd name="connsiteX3" fmla="*/ 3025422 w 3025422"/>
              <a:gd name="connsiteY3" fmla="*/ 1156351 h 1156351"/>
              <a:gd name="connsiteX0" fmla="*/ 0 w 3008286"/>
              <a:gd name="connsiteY0" fmla="*/ 4885 h 1179570"/>
              <a:gd name="connsiteX1" fmla="*/ 1411111 w 3008286"/>
              <a:gd name="connsiteY1" fmla="*/ 38751 h 1179570"/>
              <a:gd name="connsiteX2" fmla="*/ 2362738 w 3008286"/>
              <a:gd name="connsiteY2" fmla="*/ 418059 h 1179570"/>
              <a:gd name="connsiteX3" fmla="*/ 3008286 w 3008286"/>
              <a:gd name="connsiteY3" fmla="*/ 1179570 h 1179570"/>
            </a:gdLst>
            <a:ahLst/>
            <a:cxnLst>
              <a:cxn ang="0">
                <a:pos x="connsiteX0" y="connsiteY0"/>
              </a:cxn>
              <a:cxn ang="0">
                <a:pos x="connsiteX1" y="connsiteY1"/>
              </a:cxn>
              <a:cxn ang="0">
                <a:pos x="connsiteX2" y="connsiteY2"/>
              </a:cxn>
              <a:cxn ang="0">
                <a:pos x="connsiteX3" y="connsiteY3"/>
              </a:cxn>
            </a:cxnLst>
            <a:rect l="l" t="t" r="r" b="b"/>
            <a:pathLst>
              <a:path w="3008286" h="1179570">
                <a:moveTo>
                  <a:pt x="0" y="4885"/>
                </a:moveTo>
                <a:cubicBezTo>
                  <a:pt x="470370" y="16174"/>
                  <a:pt x="1017321" y="-30111"/>
                  <a:pt x="1411111" y="38751"/>
                </a:cubicBezTo>
                <a:cubicBezTo>
                  <a:pt x="1804901" y="107613"/>
                  <a:pt x="2096542" y="227923"/>
                  <a:pt x="2362738" y="418059"/>
                </a:cubicBezTo>
                <a:cubicBezTo>
                  <a:pt x="2628934" y="608196"/>
                  <a:pt x="2792451" y="782201"/>
                  <a:pt x="3008286" y="1179570"/>
                </a:cubicBezTo>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Ellipse 20"/>
          <p:cNvSpPr/>
          <p:nvPr/>
        </p:nvSpPr>
        <p:spPr>
          <a:xfrm>
            <a:off x="1411856" y="2173081"/>
            <a:ext cx="361245" cy="361245"/>
          </a:xfrm>
          <a:prstGeom prst="ellipse">
            <a:avLst/>
          </a:prstGeom>
          <a:noFill/>
          <a:ln w="9525">
            <a:solidFill>
              <a:schemeClr val="tx1"/>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Forme libre 21"/>
          <p:cNvSpPr/>
          <p:nvPr/>
        </p:nvSpPr>
        <p:spPr>
          <a:xfrm>
            <a:off x="1933019" y="2435182"/>
            <a:ext cx="2958896" cy="1086619"/>
          </a:xfrm>
          <a:custGeom>
            <a:avLst/>
            <a:gdLst>
              <a:gd name="connsiteX0" fmla="*/ 0 w 3090043"/>
              <a:gd name="connsiteY0" fmla="*/ 77125 h 1228591"/>
              <a:gd name="connsiteX1" fmla="*/ 1275644 w 3090043"/>
              <a:gd name="connsiteY1" fmla="*/ 77125 h 1228591"/>
              <a:gd name="connsiteX2" fmla="*/ 2878666 w 3090043"/>
              <a:gd name="connsiteY2" fmla="*/ 878636 h 1228591"/>
              <a:gd name="connsiteX3" fmla="*/ 3025422 w 3090043"/>
              <a:gd name="connsiteY3" fmla="*/ 1228591 h 1228591"/>
              <a:gd name="connsiteX0" fmla="*/ 0 w 3025422"/>
              <a:gd name="connsiteY0" fmla="*/ 77125 h 1228591"/>
              <a:gd name="connsiteX1" fmla="*/ 1275644 w 3025422"/>
              <a:gd name="connsiteY1" fmla="*/ 77125 h 1228591"/>
              <a:gd name="connsiteX2" fmla="*/ 2878666 w 3025422"/>
              <a:gd name="connsiteY2" fmla="*/ 878636 h 1228591"/>
              <a:gd name="connsiteX3" fmla="*/ 3025422 w 3025422"/>
              <a:gd name="connsiteY3" fmla="*/ 1228591 h 1228591"/>
              <a:gd name="connsiteX0" fmla="*/ 0 w 3025422"/>
              <a:gd name="connsiteY0" fmla="*/ 48347 h 1199813"/>
              <a:gd name="connsiteX1" fmla="*/ 1275644 w 3025422"/>
              <a:gd name="connsiteY1" fmla="*/ 48347 h 1199813"/>
              <a:gd name="connsiteX2" fmla="*/ 2302932 w 3025422"/>
              <a:gd name="connsiteY2" fmla="*/ 420880 h 1199813"/>
              <a:gd name="connsiteX3" fmla="*/ 3025422 w 3025422"/>
              <a:gd name="connsiteY3" fmla="*/ 1199813 h 1199813"/>
              <a:gd name="connsiteX0" fmla="*/ 0 w 3025422"/>
              <a:gd name="connsiteY0" fmla="*/ 30043 h 1181509"/>
              <a:gd name="connsiteX1" fmla="*/ 1275644 w 3025422"/>
              <a:gd name="connsiteY1" fmla="*/ 30043 h 1181509"/>
              <a:gd name="connsiteX2" fmla="*/ 2302932 w 3025422"/>
              <a:gd name="connsiteY2" fmla="*/ 402576 h 1181509"/>
              <a:gd name="connsiteX3" fmla="*/ 3025422 w 3025422"/>
              <a:gd name="connsiteY3" fmla="*/ 1181509 h 1181509"/>
              <a:gd name="connsiteX0" fmla="*/ 0 w 3025422"/>
              <a:gd name="connsiteY0" fmla="*/ 0 h 1151466"/>
              <a:gd name="connsiteX1" fmla="*/ 1411111 w 3025422"/>
              <a:gd name="connsiteY1" fmla="*/ 33866 h 1151466"/>
              <a:gd name="connsiteX2" fmla="*/ 2302932 w 3025422"/>
              <a:gd name="connsiteY2" fmla="*/ 372533 h 1151466"/>
              <a:gd name="connsiteX3" fmla="*/ 3025422 w 3025422"/>
              <a:gd name="connsiteY3" fmla="*/ 1151466 h 1151466"/>
              <a:gd name="connsiteX0" fmla="*/ 0 w 3352800"/>
              <a:gd name="connsiteY0" fmla="*/ 0 h 1151466"/>
              <a:gd name="connsiteX1" fmla="*/ 1738489 w 3352800"/>
              <a:gd name="connsiteY1" fmla="*/ 33866 h 1151466"/>
              <a:gd name="connsiteX2" fmla="*/ 2630310 w 3352800"/>
              <a:gd name="connsiteY2" fmla="*/ 372533 h 1151466"/>
              <a:gd name="connsiteX3" fmla="*/ 3352800 w 3352800"/>
              <a:gd name="connsiteY3" fmla="*/ 1151466 h 1151466"/>
              <a:gd name="connsiteX0" fmla="*/ 0 w 3352800"/>
              <a:gd name="connsiteY0" fmla="*/ 0 h 1151466"/>
              <a:gd name="connsiteX1" fmla="*/ 1738489 w 3352800"/>
              <a:gd name="connsiteY1" fmla="*/ 33866 h 1151466"/>
              <a:gd name="connsiteX2" fmla="*/ 2716893 w 3352800"/>
              <a:gd name="connsiteY2" fmla="*/ 372533 h 1151466"/>
              <a:gd name="connsiteX3" fmla="*/ 3352800 w 3352800"/>
              <a:gd name="connsiteY3" fmla="*/ 1151466 h 1151466"/>
              <a:gd name="connsiteX0" fmla="*/ 0 w 3352800"/>
              <a:gd name="connsiteY0" fmla="*/ 0 h 1151466"/>
              <a:gd name="connsiteX1" fmla="*/ 191402 w 3352800"/>
              <a:gd name="connsiteY1" fmla="*/ 828 h 1151466"/>
              <a:gd name="connsiteX2" fmla="*/ 1738489 w 3352800"/>
              <a:gd name="connsiteY2" fmla="*/ 33866 h 1151466"/>
              <a:gd name="connsiteX3" fmla="*/ 2716893 w 3352800"/>
              <a:gd name="connsiteY3" fmla="*/ 372533 h 1151466"/>
              <a:gd name="connsiteX4" fmla="*/ 3352800 w 3352800"/>
              <a:gd name="connsiteY4" fmla="*/ 1151466 h 1151466"/>
              <a:gd name="connsiteX0" fmla="*/ 0 w 3218019"/>
              <a:gd name="connsiteY0" fmla="*/ 187806 h 1150638"/>
              <a:gd name="connsiteX1" fmla="*/ 56621 w 3218019"/>
              <a:gd name="connsiteY1" fmla="*/ 0 h 1150638"/>
              <a:gd name="connsiteX2" fmla="*/ 1603708 w 3218019"/>
              <a:gd name="connsiteY2" fmla="*/ 33038 h 1150638"/>
              <a:gd name="connsiteX3" fmla="*/ 2582112 w 3218019"/>
              <a:gd name="connsiteY3" fmla="*/ 371705 h 1150638"/>
              <a:gd name="connsiteX4" fmla="*/ 3218019 w 3218019"/>
              <a:gd name="connsiteY4" fmla="*/ 1150638 h 1150638"/>
              <a:gd name="connsiteX0" fmla="*/ 0 w 3177585"/>
              <a:gd name="connsiteY0" fmla="*/ 112353 h 1150638"/>
              <a:gd name="connsiteX1" fmla="*/ 16187 w 3177585"/>
              <a:gd name="connsiteY1" fmla="*/ 0 h 1150638"/>
              <a:gd name="connsiteX2" fmla="*/ 1563274 w 3177585"/>
              <a:gd name="connsiteY2" fmla="*/ 33038 h 1150638"/>
              <a:gd name="connsiteX3" fmla="*/ 2541678 w 3177585"/>
              <a:gd name="connsiteY3" fmla="*/ 371705 h 1150638"/>
              <a:gd name="connsiteX4" fmla="*/ 3177585 w 3177585"/>
              <a:gd name="connsiteY4" fmla="*/ 1150638 h 1150638"/>
              <a:gd name="connsiteX0" fmla="*/ 0 w 3199756"/>
              <a:gd name="connsiteY0" fmla="*/ 112353 h 1150638"/>
              <a:gd name="connsiteX1" fmla="*/ 16187 w 3199756"/>
              <a:gd name="connsiteY1" fmla="*/ 0 h 1150638"/>
              <a:gd name="connsiteX2" fmla="*/ 1563274 w 3199756"/>
              <a:gd name="connsiteY2" fmla="*/ 33038 h 1150638"/>
              <a:gd name="connsiteX3" fmla="*/ 2541678 w 3199756"/>
              <a:gd name="connsiteY3" fmla="*/ 371705 h 1150638"/>
              <a:gd name="connsiteX4" fmla="*/ 3199756 w 3199756"/>
              <a:gd name="connsiteY4" fmla="*/ 1150638 h 115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9756" h="1150638">
                <a:moveTo>
                  <a:pt x="0" y="112353"/>
                </a:moveTo>
                <a:lnTo>
                  <a:pt x="16187" y="0"/>
                </a:lnTo>
                <a:lnTo>
                  <a:pt x="1563274" y="33038"/>
                </a:lnTo>
                <a:cubicBezTo>
                  <a:pt x="2016089" y="95127"/>
                  <a:pt x="2268931" y="185438"/>
                  <a:pt x="2541678" y="371705"/>
                </a:cubicBezTo>
                <a:cubicBezTo>
                  <a:pt x="2814425" y="557972"/>
                  <a:pt x="3091571" y="834549"/>
                  <a:pt x="3199756" y="1150638"/>
                </a:cubicBez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Forme libre 22"/>
          <p:cNvSpPr/>
          <p:nvPr/>
        </p:nvSpPr>
        <p:spPr>
          <a:xfrm>
            <a:off x="2075502" y="2625094"/>
            <a:ext cx="2594989" cy="839625"/>
          </a:xfrm>
          <a:custGeom>
            <a:avLst/>
            <a:gdLst>
              <a:gd name="connsiteX0" fmla="*/ 0 w 3090043"/>
              <a:gd name="connsiteY0" fmla="*/ 77125 h 1228591"/>
              <a:gd name="connsiteX1" fmla="*/ 1275644 w 3090043"/>
              <a:gd name="connsiteY1" fmla="*/ 77125 h 1228591"/>
              <a:gd name="connsiteX2" fmla="*/ 2878666 w 3090043"/>
              <a:gd name="connsiteY2" fmla="*/ 878636 h 1228591"/>
              <a:gd name="connsiteX3" fmla="*/ 3025422 w 3090043"/>
              <a:gd name="connsiteY3" fmla="*/ 1228591 h 1228591"/>
              <a:gd name="connsiteX0" fmla="*/ 0 w 3025422"/>
              <a:gd name="connsiteY0" fmla="*/ 77125 h 1228591"/>
              <a:gd name="connsiteX1" fmla="*/ 1275644 w 3025422"/>
              <a:gd name="connsiteY1" fmla="*/ 77125 h 1228591"/>
              <a:gd name="connsiteX2" fmla="*/ 2878666 w 3025422"/>
              <a:gd name="connsiteY2" fmla="*/ 878636 h 1228591"/>
              <a:gd name="connsiteX3" fmla="*/ 3025422 w 3025422"/>
              <a:gd name="connsiteY3" fmla="*/ 1228591 h 1228591"/>
              <a:gd name="connsiteX0" fmla="*/ 0 w 3025422"/>
              <a:gd name="connsiteY0" fmla="*/ 48347 h 1199813"/>
              <a:gd name="connsiteX1" fmla="*/ 1275644 w 3025422"/>
              <a:gd name="connsiteY1" fmla="*/ 48347 h 1199813"/>
              <a:gd name="connsiteX2" fmla="*/ 2302932 w 3025422"/>
              <a:gd name="connsiteY2" fmla="*/ 420880 h 1199813"/>
              <a:gd name="connsiteX3" fmla="*/ 3025422 w 3025422"/>
              <a:gd name="connsiteY3" fmla="*/ 1199813 h 1199813"/>
              <a:gd name="connsiteX0" fmla="*/ 0 w 3025422"/>
              <a:gd name="connsiteY0" fmla="*/ 30043 h 1181509"/>
              <a:gd name="connsiteX1" fmla="*/ 1275644 w 3025422"/>
              <a:gd name="connsiteY1" fmla="*/ 30043 h 1181509"/>
              <a:gd name="connsiteX2" fmla="*/ 2302932 w 3025422"/>
              <a:gd name="connsiteY2" fmla="*/ 402576 h 1181509"/>
              <a:gd name="connsiteX3" fmla="*/ 3025422 w 3025422"/>
              <a:gd name="connsiteY3" fmla="*/ 1181509 h 1181509"/>
              <a:gd name="connsiteX0" fmla="*/ 0 w 3025422"/>
              <a:gd name="connsiteY0" fmla="*/ 0 h 1151466"/>
              <a:gd name="connsiteX1" fmla="*/ 1411111 w 3025422"/>
              <a:gd name="connsiteY1" fmla="*/ 33866 h 1151466"/>
              <a:gd name="connsiteX2" fmla="*/ 2302932 w 3025422"/>
              <a:gd name="connsiteY2" fmla="*/ 372533 h 1151466"/>
              <a:gd name="connsiteX3" fmla="*/ 3025422 w 3025422"/>
              <a:gd name="connsiteY3" fmla="*/ 1151466 h 1151466"/>
              <a:gd name="connsiteX0" fmla="*/ 0 w 3044666"/>
              <a:gd name="connsiteY0" fmla="*/ 12815 h 1147644"/>
              <a:gd name="connsiteX1" fmla="*/ 1430355 w 3044666"/>
              <a:gd name="connsiteY1" fmla="*/ 30044 h 1147644"/>
              <a:gd name="connsiteX2" fmla="*/ 2322176 w 3044666"/>
              <a:gd name="connsiteY2" fmla="*/ 368711 h 1147644"/>
              <a:gd name="connsiteX3" fmla="*/ 3044666 w 3044666"/>
              <a:gd name="connsiteY3" fmla="*/ 1147644 h 1147644"/>
              <a:gd name="connsiteX0" fmla="*/ 0 w 3044666"/>
              <a:gd name="connsiteY0" fmla="*/ 756 h 1135585"/>
              <a:gd name="connsiteX1" fmla="*/ 1430355 w 3044666"/>
              <a:gd name="connsiteY1" fmla="*/ 40169 h 1135585"/>
              <a:gd name="connsiteX2" fmla="*/ 2322176 w 3044666"/>
              <a:gd name="connsiteY2" fmla="*/ 356652 h 1135585"/>
              <a:gd name="connsiteX3" fmla="*/ 3044666 w 3044666"/>
              <a:gd name="connsiteY3" fmla="*/ 1135585 h 1135585"/>
            </a:gdLst>
            <a:ahLst/>
            <a:cxnLst>
              <a:cxn ang="0">
                <a:pos x="connsiteX0" y="connsiteY0"/>
              </a:cxn>
              <a:cxn ang="0">
                <a:pos x="connsiteX1" y="connsiteY1"/>
              </a:cxn>
              <a:cxn ang="0">
                <a:pos x="connsiteX2" y="connsiteY2"/>
              </a:cxn>
              <a:cxn ang="0">
                <a:pos x="connsiteX3" y="connsiteY3"/>
              </a:cxn>
            </a:cxnLst>
            <a:rect l="l" t="t" r="r" b="b"/>
            <a:pathLst>
              <a:path w="3044666" h="1135585">
                <a:moveTo>
                  <a:pt x="0" y="756"/>
                </a:moveTo>
                <a:cubicBezTo>
                  <a:pt x="476785" y="6499"/>
                  <a:pt x="1043326" y="-19147"/>
                  <a:pt x="1430355" y="40169"/>
                </a:cubicBezTo>
                <a:cubicBezTo>
                  <a:pt x="1817384" y="99485"/>
                  <a:pt x="2053124" y="174083"/>
                  <a:pt x="2322176" y="356652"/>
                </a:cubicBezTo>
                <a:cubicBezTo>
                  <a:pt x="2591228" y="539221"/>
                  <a:pt x="2936481" y="819496"/>
                  <a:pt x="3044666" y="1135585"/>
                </a:cubicBezTo>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4" name="Groupe 23"/>
          <p:cNvGrpSpPr/>
          <p:nvPr/>
        </p:nvGrpSpPr>
        <p:grpSpPr>
          <a:xfrm>
            <a:off x="1439844" y="1998106"/>
            <a:ext cx="1135941" cy="694265"/>
            <a:chOff x="1365956" y="4233334"/>
            <a:chExt cx="1135941" cy="694265"/>
          </a:xfrm>
        </p:grpSpPr>
        <p:cxnSp>
          <p:nvCxnSpPr>
            <p:cNvPr id="25" name="Connecteur droit 24"/>
            <p:cNvCxnSpPr/>
            <p:nvPr/>
          </p:nvCxnSpPr>
          <p:spPr>
            <a:xfrm>
              <a:off x="1365956" y="4583289"/>
              <a:ext cx="1135941" cy="0"/>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sp>
          <p:nvSpPr>
            <p:cNvPr id="26" name="Forme libre 25"/>
            <p:cNvSpPr/>
            <p:nvPr/>
          </p:nvSpPr>
          <p:spPr>
            <a:xfrm>
              <a:off x="1518591" y="4233334"/>
              <a:ext cx="587022" cy="248355"/>
            </a:xfrm>
            <a:custGeom>
              <a:avLst/>
              <a:gdLst>
                <a:gd name="connsiteX0" fmla="*/ 587022 w 587022"/>
                <a:gd name="connsiteY0" fmla="*/ 248355 h 248355"/>
                <a:gd name="connsiteX1" fmla="*/ 349956 w 587022"/>
                <a:gd name="connsiteY1" fmla="*/ 248355 h 248355"/>
                <a:gd name="connsiteX2" fmla="*/ 0 w 587022"/>
                <a:gd name="connsiteY2" fmla="*/ 158044 h 248355"/>
                <a:gd name="connsiteX3" fmla="*/ 0 w 587022"/>
                <a:gd name="connsiteY3" fmla="*/ 67733 h 248355"/>
                <a:gd name="connsiteX4" fmla="*/ 304800 w 587022"/>
                <a:gd name="connsiteY4" fmla="*/ 67733 h 248355"/>
                <a:gd name="connsiteX5" fmla="*/ 304800 w 587022"/>
                <a:gd name="connsiteY5" fmla="*/ 0 h 248355"/>
                <a:gd name="connsiteX6" fmla="*/ 406400 w 587022"/>
                <a:gd name="connsiteY6" fmla="*/ 0 h 248355"/>
                <a:gd name="connsiteX7" fmla="*/ 406400 w 587022"/>
                <a:gd name="connsiteY7" fmla="*/ 67733 h 248355"/>
                <a:gd name="connsiteX8" fmla="*/ 564444 w 587022"/>
                <a:gd name="connsiteY8" fmla="*/ 67733 h 24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022" h="248355">
                  <a:moveTo>
                    <a:pt x="587022" y="248355"/>
                  </a:moveTo>
                  <a:lnTo>
                    <a:pt x="349956" y="248355"/>
                  </a:lnTo>
                  <a:lnTo>
                    <a:pt x="0" y="158044"/>
                  </a:lnTo>
                  <a:lnTo>
                    <a:pt x="0" y="67733"/>
                  </a:lnTo>
                  <a:lnTo>
                    <a:pt x="304800" y="67733"/>
                  </a:lnTo>
                  <a:lnTo>
                    <a:pt x="304800" y="0"/>
                  </a:lnTo>
                  <a:lnTo>
                    <a:pt x="406400" y="0"/>
                  </a:lnTo>
                  <a:lnTo>
                    <a:pt x="406400" y="67733"/>
                  </a:lnTo>
                  <a:lnTo>
                    <a:pt x="564444" y="67733"/>
                  </a:ln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Forme libre 26"/>
            <p:cNvSpPr/>
            <p:nvPr/>
          </p:nvSpPr>
          <p:spPr>
            <a:xfrm flipV="1">
              <a:off x="1518591" y="4679244"/>
              <a:ext cx="587022" cy="248355"/>
            </a:xfrm>
            <a:custGeom>
              <a:avLst/>
              <a:gdLst>
                <a:gd name="connsiteX0" fmla="*/ 587022 w 587022"/>
                <a:gd name="connsiteY0" fmla="*/ 248355 h 248355"/>
                <a:gd name="connsiteX1" fmla="*/ 349956 w 587022"/>
                <a:gd name="connsiteY1" fmla="*/ 248355 h 248355"/>
                <a:gd name="connsiteX2" fmla="*/ 0 w 587022"/>
                <a:gd name="connsiteY2" fmla="*/ 158044 h 248355"/>
                <a:gd name="connsiteX3" fmla="*/ 0 w 587022"/>
                <a:gd name="connsiteY3" fmla="*/ 67733 h 248355"/>
                <a:gd name="connsiteX4" fmla="*/ 304800 w 587022"/>
                <a:gd name="connsiteY4" fmla="*/ 67733 h 248355"/>
                <a:gd name="connsiteX5" fmla="*/ 304800 w 587022"/>
                <a:gd name="connsiteY5" fmla="*/ 0 h 248355"/>
                <a:gd name="connsiteX6" fmla="*/ 406400 w 587022"/>
                <a:gd name="connsiteY6" fmla="*/ 0 h 248355"/>
                <a:gd name="connsiteX7" fmla="*/ 406400 w 587022"/>
                <a:gd name="connsiteY7" fmla="*/ 67733 h 248355"/>
                <a:gd name="connsiteX8" fmla="*/ 564444 w 587022"/>
                <a:gd name="connsiteY8" fmla="*/ 67733 h 24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022" h="248355">
                  <a:moveTo>
                    <a:pt x="587022" y="248355"/>
                  </a:moveTo>
                  <a:lnTo>
                    <a:pt x="349956" y="248355"/>
                  </a:lnTo>
                  <a:lnTo>
                    <a:pt x="0" y="158044"/>
                  </a:lnTo>
                  <a:lnTo>
                    <a:pt x="0" y="67733"/>
                  </a:lnTo>
                  <a:lnTo>
                    <a:pt x="304800" y="67733"/>
                  </a:lnTo>
                  <a:lnTo>
                    <a:pt x="304800" y="0"/>
                  </a:lnTo>
                  <a:lnTo>
                    <a:pt x="406400" y="0"/>
                  </a:lnTo>
                  <a:lnTo>
                    <a:pt x="406400" y="67733"/>
                  </a:lnTo>
                  <a:lnTo>
                    <a:pt x="564444" y="67733"/>
                  </a:lnTo>
                </a:path>
              </a:pathLst>
            </a:custGeom>
            <a:pattFill prst="ltDnDiag">
              <a:fgClr>
                <a:schemeClr val="tx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8" name="Connecteur droit 27"/>
            <p:cNvCxnSpPr/>
            <p:nvPr/>
          </p:nvCxnSpPr>
          <p:spPr>
            <a:xfrm>
              <a:off x="1518591" y="4357511"/>
              <a:ext cx="0" cy="445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9" name="Connecteur droit 28"/>
          <p:cNvCxnSpPr>
            <a:stCxn id="26" idx="2"/>
          </p:cNvCxnSpPr>
          <p:nvPr/>
        </p:nvCxnSpPr>
        <p:spPr>
          <a:xfrm flipH="1" flipV="1">
            <a:off x="960111" y="2002822"/>
            <a:ext cx="632368" cy="153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flipH="1" flipV="1">
            <a:off x="5128381" y="3532003"/>
            <a:ext cx="325908" cy="4597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flipV="1">
            <a:off x="1080924" y="2419543"/>
            <a:ext cx="342386" cy="10401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2" name="Connecteur droit 31"/>
          <p:cNvCxnSpPr/>
          <p:nvPr/>
        </p:nvCxnSpPr>
        <p:spPr>
          <a:xfrm flipH="1">
            <a:off x="108732" y="2527836"/>
            <a:ext cx="98502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3" name="ZoneTexte 32"/>
          <p:cNvSpPr txBox="1"/>
          <p:nvPr/>
        </p:nvSpPr>
        <p:spPr>
          <a:xfrm>
            <a:off x="640400" y="2241454"/>
            <a:ext cx="372218" cy="261610"/>
          </a:xfrm>
          <a:prstGeom prst="rect">
            <a:avLst/>
          </a:prstGeom>
          <a:noFill/>
        </p:spPr>
        <p:txBody>
          <a:bodyPr wrap="none" rtlCol="0">
            <a:spAutoFit/>
          </a:bodyPr>
          <a:lstStyle/>
          <a:p>
            <a:r>
              <a:rPr lang="fr-FR" sz="1100" dirty="0" smtClean="0">
                <a:latin typeface="Arial"/>
                <a:cs typeface="Arial"/>
              </a:rPr>
              <a:t>Ø</a:t>
            </a:r>
            <a:r>
              <a:rPr lang="fr-FR" sz="1100" dirty="0">
                <a:latin typeface="Arial" panose="020B0604020202020204" pitchFamily="34" charset="0"/>
                <a:cs typeface="Arial" panose="020B0604020202020204" pitchFamily="34" charset="0"/>
              </a:rPr>
              <a:t>6</a:t>
            </a:r>
          </a:p>
        </p:txBody>
      </p:sp>
      <p:sp>
        <p:nvSpPr>
          <p:cNvPr id="34" name="Rectangle 33"/>
          <p:cNvSpPr/>
          <p:nvPr/>
        </p:nvSpPr>
        <p:spPr>
          <a:xfrm>
            <a:off x="675467" y="2298005"/>
            <a:ext cx="284644" cy="1621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ZoneTexte 34"/>
          <p:cNvSpPr txBox="1"/>
          <p:nvPr/>
        </p:nvSpPr>
        <p:spPr>
          <a:xfrm>
            <a:off x="82048" y="2198861"/>
            <a:ext cx="631904" cy="338554"/>
          </a:xfrm>
          <a:prstGeom prst="rect">
            <a:avLst/>
          </a:prstGeom>
          <a:noFill/>
        </p:spPr>
        <p:txBody>
          <a:bodyPr wrap="none" rtlCol="0">
            <a:spAutoFit/>
          </a:bodyPr>
          <a:lstStyle/>
          <a:p>
            <a:r>
              <a:rPr lang="fr-FR" sz="1600" dirty="0" smtClean="0"/>
              <a:t>A[CF]</a:t>
            </a:r>
            <a:endParaRPr lang="fr-FR" sz="1600" dirty="0"/>
          </a:p>
        </p:txBody>
      </p:sp>
      <p:cxnSp>
        <p:nvCxnSpPr>
          <p:cNvPr id="36" name="Connecteur droit avec flèche 35"/>
          <p:cNvCxnSpPr/>
          <p:nvPr/>
        </p:nvCxnSpPr>
        <p:spPr>
          <a:xfrm flipH="1" flipV="1">
            <a:off x="5229817" y="3917078"/>
            <a:ext cx="655309" cy="84318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Connecteur droit 36"/>
          <p:cNvCxnSpPr/>
          <p:nvPr/>
        </p:nvCxnSpPr>
        <p:spPr>
          <a:xfrm flipH="1">
            <a:off x="5838539" y="4738862"/>
            <a:ext cx="91516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6402307" y="4539418"/>
            <a:ext cx="284644" cy="1621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ZoneTexte 38"/>
          <p:cNvSpPr txBox="1"/>
          <p:nvPr/>
        </p:nvSpPr>
        <p:spPr>
          <a:xfrm>
            <a:off x="5730783" y="4421708"/>
            <a:ext cx="625492" cy="338554"/>
          </a:xfrm>
          <a:prstGeom prst="rect">
            <a:avLst/>
          </a:prstGeom>
          <a:noFill/>
        </p:spPr>
        <p:txBody>
          <a:bodyPr wrap="none" rtlCol="0">
            <a:spAutoFit/>
          </a:bodyPr>
          <a:lstStyle/>
          <a:p>
            <a:r>
              <a:rPr lang="fr-FR" sz="1600" dirty="0"/>
              <a:t>B</a:t>
            </a:r>
            <a:r>
              <a:rPr lang="fr-FR" sz="1600" dirty="0" smtClean="0"/>
              <a:t>[CF]</a:t>
            </a:r>
            <a:endParaRPr lang="fr-FR" sz="1600" dirty="0"/>
          </a:p>
        </p:txBody>
      </p:sp>
      <p:sp>
        <p:nvSpPr>
          <p:cNvPr id="40" name="ZoneTexte 39"/>
          <p:cNvSpPr txBox="1"/>
          <p:nvPr/>
        </p:nvSpPr>
        <p:spPr>
          <a:xfrm>
            <a:off x="6381485" y="4498652"/>
            <a:ext cx="372218" cy="261610"/>
          </a:xfrm>
          <a:prstGeom prst="rect">
            <a:avLst/>
          </a:prstGeom>
          <a:noFill/>
        </p:spPr>
        <p:txBody>
          <a:bodyPr wrap="none" rtlCol="0">
            <a:spAutoFit/>
          </a:bodyPr>
          <a:lstStyle/>
          <a:p>
            <a:r>
              <a:rPr lang="fr-FR" sz="1100" dirty="0" smtClean="0">
                <a:latin typeface="Arial"/>
                <a:cs typeface="Arial"/>
              </a:rPr>
              <a:t>Ø</a:t>
            </a:r>
            <a:r>
              <a:rPr lang="fr-FR" sz="1100" dirty="0">
                <a:latin typeface="Arial" panose="020B0604020202020204" pitchFamily="34" charset="0"/>
                <a:cs typeface="Arial" panose="020B0604020202020204" pitchFamily="34" charset="0"/>
              </a:rPr>
              <a:t>6</a:t>
            </a:r>
          </a:p>
        </p:txBody>
      </p:sp>
      <p:cxnSp>
        <p:nvCxnSpPr>
          <p:cNvPr id="41" name="Connecteur droit avec flèche 38"/>
          <p:cNvCxnSpPr>
            <a:cxnSpLocks noChangeShapeType="1"/>
          </p:cNvCxnSpPr>
          <p:nvPr/>
        </p:nvCxnSpPr>
        <p:spPr bwMode="auto">
          <a:xfrm>
            <a:off x="1353596" y="2851696"/>
            <a:ext cx="3525975" cy="1472911"/>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Connecteur droit 41"/>
          <p:cNvCxnSpPr/>
          <p:nvPr/>
        </p:nvCxnSpPr>
        <p:spPr>
          <a:xfrm flipV="1">
            <a:off x="1269937" y="2258445"/>
            <a:ext cx="329521" cy="7864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necteur droit 42"/>
          <p:cNvCxnSpPr/>
          <p:nvPr/>
        </p:nvCxnSpPr>
        <p:spPr>
          <a:xfrm flipV="1">
            <a:off x="4793558" y="3750808"/>
            <a:ext cx="329521" cy="7864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e libre 85"/>
          <p:cNvSpPr>
            <a:spLocks/>
          </p:cNvSpPr>
          <p:nvPr/>
        </p:nvSpPr>
        <p:spPr bwMode="auto">
          <a:xfrm rot="1774047">
            <a:off x="2716317" y="3124517"/>
            <a:ext cx="433388" cy="311150"/>
          </a:xfrm>
          <a:custGeom>
            <a:avLst/>
            <a:gdLst>
              <a:gd name="T0" fmla="*/ 0 w 432079"/>
              <a:gd name="T1" fmla="*/ 59753 h 311499"/>
              <a:gd name="T2" fmla="*/ 5145 w 432079"/>
              <a:gd name="T3" fmla="*/ 308718 h 311499"/>
              <a:gd name="T4" fmla="*/ 442662 w 432079"/>
              <a:gd name="T5" fmla="*/ 243985 h 311499"/>
              <a:gd name="T6" fmla="*/ 442662 w 432079"/>
              <a:gd name="T7" fmla="*/ 0 h 311499"/>
              <a:gd name="T8" fmla="*/ 0 w 432079"/>
              <a:gd name="T9" fmla="*/ 59753 h 311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079" h="311499">
                <a:moveTo>
                  <a:pt x="0" y="60290"/>
                </a:moveTo>
                <a:cubicBezTo>
                  <a:pt x="1675" y="144026"/>
                  <a:pt x="3349" y="227763"/>
                  <a:pt x="5024" y="311499"/>
                </a:cubicBezTo>
                <a:lnTo>
                  <a:pt x="432079" y="246184"/>
                </a:lnTo>
                <a:lnTo>
                  <a:pt x="432079" y="0"/>
                </a:lnTo>
                <a:lnTo>
                  <a:pt x="0" y="60290"/>
                </a:lnTo>
                <a:close/>
              </a:path>
            </a:pathLst>
          </a:custGeom>
          <a:noFill/>
          <a:ln w="12700" cap="flat" cmpd="sng" algn="ctr">
            <a:solidFill>
              <a:schemeClr val="tx1"/>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fr-FR"/>
          </a:p>
        </p:txBody>
      </p:sp>
      <p:cxnSp>
        <p:nvCxnSpPr>
          <p:cNvPr id="45" name="Connecteur droit avec flèche 44"/>
          <p:cNvCxnSpPr/>
          <p:nvPr/>
        </p:nvCxnSpPr>
        <p:spPr>
          <a:xfrm flipH="1">
            <a:off x="4670491" y="2330242"/>
            <a:ext cx="209080" cy="2948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Connecteur droit 45"/>
          <p:cNvCxnSpPr/>
          <p:nvPr/>
        </p:nvCxnSpPr>
        <p:spPr>
          <a:xfrm>
            <a:off x="4879571" y="2330242"/>
            <a:ext cx="4646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729"/>
          <p:cNvSpPr>
            <a:spLocks noChangeArrowheads="1"/>
          </p:cNvSpPr>
          <p:nvPr/>
        </p:nvSpPr>
        <p:spPr bwMode="auto">
          <a:xfrm>
            <a:off x="5344183" y="2166429"/>
            <a:ext cx="2277224" cy="30466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nvGrpSpPr>
          <p:cNvPr id="49" name="Group 731"/>
          <p:cNvGrpSpPr>
            <a:grpSpLocks/>
          </p:cNvGrpSpPr>
          <p:nvPr/>
        </p:nvGrpSpPr>
        <p:grpSpPr bwMode="auto">
          <a:xfrm>
            <a:off x="5415162" y="2254535"/>
            <a:ext cx="231775" cy="115887"/>
            <a:chOff x="468" y="3046"/>
            <a:chExt cx="146" cy="73"/>
          </a:xfrm>
        </p:grpSpPr>
        <p:sp>
          <p:nvSpPr>
            <p:cNvPr id="50"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1"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2" name="Line 730"/>
          <p:cNvSpPr>
            <a:spLocks noChangeShapeType="1"/>
          </p:cNvSpPr>
          <p:nvPr/>
        </p:nvSpPr>
        <p:spPr bwMode="auto">
          <a:xfrm>
            <a:off x="5730783" y="216629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3" name="Line 734"/>
          <p:cNvSpPr>
            <a:spLocks noChangeShapeType="1"/>
          </p:cNvSpPr>
          <p:nvPr/>
        </p:nvSpPr>
        <p:spPr bwMode="auto">
          <a:xfrm>
            <a:off x="6010183" y="216629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4" name="ZoneTexte 53"/>
          <p:cNvSpPr txBox="1"/>
          <p:nvPr/>
        </p:nvSpPr>
        <p:spPr>
          <a:xfrm>
            <a:off x="7637256" y="2255708"/>
            <a:ext cx="356188" cy="276999"/>
          </a:xfrm>
          <a:prstGeom prst="rect">
            <a:avLst/>
          </a:prstGeom>
          <a:noFill/>
        </p:spPr>
        <p:txBody>
          <a:bodyPr wrap="none" rtlCol="0">
            <a:spAutoFit/>
          </a:bodyPr>
          <a:lstStyle/>
          <a:p>
            <a:r>
              <a:rPr lang="fr-FR" sz="1200" dirty="0" smtClean="0"/>
              <a:t>(1)</a:t>
            </a:r>
            <a:endParaRPr lang="fr-FR" sz="1200" dirty="0"/>
          </a:p>
        </p:txBody>
      </p:sp>
      <p:sp>
        <p:nvSpPr>
          <p:cNvPr id="55" name="ZoneTexte 54"/>
          <p:cNvSpPr txBox="1"/>
          <p:nvPr/>
        </p:nvSpPr>
        <p:spPr>
          <a:xfrm>
            <a:off x="6907372" y="5049479"/>
            <a:ext cx="356188" cy="276999"/>
          </a:xfrm>
          <a:prstGeom prst="rect">
            <a:avLst/>
          </a:prstGeom>
          <a:noFill/>
        </p:spPr>
        <p:txBody>
          <a:bodyPr wrap="none" rtlCol="0">
            <a:spAutoFit/>
          </a:bodyPr>
          <a:lstStyle/>
          <a:p>
            <a:r>
              <a:rPr lang="fr-FR" sz="1200" dirty="0" smtClean="0"/>
              <a:t>(3)</a:t>
            </a:r>
            <a:endParaRPr lang="fr-FR" sz="1200" dirty="0"/>
          </a:p>
        </p:txBody>
      </p:sp>
      <p:sp>
        <p:nvSpPr>
          <p:cNvPr id="56" name="Rectangle 728"/>
          <p:cNvSpPr>
            <a:spLocks noChangeArrowheads="1"/>
          </p:cNvSpPr>
          <p:nvPr/>
        </p:nvSpPr>
        <p:spPr bwMode="auto">
          <a:xfrm>
            <a:off x="798420" y="1042365"/>
            <a:ext cx="246836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a:cs typeface="Arial"/>
              </a:rPr>
              <a:t>Ø</a:t>
            </a:r>
            <a:r>
              <a:rPr lang="fr-FR" altLang="fr-FR" sz="1400" dirty="0" smtClean="0">
                <a:latin typeface="Arial" charset="0"/>
              </a:rPr>
              <a:t>0,1 </a:t>
            </a:r>
            <a:r>
              <a:rPr lang="fr-FR" altLang="fr-FR" sz="1200" dirty="0" smtClean="0">
                <a:latin typeface="Arial" charset="0"/>
              </a:rPr>
              <a:t>A</a:t>
            </a:r>
            <a:r>
              <a:rPr lang="fr-FR" altLang="fr-FR" sz="1400" dirty="0" smtClean="0">
                <a:latin typeface="Arial" charset="0"/>
              </a:rPr>
              <a:t>  </a:t>
            </a:r>
            <a:r>
              <a:rPr lang="fr-FR" altLang="fr-FR" sz="1400" dirty="0" smtClean="0">
                <a:latin typeface="Arial" charset="0"/>
                <a:sym typeface="CATIA Symbols"/>
              </a:rPr>
              <a:t></a:t>
            </a:r>
            <a:r>
              <a:rPr lang="fr-FR" altLang="fr-FR" sz="1400" dirty="0" smtClean="0">
                <a:latin typeface="Arial" charset="0"/>
              </a:rPr>
              <a:t>   A[CF]  B[CF]   C</a:t>
            </a:r>
            <a:endParaRPr lang="fr-FR" altLang="fr-FR" sz="1400" dirty="0">
              <a:latin typeface="Arial" charset="0"/>
            </a:endParaRPr>
          </a:p>
        </p:txBody>
      </p:sp>
      <p:sp>
        <p:nvSpPr>
          <p:cNvPr id="57" name="Rectangle 729"/>
          <p:cNvSpPr>
            <a:spLocks noChangeArrowheads="1"/>
          </p:cNvSpPr>
          <p:nvPr/>
        </p:nvSpPr>
        <p:spPr bwMode="auto">
          <a:xfrm>
            <a:off x="439734" y="1038382"/>
            <a:ext cx="2807677" cy="30609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8" name="Line 730"/>
          <p:cNvSpPr>
            <a:spLocks noChangeShapeType="1"/>
          </p:cNvSpPr>
          <p:nvPr/>
        </p:nvSpPr>
        <p:spPr bwMode="auto">
          <a:xfrm>
            <a:off x="830346" y="10442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Line 734"/>
          <p:cNvSpPr>
            <a:spLocks noChangeShapeType="1"/>
          </p:cNvSpPr>
          <p:nvPr/>
        </p:nvSpPr>
        <p:spPr bwMode="auto">
          <a:xfrm>
            <a:off x="1786559" y="10442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Rectangle 728"/>
          <p:cNvSpPr>
            <a:spLocks noChangeArrowheads="1"/>
          </p:cNvSpPr>
          <p:nvPr/>
        </p:nvSpPr>
        <p:spPr bwMode="auto">
          <a:xfrm>
            <a:off x="801936" y="1336319"/>
            <a:ext cx="79188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0,05 </a:t>
            </a:r>
            <a:r>
              <a:rPr lang="fr-FR" altLang="fr-FR" sz="1400" dirty="0" smtClean="0">
                <a:latin typeface="Arial" charset="0"/>
                <a:sym typeface="CATIA Symbols"/>
              </a:rPr>
              <a:t></a:t>
            </a:r>
            <a:endParaRPr lang="fr-FR" altLang="fr-FR" sz="1400" dirty="0">
              <a:latin typeface="Arial" charset="0"/>
            </a:endParaRPr>
          </a:p>
        </p:txBody>
      </p:sp>
      <p:sp>
        <p:nvSpPr>
          <p:cNvPr id="61" name="Rectangle 729"/>
          <p:cNvSpPr>
            <a:spLocks noChangeArrowheads="1"/>
          </p:cNvSpPr>
          <p:nvPr/>
        </p:nvSpPr>
        <p:spPr bwMode="auto">
          <a:xfrm>
            <a:off x="443252" y="1344478"/>
            <a:ext cx="110742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nvGrpSpPr>
          <p:cNvPr id="62" name="Group 731"/>
          <p:cNvGrpSpPr>
            <a:grpSpLocks/>
          </p:cNvGrpSpPr>
          <p:nvPr/>
        </p:nvGrpSpPr>
        <p:grpSpPr bwMode="auto">
          <a:xfrm>
            <a:off x="502220" y="1432584"/>
            <a:ext cx="231775" cy="115887"/>
            <a:chOff x="468" y="3046"/>
            <a:chExt cx="146" cy="73"/>
          </a:xfrm>
        </p:grpSpPr>
        <p:sp>
          <p:nvSpPr>
            <p:cNvPr id="63"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4"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5" name="Line 730"/>
          <p:cNvSpPr>
            <a:spLocks noChangeShapeType="1"/>
          </p:cNvSpPr>
          <p:nvPr/>
        </p:nvSpPr>
        <p:spPr bwMode="auto">
          <a:xfrm>
            <a:off x="829851" y="133812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66" name="Connecteur droit avec flèche 65"/>
          <p:cNvCxnSpPr>
            <a:stCxn id="60" idx="2"/>
          </p:cNvCxnSpPr>
          <p:nvPr/>
        </p:nvCxnSpPr>
        <p:spPr>
          <a:xfrm flipH="1">
            <a:off x="1074875" y="1644738"/>
            <a:ext cx="123003" cy="3912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 name="Ellipse 66"/>
          <p:cNvSpPr/>
          <p:nvPr/>
        </p:nvSpPr>
        <p:spPr>
          <a:xfrm>
            <a:off x="1299182" y="1088684"/>
            <a:ext cx="186535" cy="192062"/>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68" name="Groupe 67"/>
          <p:cNvGrpSpPr/>
          <p:nvPr/>
        </p:nvGrpSpPr>
        <p:grpSpPr>
          <a:xfrm rot="17467294">
            <a:off x="5976063" y="3881468"/>
            <a:ext cx="146274" cy="581025"/>
            <a:chOff x="6950773" y="4762500"/>
            <a:chExt cx="146274" cy="581025"/>
          </a:xfrm>
        </p:grpSpPr>
        <p:cxnSp>
          <p:nvCxnSpPr>
            <p:cNvPr id="69" name="Connecteur droit 68"/>
            <p:cNvCxnSpPr/>
            <p:nvPr/>
          </p:nvCxnSpPr>
          <p:spPr>
            <a:xfrm>
              <a:off x="7023910" y="4762500"/>
              <a:ext cx="0" cy="581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Rectangle 69"/>
            <p:cNvSpPr/>
            <p:nvPr/>
          </p:nvSpPr>
          <p:spPr>
            <a:xfrm>
              <a:off x="6950773" y="4905375"/>
              <a:ext cx="146274" cy="352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71" name="Connecteur droit 70"/>
          <p:cNvCxnSpPr>
            <a:stCxn id="15" idx="1"/>
            <a:endCxn id="16" idx="1"/>
          </p:cNvCxnSpPr>
          <p:nvPr/>
        </p:nvCxnSpPr>
        <p:spPr>
          <a:xfrm flipV="1">
            <a:off x="4894128" y="3459687"/>
            <a:ext cx="182741" cy="750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5095658" y="3792087"/>
            <a:ext cx="739839" cy="301959"/>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sp>
        <p:nvSpPr>
          <p:cNvPr id="73" name="Line 734"/>
          <p:cNvSpPr>
            <a:spLocks noChangeShapeType="1"/>
          </p:cNvSpPr>
          <p:nvPr/>
        </p:nvSpPr>
        <p:spPr bwMode="auto">
          <a:xfrm>
            <a:off x="2383774" y="1038382"/>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4" name="Rectangle 728"/>
          <p:cNvSpPr>
            <a:spLocks noChangeArrowheads="1"/>
          </p:cNvSpPr>
          <p:nvPr/>
        </p:nvSpPr>
        <p:spPr bwMode="auto">
          <a:xfrm>
            <a:off x="6308676" y="3275646"/>
            <a:ext cx="246836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a:cs typeface="Arial"/>
              </a:rPr>
              <a:t>Ø</a:t>
            </a:r>
            <a:r>
              <a:rPr lang="fr-FR" altLang="fr-FR" sz="1400" dirty="0" smtClean="0">
                <a:latin typeface="Arial" charset="0"/>
              </a:rPr>
              <a:t>0,1 </a:t>
            </a:r>
            <a:r>
              <a:rPr lang="fr-FR" altLang="fr-FR" sz="1200" dirty="0" smtClean="0">
                <a:latin typeface="Arial" charset="0"/>
              </a:rPr>
              <a:t>A</a:t>
            </a:r>
            <a:r>
              <a:rPr lang="fr-FR" altLang="fr-FR" sz="1400" dirty="0" smtClean="0">
                <a:latin typeface="Arial" charset="0"/>
              </a:rPr>
              <a:t>  </a:t>
            </a:r>
            <a:r>
              <a:rPr lang="fr-FR" altLang="fr-FR" sz="1400" dirty="0" smtClean="0">
                <a:latin typeface="Arial" charset="0"/>
                <a:sym typeface="CATIA Symbols"/>
              </a:rPr>
              <a:t></a:t>
            </a:r>
            <a:r>
              <a:rPr lang="fr-FR" altLang="fr-FR" sz="1400" dirty="0" smtClean="0">
                <a:latin typeface="Arial" charset="0"/>
              </a:rPr>
              <a:t>   A[CF]  B[CF]  C </a:t>
            </a:r>
            <a:endParaRPr lang="fr-FR" altLang="fr-FR" sz="1400" dirty="0">
              <a:latin typeface="Arial" charset="0"/>
            </a:endParaRPr>
          </a:p>
        </p:txBody>
      </p:sp>
      <p:sp>
        <p:nvSpPr>
          <p:cNvPr id="75" name="Rectangle 729"/>
          <p:cNvSpPr>
            <a:spLocks noChangeArrowheads="1"/>
          </p:cNvSpPr>
          <p:nvPr/>
        </p:nvSpPr>
        <p:spPr bwMode="auto">
          <a:xfrm>
            <a:off x="5949990" y="3275646"/>
            <a:ext cx="2795665" cy="3021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76" name="Line 730"/>
          <p:cNvSpPr>
            <a:spLocks noChangeShapeType="1"/>
          </p:cNvSpPr>
          <p:nvPr/>
        </p:nvSpPr>
        <p:spPr bwMode="auto">
          <a:xfrm>
            <a:off x="6336591" y="327316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7" name="Line 734"/>
          <p:cNvSpPr>
            <a:spLocks noChangeShapeType="1"/>
          </p:cNvSpPr>
          <p:nvPr/>
        </p:nvSpPr>
        <p:spPr bwMode="auto">
          <a:xfrm>
            <a:off x="7284623" y="327316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8" name="Rectangle 728"/>
          <p:cNvSpPr>
            <a:spLocks noChangeArrowheads="1"/>
          </p:cNvSpPr>
          <p:nvPr/>
        </p:nvSpPr>
        <p:spPr bwMode="auto">
          <a:xfrm>
            <a:off x="6311017" y="3569600"/>
            <a:ext cx="79188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0,05 </a:t>
            </a:r>
            <a:r>
              <a:rPr lang="fr-FR" altLang="fr-FR" sz="1400" dirty="0" smtClean="0">
                <a:latin typeface="Arial" charset="0"/>
                <a:sym typeface="CATIA Symbols"/>
              </a:rPr>
              <a:t></a:t>
            </a:r>
            <a:endParaRPr lang="fr-FR" altLang="fr-FR" sz="1400" dirty="0">
              <a:latin typeface="Arial" charset="0"/>
            </a:endParaRPr>
          </a:p>
        </p:txBody>
      </p:sp>
      <p:sp>
        <p:nvSpPr>
          <p:cNvPr id="79" name="Rectangle 729"/>
          <p:cNvSpPr>
            <a:spLocks noChangeArrowheads="1"/>
          </p:cNvSpPr>
          <p:nvPr/>
        </p:nvSpPr>
        <p:spPr bwMode="auto">
          <a:xfrm>
            <a:off x="5952333" y="3577759"/>
            <a:ext cx="110742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nvGrpSpPr>
          <p:cNvPr id="80" name="Group 731"/>
          <p:cNvGrpSpPr>
            <a:grpSpLocks/>
          </p:cNvGrpSpPr>
          <p:nvPr/>
        </p:nvGrpSpPr>
        <p:grpSpPr bwMode="auto">
          <a:xfrm>
            <a:off x="6023311" y="3665866"/>
            <a:ext cx="231775" cy="115887"/>
            <a:chOff x="468" y="3046"/>
            <a:chExt cx="146" cy="73"/>
          </a:xfrm>
        </p:grpSpPr>
        <p:sp>
          <p:nvSpPr>
            <p:cNvPr id="81" name="Arc 732"/>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2" name="Line 733"/>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3" name="Line 730"/>
          <p:cNvSpPr>
            <a:spLocks noChangeShapeType="1"/>
          </p:cNvSpPr>
          <p:nvPr/>
        </p:nvSpPr>
        <p:spPr bwMode="auto">
          <a:xfrm>
            <a:off x="6338932" y="357140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4" name="Ellipse 83"/>
          <p:cNvSpPr/>
          <p:nvPr/>
        </p:nvSpPr>
        <p:spPr>
          <a:xfrm>
            <a:off x="6797246" y="3321965"/>
            <a:ext cx="186535" cy="192062"/>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Line 734"/>
          <p:cNvSpPr>
            <a:spLocks noChangeShapeType="1"/>
          </p:cNvSpPr>
          <p:nvPr/>
        </p:nvSpPr>
        <p:spPr bwMode="auto">
          <a:xfrm>
            <a:off x="7873180" y="327166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6" name="Connecteur droit avec flèche 85"/>
          <p:cNvCxnSpPr/>
          <p:nvPr/>
        </p:nvCxnSpPr>
        <p:spPr>
          <a:xfrm flipH="1">
            <a:off x="5344183" y="3593984"/>
            <a:ext cx="589212" cy="22694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7" name="Line 438"/>
          <p:cNvSpPr>
            <a:spLocks noChangeShapeType="1"/>
          </p:cNvSpPr>
          <p:nvPr/>
        </p:nvSpPr>
        <p:spPr bwMode="auto">
          <a:xfrm flipV="1">
            <a:off x="607890" y="1634616"/>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 name="Freeform 439"/>
          <p:cNvSpPr>
            <a:spLocks/>
          </p:cNvSpPr>
          <p:nvPr/>
        </p:nvSpPr>
        <p:spPr bwMode="auto">
          <a:xfrm flipV="1">
            <a:off x="530103" y="1631441"/>
            <a:ext cx="153987" cy="77788"/>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 name="Rectangle 440"/>
          <p:cNvSpPr>
            <a:spLocks noChangeArrowheads="1"/>
          </p:cNvSpPr>
          <p:nvPr/>
        </p:nvSpPr>
        <p:spPr bwMode="auto">
          <a:xfrm>
            <a:off x="450728" y="1852104"/>
            <a:ext cx="312737" cy="3143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sp>
        <p:nvSpPr>
          <p:cNvPr id="90" name="Line 438"/>
          <p:cNvSpPr>
            <a:spLocks noChangeShapeType="1"/>
          </p:cNvSpPr>
          <p:nvPr/>
        </p:nvSpPr>
        <p:spPr bwMode="auto">
          <a:xfrm flipV="1">
            <a:off x="6768211" y="3877632"/>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 name="Freeform 439"/>
          <p:cNvSpPr>
            <a:spLocks/>
          </p:cNvSpPr>
          <p:nvPr/>
        </p:nvSpPr>
        <p:spPr bwMode="auto">
          <a:xfrm flipV="1">
            <a:off x="6690424" y="3874457"/>
            <a:ext cx="153987" cy="77788"/>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 name="Rectangle 440"/>
          <p:cNvSpPr>
            <a:spLocks noChangeArrowheads="1"/>
          </p:cNvSpPr>
          <p:nvPr/>
        </p:nvSpPr>
        <p:spPr bwMode="auto">
          <a:xfrm>
            <a:off x="6611049" y="4095120"/>
            <a:ext cx="306174"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B</a:t>
            </a:r>
          </a:p>
        </p:txBody>
      </p:sp>
      <p:sp>
        <p:nvSpPr>
          <p:cNvPr id="93" name="ZoneTexte 92"/>
          <p:cNvSpPr txBox="1"/>
          <p:nvPr/>
        </p:nvSpPr>
        <p:spPr>
          <a:xfrm>
            <a:off x="3282675" y="1079671"/>
            <a:ext cx="356188" cy="276999"/>
          </a:xfrm>
          <a:prstGeom prst="rect">
            <a:avLst/>
          </a:prstGeom>
          <a:noFill/>
        </p:spPr>
        <p:txBody>
          <a:bodyPr wrap="none" rtlCol="0">
            <a:spAutoFit/>
          </a:bodyPr>
          <a:lstStyle/>
          <a:p>
            <a:r>
              <a:rPr lang="fr-FR" sz="1200" dirty="0" smtClean="0"/>
              <a:t>(4)</a:t>
            </a:r>
            <a:endParaRPr lang="fr-FR" sz="1200" dirty="0"/>
          </a:p>
        </p:txBody>
      </p:sp>
      <p:sp>
        <p:nvSpPr>
          <p:cNvPr id="95" name="ZoneTexte 94"/>
          <p:cNvSpPr txBox="1"/>
          <p:nvPr/>
        </p:nvSpPr>
        <p:spPr>
          <a:xfrm>
            <a:off x="7150511" y="3623398"/>
            <a:ext cx="356188" cy="276999"/>
          </a:xfrm>
          <a:prstGeom prst="rect">
            <a:avLst/>
          </a:prstGeom>
          <a:noFill/>
        </p:spPr>
        <p:txBody>
          <a:bodyPr wrap="none" rtlCol="0">
            <a:spAutoFit/>
          </a:bodyPr>
          <a:lstStyle/>
          <a:p>
            <a:r>
              <a:rPr lang="fr-FR" sz="1200" dirty="0" smtClean="0"/>
              <a:t>(2)</a:t>
            </a:r>
            <a:endParaRPr lang="fr-FR" sz="1200" dirty="0"/>
          </a:p>
        </p:txBody>
      </p:sp>
      <p:grpSp>
        <p:nvGrpSpPr>
          <p:cNvPr id="97" name="Groupe 96"/>
          <p:cNvGrpSpPr/>
          <p:nvPr/>
        </p:nvGrpSpPr>
        <p:grpSpPr>
          <a:xfrm rot="720000">
            <a:off x="3718210" y="1841234"/>
            <a:ext cx="2071" cy="645027"/>
            <a:chOff x="4054026" y="846205"/>
            <a:chExt cx="2071" cy="645027"/>
          </a:xfrm>
        </p:grpSpPr>
        <p:cxnSp>
          <p:nvCxnSpPr>
            <p:cNvPr id="98" name="Connecteur droit avec flèche 97"/>
            <p:cNvCxnSpPr/>
            <p:nvPr/>
          </p:nvCxnSpPr>
          <p:spPr>
            <a:xfrm>
              <a:off x="4054026" y="846205"/>
              <a:ext cx="0" cy="33460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9" name="Connecteur droit avec flèche 98"/>
            <p:cNvCxnSpPr/>
            <p:nvPr/>
          </p:nvCxnSpPr>
          <p:spPr>
            <a:xfrm flipV="1">
              <a:off x="4056097" y="1309028"/>
              <a:ext cx="0" cy="18220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0" name="Connecteur droit 99"/>
            <p:cNvCxnSpPr/>
            <p:nvPr/>
          </p:nvCxnSpPr>
          <p:spPr>
            <a:xfrm>
              <a:off x="4054026" y="1127880"/>
              <a:ext cx="2071" cy="2465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1" name="ZoneTexte 100"/>
          <p:cNvSpPr txBox="1"/>
          <p:nvPr/>
        </p:nvSpPr>
        <p:spPr>
          <a:xfrm rot="16939675">
            <a:off x="3365009" y="1706076"/>
            <a:ext cx="614271" cy="261610"/>
          </a:xfrm>
          <a:prstGeom prst="rect">
            <a:avLst/>
          </a:prstGeom>
          <a:noFill/>
        </p:spPr>
        <p:txBody>
          <a:bodyPr wrap="none" rtlCol="0">
            <a:spAutoFit/>
          </a:bodyPr>
          <a:lstStyle/>
          <a:p>
            <a:r>
              <a:rPr lang="fr-FR" sz="1100" dirty="0" smtClean="0"/>
              <a:t>1,5±0,2</a:t>
            </a:r>
            <a:endParaRPr lang="fr-FR" sz="1100" dirty="0"/>
          </a:p>
        </p:txBody>
      </p:sp>
      <p:cxnSp>
        <p:nvCxnSpPr>
          <p:cNvPr id="102" name="Connecteur droit 101"/>
          <p:cNvCxnSpPr>
            <a:stCxn id="26" idx="1"/>
            <a:endCxn id="27" idx="1"/>
          </p:cNvCxnSpPr>
          <p:nvPr/>
        </p:nvCxnSpPr>
        <p:spPr>
          <a:xfrm>
            <a:off x="1942435" y="2246461"/>
            <a:ext cx="0" cy="19755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necteur droit 102"/>
          <p:cNvCxnSpPr/>
          <p:nvPr/>
        </p:nvCxnSpPr>
        <p:spPr>
          <a:xfrm flipV="1">
            <a:off x="4000418" y="1855279"/>
            <a:ext cx="93523" cy="61553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4" name="Ellipse 103"/>
          <p:cNvSpPr/>
          <p:nvPr/>
        </p:nvSpPr>
        <p:spPr>
          <a:xfrm>
            <a:off x="3897581" y="1355089"/>
            <a:ext cx="508000" cy="508000"/>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5" name="Connecteur droit 104"/>
          <p:cNvCxnSpPr/>
          <p:nvPr/>
        </p:nvCxnSpPr>
        <p:spPr>
          <a:xfrm>
            <a:off x="3886293" y="1609089"/>
            <a:ext cx="5305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ZoneTexte 105"/>
          <p:cNvSpPr txBox="1"/>
          <p:nvPr/>
        </p:nvSpPr>
        <p:spPr>
          <a:xfrm>
            <a:off x="3965472" y="1586511"/>
            <a:ext cx="380232"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C1</a:t>
            </a:r>
            <a:endParaRPr lang="fr-FR" sz="1200" dirty="0">
              <a:latin typeface="Arial" panose="020B0604020202020204" pitchFamily="34" charset="0"/>
              <a:cs typeface="Arial" panose="020B0604020202020204" pitchFamily="34" charset="0"/>
            </a:endParaRPr>
          </a:p>
        </p:txBody>
      </p:sp>
      <p:grpSp>
        <p:nvGrpSpPr>
          <p:cNvPr id="107" name="Groupe 106"/>
          <p:cNvGrpSpPr/>
          <p:nvPr/>
        </p:nvGrpSpPr>
        <p:grpSpPr>
          <a:xfrm>
            <a:off x="3906896" y="2409541"/>
            <a:ext cx="187045" cy="187045"/>
            <a:chOff x="7765187" y="653981"/>
            <a:chExt cx="187045" cy="187045"/>
          </a:xfrm>
        </p:grpSpPr>
        <p:cxnSp>
          <p:nvCxnSpPr>
            <p:cNvPr id="108" name="Connecteur droit 107"/>
            <p:cNvCxnSpPr/>
            <p:nvPr/>
          </p:nvCxnSpPr>
          <p:spPr>
            <a:xfrm>
              <a:off x="7765187" y="653981"/>
              <a:ext cx="187045" cy="1870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necteur droit 108"/>
            <p:cNvCxnSpPr/>
            <p:nvPr/>
          </p:nvCxnSpPr>
          <p:spPr>
            <a:xfrm rot="16200000">
              <a:off x="7765187" y="653981"/>
              <a:ext cx="187045" cy="1870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oupe 109"/>
          <p:cNvGrpSpPr/>
          <p:nvPr/>
        </p:nvGrpSpPr>
        <p:grpSpPr>
          <a:xfrm rot="1151526">
            <a:off x="3610979" y="2798805"/>
            <a:ext cx="315792" cy="529082"/>
            <a:chOff x="7064266" y="3822079"/>
            <a:chExt cx="315792" cy="529082"/>
          </a:xfrm>
        </p:grpSpPr>
        <p:sp>
          <p:nvSpPr>
            <p:cNvPr id="111" name="Line 438"/>
            <p:cNvSpPr>
              <a:spLocks noChangeShapeType="1"/>
            </p:cNvSpPr>
            <p:nvPr/>
          </p:nvSpPr>
          <p:spPr bwMode="auto">
            <a:xfrm flipV="1">
              <a:off x="7226237" y="3825254"/>
              <a:ext cx="0" cy="2206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2" name="Freeform 439"/>
            <p:cNvSpPr>
              <a:spLocks/>
            </p:cNvSpPr>
            <p:nvPr/>
          </p:nvSpPr>
          <p:spPr bwMode="auto">
            <a:xfrm flipV="1">
              <a:off x="7148450" y="3822079"/>
              <a:ext cx="153987" cy="77788"/>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3" name="Rectangle 440"/>
            <p:cNvSpPr>
              <a:spLocks noChangeArrowheads="1"/>
            </p:cNvSpPr>
            <p:nvPr/>
          </p:nvSpPr>
          <p:spPr bwMode="auto">
            <a:xfrm>
              <a:off x="7064266" y="4042742"/>
              <a:ext cx="315792"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C</a:t>
              </a:r>
              <a:endParaRPr lang="fr-FR" altLang="fr-FR" sz="1400" dirty="0">
                <a:latin typeface="Arial" charset="0"/>
              </a:endParaRPr>
            </a:p>
          </p:txBody>
        </p:sp>
      </p:grpSp>
      <p:sp>
        <p:nvSpPr>
          <p:cNvPr id="114" name="ZoneTexte 113"/>
          <p:cNvSpPr txBox="1"/>
          <p:nvPr/>
        </p:nvSpPr>
        <p:spPr>
          <a:xfrm rot="1160837">
            <a:off x="3851826" y="3157547"/>
            <a:ext cx="344966" cy="276999"/>
          </a:xfrm>
          <a:prstGeom prst="rect">
            <a:avLst/>
          </a:prstGeom>
          <a:noFill/>
        </p:spPr>
        <p:txBody>
          <a:bodyPr wrap="none" rtlCol="0">
            <a:spAutoFit/>
          </a:bodyPr>
          <a:lstStyle/>
          <a:p>
            <a:r>
              <a:rPr lang="fr-FR" sz="1200" dirty="0" smtClean="0"/>
              <a:t>C1</a:t>
            </a:r>
            <a:endParaRPr lang="fr-FR" sz="1200" dirty="0"/>
          </a:p>
        </p:txBody>
      </p:sp>
      <p:sp>
        <p:nvSpPr>
          <p:cNvPr id="115" name="Line 734"/>
          <p:cNvSpPr>
            <a:spLocks noChangeShapeType="1"/>
          </p:cNvSpPr>
          <p:nvPr/>
        </p:nvSpPr>
        <p:spPr bwMode="auto">
          <a:xfrm>
            <a:off x="8440108" y="327767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Line 734"/>
          <p:cNvSpPr>
            <a:spLocks noChangeShapeType="1"/>
          </p:cNvSpPr>
          <p:nvPr/>
        </p:nvSpPr>
        <p:spPr bwMode="auto">
          <a:xfrm>
            <a:off x="7238447" y="216004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8" name="Line 734"/>
          <p:cNvSpPr>
            <a:spLocks noChangeShapeType="1"/>
          </p:cNvSpPr>
          <p:nvPr/>
        </p:nvSpPr>
        <p:spPr bwMode="auto">
          <a:xfrm>
            <a:off x="2962894" y="103231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9" name="Rectangle 3"/>
          <p:cNvSpPr>
            <a:spLocks noChangeArrowheads="1"/>
          </p:cNvSpPr>
          <p:nvPr/>
        </p:nvSpPr>
        <p:spPr bwMode="auto">
          <a:xfrm>
            <a:off x="6145036" y="5058275"/>
            <a:ext cx="73391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[CF] </a:t>
            </a:r>
            <a:endParaRPr lang="fr-FR" altLang="fr-FR" sz="1400" dirty="0">
              <a:latin typeface="Arial" charset="0"/>
            </a:endParaRPr>
          </a:p>
        </p:txBody>
      </p:sp>
      <p:sp>
        <p:nvSpPr>
          <p:cNvPr id="120" name="Rectangle 9"/>
          <p:cNvSpPr>
            <a:spLocks noChangeArrowheads="1"/>
          </p:cNvSpPr>
          <p:nvPr/>
        </p:nvSpPr>
        <p:spPr bwMode="auto">
          <a:xfrm>
            <a:off x="5152096" y="5058275"/>
            <a:ext cx="111569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s</a:t>
            </a:r>
            <a:r>
              <a:rPr lang="fr-FR" altLang="fr-FR" sz="1400" dirty="0" smtClean="0">
                <a:latin typeface="Arial"/>
                <a:cs typeface="Arial"/>
              </a:rPr>
              <a:t>Ø</a:t>
            </a:r>
            <a:r>
              <a:rPr lang="fr-FR" altLang="fr-FR" sz="1400" dirty="0" smtClean="0">
                <a:latin typeface="Arial" charset="0"/>
              </a:rPr>
              <a:t>1  </a:t>
            </a:r>
            <a:r>
              <a:rPr lang="fr-FR" altLang="fr-FR" sz="1100" dirty="0" smtClean="0">
                <a:latin typeface="Arial" charset="0"/>
              </a:rPr>
              <a:t>A</a:t>
            </a:r>
            <a:r>
              <a:rPr lang="fr-FR" altLang="fr-FR" sz="1400" dirty="0" smtClean="0">
                <a:latin typeface="Arial" charset="0"/>
              </a:rPr>
              <a:t>  </a:t>
            </a:r>
            <a:r>
              <a:rPr lang="fr-FR" altLang="fr-FR" sz="1400" dirty="0" smtClean="0">
                <a:latin typeface="Arial" charset="0"/>
                <a:sym typeface="CATIA Symbols"/>
              </a:rPr>
              <a:t></a:t>
            </a:r>
            <a:r>
              <a:rPr lang="fr-FR" altLang="fr-FR" sz="1400" dirty="0" smtClean="0">
                <a:latin typeface="Arial" charset="0"/>
              </a:rPr>
              <a:t>  </a:t>
            </a:r>
            <a:endParaRPr lang="fr-FR" altLang="fr-FR" sz="1400" dirty="0">
              <a:latin typeface="Arial" charset="0"/>
            </a:endParaRPr>
          </a:p>
        </p:txBody>
      </p:sp>
      <p:sp>
        <p:nvSpPr>
          <p:cNvPr id="121" name="Rectangle 21"/>
          <p:cNvSpPr>
            <a:spLocks noChangeArrowheads="1"/>
          </p:cNvSpPr>
          <p:nvPr/>
        </p:nvSpPr>
        <p:spPr bwMode="auto">
          <a:xfrm>
            <a:off x="4869520" y="5061450"/>
            <a:ext cx="1974890" cy="302069"/>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2" name="Line 22"/>
          <p:cNvSpPr>
            <a:spLocks noChangeShapeType="1"/>
          </p:cNvSpPr>
          <p:nvPr/>
        </p:nvSpPr>
        <p:spPr bwMode="auto">
          <a:xfrm>
            <a:off x="5167971" y="50600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Line 23"/>
          <p:cNvSpPr>
            <a:spLocks noChangeShapeType="1"/>
          </p:cNvSpPr>
          <p:nvPr/>
        </p:nvSpPr>
        <p:spPr bwMode="auto">
          <a:xfrm>
            <a:off x="6160911" y="506008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24" name="Group 627"/>
          <p:cNvGrpSpPr>
            <a:grpSpLocks/>
          </p:cNvGrpSpPr>
          <p:nvPr/>
        </p:nvGrpSpPr>
        <p:grpSpPr bwMode="auto">
          <a:xfrm>
            <a:off x="4917146" y="5117234"/>
            <a:ext cx="190500" cy="190500"/>
            <a:chOff x="4360" y="1124"/>
            <a:chExt cx="120" cy="120"/>
          </a:xfrm>
        </p:grpSpPr>
        <p:sp>
          <p:nvSpPr>
            <p:cNvPr id="125"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6"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8" name="Ellipse 127"/>
          <p:cNvSpPr/>
          <p:nvPr/>
        </p:nvSpPr>
        <p:spPr>
          <a:xfrm>
            <a:off x="5595259" y="5116453"/>
            <a:ext cx="186535" cy="192062"/>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9" name="Connecteur droit avec flèche 128"/>
          <p:cNvCxnSpPr/>
          <p:nvPr/>
        </p:nvCxnSpPr>
        <p:spPr>
          <a:xfrm flipH="1" flipV="1">
            <a:off x="5089096" y="3960996"/>
            <a:ext cx="235601" cy="109727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0" name="ZoneTexte 129"/>
          <p:cNvSpPr txBox="1"/>
          <p:nvPr/>
        </p:nvSpPr>
        <p:spPr>
          <a:xfrm>
            <a:off x="8787898" y="3300968"/>
            <a:ext cx="356188" cy="276999"/>
          </a:xfrm>
          <a:prstGeom prst="rect">
            <a:avLst/>
          </a:prstGeom>
          <a:noFill/>
        </p:spPr>
        <p:txBody>
          <a:bodyPr wrap="none" rtlCol="0">
            <a:spAutoFit/>
          </a:bodyPr>
          <a:lstStyle/>
          <a:p>
            <a:r>
              <a:rPr lang="fr-FR" sz="1200" dirty="0" smtClean="0"/>
              <a:t>(4)</a:t>
            </a:r>
            <a:endParaRPr lang="fr-FR" sz="1200" dirty="0"/>
          </a:p>
        </p:txBody>
      </p:sp>
      <p:grpSp>
        <p:nvGrpSpPr>
          <p:cNvPr id="131" name="Group 627"/>
          <p:cNvGrpSpPr>
            <a:grpSpLocks/>
          </p:cNvGrpSpPr>
          <p:nvPr/>
        </p:nvGrpSpPr>
        <p:grpSpPr bwMode="auto">
          <a:xfrm>
            <a:off x="506388" y="1087736"/>
            <a:ext cx="190500" cy="190500"/>
            <a:chOff x="4360" y="1124"/>
            <a:chExt cx="120" cy="120"/>
          </a:xfrm>
        </p:grpSpPr>
        <p:sp>
          <p:nvSpPr>
            <p:cNvPr id="132"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3"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4"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35" name="Group 627"/>
          <p:cNvGrpSpPr>
            <a:grpSpLocks/>
          </p:cNvGrpSpPr>
          <p:nvPr/>
        </p:nvGrpSpPr>
        <p:grpSpPr bwMode="auto">
          <a:xfrm>
            <a:off x="6047637" y="3349135"/>
            <a:ext cx="190500" cy="190500"/>
            <a:chOff x="4360" y="1124"/>
            <a:chExt cx="120" cy="120"/>
          </a:xfrm>
        </p:grpSpPr>
        <p:sp>
          <p:nvSpPr>
            <p:cNvPr id="136"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7"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8"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39" name="ZoneTexte 138"/>
          <p:cNvSpPr txBox="1"/>
          <p:nvPr/>
        </p:nvSpPr>
        <p:spPr>
          <a:xfrm>
            <a:off x="1595007" y="1364000"/>
            <a:ext cx="356188" cy="276999"/>
          </a:xfrm>
          <a:prstGeom prst="rect">
            <a:avLst/>
          </a:prstGeom>
          <a:noFill/>
        </p:spPr>
        <p:txBody>
          <a:bodyPr wrap="none" rtlCol="0">
            <a:spAutoFit/>
          </a:bodyPr>
          <a:lstStyle/>
          <a:p>
            <a:r>
              <a:rPr lang="fr-FR" sz="1200" dirty="0" smtClean="0"/>
              <a:t>(2)</a:t>
            </a:r>
            <a:endParaRPr lang="fr-FR" sz="1200" dirty="0"/>
          </a:p>
        </p:txBody>
      </p:sp>
      <p:sp>
        <p:nvSpPr>
          <p:cNvPr id="140" name="Rectangle 49"/>
          <p:cNvSpPr>
            <a:spLocks noChangeArrowheads="1"/>
          </p:cNvSpPr>
          <p:nvPr/>
        </p:nvSpPr>
        <p:spPr bwMode="auto">
          <a:xfrm>
            <a:off x="192088" y="149225"/>
            <a:ext cx="6986225" cy="482600"/>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Arial" charset="0"/>
            </a:endParaRPr>
          </a:p>
        </p:txBody>
      </p:sp>
      <p:sp>
        <p:nvSpPr>
          <p:cNvPr id="141" name="Rectangle 50"/>
          <p:cNvSpPr>
            <a:spLocks noChangeArrowheads="1"/>
          </p:cNvSpPr>
          <p:nvPr/>
        </p:nvSpPr>
        <p:spPr bwMode="auto">
          <a:xfrm>
            <a:off x="192088" y="158750"/>
            <a:ext cx="7049430"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a:latin typeface="Arial" charset="0"/>
              </a:rPr>
              <a:t>TUBULURE </a:t>
            </a:r>
            <a:r>
              <a:rPr lang="fr-FR" altLang="fr-FR" sz="2400" b="1" dirty="0" smtClean="0">
                <a:latin typeface="Arial" charset="0"/>
              </a:rPr>
              <a:t>SUR CONES </a:t>
            </a:r>
            <a:r>
              <a:rPr lang="fr-FR" altLang="fr-FR" sz="2400" b="1" dirty="0">
                <a:latin typeface="Arial" charset="0"/>
              </a:rPr>
              <a:t>AVEC </a:t>
            </a:r>
            <a:r>
              <a:rPr lang="fr-FR" altLang="fr-FR" sz="2400" b="1" dirty="0" smtClean="0">
                <a:latin typeface="Arial" charset="0"/>
              </a:rPr>
              <a:t>POINT D'APPUI</a:t>
            </a:r>
            <a:endParaRPr lang="fr-FR" altLang="fr-FR" sz="2400" b="1" dirty="0">
              <a:latin typeface="Arial" charset="0"/>
            </a:endParaRPr>
          </a:p>
        </p:txBody>
      </p:sp>
      <p:sp>
        <p:nvSpPr>
          <p:cNvPr id="142" name="ZoneTexte 141"/>
          <p:cNvSpPr txBox="1"/>
          <p:nvPr/>
        </p:nvSpPr>
        <p:spPr>
          <a:xfrm>
            <a:off x="7178313" y="4182277"/>
            <a:ext cx="1774845" cy="369332"/>
          </a:xfrm>
          <a:prstGeom prst="rect">
            <a:avLst/>
          </a:prstGeom>
          <a:noFill/>
        </p:spPr>
        <p:txBody>
          <a:bodyPr wrap="none" rtlCol="0">
            <a:spAutoFit/>
          </a:bodyPr>
          <a:lstStyle/>
          <a:p>
            <a:r>
              <a:rPr lang="fr-FR" dirty="0" smtClean="0">
                <a:solidFill>
                  <a:srgbClr val="FF0000"/>
                </a:solidFill>
                <a:latin typeface="Arial" panose="020B0604020202020204" pitchFamily="34" charset="0"/>
                <a:cs typeface="Arial" panose="020B0604020202020204" pitchFamily="34" charset="0"/>
              </a:rPr>
              <a:t>HORS NORME</a:t>
            </a:r>
            <a:endParaRPr lang="fr-FR"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7359220"/>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40"/>
          <p:cNvSpPr>
            <a:spLocks noChangeArrowheads="1"/>
          </p:cNvSpPr>
          <p:nvPr/>
        </p:nvSpPr>
        <p:spPr bwMode="auto">
          <a:xfrm>
            <a:off x="2967038" y="4782144"/>
            <a:ext cx="206375" cy="204787"/>
          </a:xfrm>
          <a:prstGeom prst="rect">
            <a:avLst/>
          </a:prstGeom>
          <a:solidFill>
            <a:srgbClr val="FFFF00"/>
          </a:solidFill>
          <a:ln w="12700">
            <a:solidFill>
              <a:srgbClr val="000000"/>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63" name="Oval 13"/>
          <p:cNvSpPr>
            <a:spLocks noChangeArrowheads="1"/>
          </p:cNvSpPr>
          <p:nvPr/>
        </p:nvSpPr>
        <p:spPr bwMode="auto">
          <a:xfrm>
            <a:off x="2087563" y="4191594"/>
            <a:ext cx="465137" cy="476250"/>
          </a:xfrm>
          <a:prstGeom prst="ellipse">
            <a:avLst/>
          </a:prstGeom>
          <a:solidFill>
            <a:srgbClr val="FFFF00"/>
          </a:solidFill>
          <a:ln w="127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64" name="Oval 13"/>
          <p:cNvSpPr>
            <a:spLocks noChangeArrowheads="1"/>
          </p:cNvSpPr>
          <p:nvPr/>
        </p:nvSpPr>
        <p:spPr bwMode="auto">
          <a:xfrm>
            <a:off x="5314950" y="1313456"/>
            <a:ext cx="465138" cy="476250"/>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5" name="Espace réservé du numéro de diapositive 1"/>
          <p:cNvSpPr>
            <a:spLocks noGrp="1"/>
          </p:cNvSpPr>
          <p:nvPr>
            <p:ph type="sldNum" sz="quarter" idx="12"/>
          </p:nvPr>
        </p:nvSpPr>
        <p:spPr/>
        <p:txBody>
          <a:bodyPr/>
          <a:lstStyle/>
          <a:p>
            <a:pPr>
              <a:defRPr/>
            </a:pPr>
            <a:fld id="{C524C5F2-83D6-467F-9333-34855EE16C9A}" type="slidenum">
              <a:rPr lang="fr-FR" smtClean="0"/>
              <a:pPr>
                <a:defRPr/>
              </a:pPr>
              <a:t>139</a:t>
            </a:fld>
            <a:endParaRPr lang="fr-FR"/>
          </a:p>
        </p:txBody>
      </p:sp>
      <p:sp>
        <p:nvSpPr>
          <p:cNvPr id="92166" name="Rectangle 351"/>
          <p:cNvSpPr>
            <a:spLocks noChangeArrowheads="1"/>
          </p:cNvSpPr>
          <p:nvPr/>
        </p:nvSpPr>
        <p:spPr bwMode="auto">
          <a:xfrm>
            <a:off x="2781300" y="1567456"/>
            <a:ext cx="6937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0,5   A</a:t>
            </a:r>
          </a:p>
        </p:txBody>
      </p:sp>
      <p:sp>
        <p:nvSpPr>
          <p:cNvPr id="92167" name="Rectangle 352"/>
          <p:cNvSpPr>
            <a:spLocks noChangeArrowheads="1"/>
          </p:cNvSpPr>
          <p:nvPr/>
        </p:nvSpPr>
        <p:spPr bwMode="auto">
          <a:xfrm>
            <a:off x="2498725" y="1551581"/>
            <a:ext cx="976313"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2168" name="Line 353"/>
          <p:cNvSpPr>
            <a:spLocks noChangeShapeType="1"/>
          </p:cNvSpPr>
          <p:nvPr/>
        </p:nvSpPr>
        <p:spPr bwMode="auto">
          <a:xfrm>
            <a:off x="2822575" y="154523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169" name="Group 354"/>
          <p:cNvGrpSpPr>
            <a:grpSpLocks/>
          </p:cNvGrpSpPr>
          <p:nvPr/>
        </p:nvGrpSpPr>
        <p:grpSpPr bwMode="auto">
          <a:xfrm>
            <a:off x="2549525" y="1637306"/>
            <a:ext cx="231775" cy="115888"/>
            <a:chOff x="468" y="3046"/>
            <a:chExt cx="146" cy="73"/>
          </a:xfrm>
        </p:grpSpPr>
        <p:sp>
          <p:nvSpPr>
            <p:cNvPr id="92284" name="Arc 355"/>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85" name="Line 356"/>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170" name="Line 357"/>
          <p:cNvSpPr>
            <a:spLocks noChangeShapeType="1"/>
          </p:cNvSpPr>
          <p:nvPr/>
        </p:nvSpPr>
        <p:spPr bwMode="auto">
          <a:xfrm>
            <a:off x="3157538" y="154523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2171" name="Connecteur droit 72"/>
          <p:cNvCxnSpPr>
            <a:cxnSpLocks noChangeShapeType="1"/>
          </p:cNvCxnSpPr>
          <p:nvPr/>
        </p:nvCxnSpPr>
        <p:spPr bwMode="auto">
          <a:xfrm>
            <a:off x="3489325" y="1697631"/>
            <a:ext cx="35401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172" name="Ellipse 73"/>
          <p:cNvSpPr>
            <a:spLocks noChangeArrowheads="1"/>
          </p:cNvSpPr>
          <p:nvPr/>
        </p:nvSpPr>
        <p:spPr bwMode="auto">
          <a:xfrm>
            <a:off x="3843338" y="1659531"/>
            <a:ext cx="79375" cy="79375"/>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73" name="Forme libre 4"/>
          <p:cNvSpPr>
            <a:spLocks/>
          </p:cNvSpPr>
          <p:nvPr/>
        </p:nvSpPr>
        <p:spPr bwMode="auto">
          <a:xfrm>
            <a:off x="2921000" y="1991319"/>
            <a:ext cx="2484438" cy="2505075"/>
          </a:xfrm>
          <a:custGeom>
            <a:avLst/>
            <a:gdLst>
              <a:gd name="T0" fmla="*/ 1 w 4777592"/>
              <a:gd name="T1" fmla="*/ 1 h 4819769"/>
              <a:gd name="T2" fmla="*/ 1 w 4777592"/>
              <a:gd name="T3" fmla="*/ 1 h 4819769"/>
              <a:gd name="T4" fmla="*/ 1 w 4777592"/>
              <a:gd name="T5" fmla="*/ 2 h 4819769"/>
              <a:gd name="T6" fmla="*/ 1 w 4777592"/>
              <a:gd name="T7" fmla="*/ 2 h 4819769"/>
              <a:gd name="T8" fmla="*/ 2 w 4777592"/>
              <a:gd name="T9" fmla="*/ 2 h 4819769"/>
              <a:gd name="T10" fmla="*/ 2 w 4777592"/>
              <a:gd name="T11" fmla="*/ 2 h 4819769"/>
              <a:gd name="T12" fmla="*/ 2 w 4777592"/>
              <a:gd name="T13" fmla="*/ 1 h 4819769"/>
              <a:gd name="T14" fmla="*/ 2 w 4777592"/>
              <a:gd name="T15" fmla="*/ 1 h 4819769"/>
              <a:gd name="T16" fmla="*/ 2 w 4777592"/>
              <a:gd name="T17" fmla="*/ 1 h 4819769"/>
              <a:gd name="T18" fmla="*/ 2 w 4777592"/>
              <a:gd name="T19" fmla="*/ 1 h 4819769"/>
              <a:gd name="T20" fmla="*/ 2 w 4777592"/>
              <a:gd name="T21" fmla="*/ 0 h 4819769"/>
              <a:gd name="T22" fmla="*/ 1 w 4777592"/>
              <a:gd name="T23" fmla="*/ 1 h 4819769"/>
              <a:gd name="T24" fmla="*/ 1 w 4777592"/>
              <a:gd name="T25" fmla="*/ 1 h 4819769"/>
              <a:gd name="T26" fmla="*/ 1 w 4777592"/>
              <a:gd name="T27" fmla="*/ 1 h 48197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777592" h="4819769">
                <a:moveTo>
                  <a:pt x="256713" y="1925053"/>
                </a:moveTo>
                <a:cubicBezTo>
                  <a:pt x="61534" y="2350169"/>
                  <a:pt x="139071" y="2558716"/>
                  <a:pt x="96292" y="2999874"/>
                </a:cubicBezTo>
                <a:cubicBezTo>
                  <a:pt x="53513" y="3441032"/>
                  <a:pt x="2713" y="4253832"/>
                  <a:pt x="40" y="4572000"/>
                </a:cubicBezTo>
                <a:cubicBezTo>
                  <a:pt x="-2633" y="4890168"/>
                  <a:pt x="131051" y="4809959"/>
                  <a:pt x="465261" y="4812632"/>
                </a:cubicBezTo>
                <a:lnTo>
                  <a:pt x="3737850" y="4780547"/>
                </a:lnTo>
                <a:cubicBezTo>
                  <a:pt x="4077409" y="4767178"/>
                  <a:pt x="4082756" y="4860758"/>
                  <a:pt x="4138903" y="4539916"/>
                </a:cubicBezTo>
                <a:cubicBezTo>
                  <a:pt x="4195051" y="4219074"/>
                  <a:pt x="4085430" y="3280611"/>
                  <a:pt x="4074735" y="2855495"/>
                </a:cubicBezTo>
                <a:cubicBezTo>
                  <a:pt x="4064040" y="2430379"/>
                  <a:pt x="4037303" y="2184400"/>
                  <a:pt x="4074734" y="1989221"/>
                </a:cubicBezTo>
                <a:cubicBezTo>
                  <a:pt x="4112165" y="1794042"/>
                  <a:pt x="4195050" y="1981200"/>
                  <a:pt x="4299324" y="1684421"/>
                </a:cubicBezTo>
                <a:cubicBezTo>
                  <a:pt x="4403598" y="1387642"/>
                  <a:pt x="4665619" y="489284"/>
                  <a:pt x="4700377" y="208547"/>
                </a:cubicBezTo>
                <a:cubicBezTo>
                  <a:pt x="4735135" y="-72190"/>
                  <a:pt x="4935661" y="21389"/>
                  <a:pt x="4507871" y="0"/>
                </a:cubicBezTo>
                <a:cubicBezTo>
                  <a:pt x="4080081" y="-21389"/>
                  <a:pt x="2673724" y="5348"/>
                  <a:pt x="2133640" y="80211"/>
                </a:cubicBezTo>
                <a:cubicBezTo>
                  <a:pt x="1593556" y="155074"/>
                  <a:pt x="1580187" y="141705"/>
                  <a:pt x="1267366" y="449179"/>
                </a:cubicBezTo>
                <a:cubicBezTo>
                  <a:pt x="954545" y="756653"/>
                  <a:pt x="451892" y="1499937"/>
                  <a:pt x="256713" y="1925053"/>
                </a:cubicBezTo>
                <a:close/>
              </a:path>
            </a:pathLst>
          </a:custGeom>
          <a:solidFill>
            <a:srgbClr val="99FFCC"/>
          </a:solidFill>
          <a:ln w="12700" cap="flat" cmpd="sng" algn="ctr">
            <a:solidFill>
              <a:schemeClr val="tx1"/>
            </a:solidFill>
            <a:prstDash val="solid"/>
            <a:round/>
            <a:headEnd type="none" w="sm" len="sm"/>
            <a:tailEnd type="none" w="sm" len="sm"/>
          </a:ln>
        </p:spPr>
        <p:txBody>
          <a:bodyPr/>
          <a:lstStyle/>
          <a:p>
            <a:endParaRPr lang="fr-FR"/>
          </a:p>
        </p:txBody>
      </p:sp>
      <p:sp>
        <p:nvSpPr>
          <p:cNvPr id="92174" name="Forme libre 5"/>
          <p:cNvSpPr>
            <a:spLocks/>
          </p:cNvSpPr>
          <p:nvPr/>
        </p:nvSpPr>
        <p:spPr bwMode="auto">
          <a:xfrm>
            <a:off x="3271838" y="2065931"/>
            <a:ext cx="2027237" cy="842963"/>
          </a:xfrm>
          <a:custGeom>
            <a:avLst/>
            <a:gdLst>
              <a:gd name="T0" fmla="*/ 1 w 3898232"/>
              <a:gd name="T1" fmla="*/ 1 h 1620253"/>
              <a:gd name="T2" fmla="*/ 1 w 3898232"/>
              <a:gd name="T3" fmla="*/ 1 h 1620253"/>
              <a:gd name="T4" fmla="*/ 2 w 3898232"/>
              <a:gd name="T5" fmla="*/ 1 h 1620253"/>
              <a:gd name="T6" fmla="*/ 2 w 3898232"/>
              <a:gd name="T7" fmla="*/ 0 h 1620253"/>
              <a:gd name="T8" fmla="*/ 1 w 3898232"/>
              <a:gd name="T9" fmla="*/ 1 h 1620253"/>
              <a:gd name="T10" fmla="*/ 1 w 3898232"/>
              <a:gd name="T11" fmla="*/ 1 h 1620253"/>
              <a:gd name="T12" fmla="*/ 1 w 3898232"/>
              <a:gd name="T13" fmla="*/ 1 h 1620253"/>
              <a:gd name="T14" fmla="*/ 1 w 3898232"/>
              <a:gd name="T15" fmla="*/ 1 h 1620253"/>
              <a:gd name="T16" fmla="*/ 0 w 3898232"/>
              <a:gd name="T17" fmla="*/ 1 h 1620253"/>
              <a:gd name="T18" fmla="*/ 1 w 3898232"/>
              <a:gd name="T19" fmla="*/ 1 h 1620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98232" h="1620253">
                <a:moveTo>
                  <a:pt x="96253" y="1620253"/>
                </a:moveTo>
                <a:lnTo>
                  <a:pt x="3384884" y="1588168"/>
                </a:lnTo>
                <a:lnTo>
                  <a:pt x="3834063" y="128337"/>
                </a:lnTo>
                <a:lnTo>
                  <a:pt x="3898232" y="0"/>
                </a:lnTo>
                <a:lnTo>
                  <a:pt x="1427748" y="96253"/>
                </a:lnTo>
                <a:lnTo>
                  <a:pt x="1010653" y="160421"/>
                </a:lnTo>
                <a:lnTo>
                  <a:pt x="561474" y="609600"/>
                </a:lnTo>
                <a:lnTo>
                  <a:pt x="112295" y="1283368"/>
                </a:lnTo>
                <a:lnTo>
                  <a:pt x="0" y="1443789"/>
                </a:lnTo>
                <a:lnTo>
                  <a:pt x="96253" y="1620253"/>
                </a:lnTo>
                <a:close/>
              </a:path>
            </a:pathLst>
          </a:custGeom>
          <a:solidFill>
            <a:schemeClr val="bg1"/>
          </a:solidFill>
          <a:ln w="12700" cap="flat" cmpd="sng" algn="ctr">
            <a:solidFill>
              <a:schemeClr val="tx1"/>
            </a:solidFill>
            <a:prstDash val="solid"/>
            <a:round/>
            <a:headEnd type="none" w="sm" len="sm"/>
            <a:tailEnd type="none" w="sm" len="sm"/>
          </a:ln>
        </p:spPr>
        <p:txBody>
          <a:bodyPr/>
          <a:lstStyle/>
          <a:p>
            <a:endParaRPr lang="fr-FR"/>
          </a:p>
        </p:txBody>
      </p:sp>
      <p:sp>
        <p:nvSpPr>
          <p:cNvPr id="92175" name="Ellipse 6"/>
          <p:cNvSpPr>
            <a:spLocks noChangeArrowheads="1"/>
          </p:cNvSpPr>
          <p:nvPr/>
        </p:nvSpPr>
        <p:spPr bwMode="auto">
          <a:xfrm>
            <a:off x="3894138" y="3507381"/>
            <a:ext cx="215900" cy="21748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76" name="Forme libre 8"/>
          <p:cNvSpPr>
            <a:spLocks/>
          </p:cNvSpPr>
          <p:nvPr/>
        </p:nvSpPr>
        <p:spPr bwMode="auto">
          <a:xfrm>
            <a:off x="3421063" y="3575644"/>
            <a:ext cx="1246187" cy="611187"/>
          </a:xfrm>
          <a:custGeom>
            <a:avLst/>
            <a:gdLst>
              <a:gd name="T0" fmla="*/ 1 w 2397048"/>
              <a:gd name="T1" fmla="*/ 1 h 1174711"/>
              <a:gd name="T2" fmla="*/ 1 w 2397048"/>
              <a:gd name="T3" fmla="*/ 1 h 1174711"/>
              <a:gd name="T4" fmla="*/ 1 w 2397048"/>
              <a:gd name="T5" fmla="*/ 1 h 1174711"/>
              <a:gd name="T6" fmla="*/ 1 w 2397048"/>
              <a:gd name="T7" fmla="*/ 1 h 1174711"/>
              <a:gd name="T8" fmla="*/ 1 w 2397048"/>
              <a:gd name="T9" fmla="*/ 1 h 1174711"/>
              <a:gd name="T10" fmla="*/ 1 w 2397048"/>
              <a:gd name="T11" fmla="*/ 1 h 1174711"/>
              <a:gd name="T12" fmla="*/ 1 w 2397048"/>
              <a:gd name="T13" fmla="*/ 1 h 1174711"/>
              <a:gd name="T14" fmla="*/ 1 w 2397048"/>
              <a:gd name="T15" fmla="*/ 1 h 1174711"/>
              <a:gd name="T16" fmla="*/ 1 w 2397048"/>
              <a:gd name="T17" fmla="*/ 1 h 1174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97048" h="1174711">
                <a:moveTo>
                  <a:pt x="1846309" y="272976"/>
                </a:moveTo>
                <a:cubicBezTo>
                  <a:pt x="1750056" y="374576"/>
                  <a:pt x="1827593" y="494892"/>
                  <a:pt x="1557551" y="609860"/>
                </a:cubicBezTo>
                <a:cubicBezTo>
                  <a:pt x="1287509" y="724828"/>
                  <a:pt x="469362" y="874555"/>
                  <a:pt x="226057" y="962786"/>
                </a:cubicBezTo>
                <a:cubicBezTo>
                  <a:pt x="-17248" y="1051018"/>
                  <a:pt x="-70722" y="1109839"/>
                  <a:pt x="97720" y="1139249"/>
                </a:cubicBezTo>
                <a:cubicBezTo>
                  <a:pt x="266162" y="1168659"/>
                  <a:pt x="883783" y="1144596"/>
                  <a:pt x="1236709" y="1139249"/>
                </a:cubicBezTo>
                <a:cubicBezTo>
                  <a:pt x="1589635" y="1133902"/>
                  <a:pt x="2022773" y="1240849"/>
                  <a:pt x="2215278" y="1107165"/>
                </a:cubicBezTo>
                <a:cubicBezTo>
                  <a:pt x="2407783" y="973481"/>
                  <a:pt x="2405110" y="521628"/>
                  <a:pt x="2391741" y="337144"/>
                </a:cubicBezTo>
                <a:cubicBezTo>
                  <a:pt x="2378373" y="152660"/>
                  <a:pt x="2228646" y="8281"/>
                  <a:pt x="2135067" y="260"/>
                </a:cubicBezTo>
                <a:cubicBezTo>
                  <a:pt x="2041488" y="-7761"/>
                  <a:pt x="1942562" y="171376"/>
                  <a:pt x="1846309" y="272976"/>
                </a:cubicBezTo>
                <a:close/>
              </a:path>
            </a:pathLst>
          </a:custGeom>
          <a:solidFill>
            <a:schemeClr val="bg1"/>
          </a:solidFill>
          <a:ln w="12700" cap="flat" cmpd="sng" algn="ctr">
            <a:solidFill>
              <a:schemeClr val="tx1"/>
            </a:solidFill>
            <a:prstDash val="solid"/>
            <a:round/>
            <a:headEnd type="none" w="sm" len="sm"/>
            <a:tailEnd type="none" w="sm" len="sm"/>
          </a:ln>
        </p:spPr>
        <p:txBody>
          <a:bodyPr/>
          <a:lstStyle/>
          <a:p>
            <a:endParaRPr lang="fr-FR"/>
          </a:p>
        </p:txBody>
      </p:sp>
      <p:grpSp>
        <p:nvGrpSpPr>
          <p:cNvPr id="92177" name="Groupe 11"/>
          <p:cNvGrpSpPr>
            <a:grpSpLocks/>
          </p:cNvGrpSpPr>
          <p:nvPr/>
        </p:nvGrpSpPr>
        <p:grpSpPr bwMode="auto">
          <a:xfrm>
            <a:off x="3963988" y="3391494"/>
            <a:ext cx="76200" cy="447675"/>
            <a:chOff x="3793958" y="3609474"/>
            <a:chExt cx="144378" cy="858248"/>
          </a:xfrm>
        </p:grpSpPr>
        <p:sp>
          <p:nvSpPr>
            <p:cNvPr id="92282" name="Ellipse 9"/>
            <p:cNvSpPr>
              <a:spLocks noChangeArrowheads="1"/>
            </p:cNvSpPr>
            <p:nvPr/>
          </p:nvSpPr>
          <p:spPr bwMode="auto">
            <a:xfrm>
              <a:off x="3793958" y="3609474"/>
              <a:ext cx="144378" cy="14437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83" name="Ellipse 10"/>
            <p:cNvSpPr>
              <a:spLocks noChangeArrowheads="1"/>
            </p:cNvSpPr>
            <p:nvPr/>
          </p:nvSpPr>
          <p:spPr bwMode="auto">
            <a:xfrm>
              <a:off x="3793958" y="4323344"/>
              <a:ext cx="144378" cy="14437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grpSp>
      <p:grpSp>
        <p:nvGrpSpPr>
          <p:cNvPr id="92178" name="Groupe 12"/>
          <p:cNvGrpSpPr>
            <a:grpSpLocks/>
          </p:cNvGrpSpPr>
          <p:nvPr/>
        </p:nvGrpSpPr>
        <p:grpSpPr bwMode="auto">
          <a:xfrm rot="-5400000">
            <a:off x="3963988" y="3393081"/>
            <a:ext cx="74612" cy="446088"/>
            <a:chOff x="3793958" y="3609474"/>
            <a:chExt cx="144378" cy="858248"/>
          </a:xfrm>
        </p:grpSpPr>
        <p:sp>
          <p:nvSpPr>
            <p:cNvPr id="92280" name="Ellipse 13"/>
            <p:cNvSpPr>
              <a:spLocks noChangeArrowheads="1"/>
            </p:cNvSpPr>
            <p:nvPr/>
          </p:nvSpPr>
          <p:spPr bwMode="auto">
            <a:xfrm>
              <a:off x="3793958" y="3609474"/>
              <a:ext cx="144378" cy="14437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81" name="Ellipse 14"/>
            <p:cNvSpPr>
              <a:spLocks noChangeArrowheads="1"/>
            </p:cNvSpPr>
            <p:nvPr/>
          </p:nvSpPr>
          <p:spPr bwMode="auto">
            <a:xfrm>
              <a:off x="3793958" y="4323344"/>
              <a:ext cx="144378" cy="14437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grpSp>
      <p:sp>
        <p:nvSpPr>
          <p:cNvPr id="92179" name="Ellipse 15"/>
          <p:cNvSpPr>
            <a:spLocks noChangeArrowheads="1"/>
          </p:cNvSpPr>
          <p:nvPr/>
        </p:nvSpPr>
        <p:spPr bwMode="auto">
          <a:xfrm>
            <a:off x="4678363" y="3062881"/>
            <a:ext cx="157162" cy="158750"/>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80" name="Ellipse 16"/>
          <p:cNvSpPr>
            <a:spLocks noChangeArrowheads="1"/>
          </p:cNvSpPr>
          <p:nvPr/>
        </p:nvSpPr>
        <p:spPr bwMode="auto">
          <a:xfrm>
            <a:off x="4794250" y="4288431"/>
            <a:ext cx="82550" cy="84138"/>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81" name="Ellipse 17"/>
          <p:cNvSpPr>
            <a:spLocks noChangeArrowheads="1"/>
          </p:cNvSpPr>
          <p:nvPr/>
        </p:nvSpPr>
        <p:spPr bwMode="auto">
          <a:xfrm>
            <a:off x="3146425" y="4285256"/>
            <a:ext cx="84138" cy="82550"/>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82" name="Oval 13"/>
          <p:cNvSpPr>
            <a:spLocks noChangeArrowheads="1"/>
          </p:cNvSpPr>
          <p:nvPr/>
        </p:nvSpPr>
        <p:spPr bwMode="auto">
          <a:xfrm>
            <a:off x="2520950" y="2378669"/>
            <a:ext cx="465138" cy="476250"/>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83" name="Rectangle 14"/>
          <p:cNvSpPr>
            <a:spLocks noChangeArrowheads="1"/>
          </p:cNvSpPr>
          <p:nvPr/>
        </p:nvSpPr>
        <p:spPr bwMode="auto">
          <a:xfrm>
            <a:off x="2579688" y="2605681"/>
            <a:ext cx="373062"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A3</a:t>
            </a:r>
          </a:p>
        </p:txBody>
      </p:sp>
      <p:sp>
        <p:nvSpPr>
          <p:cNvPr id="92184" name="Line 15"/>
          <p:cNvSpPr>
            <a:spLocks noChangeShapeType="1"/>
          </p:cNvSpPr>
          <p:nvPr/>
        </p:nvSpPr>
        <p:spPr bwMode="auto">
          <a:xfrm>
            <a:off x="2516188" y="2610444"/>
            <a:ext cx="46196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5" name="Line 19"/>
          <p:cNvSpPr>
            <a:spLocks noChangeShapeType="1"/>
          </p:cNvSpPr>
          <p:nvPr/>
        </p:nvSpPr>
        <p:spPr bwMode="auto">
          <a:xfrm>
            <a:off x="2927350" y="2748556"/>
            <a:ext cx="344488" cy="2492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6" name="Oval 13"/>
          <p:cNvSpPr>
            <a:spLocks noChangeArrowheads="1"/>
          </p:cNvSpPr>
          <p:nvPr/>
        </p:nvSpPr>
        <p:spPr bwMode="auto">
          <a:xfrm>
            <a:off x="5805488" y="2113556"/>
            <a:ext cx="465137" cy="477838"/>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87" name="Rectangle 14"/>
          <p:cNvSpPr>
            <a:spLocks noChangeArrowheads="1"/>
          </p:cNvSpPr>
          <p:nvPr/>
        </p:nvSpPr>
        <p:spPr bwMode="auto">
          <a:xfrm>
            <a:off x="5864225" y="2340569"/>
            <a:ext cx="373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A7</a:t>
            </a:r>
          </a:p>
        </p:txBody>
      </p:sp>
      <p:sp>
        <p:nvSpPr>
          <p:cNvPr id="92188" name="Line 15"/>
          <p:cNvSpPr>
            <a:spLocks noChangeShapeType="1"/>
          </p:cNvSpPr>
          <p:nvPr/>
        </p:nvSpPr>
        <p:spPr bwMode="auto">
          <a:xfrm>
            <a:off x="5802313" y="2346919"/>
            <a:ext cx="4603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9" name="Line 19"/>
          <p:cNvSpPr>
            <a:spLocks noChangeShapeType="1"/>
          </p:cNvSpPr>
          <p:nvPr/>
        </p:nvSpPr>
        <p:spPr bwMode="auto">
          <a:xfrm flipH="1">
            <a:off x="4876800" y="2819994"/>
            <a:ext cx="481013" cy="17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0" name="ZoneTexte 27"/>
          <p:cNvSpPr txBox="1">
            <a:spLocks noChangeArrowheads="1"/>
          </p:cNvSpPr>
          <p:nvPr/>
        </p:nvSpPr>
        <p:spPr bwMode="auto">
          <a:xfrm>
            <a:off x="2592388" y="2394544"/>
            <a:ext cx="388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191" name="Oval 13"/>
          <p:cNvSpPr>
            <a:spLocks noChangeArrowheads="1"/>
          </p:cNvSpPr>
          <p:nvPr/>
        </p:nvSpPr>
        <p:spPr bwMode="auto">
          <a:xfrm>
            <a:off x="5137150" y="4532906"/>
            <a:ext cx="465138" cy="476250"/>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92" name="Rectangle 14"/>
          <p:cNvSpPr>
            <a:spLocks noChangeArrowheads="1"/>
          </p:cNvSpPr>
          <p:nvPr/>
        </p:nvSpPr>
        <p:spPr bwMode="auto">
          <a:xfrm>
            <a:off x="5195888" y="4758331"/>
            <a:ext cx="373062"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A6</a:t>
            </a:r>
          </a:p>
        </p:txBody>
      </p:sp>
      <p:sp>
        <p:nvSpPr>
          <p:cNvPr id="92193" name="Line 15"/>
          <p:cNvSpPr>
            <a:spLocks noChangeShapeType="1"/>
          </p:cNvSpPr>
          <p:nvPr/>
        </p:nvSpPr>
        <p:spPr bwMode="auto">
          <a:xfrm>
            <a:off x="5132388" y="4764681"/>
            <a:ext cx="46196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4" name="Line 19"/>
          <p:cNvSpPr>
            <a:spLocks noChangeShapeType="1"/>
          </p:cNvSpPr>
          <p:nvPr/>
        </p:nvSpPr>
        <p:spPr bwMode="auto">
          <a:xfrm flipH="1" flipV="1">
            <a:off x="4935538" y="4294781"/>
            <a:ext cx="260350" cy="2968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5" name="ZoneTexte 33"/>
          <p:cNvSpPr txBox="1">
            <a:spLocks noChangeArrowheads="1"/>
          </p:cNvSpPr>
          <p:nvPr/>
        </p:nvSpPr>
        <p:spPr bwMode="auto">
          <a:xfrm>
            <a:off x="5214938" y="4540844"/>
            <a:ext cx="390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196" name="Oval 13"/>
          <p:cNvSpPr>
            <a:spLocks noChangeArrowheads="1"/>
          </p:cNvSpPr>
          <p:nvPr/>
        </p:nvSpPr>
        <p:spPr bwMode="auto">
          <a:xfrm>
            <a:off x="5357813" y="2510431"/>
            <a:ext cx="465137" cy="476250"/>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197" name="Rectangle 14"/>
          <p:cNvSpPr>
            <a:spLocks noChangeArrowheads="1"/>
          </p:cNvSpPr>
          <p:nvPr/>
        </p:nvSpPr>
        <p:spPr bwMode="auto">
          <a:xfrm>
            <a:off x="5416550" y="2735856"/>
            <a:ext cx="373063"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A4</a:t>
            </a:r>
          </a:p>
        </p:txBody>
      </p:sp>
      <p:sp>
        <p:nvSpPr>
          <p:cNvPr id="92198" name="Line 15"/>
          <p:cNvSpPr>
            <a:spLocks noChangeShapeType="1"/>
          </p:cNvSpPr>
          <p:nvPr/>
        </p:nvSpPr>
        <p:spPr bwMode="auto">
          <a:xfrm>
            <a:off x="5353050" y="2742206"/>
            <a:ext cx="461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9" name="ZoneTexte 37"/>
          <p:cNvSpPr txBox="1">
            <a:spLocks noChangeArrowheads="1"/>
          </p:cNvSpPr>
          <p:nvPr/>
        </p:nvSpPr>
        <p:spPr bwMode="auto">
          <a:xfrm>
            <a:off x="5435600" y="2518369"/>
            <a:ext cx="390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00" name="Line 19"/>
          <p:cNvSpPr>
            <a:spLocks noChangeShapeType="1"/>
          </p:cNvSpPr>
          <p:nvPr/>
        </p:nvSpPr>
        <p:spPr bwMode="auto">
          <a:xfrm flipH="1" flipV="1">
            <a:off x="5362575" y="2170706"/>
            <a:ext cx="439738" cy="1698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1" name="Oval 13"/>
          <p:cNvSpPr>
            <a:spLocks noChangeArrowheads="1"/>
          </p:cNvSpPr>
          <p:nvPr/>
        </p:nvSpPr>
        <p:spPr bwMode="auto">
          <a:xfrm>
            <a:off x="4040188" y="1372194"/>
            <a:ext cx="465137" cy="476250"/>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02" name="Rectangle 14"/>
          <p:cNvSpPr>
            <a:spLocks noChangeArrowheads="1"/>
          </p:cNvSpPr>
          <p:nvPr/>
        </p:nvSpPr>
        <p:spPr bwMode="auto">
          <a:xfrm>
            <a:off x="4097338" y="1597619"/>
            <a:ext cx="37465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A9</a:t>
            </a:r>
          </a:p>
        </p:txBody>
      </p:sp>
      <p:sp>
        <p:nvSpPr>
          <p:cNvPr id="92203" name="Line 15"/>
          <p:cNvSpPr>
            <a:spLocks noChangeShapeType="1"/>
          </p:cNvSpPr>
          <p:nvPr/>
        </p:nvSpPr>
        <p:spPr bwMode="auto">
          <a:xfrm>
            <a:off x="4035425" y="1603969"/>
            <a:ext cx="461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4" name="Line 19"/>
          <p:cNvSpPr>
            <a:spLocks noChangeShapeType="1"/>
          </p:cNvSpPr>
          <p:nvPr/>
        </p:nvSpPr>
        <p:spPr bwMode="auto">
          <a:xfrm>
            <a:off x="4284663" y="1848444"/>
            <a:ext cx="471487" cy="1200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5" name="ZoneTexte 44"/>
          <p:cNvSpPr txBox="1">
            <a:spLocks noChangeArrowheads="1"/>
          </p:cNvSpPr>
          <p:nvPr/>
        </p:nvSpPr>
        <p:spPr bwMode="auto">
          <a:xfrm>
            <a:off x="4017963" y="1391244"/>
            <a:ext cx="5603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1x0,5</a:t>
            </a:r>
          </a:p>
        </p:txBody>
      </p:sp>
      <p:sp>
        <p:nvSpPr>
          <p:cNvPr id="92206" name="Line 19"/>
          <p:cNvSpPr>
            <a:spLocks noChangeShapeType="1"/>
          </p:cNvSpPr>
          <p:nvPr/>
        </p:nvSpPr>
        <p:spPr bwMode="auto">
          <a:xfrm flipH="1">
            <a:off x="5092700" y="4220169"/>
            <a:ext cx="260350" cy="682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7" name="Oval 13"/>
          <p:cNvSpPr>
            <a:spLocks noChangeArrowheads="1"/>
          </p:cNvSpPr>
          <p:nvPr/>
        </p:nvSpPr>
        <p:spPr bwMode="auto">
          <a:xfrm>
            <a:off x="5348288" y="3939181"/>
            <a:ext cx="465137" cy="477838"/>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08" name="Rectangle 14"/>
          <p:cNvSpPr>
            <a:spLocks noChangeArrowheads="1"/>
          </p:cNvSpPr>
          <p:nvPr/>
        </p:nvSpPr>
        <p:spPr bwMode="auto">
          <a:xfrm>
            <a:off x="5407025" y="4166194"/>
            <a:ext cx="373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A8</a:t>
            </a:r>
          </a:p>
        </p:txBody>
      </p:sp>
      <p:sp>
        <p:nvSpPr>
          <p:cNvPr id="92209" name="Line 15"/>
          <p:cNvSpPr>
            <a:spLocks noChangeShapeType="1"/>
          </p:cNvSpPr>
          <p:nvPr/>
        </p:nvSpPr>
        <p:spPr bwMode="auto">
          <a:xfrm>
            <a:off x="5345113" y="4172544"/>
            <a:ext cx="4603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0" name="Freeform 37"/>
          <p:cNvSpPr>
            <a:spLocks/>
          </p:cNvSpPr>
          <p:nvPr/>
        </p:nvSpPr>
        <p:spPr bwMode="auto">
          <a:xfrm>
            <a:off x="3005138" y="4612281"/>
            <a:ext cx="130175" cy="71438"/>
          </a:xfrm>
          <a:custGeom>
            <a:avLst/>
            <a:gdLst>
              <a:gd name="T0" fmla="*/ 0 w 132"/>
              <a:gd name="T1" fmla="*/ 0 h 72"/>
              <a:gd name="T2" fmla="*/ 2147483647 w 132"/>
              <a:gd name="T3" fmla="*/ 2147483647 h 72"/>
              <a:gd name="T4" fmla="*/ 2147483647 w 132"/>
              <a:gd name="T5" fmla="*/ 0 h 72"/>
              <a:gd name="T6" fmla="*/ 2147483647 w 132"/>
              <a:gd name="T7" fmla="*/ 0 h 72"/>
              <a:gd name="T8" fmla="*/ 0 w 13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72">
                <a:moveTo>
                  <a:pt x="0" y="0"/>
                </a:moveTo>
                <a:lnTo>
                  <a:pt x="60" y="71"/>
                </a:lnTo>
                <a:lnTo>
                  <a:pt x="131" y="0"/>
                </a:lnTo>
                <a:lnTo>
                  <a:pt x="2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11" name="Freeform 38"/>
          <p:cNvSpPr>
            <a:spLocks/>
          </p:cNvSpPr>
          <p:nvPr/>
        </p:nvSpPr>
        <p:spPr bwMode="auto">
          <a:xfrm>
            <a:off x="3005138" y="4612281"/>
            <a:ext cx="130175" cy="71438"/>
          </a:xfrm>
          <a:custGeom>
            <a:avLst/>
            <a:gdLst>
              <a:gd name="T0" fmla="*/ 0 w 132"/>
              <a:gd name="T1" fmla="*/ 0 h 72"/>
              <a:gd name="T2" fmla="*/ 2147483647 w 132"/>
              <a:gd name="T3" fmla="*/ 2147483647 h 72"/>
              <a:gd name="T4" fmla="*/ 2147483647 w 132"/>
              <a:gd name="T5" fmla="*/ 0 h 72"/>
              <a:gd name="T6" fmla="*/ 2147483647 w 132"/>
              <a:gd name="T7" fmla="*/ 0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72">
                <a:moveTo>
                  <a:pt x="0" y="0"/>
                </a:moveTo>
                <a:lnTo>
                  <a:pt x="60" y="71"/>
                </a:lnTo>
                <a:lnTo>
                  <a:pt x="131" y="0"/>
                </a:lnTo>
                <a:lnTo>
                  <a:pt x="2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12" name="Rectangle 39"/>
          <p:cNvSpPr>
            <a:spLocks noChangeArrowheads="1"/>
          </p:cNvSpPr>
          <p:nvPr/>
        </p:nvSpPr>
        <p:spPr bwMode="auto">
          <a:xfrm>
            <a:off x="2927350" y="4753569"/>
            <a:ext cx="28892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a:t>
            </a:r>
          </a:p>
        </p:txBody>
      </p:sp>
      <p:sp>
        <p:nvSpPr>
          <p:cNvPr id="92213" name="Line 41"/>
          <p:cNvSpPr>
            <a:spLocks noChangeShapeType="1"/>
          </p:cNvSpPr>
          <p:nvPr/>
        </p:nvSpPr>
        <p:spPr bwMode="auto">
          <a:xfrm flipV="1">
            <a:off x="3068638" y="4647206"/>
            <a:ext cx="0" cy="1301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4" name="ZoneTexte 2"/>
          <p:cNvSpPr txBox="1">
            <a:spLocks noChangeArrowheads="1"/>
          </p:cNvSpPr>
          <p:nvPr/>
        </p:nvSpPr>
        <p:spPr bwMode="auto">
          <a:xfrm>
            <a:off x="3146425" y="4796431"/>
            <a:ext cx="739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A1,2…9</a:t>
            </a:r>
          </a:p>
        </p:txBody>
      </p:sp>
      <p:cxnSp>
        <p:nvCxnSpPr>
          <p:cNvPr id="92215" name="Connecteur droit 57"/>
          <p:cNvCxnSpPr>
            <a:cxnSpLocks noChangeShapeType="1"/>
          </p:cNvCxnSpPr>
          <p:nvPr/>
        </p:nvCxnSpPr>
        <p:spPr bwMode="auto">
          <a:xfrm>
            <a:off x="2967038" y="4609106"/>
            <a:ext cx="4540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216" name="Connecteur droit 59"/>
          <p:cNvCxnSpPr>
            <a:cxnSpLocks noChangeShapeType="1"/>
          </p:cNvCxnSpPr>
          <p:nvPr/>
        </p:nvCxnSpPr>
        <p:spPr bwMode="auto">
          <a:xfrm flipV="1">
            <a:off x="3421063" y="4417019"/>
            <a:ext cx="287337" cy="192087"/>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217" name="Connecteur droit avec flèche 68"/>
          <p:cNvCxnSpPr>
            <a:cxnSpLocks noChangeShapeType="1"/>
          </p:cNvCxnSpPr>
          <p:nvPr/>
        </p:nvCxnSpPr>
        <p:spPr bwMode="auto">
          <a:xfrm>
            <a:off x="3894138" y="1703981"/>
            <a:ext cx="107950" cy="430213"/>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Ellipse 64"/>
          <p:cNvSpPr/>
          <p:nvPr/>
        </p:nvSpPr>
        <p:spPr>
          <a:xfrm>
            <a:off x="3698875" y="4396381"/>
            <a:ext cx="28575" cy="28575"/>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p>
        </p:txBody>
      </p:sp>
      <p:sp>
        <p:nvSpPr>
          <p:cNvPr id="92219" name="ZoneTexte 66"/>
          <p:cNvSpPr txBox="1">
            <a:spLocks noChangeArrowheads="1"/>
          </p:cNvSpPr>
          <p:nvPr/>
        </p:nvSpPr>
        <p:spPr bwMode="auto">
          <a:xfrm>
            <a:off x="2074863" y="1569044"/>
            <a:ext cx="3571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cs typeface="Arial" charset="0"/>
              </a:rPr>
              <a:t>(2)</a:t>
            </a:r>
          </a:p>
        </p:txBody>
      </p:sp>
      <p:sp>
        <p:nvSpPr>
          <p:cNvPr id="92220" name="Rectangle 14"/>
          <p:cNvSpPr>
            <a:spLocks noChangeArrowheads="1"/>
          </p:cNvSpPr>
          <p:nvPr/>
        </p:nvSpPr>
        <p:spPr bwMode="auto">
          <a:xfrm>
            <a:off x="2154238" y="4439244"/>
            <a:ext cx="373062"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A5</a:t>
            </a:r>
          </a:p>
        </p:txBody>
      </p:sp>
      <p:sp>
        <p:nvSpPr>
          <p:cNvPr id="92221" name="Line 15"/>
          <p:cNvSpPr>
            <a:spLocks noChangeShapeType="1"/>
          </p:cNvSpPr>
          <p:nvPr/>
        </p:nvSpPr>
        <p:spPr bwMode="auto">
          <a:xfrm>
            <a:off x="2090738" y="4445594"/>
            <a:ext cx="46196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2" name="Line 19"/>
          <p:cNvSpPr>
            <a:spLocks noChangeShapeType="1"/>
          </p:cNvSpPr>
          <p:nvPr/>
        </p:nvSpPr>
        <p:spPr bwMode="auto">
          <a:xfrm flipV="1">
            <a:off x="2557463" y="4218581"/>
            <a:ext cx="539750" cy="17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3" name="ZoneTexte 27"/>
          <p:cNvSpPr txBox="1">
            <a:spLocks noChangeArrowheads="1"/>
          </p:cNvSpPr>
          <p:nvPr/>
        </p:nvSpPr>
        <p:spPr bwMode="auto">
          <a:xfrm>
            <a:off x="2166938" y="4228106"/>
            <a:ext cx="3905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24" name="Rectangle 14"/>
          <p:cNvSpPr>
            <a:spLocks noChangeArrowheads="1"/>
          </p:cNvSpPr>
          <p:nvPr/>
        </p:nvSpPr>
        <p:spPr bwMode="auto">
          <a:xfrm>
            <a:off x="5381625" y="1561106"/>
            <a:ext cx="37465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A2</a:t>
            </a:r>
          </a:p>
        </p:txBody>
      </p:sp>
      <p:sp>
        <p:nvSpPr>
          <p:cNvPr id="92225" name="Line 15"/>
          <p:cNvSpPr>
            <a:spLocks noChangeShapeType="1"/>
          </p:cNvSpPr>
          <p:nvPr/>
        </p:nvSpPr>
        <p:spPr bwMode="auto">
          <a:xfrm>
            <a:off x="5319713" y="1567456"/>
            <a:ext cx="4603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6" name="Line 19"/>
          <p:cNvSpPr>
            <a:spLocks noChangeShapeType="1"/>
          </p:cNvSpPr>
          <p:nvPr/>
        </p:nvSpPr>
        <p:spPr bwMode="auto">
          <a:xfrm flipH="1">
            <a:off x="5326063" y="1789706"/>
            <a:ext cx="139700" cy="2762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7" name="ZoneTexte 27"/>
          <p:cNvSpPr txBox="1">
            <a:spLocks noChangeArrowheads="1"/>
          </p:cNvSpPr>
          <p:nvPr/>
        </p:nvSpPr>
        <p:spPr bwMode="auto">
          <a:xfrm>
            <a:off x="5394325" y="1349969"/>
            <a:ext cx="390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28" name="Rectangle 14"/>
          <p:cNvSpPr>
            <a:spLocks noChangeArrowheads="1"/>
          </p:cNvSpPr>
          <p:nvPr/>
        </p:nvSpPr>
        <p:spPr bwMode="auto">
          <a:xfrm>
            <a:off x="2095500" y="3023194"/>
            <a:ext cx="373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B1</a:t>
            </a:r>
          </a:p>
        </p:txBody>
      </p:sp>
      <p:sp>
        <p:nvSpPr>
          <p:cNvPr id="92229" name="Line 15"/>
          <p:cNvSpPr>
            <a:spLocks noChangeShapeType="1"/>
          </p:cNvSpPr>
          <p:nvPr/>
        </p:nvSpPr>
        <p:spPr bwMode="auto">
          <a:xfrm>
            <a:off x="2032000" y="3029544"/>
            <a:ext cx="461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0" name="ZoneTexte 27"/>
          <p:cNvSpPr txBox="1">
            <a:spLocks noChangeArrowheads="1"/>
          </p:cNvSpPr>
          <p:nvPr/>
        </p:nvSpPr>
        <p:spPr bwMode="auto">
          <a:xfrm>
            <a:off x="2108200" y="2812056"/>
            <a:ext cx="3905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31" name="Oval 13"/>
          <p:cNvSpPr>
            <a:spLocks noChangeArrowheads="1"/>
          </p:cNvSpPr>
          <p:nvPr/>
        </p:nvSpPr>
        <p:spPr bwMode="auto">
          <a:xfrm>
            <a:off x="2028825" y="2775544"/>
            <a:ext cx="465138" cy="4762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32" name="Line 19"/>
          <p:cNvSpPr>
            <a:spLocks noChangeShapeType="1"/>
          </p:cNvSpPr>
          <p:nvPr/>
        </p:nvSpPr>
        <p:spPr bwMode="auto">
          <a:xfrm>
            <a:off x="2493963" y="3104156"/>
            <a:ext cx="666750" cy="117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3" name="Rectangle 351"/>
          <p:cNvSpPr>
            <a:spLocks noChangeArrowheads="1"/>
          </p:cNvSpPr>
          <p:nvPr/>
        </p:nvSpPr>
        <p:spPr bwMode="auto">
          <a:xfrm>
            <a:off x="1306513" y="3318469"/>
            <a:ext cx="693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0,8   A</a:t>
            </a:r>
          </a:p>
        </p:txBody>
      </p:sp>
      <p:sp>
        <p:nvSpPr>
          <p:cNvPr id="92234" name="Rectangle 352"/>
          <p:cNvSpPr>
            <a:spLocks noChangeArrowheads="1"/>
          </p:cNvSpPr>
          <p:nvPr/>
        </p:nvSpPr>
        <p:spPr bwMode="auto">
          <a:xfrm>
            <a:off x="1023938" y="3302594"/>
            <a:ext cx="97631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2235" name="Line 353"/>
          <p:cNvSpPr>
            <a:spLocks noChangeShapeType="1"/>
          </p:cNvSpPr>
          <p:nvPr/>
        </p:nvSpPr>
        <p:spPr bwMode="auto">
          <a:xfrm>
            <a:off x="1347788" y="329624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236" name="Group 354"/>
          <p:cNvGrpSpPr>
            <a:grpSpLocks/>
          </p:cNvGrpSpPr>
          <p:nvPr/>
        </p:nvGrpSpPr>
        <p:grpSpPr bwMode="auto">
          <a:xfrm>
            <a:off x="1074738" y="3388319"/>
            <a:ext cx="231775" cy="115887"/>
            <a:chOff x="468" y="3046"/>
            <a:chExt cx="146" cy="73"/>
          </a:xfrm>
        </p:grpSpPr>
        <p:sp>
          <p:nvSpPr>
            <p:cNvPr id="92278" name="Arc 355"/>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9" name="Line 356"/>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237" name="Line 357"/>
          <p:cNvSpPr>
            <a:spLocks noChangeShapeType="1"/>
          </p:cNvSpPr>
          <p:nvPr/>
        </p:nvSpPr>
        <p:spPr bwMode="auto">
          <a:xfrm>
            <a:off x="1682750" y="329624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2238" name="Connecteur droit 72"/>
          <p:cNvCxnSpPr>
            <a:cxnSpLocks noChangeShapeType="1"/>
          </p:cNvCxnSpPr>
          <p:nvPr/>
        </p:nvCxnSpPr>
        <p:spPr bwMode="auto">
          <a:xfrm>
            <a:off x="2001838" y="3459756"/>
            <a:ext cx="90487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239" name="Connecteur droit avec flèche 68"/>
          <p:cNvCxnSpPr>
            <a:cxnSpLocks noChangeShapeType="1"/>
          </p:cNvCxnSpPr>
          <p:nvPr/>
        </p:nvCxnSpPr>
        <p:spPr bwMode="auto">
          <a:xfrm>
            <a:off x="2906713" y="3450231"/>
            <a:ext cx="514350" cy="2159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240" name="Rectangle 351"/>
          <p:cNvSpPr>
            <a:spLocks noChangeArrowheads="1"/>
          </p:cNvSpPr>
          <p:nvPr/>
        </p:nvSpPr>
        <p:spPr bwMode="auto">
          <a:xfrm>
            <a:off x="1306513" y="3875681"/>
            <a:ext cx="693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0,3   A</a:t>
            </a:r>
          </a:p>
        </p:txBody>
      </p:sp>
      <p:sp>
        <p:nvSpPr>
          <p:cNvPr id="92241" name="Rectangle 352"/>
          <p:cNvSpPr>
            <a:spLocks noChangeArrowheads="1"/>
          </p:cNvSpPr>
          <p:nvPr/>
        </p:nvSpPr>
        <p:spPr bwMode="auto">
          <a:xfrm>
            <a:off x="1023938" y="3859806"/>
            <a:ext cx="97631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2242" name="Line 353"/>
          <p:cNvSpPr>
            <a:spLocks noChangeShapeType="1"/>
          </p:cNvSpPr>
          <p:nvPr/>
        </p:nvSpPr>
        <p:spPr bwMode="auto">
          <a:xfrm>
            <a:off x="1347788" y="385345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243" name="Group 354"/>
          <p:cNvGrpSpPr>
            <a:grpSpLocks/>
          </p:cNvGrpSpPr>
          <p:nvPr/>
        </p:nvGrpSpPr>
        <p:grpSpPr bwMode="auto">
          <a:xfrm>
            <a:off x="1074738" y="3945531"/>
            <a:ext cx="231775" cy="115888"/>
            <a:chOff x="468" y="3046"/>
            <a:chExt cx="146" cy="73"/>
          </a:xfrm>
        </p:grpSpPr>
        <p:sp>
          <p:nvSpPr>
            <p:cNvPr id="92276" name="Arc 355"/>
            <p:cNvSpPr>
              <a:spLocks/>
            </p:cNvSpPr>
            <p:nvPr/>
          </p:nvSpPr>
          <p:spPr bwMode="auto">
            <a:xfrm>
              <a:off x="469" y="3046"/>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7" name="Line 356"/>
            <p:cNvSpPr>
              <a:spLocks noChangeShapeType="1"/>
            </p:cNvSpPr>
            <p:nvPr/>
          </p:nvSpPr>
          <p:spPr bwMode="auto">
            <a:xfrm>
              <a:off x="468" y="311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244" name="Line 357"/>
          <p:cNvSpPr>
            <a:spLocks noChangeShapeType="1"/>
          </p:cNvSpPr>
          <p:nvPr/>
        </p:nvSpPr>
        <p:spPr bwMode="auto">
          <a:xfrm>
            <a:off x="1682750" y="385345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2245" name="Connecteur droit 72"/>
          <p:cNvCxnSpPr>
            <a:cxnSpLocks noChangeShapeType="1"/>
          </p:cNvCxnSpPr>
          <p:nvPr/>
        </p:nvCxnSpPr>
        <p:spPr bwMode="auto">
          <a:xfrm>
            <a:off x="2014538" y="4005856"/>
            <a:ext cx="354012"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246" name="ZoneTexte 103"/>
          <p:cNvSpPr txBox="1">
            <a:spLocks noChangeArrowheads="1"/>
          </p:cNvSpPr>
          <p:nvPr/>
        </p:nvSpPr>
        <p:spPr bwMode="auto">
          <a:xfrm>
            <a:off x="601663" y="3331169"/>
            <a:ext cx="355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cs typeface="Arial" charset="0"/>
              </a:rPr>
              <a:t>(1)</a:t>
            </a:r>
          </a:p>
        </p:txBody>
      </p:sp>
      <p:cxnSp>
        <p:nvCxnSpPr>
          <p:cNvPr id="92247" name="Connecteur droit avec flèche 68"/>
          <p:cNvCxnSpPr>
            <a:cxnSpLocks noChangeShapeType="1"/>
          </p:cNvCxnSpPr>
          <p:nvPr/>
        </p:nvCxnSpPr>
        <p:spPr bwMode="auto">
          <a:xfrm flipV="1">
            <a:off x="2362200" y="3818531"/>
            <a:ext cx="1211263" cy="188913"/>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248" name="ZoneTexte 106"/>
          <p:cNvSpPr txBox="1">
            <a:spLocks noChangeArrowheads="1"/>
          </p:cNvSpPr>
          <p:nvPr/>
        </p:nvSpPr>
        <p:spPr bwMode="auto">
          <a:xfrm>
            <a:off x="609600" y="3882031"/>
            <a:ext cx="3556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100">
                <a:latin typeface="Arial" charset="0"/>
                <a:cs typeface="Arial" charset="0"/>
              </a:rPr>
              <a:t>(3)</a:t>
            </a:r>
          </a:p>
        </p:txBody>
      </p:sp>
      <p:sp>
        <p:nvSpPr>
          <p:cNvPr id="92249" name="Rectangle 14"/>
          <p:cNvSpPr>
            <a:spLocks noChangeArrowheads="1"/>
          </p:cNvSpPr>
          <p:nvPr/>
        </p:nvSpPr>
        <p:spPr bwMode="auto">
          <a:xfrm>
            <a:off x="1196975" y="3615331"/>
            <a:ext cx="630238"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B1,2,3</a:t>
            </a:r>
          </a:p>
        </p:txBody>
      </p:sp>
      <p:sp>
        <p:nvSpPr>
          <p:cNvPr id="92250" name="Oval 13"/>
          <p:cNvSpPr>
            <a:spLocks noChangeArrowheads="1"/>
          </p:cNvSpPr>
          <p:nvPr/>
        </p:nvSpPr>
        <p:spPr bwMode="auto">
          <a:xfrm>
            <a:off x="2903538" y="1927819"/>
            <a:ext cx="465137" cy="477837"/>
          </a:xfrm>
          <a:prstGeom prst="ellipse">
            <a:avLst/>
          </a:prstGeom>
          <a:solidFill>
            <a:srgbClr val="FFFF00"/>
          </a:solidFill>
          <a:ln w="12700">
            <a:solidFill>
              <a:srgbClr val="00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51" name="Rectangle 14"/>
          <p:cNvSpPr>
            <a:spLocks noChangeArrowheads="1"/>
          </p:cNvSpPr>
          <p:nvPr/>
        </p:nvSpPr>
        <p:spPr bwMode="auto">
          <a:xfrm>
            <a:off x="2962275" y="2154831"/>
            <a:ext cx="373063"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A1</a:t>
            </a:r>
          </a:p>
        </p:txBody>
      </p:sp>
      <p:sp>
        <p:nvSpPr>
          <p:cNvPr id="92252" name="Line 15"/>
          <p:cNvSpPr>
            <a:spLocks noChangeShapeType="1"/>
          </p:cNvSpPr>
          <p:nvPr/>
        </p:nvSpPr>
        <p:spPr bwMode="auto">
          <a:xfrm>
            <a:off x="2898775" y="2161181"/>
            <a:ext cx="461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3" name="ZoneTexte 27"/>
          <p:cNvSpPr txBox="1">
            <a:spLocks noChangeArrowheads="1"/>
          </p:cNvSpPr>
          <p:nvPr/>
        </p:nvSpPr>
        <p:spPr bwMode="auto">
          <a:xfrm>
            <a:off x="2974975" y="1943694"/>
            <a:ext cx="390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54" name="Line 19"/>
          <p:cNvSpPr>
            <a:spLocks noChangeShapeType="1"/>
          </p:cNvSpPr>
          <p:nvPr/>
        </p:nvSpPr>
        <p:spPr bwMode="auto">
          <a:xfrm flipV="1">
            <a:off x="3365500" y="2134194"/>
            <a:ext cx="412750" cy="920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5" name="ZoneTexte 44"/>
          <p:cNvSpPr txBox="1">
            <a:spLocks noChangeArrowheads="1"/>
          </p:cNvSpPr>
          <p:nvPr/>
        </p:nvSpPr>
        <p:spPr bwMode="auto">
          <a:xfrm>
            <a:off x="5780088" y="2116731"/>
            <a:ext cx="5603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1x0,5</a:t>
            </a:r>
          </a:p>
        </p:txBody>
      </p:sp>
      <p:sp>
        <p:nvSpPr>
          <p:cNvPr id="92256" name="ZoneTexte 44"/>
          <p:cNvSpPr txBox="1">
            <a:spLocks noChangeArrowheads="1"/>
          </p:cNvSpPr>
          <p:nvPr/>
        </p:nvSpPr>
        <p:spPr bwMode="auto">
          <a:xfrm>
            <a:off x="5324475" y="3939181"/>
            <a:ext cx="5603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1x0,5</a:t>
            </a:r>
          </a:p>
        </p:txBody>
      </p:sp>
      <p:sp>
        <p:nvSpPr>
          <p:cNvPr id="92257" name="ZoneTexte 1"/>
          <p:cNvSpPr txBox="1">
            <a:spLocks noChangeArrowheads="1"/>
          </p:cNvSpPr>
          <p:nvPr/>
        </p:nvSpPr>
        <p:spPr bwMode="auto">
          <a:xfrm>
            <a:off x="1096963" y="5159969"/>
            <a:ext cx="568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ISO 10579-NR : Conditions de mesure : zones A1 à A9 en position nominale.</a:t>
            </a:r>
          </a:p>
          <a:p>
            <a:pPr eaLnBrk="1" hangingPunct="1">
              <a:spcBef>
                <a:spcPct val="0"/>
              </a:spcBef>
              <a:buFontTx/>
              <a:buNone/>
            </a:pPr>
            <a:r>
              <a:rPr lang="fr-FR" altLang="fr-FR" sz="1400">
                <a:latin typeface="Arial" charset="0"/>
              </a:rPr>
              <a:t>Le vecteur G doit être orienté selon la gravité.</a:t>
            </a:r>
          </a:p>
        </p:txBody>
      </p:sp>
      <p:sp>
        <p:nvSpPr>
          <p:cNvPr id="92258" name="Rectangle 14"/>
          <p:cNvSpPr>
            <a:spLocks noChangeArrowheads="1"/>
          </p:cNvSpPr>
          <p:nvPr/>
        </p:nvSpPr>
        <p:spPr bwMode="auto">
          <a:xfrm>
            <a:off x="5232400" y="3332756"/>
            <a:ext cx="373063"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B2</a:t>
            </a:r>
          </a:p>
        </p:txBody>
      </p:sp>
      <p:sp>
        <p:nvSpPr>
          <p:cNvPr id="92259" name="Line 15"/>
          <p:cNvSpPr>
            <a:spLocks noChangeShapeType="1"/>
          </p:cNvSpPr>
          <p:nvPr/>
        </p:nvSpPr>
        <p:spPr bwMode="auto">
          <a:xfrm>
            <a:off x="5170488" y="3339106"/>
            <a:ext cx="4603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60" name="ZoneTexte 27"/>
          <p:cNvSpPr txBox="1">
            <a:spLocks noChangeArrowheads="1"/>
          </p:cNvSpPr>
          <p:nvPr/>
        </p:nvSpPr>
        <p:spPr bwMode="auto">
          <a:xfrm>
            <a:off x="5245100" y="3121619"/>
            <a:ext cx="390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61" name="Oval 13"/>
          <p:cNvSpPr>
            <a:spLocks noChangeArrowheads="1"/>
          </p:cNvSpPr>
          <p:nvPr/>
        </p:nvSpPr>
        <p:spPr bwMode="auto">
          <a:xfrm>
            <a:off x="5165725" y="3085106"/>
            <a:ext cx="465138" cy="47783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62" name="Line 19"/>
          <p:cNvSpPr>
            <a:spLocks noChangeShapeType="1"/>
          </p:cNvSpPr>
          <p:nvPr/>
        </p:nvSpPr>
        <p:spPr bwMode="auto">
          <a:xfrm flipH="1" flipV="1">
            <a:off x="4044950" y="3162894"/>
            <a:ext cx="1125538" cy="1762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63" name="Rectangle 14"/>
          <p:cNvSpPr>
            <a:spLocks noChangeArrowheads="1"/>
          </p:cNvSpPr>
          <p:nvPr/>
        </p:nvSpPr>
        <p:spPr bwMode="auto">
          <a:xfrm>
            <a:off x="6026150" y="3894731"/>
            <a:ext cx="373063"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solidFill>
                  <a:srgbClr val="000000"/>
                </a:solidFill>
                <a:latin typeface="Arial" charset="0"/>
              </a:rPr>
              <a:t>B3</a:t>
            </a:r>
          </a:p>
        </p:txBody>
      </p:sp>
      <p:sp>
        <p:nvSpPr>
          <p:cNvPr id="92264" name="Line 15"/>
          <p:cNvSpPr>
            <a:spLocks noChangeShapeType="1"/>
          </p:cNvSpPr>
          <p:nvPr/>
        </p:nvSpPr>
        <p:spPr bwMode="auto">
          <a:xfrm>
            <a:off x="5962650" y="3901081"/>
            <a:ext cx="461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65" name="ZoneTexte 27"/>
          <p:cNvSpPr txBox="1">
            <a:spLocks noChangeArrowheads="1"/>
          </p:cNvSpPr>
          <p:nvPr/>
        </p:nvSpPr>
        <p:spPr bwMode="auto">
          <a:xfrm>
            <a:off x="6038850" y="3683594"/>
            <a:ext cx="388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cs typeface="Arial" charset="0"/>
              </a:rPr>
              <a:t>Ø4</a:t>
            </a:r>
            <a:endParaRPr lang="fr-FR" altLang="fr-FR" sz="1200">
              <a:latin typeface="Arial" charset="0"/>
            </a:endParaRPr>
          </a:p>
        </p:txBody>
      </p:sp>
      <p:sp>
        <p:nvSpPr>
          <p:cNvPr id="92266" name="Oval 13"/>
          <p:cNvSpPr>
            <a:spLocks noChangeArrowheads="1"/>
          </p:cNvSpPr>
          <p:nvPr/>
        </p:nvSpPr>
        <p:spPr bwMode="auto">
          <a:xfrm>
            <a:off x="5959475" y="3647081"/>
            <a:ext cx="465138" cy="4762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200">
              <a:latin typeface="Arial" charset="0"/>
            </a:endParaRPr>
          </a:p>
        </p:txBody>
      </p:sp>
      <p:sp>
        <p:nvSpPr>
          <p:cNvPr id="92267" name="Line 19"/>
          <p:cNvSpPr>
            <a:spLocks noChangeShapeType="1"/>
          </p:cNvSpPr>
          <p:nvPr/>
        </p:nvSpPr>
        <p:spPr bwMode="auto">
          <a:xfrm flipH="1" flipV="1">
            <a:off x="4837113" y="3724869"/>
            <a:ext cx="1125537" cy="1762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0" name="Rectangle 2"/>
          <p:cNvSpPr>
            <a:spLocks noChangeArrowheads="1"/>
          </p:cNvSpPr>
          <p:nvPr/>
        </p:nvSpPr>
        <p:spPr bwMode="auto">
          <a:xfrm>
            <a:off x="88900" y="93663"/>
            <a:ext cx="8636000" cy="474662"/>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800">
              <a:latin typeface="Arial" charset="0"/>
            </a:endParaRPr>
          </a:p>
        </p:txBody>
      </p:sp>
      <p:sp>
        <p:nvSpPr>
          <p:cNvPr id="92271" name="Text Box 3"/>
          <p:cNvSpPr txBox="1">
            <a:spLocks noChangeArrowheads="1"/>
          </p:cNvSpPr>
          <p:nvPr/>
        </p:nvSpPr>
        <p:spPr bwMode="auto">
          <a:xfrm>
            <a:off x="136525" y="103188"/>
            <a:ext cx="858837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cs typeface="Arial" charset="0"/>
              </a:rPr>
              <a:t>CONDITION DE CONTRAINTES SUR ZONES PARTIELLES</a:t>
            </a:r>
          </a:p>
        </p:txBody>
      </p:sp>
      <p:sp>
        <p:nvSpPr>
          <p:cNvPr id="92272" name="ZoneTexte 41"/>
          <p:cNvSpPr txBox="1">
            <a:spLocks noChangeArrowheads="1"/>
          </p:cNvSpPr>
          <p:nvPr/>
        </p:nvSpPr>
        <p:spPr bwMode="auto">
          <a:xfrm>
            <a:off x="147638" y="730250"/>
            <a:ext cx="54435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La pièce peut-être mise en position sur un montage</a:t>
            </a:r>
          </a:p>
        </p:txBody>
      </p:sp>
      <p:sp>
        <p:nvSpPr>
          <p:cNvPr id="92273" name="ZoneTexte 93"/>
          <p:cNvSpPr txBox="1">
            <a:spLocks noChangeArrowheads="1"/>
          </p:cNvSpPr>
          <p:nvPr/>
        </p:nvSpPr>
        <p:spPr bwMode="auto">
          <a:xfrm>
            <a:off x="358775" y="6030913"/>
            <a:ext cx="7489825" cy="646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Le système de références A doit être mesuré sur le montage, avant de placer la pièce.</a:t>
            </a:r>
          </a:p>
        </p:txBody>
      </p:sp>
      <p:grpSp>
        <p:nvGrpSpPr>
          <p:cNvPr id="127" name="Groupe 126"/>
          <p:cNvGrpSpPr/>
          <p:nvPr/>
        </p:nvGrpSpPr>
        <p:grpSpPr>
          <a:xfrm>
            <a:off x="6399213" y="2878279"/>
            <a:ext cx="506851" cy="435874"/>
            <a:chOff x="3845857" y="1047111"/>
            <a:chExt cx="506851" cy="435874"/>
          </a:xfrm>
        </p:grpSpPr>
        <p:sp>
          <p:nvSpPr>
            <p:cNvPr id="128" name="ZoneTexte 91"/>
            <p:cNvSpPr txBox="1">
              <a:spLocks noChangeArrowheads="1"/>
            </p:cNvSpPr>
            <p:nvPr/>
          </p:nvSpPr>
          <p:spPr bwMode="auto">
            <a:xfrm>
              <a:off x="3917181" y="1113653"/>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Arial" charset="0"/>
                </a:rPr>
                <a:t>G</a:t>
              </a:r>
              <a:endParaRPr lang="fr-FR" altLang="fr-FR" sz="1800" dirty="0">
                <a:latin typeface="Arial" charset="0"/>
              </a:endParaRPr>
            </a:p>
          </p:txBody>
        </p:sp>
        <p:sp>
          <p:nvSpPr>
            <p:cNvPr id="129" name="Flèche vers le bas 128"/>
            <p:cNvSpPr/>
            <p:nvPr/>
          </p:nvSpPr>
          <p:spPr>
            <a:xfrm>
              <a:off x="3845857" y="1047111"/>
              <a:ext cx="506851" cy="435874"/>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Tree>
    <p:extLst>
      <p:ext uri="{BB962C8B-B14F-4D97-AF65-F5344CB8AC3E}">
        <p14:creationId xmlns:p14="http://schemas.microsoft.com/office/powerpoint/2010/main" val="418284727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ChangeArrowheads="1"/>
          </p:cNvSpPr>
          <p:nvPr/>
        </p:nvSpPr>
        <p:spPr bwMode="auto">
          <a:xfrm>
            <a:off x="2389188" y="3633788"/>
            <a:ext cx="160337" cy="655637"/>
          </a:xfrm>
          <a:prstGeom prst="rect">
            <a:avLst/>
          </a:prstGeom>
          <a:solidFill>
            <a:srgbClr val="66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63" name="Rectangle 3"/>
          <p:cNvSpPr>
            <a:spLocks noChangeArrowheads="1"/>
          </p:cNvSpPr>
          <p:nvPr/>
        </p:nvSpPr>
        <p:spPr bwMode="auto">
          <a:xfrm>
            <a:off x="309563" y="155575"/>
            <a:ext cx="4179887"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nvGrpSpPr>
          <p:cNvPr id="92164" name="Group 4"/>
          <p:cNvGrpSpPr>
            <a:grpSpLocks/>
          </p:cNvGrpSpPr>
          <p:nvPr/>
        </p:nvGrpSpPr>
        <p:grpSpPr bwMode="auto">
          <a:xfrm>
            <a:off x="1692275" y="4332288"/>
            <a:ext cx="792163" cy="1587500"/>
            <a:chOff x="1002" y="2563"/>
            <a:chExt cx="499" cy="1000"/>
          </a:xfrm>
        </p:grpSpPr>
        <p:sp>
          <p:nvSpPr>
            <p:cNvPr id="92287" name="Freeform 5"/>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88" name="Freeform 6"/>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2165" name="Line 7"/>
          <p:cNvSpPr>
            <a:spLocks noChangeShapeType="1"/>
          </p:cNvSpPr>
          <p:nvPr/>
        </p:nvSpPr>
        <p:spPr bwMode="auto">
          <a:xfrm>
            <a:off x="1692275" y="3592513"/>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66" name="Line 8"/>
          <p:cNvSpPr>
            <a:spLocks noChangeShapeType="1"/>
          </p:cNvSpPr>
          <p:nvPr/>
        </p:nvSpPr>
        <p:spPr bwMode="auto">
          <a:xfrm>
            <a:off x="1987550" y="3592513"/>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67" name="Line 9"/>
          <p:cNvSpPr>
            <a:spLocks noChangeShapeType="1"/>
          </p:cNvSpPr>
          <p:nvPr/>
        </p:nvSpPr>
        <p:spPr bwMode="auto">
          <a:xfrm>
            <a:off x="2482850" y="3311525"/>
            <a:ext cx="0"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168" name="Group 10"/>
          <p:cNvGrpSpPr>
            <a:grpSpLocks/>
          </p:cNvGrpSpPr>
          <p:nvPr/>
        </p:nvGrpSpPr>
        <p:grpSpPr bwMode="auto">
          <a:xfrm>
            <a:off x="1692275" y="1998663"/>
            <a:ext cx="792163" cy="1587500"/>
            <a:chOff x="1002" y="1093"/>
            <a:chExt cx="499" cy="1000"/>
          </a:xfrm>
        </p:grpSpPr>
        <p:sp>
          <p:nvSpPr>
            <p:cNvPr id="92285" name="Freeform 11"/>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86" name="Freeform 12"/>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2169" name="Rectangle 13"/>
          <p:cNvSpPr>
            <a:spLocks noChangeArrowheads="1"/>
          </p:cNvSpPr>
          <p:nvPr/>
        </p:nvSpPr>
        <p:spPr bwMode="auto">
          <a:xfrm>
            <a:off x="2092325" y="1804988"/>
            <a:ext cx="385763" cy="174625"/>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70" name="Rectangle 14"/>
          <p:cNvSpPr>
            <a:spLocks noChangeArrowheads="1"/>
          </p:cNvSpPr>
          <p:nvPr/>
        </p:nvSpPr>
        <p:spPr bwMode="auto">
          <a:xfrm>
            <a:off x="2085975" y="5937250"/>
            <a:ext cx="384175" cy="188913"/>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71" name="Text Box 15"/>
          <p:cNvSpPr txBox="1">
            <a:spLocks noChangeArrowheads="1"/>
          </p:cNvSpPr>
          <p:nvPr/>
        </p:nvSpPr>
        <p:spPr bwMode="auto">
          <a:xfrm>
            <a:off x="317500" y="168275"/>
            <a:ext cx="41449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PIGNON DE DISTRIBUTION</a:t>
            </a:r>
          </a:p>
        </p:txBody>
      </p:sp>
      <p:sp>
        <p:nvSpPr>
          <p:cNvPr id="92172" name="Rectangle 16"/>
          <p:cNvSpPr>
            <a:spLocks noChangeArrowheads="1"/>
          </p:cNvSpPr>
          <p:nvPr/>
        </p:nvSpPr>
        <p:spPr bwMode="auto">
          <a:xfrm>
            <a:off x="1682750" y="3584575"/>
            <a:ext cx="698500" cy="754063"/>
          </a:xfrm>
          <a:prstGeom prst="rect">
            <a:avLst/>
          </a:prstGeom>
          <a:solidFill>
            <a:srgbClr val="66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nvGrpSpPr>
          <p:cNvPr id="92173" name="Group 17"/>
          <p:cNvGrpSpPr>
            <a:grpSpLocks/>
          </p:cNvGrpSpPr>
          <p:nvPr/>
        </p:nvGrpSpPr>
        <p:grpSpPr bwMode="auto">
          <a:xfrm>
            <a:off x="2547938" y="3222625"/>
            <a:ext cx="514350" cy="1473200"/>
            <a:chOff x="2496" y="1200"/>
            <a:chExt cx="240" cy="689"/>
          </a:xfrm>
        </p:grpSpPr>
        <p:grpSp>
          <p:nvGrpSpPr>
            <p:cNvPr id="92271" name="Group 18"/>
            <p:cNvGrpSpPr>
              <a:grpSpLocks/>
            </p:cNvGrpSpPr>
            <p:nvPr/>
          </p:nvGrpSpPr>
          <p:grpSpPr bwMode="auto">
            <a:xfrm>
              <a:off x="2496" y="1200"/>
              <a:ext cx="144" cy="688"/>
              <a:chOff x="2496" y="1216"/>
              <a:chExt cx="144" cy="688"/>
            </a:xfrm>
          </p:grpSpPr>
          <p:sp>
            <p:nvSpPr>
              <p:cNvPr id="92281" name="Arc 19"/>
              <p:cNvSpPr>
                <a:spLocks/>
              </p:cNvSpPr>
              <p:nvPr/>
            </p:nvSpPr>
            <p:spPr bwMode="auto">
              <a:xfrm flipH="1">
                <a:off x="2496" y="1216"/>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82" name="Arc 20"/>
              <p:cNvSpPr>
                <a:spLocks/>
              </p:cNvSpPr>
              <p:nvPr/>
            </p:nvSpPr>
            <p:spPr bwMode="auto">
              <a:xfrm flipH="1">
                <a:off x="2496" y="1392"/>
                <a:ext cx="144" cy="33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83" name="Arc 21"/>
              <p:cNvSpPr>
                <a:spLocks/>
              </p:cNvSpPr>
              <p:nvPr/>
            </p:nvSpPr>
            <p:spPr bwMode="auto">
              <a:xfrm flipH="1">
                <a:off x="2496" y="1728"/>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84" name="Line 22"/>
              <p:cNvSpPr>
                <a:spLocks noChangeShapeType="1"/>
              </p:cNvSpPr>
              <p:nvPr/>
            </p:nvSpPr>
            <p:spPr bwMode="auto">
              <a:xfrm>
                <a:off x="2496" y="1296"/>
                <a:ext cx="0" cy="5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2272" name="Group 23"/>
            <p:cNvGrpSpPr>
              <a:grpSpLocks/>
            </p:cNvGrpSpPr>
            <p:nvPr/>
          </p:nvGrpSpPr>
          <p:grpSpPr bwMode="auto">
            <a:xfrm flipH="1">
              <a:off x="2592" y="1200"/>
              <a:ext cx="144" cy="688"/>
              <a:chOff x="2496" y="1216"/>
              <a:chExt cx="144" cy="688"/>
            </a:xfrm>
          </p:grpSpPr>
          <p:sp>
            <p:nvSpPr>
              <p:cNvPr id="92277" name="Arc 24"/>
              <p:cNvSpPr>
                <a:spLocks/>
              </p:cNvSpPr>
              <p:nvPr/>
            </p:nvSpPr>
            <p:spPr bwMode="auto">
              <a:xfrm flipH="1">
                <a:off x="2496" y="1216"/>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8" name="Arc 25"/>
              <p:cNvSpPr>
                <a:spLocks/>
              </p:cNvSpPr>
              <p:nvPr/>
            </p:nvSpPr>
            <p:spPr bwMode="auto">
              <a:xfrm flipH="1">
                <a:off x="2496" y="1392"/>
                <a:ext cx="144" cy="33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9" name="Arc 26"/>
              <p:cNvSpPr>
                <a:spLocks/>
              </p:cNvSpPr>
              <p:nvPr/>
            </p:nvSpPr>
            <p:spPr bwMode="auto">
              <a:xfrm flipH="1">
                <a:off x="2496" y="1728"/>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80" name="Line 27"/>
              <p:cNvSpPr>
                <a:spLocks noChangeShapeType="1"/>
              </p:cNvSpPr>
              <p:nvPr/>
            </p:nvSpPr>
            <p:spPr bwMode="auto">
              <a:xfrm>
                <a:off x="2496" y="1296"/>
                <a:ext cx="0" cy="5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273" name="Line 28"/>
            <p:cNvSpPr>
              <a:spLocks noChangeShapeType="1"/>
            </p:cNvSpPr>
            <p:nvPr/>
          </p:nvSpPr>
          <p:spPr bwMode="auto">
            <a:xfrm>
              <a:off x="2526" y="1200"/>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4" name="Line 29"/>
            <p:cNvSpPr>
              <a:spLocks noChangeShapeType="1"/>
            </p:cNvSpPr>
            <p:nvPr/>
          </p:nvSpPr>
          <p:spPr bwMode="auto">
            <a:xfrm>
              <a:off x="2528" y="1375"/>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5" name="Line 30"/>
            <p:cNvSpPr>
              <a:spLocks noChangeShapeType="1"/>
            </p:cNvSpPr>
            <p:nvPr/>
          </p:nvSpPr>
          <p:spPr bwMode="auto">
            <a:xfrm>
              <a:off x="2524" y="1713"/>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76" name="Line 31"/>
            <p:cNvSpPr>
              <a:spLocks noChangeShapeType="1"/>
            </p:cNvSpPr>
            <p:nvPr/>
          </p:nvSpPr>
          <p:spPr bwMode="auto">
            <a:xfrm>
              <a:off x="2526" y="1889"/>
              <a:ext cx="18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174" name="Rectangle 32"/>
          <p:cNvSpPr>
            <a:spLocks noChangeArrowheads="1"/>
          </p:cNvSpPr>
          <p:nvPr/>
        </p:nvSpPr>
        <p:spPr bwMode="auto">
          <a:xfrm>
            <a:off x="2005013" y="3384550"/>
            <a:ext cx="531812" cy="1857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75" name="Rectangle 33"/>
          <p:cNvSpPr>
            <a:spLocks noChangeArrowheads="1"/>
          </p:cNvSpPr>
          <p:nvPr/>
        </p:nvSpPr>
        <p:spPr bwMode="auto">
          <a:xfrm>
            <a:off x="2008188" y="4333875"/>
            <a:ext cx="531812" cy="1857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76" name="Freeform 34"/>
          <p:cNvSpPr>
            <a:spLocks/>
          </p:cNvSpPr>
          <p:nvPr/>
        </p:nvSpPr>
        <p:spPr bwMode="auto">
          <a:xfrm>
            <a:off x="866775" y="3355975"/>
            <a:ext cx="804863" cy="1212850"/>
          </a:xfrm>
          <a:custGeom>
            <a:avLst/>
            <a:gdLst>
              <a:gd name="T0" fmla="*/ 2147483647 w 849"/>
              <a:gd name="T1" fmla="*/ 0 h 764"/>
              <a:gd name="T2" fmla="*/ 2147483647 w 849"/>
              <a:gd name="T3" fmla="*/ 0 h 764"/>
              <a:gd name="T4" fmla="*/ 2147483647 w 849"/>
              <a:gd name="T5" fmla="*/ 2147483647 h 764"/>
              <a:gd name="T6" fmla="*/ 0 w 849"/>
              <a:gd name="T7" fmla="*/ 2147483647 h 7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49" h="764">
                <a:moveTo>
                  <a:pt x="124" y="0"/>
                </a:moveTo>
                <a:lnTo>
                  <a:pt x="849" y="0"/>
                </a:lnTo>
                <a:lnTo>
                  <a:pt x="849" y="764"/>
                </a:lnTo>
                <a:lnTo>
                  <a:pt x="0" y="764"/>
                </a:lnTo>
              </a:path>
            </a:pathLst>
          </a:custGeom>
          <a:solidFill>
            <a:srgbClr val="66FFFF"/>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77" name="Freeform 35"/>
          <p:cNvSpPr>
            <a:spLocks/>
          </p:cNvSpPr>
          <p:nvPr/>
        </p:nvSpPr>
        <p:spPr bwMode="auto">
          <a:xfrm>
            <a:off x="3062288" y="3633788"/>
            <a:ext cx="174625" cy="657225"/>
          </a:xfrm>
          <a:custGeom>
            <a:avLst/>
            <a:gdLst>
              <a:gd name="T0" fmla="*/ 0 w 110"/>
              <a:gd name="T1" fmla="*/ 0 h 424"/>
              <a:gd name="T2" fmla="*/ 2147483647 w 110"/>
              <a:gd name="T3" fmla="*/ 0 h 424"/>
              <a:gd name="T4" fmla="*/ 2147483647 w 110"/>
              <a:gd name="T5" fmla="*/ 2147483647 h 424"/>
              <a:gd name="T6" fmla="*/ 2147483647 w 110"/>
              <a:gd name="T7" fmla="*/ 2147483647 h 424"/>
              <a:gd name="T8" fmla="*/ 2147483647 w 110"/>
              <a:gd name="T9" fmla="*/ 2147483647 h 424"/>
              <a:gd name="T10" fmla="*/ 0 w 110"/>
              <a:gd name="T11" fmla="*/ 2147483647 h 4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424">
                <a:moveTo>
                  <a:pt x="0" y="0"/>
                </a:moveTo>
                <a:lnTo>
                  <a:pt x="62" y="0"/>
                </a:lnTo>
                <a:lnTo>
                  <a:pt x="110" y="48"/>
                </a:lnTo>
                <a:lnTo>
                  <a:pt x="110" y="382"/>
                </a:lnTo>
                <a:lnTo>
                  <a:pt x="68" y="424"/>
                </a:lnTo>
                <a:lnTo>
                  <a:pt x="0" y="424"/>
                </a:lnTo>
              </a:path>
            </a:pathLst>
          </a:custGeom>
          <a:solidFill>
            <a:srgbClr val="66FFFF"/>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78" name="Line 36"/>
          <p:cNvSpPr>
            <a:spLocks noChangeShapeType="1"/>
          </p:cNvSpPr>
          <p:nvPr/>
        </p:nvSpPr>
        <p:spPr bwMode="auto">
          <a:xfrm>
            <a:off x="3160713" y="3629025"/>
            <a:ext cx="0" cy="6667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79" name="Line 37"/>
          <p:cNvSpPr>
            <a:spLocks noChangeShapeType="1"/>
          </p:cNvSpPr>
          <p:nvPr/>
        </p:nvSpPr>
        <p:spPr bwMode="auto">
          <a:xfrm>
            <a:off x="2497138" y="3714750"/>
            <a:ext cx="47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0" name="Line 38"/>
          <p:cNvSpPr>
            <a:spLocks noChangeShapeType="1"/>
          </p:cNvSpPr>
          <p:nvPr/>
        </p:nvSpPr>
        <p:spPr bwMode="auto">
          <a:xfrm>
            <a:off x="3059113" y="3717925"/>
            <a:ext cx="1587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1" name="Line 39"/>
          <p:cNvSpPr>
            <a:spLocks noChangeShapeType="1"/>
          </p:cNvSpPr>
          <p:nvPr/>
        </p:nvSpPr>
        <p:spPr bwMode="auto">
          <a:xfrm>
            <a:off x="2503488" y="4230688"/>
            <a:ext cx="47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2" name="Line 40"/>
          <p:cNvSpPr>
            <a:spLocks noChangeShapeType="1"/>
          </p:cNvSpPr>
          <p:nvPr/>
        </p:nvSpPr>
        <p:spPr bwMode="auto">
          <a:xfrm>
            <a:off x="3065463" y="4230688"/>
            <a:ext cx="1587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3" name="Line 41"/>
          <p:cNvSpPr>
            <a:spLocks noChangeShapeType="1"/>
          </p:cNvSpPr>
          <p:nvPr/>
        </p:nvSpPr>
        <p:spPr bwMode="auto">
          <a:xfrm>
            <a:off x="2473325" y="4530725"/>
            <a:ext cx="0"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4" name="Line 42"/>
          <p:cNvSpPr>
            <a:spLocks noChangeShapeType="1"/>
          </p:cNvSpPr>
          <p:nvPr/>
        </p:nvSpPr>
        <p:spPr bwMode="auto">
          <a:xfrm flipV="1">
            <a:off x="2503488" y="3644900"/>
            <a:ext cx="0" cy="635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5" name="Line 43"/>
          <p:cNvSpPr>
            <a:spLocks noChangeShapeType="1"/>
          </p:cNvSpPr>
          <p:nvPr/>
        </p:nvSpPr>
        <p:spPr bwMode="auto">
          <a:xfrm flipH="1" flipV="1">
            <a:off x="2446338" y="3644900"/>
            <a:ext cx="53975" cy="73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6" name="Line 44"/>
          <p:cNvSpPr>
            <a:spLocks noChangeShapeType="1"/>
          </p:cNvSpPr>
          <p:nvPr/>
        </p:nvSpPr>
        <p:spPr bwMode="auto">
          <a:xfrm flipH="1">
            <a:off x="2446338" y="4222750"/>
            <a:ext cx="53975" cy="73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87" name="Line 45"/>
          <p:cNvSpPr>
            <a:spLocks noChangeShapeType="1"/>
          </p:cNvSpPr>
          <p:nvPr/>
        </p:nvSpPr>
        <p:spPr bwMode="auto">
          <a:xfrm>
            <a:off x="746125" y="3962400"/>
            <a:ext cx="2652713"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188" name="Group 46"/>
          <p:cNvGrpSpPr>
            <a:grpSpLocks/>
          </p:cNvGrpSpPr>
          <p:nvPr/>
        </p:nvGrpSpPr>
        <p:grpSpPr bwMode="auto">
          <a:xfrm>
            <a:off x="1801813" y="1493838"/>
            <a:ext cx="1036637" cy="628650"/>
            <a:chOff x="3559" y="640"/>
            <a:chExt cx="411" cy="396"/>
          </a:xfrm>
        </p:grpSpPr>
        <p:sp>
          <p:nvSpPr>
            <p:cNvPr id="92266" name="Rectangle 47"/>
            <p:cNvSpPr>
              <a:spLocks noChangeArrowheads="1"/>
            </p:cNvSpPr>
            <p:nvPr/>
          </p:nvSpPr>
          <p:spPr bwMode="auto">
            <a:xfrm>
              <a:off x="3606" y="640"/>
              <a:ext cx="63" cy="39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67" name="Rectangle 48"/>
            <p:cNvSpPr>
              <a:spLocks noChangeArrowheads="1"/>
            </p:cNvSpPr>
            <p:nvPr/>
          </p:nvSpPr>
          <p:spPr bwMode="auto">
            <a:xfrm>
              <a:off x="3863" y="640"/>
              <a:ext cx="63" cy="39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68" name="Rectangle 49"/>
            <p:cNvSpPr>
              <a:spLocks noChangeArrowheads="1"/>
            </p:cNvSpPr>
            <p:nvPr/>
          </p:nvSpPr>
          <p:spPr bwMode="auto">
            <a:xfrm>
              <a:off x="3670" y="760"/>
              <a:ext cx="195" cy="15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69" name="Rectangle 50"/>
            <p:cNvSpPr>
              <a:spLocks noChangeArrowheads="1"/>
            </p:cNvSpPr>
            <p:nvPr/>
          </p:nvSpPr>
          <p:spPr bwMode="auto">
            <a:xfrm>
              <a:off x="3923" y="791"/>
              <a:ext cx="47" cy="94"/>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70" name="Rectangle 51"/>
            <p:cNvSpPr>
              <a:spLocks noChangeArrowheads="1"/>
            </p:cNvSpPr>
            <p:nvPr/>
          </p:nvSpPr>
          <p:spPr bwMode="auto">
            <a:xfrm>
              <a:off x="3559" y="791"/>
              <a:ext cx="47" cy="94"/>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sp>
        <p:nvSpPr>
          <p:cNvPr id="92189" name="Rectangle 52"/>
          <p:cNvSpPr>
            <a:spLocks noChangeArrowheads="1"/>
          </p:cNvSpPr>
          <p:nvPr/>
        </p:nvSpPr>
        <p:spPr bwMode="auto">
          <a:xfrm>
            <a:off x="3044825" y="1479550"/>
            <a:ext cx="409575" cy="1138238"/>
          </a:xfrm>
          <a:prstGeom prst="rect">
            <a:avLst/>
          </a:prstGeom>
          <a:solidFill>
            <a:srgbClr val="99FF66"/>
          </a:solidFill>
          <a:ln w="9525">
            <a:solidFill>
              <a:srgbClr val="99FF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90" name="Line 53"/>
          <p:cNvSpPr>
            <a:spLocks noChangeShapeType="1"/>
          </p:cNvSpPr>
          <p:nvPr/>
        </p:nvSpPr>
        <p:spPr bwMode="auto">
          <a:xfrm>
            <a:off x="3033713" y="1501775"/>
            <a:ext cx="1587"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1" name="Line 54"/>
          <p:cNvSpPr>
            <a:spLocks noChangeShapeType="1"/>
          </p:cNvSpPr>
          <p:nvPr/>
        </p:nvSpPr>
        <p:spPr bwMode="auto">
          <a:xfrm>
            <a:off x="3459163" y="1501775"/>
            <a:ext cx="1587"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2" name="Rectangle 55"/>
          <p:cNvSpPr>
            <a:spLocks noChangeArrowheads="1"/>
          </p:cNvSpPr>
          <p:nvPr/>
        </p:nvSpPr>
        <p:spPr bwMode="auto">
          <a:xfrm>
            <a:off x="1033463" y="1435100"/>
            <a:ext cx="409575" cy="1138238"/>
          </a:xfrm>
          <a:prstGeom prst="rect">
            <a:avLst/>
          </a:prstGeom>
          <a:solidFill>
            <a:srgbClr val="99FF66"/>
          </a:solidFill>
          <a:ln w="9525">
            <a:solidFill>
              <a:srgbClr val="99FF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193" name="Line 56"/>
          <p:cNvSpPr>
            <a:spLocks noChangeShapeType="1"/>
          </p:cNvSpPr>
          <p:nvPr/>
        </p:nvSpPr>
        <p:spPr bwMode="auto">
          <a:xfrm>
            <a:off x="1022350" y="1457325"/>
            <a:ext cx="1588"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4" name="Line 57"/>
          <p:cNvSpPr>
            <a:spLocks noChangeShapeType="1"/>
          </p:cNvSpPr>
          <p:nvPr/>
        </p:nvSpPr>
        <p:spPr bwMode="auto">
          <a:xfrm>
            <a:off x="1447800" y="1457325"/>
            <a:ext cx="1588"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5" name="AutoShape 58"/>
          <p:cNvSpPr>
            <a:spLocks noChangeArrowheads="1"/>
          </p:cNvSpPr>
          <p:nvPr/>
        </p:nvSpPr>
        <p:spPr bwMode="auto">
          <a:xfrm>
            <a:off x="2166938" y="1104900"/>
            <a:ext cx="309562" cy="234950"/>
          </a:xfrm>
          <a:prstGeom prst="rightArrow">
            <a:avLst>
              <a:gd name="adj1" fmla="val 50000"/>
              <a:gd name="adj2" fmla="val 32939"/>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2196" name="Line 59"/>
          <p:cNvSpPr>
            <a:spLocks noChangeShapeType="1"/>
          </p:cNvSpPr>
          <p:nvPr/>
        </p:nvSpPr>
        <p:spPr bwMode="auto">
          <a:xfrm flipV="1">
            <a:off x="2568571" y="2098675"/>
            <a:ext cx="0" cy="3151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dirty="0"/>
          </a:p>
        </p:txBody>
      </p:sp>
      <p:sp>
        <p:nvSpPr>
          <p:cNvPr id="92197" name="Line 60"/>
          <p:cNvSpPr>
            <a:spLocks noChangeShapeType="1"/>
          </p:cNvSpPr>
          <p:nvPr/>
        </p:nvSpPr>
        <p:spPr bwMode="auto">
          <a:xfrm flipV="1">
            <a:off x="3049588" y="1120775"/>
            <a:ext cx="0" cy="6302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8" name="Line 61"/>
          <p:cNvSpPr>
            <a:spLocks noChangeShapeType="1"/>
          </p:cNvSpPr>
          <p:nvPr/>
        </p:nvSpPr>
        <p:spPr bwMode="auto">
          <a:xfrm>
            <a:off x="2835275" y="1228725"/>
            <a:ext cx="209550" cy="0"/>
          </a:xfrm>
          <a:prstGeom prst="line">
            <a:avLst/>
          </a:prstGeom>
          <a:noFill/>
          <a:ln w="38100" cmpd="dbl">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199" name="Text Box 62"/>
          <p:cNvSpPr txBox="1">
            <a:spLocks noChangeArrowheads="1"/>
          </p:cNvSpPr>
          <p:nvPr/>
        </p:nvSpPr>
        <p:spPr bwMode="auto">
          <a:xfrm>
            <a:off x="2371725" y="750888"/>
            <a:ext cx="92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d1 mini</a:t>
            </a:r>
          </a:p>
        </p:txBody>
      </p:sp>
      <p:sp>
        <p:nvSpPr>
          <p:cNvPr id="92200" name="Rectangle 63"/>
          <p:cNvSpPr>
            <a:spLocks noChangeArrowheads="1"/>
          </p:cNvSpPr>
          <p:nvPr/>
        </p:nvSpPr>
        <p:spPr bwMode="auto">
          <a:xfrm>
            <a:off x="6499225" y="3662363"/>
            <a:ext cx="160338" cy="655637"/>
          </a:xfrm>
          <a:prstGeom prst="rect">
            <a:avLst/>
          </a:prstGeom>
          <a:solidFill>
            <a:srgbClr val="66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nvGrpSpPr>
          <p:cNvPr id="92201" name="Group 64"/>
          <p:cNvGrpSpPr>
            <a:grpSpLocks/>
          </p:cNvGrpSpPr>
          <p:nvPr/>
        </p:nvGrpSpPr>
        <p:grpSpPr bwMode="auto">
          <a:xfrm>
            <a:off x="5802313" y="4360863"/>
            <a:ext cx="792162" cy="1587500"/>
            <a:chOff x="1002" y="2563"/>
            <a:chExt cx="499" cy="1000"/>
          </a:xfrm>
        </p:grpSpPr>
        <p:sp>
          <p:nvSpPr>
            <p:cNvPr id="92264" name="Freeform 65"/>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65" name="Freeform 66"/>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2202" name="Line 67"/>
          <p:cNvSpPr>
            <a:spLocks noChangeShapeType="1"/>
          </p:cNvSpPr>
          <p:nvPr/>
        </p:nvSpPr>
        <p:spPr bwMode="auto">
          <a:xfrm>
            <a:off x="5802313" y="3621088"/>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3" name="Line 68"/>
          <p:cNvSpPr>
            <a:spLocks noChangeShapeType="1"/>
          </p:cNvSpPr>
          <p:nvPr/>
        </p:nvSpPr>
        <p:spPr bwMode="auto">
          <a:xfrm>
            <a:off x="6097588" y="3621088"/>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04" name="Line 69"/>
          <p:cNvSpPr>
            <a:spLocks noChangeShapeType="1"/>
          </p:cNvSpPr>
          <p:nvPr/>
        </p:nvSpPr>
        <p:spPr bwMode="auto">
          <a:xfrm>
            <a:off x="6592888" y="3340100"/>
            <a:ext cx="0"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205" name="Group 70"/>
          <p:cNvGrpSpPr>
            <a:grpSpLocks/>
          </p:cNvGrpSpPr>
          <p:nvPr/>
        </p:nvGrpSpPr>
        <p:grpSpPr bwMode="auto">
          <a:xfrm>
            <a:off x="5802313" y="2027238"/>
            <a:ext cx="792162" cy="1587500"/>
            <a:chOff x="1002" y="1093"/>
            <a:chExt cx="499" cy="1000"/>
          </a:xfrm>
        </p:grpSpPr>
        <p:sp>
          <p:nvSpPr>
            <p:cNvPr id="92262" name="Freeform 71"/>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2263" name="Freeform 72"/>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2206" name="Rectangle 73"/>
          <p:cNvSpPr>
            <a:spLocks noChangeArrowheads="1"/>
          </p:cNvSpPr>
          <p:nvPr/>
        </p:nvSpPr>
        <p:spPr bwMode="auto">
          <a:xfrm>
            <a:off x="6202363" y="1833563"/>
            <a:ext cx="385762" cy="174625"/>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07" name="Rectangle 74"/>
          <p:cNvSpPr>
            <a:spLocks noChangeArrowheads="1"/>
          </p:cNvSpPr>
          <p:nvPr/>
        </p:nvSpPr>
        <p:spPr bwMode="auto">
          <a:xfrm>
            <a:off x="6196013" y="5965825"/>
            <a:ext cx="384175" cy="188913"/>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08" name="Rectangle 75"/>
          <p:cNvSpPr>
            <a:spLocks noChangeArrowheads="1"/>
          </p:cNvSpPr>
          <p:nvPr/>
        </p:nvSpPr>
        <p:spPr bwMode="auto">
          <a:xfrm>
            <a:off x="5792788" y="3613150"/>
            <a:ext cx="698500" cy="754063"/>
          </a:xfrm>
          <a:prstGeom prst="rect">
            <a:avLst/>
          </a:prstGeom>
          <a:solidFill>
            <a:srgbClr val="66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nvGrpSpPr>
          <p:cNvPr id="92209" name="Group 76"/>
          <p:cNvGrpSpPr>
            <a:grpSpLocks/>
          </p:cNvGrpSpPr>
          <p:nvPr/>
        </p:nvGrpSpPr>
        <p:grpSpPr bwMode="auto">
          <a:xfrm>
            <a:off x="6657975" y="3251200"/>
            <a:ext cx="514350" cy="1473200"/>
            <a:chOff x="2496" y="1200"/>
            <a:chExt cx="240" cy="689"/>
          </a:xfrm>
        </p:grpSpPr>
        <p:grpSp>
          <p:nvGrpSpPr>
            <p:cNvPr id="92248" name="Group 77"/>
            <p:cNvGrpSpPr>
              <a:grpSpLocks/>
            </p:cNvGrpSpPr>
            <p:nvPr/>
          </p:nvGrpSpPr>
          <p:grpSpPr bwMode="auto">
            <a:xfrm>
              <a:off x="2496" y="1200"/>
              <a:ext cx="144" cy="688"/>
              <a:chOff x="2496" y="1216"/>
              <a:chExt cx="144" cy="688"/>
            </a:xfrm>
          </p:grpSpPr>
          <p:sp>
            <p:nvSpPr>
              <p:cNvPr id="92258" name="Arc 78"/>
              <p:cNvSpPr>
                <a:spLocks/>
              </p:cNvSpPr>
              <p:nvPr/>
            </p:nvSpPr>
            <p:spPr bwMode="auto">
              <a:xfrm flipH="1">
                <a:off x="2496" y="1216"/>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9" name="Arc 79"/>
              <p:cNvSpPr>
                <a:spLocks/>
              </p:cNvSpPr>
              <p:nvPr/>
            </p:nvSpPr>
            <p:spPr bwMode="auto">
              <a:xfrm flipH="1">
                <a:off x="2496" y="1392"/>
                <a:ext cx="144" cy="33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60" name="Arc 80"/>
              <p:cNvSpPr>
                <a:spLocks/>
              </p:cNvSpPr>
              <p:nvPr/>
            </p:nvSpPr>
            <p:spPr bwMode="auto">
              <a:xfrm flipH="1">
                <a:off x="2496" y="1728"/>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61" name="Line 81"/>
              <p:cNvSpPr>
                <a:spLocks noChangeShapeType="1"/>
              </p:cNvSpPr>
              <p:nvPr/>
            </p:nvSpPr>
            <p:spPr bwMode="auto">
              <a:xfrm>
                <a:off x="2496" y="1296"/>
                <a:ext cx="0" cy="5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2249" name="Group 82"/>
            <p:cNvGrpSpPr>
              <a:grpSpLocks/>
            </p:cNvGrpSpPr>
            <p:nvPr/>
          </p:nvGrpSpPr>
          <p:grpSpPr bwMode="auto">
            <a:xfrm flipH="1">
              <a:off x="2592" y="1200"/>
              <a:ext cx="144" cy="688"/>
              <a:chOff x="2496" y="1216"/>
              <a:chExt cx="144" cy="688"/>
            </a:xfrm>
          </p:grpSpPr>
          <p:sp>
            <p:nvSpPr>
              <p:cNvPr id="92254" name="Arc 83"/>
              <p:cNvSpPr>
                <a:spLocks/>
              </p:cNvSpPr>
              <p:nvPr/>
            </p:nvSpPr>
            <p:spPr bwMode="auto">
              <a:xfrm flipH="1">
                <a:off x="2496" y="1216"/>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5" name="Arc 84"/>
              <p:cNvSpPr>
                <a:spLocks/>
              </p:cNvSpPr>
              <p:nvPr/>
            </p:nvSpPr>
            <p:spPr bwMode="auto">
              <a:xfrm flipH="1">
                <a:off x="2496" y="1392"/>
                <a:ext cx="144" cy="33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6" name="Arc 85"/>
              <p:cNvSpPr>
                <a:spLocks/>
              </p:cNvSpPr>
              <p:nvPr/>
            </p:nvSpPr>
            <p:spPr bwMode="auto">
              <a:xfrm flipH="1">
                <a:off x="2496" y="1728"/>
                <a:ext cx="144" cy="176"/>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7" name="Line 86"/>
              <p:cNvSpPr>
                <a:spLocks noChangeShapeType="1"/>
              </p:cNvSpPr>
              <p:nvPr/>
            </p:nvSpPr>
            <p:spPr bwMode="auto">
              <a:xfrm>
                <a:off x="2496" y="1296"/>
                <a:ext cx="0" cy="5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250" name="Line 87"/>
            <p:cNvSpPr>
              <a:spLocks noChangeShapeType="1"/>
            </p:cNvSpPr>
            <p:nvPr/>
          </p:nvSpPr>
          <p:spPr bwMode="auto">
            <a:xfrm>
              <a:off x="2526" y="1200"/>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1" name="Line 88"/>
            <p:cNvSpPr>
              <a:spLocks noChangeShapeType="1"/>
            </p:cNvSpPr>
            <p:nvPr/>
          </p:nvSpPr>
          <p:spPr bwMode="auto">
            <a:xfrm>
              <a:off x="2528" y="1375"/>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2" name="Line 89"/>
            <p:cNvSpPr>
              <a:spLocks noChangeShapeType="1"/>
            </p:cNvSpPr>
            <p:nvPr/>
          </p:nvSpPr>
          <p:spPr bwMode="auto">
            <a:xfrm>
              <a:off x="2524" y="1713"/>
              <a:ext cx="1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53" name="Line 90"/>
            <p:cNvSpPr>
              <a:spLocks noChangeShapeType="1"/>
            </p:cNvSpPr>
            <p:nvPr/>
          </p:nvSpPr>
          <p:spPr bwMode="auto">
            <a:xfrm>
              <a:off x="2526" y="1889"/>
              <a:ext cx="18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2210" name="Rectangle 91"/>
          <p:cNvSpPr>
            <a:spLocks noChangeArrowheads="1"/>
          </p:cNvSpPr>
          <p:nvPr/>
        </p:nvSpPr>
        <p:spPr bwMode="auto">
          <a:xfrm>
            <a:off x="6115050" y="3413125"/>
            <a:ext cx="531813" cy="1857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11" name="Rectangle 92"/>
          <p:cNvSpPr>
            <a:spLocks noChangeArrowheads="1"/>
          </p:cNvSpPr>
          <p:nvPr/>
        </p:nvSpPr>
        <p:spPr bwMode="auto">
          <a:xfrm>
            <a:off x="6118225" y="4362450"/>
            <a:ext cx="531813" cy="1857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12" name="Freeform 93"/>
          <p:cNvSpPr>
            <a:spLocks/>
          </p:cNvSpPr>
          <p:nvPr/>
        </p:nvSpPr>
        <p:spPr bwMode="auto">
          <a:xfrm>
            <a:off x="4976813" y="3384550"/>
            <a:ext cx="804862" cy="1212850"/>
          </a:xfrm>
          <a:custGeom>
            <a:avLst/>
            <a:gdLst>
              <a:gd name="T0" fmla="*/ 2147483647 w 849"/>
              <a:gd name="T1" fmla="*/ 0 h 764"/>
              <a:gd name="T2" fmla="*/ 2147483647 w 849"/>
              <a:gd name="T3" fmla="*/ 0 h 764"/>
              <a:gd name="T4" fmla="*/ 2147483647 w 849"/>
              <a:gd name="T5" fmla="*/ 2147483647 h 764"/>
              <a:gd name="T6" fmla="*/ 0 w 849"/>
              <a:gd name="T7" fmla="*/ 2147483647 h 7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49" h="764">
                <a:moveTo>
                  <a:pt x="124" y="0"/>
                </a:moveTo>
                <a:lnTo>
                  <a:pt x="849" y="0"/>
                </a:lnTo>
                <a:lnTo>
                  <a:pt x="849" y="764"/>
                </a:lnTo>
                <a:lnTo>
                  <a:pt x="0" y="764"/>
                </a:lnTo>
              </a:path>
            </a:pathLst>
          </a:custGeom>
          <a:solidFill>
            <a:srgbClr val="66FFFF"/>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3" name="Freeform 94"/>
          <p:cNvSpPr>
            <a:spLocks/>
          </p:cNvSpPr>
          <p:nvPr/>
        </p:nvSpPr>
        <p:spPr bwMode="auto">
          <a:xfrm>
            <a:off x="7172325" y="3662363"/>
            <a:ext cx="174625" cy="657225"/>
          </a:xfrm>
          <a:custGeom>
            <a:avLst/>
            <a:gdLst>
              <a:gd name="T0" fmla="*/ 0 w 110"/>
              <a:gd name="T1" fmla="*/ 0 h 424"/>
              <a:gd name="T2" fmla="*/ 2147483647 w 110"/>
              <a:gd name="T3" fmla="*/ 0 h 424"/>
              <a:gd name="T4" fmla="*/ 2147483647 w 110"/>
              <a:gd name="T5" fmla="*/ 2147483647 h 424"/>
              <a:gd name="T6" fmla="*/ 2147483647 w 110"/>
              <a:gd name="T7" fmla="*/ 2147483647 h 424"/>
              <a:gd name="T8" fmla="*/ 2147483647 w 110"/>
              <a:gd name="T9" fmla="*/ 2147483647 h 424"/>
              <a:gd name="T10" fmla="*/ 0 w 110"/>
              <a:gd name="T11" fmla="*/ 2147483647 h 4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424">
                <a:moveTo>
                  <a:pt x="0" y="0"/>
                </a:moveTo>
                <a:lnTo>
                  <a:pt x="62" y="0"/>
                </a:lnTo>
                <a:lnTo>
                  <a:pt x="110" y="48"/>
                </a:lnTo>
                <a:lnTo>
                  <a:pt x="110" y="382"/>
                </a:lnTo>
                <a:lnTo>
                  <a:pt x="68" y="424"/>
                </a:lnTo>
                <a:lnTo>
                  <a:pt x="0" y="424"/>
                </a:lnTo>
              </a:path>
            </a:pathLst>
          </a:custGeom>
          <a:solidFill>
            <a:srgbClr val="66FFFF"/>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4" name="Line 95"/>
          <p:cNvSpPr>
            <a:spLocks noChangeShapeType="1"/>
          </p:cNvSpPr>
          <p:nvPr/>
        </p:nvSpPr>
        <p:spPr bwMode="auto">
          <a:xfrm>
            <a:off x="7270750" y="3657600"/>
            <a:ext cx="0" cy="6667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5" name="Line 96"/>
          <p:cNvSpPr>
            <a:spLocks noChangeShapeType="1"/>
          </p:cNvSpPr>
          <p:nvPr/>
        </p:nvSpPr>
        <p:spPr bwMode="auto">
          <a:xfrm>
            <a:off x="6607175" y="3743325"/>
            <a:ext cx="47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6" name="Line 97"/>
          <p:cNvSpPr>
            <a:spLocks noChangeShapeType="1"/>
          </p:cNvSpPr>
          <p:nvPr/>
        </p:nvSpPr>
        <p:spPr bwMode="auto">
          <a:xfrm>
            <a:off x="7169150" y="3746500"/>
            <a:ext cx="1587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7" name="Line 98"/>
          <p:cNvSpPr>
            <a:spLocks noChangeShapeType="1"/>
          </p:cNvSpPr>
          <p:nvPr/>
        </p:nvSpPr>
        <p:spPr bwMode="auto">
          <a:xfrm>
            <a:off x="6613525" y="4259263"/>
            <a:ext cx="47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8" name="Line 99"/>
          <p:cNvSpPr>
            <a:spLocks noChangeShapeType="1"/>
          </p:cNvSpPr>
          <p:nvPr/>
        </p:nvSpPr>
        <p:spPr bwMode="auto">
          <a:xfrm>
            <a:off x="7175500" y="4259263"/>
            <a:ext cx="1587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19" name="Line 100"/>
          <p:cNvSpPr>
            <a:spLocks noChangeShapeType="1"/>
          </p:cNvSpPr>
          <p:nvPr/>
        </p:nvSpPr>
        <p:spPr bwMode="auto">
          <a:xfrm>
            <a:off x="6583363" y="4559300"/>
            <a:ext cx="0" cy="730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0" name="Line 101"/>
          <p:cNvSpPr>
            <a:spLocks noChangeShapeType="1"/>
          </p:cNvSpPr>
          <p:nvPr/>
        </p:nvSpPr>
        <p:spPr bwMode="auto">
          <a:xfrm flipV="1">
            <a:off x="6613525" y="3673475"/>
            <a:ext cx="0" cy="635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1" name="Line 102"/>
          <p:cNvSpPr>
            <a:spLocks noChangeShapeType="1"/>
          </p:cNvSpPr>
          <p:nvPr/>
        </p:nvSpPr>
        <p:spPr bwMode="auto">
          <a:xfrm flipH="1" flipV="1">
            <a:off x="6556375" y="3673475"/>
            <a:ext cx="53975" cy="73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2" name="Line 103"/>
          <p:cNvSpPr>
            <a:spLocks noChangeShapeType="1"/>
          </p:cNvSpPr>
          <p:nvPr/>
        </p:nvSpPr>
        <p:spPr bwMode="auto">
          <a:xfrm flipH="1">
            <a:off x="6556375" y="4251325"/>
            <a:ext cx="53975" cy="73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3" name="Line 104"/>
          <p:cNvSpPr>
            <a:spLocks noChangeShapeType="1"/>
          </p:cNvSpPr>
          <p:nvPr/>
        </p:nvSpPr>
        <p:spPr bwMode="auto">
          <a:xfrm>
            <a:off x="4856163" y="3990975"/>
            <a:ext cx="2652712"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2224" name="Group 105"/>
          <p:cNvGrpSpPr>
            <a:grpSpLocks/>
          </p:cNvGrpSpPr>
          <p:nvPr/>
        </p:nvGrpSpPr>
        <p:grpSpPr bwMode="auto">
          <a:xfrm>
            <a:off x="5810250" y="1522413"/>
            <a:ext cx="1036638" cy="628650"/>
            <a:chOff x="3559" y="640"/>
            <a:chExt cx="411" cy="396"/>
          </a:xfrm>
        </p:grpSpPr>
        <p:sp>
          <p:nvSpPr>
            <p:cNvPr id="92243" name="Rectangle 106"/>
            <p:cNvSpPr>
              <a:spLocks noChangeArrowheads="1"/>
            </p:cNvSpPr>
            <p:nvPr/>
          </p:nvSpPr>
          <p:spPr bwMode="auto">
            <a:xfrm>
              <a:off x="3606" y="640"/>
              <a:ext cx="63" cy="39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44" name="Rectangle 107"/>
            <p:cNvSpPr>
              <a:spLocks noChangeArrowheads="1"/>
            </p:cNvSpPr>
            <p:nvPr/>
          </p:nvSpPr>
          <p:spPr bwMode="auto">
            <a:xfrm>
              <a:off x="3863" y="640"/>
              <a:ext cx="63" cy="39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45" name="Rectangle 108"/>
            <p:cNvSpPr>
              <a:spLocks noChangeArrowheads="1"/>
            </p:cNvSpPr>
            <p:nvPr/>
          </p:nvSpPr>
          <p:spPr bwMode="auto">
            <a:xfrm>
              <a:off x="3670" y="760"/>
              <a:ext cx="195" cy="156"/>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46" name="Rectangle 109"/>
            <p:cNvSpPr>
              <a:spLocks noChangeArrowheads="1"/>
            </p:cNvSpPr>
            <p:nvPr/>
          </p:nvSpPr>
          <p:spPr bwMode="auto">
            <a:xfrm>
              <a:off x="3923" y="791"/>
              <a:ext cx="47" cy="94"/>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47" name="Rectangle 110"/>
            <p:cNvSpPr>
              <a:spLocks noChangeArrowheads="1"/>
            </p:cNvSpPr>
            <p:nvPr/>
          </p:nvSpPr>
          <p:spPr bwMode="auto">
            <a:xfrm>
              <a:off x="3559" y="791"/>
              <a:ext cx="47" cy="94"/>
            </a:xfrm>
            <a:prstGeom prst="rect">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sp>
        <p:nvSpPr>
          <p:cNvPr id="92225" name="Rectangle 111"/>
          <p:cNvSpPr>
            <a:spLocks noChangeArrowheads="1"/>
          </p:cNvSpPr>
          <p:nvPr/>
        </p:nvSpPr>
        <p:spPr bwMode="auto">
          <a:xfrm>
            <a:off x="7154863" y="1508125"/>
            <a:ext cx="409575" cy="1138238"/>
          </a:xfrm>
          <a:prstGeom prst="rect">
            <a:avLst/>
          </a:prstGeom>
          <a:solidFill>
            <a:srgbClr val="99FF66"/>
          </a:solidFill>
          <a:ln w="9525">
            <a:solidFill>
              <a:srgbClr val="99FF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26" name="Line 112"/>
          <p:cNvSpPr>
            <a:spLocks noChangeShapeType="1"/>
          </p:cNvSpPr>
          <p:nvPr/>
        </p:nvSpPr>
        <p:spPr bwMode="auto">
          <a:xfrm>
            <a:off x="7143750" y="1530350"/>
            <a:ext cx="1588"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7" name="Line 113"/>
          <p:cNvSpPr>
            <a:spLocks noChangeShapeType="1"/>
          </p:cNvSpPr>
          <p:nvPr/>
        </p:nvSpPr>
        <p:spPr bwMode="auto">
          <a:xfrm>
            <a:off x="7569200" y="1530350"/>
            <a:ext cx="1588"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28" name="Rectangle 114"/>
          <p:cNvSpPr>
            <a:spLocks noChangeArrowheads="1"/>
          </p:cNvSpPr>
          <p:nvPr/>
        </p:nvSpPr>
        <p:spPr bwMode="auto">
          <a:xfrm>
            <a:off x="5143500" y="1463675"/>
            <a:ext cx="409575" cy="1138238"/>
          </a:xfrm>
          <a:prstGeom prst="rect">
            <a:avLst/>
          </a:prstGeom>
          <a:solidFill>
            <a:srgbClr val="99FF66"/>
          </a:solidFill>
          <a:ln w="9525">
            <a:solidFill>
              <a:srgbClr val="99FF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92229" name="Line 115"/>
          <p:cNvSpPr>
            <a:spLocks noChangeShapeType="1"/>
          </p:cNvSpPr>
          <p:nvPr/>
        </p:nvSpPr>
        <p:spPr bwMode="auto">
          <a:xfrm>
            <a:off x="5132388" y="1485900"/>
            <a:ext cx="1587"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0" name="Line 116"/>
          <p:cNvSpPr>
            <a:spLocks noChangeShapeType="1"/>
          </p:cNvSpPr>
          <p:nvPr/>
        </p:nvSpPr>
        <p:spPr bwMode="auto">
          <a:xfrm>
            <a:off x="5557838" y="1485900"/>
            <a:ext cx="1587" cy="122713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1" name="AutoShape 117"/>
          <p:cNvSpPr>
            <a:spLocks noChangeArrowheads="1"/>
          </p:cNvSpPr>
          <p:nvPr/>
        </p:nvSpPr>
        <p:spPr bwMode="auto">
          <a:xfrm flipH="1">
            <a:off x="6276975" y="1133475"/>
            <a:ext cx="309563" cy="234950"/>
          </a:xfrm>
          <a:prstGeom prst="rightArrow">
            <a:avLst>
              <a:gd name="adj1" fmla="val 50000"/>
              <a:gd name="adj2" fmla="val 32939"/>
            </a:avLst>
          </a:prstGeom>
          <a:solidFill>
            <a:srgbClr val="FF33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2232" name="Line 118"/>
          <p:cNvSpPr>
            <a:spLocks noChangeShapeType="1"/>
          </p:cNvSpPr>
          <p:nvPr/>
        </p:nvSpPr>
        <p:spPr bwMode="auto">
          <a:xfrm flipV="1">
            <a:off x="5586413" y="1073150"/>
            <a:ext cx="0" cy="6302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3" name="Line 119"/>
          <p:cNvSpPr>
            <a:spLocks noChangeShapeType="1"/>
          </p:cNvSpPr>
          <p:nvPr/>
        </p:nvSpPr>
        <p:spPr bwMode="auto">
          <a:xfrm flipV="1">
            <a:off x="5813425" y="1063625"/>
            <a:ext cx="0" cy="7921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4" name="Line 120"/>
          <p:cNvSpPr>
            <a:spLocks noChangeShapeType="1"/>
          </p:cNvSpPr>
          <p:nvPr/>
        </p:nvSpPr>
        <p:spPr bwMode="auto">
          <a:xfrm>
            <a:off x="5572125" y="1171575"/>
            <a:ext cx="246063" cy="0"/>
          </a:xfrm>
          <a:prstGeom prst="line">
            <a:avLst/>
          </a:prstGeom>
          <a:noFill/>
          <a:ln w="38100" cmpd="dbl">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35" name="Text Box 121"/>
          <p:cNvSpPr txBox="1">
            <a:spLocks noChangeArrowheads="1"/>
          </p:cNvSpPr>
          <p:nvPr/>
        </p:nvSpPr>
        <p:spPr bwMode="auto">
          <a:xfrm>
            <a:off x="5132388" y="728663"/>
            <a:ext cx="92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d2 mini</a:t>
            </a:r>
          </a:p>
        </p:txBody>
      </p:sp>
      <p:sp>
        <p:nvSpPr>
          <p:cNvPr id="92236" name="Text Box 122"/>
          <p:cNvSpPr txBox="1">
            <a:spLocks noChangeArrowheads="1"/>
          </p:cNvSpPr>
          <p:nvPr/>
        </p:nvSpPr>
        <p:spPr bwMode="auto">
          <a:xfrm>
            <a:off x="2606675" y="5434013"/>
            <a:ext cx="9763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a:solidFill>
                  <a:schemeClr val="tx1"/>
                </a:solidFill>
              </a:rPr>
              <a:t>Pignon</a:t>
            </a:r>
          </a:p>
        </p:txBody>
      </p:sp>
      <p:sp>
        <p:nvSpPr>
          <p:cNvPr id="92237" name="Text Box 123"/>
          <p:cNvSpPr txBox="1">
            <a:spLocks noChangeArrowheads="1"/>
          </p:cNvSpPr>
          <p:nvPr/>
        </p:nvSpPr>
        <p:spPr bwMode="auto">
          <a:xfrm>
            <a:off x="152400" y="4757738"/>
            <a:ext cx="1457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a:solidFill>
                  <a:schemeClr val="tx1"/>
                </a:solidFill>
              </a:rPr>
              <a:t>Vilebrequin</a:t>
            </a:r>
          </a:p>
        </p:txBody>
      </p:sp>
      <p:sp>
        <p:nvSpPr>
          <p:cNvPr id="92238" name="Text Box 124"/>
          <p:cNvSpPr txBox="1">
            <a:spLocks noChangeArrowheads="1"/>
          </p:cNvSpPr>
          <p:nvPr/>
        </p:nvSpPr>
        <p:spPr bwMode="auto">
          <a:xfrm>
            <a:off x="520700" y="1030288"/>
            <a:ext cx="889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Carter</a:t>
            </a:r>
          </a:p>
        </p:txBody>
      </p:sp>
      <p:sp>
        <p:nvSpPr>
          <p:cNvPr id="92239" name="Text Box 125"/>
          <p:cNvSpPr txBox="1">
            <a:spLocks noChangeArrowheads="1"/>
          </p:cNvSpPr>
          <p:nvPr/>
        </p:nvSpPr>
        <p:spPr bwMode="auto">
          <a:xfrm>
            <a:off x="3370263" y="1009650"/>
            <a:ext cx="12160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Chapeau</a:t>
            </a:r>
          </a:p>
        </p:txBody>
      </p:sp>
      <p:sp>
        <p:nvSpPr>
          <p:cNvPr id="92240" name="Line 126"/>
          <p:cNvSpPr>
            <a:spLocks noChangeShapeType="1"/>
          </p:cNvSpPr>
          <p:nvPr/>
        </p:nvSpPr>
        <p:spPr bwMode="auto">
          <a:xfrm flipV="1">
            <a:off x="915988" y="4441825"/>
            <a:ext cx="173037" cy="333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41" name="Line 127"/>
          <p:cNvSpPr>
            <a:spLocks noChangeShapeType="1"/>
          </p:cNvSpPr>
          <p:nvPr/>
        </p:nvSpPr>
        <p:spPr bwMode="auto">
          <a:xfrm flipH="1" flipV="1">
            <a:off x="2351088" y="5035550"/>
            <a:ext cx="444500" cy="382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242" name="Text Box 128"/>
          <p:cNvSpPr txBox="1">
            <a:spLocks noChangeArrowheads="1"/>
          </p:cNvSpPr>
          <p:nvPr/>
        </p:nvSpPr>
        <p:spPr bwMode="auto">
          <a:xfrm>
            <a:off x="5127625" y="285750"/>
            <a:ext cx="31369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i="1">
                <a:solidFill>
                  <a:schemeClr val="accent2"/>
                </a:solidFill>
              </a:rPr>
              <a:t>Précision de l’assemblage</a:t>
            </a:r>
          </a:p>
        </p:txBody>
      </p:sp>
      <p:sp>
        <p:nvSpPr>
          <p:cNvPr id="129" name="Line 59"/>
          <p:cNvSpPr>
            <a:spLocks noChangeShapeType="1"/>
          </p:cNvSpPr>
          <p:nvPr/>
        </p:nvSpPr>
        <p:spPr bwMode="auto">
          <a:xfrm flipV="1">
            <a:off x="2828921" y="1164431"/>
            <a:ext cx="0" cy="6302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dirty="0"/>
          </a:p>
        </p:txBody>
      </p:sp>
      <p:sp>
        <p:nvSpPr>
          <p:cNvPr id="130" name="Line 59"/>
          <p:cNvSpPr>
            <a:spLocks noChangeShapeType="1"/>
          </p:cNvSpPr>
          <p:nvPr/>
        </p:nvSpPr>
        <p:spPr bwMode="auto">
          <a:xfrm flipV="1">
            <a:off x="2779177" y="2526902"/>
            <a:ext cx="0" cy="45442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dirty="0"/>
          </a:p>
        </p:txBody>
      </p:sp>
      <p:cxnSp>
        <p:nvCxnSpPr>
          <p:cNvPr id="3" name="Connecteur droit 2"/>
          <p:cNvCxnSpPr>
            <a:stCxn id="92196" idx="0"/>
          </p:cNvCxnSpPr>
          <p:nvPr/>
        </p:nvCxnSpPr>
        <p:spPr>
          <a:xfrm>
            <a:off x="2568571" y="2413794"/>
            <a:ext cx="210606" cy="113109"/>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3" name="Line 61"/>
          <p:cNvSpPr>
            <a:spLocks noChangeShapeType="1"/>
          </p:cNvSpPr>
          <p:nvPr/>
        </p:nvSpPr>
        <p:spPr bwMode="auto">
          <a:xfrm>
            <a:off x="2511743" y="2881313"/>
            <a:ext cx="267434" cy="0"/>
          </a:xfrm>
          <a:prstGeom prst="line">
            <a:avLst/>
          </a:prstGeom>
          <a:noFill/>
          <a:ln w="38100" cmpd="dbl">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 name="ZoneTexte 3"/>
          <p:cNvSpPr txBox="1"/>
          <p:nvPr/>
        </p:nvSpPr>
        <p:spPr>
          <a:xfrm>
            <a:off x="2779177" y="2696647"/>
            <a:ext cx="960519" cy="369332"/>
          </a:xfrm>
          <a:prstGeom prst="rect">
            <a:avLst/>
          </a:prstGeom>
          <a:noFill/>
        </p:spPr>
        <p:txBody>
          <a:bodyPr wrap="none" rtlCol="0">
            <a:spAutoFit/>
          </a:bodyPr>
          <a:lstStyle/>
          <a:p>
            <a:r>
              <a:rPr lang="fr-FR" dirty="0" smtClean="0"/>
              <a:t>Jeu mini</a:t>
            </a:r>
            <a:endParaRPr lang="fr-FR" dirty="0"/>
          </a:p>
        </p:txBody>
      </p:sp>
    </p:spTree>
    <p:extLst>
      <p:ext uri="{BB962C8B-B14F-4D97-AF65-F5344CB8AC3E}">
        <p14:creationId xmlns:p14="http://schemas.microsoft.com/office/powerpoint/2010/main" val="369956815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647912" y="4886027"/>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2213649797"/>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
          <p:cNvSpPr txBox="1">
            <a:spLocks noChangeArrowheads="1"/>
          </p:cNvSpPr>
          <p:nvPr/>
        </p:nvSpPr>
        <p:spPr bwMode="auto">
          <a:xfrm>
            <a:off x="273050" y="177800"/>
            <a:ext cx="2862900"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PROBLEMATIQUE</a:t>
            </a:r>
            <a:endParaRPr lang="fr-FR" altLang="fr-FR" sz="2400" b="1" dirty="0">
              <a:latin typeface="Arial" charset="0"/>
            </a:endParaRPr>
          </a:p>
        </p:txBody>
      </p:sp>
      <p:sp>
        <p:nvSpPr>
          <p:cNvPr id="5" name="Forme libre 4"/>
          <p:cNvSpPr/>
          <p:nvPr/>
        </p:nvSpPr>
        <p:spPr>
          <a:xfrm>
            <a:off x="1415029" y="2950498"/>
            <a:ext cx="2586446" cy="186094"/>
          </a:xfrm>
          <a:custGeom>
            <a:avLst/>
            <a:gdLst>
              <a:gd name="connsiteX0" fmla="*/ 0 w 2586446"/>
              <a:gd name="connsiteY0" fmla="*/ 170732 h 186094"/>
              <a:gd name="connsiteX1" fmla="*/ 692332 w 2586446"/>
              <a:gd name="connsiteY1" fmla="*/ 105418 h 186094"/>
              <a:gd name="connsiteX2" fmla="*/ 888275 w 2586446"/>
              <a:gd name="connsiteY2" fmla="*/ 170732 h 186094"/>
              <a:gd name="connsiteX3" fmla="*/ 1449977 w 2586446"/>
              <a:gd name="connsiteY3" fmla="*/ 170732 h 186094"/>
              <a:gd name="connsiteX4" fmla="*/ 1685109 w 2586446"/>
              <a:gd name="connsiteY4" fmla="*/ 915 h 186094"/>
              <a:gd name="connsiteX5" fmla="*/ 2259875 w 2586446"/>
              <a:gd name="connsiteY5" fmla="*/ 105418 h 186094"/>
              <a:gd name="connsiteX6" fmla="*/ 2586446 w 2586446"/>
              <a:gd name="connsiteY6" fmla="*/ 157669 h 1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6446" h="186094">
                <a:moveTo>
                  <a:pt x="0" y="170732"/>
                </a:moveTo>
                <a:cubicBezTo>
                  <a:pt x="272143" y="138075"/>
                  <a:pt x="544286" y="105418"/>
                  <a:pt x="692332" y="105418"/>
                </a:cubicBezTo>
                <a:cubicBezTo>
                  <a:pt x="840378" y="105418"/>
                  <a:pt x="762001" y="159846"/>
                  <a:pt x="888275" y="170732"/>
                </a:cubicBezTo>
                <a:cubicBezTo>
                  <a:pt x="1014549" y="181618"/>
                  <a:pt x="1317172" y="199035"/>
                  <a:pt x="1449977" y="170732"/>
                </a:cubicBezTo>
                <a:cubicBezTo>
                  <a:pt x="1582782" y="142429"/>
                  <a:pt x="1550126" y="11801"/>
                  <a:pt x="1685109" y="915"/>
                </a:cubicBezTo>
                <a:cubicBezTo>
                  <a:pt x="1820092" y="-9971"/>
                  <a:pt x="2109652" y="79292"/>
                  <a:pt x="2259875" y="105418"/>
                </a:cubicBezTo>
                <a:cubicBezTo>
                  <a:pt x="2410098" y="131544"/>
                  <a:pt x="2527663" y="151137"/>
                  <a:pt x="2586446" y="157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Forme libre 5"/>
          <p:cNvSpPr/>
          <p:nvPr/>
        </p:nvSpPr>
        <p:spPr>
          <a:xfrm>
            <a:off x="5029086" y="3115268"/>
            <a:ext cx="2586446" cy="222069"/>
          </a:xfrm>
          <a:custGeom>
            <a:avLst/>
            <a:gdLst>
              <a:gd name="connsiteX0" fmla="*/ 0 w 2586446"/>
              <a:gd name="connsiteY0" fmla="*/ 170732 h 186094"/>
              <a:gd name="connsiteX1" fmla="*/ 692332 w 2586446"/>
              <a:gd name="connsiteY1" fmla="*/ 105418 h 186094"/>
              <a:gd name="connsiteX2" fmla="*/ 888275 w 2586446"/>
              <a:gd name="connsiteY2" fmla="*/ 170732 h 186094"/>
              <a:gd name="connsiteX3" fmla="*/ 1449977 w 2586446"/>
              <a:gd name="connsiteY3" fmla="*/ 170732 h 186094"/>
              <a:gd name="connsiteX4" fmla="*/ 1685109 w 2586446"/>
              <a:gd name="connsiteY4" fmla="*/ 915 h 186094"/>
              <a:gd name="connsiteX5" fmla="*/ 2259875 w 2586446"/>
              <a:gd name="connsiteY5" fmla="*/ 105418 h 186094"/>
              <a:gd name="connsiteX6" fmla="*/ 2586446 w 2586446"/>
              <a:gd name="connsiteY6" fmla="*/ 157669 h 186094"/>
              <a:gd name="connsiteX0" fmla="*/ 0 w 2586446"/>
              <a:gd name="connsiteY0" fmla="*/ 65314 h 70673"/>
              <a:gd name="connsiteX1" fmla="*/ 692332 w 2586446"/>
              <a:gd name="connsiteY1" fmla="*/ 0 h 70673"/>
              <a:gd name="connsiteX2" fmla="*/ 888275 w 2586446"/>
              <a:gd name="connsiteY2" fmla="*/ 65314 h 70673"/>
              <a:gd name="connsiteX3" fmla="*/ 1449977 w 2586446"/>
              <a:gd name="connsiteY3" fmla="*/ 65314 h 70673"/>
              <a:gd name="connsiteX4" fmla="*/ 1841864 w 2586446"/>
              <a:gd name="connsiteY4" fmla="*/ 52251 h 70673"/>
              <a:gd name="connsiteX5" fmla="*/ 2259875 w 2586446"/>
              <a:gd name="connsiteY5" fmla="*/ 0 h 70673"/>
              <a:gd name="connsiteX6" fmla="*/ 2586446 w 2586446"/>
              <a:gd name="connsiteY6" fmla="*/ 52251 h 70673"/>
              <a:gd name="connsiteX0" fmla="*/ 0 w 2586446"/>
              <a:gd name="connsiteY0" fmla="*/ 65314 h 222069"/>
              <a:gd name="connsiteX1" fmla="*/ 535578 w 2586446"/>
              <a:gd name="connsiteY1" fmla="*/ 222069 h 222069"/>
              <a:gd name="connsiteX2" fmla="*/ 888275 w 2586446"/>
              <a:gd name="connsiteY2" fmla="*/ 65314 h 222069"/>
              <a:gd name="connsiteX3" fmla="*/ 1449977 w 2586446"/>
              <a:gd name="connsiteY3" fmla="*/ 65314 h 222069"/>
              <a:gd name="connsiteX4" fmla="*/ 1841864 w 2586446"/>
              <a:gd name="connsiteY4" fmla="*/ 52251 h 222069"/>
              <a:gd name="connsiteX5" fmla="*/ 2259875 w 2586446"/>
              <a:gd name="connsiteY5" fmla="*/ 0 h 222069"/>
              <a:gd name="connsiteX6" fmla="*/ 2586446 w 2586446"/>
              <a:gd name="connsiteY6" fmla="*/ 52251 h 22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6446" h="222069">
                <a:moveTo>
                  <a:pt x="0" y="65314"/>
                </a:moveTo>
                <a:cubicBezTo>
                  <a:pt x="272143" y="32657"/>
                  <a:pt x="387532" y="222069"/>
                  <a:pt x="535578" y="222069"/>
                </a:cubicBezTo>
                <a:cubicBezTo>
                  <a:pt x="683624" y="222069"/>
                  <a:pt x="735875" y="91440"/>
                  <a:pt x="888275" y="65314"/>
                </a:cubicBezTo>
                <a:cubicBezTo>
                  <a:pt x="1040675" y="39188"/>
                  <a:pt x="1291046" y="67491"/>
                  <a:pt x="1449977" y="65314"/>
                </a:cubicBezTo>
                <a:cubicBezTo>
                  <a:pt x="1608908" y="63137"/>
                  <a:pt x="1706881" y="63137"/>
                  <a:pt x="1841864" y="52251"/>
                </a:cubicBezTo>
                <a:cubicBezTo>
                  <a:pt x="1976847" y="41365"/>
                  <a:pt x="2135778" y="0"/>
                  <a:pt x="2259875" y="0"/>
                </a:cubicBezTo>
                <a:cubicBezTo>
                  <a:pt x="2383972" y="0"/>
                  <a:pt x="2527663" y="45719"/>
                  <a:pt x="2586446" y="52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Rectangle 2"/>
          <p:cNvSpPr>
            <a:spLocks noChangeArrowheads="1"/>
          </p:cNvSpPr>
          <p:nvPr/>
        </p:nvSpPr>
        <p:spPr bwMode="auto">
          <a:xfrm>
            <a:off x="5029086" y="2085311"/>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sp>
        <p:nvSpPr>
          <p:cNvPr id="8" name="Rectangle 8"/>
          <p:cNvSpPr>
            <a:spLocks noChangeArrowheads="1"/>
          </p:cNvSpPr>
          <p:nvPr/>
        </p:nvSpPr>
        <p:spPr bwMode="auto">
          <a:xfrm>
            <a:off x="4571886" y="2085311"/>
            <a:ext cx="434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a:solidFill>
                  <a:srgbClr val="000000"/>
                </a:solidFill>
                <a:latin typeface="Arial" charset="0"/>
                <a:cs typeface="+mn-cs"/>
              </a:rPr>
              <a:t>0,2</a:t>
            </a:r>
          </a:p>
        </p:txBody>
      </p:sp>
      <p:grpSp>
        <p:nvGrpSpPr>
          <p:cNvPr id="9" name="Group 25"/>
          <p:cNvGrpSpPr>
            <a:grpSpLocks/>
          </p:cNvGrpSpPr>
          <p:nvPr/>
        </p:nvGrpSpPr>
        <p:grpSpPr bwMode="auto">
          <a:xfrm>
            <a:off x="4289311" y="2063086"/>
            <a:ext cx="1054100" cy="304800"/>
            <a:chOff x="436" y="384"/>
            <a:chExt cx="664" cy="192"/>
          </a:xfrm>
        </p:grpSpPr>
        <p:sp>
          <p:nvSpPr>
            <p:cNvPr id="10" name="Rectangle 26"/>
            <p:cNvSpPr>
              <a:spLocks noChangeArrowheads="1"/>
            </p:cNvSpPr>
            <p:nvPr/>
          </p:nvSpPr>
          <p:spPr bwMode="auto">
            <a:xfrm>
              <a:off x="436" y="388"/>
              <a:ext cx="66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1" name="Line 27"/>
            <p:cNvSpPr>
              <a:spLocks noChangeShapeType="1"/>
            </p:cNvSpPr>
            <p:nvPr/>
          </p:nvSpPr>
          <p:spPr bwMode="auto">
            <a:xfrm>
              <a:off x="624"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2" name="Line 28"/>
            <p:cNvSpPr>
              <a:spLocks noChangeShapeType="1"/>
            </p:cNvSpPr>
            <p:nvPr/>
          </p:nvSpPr>
          <p:spPr bwMode="auto">
            <a:xfrm>
              <a:off x="912"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grpSp>
        <p:nvGrpSpPr>
          <p:cNvPr id="13" name="Group 631"/>
          <p:cNvGrpSpPr>
            <a:grpSpLocks/>
          </p:cNvGrpSpPr>
          <p:nvPr/>
        </p:nvGrpSpPr>
        <p:grpSpPr bwMode="auto">
          <a:xfrm>
            <a:off x="4336936" y="2120236"/>
            <a:ext cx="190500" cy="190500"/>
            <a:chOff x="4360" y="1124"/>
            <a:chExt cx="120" cy="120"/>
          </a:xfrm>
        </p:grpSpPr>
        <p:sp>
          <p:nvSpPr>
            <p:cNvPr id="14"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cxnSp>
        <p:nvCxnSpPr>
          <p:cNvPr id="17" name="Connecteur droit avec flèche 23"/>
          <p:cNvCxnSpPr>
            <a:cxnSpLocks noChangeShapeType="1"/>
          </p:cNvCxnSpPr>
          <p:nvPr/>
        </p:nvCxnSpPr>
        <p:spPr bwMode="auto">
          <a:xfrm>
            <a:off x="3025321" y="2237711"/>
            <a:ext cx="0" cy="7127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eur droit 18"/>
          <p:cNvCxnSpPr>
            <a:stCxn id="10" idx="1"/>
          </p:cNvCxnSpPr>
          <p:nvPr/>
        </p:nvCxnSpPr>
        <p:spPr>
          <a:xfrm flipH="1">
            <a:off x="3025321" y="2215486"/>
            <a:ext cx="12639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p:nvPr/>
        </p:nvCxnSpPr>
        <p:spPr>
          <a:xfrm>
            <a:off x="5180692" y="2494213"/>
            <a:ext cx="597332" cy="54933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 name="ZoneTexte 21"/>
          <p:cNvSpPr txBox="1"/>
          <p:nvPr/>
        </p:nvSpPr>
        <p:spPr>
          <a:xfrm>
            <a:off x="4604147" y="851847"/>
            <a:ext cx="4074387" cy="923330"/>
          </a:xfrm>
          <a:prstGeom prst="rect">
            <a:avLst/>
          </a:prstGeom>
          <a:noFill/>
        </p:spPr>
        <p:txBody>
          <a:bodyPr wrap="square" rtlCol="0">
            <a:spAutoFit/>
          </a:bodyPr>
          <a:lstStyle/>
          <a:p>
            <a:r>
              <a:rPr lang="fr-FR" dirty="0" smtClean="0"/>
              <a:t>La norme ISO 5459 : 2011 "impose" de filtrer les éléments de références  selon un processus par défaut</a:t>
            </a:r>
            <a:endParaRPr lang="fr-FR" dirty="0"/>
          </a:p>
        </p:txBody>
      </p:sp>
      <p:sp>
        <p:nvSpPr>
          <p:cNvPr id="23" name="ZoneTexte 22"/>
          <p:cNvSpPr txBox="1"/>
          <p:nvPr/>
        </p:nvSpPr>
        <p:spPr>
          <a:xfrm>
            <a:off x="4703127" y="3538440"/>
            <a:ext cx="4074387" cy="646331"/>
          </a:xfrm>
          <a:prstGeom prst="rect">
            <a:avLst/>
          </a:prstGeom>
          <a:noFill/>
        </p:spPr>
        <p:txBody>
          <a:bodyPr wrap="square" rtlCol="0">
            <a:spAutoFit/>
          </a:bodyPr>
          <a:lstStyle/>
          <a:p>
            <a:r>
              <a:rPr lang="fr-FR" dirty="0" smtClean="0"/>
              <a:t>Le projet de norme ISO 5459 va permettre d'imposer le critère de filtrage </a:t>
            </a:r>
            <a:endParaRPr lang="fr-FR" dirty="0"/>
          </a:p>
        </p:txBody>
      </p:sp>
      <p:sp>
        <p:nvSpPr>
          <p:cNvPr id="24" name="ZoneTexte 23"/>
          <p:cNvSpPr txBox="1"/>
          <p:nvPr/>
        </p:nvSpPr>
        <p:spPr>
          <a:xfrm>
            <a:off x="231094" y="3538440"/>
            <a:ext cx="4074387" cy="646331"/>
          </a:xfrm>
          <a:prstGeom prst="rect">
            <a:avLst/>
          </a:prstGeom>
          <a:noFill/>
        </p:spPr>
        <p:txBody>
          <a:bodyPr wrap="square" rtlCol="0">
            <a:spAutoFit/>
          </a:bodyPr>
          <a:lstStyle/>
          <a:p>
            <a:r>
              <a:rPr lang="fr-FR" dirty="0" smtClean="0"/>
              <a:t>La norme ISO 1101:2017  permet d'imposer le critère de filtrage </a:t>
            </a:r>
            <a:endParaRPr lang="fr-FR" dirty="0"/>
          </a:p>
        </p:txBody>
      </p:sp>
      <p:sp>
        <p:nvSpPr>
          <p:cNvPr id="2" name="ZoneTexte 1"/>
          <p:cNvSpPr txBox="1"/>
          <p:nvPr/>
        </p:nvSpPr>
        <p:spPr>
          <a:xfrm>
            <a:off x="1626626" y="4873471"/>
            <a:ext cx="5131533" cy="369332"/>
          </a:xfrm>
          <a:prstGeom prst="rect">
            <a:avLst/>
          </a:prstGeom>
          <a:solidFill>
            <a:srgbClr val="FFFF00"/>
          </a:solidFill>
        </p:spPr>
        <p:txBody>
          <a:bodyPr wrap="none" rtlCol="0">
            <a:spAutoFit/>
          </a:bodyPr>
          <a:lstStyle/>
          <a:p>
            <a:r>
              <a:rPr lang="fr-FR" dirty="0" smtClean="0">
                <a:latin typeface="Arial" panose="020B0604020202020204" pitchFamily="34" charset="0"/>
                <a:cs typeface="Arial" panose="020B0604020202020204" pitchFamily="34" charset="0"/>
              </a:rPr>
              <a:t>Le filtrage suppose un nuage de points "continu"</a:t>
            </a:r>
            <a:endParaRPr lang="fr-FR"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923703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ZoneTexte 1"/>
          <p:cNvSpPr txBox="1">
            <a:spLocks noChangeArrowheads="1"/>
          </p:cNvSpPr>
          <p:nvPr/>
        </p:nvSpPr>
        <p:spPr bwMode="auto">
          <a:xfrm>
            <a:off x="211138" y="98134"/>
            <a:ext cx="6525761"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FILTRAGE DE L'ELEMENT DE REFERENCE</a:t>
            </a:r>
            <a:endParaRPr lang="fr-FR" altLang="fr-FR" sz="2400" b="1" dirty="0">
              <a:latin typeface="Arial" charset="0"/>
            </a:endParaRPr>
          </a:p>
        </p:txBody>
      </p:sp>
      <p:pic>
        <p:nvPicPr>
          <p:cNvPr id="819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4353" y="3453438"/>
            <a:ext cx="4029075"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1924" name="ZoneTexte 2"/>
          <p:cNvSpPr txBox="1">
            <a:spLocks noChangeArrowheads="1"/>
          </p:cNvSpPr>
          <p:nvPr/>
        </p:nvSpPr>
        <p:spPr bwMode="auto">
          <a:xfrm>
            <a:off x="211138" y="716669"/>
            <a:ext cx="8478838" cy="258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Le filtrage doit retenir les points les plus hauts de l'élément intégral réel. Pour un élément nominal plat ou convexe, tel qu'un arbre, le filtrage doit résulter en un élément convexe (voir Figure A.2). Pour les autres types d'élément nominal, tel qu'un alésage, les cavités de surface doivent être supprimées de façon similaire</a:t>
            </a:r>
          </a:p>
          <a:p>
            <a:pPr eaLnBrk="1" hangingPunct="1">
              <a:spcBef>
                <a:spcPct val="0"/>
              </a:spcBef>
              <a:buFontTx/>
              <a:buNone/>
            </a:pPr>
            <a:r>
              <a:rPr lang="fr-FR" altLang="fr-FR" sz="1800" dirty="0">
                <a:latin typeface="Arial" charset="0"/>
              </a:rPr>
              <a:t>(voir Figure A.3). </a:t>
            </a:r>
          </a:p>
          <a:p>
            <a:pPr eaLnBrk="1" hangingPunct="1">
              <a:spcBef>
                <a:spcPct val="0"/>
              </a:spcBef>
              <a:buFontTx/>
              <a:buNone/>
            </a:pPr>
            <a:endParaRPr lang="fr-FR" altLang="fr-FR" sz="1800" dirty="0">
              <a:latin typeface="Arial" charset="0"/>
            </a:endParaRPr>
          </a:p>
          <a:p>
            <a:pPr eaLnBrk="1" hangingPunct="1">
              <a:spcBef>
                <a:spcPct val="0"/>
              </a:spcBef>
              <a:buFontTx/>
              <a:buNone/>
            </a:pPr>
            <a:r>
              <a:rPr lang="fr-FR" altLang="fr-FR" sz="1800" dirty="0">
                <a:latin typeface="Arial" charset="0"/>
              </a:rPr>
              <a:t>Le filtrage n'est pas défini autrement dans la présente </a:t>
            </a:r>
            <a:r>
              <a:rPr lang="fr-FR" altLang="fr-FR" sz="1800" dirty="0" smtClean="0">
                <a:latin typeface="Arial" charset="0"/>
              </a:rPr>
              <a:t>norme </a:t>
            </a:r>
            <a:r>
              <a:rPr lang="fr-FR" altLang="fr-FR" sz="1800" dirty="0">
                <a:latin typeface="Arial" charset="0"/>
              </a:rPr>
              <a:t>internationale.</a:t>
            </a:r>
          </a:p>
          <a:p>
            <a:pPr eaLnBrk="1" hangingPunct="1">
              <a:spcBef>
                <a:spcPct val="0"/>
              </a:spcBef>
              <a:buFontTx/>
              <a:buNone/>
            </a:pPr>
            <a:r>
              <a:rPr lang="fr-FR" altLang="fr-FR" sz="1800" dirty="0">
                <a:latin typeface="Arial" charset="0"/>
              </a:rPr>
              <a:t>NOTE </a:t>
            </a:r>
            <a:r>
              <a:rPr lang="fr-FR" altLang="fr-FR" sz="1800" dirty="0" smtClean="0">
                <a:latin typeface="Arial" charset="0"/>
              </a:rPr>
              <a:t>: Il </a:t>
            </a:r>
            <a:r>
              <a:rPr lang="fr-FR" altLang="fr-FR" sz="1800" dirty="0">
                <a:latin typeface="Arial" charset="0"/>
              </a:rPr>
              <a:t>est prévu de fournir plus de détails sur le filtrage dans une prochaine version de la présente Norme internationale.</a:t>
            </a:r>
          </a:p>
        </p:txBody>
      </p:sp>
      <p:pic>
        <p:nvPicPr>
          <p:cNvPr id="8192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1790" y="3491538"/>
            <a:ext cx="1897063" cy="1593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1944" name="ZoneTexte 1"/>
          <p:cNvSpPr txBox="1">
            <a:spLocks noChangeArrowheads="1"/>
          </p:cNvSpPr>
          <p:nvPr/>
        </p:nvSpPr>
        <p:spPr bwMode="auto">
          <a:xfrm>
            <a:off x="6833394" y="189911"/>
            <a:ext cx="1976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Extrait 5459:2011</a:t>
            </a:r>
          </a:p>
        </p:txBody>
      </p:sp>
      <p:sp>
        <p:nvSpPr>
          <p:cNvPr id="27" name="Espace réservé du numéro de diapositive 3"/>
          <p:cNvSpPr>
            <a:spLocks noGrp="1"/>
          </p:cNvSpPr>
          <p:nvPr>
            <p:ph type="sldNum" sz="quarter" idx="11"/>
          </p:nvPr>
        </p:nvSpPr>
        <p:spPr>
          <a:xfrm>
            <a:off x="8478837" y="6492875"/>
            <a:ext cx="574675" cy="365125"/>
          </a:xfrm>
        </p:spPr>
        <p:txBody>
          <a:bodyPr/>
          <a:lstStyle/>
          <a:p>
            <a:pPr algn="r">
              <a:defRPr/>
            </a:pPr>
            <a:fld id="{51A2FB45-4552-4D5F-8A06-58B9DE1F3C4B}" type="slidenum">
              <a:rPr lang="en-US" smtClean="0"/>
              <a:pPr algn="r">
                <a:defRPr/>
              </a:pPr>
              <a:t>142</a:t>
            </a:fld>
            <a:endParaRPr lang="en-US" dirty="0"/>
          </a:p>
        </p:txBody>
      </p:sp>
      <p:cxnSp>
        <p:nvCxnSpPr>
          <p:cNvPr id="3" name="Connecteur droit avec flèche 2"/>
          <p:cNvCxnSpPr/>
          <p:nvPr/>
        </p:nvCxnSpPr>
        <p:spPr>
          <a:xfrm flipH="1">
            <a:off x="5513428" y="4288463"/>
            <a:ext cx="389660" cy="1482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 name="ZoneTexte 4"/>
          <p:cNvSpPr txBox="1"/>
          <p:nvPr/>
        </p:nvSpPr>
        <p:spPr>
          <a:xfrm rot="20322626">
            <a:off x="5587136" y="3935458"/>
            <a:ext cx="631904" cy="369332"/>
          </a:xfrm>
          <a:prstGeom prst="rect">
            <a:avLst/>
          </a:prstGeom>
          <a:noFill/>
        </p:spPr>
        <p:txBody>
          <a:bodyPr wrap="none" rtlCol="0">
            <a:spAutoFit/>
          </a:bodyPr>
          <a:lstStyle/>
          <a:p>
            <a:r>
              <a:rPr lang="fr-FR" dirty="0" smtClean="0"/>
              <a:t>R</a:t>
            </a:r>
            <a:r>
              <a:rPr lang="fr-FR" sz="1200" dirty="0" smtClean="0"/>
              <a:t>N</a:t>
            </a:r>
            <a:r>
              <a:rPr lang="fr-FR" dirty="0" smtClean="0"/>
              <a:t>/2</a:t>
            </a:r>
            <a:endParaRPr lang="fr-FR" dirty="0"/>
          </a:p>
        </p:txBody>
      </p:sp>
      <p:sp>
        <p:nvSpPr>
          <p:cNvPr id="8" name="ZoneTexte 7"/>
          <p:cNvSpPr txBox="1"/>
          <p:nvPr/>
        </p:nvSpPr>
        <p:spPr>
          <a:xfrm>
            <a:off x="4955903" y="5082213"/>
            <a:ext cx="2968761" cy="369332"/>
          </a:xfrm>
          <a:prstGeom prst="rect">
            <a:avLst/>
          </a:prstGeom>
          <a:noFill/>
        </p:spPr>
        <p:txBody>
          <a:bodyPr wrap="none" rtlCol="0">
            <a:spAutoFit/>
          </a:bodyPr>
          <a:lstStyle/>
          <a:p>
            <a:r>
              <a:rPr lang="fr-FR" dirty="0" smtClean="0"/>
              <a:t>Sphère de rayon R nominal /2</a:t>
            </a:r>
            <a:endParaRPr lang="fr-FR" dirty="0"/>
          </a:p>
        </p:txBody>
      </p:sp>
      <p:sp>
        <p:nvSpPr>
          <p:cNvPr id="2" name="ZoneTexte 1"/>
          <p:cNvSpPr txBox="1"/>
          <p:nvPr/>
        </p:nvSpPr>
        <p:spPr>
          <a:xfrm>
            <a:off x="1888959" y="4962922"/>
            <a:ext cx="591829" cy="369332"/>
          </a:xfrm>
          <a:prstGeom prst="rect">
            <a:avLst/>
          </a:prstGeom>
          <a:noFill/>
        </p:spPr>
        <p:txBody>
          <a:bodyPr wrap="none" rtlCol="0">
            <a:spAutoFit/>
          </a:bodyPr>
          <a:lstStyle/>
          <a:p>
            <a:r>
              <a:rPr lang="fr-FR" dirty="0" smtClean="0"/>
              <a:t>Plan</a:t>
            </a:r>
            <a:endParaRPr lang="fr-FR" dirty="0"/>
          </a:p>
        </p:txBody>
      </p:sp>
      <p:cxnSp>
        <p:nvCxnSpPr>
          <p:cNvPr id="6" name="Connecteur droit avec flèche 5"/>
          <p:cNvCxnSpPr/>
          <p:nvPr/>
        </p:nvCxnSpPr>
        <p:spPr>
          <a:xfrm flipV="1">
            <a:off x="2571100" y="4120125"/>
            <a:ext cx="519341" cy="88085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 name="Forme libre 6"/>
          <p:cNvSpPr/>
          <p:nvPr/>
        </p:nvSpPr>
        <p:spPr>
          <a:xfrm>
            <a:off x="4239420" y="5576368"/>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Forme libre 14"/>
          <p:cNvSpPr/>
          <p:nvPr/>
        </p:nvSpPr>
        <p:spPr>
          <a:xfrm>
            <a:off x="4239419" y="6202902"/>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a:stCxn id="7" idx="0"/>
            <a:endCxn id="15" idx="0"/>
          </p:cNvCxnSpPr>
          <p:nvPr/>
        </p:nvCxnSpPr>
        <p:spPr>
          <a:xfrm flipH="1">
            <a:off x="4239419" y="5734756"/>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flipH="1">
            <a:off x="7733330" y="5664201"/>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 name="Connecteur droit 11"/>
          <p:cNvCxnSpPr>
            <a:stCxn id="15" idx="0"/>
            <a:endCxn id="15" idx="2"/>
          </p:cNvCxnSpPr>
          <p:nvPr/>
        </p:nvCxnSpPr>
        <p:spPr>
          <a:xfrm flipV="1">
            <a:off x="4239419" y="6327423"/>
            <a:ext cx="3488267" cy="338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2" name="Forme libre 21"/>
          <p:cNvSpPr/>
          <p:nvPr/>
        </p:nvSpPr>
        <p:spPr>
          <a:xfrm>
            <a:off x="4245064" y="5861586"/>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304801" y="5717823"/>
            <a:ext cx="3169218" cy="646331"/>
          </a:xfrm>
          <a:prstGeom prst="rect">
            <a:avLst/>
          </a:prstGeom>
          <a:noFill/>
        </p:spPr>
        <p:txBody>
          <a:bodyPr wrap="square" rtlCol="0">
            <a:spAutoFit/>
          </a:bodyPr>
          <a:lstStyle/>
          <a:p>
            <a:r>
              <a:rPr lang="fr-FR" dirty="0" smtClean="0"/>
              <a:t>Exemple : Arbre nominalement cylindrique</a:t>
            </a:r>
            <a:endParaRPr lang="fr-FR" dirty="0"/>
          </a:p>
        </p:txBody>
      </p:sp>
    </p:spTree>
    <p:extLst>
      <p:ext uri="{BB962C8B-B14F-4D97-AF65-F5344CB8AC3E}">
        <p14:creationId xmlns:p14="http://schemas.microsoft.com/office/powerpoint/2010/main" val="3946191168"/>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ZoneTexte 1"/>
          <p:cNvSpPr txBox="1">
            <a:spLocks noChangeArrowheads="1"/>
          </p:cNvSpPr>
          <p:nvPr/>
        </p:nvSpPr>
        <p:spPr bwMode="auto">
          <a:xfrm>
            <a:off x="211138" y="98134"/>
            <a:ext cx="1654620"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EXEMPLE</a:t>
            </a:r>
            <a:endParaRPr lang="fr-FR" altLang="fr-FR" sz="2400" b="1" dirty="0">
              <a:latin typeface="Arial" charset="0"/>
            </a:endParaRPr>
          </a:p>
        </p:txBody>
      </p:sp>
      <p:sp>
        <p:nvSpPr>
          <p:cNvPr id="27" name="Espace réservé du numéro de diapositive 3"/>
          <p:cNvSpPr>
            <a:spLocks noGrp="1"/>
          </p:cNvSpPr>
          <p:nvPr>
            <p:ph type="sldNum" sz="quarter" idx="11"/>
          </p:nvPr>
        </p:nvSpPr>
        <p:spPr>
          <a:xfrm>
            <a:off x="8478837" y="6492875"/>
            <a:ext cx="574675" cy="365125"/>
          </a:xfrm>
        </p:spPr>
        <p:txBody>
          <a:bodyPr/>
          <a:lstStyle/>
          <a:p>
            <a:pPr algn="r">
              <a:defRPr/>
            </a:pPr>
            <a:fld id="{51A2FB45-4552-4D5F-8A06-58B9DE1F3C4B}" type="slidenum">
              <a:rPr lang="en-US" smtClean="0"/>
              <a:pPr algn="r">
                <a:defRPr/>
              </a:pPr>
              <a:t>143</a:t>
            </a:fld>
            <a:endParaRPr lang="en-US" dirty="0"/>
          </a:p>
        </p:txBody>
      </p:sp>
      <p:sp>
        <p:nvSpPr>
          <p:cNvPr id="7" name="Forme libre 6"/>
          <p:cNvSpPr/>
          <p:nvPr/>
        </p:nvSpPr>
        <p:spPr>
          <a:xfrm>
            <a:off x="4145757" y="970501"/>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Forme libre 14"/>
          <p:cNvSpPr/>
          <p:nvPr/>
        </p:nvSpPr>
        <p:spPr>
          <a:xfrm>
            <a:off x="4145756" y="1597035"/>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a:stCxn id="7" idx="0"/>
            <a:endCxn id="15" idx="0"/>
          </p:cNvCxnSpPr>
          <p:nvPr/>
        </p:nvCxnSpPr>
        <p:spPr>
          <a:xfrm flipH="1">
            <a:off x="4145756" y="1128889"/>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flipH="1">
            <a:off x="7639667" y="1058334"/>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 name="Connecteur droit 11"/>
          <p:cNvCxnSpPr>
            <a:stCxn id="15" idx="0"/>
            <a:endCxn id="15" idx="2"/>
          </p:cNvCxnSpPr>
          <p:nvPr/>
        </p:nvCxnSpPr>
        <p:spPr>
          <a:xfrm flipV="1">
            <a:off x="4145756" y="1721556"/>
            <a:ext cx="3488267" cy="338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2" name="Forme libre 21"/>
          <p:cNvSpPr/>
          <p:nvPr/>
        </p:nvSpPr>
        <p:spPr>
          <a:xfrm>
            <a:off x="4151401" y="1255719"/>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211138" y="1111956"/>
            <a:ext cx="3694818" cy="369332"/>
          </a:xfrm>
          <a:prstGeom prst="rect">
            <a:avLst/>
          </a:prstGeom>
          <a:noFill/>
        </p:spPr>
        <p:txBody>
          <a:bodyPr wrap="square" rtlCol="0">
            <a:spAutoFit/>
          </a:bodyPr>
          <a:lstStyle/>
          <a:p>
            <a:r>
              <a:rPr lang="fr-FR" dirty="0" smtClean="0"/>
              <a:t>Arbre nominalement cylindrique</a:t>
            </a:r>
            <a:endParaRPr lang="fr-FR" dirty="0"/>
          </a:p>
        </p:txBody>
      </p:sp>
      <p:sp>
        <p:nvSpPr>
          <p:cNvPr id="4" name="ZoneTexte 3"/>
          <p:cNvSpPr txBox="1"/>
          <p:nvPr/>
        </p:nvSpPr>
        <p:spPr>
          <a:xfrm>
            <a:off x="6096000" y="2144889"/>
            <a:ext cx="541623" cy="369332"/>
          </a:xfrm>
          <a:prstGeom prst="rect">
            <a:avLst/>
          </a:prstGeom>
          <a:noFill/>
        </p:spPr>
        <p:txBody>
          <a:bodyPr wrap="none" rtlCol="0">
            <a:spAutoFit/>
          </a:bodyPr>
          <a:lstStyle/>
          <a:p>
            <a:r>
              <a:rPr lang="fr-FR" dirty="0" smtClean="0"/>
              <a:t>Plat</a:t>
            </a:r>
            <a:endParaRPr lang="fr-FR" dirty="0"/>
          </a:p>
        </p:txBody>
      </p:sp>
      <p:cxnSp>
        <p:nvCxnSpPr>
          <p:cNvPr id="11" name="Connecteur droit avec flèche 10"/>
          <p:cNvCxnSpPr>
            <a:stCxn id="4" idx="1"/>
          </p:cNvCxnSpPr>
          <p:nvPr/>
        </p:nvCxnSpPr>
        <p:spPr>
          <a:xfrm flipH="1" flipV="1">
            <a:off x="5889889" y="1758287"/>
            <a:ext cx="206111" cy="5712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ZoneTexte 22"/>
          <p:cNvSpPr txBox="1"/>
          <p:nvPr/>
        </p:nvSpPr>
        <p:spPr>
          <a:xfrm>
            <a:off x="363538" y="2912534"/>
            <a:ext cx="3694818" cy="369332"/>
          </a:xfrm>
          <a:prstGeom prst="rect">
            <a:avLst/>
          </a:prstGeom>
          <a:noFill/>
        </p:spPr>
        <p:txBody>
          <a:bodyPr wrap="square" rtlCol="0">
            <a:spAutoFit/>
          </a:bodyPr>
          <a:lstStyle/>
          <a:p>
            <a:r>
              <a:rPr lang="fr-FR" dirty="0" smtClean="0"/>
              <a:t>Alésage nominalement cylindrique</a:t>
            </a:r>
            <a:endParaRPr lang="fr-FR" dirty="0"/>
          </a:p>
        </p:txBody>
      </p:sp>
      <p:sp>
        <p:nvSpPr>
          <p:cNvPr id="24" name="Forme libre 23"/>
          <p:cNvSpPr/>
          <p:nvPr/>
        </p:nvSpPr>
        <p:spPr>
          <a:xfrm>
            <a:off x="4401211" y="3066198"/>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Forme libre 24"/>
          <p:cNvSpPr/>
          <p:nvPr/>
        </p:nvSpPr>
        <p:spPr>
          <a:xfrm>
            <a:off x="4401210" y="3692732"/>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6" name="Connecteur droit 25"/>
          <p:cNvCxnSpPr>
            <a:stCxn id="24" idx="0"/>
            <a:endCxn id="25" idx="0"/>
          </p:cNvCxnSpPr>
          <p:nvPr/>
        </p:nvCxnSpPr>
        <p:spPr>
          <a:xfrm flipH="1">
            <a:off x="4401210" y="3224586"/>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8" name="Connecteur droit 27"/>
          <p:cNvCxnSpPr/>
          <p:nvPr/>
        </p:nvCxnSpPr>
        <p:spPr>
          <a:xfrm flipH="1">
            <a:off x="7895121" y="3154031"/>
            <a:ext cx="1" cy="62653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0" name="Forme libre 29"/>
          <p:cNvSpPr/>
          <p:nvPr/>
        </p:nvSpPr>
        <p:spPr>
          <a:xfrm>
            <a:off x="4406855" y="3351416"/>
            <a:ext cx="3488267" cy="158388"/>
          </a:xfrm>
          <a:custGeom>
            <a:avLst/>
            <a:gdLst>
              <a:gd name="connsiteX0" fmla="*/ 0 w 3488267"/>
              <a:gd name="connsiteY0" fmla="*/ 158388 h 158388"/>
              <a:gd name="connsiteX1" fmla="*/ 1569156 w 3488267"/>
              <a:gd name="connsiteY1" fmla="*/ 343 h 158388"/>
              <a:gd name="connsiteX2" fmla="*/ 3488267 w 3488267"/>
              <a:gd name="connsiteY2" fmla="*/ 124521 h 158388"/>
            </a:gdLst>
            <a:ahLst/>
            <a:cxnLst>
              <a:cxn ang="0">
                <a:pos x="connsiteX0" y="connsiteY0"/>
              </a:cxn>
              <a:cxn ang="0">
                <a:pos x="connsiteX1" y="connsiteY1"/>
              </a:cxn>
              <a:cxn ang="0">
                <a:pos x="connsiteX2" y="connsiteY2"/>
              </a:cxn>
            </a:cxnLst>
            <a:rect l="l" t="t" r="r" b="b"/>
            <a:pathLst>
              <a:path w="3488267" h="158388">
                <a:moveTo>
                  <a:pt x="0" y="158388"/>
                </a:moveTo>
                <a:cubicBezTo>
                  <a:pt x="493889" y="82187"/>
                  <a:pt x="987778" y="5987"/>
                  <a:pt x="1569156" y="343"/>
                </a:cubicBezTo>
                <a:cubicBezTo>
                  <a:pt x="2150534" y="-5301"/>
                  <a:pt x="2819400" y="59610"/>
                  <a:pt x="3488267" y="124521"/>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Forme libre 15"/>
          <p:cNvSpPr/>
          <p:nvPr/>
        </p:nvSpPr>
        <p:spPr>
          <a:xfrm>
            <a:off x="4407598" y="2720600"/>
            <a:ext cx="3483335" cy="508022"/>
          </a:xfrm>
          <a:custGeom>
            <a:avLst/>
            <a:gdLst>
              <a:gd name="connsiteX0" fmla="*/ 189527 w 3893746"/>
              <a:gd name="connsiteY0" fmla="*/ 508023 h 510195"/>
              <a:gd name="connsiteX1" fmla="*/ 1916727 w 3893746"/>
              <a:gd name="connsiteY1" fmla="*/ 338690 h 510195"/>
              <a:gd name="connsiteX2" fmla="*/ 3666504 w 3893746"/>
              <a:gd name="connsiteY2" fmla="*/ 485445 h 510195"/>
              <a:gd name="connsiteX3" fmla="*/ 3655215 w 3893746"/>
              <a:gd name="connsiteY3" fmla="*/ 203223 h 510195"/>
              <a:gd name="connsiteX4" fmla="*/ 1679660 w 3893746"/>
              <a:gd name="connsiteY4" fmla="*/ 23 h 510195"/>
              <a:gd name="connsiteX5" fmla="*/ 212104 w 3893746"/>
              <a:gd name="connsiteY5" fmla="*/ 191934 h 510195"/>
              <a:gd name="connsiteX6" fmla="*/ 189527 w 3893746"/>
              <a:gd name="connsiteY6" fmla="*/ 508023 h 510195"/>
              <a:gd name="connsiteX0" fmla="*/ 189527 w 3893746"/>
              <a:gd name="connsiteY0" fmla="*/ 508023 h 510195"/>
              <a:gd name="connsiteX1" fmla="*/ 1916727 w 3893746"/>
              <a:gd name="connsiteY1" fmla="*/ 338690 h 510195"/>
              <a:gd name="connsiteX2" fmla="*/ 3666504 w 3893746"/>
              <a:gd name="connsiteY2" fmla="*/ 485445 h 510195"/>
              <a:gd name="connsiteX3" fmla="*/ 3655215 w 3893746"/>
              <a:gd name="connsiteY3" fmla="*/ 203223 h 510195"/>
              <a:gd name="connsiteX4" fmla="*/ 1679660 w 3893746"/>
              <a:gd name="connsiteY4" fmla="*/ 23 h 510195"/>
              <a:gd name="connsiteX5" fmla="*/ 212104 w 3893746"/>
              <a:gd name="connsiteY5" fmla="*/ 191934 h 510195"/>
              <a:gd name="connsiteX6" fmla="*/ 189527 w 3893746"/>
              <a:gd name="connsiteY6" fmla="*/ 508023 h 510195"/>
              <a:gd name="connsiteX0" fmla="*/ 94437 w 3798656"/>
              <a:gd name="connsiteY0" fmla="*/ 508023 h 510195"/>
              <a:gd name="connsiteX1" fmla="*/ 1821637 w 3798656"/>
              <a:gd name="connsiteY1" fmla="*/ 338690 h 510195"/>
              <a:gd name="connsiteX2" fmla="*/ 3571414 w 3798656"/>
              <a:gd name="connsiteY2" fmla="*/ 485445 h 510195"/>
              <a:gd name="connsiteX3" fmla="*/ 3560125 w 3798656"/>
              <a:gd name="connsiteY3" fmla="*/ 203223 h 510195"/>
              <a:gd name="connsiteX4" fmla="*/ 1584570 w 3798656"/>
              <a:gd name="connsiteY4" fmla="*/ 23 h 510195"/>
              <a:gd name="connsiteX5" fmla="*/ 117014 w 3798656"/>
              <a:gd name="connsiteY5" fmla="*/ 191934 h 510195"/>
              <a:gd name="connsiteX6" fmla="*/ 94437 w 3798656"/>
              <a:gd name="connsiteY6" fmla="*/ 508023 h 510195"/>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04404"/>
              <a:gd name="connsiteY0" fmla="*/ 508023 h 508023"/>
              <a:gd name="connsiteX1" fmla="*/ 1821637 w 3704404"/>
              <a:gd name="connsiteY1" fmla="*/ 338690 h 508023"/>
              <a:gd name="connsiteX2" fmla="*/ 3571414 w 3704404"/>
              <a:gd name="connsiteY2" fmla="*/ 485445 h 508023"/>
              <a:gd name="connsiteX3" fmla="*/ 3560125 w 3704404"/>
              <a:gd name="connsiteY3" fmla="*/ 203223 h 508023"/>
              <a:gd name="connsiteX4" fmla="*/ 1584570 w 3704404"/>
              <a:gd name="connsiteY4" fmla="*/ 23 h 508023"/>
              <a:gd name="connsiteX5" fmla="*/ 117014 w 3704404"/>
              <a:gd name="connsiteY5" fmla="*/ 191934 h 508023"/>
              <a:gd name="connsiteX6" fmla="*/ 94437 w 3704404"/>
              <a:gd name="connsiteY6" fmla="*/ 508023 h 508023"/>
              <a:gd name="connsiteX0" fmla="*/ 6358 w 3616325"/>
              <a:gd name="connsiteY0" fmla="*/ 508080 h 508080"/>
              <a:gd name="connsiteX1" fmla="*/ 1733558 w 3616325"/>
              <a:gd name="connsiteY1" fmla="*/ 338747 h 508080"/>
              <a:gd name="connsiteX2" fmla="*/ 3483335 w 3616325"/>
              <a:gd name="connsiteY2" fmla="*/ 485502 h 508080"/>
              <a:gd name="connsiteX3" fmla="*/ 3472046 w 3616325"/>
              <a:gd name="connsiteY3" fmla="*/ 203280 h 508080"/>
              <a:gd name="connsiteX4" fmla="*/ 1496491 w 3616325"/>
              <a:gd name="connsiteY4" fmla="*/ 80 h 508080"/>
              <a:gd name="connsiteX5" fmla="*/ 28935 w 3616325"/>
              <a:gd name="connsiteY5" fmla="*/ 191991 h 508080"/>
              <a:gd name="connsiteX6" fmla="*/ 6358 w 3616325"/>
              <a:gd name="connsiteY6" fmla="*/ 508080 h 508080"/>
              <a:gd name="connsiteX0" fmla="*/ 6358 w 3616325"/>
              <a:gd name="connsiteY0" fmla="*/ 508080 h 508080"/>
              <a:gd name="connsiteX1" fmla="*/ 1733558 w 3616325"/>
              <a:gd name="connsiteY1" fmla="*/ 338747 h 508080"/>
              <a:gd name="connsiteX2" fmla="*/ 3483335 w 3616325"/>
              <a:gd name="connsiteY2" fmla="*/ 485502 h 508080"/>
              <a:gd name="connsiteX3" fmla="*/ 3472046 w 3616325"/>
              <a:gd name="connsiteY3" fmla="*/ 203280 h 508080"/>
              <a:gd name="connsiteX4" fmla="*/ 1496491 w 3616325"/>
              <a:gd name="connsiteY4" fmla="*/ 80 h 508080"/>
              <a:gd name="connsiteX5" fmla="*/ 28935 w 3616325"/>
              <a:gd name="connsiteY5" fmla="*/ 191991 h 508080"/>
              <a:gd name="connsiteX6" fmla="*/ 6358 w 3616325"/>
              <a:gd name="connsiteY6" fmla="*/ 508080 h 508080"/>
              <a:gd name="connsiteX0" fmla="*/ 6358 w 3616325"/>
              <a:gd name="connsiteY0" fmla="*/ 508022 h 508022"/>
              <a:gd name="connsiteX1" fmla="*/ 1733558 w 3616325"/>
              <a:gd name="connsiteY1" fmla="*/ 338689 h 508022"/>
              <a:gd name="connsiteX2" fmla="*/ 3483335 w 3616325"/>
              <a:gd name="connsiteY2" fmla="*/ 485444 h 508022"/>
              <a:gd name="connsiteX3" fmla="*/ 3472046 w 3616325"/>
              <a:gd name="connsiteY3" fmla="*/ 203222 h 508022"/>
              <a:gd name="connsiteX4" fmla="*/ 1496491 w 3616325"/>
              <a:gd name="connsiteY4" fmla="*/ 22 h 508022"/>
              <a:gd name="connsiteX5" fmla="*/ 28935 w 3616325"/>
              <a:gd name="connsiteY5" fmla="*/ 191933 h 508022"/>
              <a:gd name="connsiteX6" fmla="*/ 6358 w 3616325"/>
              <a:gd name="connsiteY6" fmla="*/ 508022 h 508022"/>
              <a:gd name="connsiteX0" fmla="*/ 6358 w 3616325"/>
              <a:gd name="connsiteY0" fmla="*/ 508022 h 508022"/>
              <a:gd name="connsiteX1" fmla="*/ 1733558 w 3616325"/>
              <a:gd name="connsiteY1" fmla="*/ 338689 h 508022"/>
              <a:gd name="connsiteX2" fmla="*/ 3483335 w 3616325"/>
              <a:gd name="connsiteY2" fmla="*/ 485444 h 508022"/>
              <a:gd name="connsiteX3" fmla="*/ 3472046 w 3616325"/>
              <a:gd name="connsiteY3" fmla="*/ 203222 h 508022"/>
              <a:gd name="connsiteX4" fmla="*/ 1496491 w 3616325"/>
              <a:gd name="connsiteY4" fmla="*/ 22 h 508022"/>
              <a:gd name="connsiteX5" fmla="*/ 28935 w 3616325"/>
              <a:gd name="connsiteY5" fmla="*/ 191933 h 508022"/>
              <a:gd name="connsiteX6" fmla="*/ 6358 w 3616325"/>
              <a:gd name="connsiteY6" fmla="*/ 508022 h 508022"/>
              <a:gd name="connsiteX0" fmla="*/ 6358 w 3483335"/>
              <a:gd name="connsiteY0" fmla="*/ 508022 h 508022"/>
              <a:gd name="connsiteX1" fmla="*/ 1733558 w 3483335"/>
              <a:gd name="connsiteY1" fmla="*/ 338689 h 508022"/>
              <a:gd name="connsiteX2" fmla="*/ 3483335 w 3483335"/>
              <a:gd name="connsiteY2" fmla="*/ 485444 h 508022"/>
              <a:gd name="connsiteX3" fmla="*/ 3472046 w 3483335"/>
              <a:gd name="connsiteY3" fmla="*/ 203222 h 508022"/>
              <a:gd name="connsiteX4" fmla="*/ 1496491 w 3483335"/>
              <a:gd name="connsiteY4" fmla="*/ 22 h 508022"/>
              <a:gd name="connsiteX5" fmla="*/ 28935 w 3483335"/>
              <a:gd name="connsiteY5" fmla="*/ 191933 h 508022"/>
              <a:gd name="connsiteX6" fmla="*/ 6358 w 3483335"/>
              <a:gd name="connsiteY6" fmla="*/ 508022 h 5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3335" h="508022">
                <a:moveTo>
                  <a:pt x="6358" y="508022"/>
                </a:moveTo>
                <a:cubicBezTo>
                  <a:pt x="358195" y="442170"/>
                  <a:pt x="1154062" y="342452"/>
                  <a:pt x="1733558" y="338689"/>
                </a:cubicBezTo>
                <a:cubicBezTo>
                  <a:pt x="2313054" y="334926"/>
                  <a:pt x="3193587" y="440289"/>
                  <a:pt x="3483335" y="485444"/>
                </a:cubicBezTo>
                <a:cubicBezTo>
                  <a:pt x="3456994" y="338688"/>
                  <a:pt x="3487098" y="363149"/>
                  <a:pt x="3472046" y="203222"/>
                </a:cubicBezTo>
                <a:cubicBezTo>
                  <a:pt x="3140905" y="122318"/>
                  <a:pt x="2070343" y="1903"/>
                  <a:pt x="1496491" y="22"/>
                </a:cubicBezTo>
                <a:cubicBezTo>
                  <a:pt x="922639" y="-1859"/>
                  <a:pt x="322445" y="118556"/>
                  <a:pt x="28935" y="191933"/>
                </a:cubicBezTo>
                <a:cubicBezTo>
                  <a:pt x="-16220" y="355622"/>
                  <a:pt x="4477" y="257785"/>
                  <a:pt x="6358" y="508022"/>
                </a:cubicBez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33"/>
          <p:cNvSpPr/>
          <p:nvPr/>
        </p:nvSpPr>
        <p:spPr>
          <a:xfrm>
            <a:off x="4387075" y="3692724"/>
            <a:ext cx="3511517" cy="508030"/>
          </a:xfrm>
          <a:custGeom>
            <a:avLst/>
            <a:gdLst>
              <a:gd name="connsiteX0" fmla="*/ 189527 w 3893746"/>
              <a:gd name="connsiteY0" fmla="*/ 508023 h 510195"/>
              <a:gd name="connsiteX1" fmla="*/ 1916727 w 3893746"/>
              <a:gd name="connsiteY1" fmla="*/ 338690 h 510195"/>
              <a:gd name="connsiteX2" fmla="*/ 3666504 w 3893746"/>
              <a:gd name="connsiteY2" fmla="*/ 485445 h 510195"/>
              <a:gd name="connsiteX3" fmla="*/ 3655215 w 3893746"/>
              <a:gd name="connsiteY3" fmla="*/ 203223 h 510195"/>
              <a:gd name="connsiteX4" fmla="*/ 1679660 w 3893746"/>
              <a:gd name="connsiteY4" fmla="*/ 23 h 510195"/>
              <a:gd name="connsiteX5" fmla="*/ 212104 w 3893746"/>
              <a:gd name="connsiteY5" fmla="*/ 191934 h 510195"/>
              <a:gd name="connsiteX6" fmla="*/ 189527 w 3893746"/>
              <a:gd name="connsiteY6" fmla="*/ 508023 h 510195"/>
              <a:gd name="connsiteX0" fmla="*/ 189527 w 3893746"/>
              <a:gd name="connsiteY0" fmla="*/ 508023 h 510195"/>
              <a:gd name="connsiteX1" fmla="*/ 1916727 w 3893746"/>
              <a:gd name="connsiteY1" fmla="*/ 338690 h 510195"/>
              <a:gd name="connsiteX2" fmla="*/ 3666504 w 3893746"/>
              <a:gd name="connsiteY2" fmla="*/ 485445 h 510195"/>
              <a:gd name="connsiteX3" fmla="*/ 3655215 w 3893746"/>
              <a:gd name="connsiteY3" fmla="*/ 203223 h 510195"/>
              <a:gd name="connsiteX4" fmla="*/ 1679660 w 3893746"/>
              <a:gd name="connsiteY4" fmla="*/ 23 h 510195"/>
              <a:gd name="connsiteX5" fmla="*/ 212104 w 3893746"/>
              <a:gd name="connsiteY5" fmla="*/ 191934 h 510195"/>
              <a:gd name="connsiteX6" fmla="*/ 189527 w 3893746"/>
              <a:gd name="connsiteY6" fmla="*/ 508023 h 510195"/>
              <a:gd name="connsiteX0" fmla="*/ 94437 w 3798656"/>
              <a:gd name="connsiteY0" fmla="*/ 508023 h 510195"/>
              <a:gd name="connsiteX1" fmla="*/ 1821637 w 3798656"/>
              <a:gd name="connsiteY1" fmla="*/ 338690 h 510195"/>
              <a:gd name="connsiteX2" fmla="*/ 3571414 w 3798656"/>
              <a:gd name="connsiteY2" fmla="*/ 485445 h 510195"/>
              <a:gd name="connsiteX3" fmla="*/ 3560125 w 3798656"/>
              <a:gd name="connsiteY3" fmla="*/ 203223 h 510195"/>
              <a:gd name="connsiteX4" fmla="*/ 1584570 w 3798656"/>
              <a:gd name="connsiteY4" fmla="*/ 23 h 510195"/>
              <a:gd name="connsiteX5" fmla="*/ 117014 w 3798656"/>
              <a:gd name="connsiteY5" fmla="*/ 191934 h 510195"/>
              <a:gd name="connsiteX6" fmla="*/ 94437 w 3798656"/>
              <a:gd name="connsiteY6" fmla="*/ 508023 h 510195"/>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98656"/>
              <a:gd name="connsiteY0" fmla="*/ 508023 h 508023"/>
              <a:gd name="connsiteX1" fmla="*/ 1821637 w 3798656"/>
              <a:gd name="connsiteY1" fmla="*/ 338690 h 508023"/>
              <a:gd name="connsiteX2" fmla="*/ 3571414 w 3798656"/>
              <a:gd name="connsiteY2" fmla="*/ 485445 h 508023"/>
              <a:gd name="connsiteX3" fmla="*/ 3560125 w 3798656"/>
              <a:gd name="connsiteY3" fmla="*/ 203223 h 508023"/>
              <a:gd name="connsiteX4" fmla="*/ 1584570 w 3798656"/>
              <a:gd name="connsiteY4" fmla="*/ 23 h 508023"/>
              <a:gd name="connsiteX5" fmla="*/ 117014 w 3798656"/>
              <a:gd name="connsiteY5" fmla="*/ 191934 h 508023"/>
              <a:gd name="connsiteX6" fmla="*/ 94437 w 3798656"/>
              <a:gd name="connsiteY6" fmla="*/ 508023 h 508023"/>
              <a:gd name="connsiteX0" fmla="*/ 94437 w 3704404"/>
              <a:gd name="connsiteY0" fmla="*/ 508023 h 508023"/>
              <a:gd name="connsiteX1" fmla="*/ 1821637 w 3704404"/>
              <a:gd name="connsiteY1" fmla="*/ 338690 h 508023"/>
              <a:gd name="connsiteX2" fmla="*/ 3571414 w 3704404"/>
              <a:gd name="connsiteY2" fmla="*/ 485445 h 508023"/>
              <a:gd name="connsiteX3" fmla="*/ 3560125 w 3704404"/>
              <a:gd name="connsiteY3" fmla="*/ 203223 h 508023"/>
              <a:gd name="connsiteX4" fmla="*/ 1584570 w 3704404"/>
              <a:gd name="connsiteY4" fmla="*/ 23 h 508023"/>
              <a:gd name="connsiteX5" fmla="*/ 117014 w 3704404"/>
              <a:gd name="connsiteY5" fmla="*/ 191934 h 508023"/>
              <a:gd name="connsiteX6" fmla="*/ 94437 w 3704404"/>
              <a:gd name="connsiteY6" fmla="*/ 508023 h 508023"/>
              <a:gd name="connsiteX0" fmla="*/ 6358 w 3616325"/>
              <a:gd name="connsiteY0" fmla="*/ 508080 h 508080"/>
              <a:gd name="connsiteX1" fmla="*/ 1733558 w 3616325"/>
              <a:gd name="connsiteY1" fmla="*/ 338747 h 508080"/>
              <a:gd name="connsiteX2" fmla="*/ 3483335 w 3616325"/>
              <a:gd name="connsiteY2" fmla="*/ 485502 h 508080"/>
              <a:gd name="connsiteX3" fmla="*/ 3472046 w 3616325"/>
              <a:gd name="connsiteY3" fmla="*/ 203280 h 508080"/>
              <a:gd name="connsiteX4" fmla="*/ 1496491 w 3616325"/>
              <a:gd name="connsiteY4" fmla="*/ 80 h 508080"/>
              <a:gd name="connsiteX5" fmla="*/ 28935 w 3616325"/>
              <a:gd name="connsiteY5" fmla="*/ 191991 h 508080"/>
              <a:gd name="connsiteX6" fmla="*/ 6358 w 3616325"/>
              <a:gd name="connsiteY6" fmla="*/ 508080 h 508080"/>
              <a:gd name="connsiteX0" fmla="*/ 6358 w 3616325"/>
              <a:gd name="connsiteY0" fmla="*/ 508080 h 508080"/>
              <a:gd name="connsiteX1" fmla="*/ 1733558 w 3616325"/>
              <a:gd name="connsiteY1" fmla="*/ 338747 h 508080"/>
              <a:gd name="connsiteX2" fmla="*/ 3483335 w 3616325"/>
              <a:gd name="connsiteY2" fmla="*/ 485502 h 508080"/>
              <a:gd name="connsiteX3" fmla="*/ 3472046 w 3616325"/>
              <a:gd name="connsiteY3" fmla="*/ 203280 h 508080"/>
              <a:gd name="connsiteX4" fmla="*/ 1496491 w 3616325"/>
              <a:gd name="connsiteY4" fmla="*/ 80 h 508080"/>
              <a:gd name="connsiteX5" fmla="*/ 28935 w 3616325"/>
              <a:gd name="connsiteY5" fmla="*/ 191991 h 508080"/>
              <a:gd name="connsiteX6" fmla="*/ 6358 w 3616325"/>
              <a:gd name="connsiteY6" fmla="*/ 508080 h 508080"/>
              <a:gd name="connsiteX0" fmla="*/ 6358 w 3616325"/>
              <a:gd name="connsiteY0" fmla="*/ 508022 h 508022"/>
              <a:gd name="connsiteX1" fmla="*/ 1733558 w 3616325"/>
              <a:gd name="connsiteY1" fmla="*/ 338689 h 508022"/>
              <a:gd name="connsiteX2" fmla="*/ 3483335 w 3616325"/>
              <a:gd name="connsiteY2" fmla="*/ 485444 h 508022"/>
              <a:gd name="connsiteX3" fmla="*/ 3472046 w 3616325"/>
              <a:gd name="connsiteY3" fmla="*/ 203222 h 508022"/>
              <a:gd name="connsiteX4" fmla="*/ 1496491 w 3616325"/>
              <a:gd name="connsiteY4" fmla="*/ 22 h 508022"/>
              <a:gd name="connsiteX5" fmla="*/ 28935 w 3616325"/>
              <a:gd name="connsiteY5" fmla="*/ 191933 h 508022"/>
              <a:gd name="connsiteX6" fmla="*/ 6358 w 3616325"/>
              <a:gd name="connsiteY6" fmla="*/ 508022 h 508022"/>
              <a:gd name="connsiteX0" fmla="*/ 6358 w 3616325"/>
              <a:gd name="connsiteY0" fmla="*/ 508022 h 508022"/>
              <a:gd name="connsiteX1" fmla="*/ 1733558 w 3616325"/>
              <a:gd name="connsiteY1" fmla="*/ 338689 h 508022"/>
              <a:gd name="connsiteX2" fmla="*/ 3483335 w 3616325"/>
              <a:gd name="connsiteY2" fmla="*/ 485444 h 508022"/>
              <a:gd name="connsiteX3" fmla="*/ 3472046 w 3616325"/>
              <a:gd name="connsiteY3" fmla="*/ 203222 h 508022"/>
              <a:gd name="connsiteX4" fmla="*/ 1496491 w 3616325"/>
              <a:gd name="connsiteY4" fmla="*/ 22 h 508022"/>
              <a:gd name="connsiteX5" fmla="*/ 28935 w 3616325"/>
              <a:gd name="connsiteY5" fmla="*/ 191933 h 508022"/>
              <a:gd name="connsiteX6" fmla="*/ 6358 w 3616325"/>
              <a:gd name="connsiteY6" fmla="*/ 508022 h 508022"/>
              <a:gd name="connsiteX0" fmla="*/ 6358 w 3483335"/>
              <a:gd name="connsiteY0" fmla="*/ 508022 h 508022"/>
              <a:gd name="connsiteX1" fmla="*/ 1733558 w 3483335"/>
              <a:gd name="connsiteY1" fmla="*/ 338689 h 508022"/>
              <a:gd name="connsiteX2" fmla="*/ 3483335 w 3483335"/>
              <a:gd name="connsiteY2" fmla="*/ 485444 h 508022"/>
              <a:gd name="connsiteX3" fmla="*/ 3472046 w 3483335"/>
              <a:gd name="connsiteY3" fmla="*/ 203222 h 508022"/>
              <a:gd name="connsiteX4" fmla="*/ 1496491 w 3483335"/>
              <a:gd name="connsiteY4" fmla="*/ 22 h 508022"/>
              <a:gd name="connsiteX5" fmla="*/ 28935 w 3483335"/>
              <a:gd name="connsiteY5" fmla="*/ 191933 h 508022"/>
              <a:gd name="connsiteX6" fmla="*/ 6358 w 3483335"/>
              <a:gd name="connsiteY6" fmla="*/ 508022 h 508022"/>
              <a:gd name="connsiteX0" fmla="*/ 20493 w 3497470"/>
              <a:gd name="connsiteY0" fmla="*/ 508030 h 508030"/>
              <a:gd name="connsiteX1" fmla="*/ 1747693 w 3497470"/>
              <a:gd name="connsiteY1" fmla="*/ 338697 h 508030"/>
              <a:gd name="connsiteX2" fmla="*/ 3497470 w 3497470"/>
              <a:gd name="connsiteY2" fmla="*/ 485452 h 508030"/>
              <a:gd name="connsiteX3" fmla="*/ 3486181 w 3497470"/>
              <a:gd name="connsiteY3" fmla="*/ 203230 h 508030"/>
              <a:gd name="connsiteX4" fmla="*/ 1510626 w 3497470"/>
              <a:gd name="connsiteY4" fmla="*/ 30 h 508030"/>
              <a:gd name="connsiteX5" fmla="*/ 20493 w 3497470"/>
              <a:gd name="connsiteY5" fmla="*/ 158074 h 508030"/>
              <a:gd name="connsiteX6" fmla="*/ 20493 w 3497470"/>
              <a:gd name="connsiteY6" fmla="*/ 508030 h 508030"/>
              <a:gd name="connsiteX0" fmla="*/ 20493 w 3511517"/>
              <a:gd name="connsiteY0" fmla="*/ 508030 h 508030"/>
              <a:gd name="connsiteX1" fmla="*/ 1747693 w 3511517"/>
              <a:gd name="connsiteY1" fmla="*/ 338697 h 508030"/>
              <a:gd name="connsiteX2" fmla="*/ 3497470 w 3511517"/>
              <a:gd name="connsiteY2" fmla="*/ 485452 h 508030"/>
              <a:gd name="connsiteX3" fmla="*/ 3508759 w 3511517"/>
              <a:gd name="connsiteY3" fmla="*/ 101630 h 508030"/>
              <a:gd name="connsiteX4" fmla="*/ 1510626 w 3511517"/>
              <a:gd name="connsiteY4" fmla="*/ 30 h 508030"/>
              <a:gd name="connsiteX5" fmla="*/ 20493 w 3511517"/>
              <a:gd name="connsiteY5" fmla="*/ 158074 h 508030"/>
              <a:gd name="connsiteX6" fmla="*/ 20493 w 3511517"/>
              <a:gd name="connsiteY6" fmla="*/ 508030 h 508030"/>
              <a:gd name="connsiteX0" fmla="*/ 20493 w 3511517"/>
              <a:gd name="connsiteY0" fmla="*/ 508030 h 508030"/>
              <a:gd name="connsiteX1" fmla="*/ 1747693 w 3511517"/>
              <a:gd name="connsiteY1" fmla="*/ 338697 h 508030"/>
              <a:gd name="connsiteX2" fmla="*/ 3497470 w 3511517"/>
              <a:gd name="connsiteY2" fmla="*/ 485452 h 508030"/>
              <a:gd name="connsiteX3" fmla="*/ 3508759 w 3511517"/>
              <a:gd name="connsiteY3" fmla="*/ 101630 h 508030"/>
              <a:gd name="connsiteX4" fmla="*/ 1510626 w 3511517"/>
              <a:gd name="connsiteY4" fmla="*/ 30 h 508030"/>
              <a:gd name="connsiteX5" fmla="*/ 20493 w 3511517"/>
              <a:gd name="connsiteY5" fmla="*/ 158074 h 508030"/>
              <a:gd name="connsiteX6" fmla="*/ 20493 w 3511517"/>
              <a:gd name="connsiteY6" fmla="*/ 508030 h 50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11517" h="508030">
                <a:moveTo>
                  <a:pt x="20493" y="508030"/>
                </a:moveTo>
                <a:cubicBezTo>
                  <a:pt x="372330" y="442178"/>
                  <a:pt x="1168197" y="342460"/>
                  <a:pt x="1747693" y="338697"/>
                </a:cubicBezTo>
                <a:cubicBezTo>
                  <a:pt x="2327189" y="334934"/>
                  <a:pt x="3207722" y="440297"/>
                  <a:pt x="3497470" y="485452"/>
                </a:cubicBezTo>
                <a:cubicBezTo>
                  <a:pt x="3471129" y="338696"/>
                  <a:pt x="3523811" y="261557"/>
                  <a:pt x="3508759" y="101630"/>
                </a:cubicBezTo>
                <a:cubicBezTo>
                  <a:pt x="3155041" y="54592"/>
                  <a:pt x="2084478" y="1911"/>
                  <a:pt x="1510626" y="30"/>
                </a:cubicBezTo>
                <a:cubicBezTo>
                  <a:pt x="936774" y="-1851"/>
                  <a:pt x="314003" y="84697"/>
                  <a:pt x="20493" y="158074"/>
                </a:cubicBezTo>
                <a:cubicBezTo>
                  <a:pt x="-24662" y="321763"/>
                  <a:pt x="18612" y="257793"/>
                  <a:pt x="20493" y="508030"/>
                </a:cubicBez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1485673" y="4898199"/>
            <a:ext cx="6403804" cy="923330"/>
          </a:xfrm>
          <a:prstGeom prst="rect">
            <a:avLst/>
          </a:prstGeom>
          <a:noFill/>
        </p:spPr>
        <p:txBody>
          <a:bodyPr wrap="none" rtlCol="0">
            <a:spAutoFit/>
          </a:bodyPr>
          <a:lstStyle/>
          <a:p>
            <a:r>
              <a:rPr lang="fr-FR" dirty="0" smtClean="0"/>
              <a:t>La norme imposerait ce filtrage avant  les critères d'association.</a:t>
            </a:r>
          </a:p>
          <a:p>
            <a:endParaRPr lang="fr-FR" dirty="0"/>
          </a:p>
          <a:p>
            <a:r>
              <a:rPr lang="fr-FR" dirty="0" smtClean="0"/>
              <a:t>Il y a des interaction. Le processus de filtrage est difficile à certifier.</a:t>
            </a:r>
            <a:endParaRPr lang="fr-FR" dirty="0"/>
          </a:p>
        </p:txBody>
      </p:sp>
      <p:sp>
        <p:nvSpPr>
          <p:cNvPr id="19" name="Ellipse 18"/>
          <p:cNvSpPr/>
          <p:nvPr/>
        </p:nvSpPr>
        <p:spPr>
          <a:xfrm>
            <a:off x="6020244" y="3078666"/>
            <a:ext cx="245178" cy="27274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ZoneTexte 19"/>
          <p:cNvSpPr txBox="1"/>
          <p:nvPr/>
        </p:nvSpPr>
        <p:spPr>
          <a:xfrm>
            <a:off x="1038448" y="3509804"/>
            <a:ext cx="1942840" cy="369332"/>
          </a:xfrm>
          <a:prstGeom prst="rect">
            <a:avLst/>
          </a:prstGeom>
          <a:noFill/>
        </p:spPr>
        <p:txBody>
          <a:bodyPr wrap="none" rtlCol="0">
            <a:spAutoFit/>
          </a:bodyPr>
          <a:lstStyle/>
          <a:p>
            <a:r>
              <a:rPr lang="fr-FR" dirty="0" smtClean="0"/>
              <a:t>(filtrage sans effet)</a:t>
            </a:r>
            <a:endParaRPr lang="fr-FR" dirty="0"/>
          </a:p>
        </p:txBody>
      </p:sp>
    </p:spTree>
    <p:extLst>
      <p:ext uri="{BB962C8B-B14F-4D97-AF65-F5344CB8AC3E}">
        <p14:creationId xmlns:p14="http://schemas.microsoft.com/office/powerpoint/2010/main" val="177688955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orme libre 46"/>
          <p:cNvSpPr/>
          <p:nvPr/>
        </p:nvSpPr>
        <p:spPr>
          <a:xfrm>
            <a:off x="4632325" y="1035397"/>
            <a:ext cx="3057525" cy="1393825"/>
          </a:xfrm>
          <a:custGeom>
            <a:avLst/>
            <a:gdLst>
              <a:gd name="connsiteX0" fmla="*/ 687730 w 3057232"/>
              <a:gd name="connsiteY0" fmla="*/ 45625 h 1214060"/>
              <a:gd name="connsiteX1" fmla="*/ 319430 w 3057232"/>
              <a:gd name="connsiteY1" fmla="*/ 426625 h 1214060"/>
              <a:gd name="connsiteX2" fmla="*/ 52730 w 3057232"/>
              <a:gd name="connsiteY2" fmla="*/ 960025 h 1214060"/>
              <a:gd name="connsiteX3" fmla="*/ 40030 w 3057232"/>
              <a:gd name="connsiteY3" fmla="*/ 1074325 h 1214060"/>
              <a:gd name="connsiteX4" fmla="*/ 484530 w 3057232"/>
              <a:gd name="connsiteY4" fmla="*/ 1087025 h 1214060"/>
              <a:gd name="connsiteX5" fmla="*/ 1195730 w 3057232"/>
              <a:gd name="connsiteY5" fmla="*/ 1214025 h 1214060"/>
              <a:gd name="connsiteX6" fmla="*/ 1779930 w 3057232"/>
              <a:gd name="connsiteY6" fmla="*/ 1099725 h 1214060"/>
              <a:gd name="connsiteX7" fmla="*/ 2351430 w 3057232"/>
              <a:gd name="connsiteY7" fmla="*/ 1074325 h 1214060"/>
              <a:gd name="connsiteX8" fmla="*/ 2630830 w 3057232"/>
              <a:gd name="connsiteY8" fmla="*/ 477425 h 1214060"/>
              <a:gd name="connsiteX9" fmla="*/ 3037230 w 3057232"/>
              <a:gd name="connsiteY9" fmla="*/ 32925 h 1214060"/>
              <a:gd name="connsiteX10" fmla="*/ 2999130 w 3057232"/>
              <a:gd name="connsiteY10" fmla="*/ 32925 h 1214060"/>
              <a:gd name="connsiteX11" fmla="*/ 1208430 w 3057232"/>
              <a:gd name="connsiteY11" fmla="*/ 71025 h 1214060"/>
              <a:gd name="connsiteX12" fmla="*/ 687730 w 3057232"/>
              <a:gd name="connsiteY12" fmla="*/ 45625 h 121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7232" h="1214060">
                <a:moveTo>
                  <a:pt x="687730" y="45625"/>
                </a:moveTo>
                <a:cubicBezTo>
                  <a:pt x="539563" y="104892"/>
                  <a:pt x="425263" y="274225"/>
                  <a:pt x="319430" y="426625"/>
                </a:cubicBezTo>
                <a:cubicBezTo>
                  <a:pt x="213597" y="579025"/>
                  <a:pt x="99297" y="852075"/>
                  <a:pt x="52730" y="960025"/>
                </a:cubicBezTo>
                <a:cubicBezTo>
                  <a:pt x="6163" y="1067975"/>
                  <a:pt x="-31937" y="1053158"/>
                  <a:pt x="40030" y="1074325"/>
                </a:cubicBezTo>
                <a:cubicBezTo>
                  <a:pt x="111997" y="1095492"/>
                  <a:pt x="291913" y="1063742"/>
                  <a:pt x="484530" y="1087025"/>
                </a:cubicBezTo>
                <a:cubicBezTo>
                  <a:pt x="677147" y="1110308"/>
                  <a:pt x="979830" y="1211908"/>
                  <a:pt x="1195730" y="1214025"/>
                </a:cubicBezTo>
                <a:cubicBezTo>
                  <a:pt x="1411630" y="1216142"/>
                  <a:pt x="1587313" y="1123008"/>
                  <a:pt x="1779930" y="1099725"/>
                </a:cubicBezTo>
                <a:cubicBezTo>
                  <a:pt x="1972547" y="1076442"/>
                  <a:pt x="2209613" y="1178042"/>
                  <a:pt x="2351430" y="1074325"/>
                </a:cubicBezTo>
                <a:cubicBezTo>
                  <a:pt x="2493247" y="970608"/>
                  <a:pt x="2516530" y="650992"/>
                  <a:pt x="2630830" y="477425"/>
                </a:cubicBezTo>
                <a:cubicBezTo>
                  <a:pt x="2745130" y="303858"/>
                  <a:pt x="2975847" y="107008"/>
                  <a:pt x="3037230" y="32925"/>
                </a:cubicBezTo>
                <a:cubicBezTo>
                  <a:pt x="3098613" y="-41158"/>
                  <a:pt x="2999130" y="32925"/>
                  <a:pt x="2999130" y="32925"/>
                </a:cubicBezTo>
                <a:lnTo>
                  <a:pt x="1208430" y="71025"/>
                </a:lnTo>
                <a:cubicBezTo>
                  <a:pt x="821080" y="75258"/>
                  <a:pt x="835897" y="-13642"/>
                  <a:pt x="687730" y="45625"/>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2947" name="ZoneTexte 1"/>
          <p:cNvSpPr txBox="1">
            <a:spLocks noChangeArrowheads="1"/>
          </p:cNvSpPr>
          <p:nvPr/>
        </p:nvSpPr>
        <p:spPr bwMode="auto">
          <a:xfrm>
            <a:off x="115888" y="119063"/>
            <a:ext cx="5192062"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EXEMPLE : FILTRAGE </a:t>
            </a:r>
            <a:r>
              <a:rPr lang="fr-FR" altLang="fr-FR" sz="2400" b="1" dirty="0">
                <a:latin typeface="Arial" charset="0"/>
              </a:rPr>
              <a:t>D'UN PLAN</a:t>
            </a:r>
          </a:p>
        </p:txBody>
      </p:sp>
      <p:sp>
        <p:nvSpPr>
          <p:cNvPr id="46" name="Parallélogramme 45"/>
          <p:cNvSpPr/>
          <p:nvPr/>
        </p:nvSpPr>
        <p:spPr>
          <a:xfrm>
            <a:off x="4470400" y="1054447"/>
            <a:ext cx="3268663" cy="1144587"/>
          </a:xfrm>
          <a:prstGeom prst="parallelogram">
            <a:avLst>
              <a:gd name="adj" fmla="val 73684"/>
            </a:avLst>
          </a:prstGeom>
          <a:no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1" name="Forme libre 50"/>
          <p:cNvSpPr/>
          <p:nvPr/>
        </p:nvSpPr>
        <p:spPr>
          <a:xfrm>
            <a:off x="5222875" y="1646584"/>
            <a:ext cx="1168400" cy="690563"/>
          </a:xfrm>
          <a:custGeom>
            <a:avLst/>
            <a:gdLst>
              <a:gd name="connsiteX0" fmla="*/ 0 w 1273264"/>
              <a:gd name="connsiteY0" fmla="*/ 581556 h 873656"/>
              <a:gd name="connsiteX1" fmla="*/ 571500 w 1273264"/>
              <a:gd name="connsiteY1" fmla="*/ 264056 h 873656"/>
              <a:gd name="connsiteX2" fmla="*/ 901700 w 1273264"/>
              <a:gd name="connsiteY2" fmla="*/ 10056 h 873656"/>
              <a:gd name="connsiteX3" fmla="*/ 1231900 w 1273264"/>
              <a:gd name="connsiteY3" fmla="*/ 619656 h 873656"/>
              <a:gd name="connsiteX4" fmla="*/ 1257300 w 1273264"/>
              <a:gd name="connsiteY4" fmla="*/ 873656 h 873656"/>
              <a:gd name="connsiteX0" fmla="*/ 0 w 1260572"/>
              <a:gd name="connsiteY0" fmla="*/ 581556 h 657933"/>
              <a:gd name="connsiteX1" fmla="*/ 571500 w 1260572"/>
              <a:gd name="connsiteY1" fmla="*/ 264056 h 657933"/>
              <a:gd name="connsiteX2" fmla="*/ 901700 w 1260572"/>
              <a:gd name="connsiteY2" fmla="*/ 10056 h 657933"/>
              <a:gd name="connsiteX3" fmla="*/ 1231900 w 1260572"/>
              <a:gd name="connsiteY3" fmla="*/ 619656 h 657933"/>
              <a:gd name="connsiteX4" fmla="*/ 1231900 w 1260572"/>
              <a:gd name="connsiteY4" fmla="*/ 632356 h 657933"/>
              <a:gd name="connsiteX0" fmla="*/ 0 w 1244005"/>
              <a:gd name="connsiteY0" fmla="*/ 581556 h 638833"/>
              <a:gd name="connsiteX1" fmla="*/ 571500 w 1244005"/>
              <a:gd name="connsiteY1" fmla="*/ 264056 h 638833"/>
              <a:gd name="connsiteX2" fmla="*/ 901700 w 1244005"/>
              <a:gd name="connsiteY2" fmla="*/ 10056 h 638833"/>
              <a:gd name="connsiteX3" fmla="*/ 1231900 w 1244005"/>
              <a:gd name="connsiteY3" fmla="*/ 619656 h 638833"/>
              <a:gd name="connsiteX4" fmla="*/ 1168400 w 1244005"/>
              <a:gd name="connsiteY4" fmla="*/ 526215 h 638833"/>
              <a:gd name="connsiteX0" fmla="*/ 0 w 1168400"/>
              <a:gd name="connsiteY0" fmla="*/ 577592 h 577592"/>
              <a:gd name="connsiteX1" fmla="*/ 571500 w 1168400"/>
              <a:gd name="connsiteY1" fmla="*/ 260092 h 577592"/>
              <a:gd name="connsiteX2" fmla="*/ 901700 w 1168400"/>
              <a:gd name="connsiteY2" fmla="*/ 6092 h 577592"/>
              <a:gd name="connsiteX3" fmla="*/ 1168400 w 1168400"/>
              <a:gd name="connsiteY3" fmla="*/ 522251 h 577592"/>
            </a:gdLst>
            <a:ahLst/>
            <a:cxnLst>
              <a:cxn ang="0">
                <a:pos x="connsiteX0" y="connsiteY0"/>
              </a:cxn>
              <a:cxn ang="0">
                <a:pos x="connsiteX1" y="connsiteY1"/>
              </a:cxn>
              <a:cxn ang="0">
                <a:pos x="connsiteX2" y="connsiteY2"/>
              </a:cxn>
              <a:cxn ang="0">
                <a:pos x="connsiteX3" y="connsiteY3"/>
              </a:cxn>
            </a:cxnLst>
            <a:rect l="l" t="t" r="r" b="b"/>
            <a:pathLst>
              <a:path w="1168400" h="577592">
                <a:moveTo>
                  <a:pt x="0" y="577592"/>
                </a:moveTo>
                <a:cubicBezTo>
                  <a:pt x="210608" y="466467"/>
                  <a:pt x="421217" y="355342"/>
                  <a:pt x="571500" y="260092"/>
                </a:cubicBezTo>
                <a:cubicBezTo>
                  <a:pt x="721783" y="164842"/>
                  <a:pt x="802217" y="-37601"/>
                  <a:pt x="901700" y="6092"/>
                </a:cubicBezTo>
                <a:cubicBezTo>
                  <a:pt x="1001183" y="49785"/>
                  <a:pt x="1112838" y="414718"/>
                  <a:pt x="1168400" y="522251"/>
                </a:cubicBezTo>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2" name="Ellipse 51"/>
          <p:cNvSpPr/>
          <p:nvPr/>
        </p:nvSpPr>
        <p:spPr>
          <a:xfrm>
            <a:off x="5362575" y="11020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3" name="Ellipse 52"/>
          <p:cNvSpPr/>
          <p:nvPr/>
        </p:nvSpPr>
        <p:spPr>
          <a:xfrm>
            <a:off x="5915025" y="11020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4" name="Ellipse 53"/>
          <p:cNvSpPr/>
          <p:nvPr/>
        </p:nvSpPr>
        <p:spPr>
          <a:xfrm>
            <a:off x="6469063" y="11020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5" name="Ellipse 54"/>
          <p:cNvSpPr/>
          <p:nvPr/>
        </p:nvSpPr>
        <p:spPr>
          <a:xfrm>
            <a:off x="7023100" y="11020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6" name="Ellipse 55"/>
          <p:cNvSpPr/>
          <p:nvPr/>
        </p:nvSpPr>
        <p:spPr>
          <a:xfrm>
            <a:off x="5146675" y="13814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7" name="Ellipse 56"/>
          <p:cNvSpPr/>
          <p:nvPr/>
        </p:nvSpPr>
        <p:spPr>
          <a:xfrm>
            <a:off x="5699125" y="13814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8" name="Ellipse 57"/>
          <p:cNvSpPr/>
          <p:nvPr/>
        </p:nvSpPr>
        <p:spPr>
          <a:xfrm>
            <a:off x="6253163" y="13814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9" name="Ellipse 58"/>
          <p:cNvSpPr/>
          <p:nvPr/>
        </p:nvSpPr>
        <p:spPr>
          <a:xfrm>
            <a:off x="6807200" y="13814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0" name="Ellipse 59"/>
          <p:cNvSpPr/>
          <p:nvPr/>
        </p:nvSpPr>
        <p:spPr>
          <a:xfrm>
            <a:off x="4930775" y="16608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1" name="Ellipse 60"/>
          <p:cNvSpPr/>
          <p:nvPr/>
        </p:nvSpPr>
        <p:spPr>
          <a:xfrm>
            <a:off x="5483225" y="16608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3" name="Ellipse 62"/>
          <p:cNvSpPr/>
          <p:nvPr/>
        </p:nvSpPr>
        <p:spPr>
          <a:xfrm>
            <a:off x="6591300" y="16608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4" name="Ellipse 63"/>
          <p:cNvSpPr/>
          <p:nvPr/>
        </p:nvSpPr>
        <p:spPr>
          <a:xfrm>
            <a:off x="4714875" y="19402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5" name="Ellipse 64"/>
          <p:cNvSpPr/>
          <p:nvPr/>
        </p:nvSpPr>
        <p:spPr>
          <a:xfrm>
            <a:off x="5267325" y="19402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67" name="Ellipse 66"/>
          <p:cNvSpPr/>
          <p:nvPr/>
        </p:nvSpPr>
        <p:spPr>
          <a:xfrm>
            <a:off x="6375400" y="1940272"/>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2" name="Forme libre 101"/>
          <p:cNvSpPr/>
          <p:nvPr/>
        </p:nvSpPr>
        <p:spPr>
          <a:xfrm>
            <a:off x="706438" y="1081434"/>
            <a:ext cx="3057525" cy="1395413"/>
          </a:xfrm>
          <a:custGeom>
            <a:avLst/>
            <a:gdLst>
              <a:gd name="connsiteX0" fmla="*/ 687730 w 3057232"/>
              <a:gd name="connsiteY0" fmla="*/ 45625 h 1214060"/>
              <a:gd name="connsiteX1" fmla="*/ 319430 w 3057232"/>
              <a:gd name="connsiteY1" fmla="*/ 426625 h 1214060"/>
              <a:gd name="connsiteX2" fmla="*/ 52730 w 3057232"/>
              <a:gd name="connsiteY2" fmla="*/ 960025 h 1214060"/>
              <a:gd name="connsiteX3" fmla="*/ 40030 w 3057232"/>
              <a:gd name="connsiteY3" fmla="*/ 1074325 h 1214060"/>
              <a:gd name="connsiteX4" fmla="*/ 484530 w 3057232"/>
              <a:gd name="connsiteY4" fmla="*/ 1087025 h 1214060"/>
              <a:gd name="connsiteX5" fmla="*/ 1195730 w 3057232"/>
              <a:gd name="connsiteY5" fmla="*/ 1214025 h 1214060"/>
              <a:gd name="connsiteX6" fmla="*/ 1779930 w 3057232"/>
              <a:gd name="connsiteY6" fmla="*/ 1099725 h 1214060"/>
              <a:gd name="connsiteX7" fmla="*/ 2351430 w 3057232"/>
              <a:gd name="connsiteY7" fmla="*/ 1074325 h 1214060"/>
              <a:gd name="connsiteX8" fmla="*/ 2630830 w 3057232"/>
              <a:gd name="connsiteY8" fmla="*/ 477425 h 1214060"/>
              <a:gd name="connsiteX9" fmla="*/ 3037230 w 3057232"/>
              <a:gd name="connsiteY9" fmla="*/ 32925 h 1214060"/>
              <a:gd name="connsiteX10" fmla="*/ 2999130 w 3057232"/>
              <a:gd name="connsiteY10" fmla="*/ 32925 h 1214060"/>
              <a:gd name="connsiteX11" fmla="*/ 1208430 w 3057232"/>
              <a:gd name="connsiteY11" fmla="*/ 71025 h 1214060"/>
              <a:gd name="connsiteX12" fmla="*/ 687730 w 3057232"/>
              <a:gd name="connsiteY12" fmla="*/ 45625 h 121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7232" h="1214060">
                <a:moveTo>
                  <a:pt x="687730" y="45625"/>
                </a:moveTo>
                <a:cubicBezTo>
                  <a:pt x="539563" y="104892"/>
                  <a:pt x="425263" y="274225"/>
                  <a:pt x="319430" y="426625"/>
                </a:cubicBezTo>
                <a:cubicBezTo>
                  <a:pt x="213597" y="579025"/>
                  <a:pt x="99297" y="852075"/>
                  <a:pt x="52730" y="960025"/>
                </a:cubicBezTo>
                <a:cubicBezTo>
                  <a:pt x="6163" y="1067975"/>
                  <a:pt x="-31937" y="1053158"/>
                  <a:pt x="40030" y="1074325"/>
                </a:cubicBezTo>
                <a:cubicBezTo>
                  <a:pt x="111997" y="1095492"/>
                  <a:pt x="291913" y="1063742"/>
                  <a:pt x="484530" y="1087025"/>
                </a:cubicBezTo>
                <a:cubicBezTo>
                  <a:pt x="677147" y="1110308"/>
                  <a:pt x="979830" y="1211908"/>
                  <a:pt x="1195730" y="1214025"/>
                </a:cubicBezTo>
                <a:cubicBezTo>
                  <a:pt x="1411630" y="1216142"/>
                  <a:pt x="1587313" y="1123008"/>
                  <a:pt x="1779930" y="1099725"/>
                </a:cubicBezTo>
                <a:cubicBezTo>
                  <a:pt x="1972547" y="1076442"/>
                  <a:pt x="2209613" y="1178042"/>
                  <a:pt x="2351430" y="1074325"/>
                </a:cubicBezTo>
                <a:cubicBezTo>
                  <a:pt x="2493247" y="970608"/>
                  <a:pt x="2516530" y="650992"/>
                  <a:pt x="2630830" y="477425"/>
                </a:cubicBezTo>
                <a:cubicBezTo>
                  <a:pt x="2745130" y="303858"/>
                  <a:pt x="2975847" y="107008"/>
                  <a:pt x="3037230" y="32925"/>
                </a:cubicBezTo>
                <a:cubicBezTo>
                  <a:pt x="3098613" y="-41158"/>
                  <a:pt x="2999130" y="32925"/>
                  <a:pt x="2999130" y="32925"/>
                </a:cubicBezTo>
                <a:lnTo>
                  <a:pt x="1208430" y="71025"/>
                </a:lnTo>
                <a:cubicBezTo>
                  <a:pt x="821080" y="75258"/>
                  <a:pt x="835897" y="-13642"/>
                  <a:pt x="687730" y="45625"/>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3" name="Parallélogramme 102"/>
          <p:cNvSpPr/>
          <p:nvPr/>
        </p:nvSpPr>
        <p:spPr>
          <a:xfrm>
            <a:off x="544513" y="1102072"/>
            <a:ext cx="3270250" cy="1143000"/>
          </a:xfrm>
          <a:prstGeom prst="parallelogram">
            <a:avLst>
              <a:gd name="adj" fmla="val 73684"/>
            </a:avLst>
          </a:prstGeom>
          <a:no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4" name="Ellipse 103"/>
          <p:cNvSpPr/>
          <p:nvPr/>
        </p:nvSpPr>
        <p:spPr>
          <a:xfrm>
            <a:off x="1436688" y="11481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5" name="Ellipse 104"/>
          <p:cNvSpPr/>
          <p:nvPr/>
        </p:nvSpPr>
        <p:spPr>
          <a:xfrm>
            <a:off x="1989138" y="1148109"/>
            <a:ext cx="185737"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6" name="Ellipse 105"/>
          <p:cNvSpPr/>
          <p:nvPr/>
        </p:nvSpPr>
        <p:spPr>
          <a:xfrm>
            <a:off x="2543175" y="11481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7" name="Ellipse 106"/>
          <p:cNvSpPr/>
          <p:nvPr/>
        </p:nvSpPr>
        <p:spPr>
          <a:xfrm>
            <a:off x="3097213" y="11481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8" name="Ellipse 107"/>
          <p:cNvSpPr/>
          <p:nvPr/>
        </p:nvSpPr>
        <p:spPr>
          <a:xfrm>
            <a:off x="1220788" y="14275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9" name="Ellipse 108"/>
          <p:cNvSpPr/>
          <p:nvPr/>
        </p:nvSpPr>
        <p:spPr>
          <a:xfrm>
            <a:off x="1773238" y="1427509"/>
            <a:ext cx="185737"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0" name="Ellipse 109"/>
          <p:cNvSpPr/>
          <p:nvPr/>
        </p:nvSpPr>
        <p:spPr>
          <a:xfrm>
            <a:off x="2327275" y="14275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1" name="Ellipse 110"/>
          <p:cNvSpPr/>
          <p:nvPr/>
        </p:nvSpPr>
        <p:spPr>
          <a:xfrm>
            <a:off x="2881313" y="14275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2" name="Ellipse 111"/>
          <p:cNvSpPr/>
          <p:nvPr/>
        </p:nvSpPr>
        <p:spPr>
          <a:xfrm>
            <a:off x="1004888" y="17069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3" name="Ellipse 112"/>
          <p:cNvSpPr/>
          <p:nvPr/>
        </p:nvSpPr>
        <p:spPr>
          <a:xfrm>
            <a:off x="1557338" y="1706909"/>
            <a:ext cx="185737"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4" name="Ellipse 113"/>
          <p:cNvSpPr/>
          <p:nvPr/>
        </p:nvSpPr>
        <p:spPr>
          <a:xfrm>
            <a:off x="2111375" y="1828284"/>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5" name="Ellipse 114"/>
          <p:cNvSpPr/>
          <p:nvPr/>
        </p:nvSpPr>
        <p:spPr>
          <a:xfrm>
            <a:off x="2665413" y="17069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6" name="Ellipse 115"/>
          <p:cNvSpPr/>
          <p:nvPr/>
        </p:nvSpPr>
        <p:spPr>
          <a:xfrm>
            <a:off x="788988" y="19863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7" name="Ellipse 116"/>
          <p:cNvSpPr/>
          <p:nvPr/>
        </p:nvSpPr>
        <p:spPr>
          <a:xfrm>
            <a:off x="1341438" y="1986309"/>
            <a:ext cx="185737"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8" name="Ellipse 117"/>
          <p:cNvSpPr/>
          <p:nvPr/>
        </p:nvSpPr>
        <p:spPr>
          <a:xfrm>
            <a:off x="1895475" y="2238384"/>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19" name="Ellipse 118"/>
          <p:cNvSpPr/>
          <p:nvPr/>
        </p:nvSpPr>
        <p:spPr>
          <a:xfrm>
            <a:off x="2449513" y="1986309"/>
            <a:ext cx="184150" cy="184150"/>
          </a:xfrm>
          <a:prstGeom prst="ellipse">
            <a:avLst/>
          </a:prstGeom>
          <a:solidFill>
            <a:srgbClr val="FFCC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2982" name="ZoneTexte 119"/>
          <p:cNvSpPr txBox="1">
            <a:spLocks noChangeArrowheads="1"/>
          </p:cNvSpPr>
          <p:nvPr/>
        </p:nvSpPr>
        <p:spPr bwMode="auto">
          <a:xfrm>
            <a:off x="5267325" y="638522"/>
            <a:ext cx="1543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Après filtrage</a:t>
            </a:r>
          </a:p>
        </p:txBody>
      </p:sp>
      <p:sp>
        <p:nvSpPr>
          <p:cNvPr id="82984" name="ZoneTexte 121"/>
          <p:cNvSpPr txBox="1">
            <a:spLocks noChangeArrowheads="1"/>
          </p:cNvSpPr>
          <p:nvPr/>
        </p:nvSpPr>
        <p:spPr bwMode="auto">
          <a:xfrm>
            <a:off x="1558925" y="2821334"/>
            <a:ext cx="800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Arial" charset="0"/>
              </a:rPr>
              <a:t>Creux</a:t>
            </a:r>
          </a:p>
        </p:txBody>
      </p:sp>
      <p:cxnSp>
        <p:nvCxnSpPr>
          <p:cNvPr id="124" name="Connecteur droit avec flèche 123"/>
          <p:cNvCxnSpPr>
            <a:endCxn id="102" idx="5"/>
          </p:cNvCxnSpPr>
          <p:nvPr/>
        </p:nvCxnSpPr>
        <p:spPr>
          <a:xfrm flipH="1" flipV="1">
            <a:off x="1901825" y="2476847"/>
            <a:ext cx="57150" cy="41433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2990" name="ZoneTexte 130"/>
          <p:cNvSpPr txBox="1">
            <a:spLocks noChangeArrowheads="1"/>
          </p:cNvSpPr>
          <p:nvPr/>
        </p:nvSpPr>
        <p:spPr bwMode="auto">
          <a:xfrm>
            <a:off x="97842" y="5888503"/>
            <a:ext cx="842937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solidFill>
                  <a:srgbClr val="0070C0"/>
                </a:solidFill>
                <a:latin typeface="Arial" charset="0"/>
              </a:rPr>
              <a:t>Le filtrage est indépendant sur chaque surface plane. Le résultat est donc très différent  du filtrage de la surface complète, même si la distance entre les faces est très faible.</a:t>
            </a:r>
            <a:endParaRPr lang="fr-FR" altLang="fr-FR" sz="1800" dirty="0">
              <a:solidFill>
                <a:srgbClr val="0070C0"/>
              </a:solidFill>
              <a:latin typeface="Arial" charset="0"/>
            </a:endParaRPr>
          </a:p>
        </p:txBody>
      </p:sp>
      <p:sp>
        <p:nvSpPr>
          <p:cNvPr id="132" name="Espace réservé du numéro de diapositive 3"/>
          <p:cNvSpPr>
            <a:spLocks noGrp="1"/>
          </p:cNvSpPr>
          <p:nvPr>
            <p:ph type="sldNum" sz="quarter" idx="11"/>
          </p:nvPr>
        </p:nvSpPr>
        <p:spPr>
          <a:xfrm>
            <a:off x="6919913" y="6492875"/>
            <a:ext cx="2133600" cy="365125"/>
          </a:xfrm>
        </p:spPr>
        <p:txBody>
          <a:bodyPr/>
          <a:lstStyle/>
          <a:p>
            <a:pPr>
              <a:defRPr/>
            </a:pPr>
            <a:fld id="{2AF301AD-7662-4EDE-9F0E-7B9C72DD4AA6}" type="slidenum">
              <a:rPr lang="en-US" smtClean="0"/>
              <a:pPr>
                <a:defRPr/>
              </a:pPr>
              <a:t>144</a:t>
            </a:fld>
            <a:endParaRPr lang="en-US" dirty="0"/>
          </a:p>
        </p:txBody>
      </p:sp>
      <p:sp>
        <p:nvSpPr>
          <p:cNvPr id="43" name="Ellipse 42"/>
          <p:cNvSpPr/>
          <p:nvPr/>
        </p:nvSpPr>
        <p:spPr>
          <a:xfrm>
            <a:off x="5915025" y="1687065"/>
            <a:ext cx="184150" cy="18415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44" name="Ellipse 43"/>
          <p:cNvSpPr/>
          <p:nvPr/>
        </p:nvSpPr>
        <p:spPr>
          <a:xfrm>
            <a:off x="5772923" y="1970997"/>
            <a:ext cx="184150" cy="18415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 name="Forme libre 1"/>
          <p:cNvSpPr/>
          <p:nvPr/>
        </p:nvSpPr>
        <p:spPr>
          <a:xfrm>
            <a:off x="1235096" y="4257553"/>
            <a:ext cx="2500132" cy="279319"/>
          </a:xfrm>
          <a:custGeom>
            <a:avLst/>
            <a:gdLst>
              <a:gd name="connsiteX0" fmla="*/ 0 w 2500132"/>
              <a:gd name="connsiteY0" fmla="*/ 308202 h 308202"/>
              <a:gd name="connsiteX1" fmla="*/ 520861 w 2500132"/>
              <a:gd name="connsiteY1" fmla="*/ 30410 h 308202"/>
              <a:gd name="connsiteX2" fmla="*/ 1551008 w 2500132"/>
              <a:gd name="connsiteY2" fmla="*/ 7261 h 308202"/>
              <a:gd name="connsiteX3" fmla="*/ 2129742 w 2500132"/>
              <a:gd name="connsiteY3" fmla="*/ 30410 h 308202"/>
              <a:gd name="connsiteX4" fmla="*/ 2500132 w 2500132"/>
              <a:gd name="connsiteY4" fmla="*/ 261904 h 308202"/>
              <a:gd name="connsiteX0" fmla="*/ 0 w 2500132"/>
              <a:gd name="connsiteY0" fmla="*/ 312608 h 312608"/>
              <a:gd name="connsiteX1" fmla="*/ 520861 w 2500132"/>
              <a:gd name="connsiteY1" fmla="*/ 34816 h 312608"/>
              <a:gd name="connsiteX2" fmla="*/ 1551008 w 2500132"/>
              <a:gd name="connsiteY2" fmla="*/ 11667 h 312608"/>
              <a:gd name="connsiteX3" fmla="*/ 2025570 w 2500132"/>
              <a:gd name="connsiteY3" fmla="*/ 104264 h 312608"/>
              <a:gd name="connsiteX4" fmla="*/ 2500132 w 2500132"/>
              <a:gd name="connsiteY4" fmla="*/ 266310 h 312608"/>
              <a:gd name="connsiteX0" fmla="*/ 0 w 2500132"/>
              <a:gd name="connsiteY0" fmla="*/ 279319 h 279319"/>
              <a:gd name="connsiteX1" fmla="*/ 520861 w 2500132"/>
              <a:gd name="connsiteY1" fmla="*/ 1527 h 279319"/>
              <a:gd name="connsiteX2" fmla="*/ 1076446 w 2500132"/>
              <a:gd name="connsiteY2" fmla="*/ 163573 h 279319"/>
              <a:gd name="connsiteX3" fmla="*/ 2025570 w 2500132"/>
              <a:gd name="connsiteY3" fmla="*/ 70975 h 279319"/>
              <a:gd name="connsiteX4" fmla="*/ 2500132 w 2500132"/>
              <a:gd name="connsiteY4" fmla="*/ 233021 h 27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2" h="279319">
                <a:moveTo>
                  <a:pt x="0" y="279319"/>
                </a:moveTo>
                <a:cubicBezTo>
                  <a:pt x="131180" y="165501"/>
                  <a:pt x="341453" y="20818"/>
                  <a:pt x="520861" y="1527"/>
                </a:cubicBezTo>
                <a:cubicBezTo>
                  <a:pt x="700269" y="-17764"/>
                  <a:pt x="825661" y="151998"/>
                  <a:pt x="1076446" y="163573"/>
                </a:cubicBezTo>
                <a:cubicBezTo>
                  <a:pt x="1327231" y="175148"/>
                  <a:pt x="1788289" y="59400"/>
                  <a:pt x="2025570" y="70975"/>
                </a:cubicBezTo>
                <a:cubicBezTo>
                  <a:pt x="2262851" y="82550"/>
                  <a:pt x="2394030" y="138494"/>
                  <a:pt x="2500132" y="23302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p:cNvSpPr txBox="1"/>
          <p:nvPr/>
        </p:nvSpPr>
        <p:spPr>
          <a:xfrm>
            <a:off x="314845" y="3495419"/>
            <a:ext cx="2146742" cy="369332"/>
          </a:xfrm>
          <a:prstGeom prst="rect">
            <a:avLst/>
          </a:prstGeom>
          <a:noFill/>
        </p:spPr>
        <p:txBody>
          <a:bodyPr wrap="none" rtlCol="0">
            <a:spAutoFit/>
          </a:bodyPr>
          <a:lstStyle/>
          <a:p>
            <a:r>
              <a:rPr lang="fr-FR" b="1" dirty="0" smtClean="0">
                <a:latin typeface="Arial" panose="020B0604020202020204" pitchFamily="34" charset="0"/>
                <a:cs typeface="Arial" panose="020B0604020202020204" pitchFamily="34" charset="0"/>
              </a:rPr>
              <a:t>Plans coplanaires</a:t>
            </a:r>
            <a:endParaRPr lang="fr-FR" b="1" dirty="0">
              <a:latin typeface="Arial" panose="020B0604020202020204" pitchFamily="34" charset="0"/>
              <a:cs typeface="Arial" panose="020B0604020202020204" pitchFamily="34" charset="0"/>
            </a:endParaRPr>
          </a:p>
        </p:txBody>
      </p:sp>
      <p:sp>
        <p:nvSpPr>
          <p:cNvPr id="48" name="Forme libre 47"/>
          <p:cNvSpPr/>
          <p:nvPr/>
        </p:nvSpPr>
        <p:spPr>
          <a:xfrm>
            <a:off x="3983239" y="4187838"/>
            <a:ext cx="2500132" cy="349034"/>
          </a:xfrm>
          <a:custGeom>
            <a:avLst/>
            <a:gdLst>
              <a:gd name="connsiteX0" fmla="*/ 0 w 2500132"/>
              <a:gd name="connsiteY0" fmla="*/ 308202 h 308202"/>
              <a:gd name="connsiteX1" fmla="*/ 520861 w 2500132"/>
              <a:gd name="connsiteY1" fmla="*/ 30410 h 308202"/>
              <a:gd name="connsiteX2" fmla="*/ 1551008 w 2500132"/>
              <a:gd name="connsiteY2" fmla="*/ 7261 h 308202"/>
              <a:gd name="connsiteX3" fmla="*/ 2129742 w 2500132"/>
              <a:gd name="connsiteY3" fmla="*/ 30410 h 308202"/>
              <a:gd name="connsiteX4" fmla="*/ 2500132 w 2500132"/>
              <a:gd name="connsiteY4" fmla="*/ 261904 h 308202"/>
              <a:gd name="connsiteX0" fmla="*/ 0 w 2500132"/>
              <a:gd name="connsiteY0" fmla="*/ 312608 h 312608"/>
              <a:gd name="connsiteX1" fmla="*/ 520861 w 2500132"/>
              <a:gd name="connsiteY1" fmla="*/ 34816 h 312608"/>
              <a:gd name="connsiteX2" fmla="*/ 1551008 w 2500132"/>
              <a:gd name="connsiteY2" fmla="*/ 11667 h 312608"/>
              <a:gd name="connsiteX3" fmla="*/ 2025570 w 2500132"/>
              <a:gd name="connsiteY3" fmla="*/ 104264 h 312608"/>
              <a:gd name="connsiteX4" fmla="*/ 2500132 w 2500132"/>
              <a:gd name="connsiteY4" fmla="*/ 266310 h 312608"/>
              <a:gd name="connsiteX0" fmla="*/ 0 w 2500132"/>
              <a:gd name="connsiteY0" fmla="*/ 279319 h 279319"/>
              <a:gd name="connsiteX1" fmla="*/ 520861 w 2500132"/>
              <a:gd name="connsiteY1" fmla="*/ 1527 h 279319"/>
              <a:gd name="connsiteX2" fmla="*/ 1076446 w 2500132"/>
              <a:gd name="connsiteY2" fmla="*/ 163573 h 279319"/>
              <a:gd name="connsiteX3" fmla="*/ 2025570 w 2500132"/>
              <a:gd name="connsiteY3" fmla="*/ 70975 h 279319"/>
              <a:gd name="connsiteX4" fmla="*/ 2500132 w 2500132"/>
              <a:gd name="connsiteY4" fmla="*/ 233021 h 279319"/>
              <a:gd name="connsiteX0" fmla="*/ 0 w 2500132"/>
              <a:gd name="connsiteY0" fmla="*/ 221994 h 221994"/>
              <a:gd name="connsiteX1" fmla="*/ 532436 w 2500132"/>
              <a:gd name="connsiteY1" fmla="*/ 2075 h 221994"/>
              <a:gd name="connsiteX2" fmla="*/ 1076446 w 2500132"/>
              <a:gd name="connsiteY2" fmla="*/ 106248 h 221994"/>
              <a:gd name="connsiteX3" fmla="*/ 2025570 w 2500132"/>
              <a:gd name="connsiteY3" fmla="*/ 13650 h 221994"/>
              <a:gd name="connsiteX4" fmla="*/ 2500132 w 2500132"/>
              <a:gd name="connsiteY4" fmla="*/ 175696 h 221994"/>
              <a:gd name="connsiteX0" fmla="*/ 0 w 2500132"/>
              <a:gd name="connsiteY0" fmla="*/ 226671 h 226671"/>
              <a:gd name="connsiteX1" fmla="*/ 532436 w 2500132"/>
              <a:gd name="connsiteY1" fmla="*/ 6752 h 226671"/>
              <a:gd name="connsiteX2" fmla="*/ 1134319 w 2500132"/>
              <a:gd name="connsiteY2" fmla="*/ 53052 h 226671"/>
              <a:gd name="connsiteX3" fmla="*/ 2025570 w 2500132"/>
              <a:gd name="connsiteY3" fmla="*/ 18327 h 226671"/>
              <a:gd name="connsiteX4" fmla="*/ 2500132 w 2500132"/>
              <a:gd name="connsiteY4" fmla="*/ 180373 h 226671"/>
              <a:gd name="connsiteX0" fmla="*/ 0 w 2500132"/>
              <a:gd name="connsiteY0" fmla="*/ 349034 h 349034"/>
              <a:gd name="connsiteX1" fmla="*/ 532436 w 2500132"/>
              <a:gd name="connsiteY1" fmla="*/ 129115 h 349034"/>
              <a:gd name="connsiteX2" fmla="*/ 1134319 w 2500132"/>
              <a:gd name="connsiteY2" fmla="*/ 175415 h 349034"/>
              <a:gd name="connsiteX3" fmla="*/ 1886673 w 2500132"/>
              <a:gd name="connsiteY3" fmla="*/ 1793 h 349034"/>
              <a:gd name="connsiteX4" fmla="*/ 2500132 w 2500132"/>
              <a:gd name="connsiteY4" fmla="*/ 302736 h 3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2" h="349034">
                <a:moveTo>
                  <a:pt x="0" y="349034"/>
                </a:moveTo>
                <a:cubicBezTo>
                  <a:pt x="131180" y="235216"/>
                  <a:pt x="343383" y="158051"/>
                  <a:pt x="532436" y="129115"/>
                </a:cubicBezTo>
                <a:cubicBezTo>
                  <a:pt x="721489" y="100179"/>
                  <a:pt x="908613" y="196635"/>
                  <a:pt x="1134319" y="175415"/>
                </a:cubicBezTo>
                <a:cubicBezTo>
                  <a:pt x="1360025" y="154195"/>
                  <a:pt x="1659037" y="-19427"/>
                  <a:pt x="1886673" y="1793"/>
                </a:cubicBezTo>
                <a:cubicBezTo>
                  <a:pt x="2114309" y="23013"/>
                  <a:pt x="2394030" y="208209"/>
                  <a:pt x="2500132" y="30273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 name="Connecteur droit 4"/>
          <p:cNvCxnSpPr>
            <a:stCxn id="2" idx="1"/>
            <a:endCxn id="2" idx="3"/>
          </p:cNvCxnSpPr>
          <p:nvPr/>
        </p:nvCxnSpPr>
        <p:spPr>
          <a:xfrm>
            <a:off x="1755957" y="4259080"/>
            <a:ext cx="1504709" cy="6944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Connecteur droit 49"/>
          <p:cNvCxnSpPr>
            <a:endCxn id="48" idx="3"/>
          </p:cNvCxnSpPr>
          <p:nvPr/>
        </p:nvCxnSpPr>
        <p:spPr>
          <a:xfrm flipV="1">
            <a:off x="4531476" y="4189631"/>
            <a:ext cx="1338436" cy="10686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62" name="Forme libre 61"/>
          <p:cNvSpPr/>
          <p:nvPr/>
        </p:nvSpPr>
        <p:spPr>
          <a:xfrm>
            <a:off x="1189038" y="5185457"/>
            <a:ext cx="2500132" cy="279319"/>
          </a:xfrm>
          <a:custGeom>
            <a:avLst/>
            <a:gdLst>
              <a:gd name="connsiteX0" fmla="*/ 0 w 2500132"/>
              <a:gd name="connsiteY0" fmla="*/ 308202 h 308202"/>
              <a:gd name="connsiteX1" fmla="*/ 520861 w 2500132"/>
              <a:gd name="connsiteY1" fmla="*/ 30410 h 308202"/>
              <a:gd name="connsiteX2" fmla="*/ 1551008 w 2500132"/>
              <a:gd name="connsiteY2" fmla="*/ 7261 h 308202"/>
              <a:gd name="connsiteX3" fmla="*/ 2129742 w 2500132"/>
              <a:gd name="connsiteY3" fmla="*/ 30410 h 308202"/>
              <a:gd name="connsiteX4" fmla="*/ 2500132 w 2500132"/>
              <a:gd name="connsiteY4" fmla="*/ 261904 h 308202"/>
              <a:gd name="connsiteX0" fmla="*/ 0 w 2500132"/>
              <a:gd name="connsiteY0" fmla="*/ 312608 h 312608"/>
              <a:gd name="connsiteX1" fmla="*/ 520861 w 2500132"/>
              <a:gd name="connsiteY1" fmla="*/ 34816 h 312608"/>
              <a:gd name="connsiteX2" fmla="*/ 1551008 w 2500132"/>
              <a:gd name="connsiteY2" fmla="*/ 11667 h 312608"/>
              <a:gd name="connsiteX3" fmla="*/ 2025570 w 2500132"/>
              <a:gd name="connsiteY3" fmla="*/ 104264 h 312608"/>
              <a:gd name="connsiteX4" fmla="*/ 2500132 w 2500132"/>
              <a:gd name="connsiteY4" fmla="*/ 266310 h 312608"/>
              <a:gd name="connsiteX0" fmla="*/ 0 w 2500132"/>
              <a:gd name="connsiteY0" fmla="*/ 279319 h 279319"/>
              <a:gd name="connsiteX1" fmla="*/ 520861 w 2500132"/>
              <a:gd name="connsiteY1" fmla="*/ 1527 h 279319"/>
              <a:gd name="connsiteX2" fmla="*/ 1076446 w 2500132"/>
              <a:gd name="connsiteY2" fmla="*/ 163573 h 279319"/>
              <a:gd name="connsiteX3" fmla="*/ 2025570 w 2500132"/>
              <a:gd name="connsiteY3" fmla="*/ 70975 h 279319"/>
              <a:gd name="connsiteX4" fmla="*/ 2500132 w 2500132"/>
              <a:gd name="connsiteY4" fmla="*/ 233021 h 27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2" h="279319">
                <a:moveTo>
                  <a:pt x="0" y="279319"/>
                </a:moveTo>
                <a:cubicBezTo>
                  <a:pt x="131180" y="165501"/>
                  <a:pt x="341453" y="20818"/>
                  <a:pt x="520861" y="1527"/>
                </a:cubicBezTo>
                <a:cubicBezTo>
                  <a:pt x="700269" y="-17764"/>
                  <a:pt x="825661" y="151998"/>
                  <a:pt x="1076446" y="163573"/>
                </a:cubicBezTo>
                <a:cubicBezTo>
                  <a:pt x="1327231" y="175148"/>
                  <a:pt x="1788289" y="59400"/>
                  <a:pt x="2025570" y="70975"/>
                </a:cubicBezTo>
                <a:cubicBezTo>
                  <a:pt x="2262851" y="82550"/>
                  <a:pt x="2394030" y="138494"/>
                  <a:pt x="2500132" y="23302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Forme libre 65"/>
          <p:cNvSpPr/>
          <p:nvPr/>
        </p:nvSpPr>
        <p:spPr>
          <a:xfrm>
            <a:off x="3937181" y="5115742"/>
            <a:ext cx="2500132" cy="349034"/>
          </a:xfrm>
          <a:custGeom>
            <a:avLst/>
            <a:gdLst>
              <a:gd name="connsiteX0" fmla="*/ 0 w 2500132"/>
              <a:gd name="connsiteY0" fmla="*/ 308202 h 308202"/>
              <a:gd name="connsiteX1" fmla="*/ 520861 w 2500132"/>
              <a:gd name="connsiteY1" fmla="*/ 30410 h 308202"/>
              <a:gd name="connsiteX2" fmla="*/ 1551008 w 2500132"/>
              <a:gd name="connsiteY2" fmla="*/ 7261 h 308202"/>
              <a:gd name="connsiteX3" fmla="*/ 2129742 w 2500132"/>
              <a:gd name="connsiteY3" fmla="*/ 30410 h 308202"/>
              <a:gd name="connsiteX4" fmla="*/ 2500132 w 2500132"/>
              <a:gd name="connsiteY4" fmla="*/ 261904 h 308202"/>
              <a:gd name="connsiteX0" fmla="*/ 0 w 2500132"/>
              <a:gd name="connsiteY0" fmla="*/ 312608 h 312608"/>
              <a:gd name="connsiteX1" fmla="*/ 520861 w 2500132"/>
              <a:gd name="connsiteY1" fmla="*/ 34816 h 312608"/>
              <a:gd name="connsiteX2" fmla="*/ 1551008 w 2500132"/>
              <a:gd name="connsiteY2" fmla="*/ 11667 h 312608"/>
              <a:gd name="connsiteX3" fmla="*/ 2025570 w 2500132"/>
              <a:gd name="connsiteY3" fmla="*/ 104264 h 312608"/>
              <a:gd name="connsiteX4" fmla="*/ 2500132 w 2500132"/>
              <a:gd name="connsiteY4" fmla="*/ 266310 h 312608"/>
              <a:gd name="connsiteX0" fmla="*/ 0 w 2500132"/>
              <a:gd name="connsiteY0" fmla="*/ 279319 h 279319"/>
              <a:gd name="connsiteX1" fmla="*/ 520861 w 2500132"/>
              <a:gd name="connsiteY1" fmla="*/ 1527 h 279319"/>
              <a:gd name="connsiteX2" fmla="*/ 1076446 w 2500132"/>
              <a:gd name="connsiteY2" fmla="*/ 163573 h 279319"/>
              <a:gd name="connsiteX3" fmla="*/ 2025570 w 2500132"/>
              <a:gd name="connsiteY3" fmla="*/ 70975 h 279319"/>
              <a:gd name="connsiteX4" fmla="*/ 2500132 w 2500132"/>
              <a:gd name="connsiteY4" fmla="*/ 233021 h 279319"/>
              <a:gd name="connsiteX0" fmla="*/ 0 w 2500132"/>
              <a:gd name="connsiteY0" fmla="*/ 221994 h 221994"/>
              <a:gd name="connsiteX1" fmla="*/ 532436 w 2500132"/>
              <a:gd name="connsiteY1" fmla="*/ 2075 h 221994"/>
              <a:gd name="connsiteX2" fmla="*/ 1076446 w 2500132"/>
              <a:gd name="connsiteY2" fmla="*/ 106248 h 221994"/>
              <a:gd name="connsiteX3" fmla="*/ 2025570 w 2500132"/>
              <a:gd name="connsiteY3" fmla="*/ 13650 h 221994"/>
              <a:gd name="connsiteX4" fmla="*/ 2500132 w 2500132"/>
              <a:gd name="connsiteY4" fmla="*/ 175696 h 221994"/>
              <a:gd name="connsiteX0" fmla="*/ 0 w 2500132"/>
              <a:gd name="connsiteY0" fmla="*/ 226671 h 226671"/>
              <a:gd name="connsiteX1" fmla="*/ 532436 w 2500132"/>
              <a:gd name="connsiteY1" fmla="*/ 6752 h 226671"/>
              <a:gd name="connsiteX2" fmla="*/ 1134319 w 2500132"/>
              <a:gd name="connsiteY2" fmla="*/ 53052 h 226671"/>
              <a:gd name="connsiteX3" fmla="*/ 2025570 w 2500132"/>
              <a:gd name="connsiteY3" fmla="*/ 18327 h 226671"/>
              <a:gd name="connsiteX4" fmla="*/ 2500132 w 2500132"/>
              <a:gd name="connsiteY4" fmla="*/ 180373 h 226671"/>
              <a:gd name="connsiteX0" fmla="*/ 0 w 2500132"/>
              <a:gd name="connsiteY0" fmla="*/ 349034 h 349034"/>
              <a:gd name="connsiteX1" fmla="*/ 532436 w 2500132"/>
              <a:gd name="connsiteY1" fmla="*/ 129115 h 349034"/>
              <a:gd name="connsiteX2" fmla="*/ 1134319 w 2500132"/>
              <a:gd name="connsiteY2" fmla="*/ 175415 h 349034"/>
              <a:gd name="connsiteX3" fmla="*/ 1886673 w 2500132"/>
              <a:gd name="connsiteY3" fmla="*/ 1793 h 349034"/>
              <a:gd name="connsiteX4" fmla="*/ 2500132 w 2500132"/>
              <a:gd name="connsiteY4" fmla="*/ 302736 h 3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2" h="349034">
                <a:moveTo>
                  <a:pt x="0" y="349034"/>
                </a:moveTo>
                <a:cubicBezTo>
                  <a:pt x="131180" y="235216"/>
                  <a:pt x="343383" y="158051"/>
                  <a:pt x="532436" y="129115"/>
                </a:cubicBezTo>
                <a:cubicBezTo>
                  <a:pt x="721489" y="100179"/>
                  <a:pt x="908613" y="196635"/>
                  <a:pt x="1134319" y="175415"/>
                </a:cubicBezTo>
                <a:cubicBezTo>
                  <a:pt x="1360025" y="154195"/>
                  <a:pt x="1659037" y="-19427"/>
                  <a:pt x="1886673" y="1793"/>
                </a:cubicBezTo>
                <a:cubicBezTo>
                  <a:pt x="2114309" y="23013"/>
                  <a:pt x="2394030" y="208209"/>
                  <a:pt x="2500132" y="30273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8" name="Connecteur droit 67"/>
          <p:cNvCxnSpPr>
            <a:stCxn id="62" idx="1"/>
            <a:endCxn id="66" idx="3"/>
          </p:cNvCxnSpPr>
          <p:nvPr/>
        </p:nvCxnSpPr>
        <p:spPr>
          <a:xfrm flipV="1">
            <a:off x="1709899" y="5117535"/>
            <a:ext cx="4113955" cy="69449"/>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a:stCxn id="62" idx="4"/>
          </p:cNvCxnSpPr>
          <p:nvPr/>
        </p:nvCxnSpPr>
        <p:spPr>
          <a:xfrm>
            <a:off x="3689170" y="5418478"/>
            <a:ext cx="248011" cy="4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ZoneTexte 121"/>
          <p:cNvSpPr txBox="1">
            <a:spLocks noChangeArrowheads="1"/>
          </p:cNvSpPr>
          <p:nvPr/>
        </p:nvSpPr>
        <p:spPr bwMode="auto">
          <a:xfrm>
            <a:off x="4705303" y="2636152"/>
            <a:ext cx="30957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Arial" charset="0"/>
              </a:rPr>
              <a:t>Points à définir sur la facette</a:t>
            </a:r>
            <a:endParaRPr lang="fr-FR" altLang="fr-FR" sz="1800" dirty="0">
              <a:latin typeface="Arial" charset="0"/>
            </a:endParaRPr>
          </a:p>
        </p:txBody>
      </p:sp>
      <p:cxnSp>
        <p:nvCxnSpPr>
          <p:cNvPr id="70" name="Connecteur droit avec flèche 69"/>
          <p:cNvCxnSpPr/>
          <p:nvPr/>
        </p:nvCxnSpPr>
        <p:spPr>
          <a:xfrm flipH="1" flipV="1">
            <a:off x="5976959" y="2184410"/>
            <a:ext cx="57150" cy="41433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2395147"/>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a:spLocks noChangeArrowheads="1"/>
          </p:cNvSpPr>
          <p:nvPr/>
        </p:nvSpPr>
        <p:spPr bwMode="auto">
          <a:xfrm>
            <a:off x="115888" y="119063"/>
            <a:ext cx="2726644" cy="461665"/>
          </a:xfrm>
          <a:prstGeom prst="rect">
            <a:avLst/>
          </a:prstGeom>
          <a:solidFill>
            <a:srgbClr val="FFFF99"/>
          </a:solidFill>
          <a:ln w="28575">
            <a:solidFill>
              <a:srgbClr val="FF0000"/>
            </a:solidFill>
            <a:miter lim="800000"/>
            <a:headEnd/>
            <a:tailEnd/>
          </a:ln>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PRECONISATION</a:t>
            </a:r>
            <a:endParaRPr lang="fr-FR" altLang="fr-FR" sz="2400" b="1" dirty="0">
              <a:latin typeface="Arial" charset="0"/>
            </a:endParaRPr>
          </a:p>
        </p:txBody>
      </p:sp>
      <p:sp>
        <p:nvSpPr>
          <p:cNvPr id="3" name="ZoneTexte 2"/>
          <p:cNvSpPr txBox="1"/>
          <p:nvPr/>
        </p:nvSpPr>
        <p:spPr>
          <a:xfrm>
            <a:off x="809896" y="992777"/>
            <a:ext cx="5164171" cy="1015663"/>
          </a:xfrm>
          <a:prstGeom prst="rect">
            <a:avLst/>
          </a:prstGeom>
          <a:noFill/>
        </p:spPr>
        <p:txBody>
          <a:bodyPr wrap="none" rtlCol="0">
            <a:spAutoFit/>
          </a:bodyPr>
          <a:lstStyle/>
          <a:p>
            <a:r>
              <a:rPr lang="fr-FR" sz="2000" dirty="0" smtClean="0"/>
              <a:t>Ces normes sont publiées de façon prématurée.</a:t>
            </a:r>
          </a:p>
          <a:p>
            <a:endParaRPr lang="fr-FR" sz="2000" dirty="0"/>
          </a:p>
          <a:p>
            <a:r>
              <a:rPr lang="fr-FR" sz="2000" dirty="0" smtClean="0"/>
              <a:t>Elles ne sont pas applicables.</a:t>
            </a:r>
          </a:p>
        </p:txBody>
      </p:sp>
      <p:sp>
        <p:nvSpPr>
          <p:cNvPr id="4" name="ZoneTexte 126"/>
          <p:cNvSpPr txBox="1">
            <a:spLocks noChangeArrowheads="1"/>
          </p:cNvSpPr>
          <p:nvPr/>
        </p:nvSpPr>
        <p:spPr bwMode="auto">
          <a:xfrm>
            <a:off x="809896" y="2429691"/>
            <a:ext cx="49391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Seule solution </a:t>
            </a:r>
            <a:r>
              <a:rPr lang="fr-FR" altLang="fr-FR" sz="1800" dirty="0" smtClean="0">
                <a:latin typeface="Arial" charset="0"/>
              </a:rPr>
              <a:t>actuelle : filtrage "indéterminé"</a:t>
            </a:r>
            <a:endParaRPr lang="fr-FR" altLang="fr-FR" sz="1800" dirty="0">
              <a:latin typeface="Arial" charset="0"/>
            </a:endParaRPr>
          </a:p>
        </p:txBody>
      </p:sp>
      <p:sp>
        <p:nvSpPr>
          <p:cNvPr id="5" name="ZoneTexte 127"/>
          <p:cNvSpPr txBox="1">
            <a:spLocks noChangeArrowheads="1"/>
          </p:cNvSpPr>
          <p:nvPr/>
        </p:nvSpPr>
        <p:spPr bwMode="auto">
          <a:xfrm>
            <a:off x="842136" y="3338059"/>
            <a:ext cx="784060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Filtrage "naturel" du moyen de mesure =&gt; incertitude de </a:t>
            </a:r>
            <a:r>
              <a:rPr lang="fr-FR" altLang="fr-FR" sz="1800" dirty="0" smtClean="0">
                <a:latin typeface="Arial" charset="0"/>
              </a:rPr>
              <a:t>mesure</a:t>
            </a:r>
          </a:p>
          <a:p>
            <a:pPr eaLnBrk="1" hangingPunct="1">
              <a:spcBef>
                <a:spcPct val="0"/>
              </a:spcBef>
              <a:buFontTx/>
              <a:buNone/>
            </a:pPr>
            <a:endParaRPr lang="fr-FR" altLang="fr-FR" sz="1800" dirty="0" smtClean="0">
              <a:latin typeface="Arial" charset="0"/>
            </a:endParaRPr>
          </a:p>
          <a:p>
            <a:pPr eaLnBrk="1" hangingPunct="1">
              <a:spcBef>
                <a:spcPct val="0"/>
              </a:spcBef>
              <a:buFontTx/>
              <a:buNone/>
            </a:pPr>
            <a:r>
              <a:rPr lang="fr-FR" altLang="fr-FR" sz="1800" dirty="0" smtClean="0">
                <a:latin typeface="Arial" charset="0"/>
              </a:rPr>
              <a:t>En projet : CB 1 : (</a:t>
            </a:r>
            <a:r>
              <a:rPr lang="fr-FR" altLang="fr-FR" sz="1800" dirty="0" err="1" smtClean="0">
                <a:latin typeface="Arial" charset="0"/>
              </a:rPr>
              <a:t>Closing</a:t>
            </a:r>
            <a:r>
              <a:rPr lang="fr-FR" altLang="fr-FR" sz="1800" dirty="0" smtClean="0">
                <a:latin typeface="Arial" charset="0"/>
              </a:rPr>
              <a:t> Ball) filtrage par une sphère de rayon mini 1 </a:t>
            </a:r>
            <a:r>
              <a:rPr lang="fr-FR" altLang="fr-FR" sz="1800" dirty="0" err="1" smtClean="0">
                <a:latin typeface="Arial" charset="0"/>
              </a:rPr>
              <a:t>mm.</a:t>
            </a:r>
            <a:endParaRPr lang="fr-FR" altLang="fr-FR" sz="1800" dirty="0">
              <a:latin typeface="Arial" charset="0"/>
            </a:endParaRPr>
          </a:p>
        </p:txBody>
      </p:sp>
      <p:cxnSp>
        <p:nvCxnSpPr>
          <p:cNvPr id="6" name="Connecteur droit avec flèche 5"/>
          <p:cNvCxnSpPr/>
          <p:nvPr/>
        </p:nvCxnSpPr>
        <p:spPr>
          <a:xfrm>
            <a:off x="3691618" y="2982459"/>
            <a:ext cx="0" cy="355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34127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5077" y="669256"/>
            <a:ext cx="4905375" cy="521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59"/>
          <p:cNvSpPr>
            <a:spLocks noChangeArrowheads="1"/>
          </p:cNvSpPr>
          <p:nvPr/>
        </p:nvSpPr>
        <p:spPr bwMode="auto">
          <a:xfrm>
            <a:off x="222250" y="79375"/>
            <a:ext cx="6283387"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2400" b="1" dirty="0" smtClean="0">
                <a:solidFill>
                  <a:srgbClr val="000000"/>
                </a:solidFill>
                <a:latin typeface="Arial" charset="0"/>
                <a:cs typeface="+mn-cs"/>
              </a:rPr>
              <a:t>AUTRES MODIFICATEURS SPECIALISES </a:t>
            </a:r>
            <a:endParaRPr lang="fr-FR" sz="2400" b="1" dirty="0">
              <a:solidFill>
                <a:srgbClr val="000000"/>
              </a:solidFill>
              <a:latin typeface="Arial" charset="0"/>
              <a:cs typeface="+mn-cs"/>
            </a:endParaRPr>
          </a:p>
        </p:txBody>
      </p:sp>
    </p:spTree>
    <p:extLst>
      <p:ext uri="{BB962C8B-B14F-4D97-AF65-F5344CB8AC3E}">
        <p14:creationId xmlns:p14="http://schemas.microsoft.com/office/powerpoint/2010/main" val="163207132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ChangeArrowheads="1"/>
          </p:cNvSpPr>
          <p:nvPr/>
        </p:nvSpPr>
        <p:spPr bwMode="auto">
          <a:xfrm>
            <a:off x="309563" y="155575"/>
            <a:ext cx="2251075"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a:solidFill>
                <a:schemeClr val="tx1"/>
              </a:solidFill>
            </a:endParaRPr>
          </a:p>
        </p:txBody>
      </p:sp>
      <p:grpSp>
        <p:nvGrpSpPr>
          <p:cNvPr id="93187" name="Group 3"/>
          <p:cNvGrpSpPr>
            <a:grpSpLocks/>
          </p:cNvGrpSpPr>
          <p:nvPr/>
        </p:nvGrpSpPr>
        <p:grpSpPr bwMode="auto">
          <a:xfrm>
            <a:off x="1590675" y="4796757"/>
            <a:ext cx="792163" cy="1587500"/>
            <a:chOff x="1002" y="2563"/>
            <a:chExt cx="499" cy="1000"/>
          </a:xfrm>
        </p:grpSpPr>
        <p:sp>
          <p:nvSpPr>
            <p:cNvPr id="93268" name="Freeform 4"/>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269" name="Freeform 5"/>
            <p:cNvSpPr>
              <a:spLocks/>
            </p:cNvSpPr>
            <p:nvPr/>
          </p:nvSpPr>
          <p:spPr bwMode="auto">
            <a:xfrm>
              <a:off x="1002" y="2563"/>
              <a:ext cx="499" cy="1000"/>
            </a:xfrm>
            <a:custGeom>
              <a:avLst/>
              <a:gdLst>
                <a:gd name="T0" fmla="*/ 0 w 499"/>
                <a:gd name="T1" fmla="*/ 0 h 1000"/>
                <a:gd name="T2" fmla="*/ 0 w 499"/>
                <a:gd name="T3" fmla="*/ 529 h 1000"/>
                <a:gd name="T4" fmla="*/ 249 w 499"/>
                <a:gd name="T5" fmla="*/ 529 h 1000"/>
                <a:gd name="T6" fmla="*/ 245 w 499"/>
                <a:gd name="T7" fmla="*/ 999 h 1000"/>
                <a:gd name="T8" fmla="*/ 498 w 499"/>
                <a:gd name="T9" fmla="*/ 999 h 1000"/>
                <a:gd name="T10" fmla="*/ 498 w 499"/>
                <a:gd name="T11" fmla="*/ 176 h 1000"/>
                <a:gd name="T12" fmla="*/ 186 w 499"/>
                <a:gd name="T13" fmla="*/ 176 h 1000"/>
                <a:gd name="T14" fmla="*/ 186 w 499"/>
                <a:gd name="T15" fmla="*/ 0 h 1000"/>
                <a:gd name="T16" fmla="*/ 0 w 499"/>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0"/>
                  </a:moveTo>
                  <a:lnTo>
                    <a:pt x="0" y="529"/>
                  </a:lnTo>
                  <a:lnTo>
                    <a:pt x="249" y="529"/>
                  </a:lnTo>
                  <a:lnTo>
                    <a:pt x="245" y="999"/>
                  </a:lnTo>
                  <a:lnTo>
                    <a:pt x="498" y="999"/>
                  </a:lnTo>
                  <a:lnTo>
                    <a:pt x="498" y="176"/>
                  </a:lnTo>
                  <a:lnTo>
                    <a:pt x="186" y="176"/>
                  </a:lnTo>
                  <a:lnTo>
                    <a:pt x="186" y="0"/>
                  </a:lnTo>
                  <a:lnTo>
                    <a:pt x="0" y="0"/>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3188" name="Line 6"/>
          <p:cNvSpPr>
            <a:spLocks noChangeShapeType="1"/>
          </p:cNvSpPr>
          <p:nvPr/>
        </p:nvSpPr>
        <p:spPr bwMode="auto">
          <a:xfrm>
            <a:off x="1590675" y="4056982"/>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189" name="Line 7"/>
          <p:cNvSpPr>
            <a:spLocks noChangeShapeType="1"/>
          </p:cNvSpPr>
          <p:nvPr/>
        </p:nvSpPr>
        <p:spPr bwMode="auto">
          <a:xfrm>
            <a:off x="1885950" y="4056982"/>
            <a:ext cx="0" cy="74612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190" name="Line 8"/>
          <p:cNvSpPr>
            <a:spLocks noChangeShapeType="1"/>
          </p:cNvSpPr>
          <p:nvPr/>
        </p:nvSpPr>
        <p:spPr bwMode="auto">
          <a:xfrm>
            <a:off x="2381250" y="3775994"/>
            <a:ext cx="0" cy="14001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3191" name="Group 31"/>
          <p:cNvGrpSpPr>
            <a:grpSpLocks/>
          </p:cNvGrpSpPr>
          <p:nvPr/>
        </p:nvGrpSpPr>
        <p:grpSpPr bwMode="auto">
          <a:xfrm>
            <a:off x="1590675" y="2463132"/>
            <a:ext cx="792163" cy="1587500"/>
            <a:chOff x="1002" y="1093"/>
            <a:chExt cx="499" cy="1000"/>
          </a:xfrm>
        </p:grpSpPr>
        <p:sp>
          <p:nvSpPr>
            <p:cNvPr id="93266" name="Freeform 32"/>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267" name="Freeform 33"/>
            <p:cNvSpPr>
              <a:spLocks/>
            </p:cNvSpPr>
            <p:nvPr/>
          </p:nvSpPr>
          <p:spPr bwMode="auto">
            <a:xfrm>
              <a:off x="1002" y="1093"/>
              <a:ext cx="499" cy="1000"/>
            </a:xfrm>
            <a:custGeom>
              <a:avLst/>
              <a:gdLst>
                <a:gd name="T0" fmla="*/ 0 w 499"/>
                <a:gd name="T1" fmla="*/ 999 h 1000"/>
                <a:gd name="T2" fmla="*/ 0 w 499"/>
                <a:gd name="T3" fmla="*/ 470 h 1000"/>
                <a:gd name="T4" fmla="*/ 249 w 499"/>
                <a:gd name="T5" fmla="*/ 470 h 1000"/>
                <a:gd name="T6" fmla="*/ 245 w 499"/>
                <a:gd name="T7" fmla="*/ 0 h 1000"/>
                <a:gd name="T8" fmla="*/ 498 w 499"/>
                <a:gd name="T9" fmla="*/ 0 h 1000"/>
                <a:gd name="T10" fmla="*/ 498 w 499"/>
                <a:gd name="T11" fmla="*/ 823 h 1000"/>
                <a:gd name="T12" fmla="*/ 186 w 499"/>
                <a:gd name="T13" fmla="*/ 823 h 1000"/>
                <a:gd name="T14" fmla="*/ 186 w 499"/>
                <a:gd name="T15" fmla="*/ 999 h 1000"/>
                <a:gd name="T16" fmla="*/ 0 w 499"/>
                <a:gd name="T17" fmla="*/ 999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9" h="1000">
                  <a:moveTo>
                    <a:pt x="0" y="999"/>
                  </a:moveTo>
                  <a:lnTo>
                    <a:pt x="0" y="470"/>
                  </a:lnTo>
                  <a:lnTo>
                    <a:pt x="249" y="470"/>
                  </a:lnTo>
                  <a:lnTo>
                    <a:pt x="245" y="0"/>
                  </a:lnTo>
                  <a:lnTo>
                    <a:pt x="498" y="0"/>
                  </a:lnTo>
                  <a:lnTo>
                    <a:pt x="498" y="823"/>
                  </a:lnTo>
                  <a:lnTo>
                    <a:pt x="186" y="823"/>
                  </a:lnTo>
                  <a:lnTo>
                    <a:pt x="186" y="999"/>
                  </a:lnTo>
                  <a:lnTo>
                    <a:pt x="0" y="999"/>
                  </a:lnTo>
                </a:path>
              </a:pathLst>
            </a:custGeom>
            <a:solidFill>
              <a:srgbClr val="FFFF00"/>
            </a:solid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3192" name="Rectangle 34"/>
          <p:cNvSpPr>
            <a:spLocks noChangeArrowheads="1"/>
          </p:cNvSpPr>
          <p:nvPr/>
        </p:nvSpPr>
        <p:spPr bwMode="auto">
          <a:xfrm>
            <a:off x="1990725" y="2269457"/>
            <a:ext cx="385763" cy="174625"/>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93193" name="Group 35"/>
          <p:cNvGrpSpPr>
            <a:grpSpLocks/>
          </p:cNvGrpSpPr>
          <p:nvPr/>
        </p:nvGrpSpPr>
        <p:grpSpPr bwMode="auto">
          <a:xfrm>
            <a:off x="2181225" y="1715419"/>
            <a:ext cx="0" cy="746125"/>
            <a:chOff x="1374" y="622"/>
            <a:chExt cx="0" cy="470"/>
          </a:xfrm>
        </p:grpSpPr>
        <p:sp>
          <p:nvSpPr>
            <p:cNvPr id="93257" name="Line 36"/>
            <p:cNvSpPr>
              <a:spLocks noChangeShapeType="1"/>
            </p:cNvSpPr>
            <p:nvPr/>
          </p:nvSpPr>
          <p:spPr bwMode="auto">
            <a:xfrm>
              <a:off x="1374" y="622"/>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8" name="Line 37"/>
            <p:cNvSpPr>
              <a:spLocks noChangeShapeType="1"/>
            </p:cNvSpPr>
            <p:nvPr/>
          </p:nvSpPr>
          <p:spPr bwMode="auto">
            <a:xfrm>
              <a:off x="1374" y="690"/>
              <a:ext cx="0" cy="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9" name="Line 38"/>
            <p:cNvSpPr>
              <a:spLocks noChangeShapeType="1"/>
            </p:cNvSpPr>
            <p:nvPr/>
          </p:nvSpPr>
          <p:spPr bwMode="auto">
            <a:xfrm>
              <a:off x="1374" y="732"/>
              <a:ext cx="0" cy="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0" name="Line 39"/>
            <p:cNvSpPr>
              <a:spLocks noChangeShapeType="1"/>
            </p:cNvSpPr>
            <p:nvPr/>
          </p:nvSpPr>
          <p:spPr bwMode="auto">
            <a:xfrm>
              <a:off x="1374" y="799"/>
              <a:ext cx="0" cy="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1" name="Line 40"/>
            <p:cNvSpPr>
              <a:spLocks noChangeShapeType="1"/>
            </p:cNvSpPr>
            <p:nvPr/>
          </p:nvSpPr>
          <p:spPr bwMode="auto">
            <a:xfrm>
              <a:off x="1374" y="841"/>
              <a:ext cx="0" cy="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2" name="Line 41"/>
            <p:cNvSpPr>
              <a:spLocks noChangeShapeType="1"/>
            </p:cNvSpPr>
            <p:nvPr/>
          </p:nvSpPr>
          <p:spPr bwMode="auto">
            <a:xfrm>
              <a:off x="1374" y="908"/>
              <a:ext cx="0" cy="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3" name="Line 42"/>
            <p:cNvSpPr>
              <a:spLocks noChangeShapeType="1"/>
            </p:cNvSpPr>
            <p:nvPr/>
          </p:nvSpPr>
          <p:spPr bwMode="auto">
            <a:xfrm>
              <a:off x="1374" y="950"/>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4" name="Line 43"/>
            <p:cNvSpPr>
              <a:spLocks noChangeShapeType="1"/>
            </p:cNvSpPr>
            <p:nvPr/>
          </p:nvSpPr>
          <p:spPr bwMode="auto">
            <a:xfrm>
              <a:off x="1374" y="1017"/>
              <a:ext cx="0" cy="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65" name="Line 44"/>
            <p:cNvSpPr>
              <a:spLocks noChangeShapeType="1"/>
            </p:cNvSpPr>
            <p:nvPr/>
          </p:nvSpPr>
          <p:spPr bwMode="auto">
            <a:xfrm>
              <a:off x="1374" y="1059"/>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3194" name="Line 45"/>
          <p:cNvSpPr>
            <a:spLocks noChangeShapeType="1"/>
          </p:cNvSpPr>
          <p:nvPr/>
        </p:nvSpPr>
        <p:spPr bwMode="auto">
          <a:xfrm flipV="1">
            <a:off x="1590675" y="1723357"/>
            <a:ext cx="0" cy="14922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195" name="Rectangle 52"/>
          <p:cNvSpPr>
            <a:spLocks noChangeArrowheads="1"/>
          </p:cNvSpPr>
          <p:nvPr/>
        </p:nvSpPr>
        <p:spPr bwMode="auto">
          <a:xfrm>
            <a:off x="1695450" y="1480469"/>
            <a:ext cx="40005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12</a:t>
            </a:r>
          </a:p>
        </p:txBody>
      </p:sp>
      <p:sp>
        <p:nvSpPr>
          <p:cNvPr id="93196" name="Rectangle 53"/>
          <p:cNvSpPr>
            <a:spLocks noChangeArrowheads="1"/>
          </p:cNvSpPr>
          <p:nvPr/>
        </p:nvSpPr>
        <p:spPr bwMode="auto">
          <a:xfrm>
            <a:off x="1698625" y="1507457"/>
            <a:ext cx="390525" cy="2651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197" name="Line 54"/>
          <p:cNvSpPr>
            <a:spLocks noChangeShapeType="1"/>
          </p:cNvSpPr>
          <p:nvPr/>
        </p:nvSpPr>
        <p:spPr bwMode="auto">
          <a:xfrm flipV="1">
            <a:off x="1984375" y="2002757"/>
            <a:ext cx="0" cy="2794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198" name="Line 55"/>
          <p:cNvSpPr>
            <a:spLocks noChangeShapeType="1"/>
          </p:cNvSpPr>
          <p:nvPr/>
        </p:nvSpPr>
        <p:spPr bwMode="auto">
          <a:xfrm>
            <a:off x="1992313" y="2082132"/>
            <a:ext cx="3968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199" name="Line 60"/>
          <p:cNvSpPr>
            <a:spLocks noChangeShapeType="1"/>
          </p:cNvSpPr>
          <p:nvPr/>
        </p:nvSpPr>
        <p:spPr bwMode="auto">
          <a:xfrm flipV="1">
            <a:off x="2381250" y="2002757"/>
            <a:ext cx="0" cy="2794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00" name="Rectangle 65"/>
          <p:cNvSpPr>
            <a:spLocks noChangeArrowheads="1"/>
          </p:cNvSpPr>
          <p:nvPr/>
        </p:nvSpPr>
        <p:spPr bwMode="auto">
          <a:xfrm>
            <a:off x="2265363" y="1748757"/>
            <a:ext cx="66675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5±0,2</a:t>
            </a:r>
          </a:p>
        </p:txBody>
      </p:sp>
      <p:grpSp>
        <p:nvGrpSpPr>
          <p:cNvPr id="37914" name="Group 94"/>
          <p:cNvGrpSpPr>
            <a:grpSpLocks/>
          </p:cNvGrpSpPr>
          <p:nvPr/>
        </p:nvGrpSpPr>
        <p:grpSpPr bwMode="auto">
          <a:xfrm>
            <a:off x="5746750" y="2517107"/>
            <a:ext cx="793750" cy="1589087"/>
            <a:chOff x="3620" y="1127"/>
            <a:chExt cx="500" cy="1001"/>
          </a:xfrm>
          <a:solidFill>
            <a:srgbClr val="FFCCFF"/>
          </a:solidFill>
        </p:grpSpPr>
        <p:sp>
          <p:nvSpPr>
            <p:cNvPr id="37974" name="Freeform 95"/>
            <p:cNvSpPr>
              <a:spLocks/>
            </p:cNvSpPr>
            <p:nvPr/>
          </p:nvSpPr>
          <p:spPr bwMode="auto">
            <a:xfrm>
              <a:off x="3620" y="1127"/>
              <a:ext cx="500" cy="1001"/>
            </a:xfrm>
            <a:custGeom>
              <a:avLst/>
              <a:gdLst>
                <a:gd name="T0" fmla="*/ 0 w 500"/>
                <a:gd name="T1" fmla="*/ 1000 h 1001"/>
                <a:gd name="T2" fmla="*/ 0 w 500"/>
                <a:gd name="T3" fmla="*/ 470 h 1001"/>
                <a:gd name="T4" fmla="*/ 250 w 500"/>
                <a:gd name="T5" fmla="*/ 470 h 1001"/>
                <a:gd name="T6" fmla="*/ 246 w 500"/>
                <a:gd name="T7" fmla="*/ 0 h 1001"/>
                <a:gd name="T8" fmla="*/ 499 w 500"/>
                <a:gd name="T9" fmla="*/ 0 h 1001"/>
                <a:gd name="T10" fmla="*/ 499 w 500"/>
                <a:gd name="T11" fmla="*/ 823 h 1001"/>
                <a:gd name="T12" fmla="*/ 187 w 500"/>
                <a:gd name="T13" fmla="*/ 823 h 1001"/>
                <a:gd name="T14" fmla="*/ 187 w 500"/>
                <a:gd name="T15" fmla="*/ 1000 h 1001"/>
                <a:gd name="T16" fmla="*/ 0 w 500"/>
                <a:gd name="T17" fmla="*/ 1000 h 10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0" h="1001">
                  <a:moveTo>
                    <a:pt x="0" y="1000"/>
                  </a:moveTo>
                  <a:lnTo>
                    <a:pt x="0" y="470"/>
                  </a:lnTo>
                  <a:lnTo>
                    <a:pt x="250" y="470"/>
                  </a:lnTo>
                  <a:lnTo>
                    <a:pt x="246" y="0"/>
                  </a:lnTo>
                  <a:lnTo>
                    <a:pt x="499" y="0"/>
                  </a:lnTo>
                  <a:lnTo>
                    <a:pt x="499" y="823"/>
                  </a:lnTo>
                  <a:lnTo>
                    <a:pt x="187" y="823"/>
                  </a:lnTo>
                  <a:lnTo>
                    <a:pt x="187" y="1000"/>
                  </a:lnTo>
                  <a:lnTo>
                    <a:pt x="0" y="1000"/>
                  </a:lnTo>
                </a:path>
              </a:pathLst>
            </a:custGeom>
            <a:grp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defRPr/>
              </a:pPr>
              <a:endParaRPr lang="fr-FR" b="0">
                <a:cs typeface="+mn-cs"/>
              </a:endParaRPr>
            </a:p>
          </p:txBody>
        </p:sp>
        <p:sp>
          <p:nvSpPr>
            <p:cNvPr id="37975" name="Freeform 96"/>
            <p:cNvSpPr>
              <a:spLocks/>
            </p:cNvSpPr>
            <p:nvPr/>
          </p:nvSpPr>
          <p:spPr bwMode="auto">
            <a:xfrm>
              <a:off x="3620" y="1127"/>
              <a:ext cx="500" cy="1001"/>
            </a:xfrm>
            <a:custGeom>
              <a:avLst/>
              <a:gdLst>
                <a:gd name="T0" fmla="*/ 0 w 500"/>
                <a:gd name="T1" fmla="*/ 1000 h 1001"/>
                <a:gd name="T2" fmla="*/ 0 w 500"/>
                <a:gd name="T3" fmla="*/ 470 h 1001"/>
                <a:gd name="T4" fmla="*/ 250 w 500"/>
                <a:gd name="T5" fmla="*/ 470 h 1001"/>
                <a:gd name="T6" fmla="*/ 246 w 500"/>
                <a:gd name="T7" fmla="*/ 0 h 1001"/>
                <a:gd name="T8" fmla="*/ 499 w 500"/>
                <a:gd name="T9" fmla="*/ 0 h 1001"/>
                <a:gd name="T10" fmla="*/ 499 w 500"/>
                <a:gd name="T11" fmla="*/ 823 h 1001"/>
                <a:gd name="T12" fmla="*/ 187 w 500"/>
                <a:gd name="T13" fmla="*/ 823 h 1001"/>
                <a:gd name="T14" fmla="*/ 187 w 500"/>
                <a:gd name="T15" fmla="*/ 1000 h 1001"/>
                <a:gd name="T16" fmla="*/ 0 w 500"/>
                <a:gd name="T17" fmla="*/ 1000 h 10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0" h="1001">
                  <a:moveTo>
                    <a:pt x="0" y="1000"/>
                  </a:moveTo>
                  <a:lnTo>
                    <a:pt x="0" y="470"/>
                  </a:lnTo>
                  <a:lnTo>
                    <a:pt x="250" y="470"/>
                  </a:lnTo>
                  <a:lnTo>
                    <a:pt x="246" y="0"/>
                  </a:lnTo>
                  <a:lnTo>
                    <a:pt x="499" y="0"/>
                  </a:lnTo>
                  <a:lnTo>
                    <a:pt x="499" y="823"/>
                  </a:lnTo>
                  <a:lnTo>
                    <a:pt x="187" y="823"/>
                  </a:lnTo>
                  <a:lnTo>
                    <a:pt x="187" y="1000"/>
                  </a:lnTo>
                  <a:lnTo>
                    <a:pt x="0" y="1000"/>
                  </a:lnTo>
                </a:path>
              </a:pathLst>
            </a:custGeom>
            <a:grp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defRPr/>
              </a:pPr>
              <a:endParaRPr lang="fr-FR" b="0">
                <a:cs typeface="+mn-cs"/>
              </a:endParaRPr>
            </a:p>
          </p:txBody>
        </p:sp>
      </p:grpSp>
      <p:sp>
        <p:nvSpPr>
          <p:cNvPr id="93202" name="Rectangle 97"/>
          <p:cNvSpPr>
            <a:spLocks noChangeArrowheads="1"/>
          </p:cNvSpPr>
          <p:nvPr/>
        </p:nvSpPr>
        <p:spPr bwMode="auto">
          <a:xfrm>
            <a:off x="6148388" y="2329782"/>
            <a:ext cx="384175" cy="174625"/>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93203" name="Group 98"/>
          <p:cNvGrpSpPr>
            <a:grpSpLocks/>
          </p:cNvGrpSpPr>
          <p:nvPr/>
        </p:nvGrpSpPr>
        <p:grpSpPr bwMode="auto">
          <a:xfrm>
            <a:off x="6332538" y="1758282"/>
            <a:ext cx="0" cy="744537"/>
            <a:chOff x="3989" y="649"/>
            <a:chExt cx="0" cy="469"/>
          </a:xfrm>
        </p:grpSpPr>
        <p:sp>
          <p:nvSpPr>
            <p:cNvPr id="93248" name="Line 99"/>
            <p:cNvSpPr>
              <a:spLocks noChangeShapeType="1"/>
            </p:cNvSpPr>
            <p:nvPr/>
          </p:nvSpPr>
          <p:spPr bwMode="auto">
            <a:xfrm>
              <a:off x="3989" y="649"/>
              <a:ext cx="0" cy="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49" name="Line 100"/>
            <p:cNvSpPr>
              <a:spLocks noChangeShapeType="1"/>
            </p:cNvSpPr>
            <p:nvPr/>
          </p:nvSpPr>
          <p:spPr bwMode="auto">
            <a:xfrm>
              <a:off x="3989" y="716"/>
              <a:ext cx="0" cy="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0" name="Line 101"/>
            <p:cNvSpPr>
              <a:spLocks noChangeShapeType="1"/>
            </p:cNvSpPr>
            <p:nvPr/>
          </p:nvSpPr>
          <p:spPr bwMode="auto">
            <a:xfrm>
              <a:off x="3989" y="758"/>
              <a:ext cx="0" cy="3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1" name="Line 102"/>
            <p:cNvSpPr>
              <a:spLocks noChangeShapeType="1"/>
            </p:cNvSpPr>
            <p:nvPr/>
          </p:nvSpPr>
          <p:spPr bwMode="auto">
            <a:xfrm>
              <a:off x="3989" y="825"/>
              <a:ext cx="0" cy="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2" name="Line 103"/>
            <p:cNvSpPr>
              <a:spLocks noChangeShapeType="1"/>
            </p:cNvSpPr>
            <p:nvPr/>
          </p:nvSpPr>
          <p:spPr bwMode="auto">
            <a:xfrm>
              <a:off x="3989" y="867"/>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3" name="Line 104"/>
            <p:cNvSpPr>
              <a:spLocks noChangeShapeType="1"/>
            </p:cNvSpPr>
            <p:nvPr/>
          </p:nvSpPr>
          <p:spPr bwMode="auto">
            <a:xfrm>
              <a:off x="3989" y="934"/>
              <a:ext cx="0" cy="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4" name="Line 105"/>
            <p:cNvSpPr>
              <a:spLocks noChangeShapeType="1"/>
            </p:cNvSpPr>
            <p:nvPr/>
          </p:nvSpPr>
          <p:spPr bwMode="auto">
            <a:xfrm>
              <a:off x="3989" y="976"/>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5" name="Line 106"/>
            <p:cNvSpPr>
              <a:spLocks noChangeShapeType="1"/>
            </p:cNvSpPr>
            <p:nvPr/>
          </p:nvSpPr>
          <p:spPr bwMode="auto">
            <a:xfrm>
              <a:off x="3989" y="1043"/>
              <a:ext cx="0" cy="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56" name="Line 107"/>
            <p:cNvSpPr>
              <a:spLocks noChangeShapeType="1"/>
            </p:cNvSpPr>
            <p:nvPr/>
          </p:nvSpPr>
          <p:spPr bwMode="auto">
            <a:xfrm>
              <a:off x="3989" y="1085"/>
              <a:ext cx="0" cy="3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3204" name="Line 108"/>
          <p:cNvSpPr>
            <a:spLocks noChangeShapeType="1"/>
          </p:cNvSpPr>
          <p:nvPr/>
        </p:nvSpPr>
        <p:spPr bwMode="auto">
          <a:xfrm flipV="1">
            <a:off x="5740400" y="1764632"/>
            <a:ext cx="0" cy="14938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05" name="Rectangle 115"/>
          <p:cNvSpPr>
            <a:spLocks noChangeArrowheads="1"/>
          </p:cNvSpPr>
          <p:nvPr/>
        </p:nvSpPr>
        <p:spPr bwMode="auto">
          <a:xfrm>
            <a:off x="5834063" y="1521744"/>
            <a:ext cx="40005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12</a:t>
            </a:r>
          </a:p>
        </p:txBody>
      </p:sp>
      <p:sp>
        <p:nvSpPr>
          <p:cNvPr id="93206" name="Rectangle 116"/>
          <p:cNvSpPr>
            <a:spLocks noChangeArrowheads="1"/>
          </p:cNvSpPr>
          <p:nvPr/>
        </p:nvSpPr>
        <p:spPr bwMode="auto">
          <a:xfrm>
            <a:off x="5832475" y="1542382"/>
            <a:ext cx="396875" cy="2794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207" name="Line 117"/>
          <p:cNvSpPr>
            <a:spLocks noChangeShapeType="1"/>
          </p:cNvSpPr>
          <p:nvPr/>
        </p:nvSpPr>
        <p:spPr bwMode="auto">
          <a:xfrm flipV="1">
            <a:off x="6135688" y="2044032"/>
            <a:ext cx="0" cy="2809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08" name="Line 118"/>
          <p:cNvSpPr>
            <a:spLocks noChangeShapeType="1"/>
          </p:cNvSpPr>
          <p:nvPr/>
        </p:nvSpPr>
        <p:spPr bwMode="auto">
          <a:xfrm flipV="1">
            <a:off x="6532563" y="2044032"/>
            <a:ext cx="0" cy="2809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09" name="Line 119"/>
          <p:cNvSpPr>
            <a:spLocks noChangeShapeType="1"/>
          </p:cNvSpPr>
          <p:nvPr/>
        </p:nvSpPr>
        <p:spPr bwMode="auto">
          <a:xfrm>
            <a:off x="6142038" y="2131344"/>
            <a:ext cx="3968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10" name="Rectangle 128"/>
          <p:cNvSpPr>
            <a:spLocks noChangeArrowheads="1"/>
          </p:cNvSpPr>
          <p:nvPr/>
        </p:nvSpPr>
        <p:spPr bwMode="auto">
          <a:xfrm>
            <a:off x="6626225" y="1828132"/>
            <a:ext cx="1376363"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4,8 - 0,2 = 4,6</a:t>
            </a:r>
          </a:p>
        </p:txBody>
      </p:sp>
      <p:sp>
        <p:nvSpPr>
          <p:cNvPr id="93211" name="Line 135"/>
          <p:cNvSpPr>
            <a:spLocks noChangeShapeType="1"/>
          </p:cNvSpPr>
          <p:nvPr/>
        </p:nvSpPr>
        <p:spPr bwMode="auto">
          <a:xfrm>
            <a:off x="5753100" y="4098257"/>
            <a:ext cx="0" cy="78581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12" name="Line 136"/>
          <p:cNvSpPr>
            <a:spLocks noChangeShapeType="1"/>
          </p:cNvSpPr>
          <p:nvPr/>
        </p:nvSpPr>
        <p:spPr bwMode="auto">
          <a:xfrm>
            <a:off x="6043613" y="4098257"/>
            <a:ext cx="0" cy="80645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13" name="Line 137"/>
          <p:cNvSpPr>
            <a:spLocks noChangeShapeType="1"/>
          </p:cNvSpPr>
          <p:nvPr/>
        </p:nvSpPr>
        <p:spPr bwMode="auto">
          <a:xfrm>
            <a:off x="6538913" y="3817269"/>
            <a:ext cx="0" cy="13874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14" name="Rectangle 138"/>
          <p:cNvSpPr>
            <a:spLocks noChangeArrowheads="1"/>
          </p:cNvSpPr>
          <p:nvPr/>
        </p:nvSpPr>
        <p:spPr bwMode="auto">
          <a:xfrm>
            <a:off x="2868613" y="1901157"/>
            <a:ext cx="1571625" cy="3714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215" name="Line 139"/>
          <p:cNvSpPr>
            <a:spLocks noChangeShapeType="1"/>
          </p:cNvSpPr>
          <p:nvPr/>
        </p:nvSpPr>
        <p:spPr bwMode="auto">
          <a:xfrm flipV="1">
            <a:off x="3255963" y="1901157"/>
            <a:ext cx="0" cy="3698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16" name="Rectangle 140"/>
          <p:cNvSpPr>
            <a:spLocks noChangeArrowheads="1"/>
          </p:cNvSpPr>
          <p:nvPr/>
        </p:nvSpPr>
        <p:spPr bwMode="auto">
          <a:xfrm>
            <a:off x="3281363" y="1926557"/>
            <a:ext cx="453650" cy="323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dirty="0" smtClean="0">
                <a:solidFill>
                  <a:srgbClr val="000000"/>
                </a:solidFill>
              </a:rPr>
              <a:t>0,2</a:t>
            </a:r>
            <a:endParaRPr lang="fr-FR" altLang="fr-FR" sz="1500" b="0" dirty="0">
              <a:solidFill>
                <a:srgbClr val="000000"/>
              </a:solidFill>
            </a:endParaRPr>
          </a:p>
        </p:txBody>
      </p:sp>
      <p:sp>
        <p:nvSpPr>
          <p:cNvPr id="93217" name="Rectangle 141"/>
          <p:cNvSpPr>
            <a:spLocks noChangeArrowheads="1"/>
          </p:cNvSpPr>
          <p:nvPr/>
        </p:nvSpPr>
        <p:spPr bwMode="auto">
          <a:xfrm>
            <a:off x="3713163" y="1926557"/>
            <a:ext cx="293687"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L</a:t>
            </a:r>
          </a:p>
        </p:txBody>
      </p:sp>
      <p:sp>
        <p:nvSpPr>
          <p:cNvPr id="93218" name="Oval 142"/>
          <p:cNvSpPr>
            <a:spLocks noChangeArrowheads="1"/>
          </p:cNvSpPr>
          <p:nvPr/>
        </p:nvSpPr>
        <p:spPr bwMode="auto">
          <a:xfrm>
            <a:off x="3735388" y="1963069"/>
            <a:ext cx="261937" cy="2476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219" name="Rectangle 143"/>
          <p:cNvSpPr>
            <a:spLocks noChangeArrowheads="1"/>
          </p:cNvSpPr>
          <p:nvPr/>
        </p:nvSpPr>
        <p:spPr bwMode="auto">
          <a:xfrm>
            <a:off x="4089400" y="1926557"/>
            <a:ext cx="314325"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500" b="0">
                <a:solidFill>
                  <a:srgbClr val="000000"/>
                </a:solidFill>
              </a:rPr>
              <a:t>A</a:t>
            </a:r>
          </a:p>
        </p:txBody>
      </p:sp>
      <p:sp>
        <p:nvSpPr>
          <p:cNvPr id="93220" name="Line 144"/>
          <p:cNvSpPr>
            <a:spLocks noChangeShapeType="1"/>
          </p:cNvSpPr>
          <p:nvPr/>
        </p:nvSpPr>
        <p:spPr bwMode="auto">
          <a:xfrm flipV="1">
            <a:off x="4105275" y="1901157"/>
            <a:ext cx="0" cy="3698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3221" name="Group 145"/>
          <p:cNvGrpSpPr>
            <a:grpSpLocks/>
          </p:cNvGrpSpPr>
          <p:nvPr/>
        </p:nvGrpSpPr>
        <p:grpSpPr bwMode="auto">
          <a:xfrm>
            <a:off x="2935288" y="1963069"/>
            <a:ext cx="260350" cy="247650"/>
            <a:chOff x="1873" y="786"/>
            <a:chExt cx="164" cy="156"/>
          </a:xfrm>
        </p:grpSpPr>
        <p:sp>
          <p:nvSpPr>
            <p:cNvPr id="93245" name="Oval 146"/>
            <p:cNvSpPr>
              <a:spLocks noChangeArrowheads="1"/>
            </p:cNvSpPr>
            <p:nvPr/>
          </p:nvSpPr>
          <p:spPr bwMode="auto">
            <a:xfrm>
              <a:off x="1914" y="825"/>
              <a:ext cx="82" cy="7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246" name="Line 147"/>
            <p:cNvSpPr>
              <a:spLocks noChangeShapeType="1"/>
            </p:cNvSpPr>
            <p:nvPr/>
          </p:nvSpPr>
          <p:spPr bwMode="auto">
            <a:xfrm>
              <a:off x="1873" y="864"/>
              <a:ext cx="164"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3247" name="Line 148"/>
            <p:cNvSpPr>
              <a:spLocks noChangeShapeType="1"/>
            </p:cNvSpPr>
            <p:nvPr/>
          </p:nvSpPr>
          <p:spPr bwMode="auto">
            <a:xfrm>
              <a:off x="1955" y="786"/>
              <a:ext cx="0" cy="156"/>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3222" name="Rectangle 149"/>
          <p:cNvSpPr>
            <a:spLocks noChangeArrowheads="1"/>
          </p:cNvSpPr>
          <p:nvPr/>
        </p:nvSpPr>
        <p:spPr bwMode="auto">
          <a:xfrm>
            <a:off x="1984375" y="6401719"/>
            <a:ext cx="384175" cy="188913"/>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37943" name="Group 150"/>
          <p:cNvGrpSpPr>
            <a:grpSpLocks/>
          </p:cNvGrpSpPr>
          <p:nvPr/>
        </p:nvGrpSpPr>
        <p:grpSpPr bwMode="auto">
          <a:xfrm>
            <a:off x="5749925" y="4903119"/>
            <a:ext cx="793750" cy="1587500"/>
            <a:chOff x="3622" y="2630"/>
            <a:chExt cx="500" cy="1000"/>
          </a:xfrm>
          <a:solidFill>
            <a:srgbClr val="FFCCFF"/>
          </a:solidFill>
        </p:grpSpPr>
        <p:sp>
          <p:nvSpPr>
            <p:cNvPr id="37947" name="Freeform 151"/>
            <p:cNvSpPr>
              <a:spLocks/>
            </p:cNvSpPr>
            <p:nvPr/>
          </p:nvSpPr>
          <p:spPr bwMode="auto">
            <a:xfrm>
              <a:off x="3622" y="2630"/>
              <a:ext cx="500" cy="1000"/>
            </a:xfrm>
            <a:custGeom>
              <a:avLst/>
              <a:gdLst>
                <a:gd name="T0" fmla="*/ 0 w 500"/>
                <a:gd name="T1" fmla="*/ 0 h 1000"/>
                <a:gd name="T2" fmla="*/ 0 w 500"/>
                <a:gd name="T3" fmla="*/ 529 h 1000"/>
                <a:gd name="T4" fmla="*/ 250 w 500"/>
                <a:gd name="T5" fmla="*/ 529 h 1000"/>
                <a:gd name="T6" fmla="*/ 246 w 500"/>
                <a:gd name="T7" fmla="*/ 999 h 1000"/>
                <a:gd name="T8" fmla="*/ 499 w 500"/>
                <a:gd name="T9" fmla="*/ 999 h 1000"/>
                <a:gd name="T10" fmla="*/ 499 w 500"/>
                <a:gd name="T11" fmla="*/ 176 h 1000"/>
                <a:gd name="T12" fmla="*/ 187 w 500"/>
                <a:gd name="T13" fmla="*/ 176 h 1000"/>
                <a:gd name="T14" fmla="*/ 187 w 500"/>
                <a:gd name="T15" fmla="*/ 0 h 1000"/>
                <a:gd name="T16" fmla="*/ 0 w 500"/>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0" h="1000">
                  <a:moveTo>
                    <a:pt x="0" y="0"/>
                  </a:moveTo>
                  <a:lnTo>
                    <a:pt x="0" y="529"/>
                  </a:lnTo>
                  <a:lnTo>
                    <a:pt x="250" y="529"/>
                  </a:lnTo>
                  <a:lnTo>
                    <a:pt x="246" y="999"/>
                  </a:lnTo>
                  <a:lnTo>
                    <a:pt x="499" y="999"/>
                  </a:lnTo>
                  <a:lnTo>
                    <a:pt x="499" y="176"/>
                  </a:lnTo>
                  <a:lnTo>
                    <a:pt x="187" y="176"/>
                  </a:lnTo>
                  <a:lnTo>
                    <a:pt x="187" y="0"/>
                  </a:lnTo>
                  <a:lnTo>
                    <a:pt x="0" y="0"/>
                  </a:lnTo>
                </a:path>
              </a:pathLst>
            </a:custGeom>
            <a:grp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defRPr/>
              </a:pPr>
              <a:endParaRPr lang="fr-FR" b="0">
                <a:cs typeface="+mn-cs"/>
              </a:endParaRPr>
            </a:p>
          </p:txBody>
        </p:sp>
        <p:sp>
          <p:nvSpPr>
            <p:cNvPr id="37948" name="Freeform 152"/>
            <p:cNvSpPr>
              <a:spLocks/>
            </p:cNvSpPr>
            <p:nvPr/>
          </p:nvSpPr>
          <p:spPr bwMode="auto">
            <a:xfrm>
              <a:off x="3622" y="2630"/>
              <a:ext cx="500" cy="1000"/>
            </a:xfrm>
            <a:custGeom>
              <a:avLst/>
              <a:gdLst>
                <a:gd name="T0" fmla="*/ 0 w 500"/>
                <a:gd name="T1" fmla="*/ 0 h 1000"/>
                <a:gd name="T2" fmla="*/ 0 w 500"/>
                <a:gd name="T3" fmla="*/ 529 h 1000"/>
                <a:gd name="T4" fmla="*/ 250 w 500"/>
                <a:gd name="T5" fmla="*/ 529 h 1000"/>
                <a:gd name="T6" fmla="*/ 246 w 500"/>
                <a:gd name="T7" fmla="*/ 999 h 1000"/>
                <a:gd name="T8" fmla="*/ 499 w 500"/>
                <a:gd name="T9" fmla="*/ 999 h 1000"/>
                <a:gd name="T10" fmla="*/ 499 w 500"/>
                <a:gd name="T11" fmla="*/ 176 h 1000"/>
                <a:gd name="T12" fmla="*/ 187 w 500"/>
                <a:gd name="T13" fmla="*/ 176 h 1000"/>
                <a:gd name="T14" fmla="*/ 187 w 500"/>
                <a:gd name="T15" fmla="*/ 0 h 1000"/>
                <a:gd name="T16" fmla="*/ 0 w 500"/>
                <a:gd name="T17" fmla="*/ 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0" h="1000">
                  <a:moveTo>
                    <a:pt x="0" y="0"/>
                  </a:moveTo>
                  <a:lnTo>
                    <a:pt x="0" y="529"/>
                  </a:lnTo>
                  <a:lnTo>
                    <a:pt x="250" y="529"/>
                  </a:lnTo>
                  <a:lnTo>
                    <a:pt x="246" y="999"/>
                  </a:lnTo>
                  <a:lnTo>
                    <a:pt x="499" y="999"/>
                  </a:lnTo>
                  <a:lnTo>
                    <a:pt x="499" y="176"/>
                  </a:lnTo>
                  <a:lnTo>
                    <a:pt x="187" y="176"/>
                  </a:lnTo>
                  <a:lnTo>
                    <a:pt x="187" y="0"/>
                  </a:lnTo>
                  <a:lnTo>
                    <a:pt x="0" y="0"/>
                  </a:lnTo>
                </a:path>
              </a:pathLst>
            </a:custGeom>
            <a:grp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defRPr/>
              </a:pPr>
              <a:endParaRPr lang="fr-FR" b="0">
                <a:cs typeface="+mn-cs"/>
              </a:endParaRPr>
            </a:p>
          </p:txBody>
        </p:sp>
      </p:grpSp>
      <p:sp>
        <p:nvSpPr>
          <p:cNvPr id="93224" name="Rectangle 153"/>
          <p:cNvSpPr>
            <a:spLocks noChangeArrowheads="1"/>
          </p:cNvSpPr>
          <p:nvPr/>
        </p:nvSpPr>
        <p:spPr bwMode="auto">
          <a:xfrm>
            <a:off x="6137275" y="6489032"/>
            <a:ext cx="390525" cy="188912"/>
          </a:xfrm>
          <a:prstGeom prst="rect">
            <a:avLst/>
          </a:pr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3225" name="Rectangle 154"/>
          <p:cNvSpPr>
            <a:spLocks noChangeArrowheads="1"/>
          </p:cNvSpPr>
          <p:nvPr/>
        </p:nvSpPr>
        <p:spPr bwMode="auto">
          <a:xfrm>
            <a:off x="5036263" y="893840"/>
            <a:ext cx="2054385" cy="585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dirty="0">
                <a:solidFill>
                  <a:schemeClr val="tx1"/>
                </a:solidFill>
              </a:rPr>
              <a:t>Calibre </a:t>
            </a:r>
            <a:r>
              <a:rPr lang="fr-FR" altLang="fr-FR" b="0" dirty="0" smtClean="0">
                <a:solidFill>
                  <a:schemeClr val="tx1"/>
                </a:solidFill>
              </a:rPr>
              <a:t>au minimum </a:t>
            </a:r>
            <a:r>
              <a:rPr lang="fr-FR" altLang="fr-FR" b="0" dirty="0">
                <a:solidFill>
                  <a:schemeClr val="tx1"/>
                </a:solidFill>
              </a:rPr>
              <a:t>de matière</a:t>
            </a:r>
          </a:p>
        </p:txBody>
      </p:sp>
      <p:sp>
        <p:nvSpPr>
          <p:cNvPr id="93226" name="Text Box 155"/>
          <p:cNvSpPr txBox="1">
            <a:spLocks noChangeArrowheads="1"/>
          </p:cNvSpPr>
          <p:nvPr/>
        </p:nvSpPr>
        <p:spPr bwMode="auto">
          <a:xfrm>
            <a:off x="317500" y="168275"/>
            <a:ext cx="68664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400" dirty="0" smtClean="0">
                <a:solidFill>
                  <a:schemeClr val="tx1"/>
                </a:solidFill>
              </a:rPr>
              <a:t>COTATION ET PIECE CALIBRE MINI MATIERE</a:t>
            </a:r>
            <a:endParaRPr lang="fr-FR" altLang="fr-FR" sz="2400" dirty="0">
              <a:solidFill>
                <a:schemeClr val="tx1"/>
              </a:solidFill>
            </a:endParaRPr>
          </a:p>
        </p:txBody>
      </p:sp>
      <p:cxnSp>
        <p:nvCxnSpPr>
          <p:cNvPr id="93227" name="Connecteur droit avec flèche 2"/>
          <p:cNvCxnSpPr>
            <a:cxnSpLocks noChangeShapeType="1"/>
          </p:cNvCxnSpPr>
          <p:nvPr/>
        </p:nvCxnSpPr>
        <p:spPr bwMode="auto">
          <a:xfrm>
            <a:off x="1592263" y="1870994"/>
            <a:ext cx="598487"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228" name="Connecteur droit avec flèche 157"/>
          <p:cNvCxnSpPr>
            <a:cxnSpLocks noChangeShapeType="1"/>
          </p:cNvCxnSpPr>
          <p:nvPr/>
        </p:nvCxnSpPr>
        <p:spPr bwMode="auto">
          <a:xfrm>
            <a:off x="5721350" y="1870994"/>
            <a:ext cx="598488"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229" name="Connecteur droit avec flèche 4"/>
          <p:cNvCxnSpPr>
            <a:cxnSpLocks noChangeShapeType="1"/>
          </p:cNvCxnSpPr>
          <p:nvPr/>
        </p:nvCxnSpPr>
        <p:spPr bwMode="auto">
          <a:xfrm>
            <a:off x="1814513" y="2082132"/>
            <a:ext cx="169862"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230" name="Connecteur droit avec flèche 160"/>
          <p:cNvCxnSpPr>
            <a:cxnSpLocks noChangeShapeType="1"/>
          </p:cNvCxnSpPr>
          <p:nvPr/>
        </p:nvCxnSpPr>
        <p:spPr bwMode="auto">
          <a:xfrm>
            <a:off x="5978525" y="2129757"/>
            <a:ext cx="169863"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231" name="Connecteur droit avec flèche 6"/>
          <p:cNvCxnSpPr>
            <a:cxnSpLocks noChangeShapeType="1"/>
          </p:cNvCxnSpPr>
          <p:nvPr/>
        </p:nvCxnSpPr>
        <p:spPr bwMode="auto">
          <a:xfrm flipH="1">
            <a:off x="6532563" y="2132932"/>
            <a:ext cx="1365250"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232" name="Connecteur droit avec flèche 163"/>
          <p:cNvCxnSpPr>
            <a:cxnSpLocks noChangeShapeType="1"/>
          </p:cNvCxnSpPr>
          <p:nvPr/>
        </p:nvCxnSpPr>
        <p:spPr bwMode="auto">
          <a:xfrm flipH="1">
            <a:off x="2368550" y="2082132"/>
            <a:ext cx="500063"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233" name="Rectangle 1220"/>
          <p:cNvSpPr>
            <a:spLocks noChangeArrowheads="1"/>
          </p:cNvSpPr>
          <p:nvPr/>
        </p:nvSpPr>
        <p:spPr bwMode="auto">
          <a:xfrm>
            <a:off x="1069975" y="4904707"/>
            <a:ext cx="306388"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chemeClr val="tx1"/>
                </a:solidFill>
              </a:rPr>
              <a:t>A</a:t>
            </a:r>
          </a:p>
        </p:txBody>
      </p:sp>
      <p:grpSp>
        <p:nvGrpSpPr>
          <p:cNvPr id="93234" name="Groupe 10"/>
          <p:cNvGrpSpPr>
            <a:grpSpLocks/>
          </p:cNvGrpSpPr>
          <p:nvPr/>
        </p:nvGrpSpPr>
        <p:grpSpPr bwMode="auto">
          <a:xfrm rot="5400000">
            <a:off x="1178719" y="4813425"/>
            <a:ext cx="292100" cy="490538"/>
            <a:chOff x="304888" y="3008313"/>
            <a:chExt cx="292100" cy="490537"/>
          </a:xfrm>
        </p:grpSpPr>
        <p:sp>
          <p:nvSpPr>
            <p:cNvPr id="93242" name="Freeform 1219"/>
            <p:cNvSpPr>
              <a:spLocks/>
            </p:cNvSpPr>
            <p:nvPr/>
          </p:nvSpPr>
          <p:spPr bwMode="auto">
            <a:xfrm>
              <a:off x="374738" y="3008313"/>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243" name="Rectangle 1217"/>
            <p:cNvSpPr>
              <a:spLocks noChangeArrowheads="1"/>
            </p:cNvSpPr>
            <p:nvPr/>
          </p:nvSpPr>
          <p:spPr bwMode="auto">
            <a:xfrm>
              <a:off x="304888" y="320675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400" b="0">
                <a:solidFill>
                  <a:schemeClr val="tx1"/>
                </a:solidFill>
                <a:latin typeface="Arial Unicode MS" pitchFamily="34" charset="-128"/>
              </a:endParaRPr>
            </a:p>
          </p:txBody>
        </p:sp>
        <p:sp>
          <p:nvSpPr>
            <p:cNvPr id="93244" name="Line 1218"/>
            <p:cNvSpPr>
              <a:spLocks noChangeShapeType="1"/>
            </p:cNvSpPr>
            <p:nvPr/>
          </p:nvSpPr>
          <p:spPr bwMode="auto">
            <a:xfrm flipV="1">
              <a:off x="450938" y="3022600"/>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93235" name="Connecteur droit 12"/>
          <p:cNvCxnSpPr>
            <a:cxnSpLocks noChangeShapeType="1"/>
          </p:cNvCxnSpPr>
          <p:nvPr/>
        </p:nvCxnSpPr>
        <p:spPr bwMode="auto">
          <a:xfrm>
            <a:off x="1435100" y="4430044"/>
            <a:ext cx="1182688" cy="0"/>
          </a:xfrm>
          <a:prstGeom prst="line">
            <a:avLst/>
          </a:prstGeom>
          <a:noFill/>
          <a:ln w="9525"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236" name="Rectangle 1220"/>
          <p:cNvSpPr>
            <a:spLocks noChangeArrowheads="1"/>
          </p:cNvSpPr>
          <p:nvPr/>
        </p:nvSpPr>
        <p:spPr bwMode="auto">
          <a:xfrm>
            <a:off x="5226050" y="4974557"/>
            <a:ext cx="306388"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chemeClr val="tx1"/>
                </a:solidFill>
              </a:rPr>
              <a:t>A</a:t>
            </a:r>
          </a:p>
        </p:txBody>
      </p:sp>
      <p:grpSp>
        <p:nvGrpSpPr>
          <p:cNvPr id="93237" name="Groupe 175"/>
          <p:cNvGrpSpPr>
            <a:grpSpLocks/>
          </p:cNvGrpSpPr>
          <p:nvPr/>
        </p:nvGrpSpPr>
        <p:grpSpPr bwMode="auto">
          <a:xfrm rot="5400000">
            <a:off x="5336382" y="4883275"/>
            <a:ext cx="292100" cy="490537"/>
            <a:chOff x="304888" y="3008313"/>
            <a:chExt cx="292100" cy="490537"/>
          </a:xfrm>
        </p:grpSpPr>
        <p:sp>
          <p:nvSpPr>
            <p:cNvPr id="93239" name="Freeform 1219"/>
            <p:cNvSpPr>
              <a:spLocks/>
            </p:cNvSpPr>
            <p:nvPr/>
          </p:nvSpPr>
          <p:spPr bwMode="auto">
            <a:xfrm>
              <a:off x="374738" y="3008313"/>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240" name="Rectangle 1217"/>
            <p:cNvSpPr>
              <a:spLocks noChangeArrowheads="1"/>
            </p:cNvSpPr>
            <p:nvPr/>
          </p:nvSpPr>
          <p:spPr bwMode="auto">
            <a:xfrm>
              <a:off x="304888" y="320675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400" b="0">
                <a:solidFill>
                  <a:schemeClr val="tx1"/>
                </a:solidFill>
                <a:latin typeface="Arial Unicode MS" pitchFamily="34" charset="-128"/>
              </a:endParaRPr>
            </a:p>
          </p:txBody>
        </p:sp>
        <p:sp>
          <p:nvSpPr>
            <p:cNvPr id="93241" name="Line 1218"/>
            <p:cNvSpPr>
              <a:spLocks noChangeShapeType="1"/>
            </p:cNvSpPr>
            <p:nvPr/>
          </p:nvSpPr>
          <p:spPr bwMode="auto">
            <a:xfrm flipV="1">
              <a:off x="450938" y="3022600"/>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93238" name="Connecteur droit 179"/>
          <p:cNvCxnSpPr>
            <a:cxnSpLocks noChangeShapeType="1"/>
          </p:cNvCxnSpPr>
          <p:nvPr/>
        </p:nvCxnSpPr>
        <p:spPr bwMode="auto">
          <a:xfrm>
            <a:off x="5591175" y="4499894"/>
            <a:ext cx="1184275" cy="0"/>
          </a:xfrm>
          <a:prstGeom prst="line">
            <a:avLst/>
          </a:prstGeom>
          <a:noFill/>
          <a:ln w="9525"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Rectangle 154"/>
          <p:cNvSpPr>
            <a:spLocks noChangeArrowheads="1"/>
          </p:cNvSpPr>
          <p:nvPr/>
        </p:nvSpPr>
        <p:spPr bwMode="auto">
          <a:xfrm>
            <a:off x="1453803" y="893840"/>
            <a:ext cx="1144935"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dirty="0" smtClean="0">
                <a:solidFill>
                  <a:schemeClr val="tx1"/>
                </a:solidFill>
              </a:rPr>
              <a:t>Cotation</a:t>
            </a:r>
            <a:endParaRPr lang="fr-FR" altLang="fr-FR" b="0" dirty="0">
              <a:solidFill>
                <a:schemeClr val="tx1"/>
              </a:solidFill>
            </a:endParaRPr>
          </a:p>
        </p:txBody>
      </p:sp>
    </p:spTree>
    <p:extLst>
      <p:ext uri="{BB962C8B-B14F-4D97-AF65-F5344CB8AC3E}">
        <p14:creationId xmlns:p14="http://schemas.microsoft.com/office/powerpoint/2010/main" val="287999983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nvGrpSpPr>
        <p:grpSpPr bwMode="auto">
          <a:xfrm>
            <a:off x="5373688" y="3432175"/>
            <a:ext cx="1309687" cy="609600"/>
            <a:chOff x="3385" y="2162"/>
            <a:chExt cx="825" cy="384"/>
          </a:xfrm>
        </p:grpSpPr>
        <p:sp>
          <p:nvSpPr>
            <p:cNvPr id="94373" name="Freeform 3"/>
            <p:cNvSpPr>
              <a:spLocks/>
            </p:cNvSpPr>
            <p:nvPr/>
          </p:nvSpPr>
          <p:spPr bwMode="auto">
            <a:xfrm>
              <a:off x="3385" y="2162"/>
              <a:ext cx="825" cy="384"/>
            </a:xfrm>
            <a:custGeom>
              <a:avLst/>
              <a:gdLst>
                <a:gd name="T0" fmla="*/ 0 w 1652"/>
                <a:gd name="T1" fmla="*/ 0 h 767"/>
                <a:gd name="T2" fmla="*/ 0 w 1652"/>
                <a:gd name="T3" fmla="*/ 0 h 767"/>
                <a:gd name="T4" fmla="*/ 0 w 1652"/>
                <a:gd name="T5" fmla="*/ 1 h 767"/>
                <a:gd name="T6" fmla="*/ 0 w 1652"/>
                <a:gd name="T7" fmla="*/ 1 h 767"/>
                <a:gd name="T8" fmla="*/ 0 w 1652"/>
                <a:gd name="T9" fmla="*/ 1 h 767"/>
                <a:gd name="T10" fmla="*/ 0 w 1652"/>
                <a:gd name="T11" fmla="*/ 0 h 767"/>
                <a:gd name="T12" fmla="*/ 0 w 1652"/>
                <a:gd name="T13" fmla="*/ 0 h 767"/>
                <a:gd name="T14" fmla="*/ 0 w 1652"/>
                <a:gd name="T15" fmla="*/ 0 h 767"/>
                <a:gd name="T16" fmla="*/ 0 w 1652"/>
                <a:gd name="T17" fmla="*/ 1 h 767"/>
                <a:gd name="T18" fmla="*/ 0 w 1652"/>
                <a:gd name="T19" fmla="*/ 1 h 767"/>
                <a:gd name="T20" fmla="*/ 0 w 1652"/>
                <a:gd name="T21" fmla="*/ 1 h 767"/>
                <a:gd name="T22" fmla="*/ 0 w 1652"/>
                <a:gd name="T23" fmla="*/ 1 h 767"/>
                <a:gd name="T24" fmla="*/ 0 w 1652"/>
                <a:gd name="T25" fmla="*/ 1 h 767"/>
                <a:gd name="T26" fmla="*/ 0 w 1652"/>
                <a:gd name="T27" fmla="*/ 0 h 767"/>
                <a:gd name="T28" fmla="*/ 0 w 1652"/>
                <a:gd name="T29" fmla="*/ 1 h 767"/>
                <a:gd name="T30" fmla="*/ 0 w 1652"/>
                <a:gd name="T31" fmla="*/ 1 h 767"/>
                <a:gd name="T32" fmla="*/ 0 w 1652"/>
                <a:gd name="T33" fmla="*/ 1 h 767"/>
                <a:gd name="T34" fmla="*/ 0 w 1652"/>
                <a:gd name="T35" fmla="*/ 1 h 767"/>
                <a:gd name="T36" fmla="*/ 0 w 1652"/>
                <a:gd name="T37" fmla="*/ 1 h 767"/>
                <a:gd name="T38" fmla="*/ 0 w 1652"/>
                <a:gd name="T39" fmla="*/ 1 h 767"/>
                <a:gd name="T40" fmla="*/ 0 w 1652"/>
                <a:gd name="T41" fmla="*/ 1 h 767"/>
                <a:gd name="T42" fmla="*/ 0 w 1652"/>
                <a:gd name="T43" fmla="*/ 1 h 767"/>
                <a:gd name="T44" fmla="*/ 0 w 1652"/>
                <a:gd name="T45" fmla="*/ 1 h 767"/>
                <a:gd name="T46" fmla="*/ 0 w 1652"/>
                <a:gd name="T47" fmla="*/ 1 h 767"/>
                <a:gd name="T48" fmla="*/ 0 w 1652"/>
                <a:gd name="T49" fmla="*/ 1 h 767"/>
                <a:gd name="T50" fmla="*/ 0 w 1652"/>
                <a:gd name="T51" fmla="*/ 1 h 767"/>
                <a:gd name="T52" fmla="*/ 0 w 1652"/>
                <a:gd name="T53" fmla="*/ 1 h 767"/>
                <a:gd name="T54" fmla="*/ 0 w 1652"/>
                <a:gd name="T55" fmla="*/ 1 h 767"/>
                <a:gd name="T56" fmla="*/ 0 w 1652"/>
                <a:gd name="T57" fmla="*/ 1 h 767"/>
                <a:gd name="T58" fmla="*/ 0 w 1652"/>
                <a:gd name="T59" fmla="*/ 1 h 767"/>
                <a:gd name="T60" fmla="*/ 0 w 1652"/>
                <a:gd name="T61" fmla="*/ 1 h 767"/>
                <a:gd name="T62" fmla="*/ 0 w 1652"/>
                <a:gd name="T63" fmla="*/ 1 h 767"/>
                <a:gd name="T64" fmla="*/ 0 w 1652"/>
                <a:gd name="T65" fmla="*/ 1 h 767"/>
                <a:gd name="T66" fmla="*/ 0 w 1652"/>
                <a:gd name="T67" fmla="*/ 1 h 767"/>
                <a:gd name="T68" fmla="*/ 0 w 1652"/>
                <a:gd name="T69" fmla="*/ 1 h 767"/>
                <a:gd name="T70" fmla="*/ 0 w 1652"/>
                <a:gd name="T71" fmla="*/ 1 h 767"/>
                <a:gd name="T72" fmla="*/ 0 w 1652"/>
                <a:gd name="T73" fmla="*/ 1 h 767"/>
                <a:gd name="T74" fmla="*/ 0 w 1652"/>
                <a:gd name="T75" fmla="*/ 1 h 767"/>
                <a:gd name="T76" fmla="*/ 0 w 1652"/>
                <a:gd name="T77" fmla="*/ 1 h 767"/>
                <a:gd name="T78" fmla="*/ 0 w 1652"/>
                <a:gd name="T79" fmla="*/ 1 h 767"/>
                <a:gd name="T80" fmla="*/ 0 w 1652"/>
                <a:gd name="T81" fmla="*/ 1 h 767"/>
                <a:gd name="T82" fmla="*/ 0 w 1652"/>
                <a:gd name="T83" fmla="*/ 1 h 767"/>
                <a:gd name="T84" fmla="*/ 0 w 1652"/>
                <a:gd name="T85" fmla="*/ 1 h 767"/>
                <a:gd name="T86" fmla="*/ 0 w 1652"/>
                <a:gd name="T87" fmla="*/ 1 h 767"/>
                <a:gd name="T88" fmla="*/ 0 w 1652"/>
                <a:gd name="T89" fmla="*/ 1 h 767"/>
                <a:gd name="T90" fmla="*/ 0 w 1652"/>
                <a:gd name="T91" fmla="*/ 1 h 767"/>
                <a:gd name="T92" fmla="*/ 0 w 1652"/>
                <a:gd name="T93" fmla="*/ 1 h 767"/>
                <a:gd name="T94" fmla="*/ 0 w 1652"/>
                <a:gd name="T95" fmla="*/ 1 h 767"/>
                <a:gd name="T96" fmla="*/ 0 w 1652"/>
                <a:gd name="T97" fmla="*/ 1 h 767"/>
                <a:gd name="T98" fmla="*/ 0 w 1652"/>
                <a:gd name="T99" fmla="*/ 1 h 767"/>
                <a:gd name="T100" fmla="*/ 0 w 1652"/>
                <a:gd name="T101" fmla="*/ 1 h 767"/>
                <a:gd name="T102" fmla="*/ 0 w 1652"/>
                <a:gd name="T103" fmla="*/ 1 h 767"/>
                <a:gd name="T104" fmla="*/ 0 w 1652"/>
                <a:gd name="T105" fmla="*/ 1 h 7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52" h="767">
                  <a:moveTo>
                    <a:pt x="10" y="10"/>
                  </a:moveTo>
                  <a:lnTo>
                    <a:pt x="33" y="0"/>
                  </a:lnTo>
                  <a:lnTo>
                    <a:pt x="54" y="0"/>
                  </a:lnTo>
                  <a:lnTo>
                    <a:pt x="86" y="0"/>
                  </a:lnTo>
                  <a:lnTo>
                    <a:pt x="119" y="0"/>
                  </a:lnTo>
                  <a:lnTo>
                    <a:pt x="151" y="0"/>
                  </a:lnTo>
                  <a:lnTo>
                    <a:pt x="184" y="10"/>
                  </a:lnTo>
                  <a:lnTo>
                    <a:pt x="215" y="20"/>
                  </a:lnTo>
                  <a:lnTo>
                    <a:pt x="247" y="20"/>
                  </a:lnTo>
                  <a:lnTo>
                    <a:pt x="280" y="20"/>
                  </a:lnTo>
                  <a:lnTo>
                    <a:pt x="312" y="20"/>
                  </a:lnTo>
                  <a:lnTo>
                    <a:pt x="345" y="10"/>
                  </a:lnTo>
                  <a:lnTo>
                    <a:pt x="376" y="10"/>
                  </a:lnTo>
                  <a:lnTo>
                    <a:pt x="408" y="10"/>
                  </a:lnTo>
                  <a:lnTo>
                    <a:pt x="441" y="10"/>
                  </a:lnTo>
                  <a:lnTo>
                    <a:pt x="473" y="10"/>
                  </a:lnTo>
                  <a:lnTo>
                    <a:pt x="506" y="0"/>
                  </a:lnTo>
                  <a:lnTo>
                    <a:pt x="536" y="0"/>
                  </a:lnTo>
                  <a:lnTo>
                    <a:pt x="569" y="0"/>
                  </a:lnTo>
                  <a:lnTo>
                    <a:pt x="602" y="0"/>
                  </a:lnTo>
                  <a:lnTo>
                    <a:pt x="634" y="0"/>
                  </a:lnTo>
                  <a:lnTo>
                    <a:pt x="676" y="0"/>
                  </a:lnTo>
                  <a:lnTo>
                    <a:pt x="697" y="0"/>
                  </a:lnTo>
                  <a:lnTo>
                    <a:pt x="751" y="0"/>
                  </a:lnTo>
                  <a:lnTo>
                    <a:pt x="772" y="0"/>
                  </a:lnTo>
                  <a:lnTo>
                    <a:pt x="795" y="0"/>
                  </a:lnTo>
                  <a:lnTo>
                    <a:pt x="837" y="10"/>
                  </a:lnTo>
                  <a:lnTo>
                    <a:pt x="858" y="10"/>
                  </a:lnTo>
                  <a:lnTo>
                    <a:pt x="891" y="10"/>
                  </a:lnTo>
                  <a:lnTo>
                    <a:pt x="923" y="10"/>
                  </a:lnTo>
                  <a:lnTo>
                    <a:pt x="956" y="20"/>
                  </a:lnTo>
                  <a:lnTo>
                    <a:pt x="988" y="10"/>
                  </a:lnTo>
                  <a:lnTo>
                    <a:pt x="1040" y="20"/>
                  </a:lnTo>
                  <a:lnTo>
                    <a:pt x="1073" y="20"/>
                  </a:lnTo>
                  <a:lnTo>
                    <a:pt x="1094" y="20"/>
                  </a:lnTo>
                  <a:lnTo>
                    <a:pt x="1117" y="20"/>
                  </a:lnTo>
                  <a:lnTo>
                    <a:pt x="1149" y="20"/>
                  </a:lnTo>
                  <a:lnTo>
                    <a:pt x="1180" y="20"/>
                  </a:lnTo>
                  <a:lnTo>
                    <a:pt x="1213" y="20"/>
                  </a:lnTo>
                  <a:lnTo>
                    <a:pt x="1245" y="10"/>
                  </a:lnTo>
                  <a:lnTo>
                    <a:pt x="1278" y="0"/>
                  </a:lnTo>
                  <a:lnTo>
                    <a:pt x="1310" y="0"/>
                  </a:lnTo>
                  <a:lnTo>
                    <a:pt x="1341" y="0"/>
                  </a:lnTo>
                  <a:lnTo>
                    <a:pt x="1362" y="31"/>
                  </a:lnTo>
                  <a:lnTo>
                    <a:pt x="1383" y="39"/>
                  </a:lnTo>
                  <a:lnTo>
                    <a:pt x="1383" y="60"/>
                  </a:lnTo>
                  <a:lnTo>
                    <a:pt x="1383" y="91"/>
                  </a:lnTo>
                  <a:lnTo>
                    <a:pt x="1383" y="122"/>
                  </a:lnTo>
                  <a:lnTo>
                    <a:pt x="1374" y="151"/>
                  </a:lnTo>
                  <a:lnTo>
                    <a:pt x="1374" y="182"/>
                  </a:lnTo>
                  <a:lnTo>
                    <a:pt x="1362" y="213"/>
                  </a:lnTo>
                  <a:lnTo>
                    <a:pt x="1362" y="242"/>
                  </a:lnTo>
                  <a:lnTo>
                    <a:pt x="1362" y="273"/>
                  </a:lnTo>
                  <a:lnTo>
                    <a:pt x="1383" y="302"/>
                  </a:lnTo>
                  <a:lnTo>
                    <a:pt x="1406" y="333"/>
                  </a:lnTo>
                  <a:lnTo>
                    <a:pt x="1416" y="364"/>
                  </a:lnTo>
                  <a:lnTo>
                    <a:pt x="1426" y="393"/>
                  </a:lnTo>
                  <a:lnTo>
                    <a:pt x="1448" y="413"/>
                  </a:lnTo>
                  <a:lnTo>
                    <a:pt x="1471" y="434"/>
                  </a:lnTo>
                  <a:lnTo>
                    <a:pt x="1491" y="455"/>
                  </a:lnTo>
                  <a:lnTo>
                    <a:pt x="1513" y="455"/>
                  </a:lnTo>
                  <a:lnTo>
                    <a:pt x="1535" y="455"/>
                  </a:lnTo>
                  <a:lnTo>
                    <a:pt x="1513" y="434"/>
                  </a:lnTo>
                  <a:lnTo>
                    <a:pt x="1491" y="434"/>
                  </a:lnTo>
                  <a:lnTo>
                    <a:pt x="1458" y="434"/>
                  </a:lnTo>
                  <a:lnTo>
                    <a:pt x="1481" y="444"/>
                  </a:lnTo>
                  <a:lnTo>
                    <a:pt x="1502" y="455"/>
                  </a:lnTo>
                  <a:lnTo>
                    <a:pt x="1535" y="465"/>
                  </a:lnTo>
                  <a:lnTo>
                    <a:pt x="1567" y="465"/>
                  </a:lnTo>
                  <a:lnTo>
                    <a:pt x="1600" y="473"/>
                  </a:lnTo>
                  <a:lnTo>
                    <a:pt x="1632" y="473"/>
                  </a:lnTo>
                  <a:lnTo>
                    <a:pt x="1642" y="494"/>
                  </a:lnTo>
                  <a:lnTo>
                    <a:pt x="1642" y="515"/>
                  </a:lnTo>
                  <a:lnTo>
                    <a:pt x="1652" y="546"/>
                  </a:lnTo>
                  <a:lnTo>
                    <a:pt x="1652" y="575"/>
                  </a:lnTo>
                  <a:lnTo>
                    <a:pt x="1642" y="626"/>
                  </a:lnTo>
                  <a:lnTo>
                    <a:pt x="1642" y="645"/>
                  </a:lnTo>
                  <a:lnTo>
                    <a:pt x="1642" y="676"/>
                  </a:lnTo>
                  <a:lnTo>
                    <a:pt x="1642" y="697"/>
                  </a:lnTo>
                  <a:lnTo>
                    <a:pt x="1652" y="728"/>
                  </a:lnTo>
                  <a:lnTo>
                    <a:pt x="1652" y="757"/>
                  </a:lnTo>
                  <a:lnTo>
                    <a:pt x="1619" y="767"/>
                  </a:lnTo>
                  <a:lnTo>
                    <a:pt x="1577" y="767"/>
                  </a:lnTo>
                  <a:lnTo>
                    <a:pt x="1556" y="767"/>
                  </a:lnTo>
                  <a:lnTo>
                    <a:pt x="1523" y="767"/>
                  </a:lnTo>
                  <a:lnTo>
                    <a:pt x="1491" y="767"/>
                  </a:lnTo>
                  <a:lnTo>
                    <a:pt x="1458" y="757"/>
                  </a:lnTo>
                  <a:lnTo>
                    <a:pt x="1426" y="746"/>
                  </a:lnTo>
                  <a:lnTo>
                    <a:pt x="1395" y="736"/>
                  </a:lnTo>
                  <a:lnTo>
                    <a:pt x="1353" y="736"/>
                  </a:lnTo>
                  <a:lnTo>
                    <a:pt x="1330" y="746"/>
                  </a:lnTo>
                  <a:lnTo>
                    <a:pt x="1297" y="746"/>
                  </a:lnTo>
                  <a:lnTo>
                    <a:pt x="1265" y="746"/>
                  </a:lnTo>
                  <a:lnTo>
                    <a:pt x="1234" y="746"/>
                  </a:lnTo>
                  <a:lnTo>
                    <a:pt x="1201" y="757"/>
                  </a:lnTo>
                  <a:lnTo>
                    <a:pt x="1169" y="757"/>
                  </a:lnTo>
                  <a:lnTo>
                    <a:pt x="1136" y="767"/>
                  </a:lnTo>
                  <a:lnTo>
                    <a:pt x="1104" y="767"/>
                  </a:lnTo>
                  <a:lnTo>
                    <a:pt x="1062" y="767"/>
                  </a:lnTo>
                  <a:lnTo>
                    <a:pt x="1040" y="767"/>
                  </a:lnTo>
                  <a:lnTo>
                    <a:pt x="998" y="767"/>
                  </a:lnTo>
                  <a:lnTo>
                    <a:pt x="975" y="767"/>
                  </a:lnTo>
                  <a:lnTo>
                    <a:pt x="933" y="767"/>
                  </a:lnTo>
                  <a:lnTo>
                    <a:pt x="912" y="767"/>
                  </a:lnTo>
                  <a:lnTo>
                    <a:pt x="879" y="757"/>
                  </a:lnTo>
                  <a:lnTo>
                    <a:pt x="847" y="767"/>
                  </a:lnTo>
                  <a:lnTo>
                    <a:pt x="814" y="767"/>
                  </a:lnTo>
                  <a:lnTo>
                    <a:pt x="814" y="746"/>
                  </a:lnTo>
                  <a:lnTo>
                    <a:pt x="814" y="717"/>
                  </a:lnTo>
                  <a:lnTo>
                    <a:pt x="814" y="686"/>
                  </a:lnTo>
                  <a:lnTo>
                    <a:pt x="827" y="655"/>
                  </a:lnTo>
                  <a:lnTo>
                    <a:pt x="837" y="626"/>
                  </a:lnTo>
                  <a:lnTo>
                    <a:pt x="837" y="595"/>
                  </a:lnTo>
                  <a:lnTo>
                    <a:pt x="827" y="564"/>
                  </a:lnTo>
                  <a:lnTo>
                    <a:pt x="827" y="535"/>
                  </a:lnTo>
                  <a:lnTo>
                    <a:pt x="814" y="504"/>
                  </a:lnTo>
                  <a:lnTo>
                    <a:pt x="805" y="473"/>
                  </a:lnTo>
                  <a:lnTo>
                    <a:pt x="782" y="434"/>
                  </a:lnTo>
                  <a:lnTo>
                    <a:pt x="782" y="413"/>
                  </a:lnTo>
                  <a:lnTo>
                    <a:pt x="772" y="382"/>
                  </a:lnTo>
                  <a:lnTo>
                    <a:pt x="751" y="374"/>
                  </a:lnTo>
                  <a:lnTo>
                    <a:pt x="740" y="393"/>
                  </a:lnTo>
                  <a:lnTo>
                    <a:pt x="719" y="403"/>
                  </a:lnTo>
                  <a:lnTo>
                    <a:pt x="686" y="424"/>
                  </a:lnTo>
                  <a:lnTo>
                    <a:pt x="644" y="424"/>
                  </a:lnTo>
                  <a:lnTo>
                    <a:pt x="621" y="434"/>
                  </a:lnTo>
                  <a:lnTo>
                    <a:pt x="590" y="434"/>
                  </a:lnTo>
                  <a:lnTo>
                    <a:pt x="558" y="424"/>
                  </a:lnTo>
                  <a:lnTo>
                    <a:pt x="525" y="424"/>
                  </a:lnTo>
                  <a:lnTo>
                    <a:pt x="493" y="424"/>
                  </a:lnTo>
                  <a:lnTo>
                    <a:pt x="460" y="413"/>
                  </a:lnTo>
                  <a:lnTo>
                    <a:pt x="429" y="413"/>
                  </a:lnTo>
                  <a:lnTo>
                    <a:pt x="387" y="413"/>
                  </a:lnTo>
                  <a:lnTo>
                    <a:pt x="364" y="413"/>
                  </a:lnTo>
                  <a:lnTo>
                    <a:pt x="322" y="413"/>
                  </a:lnTo>
                  <a:lnTo>
                    <a:pt x="299" y="413"/>
                  </a:lnTo>
                  <a:lnTo>
                    <a:pt x="268" y="413"/>
                  </a:lnTo>
                  <a:lnTo>
                    <a:pt x="236" y="413"/>
                  </a:lnTo>
                  <a:lnTo>
                    <a:pt x="203" y="413"/>
                  </a:lnTo>
                  <a:lnTo>
                    <a:pt x="171" y="413"/>
                  </a:lnTo>
                  <a:lnTo>
                    <a:pt x="138" y="413"/>
                  </a:lnTo>
                  <a:lnTo>
                    <a:pt x="107" y="413"/>
                  </a:lnTo>
                  <a:lnTo>
                    <a:pt x="75" y="424"/>
                  </a:lnTo>
                  <a:lnTo>
                    <a:pt x="42" y="413"/>
                  </a:lnTo>
                  <a:lnTo>
                    <a:pt x="10" y="413"/>
                  </a:lnTo>
                  <a:lnTo>
                    <a:pt x="33" y="393"/>
                  </a:lnTo>
                  <a:lnTo>
                    <a:pt x="42" y="374"/>
                  </a:lnTo>
                  <a:lnTo>
                    <a:pt x="54" y="353"/>
                  </a:lnTo>
                  <a:lnTo>
                    <a:pt x="54" y="322"/>
                  </a:lnTo>
                  <a:lnTo>
                    <a:pt x="54" y="291"/>
                  </a:lnTo>
                  <a:lnTo>
                    <a:pt x="54" y="262"/>
                  </a:lnTo>
                  <a:lnTo>
                    <a:pt x="54" y="231"/>
                  </a:lnTo>
                  <a:lnTo>
                    <a:pt x="54" y="202"/>
                  </a:lnTo>
                  <a:lnTo>
                    <a:pt x="54" y="171"/>
                  </a:lnTo>
                  <a:lnTo>
                    <a:pt x="33" y="140"/>
                  </a:lnTo>
                  <a:lnTo>
                    <a:pt x="23" y="111"/>
                  </a:lnTo>
                  <a:lnTo>
                    <a:pt x="0" y="91"/>
                  </a:lnTo>
                  <a:lnTo>
                    <a:pt x="0" y="70"/>
                  </a:lnTo>
                  <a:lnTo>
                    <a:pt x="0" y="49"/>
                  </a:lnTo>
                  <a:lnTo>
                    <a:pt x="10" y="20"/>
                  </a:lnTo>
                  <a:lnTo>
                    <a:pt x="10" y="1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94374" name="Freeform 4"/>
            <p:cNvSpPr>
              <a:spLocks/>
            </p:cNvSpPr>
            <p:nvPr/>
          </p:nvSpPr>
          <p:spPr bwMode="auto">
            <a:xfrm>
              <a:off x="3385" y="2162"/>
              <a:ext cx="825" cy="384"/>
            </a:xfrm>
            <a:custGeom>
              <a:avLst/>
              <a:gdLst>
                <a:gd name="T0" fmla="*/ 0 w 1652"/>
                <a:gd name="T1" fmla="*/ 0 h 767"/>
                <a:gd name="T2" fmla="*/ 0 w 1652"/>
                <a:gd name="T3" fmla="*/ 0 h 767"/>
                <a:gd name="T4" fmla="*/ 0 w 1652"/>
                <a:gd name="T5" fmla="*/ 1 h 767"/>
                <a:gd name="T6" fmla="*/ 0 w 1652"/>
                <a:gd name="T7" fmla="*/ 1 h 767"/>
                <a:gd name="T8" fmla="*/ 0 w 1652"/>
                <a:gd name="T9" fmla="*/ 1 h 767"/>
                <a:gd name="T10" fmla="*/ 0 w 1652"/>
                <a:gd name="T11" fmla="*/ 0 h 767"/>
                <a:gd name="T12" fmla="*/ 0 w 1652"/>
                <a:gd name="T13" fmla="*/ 0 h 767"/>
                <a:gd name="T14" fmla="*/ 0 w 1652"/>
                <a:gd name="T15" fmla="*/ 0 h 767"/>
                <a:gd name="T16" fmla="*/ 0 w 1652"/>
                <a:gd name="T17" fmla="*/ 1 h 767"/>
                <a:gd name="T18" fmla="*/ 0 w 1652"/>
                <a:gd name="T19" fmla="*/ 1 h 767"/>
                <a:gd name="T20" fmla="*/ 0 w 1652"/>
                <a:gd name="T21" fmla="*/ 1 h 767"/>
                <a:gd name="T22" fmla="*/ 0 w 1652"/>
                <a:gd name="T23" fmla="*/ 1 h 767"/>
                <a:gd name="T24" fmla="*/ 0 w 1652"/>
                <a:gd name="T25" fmla="*/ 1 h 767"/>
                <a:gd name="T26" fmla="*/ 0 w 1652"/>
                <a:gd name="T27" fmla="*/ 0 h 767"/>
                <a:gd name="T28" fmla="*/ 0 w 1652"/>
                <a:gd name="T29" fmla="*/ 1 h 767"/>
                <a:gd name="T30" fmla="*/ 0 w 1652"/>
                <a:gd name="T31" fmla="*/ 1 h 767"/>
                <a:gd name="T32" fmla="*/ 0 w 1652"/>
                <a:gd name="T33" fmla="*/ 1 h 767"/>
                <a:gd name="T34" fmla="*/ 0 w 1652"/>
                <a:gd name="T35" fmla="*/ 1 h 767"/>
                <a:gd name="T36" fmla="*/ 0 w 1652"/>
                <a:gd name="T37" fmla="*/ 1 h 767"/>
                <a:gd name="T38" fmla="*/ 0 w 1652"/>
                <a:gd name="T39" fmla="*/ 1 h 767"/>
                <a:gd name="T40" fmla="*/ 0 w 1652"/>
                <a:gd name="T41" fmla="*/ 1 h 767"/>
                <a:gd name="T42" fmla="*/ 0 w 1652"/>
                <a:gd name="T43" fmla="*/ 1 h 767"/>
                <a:gd name="T44" fmla="*/ 0 w 1652"/>
                <a:gd name="T45" fmla="*/ 1 h 767"/>
                <a:gd name="T46" fmla="*/ 0 w 1652"/>
                <a:gd name="T47" fmla="*/ 1 h 767"/>
                <a:gd name="T48" fmla="*/ 0 w 1652"/>
                <a:gd name="T49" fmla="*/ 1 h 767"/>
                <a:gd name="T50" fmla="*/ 0 w 1652"/>
                <a:gd name="T51" fmla="*/ 1 h 767"/>
                <a:gd name="T52" fmla="*/ 0 w 1652"/>
                <a:gd name="T53" fmla="*/ 1 h 767"/>
                <a:gd name="T54" fmla="*/ 0 w 1652"/>
                <a:gd name="T55" fmla="*/ 1 h 767"/>
                <a:gd name="T56" fmla="*/ 0 w 1652"/>
                <a:gd name="T57" fmla="*/ 1 h 767"/>
                <a:gd name="T58" fmla="*/ 0 w 1652"/>
                <a:gd name="T59" fmla="*/ 1 h 767"/>
                <a:gd name="T60" fmla="*/ 0 w 1652"/>
                <a:gd name="T61" fmla="*/ 1 h 767"/>
                <a:gd name="T62" fmla="*/ 0 w 1652"/>
                <a:gd name="T63" fmla="*/ 1 h 767"/>
                <a:gd name="T64" fmla="*/ 0 w 1652"/>
                <a:gd name="T65" fmla="*/ 1 h 767"/>
                <a:gd name="T66" fmla="*/ 0 w 1652"/>
                <a:gd name="T67" fmla="*/ 1 h 767"/>
                <a:gd name="T68" fmla="*/ 0 w 1652"/>
                <a:gd name="T69" fmla="*/ 1 h 767"/>
                <a:gd name="T70" fmla="*/ 0 w 1652"/>
                <a:gd name="T71" fmla="*/ 1 h 767"/>
                <a:gd name="T72" fmla="*/ 0 w 1652"/>
                <a:gd name="T73" fmla="*/ 1 h 767"/>
                <a:gd name="T74" fmla="*/ 0 w 1652"/>
                <a:gd name="T75" fmla="*/ 1 h 767"/>
                <a:gd name="T76" fmla="*/ 0 w 1652"/>
                <a:gd name="T77" fmla="*/ 1 h 767"/>
                <a:gd name="T78" fmla="*/ 0 w 1652"/>
                <a:gd name="T79" fmla="*/ 1 h 767"/>
                <a:gd name="T80" fmla="*/ 0 w 1652"/>
                <a:gd name="T81" fmla="*/ 1 h 767"/>
                <a:gd name="T82" fmla="*/ 0 w 1652"/>
                <a:gd name="T83" fmla="*/ 1 h 767"/>
                <a:gd name="T84" fmla="*/ 0 w 1652"/>
                <a:gd name="T85" fmla="*/ 1 h 767"/>
                <a:gd name="T86" fmla="*/ 0 w 1652"/>
                <a:gd name="T87" fmla="*/ 1 h 767"/>
                <a:gd name="T88" fmla="*/ 0 w 1652"/>
                <a:gd name="T89" fmla="*/ 1 h 767"/>
                <a:gd name="T90" fmla="*/ 0 w 1652"/>
                <a:gd name="T91" fmla="*/ 1 h 767"/>
                <a:gd name="T92" fmla="*/ 0 w 1652"/>
                <a:gd name="T93" fmla="*/ 1 h 767"/>
                <a:gd name="T94" fmla="*/ 0 w 1652"/>
                <a:gd name="T95" fmla="*/ 1 h 767"/>
                <a:gd name="T96" fmla="*/ 0 w 1652"/>
                <a:gd name="T97" fmla="*/ 1 h 767"/>
                <a:gd name="T98" fmla="*/ 0 w 1652"/>
                <a:gd name="T99" fmla="*/ 1 h 767"/>
                <a:gd name="T100" fmla="*/ 0 w 1652"/>
                <a:gd name="T101" fmla="*/ 1 h 767"/>
                <a:gd name="T102" fmla="*/ 0 w 1652"/>
                <a:gd name="T103" fmla="*/ 1 h 767"/>
                <a:gd name="T104" fmla="*/ 0 w 1652"/>
                <a:gd name="T105" fmla="*/ 1 h 7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52" h="767">
                  <a:moveTo>
                    <a:pt x="10" y="10"/>
                  </a:moveTo>
                  <a:lnTo>
                    <a:pt x="33" y="0"/>
                  </a:lnTo>
                  <a:lnTo>
                    <a:pt x="54" y="0"/>
                  </a:lnTo>
                  <a:lnTo>
                    <a:pt x="86" y="0"/>
                  </a:lnTo>
                  <a:lnTo>
                    <a:pt x="119" y="0"/>
                  </a:lnTo>
                  <a:lnTo>
                    <a:pt x="151" y="0"/>
                  </a:lnTo>
                  <a:lnTo>
                    <a:pt x="184" y="10"/>
                  </a:lnTo>
                  <a:lnTo>
                    <a:pt x="215" y="20"/>
                  </a:lnTo>
                  <a:lnTo>
                    <a:pt x="247" y="20"/>
                  </a:lnTo>
                  <a:lnTo>
                    <a:pt x="280" y="20"/>
                  </a:lnTo>
                  <a:lnTo>
                    <a:pt x="312" y="20"/>
                  </a:lnTo>
                  <a:lnTo>
                    <a:pt x="345" y="10"/>
                  </a:lnTo>
                  <a:lnTo>
                    <a:pt x="376" y="10"/>
                  </a:lnTo>
                  <a:lnTo>
                    <a:pt x="408" y="10"/>
                  </a:lnTo>
                  <a:lnTo>
                    <a:pt x="441" y="10"/>
                  </a:lnTo>
                  <a:lnTo>
                    <a:pt x="473" y="10"/>
                  </a:lnTo>
                  <a:lnTo>
                    <a:pt x="506" y="0"/>
                  </a:lnTo>
                  <a:lnTo>
                    <a:pt x="536" y="0"/>
                  </a:lnTo>
                  <a:lnTo>
                    <a:pt x="569" y="0"/>
                  </a:lnTo>
                  <a:lnTo>
                    <a:pt x="602" y="0"/>
                  </a:lnTo>
                  <a:lnTo>
                    <a:pt x="634" y="0"/>
                  </a:lnTo>
                  <a:lnTo>
                    <a:pt x="676" y="0"/>
                  </a:lnTo>
                  <a:lnTo>
                    <a:pt x="697" y="0"/>
                  </a:lnTo>
                  <a:lnTo>
                    <a:pt x="751" y="0"/>
                  </a:lnTo>
                  <a:lnTo>
                    <a:pt x="772" y="0"/>
                  </a:lnTo>
                  <a:lnTo>
                    <a:pt x="795" y="0"/>
                  </a:lnTo>
                  <a:lnTo>
                    <a:pt x="837" y="10"/>
                  </a:lnTo>
                  <a:lnTo>
                    <a:pt x="858" y="10"/>
                  </a:lnTo>
                  <a:lnTo>
                    <a:pt x="891" y="10"/>
                  </a:lnTo>
                  <a:lnTo>
                    <a:pt x="923" y="10"/>
                  </a:lnTo>
                  <a:lnTo>
                    <a:pt x="956" y="20"/>
                  </a:lnTo>
                  <a:lnTo>
                    <a:pt x="988" y="10"/>
                  </a:lnTo>
                  <a:lnTo>
                    <a:pt x="1040" y="20"/>
                  </a:lnTo>
                  <a:lnTo>
                    <a:pt x="1073" y="20"/>
                  </a:lnTo>
                  <a:lnTo>
                    <a:pt x="1094" y="20"/>
                  </a:lnTo>
                  <a:lnTo>
                    <a:pt x="1117" y="20"/>
                  </a:lnTo>
                  <a:lnTo>
                    <a:pt x="1149" y="20"/>
                  </a:lnTo>
                  <a:lnTo>
                    <a:pt x="1180" y="20"/>
                  </a:lnTo>
                  <a:lnTo>
                    <a:pt x="1213" y="20"/>
                  </a:lnTo>
                  <a:lnTo>
                    <a:pt x="1245" y="10"/>
                  </a:lnTo>
                  <a:lnTo>
                    <a:pt x="1278" y="0"/>
                  </a:lnTo>
                  <a:lnTo>
                    <a:pt x="1310" y="0"/>
                  </a:lnTo>
                  <a:lnTo>
                    <a:pt x="1341" y="0"/>
                  </a:lnTo>
                  <a:lnTo>
                    <a:pt x="1362" y="31"/>
                  </a:lnTo>
                  <a:lnTo>
                    <a:pt x="1383" y="39"/>
                  </a:lnTo>
                  <a:lnTo>
                    <a:pt x="1383" y="60"/>
                  </a:lnTo>
                  <a:lnTo>
                    <a:pt x="1383" y="91"/>
                  </a:lnTo>
                  <a:lnTo>
                    <a:pt x="1383" y="122"/>
                  </a:lnTo>
                  <a:lnTo>
                    <a:pt x="1374" y="151"/>
                  </a:lnTo>
                  <a:lnTo>
                    <a:pt x="1374" y="182"/>
                  </a:lnTo>
                  <a:lnTo>
                    <a:pt x="1362" y="213"/>
                  </a:lnTo>
                  <a:lnTo>
                    <a:pt x="1362" y="242"/>
                  </a:lnTo>
                  <a:lnTo>
                    <a:pt x="1362" y="273"/>
                  </a:lnTo>
                  <a:lnTo>
                    <a:pt x="1383" y="302"/>
                  </a:lnTo>
                  <a:lnTo>
                    <a:pt x="1406" y="333"/>
                  </a:lnTo>
                  <a:lnTo>
                    <a:pt x="1416" y="364"/>
                  </a:lnTo>
                  <a:lnTo>
                    <a:pt x="1426" y="393"/>
                  </a:lnTo>
                  <a:lnTo>
                    <a:pt x="1448" y="413"/>
                  </a:lnTo>
                  <a:lnTo>
                    <a:pt x="1471" y="434"/>
                  </a:lnTo>
                  <a:lnTo>
                    <a:pt x="1491" y="455"/>
                  </a:lnTo>
                  <a:lnTo>
                    <a:pt x="1513" y="455"/>
                  </a:lnTo>
                  <a:lnTo>
                    <a:pt x="1535" y="455"/>
                  </a:lnTo>
                  <a:lnTo>
                    <a:pt x="1513" y="434"/>
                  </a:lnTo>
                  <a:lnTo>
                    <a:pt x="1491" y="434"/>
                  </a:lnTo>
                  <a:lnTo>
                    <a:pt x="1458" y="434"/>
                  </a:lnTo>
                  <a:lnTo>
                    <a:pt x="1481" y="444"/>
                  </a:lnTo>
                  <a:lnTo>
                    <a:pt x="1502" y="455"/>
                  </a:lnTo>
                  <a:lnTo>
                    <a:pt x="1535" y="465"/>
                  </a:lnTo>
                  <a:lnTo>
                    <a:pt x="1567" y="465"/>
                  </a:lnTo>
                  <a:lnTo>
                    <a:pt x="1600" y="473"/>
                  </a:lnTo>
                  <a:lnTo>
                    <a:pt x="1632" y="473"/>
                  </a:lnTo>
                  <a:lnTo>
                    <a:pt x="1642" y="494"/>
                  </a:lnTo>
                  <a:lnTo>
                    <a:pt x="1642" y="515"/>
                  </a:lnTo>
                  <a:lnTo>
                    <a:pt x="1652" y="546"/>
                  </a:lnTo>
                  <a:lnTo>
                    <a:pt x="1652" y="575"/>
                  </a:lnTo>
                  <a:lnTo>
                    <a:pt x="1642" y="626"/>
                  </a:lnTo>
                  <a:lnTo>
                    <a:pt x="1642" y="645"/>
                  </a:lnTo>
                  <a:lnTo>
                    <a:pt x="1642" y="676"/>
                  </a:lnTo>
                  <a:lnTo>
                    <a:pt x="1642" y="697"/>
                  </a:lnTo>
                  <a:lnTo>
                    <a:pt x="1652" y="728"/>
                  </a:lnTo>
                  <a:lnTo>
                    <a:pt x="1652" y="757"/>
                  </a:lnTo>
                  <a:lnTo>
                    <a:pt x="1619" y="767"/>
                  </a:lnTo>
                  <a:lnTo>
                    <a:pt x="1577" y="767"/>
                  </a:lnTo>
                  <a:lnTo>
                    <a:pt x="1556" y="767"/>
                  </a:lnTo>
                  <a:lnTo>
                    <a:pt x="1523" y="767"/>
                  </a:lnTo>
                  <a:lnTo>
                    <a:pt x="1491" y="767"/>
                  </a:lnTo>
                  <a:lnTo>
                    <a:pt x="1458" y="757"/>
                  </a:lnTo>
                  <a:lnTo>
                    <a:pt x="1426" y="746"/>
                  </a:lnTo>
                  <a:lnTo>
                    <a:pt x="1395" y="736"/>
                  </a:lnTo>
                  <a:lnTo>
                    <a:pt x="1353" y="736"/>
                  </a:lnTo>
                  <a:lnTo>
                    <a:pt x="1330" y="746"/>
                  </a:lnTo>
                  <a:lnTo>
                    <a:pt x="1297" y="746"/>
                  </a:lnTo>
                  <a:lnTo>
                    <a:pt x="1265" y="746"/>
                  </a:lnTo>
                  <a:lnTo>
                    <a:pt x="1234" y="746"/>
                  </a:lnTo>
                  <a:lnTo>
                    <a:pt x="1201" y="757"/>
                  </a:lnTo>
                  <a:lnTo>
                    <a:pt x="1169" y="757"/>
                  </a:lnTo>
                  <a:lnTo>
                    <a:pt x="1136" y="767"/>
                  </a:lnTo>
                  <a:lnTo>
                    <a:pt x="1104" y="767"/>
                  </a:lnTo>
                  <a:lnTo>
                    <a:pt x="1062" y="767"/>
                  </a:lnTo>
                  <a:lnTo>
                    <a:pt x="1040" y="767"/>
                  </a:lnTo>
                  <a:lnTo>
                    <a:pt x="998" y="767"/>
                  </a:lnTo>
                  <a:lnTo>
                    <a:pt x="975" y="767"/>
                  </a:lnTo>
                  <a:lnTo>
                    <a:pt x="933" y="767"/>
                  </a:lnTo>
                  <a:lnTo>
                    <a:pt x="912" y="767"/>
                  </a:lnTo>
                  <a:lnTo>
                    <a:pt x="879" y="757"/>
                  </a:lnTo>
                  <a:lnTo>
                    <a:pt x="847" y="767"/>
                  </a:lnTo>
                  <a:lnTo>
                    <a:pt x="814" y="767"/>
                  </a:lnTo>
                  <a:lnTo>
                    <a:pt x="814" y="746"/>
                  </a:lnTo>
                  <a:lnTo>
                    <a:pt x="814" y="717"/>
                  </a:lnTo>
                  <a:lnTo>
                    <a:pt x="814" y="686"/>
                  </a:lnTo>
                  <a:lnTo>
                    <a:pt x="827" y="655"/>
                  </a:lnTo>
                  <a:lnTo>
                    <a:pt x="837" y="626"/>
                  </a:lnTo>
                  <a:lnTo>
                    <a:pt x="837" y="595"/>
                  </a:lnTo>
                  <a:lnTo>
                    <a:pt x="827" y="564"/>
                  </a:lnTo>
                  <a:lnTo>
                    <a:pt x="827" y="535"/>
                  </a:lnTo>
                  <a:lnTo>
                    <a:pt x="814" y="504"/>
                  </a:lnTo>
                  <a:lnTo>
                    <a:pt x="805" y="473"/>
                  </a:lnTo>
                  <a:lnTo>
                    <a:pt x="782" y="434"/>
                  </a:lnTo>
                  <a:lnTo>
                    <a:pt x="782" y="413"/>
                  </a:lnTo>
                  <a:lnTo>
                    <a:pt x="772" y="382"/>
                  </a:lnTo>
                  <a:lnTo>
                    <a:pt x="751" y="374"/>
                  </a:lnTo>
                  <a:lnTo>
                    <a:pt x="740" y="393"/>
                  </a:lnTo>
                  <a:lnTo>
                    <a:pt x="719" y="403"/>
                  </a:lnTo>
                  <a:lnTo>
                    <a:pt x="686" y="424"/>
                  </a:lnTo>
                  <a:lnTo>
                    <a:pt x="644" y="424"/>
                  </a:lnTo>
                  <a:lnTo>
                    <a:pt x="621" y="434"/>
                  </a:lnTo>
                  <a:lnTo>
                    <a:pt x="590" y="434"/>
                  </a:lnTo>
                  <a:lnTo>
                    <a:pt x="558" y="424"/>
                  </a:lnTo>
                  <a:lnTo>
                    <a:pt x="525" y="424"/>
                  </a:lnTo>
                  <a:lnTo>
                    <a:pt x="493" y="424"/>
                  </a:lnTo>
                  <a:lnTo>
                    <a:pt x="460" y="413"/>
                  </a:lnTo>
                  <a:lnTo>
                    <a:pt x="429" y="413"/>
                  </a:lnTo>
                  <a:lnTo>
                    <a:pt x="387" y="413"/>
                  </a:lnTo>
                  <a:lnTo>
                    <a:pt x="364" y="413"/>
                  </a:lnTo>
                  <a:lnTo>
                    <a:pt x="322" y="413"/>
                  </a:lnTo>
                  <a:lnTo>
                    <a:pt x="299" y="413"/>
                  </a:lnTo>
                  <a:lnTo>
                    <a:pt x="268" y="413"/>
                  </a:lnTo>
                  <a:lnTo>
                    <a:pt x="236" y="413"/>
                  </a:lnTo>
                  <a:lnTo>
                    <a:pt x="203" y="413"/>
                  </a:lnTo>
                  <a:lnTo>
                    <a:pt x="171" y="413"/>
                  </a:lnTo>
                  <a:lnTo>
                    <a:pt x="138" y="413"/>
                  </a:lnTo>
                  <a:lnTo>
                    <a:pt x="107" y="413"/>
                  </a:lnTo>
                  <a:lnTo>
                    <a:pt x="75" y="424"/>
                  </a:lnTo>
                  <a:lnTo>
                    <a:pt x="42" y="413"/>
                  </a:lnTo>
                  <a:lnTo>
                    <a:pt x="10" y="413"/>
                  </a:lnTo>
                  <a:lnTo>
                    <a:pt x="33" y="393"/>
                  </a:lnTo>
                  <a:lnTo>
                    <a:pt x="42" y="374"/>
                  </a:lnTo>
                  <a:lnTo>
                    <a:pt x="54" y="353"/>
                  </a:lnTo>
                  <a:lnTo>
                    <a:pt x="54" y="322"/>
                  </a:lnTo>
                  <a:lnTo>
                    <a:pt x="54" y="291"/>
                  </a:lnTo>
                  <a:lnTo>
                    <a:pt x="54" y="262"/>
                  </a:lnTo>
                  <a:lnTo>
                    <a:pt x="54" y="231"/>
                  </a:lnTo>
                  <a:lnTo>
                    <a:pt x="54" y="202"/>
                  </a:lnTo>
                  <a:lnTo>
                    <a:pt x="54" y="171"/>
                  </a:lnTo>
                  <a:lnTo>
                    <a:pt x="33" y="140"/>
                  </a:lnTo>
                  <a:lnTo>
                    <a:pt x="23" y="111"/>
                  </a:lnTo>
                  <a:lnTo>
                    <a:pt x="0" y="91"/>
                  </a:lnTo>
                  <a:lnTo>
                    <a:pt x="0" y="70"/>
                  </a:lnTo>
                  <a:lnTo>
                    <a:pt x="0" y="49"/>
                  </a:lnTo>
                  <a:lnTo>
                    <a:pt x="10" y="20"/>
                  </a:lnTo>
                  <a:lnTo>
                    <a:pt x="10" y="10"/>
                  </a:lnTo>
                  <a:close/>
                </a:path>
              </a:pathLst>
            </a:custGeom>
            <a:solidFill>
              <a:srgbClr val="FFFF66"/>
            </a:solidFill>
            <a:ln w="20638">
              <a:solidFill>
                <a:srgbClr val="000000"/>
              </a:solidFill>
              <a:prstDash val="solid"/>
              <a:round/>
              <a:headEnd/>
              <a:tailEnd/>
            </a:ln>
          </p:spPr>
          <p:txBody>
            <a:bodyPr/>
            <a:lstStyle/>
            <a:p>
              <a:endParaRPr lang="fr-FR"/>
            </a:p>
          </p:txBody>
        </p:sp>
      </p:grpSp>
      <p:grpSp>
        <p:nvGrpSpPr>
          <p:cNvPr id="94211" name="Group 5"/>
          <p:cNvGrpSpPr>
            <a:grpSpLocks/>
          </p:cNvGrpSpPr>
          <p:nvPr/>
        </p:nvGrpSpPr>
        <p:grpSpPr bwMode="auto">
          <a:xfrm>
            <a:off x="773113" y="2244725"/>
            <a:ext cx="768350" cy="1219200"/>
            <a:chOff x="487" y="1414"/>
            <a:chExt cx="484" cy="768"/>
          </a:xfrm>
        </p:grpSpPr>
        <p:sp>
          <p:nvSpPr>
            <p:cNvPr id="94364" name="Oval 6"/>
            <p:cNvSpPr>
              <a:spLocks noChangeArrowheads="1"/>
            </p:cNvSpPr>
            <p:nvPr/>
          </p:nvSpPr>
          <p:spPr bwMode="auto">
            <a:xfrm>
              <a:off x="487" y="1460"/>
              <a:ext cx="484" cy="455"/>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365" name="Line 7"/>
            <p:cNvSpPr>
              <a:spLocks noChangeShapeType="1"/>
            </p:cNvSpPr>
            <p:nvPr/>
          </p:nvSpPr>
          <p:spPr bwMode="auto">
            <a:xfrm flipH="1" flipV="1">
              <a:off x="681" y="2097"/>
              <a:ext cx="42"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6" name="Line 8"/>
            <p:cNvSpPr>
              <a:spLocks noChangeShapeType="1"/>
            </p:cNvSpPr>
            <p:nvPr/>
          </p:nvSpPr>
          <p:spPr bwMode="auto">
            <a:xfrm flipV="1">
              <a:off x="729" y="2097"/>
              <a:ext cx="43"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7" name="Line 9"/>
            <p:cNvSpPr>
              <a:spLocks noChangeShapeType="1"/>
            </p:cNvSpPr>
            <p:nvPr/>
          </p:nvSpPr>
          <p:spPr bwMode="auto">
            <a:xfrm>
              <a:off x="681" y="2094"/>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8" name="Line 10"/>
            <p:cNvSpPr>
              <a:spLocks noChangeShapeType="1"/>
            </p:cNvSpPr>
            <p:nvPr/>
          </p:nvSpPr>
          <p:spPr bwMode="auto">
            <a:xfrm>
              <a:off x="681" y="2048"/>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9" name="Line 11"/>
            <p:cNvSpPr>
              <a:spLocks noChangeShapeType="1"/>
            </p:cNvSpPr>
            <p:nvPr/>
          </p:nvSpPr>
          <p:spPr bwMode="auto">
            <a:xfrm flipV="1">
              <a:off x="703" y="2052"/>
              <a:ext cx="1" cy="4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70" name="Line 12"/>
            <p:cNvSpPr>
              <a:spLocks noChangeShapeType="1"/>
            </p:cNvSpPr>
            <p:nvPr/>
          </p:nvSpPr>
          <p:spPr bwMode="auto">
            <a:xfrm flipV="1">
              <a:off x="759" y="2052"/>
              <a:ext cx="1" cy="4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71" name="Rectangle 13"/>
            <p:cNvSpPr>
              <a:spLocks noChangeArrowheads="1"/>
            </p:cNvSpPr>
            <p:nvPr/>
          </p:nvSpPr>
          <p:spPr bwMode="auto">
            <a:xfrm>
              <a:off x="681" y="1915"/>
              <a:ext cx="97" cy="13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372" name="Rectangle 14"/>
            <p:cNvSpPr>
              <a:spLocks noChangeArrowheads="1"/>
            </p:cNvSpPr>
            <p:nvPr/>
          </p:nvSpPr>
          <p:spPr bwMode="auto">
            <a:xfrm>
              <a:off x="681" y="1414"/>
              <a:ext cx="97" cy="46"/>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sp>
        <p:nvSpPr>
          <p:cNvPr id="94212" name="Rectangle 15"/>
          <p:cNvSpPr>
            <a:spLocks noChangeArrowheads="1"/>
          </p:cNvSpPr>
          <p:nvPr/>
        </p:nvSpPr>
        <p:spPr bwMode="auto">
          <a:xfrm rot="-5400000">
            <a:off x="761207" y="2135981"/>
            <a:ext cx="1270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0</a:t>
            </a:r>
            <a:endParaRPr lang="fr-FR" altLang="fr-FR" sz="1800" b="0">
              <a:solidFill>
                <a:schemeClr val="tx1"/>
              </a:solidFill>
            </a:endParaRPr>
          </a:p>
        </p:txBody>
      </p:sp>
      <p:grpSp>
        <p:nvGrpSpPr>
          <p:cNvPr id="94213" name="Group 16"/>
          <p:cNvGrpSpPr>
            <a:grpSpLocks/>
          </p:cNvGrpSpPr>
          <p:nvPr/>
        </p:nvGrpSpPr>
        <p:grpSpPr bwMode="auto">
          <a:xfrm>
            <a:off x="385763" y="3611563"/>
            <a:ext cx="576262" cy="1587"/>
            <a:chOff x="243" y="2275"/>
            <a:chExt cx="363" cy="1"/>
          </a:xfrm>
        </p:grpSpPr>
        <p:sp>
          <p:nvSpPr>
            <p:cNvPr id="94355" name="Line 17"/>
            <p:cNvSpPr>
              <a:spLocks noChangeShapeType="1"/>
            </p:cNvSpPr>
            <p:nvPr/>
          </p:nvSpPr>
          <p:spPr bwMode="auto">
            <a:xfrm>
              <a:off x="243"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56" name="Line 18"/>
            <p:cNvSpPr>
              <a:spLocks noChangeShapeType="1"/>
            </p:cNvSpPr>
            <p:nvPr/>
          </p:nvSpPr>
          <p:spPr bwMode="auto">
            <a:xfrm>
              <a:off x="295" y="2275"/>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57" name="Line 19"/>
            <p:cNvSpPr>
              <a:spLocks noChangeShapeType="1"/>
            </p:cNvSpPr>
            <p:nvPr/>
          </p:nvSpPr>
          <p:spPr bwMode="auto">
            <a:xfrm>
              <a:off x="328"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58" name="Line 20"/>
            <p:cNvSpPr>
              <a:spLocks noChangeShapeType="1"/>
            </p:cNvSpPr>
            <p:nvPr/>
          </p:nvSpPr>
          <p:spPr bwMode="auto">
            <a:xfrm>
              <a:off x="380" y="2275"/>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59" name="Line 21"/>
            <p:cNvSpPr>
              <a:spLocks noChangeShapeType="1"/>
            </p:cNvSpPr>
            <p:nvPr/>
          </p:nvSpPr>
          <p:spPr bwMode="auto">
            <a:xfrm>
              <a:off x="412"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0" name="Line 22"/>
            <p:cNvSpPr>
              <a:spLocks noChangeShapeType="1"/>
            </p:cNvSpPr>
            <p:nvPr/>
          </p:nvSpPr>
          <p:spPr bwMode="auto">
            <a:xfrm>
              <a:off x="464" y="2275"/>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1" name="Line 23"/>
            <p:cNvSpPr>
              <a:spLocks noChangeShapeType="1"/>
            </p:cNvSpPr>
            <p:nvPr/>
          </p:nvSpPr>
          <p:spPr bwMode="auto">
            <a:xfrm>
              <a:off x="497"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2" name="Line 24"/>
            <p:cNvSpPr>
              <a:spLocks noChangeShapeType="1"/>
            </p:cNvSpPr>
            <p:nvPr/>
          </p:nvSpPr>
          <p:spPr bwMode="auto">
            <a:xfrm>
              <a:off x="549" y="2275"/>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63" name="Line 25"/>
            <p:cNvSpPr>
              <a:spLocks noChangeShapeType="1"/>
            </p:cNvSpPr>
            <p:nvPr/>
          </p:nvSpPr>
          <p:spPr bwMode="auto">
            <a:xfrm>
              <a:off x="581"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94214" name="Line 26"/>
          <p:cNvSpPr>
            <a:spLocks noChangeShapeType="1"/>
          </p:cNvSpPr>
          <p:nvPr/>
        </p:nvSpPr>
        <p:spPr bwMode="auto">
          <a:xfrm flipH="1">
            <a:off x="390525" y="4046538"/>
            <a:ext cx="122713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15" name="Rectangle 33"/>
          <p:cNvSpPr>
            <a:spLocks noChangeArrowheads="1"/>
          </p:cNvSpPr>
          <p:nvPr/>
        </p:nvSpPr>
        <p:spPr bwMode="auto">
          <a:xfrm rot="-5400000">
            <a:off x="110331" y="3720307"/>
            <a:ext cx="2571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12</a:t>
            </a:r>
            <a:endParaRPr lang="fr-FR" altLang="fr-FR" sz="1800" b="0">
              <a:solidFill>
                <a:schemeClr val="tx1"/>
              </a:solidFill>
            </a:endParaRPr>
          </a:p>
        </p:txBody>
      </p:sp>
      <p:sp>
        <p:nvSpPr>
          <p:cNvPr id="94216" name="Line 34"/>
          <p:cNvSpPr>
            <a:spLocks noChangeShapeType="1"/>
          </p:cNvSpPr>
          <p:nvPr/>
        </p:nvSpPr>
        <p:spPr bwMode="auto">
          <a:xfrm flipH="1">
            <a:off x="622300" y="3757613"/>
            <a:ext cx="2286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17" name="Line 35"/>
          <p:cNvSpPr>
            <a:spLocks noChangeShapeType="1"/>
          </p:cNvSpPr>
          <p:nvPr/>
        </p:nvSpPr>
        <p:spPr bwMode="auto">
          <a:xfrm flipH="1">
            <a:off x="622300" y="3468688"/>
            <a:ext cx="2095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18" name="Rectangle 45"/>
          <p:cNvSpPr>
            <a:spLocks noChangeArrowheads="1"/>
          </p:cNvSpPr>
          <p:nvPr/>
        </p:nvSpPr>
        <p:spPr bwMode="auto">
          <a:xfrm rot="-5400000">
            <a:off x="359569" y="3018631"/>
            <a:ext cx="3206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4,6</a:t>
            </a:r>
            <a:endParaRPr lang="fr-FR" altLang="fr-FR" sz="1800" b="0">
              <a:solidFill>
                <a:schemeClr val="tx1"/>
              </a:solidFill>
            </a:endParaRPr>
          </a:p>
        </p:txBody>
      </p:sp>
      <p:grpSp>
        <p:nvGrpSpPr>
          <p:cNvPr id="94219" name="Group 46"/>
          <p:cNvGrpSpPr>
            <a:grpSpLocks/>
          </p:cNvGrpSpPr>
          <p:nvPr/>
        </p:nvGrpSpPr>
        <p:grpSpPr bwMode="auto">
          <a:xfrm>
            <a:off x="612775" y="3762375"/>
            <a:ext cx="928688" cy="1228725"/>
            <a:chOff x="386" y="2370"/>
            <a:chExt cx="585" cy="774"/>
          </a:xfrm>
        </p:grpSpPr>
        <p:sp>
          <p:nvSpPr>
            <p:cNvPr id="94341" name="Oval 47"/>
            <p:cNvSpPr>
              <a:spLocks noChangeArrowheads="1"/>
            </p:cNvSpPr>
            <p:nvPr/>
          </p:nvSpPr>
          <p:spPr bwMode="auto">
            <a:xfrm>
              <a:off x="487" y="2643"/>
              <a:ext cx="484" cy="455"/>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342" name="Line 48"/>
            <p:cNvSpPr>
              <a:spLocks noChangeShapeType="1"/>
            </p:cNvSpPr>
            <p:nvPr/>
          </p:nvSpPr>
          <p:spPr bwMode="auto">
            <a:xfrm flipH="1">
              <a:off x="681" y="2370"/>
              <a:ext cx="42"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3" name="Line 49"/>
            <p:cNvSpPr>
              <a:spLocks noChangeShapeType="1"/>
            </p:cNvSpPr>
            <p:nvPr/>
          </p:nvSpPr>
          <p:spPr bwMode="auto">
            <a:xfrm>
              <a:off x="729" y="2370"/>
              <a:ext cx="43"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4" name="Line 50"/>
            <p:cNvSpPr>
              <a:spLocks noChangeShapeType="1"/>
            </p:cNvSpPr>
            <p:nvPr/>
          </p:nvSpPr>
          <p:spPr bwMode="auto">
            <a:xfrm>
              <a:off x="681" y="2458"/>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5" name="Line 51"/>
            <p:cNvSpPr>
              <a:spLocks noChangeShapeType="1"/>
            </p:cNvSpPr>
            <p:nvPr/>
          </p:nvSpPr>
          <p:spPr bwMode="auto">
            <a:xfrm>
              <a:off x="681" y="2503"/>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6" name="Line 52"/>
            <p:cNvSpPr>
              <a:spLocks noChangeShapeType="1"/>
            </p:cNvSpPr>
            <p:nvPr/>
          </p:nvSpPr>
          <p:spPr bwMode="auto">
            <a:xfrm>
              <a:off x="703" y="2461"/>
              <a:ext cx="1" cy="46"/>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7" name="Line 53"/>
            <p:cNvSpPr>
              <a:spLocks noChangeShapeType="1"/>
            </p:cNvSpPr>
            <p:nvPr/>
          </p:nvSpPr>
          <p:spPr bwMode="auto">
            <a:xfrm>
              <a:off x="759" y="2461"/>
              <a:ext cx="1" cy="46"/>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48" name="Rectangle 54"/>
            <p:cNvSpPr>
              <a:spLocks noChangeArrowheads="1"/>
            </p:cNvSpPr>
            <p:nvPr/>
          </p:nvSpPr>
          <p:spPr bwMode="auto">
            <a:xfrm>
              <a:off x="681" y="2506"/>
              <a:ext cx="97" cy="13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94349" name="Group 55"/>
            <p:cNvGrpSpPr>
              <a:grpSpLocks/>
            </p:cNvGrpSpPr>
            <p:nvPr/>
          </p:nvGrpSpPr>
          <p:grpSpPr bwMode="auto">
            <a:xfrm>
              <a:off x="582" y="2732"/>
              <a:ext cx="141" cy="133"/>
              <a:chOff x="582" y="2732"/>
              <a:chExt cx="141" cy="133"/>
            </a:xfrm>
          </p:grpSpPr>
          <p:sp>
            <p:nvSpPr>
              <p:cNvPr id="94352"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53"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354"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94350" name="Rectangle 59"/>
            <p:cNvSpPr>
              <a:spLocks noChangeArrowheads="1"/>
            </p:cNvSpPr>
            <p:nvPr/>
          </p:nvSpPr>
          <p:spPr bwMode="auto">
            <a:xfrm>
              <a:off x="681" y="3098"/>
              <a:ext cx="97" cy="46"/>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351" name="Rectangle 60"/>
            <p:cNvSpPr>
              <a:spLocks noChangeArrowheads="1"/>
            </p:cNvSpPr>
            <p:nvPr/>
          </p:nvSpPr>
          <p:spPr bwMode="auto">
            <a:xfrm rot="-5400000">
              <a:off x="432" y="255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0</a:t>
              </a:r>
              <a:endParaRPr lang="fr-FR" altLang="fr-FR" sz="1800" b="0">
                <a:solidFill>
                  <a:schemeClr val="tx1"/>
                </a:solidFill>
              </a:endParaRPr>
            </a:p>
          </p:txBody>
        </p:sp>
      </p:grpSp>
      <p:grpSp>
        <p:nvGrpSpPr>
          <p:cNvPr id="94220" name="Group 61"/>
          <p:cNvGrpSpPr>
            <a:grpSpLocks/>
          </p:cNvGrpSpPr>
          <p:nvPr/>
        </p:nvGrpSpPr>
        <p:grpSpPr bwMode="auto">
          <a:xfrm>
            <a:off x="923925" y="2459038"/>
            <a:ext cx="223838" cy="211137"/>
            <a:chOff x="582" y="1549"/>
            <a:chExt cx="141" cy="133"/>
          </a:xfrm>
        </p:grpSpPr>
        <p:sp>
          <p:nvSpPr>
            <p:cNvPr id="94338" name="Line 62"/>
            <p:cNvSpPr>
              <a:spLocks noChangeShapeType="1"/>
            </p:cNvSpPr>
            <p:nvPr/>
          </p:nvSpPr>
          <p:spPr bwMode="auto">
            <a:xfrm flipH="1" flipV="1">
              <a:off x="630" y="1595"/>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9" name="Freeform 63"/>
            <p:cNvSpPr>
              <a:spLocks/>
            </p:cNvSpPr>
            <p:nvPr/>
          </p:nvSpPr>
          <p:spPr bwMode="auto">
            <a:xfrm>
              <a:off x="582" y="1549"/>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340" name="Freeform 64"/>
            <p:cNvSpPr>
              <a:spLocks/>
            </p:cNvSpPr>
            <p:nvPr/>
          </p:nvSpPr>
          <p:spPr bwMode="auto">
            <a:xfrm>
              <a:off x="582" y="1549"/>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94221" name="Line 65"/>
          <p:cNvSpPr>
            <a:spLocks noChangeShapeType="1"/>
          </p:cNvSpPr>
          <p:nvPr/>
        </p:nvSpPr>
        <p:spPr bwMode="auto">
          <a:xfrm>
            <a:off x="2306638" y="4046538"/>
            <a:ext cx="2952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22" name="Line 66"/>
          <p:cNvSpPr>
            <a:spLocks noChangeShapeType="1"/>
          </p:cNvSpPr>
          <p:nvPr/>
        </p:nvSpPr>
        <p:spPr bwMode="auto">
          <a:xfrm flipH="1">
            <a:off x="2614613" y="4046538"/>
            <a:ext cx="293687"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931" name="Rectangle 67"/>
          <p:cNvSpPr>
            <a:spLocks noChangeArrowheads="1"/>
          </p:cNvSpPr>
          <p:nvPr/>
        </p:nvSpPr>
        <p:spPr bwMode="auto">
          <a:xfrm>
            <a:off x="1584325" y="4046538"/>
            <a:ext cx="2159000" cy="433387"/>
          </a:xfrm>
          <a:prstGeom prst="rect">
            <a:avLst/>
          </a:prstGeom>
          <a:solidFill>
            <a:schemeClr val="bg1">
              <a:lumMod val="85000"/>
            </a:schemeClr>
          </a:solidFill>
          <a:ln w="11113">
            <a:solidFill>
              <a:srgbClr val="000000"/>
            </a:solidFill>
            <a:miter lim="800000"/>
            <a:headEnd/>
            <a:tailEnd/>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0" hangingPunct="0">
              <a:spcBef>
                <a:spcPct val="0"/>
              </a:spcBef>
              <a:buFontTx/>
              <a:buNone/>
              <a:defRPr/>
            </a:pPr>
            <a:endParaRPr lang="fr-FR" altLang="fr-FR" sz="1800" b="0">
              <a:latin typeface="Arial" charset="0"/>
              <a:cs typeface="+mn-cs"/>
            </a:endParaRPr>
          </a:p>
        </p:txBody>
      </p:sp>
      <p:sp>
        <p:nvSpPr>
          <p:cNvPr id="94224" name="Rectangle 68"/>
          <p:cNvSpPr>
            <a:spLocks noChangeArrowheads="1"/>
          </p:cNvSpPr>
          <p:nvPr/>
        </p:nvSpPr>
        <p:spPr bwMode="auto">
          <a:xfrm>
            <a:off x="2668588" y="4124325"/>
            <a:ext cx="804862"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25" name="Rectangle 69"/>
          <p:cNvSpPr>
            <a:spLocks noChangeArrowheads="1"/>
          </p:cNvSpPr>
          <p:nvPr/>
        </p:nvSpPr>
        <p:spPr bwMode="auto">
          <a:xfrm>
            <a:off x="2735263" y="4137025"/>
            <a:ext cx="730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Marbre</a:t>
            </a:r>
            <a:endParaRPr lang="fr-FR" altLang="fr-FR" sz="1800" b="0">
              <a:solidFill>
                <a:schemeClr val="tx1"/>
              </a:solidFill>
            </a:endParaRPr>
          </a:p>
        </p:txBody>
      </p:sp>
      <p:sp>
        <p:nvSpPr>
          <p:cNvPr id="94226" name="Rectangle 70"/>
          <p:cNvSpPr>
            <a:spLocks noChangeArrowheads="1"/>
          </p:cNvSpPr>
          <p:nvPr/>
        </p:nvSpPr>
        <p:spPr bwMode="auto">
          <a:xfrm>
            <a:off x="1323975" y="3097213"/>
            <a:ext cx="31686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Calibre de réglage du montage</a:t>
            </a:r>
            <a:endParaRPr lang="fr-FR" altLang="fr-FR" sz="1800" b="0">
              <a:solidFill>
                <a:schemeClr val="tx1"/>
              </a:solidFill>
            </a:endParaRPr>
          </a:p>
        </p:txBody>
      </p:sp>
      <p:sp>
        <p:nvSpPr>
          <p:cNvPr id="94227" name="Oval 71"/>
          <p:cNvSpPr>
            <a:spLocks noChangeArrowheads="1"/>
          </p:cNvSpPr>
          <p:nvPr/>
        </p:nvSpPr>
        <p:spPr bwMode="auto">
          <a:xfrm>
            <a:off x="5168900" y="2317750"/>
            <a:ext cx="766763" cy="722313"/>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28" name="Line 72"/>
          <p:cNvSpPr>
            <a:spLocks noChangeShapeType="1"/>
          </p:cNvSpPr>
          <p:nvPr/>
        </p:nvSpPr>
        <p:spPr bwMode="auto">
          <a:xfrm flipH="1" flipV="1">
            <a:off x="5476875" y="3328988"/>
            <a:ext cx="66675" cy="134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29" name="Line 73"/>
          <p:cNvSpPr>
            <a:spLocks noChangeShapeType="1"/>
          </p:cNvSpPr>
          <p:nvPr/>
        </p:nvSpPr>
        <p:spPr bwMode="auto">
          <a:xfrm flipV="1">
            <a:off x="5553075" y="3328988"/>
            <a:ext cx="66675" cy="134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0" name="Line 74"/>
          <p:cNvSpPr>
            <a:spLocks noChangeShapeType="1"/>
          </p:cNvSpPr>
          <p:nvPr/>
        </p:nvSpPr>
        <p:spPr bwMode="auto">
          <a:xfrm>
            <a:off x="5476875" y="3324225"/>
            <a:ext cx="150813"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1" name="Line 75"/>
          <p:cNvSpPr>
            <a:spLocks noChangeShapeType="1"/>
          </p:cNvSpPr>
          <p:nvPr/>
        </p:nvSpPr>
        <p:spPr bwMode="auto">
          <a:xfrm>
            <a:off x="5476875" y="3251200"/>
            <a:ext cx="150813"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2" name="Line 76"/>
          <p:cNvSpPr>
            <a:spLocks noChangeShapeType="1"/>
          </p:cNvSpPr>
          <p:nvPr/>
        </p:nvSpPr>
        <p:spPr bwMode="auto">
          <a:xfrm flipV="1">
            <a:off x="5510213" y="3257550"/>
            <a:ext cx="1587" cy="714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3" name="Line 77"/>
          <p:cNvSpPr>
            <a:spLocks noChangeShapeType="1"/>
          </p:cNvSpPr>
          <p:nvPr/>
        </p:nvSpPr>
        <p:spPr bwMode="auto">
          <a:xfrm flipV="1">
            <a:off x="5600700" y="3257550"/>
            <a:ext cx="1588" cy="7143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4" name="Rectangle 78"/>
          <p:cNvSpPr>
            <a:spLocks noChangeArrowheads="1"/>
          </p:cNvSpPr>
          <p:nvPr/>
        </p:nvSpPr>
        <p:spPr bwMode="auto">
          <a:xfrm>
            <a:off x="5475288" y="3040063"/>
            <a:ext cx="153987" cy="21748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35" name="Rectangle 79"/>
          <p:cNvSpPr>
            <a:spLocks noChangeArrowheads="1"/>
          </p:cNvSpPr>
          <p:nvPr/>
        </p:nvSpPr>
        <p:spPr bwMode="auto">
          <a:xfrm>
            <a:off x="5475288" y="2244725"/>
            <a:ext cx="153987"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36" name="Rectangle 80"/>
          <p:cNvSpPr>
            <a:spLocks noChangeArrowheads="1"/>
          </p:cNvSpPr>
          <p:nvPr/>
        </p:nvSpPr>
        <p:spPr bwMode="auto">
          <a:xfrm>
            <a:off x="4891883" y="2041525"/>
            <a:ext cx="4492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0,05</a:t>
            </a:r>
            <a:endParaRPr lang="fr-FR" altLang="fr-FR" sz="1800" b="0" dirty="0">
              <a:solidFill>
                <a:schemeClr val="tx1"/>
              </a:solidFill>
            </a:endParaRPr>
          </a:p>
        </p:txBody>
      </p:sp>
      <p:grpSp>
        <p:nvGrpSpPr>
          <p:cNvPr id="94237" name="Group 81"/>
          <p:cNvGrpSpPr>
            <a:grpSpLocks/>
          </p:cNvGrpSpPr>
          <p:nvPr/>
        </p:nvGrpSpPr>
        <p:grpSpPr bwMode="auto">
          <a:xfrm>
            <a:off x="4779963" y="3611563"/>
            <a:ext cx="577850" cy="1587"/>
            <a:chOff x="3011" y="2275"/>
            <a:chExt cx="364" cy="1"/>
          </a:xfrm>
        </p:grpSpPr>
        <p:sp>
          <p:nvSpPr>
            <p:cNvPr id="94329" name="Line 82"/>
            <p:cNvSpPr>
              <a:spLocks noChangeShapeType="1"/>
            </p:cNvSpPr>
            <p:nvPr/>
          </p:nvSpPr>
          <p:spPr bwMode="auto">
            <a:xfrm>
              <a:off x="3011" y="2275"/>
              <a:ext cx="2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0" name="Line 83"/>
            <p:cNvSpPr>
              <a:spLocks noChangeShapeType="1"/>
            </p:cNvSpPr>
            <p:nvPr/>
          </p:nvSpPr>
          <p:spPr bwMode="auto">
            <a:xfrm>
              <a:off x="3063" y="2275"/>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1" name="Line 84"/>
            <p:cNvSpPr>
              <a:spLocks noChangeShapeType="1"/>
            </p:cNvSpPr>
            <p:nvPr/>
          </p:nvSpPr>
          <p:spPr bwMode="auto">
            <a:xfrm>
              <a:off x="3096"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2" name="Line 85"/>
            <p:cNvSpPr>
              <a:spLocks noChangeShapeType="1"/>
            </p:cNvSpPr>
            <p:nvPr/>
          </p:nvSpPr>
          <p:spPr bwMode="auto">
            <a:xfrm>
              <a:off x="3148" y="2275"/>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3" name="Line 86"/>
            <p:cNvSpPr>
              <a:spLocks noChangeShapeType="1"/>
            </p:cNvSpPr>
            <p:nvPr/>
          </p:nvSpPr>
          <p:spPr bwMode="auto">
            <a:xfrm>
              <a:off x="3181"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4" name="Line 87"/>
            <p:cNvSpPr>
              <a:spLocks noChangeShapeType="1"/>
            </p:cNvSpPr>
            <p:nvPr/>
          </p:nvSpPr>
          <p:spPr bwMode="auto">
            <a:xfrm>
              <a:off x="3233" y="2275"/>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5" name="Line 88"/>
            <p:cNvSpPr>
              <a:spLocks noChangeShapeType="1"/>
            </p:cNvSpPr>
            <p:nvPr/>
          </p:nvSpPr>
          <p:spPr bwMode="auto">
            <a:xfrm>
              <a:off x="3265"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6" name="Line 89"/>
            <p:cNvSpPr>
              <a:spLocks noChangeShapeType="1"/>
            </p:cNvSpPr>
            <p:nvPr/>
          </p:nvSpPr>
          <p:spPr bwMode="auto">
            <a:xfrm>
              <a:off x="3317" y="2275"/>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37" name="Line 90"/>
            <p:cNvSpPr>
              <a:spLocks noChangeShapeType="1"/>
            </p:cNvSpPr>
            <p:nvPr/>
          </p:nvSpPr>
          <p:spPr bwMode="auto">
            <a:xfrm>
              <a:off x="3350" y="2275"/>
              <a:ext cx="2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94238" name="Line 91"/>
          <p:cNvSpPr>
            <a:spLocks noChangeShapeType="1"/>
          </p:cNvSpPr>
          <p:nvPr/>
        </p:nvSpPr>
        <p:spPr bwMode="auto">
          <a:xfrm flipH="1">
            <a:off x="4786313" y="4046538"/>
            <a:ext cx="12255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39" name="Rectangle 98"/>
          <p:cNvSpPr>
            <a:spLocks noChangeArrowheads="1"/>
          </p:cNvSpPr>
          <p:nvPr/>
        </p:nvSpPr>
        <p:spPr bwMode="auto">
          <a:xfrm rot="-5400000">
            <a:off x="4550569" y="3642519"/>
            <a:ext cx="2571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12</a:t>
            </a:r>
            <a:endParaRPr lang="fr-FR" altLang="fr-FR" sz="1800" b="0">
              <a:solidFill>
                <a:schemeClr val="tx1"/>
              </a:solidFill>
            </a:endParaRPr>
          </a:p>
        </p:txBody>
      </p:sp>
      <p:sp>
        <p:nvSpPr>
          <p:cNvPr id="94240" name="Line 99"/>
          <p:cNvSpPr>
            <a:spLocks noChangeShapeType="1"/>
          </p:cNvSpPr>
          <p:nvPr/>
        </p:nvSpPr>
        <p:spPr bwMode="auto">
          <a:xfrm flipH="1">
            <a:off x="5014913" y="3733800"/>
            <a:ext cx="1001712" cy="1588"/>
          </a:xfrm>
          <a:prstGeom prst="line">
            <a:avLst/>
          </a:prstGeom>
          <a:noFill/>
          <a:ln w="28575">
            <a:solidFill>
              <a:srgbClr val="FF0033"/>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1" name="Line 100"/>
          <p:cNvSpPr>
            <a:spLocks noChangeShapeType="1"/>
          </p:cNvSpPr>
          <p:nvPr/>
        </p:nvSpPr>
        <p:spPr bwMode="auto">
          <a:xfrm flipH="1">
            <a:off x="5014913" y="3468688"/>
            <a:ext cx="1035050" cy="1587"/>
          </a:xfrm>
          <a:prstGeom prst="line">
            <a:avLst/>
          </a:prstGeom>
          <a:noFill/>
          <a:ln w="28575">
            <a:solidFill>
              <a:srgbClr val="FF0033"/>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2" name="Rectangle 110"/>
          <p:cNvSpPr>
            <a:spLocks noChangeArrowheads="1"/>
          </p:cNvSpPr>
          <p:nvPr/>
        </p:nvSpPr>
        <p:spPr bwMode="auto">
          <a:xfrm rot="-5400000">
            <a:off x="4683919" y="2971006"/>
            <a:ext cx="3206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4,6</a:t>
            </a:r>
            <a:endParaRPr lang="fr-FR" altLang="fr-FR" sz="1800" b="0">
              <a:solidFill>
                <a:schemeClr val="tx1"/>
              </a:solidFill>
            </a:endParaRPr>
          </a:p>
        </p:txBody>
      </p:sp>
      <p:sp>
        <p:nvSpPr>
          <p:cNvPr id="94243" name="Oval 111"/>
          <p:cNvSpPr>
            <a:spLocks noChangeArrowheads="1"/>
          </p:cNvSpPr>
          <p:nvPr/>
        </p:nvSpPr>
        <p:spPr bwMode="auto">
          <a:xfrm>
            <a:off x="5168900" y="4195763"/>
            <a:ext cx="766763" cy="722312"/>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44" name="Line 112"/>
          <p:cNvSpPr>
            <a:spLocks noChangeShapeType="1"/>
          </p:cNvSpPr>
          <p:nvPr/>
        </p:nvSpPr>
        <p:spPr bwMode="auto">
          <a:xfrm flipH="1">
            <a:off x="5476875" y="3762375"/>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5" name="Line 113"/>
          <p:cNvSpPr>
            <a:spLocks noChangeShapeType="1"/>
          </p:cNvSpPr>
          <p:nvPr/>
        </p:nvSpPr>
        <p:spPr bwMode="auto">
          <a:xfrm>
            <a:off x="5553075" y="3762375"/>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6" name="Line 114"/>
          <p:cNvSpPr>
            <a:spLocks noChangeShapeType="1"/>
          </p:cNvSpPr>
          <p:nvPr/>
        </p:nvSpPr>
        <p:spPr bwMode="auto">
          <a:xfrm>
            <a:off x="5476875" y="3902075"/>
            <a:ext cx="150813"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7" name="Line 115"/>
          <p:cNvSpPr>
            <a:spLocks noChangeShapeType="1"/>
          </p:cNvSpPr>
          <p:nvPr/>
        </p:nvSpPr>
        <p:spPr bwMode="auto">
          <a:xfrm>
            <a:off x="5476875" y="3973513"/>
            <a:ext cx="150813"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8" name="Line 116"/>
          <p:cNvSpPr>
            <a:spLocks noChangeShapeType="1"/>
          </p:cNvSpPr>
          <p:nvPr/>
        </p:nvSpPr>
        <p:spPr bwMode="auto">
          <a:xfrm>
            <a:off x="5510213" y="3906838"/>
            <a:ext cx="1587"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49" name="Line 117"/>
          <p:cNvSpPr>
            <a:spLocks noChangeShapeType="1"/>
          </p:cNvSpPr>
          <p:nvPr/>
        </p:nvSpPr>
        <p:spPr bwMode="auto">
          <a:xfrm>
            <a:off x="5600700" y="3906838"/>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50" name="Rectangle 118"/>
          <p:cNvSpPr>
            <a:spLocks noChangeArrowheads="1"/>
          </p:cNvSpPr>
          <p:nvPr/>
        </p:nvSpPr>
        <p:spPr bwMode="auto">
          <a:xfrm>
            <a:off x="5475288" y="3978275"/>
            <a:ext cx="153987"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94251" name="Group 119"/>
          <p:cNvGrpSpPr>
            <a:grpSpLocks/>
          </p:cNvGrpSpPr>
          <p:nvPr/>
        </p:nvGrpSpPr>
        <p:grpSpPr bwMode="auto">
          <a:xfrm>
            <a:off x="5365750" y="4300538"/>
            <a:ext cx="177800" cy="247650"/>
            <a:chOff x="3380" y="2709"/>
            <a:chExt cx="112" cy="156"/>
          </a:xfrm>
        </p:grpSpPr>
        <p:sp>
          <p:nvSpPr>
            <p:cNvPr id="94326" name="Line 120"/>
            <p:cNvSpPr>
              <a:spLocks noChangeShapeType="1"/>
            </p:cNvSpPr>
            <p:nvPr/>
          </p:nvSpPr>
          <p:spPr bwMode="auto">
            <a:xfrm flipH="1" flipV="1">
              <a:off x="3415" y="2757"/>
              <a:ext cx="77" cy="108"/>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27" name="Freeform 121"/>
            <p:cNvSpPr>
              <a:spLocks/>
            </p:cNvSpPr>
            <p:nvPr/>
          </p:nvSpPr>
          <p:spPr bwMode="auto">
            <a:xfrm>
              <a:off x="3380" y="2709"/>
              <a:ext cx="79" cy="94"/>
            </a:xfrm>
            <a:custGeom>
              <a:avLst/>
              <a:gdLst>
                <a:gd name="T0" fmla="*/ 0 w 158"/>
                <a:gd name="T1" fmla="*/ 0 h 188"/>
                <a:gd name="T2" fmla="*/ 1 w 158"/>
                <a:gd name="T3" fmla="*/ 1 h 188"/>
                <a:gd name="T4" fmla="*/ 1 w 158"/>
                <a:gd name="T5" fmla="*/ 1 h 188"/>
                <a:gd name="T6" fmla="*/ 0 w 158"/>
                <a:gd name="T7" fmla="*/ 0 h 1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8" h="188">
                  <a:moveTo>
                    <a:pt x="0" y="0"/>
                  </a:moveTo>
                  <a:lnTo>
                    <a:pt x="68" y="188"/>
                  </a:lnTo>
                  <a:lnTo>
                    <a:pt x="158" y="123"/>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328" name="Freeform 122"/>
            <p:cNvSpPr>
              <a:spLocks/>
            </p:cNvSpPr>
            <p:nvPr/>
          </p:nvSpPr>
          <p:spPr bwMode="auto">
            <a:xfrm>
              <a:off x="3380" y="2709"/>
              <a:ext cx="80" cy="95"/>
            </a:xfrm>
            <a:custGeom>
              <a:avLst/>
              <a:gdLst>
                <a:gd name="T0" fmla="*/ 0 w 159"/>
                <a:gd name="T1" fmla="*/ 0 h 190"/>
                <a:gd name="T2" fmla="*/ 1 w 159"/>
                <a:gd name="T3" fmla="*/ 1 h 190"/>
                <a:gd name="T4" fmla="*/ 1 w 159"/>
                <a:gd name="T5" fmla="*/ 1 h 190"/>
                <a:gd name="T6" fmla="*/ 0 w 159"/>
                <a:gd name="T7" fmla="*/ 0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9" h="190">
                  <a:moveTo>
                    <a:pt x="0" y="0"/>
                  </a:moveTo>
                  <a:lnTo>
                    <a:pt x="68" y="190"/>
                  </a:lnTo>
                  <a:lnTo>
                    <a:pt x="159" y="1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94252" name="Rectangle 123"/>
          <p:cNvSpPr>
            <a:spLocks noChangeArrowheads="1"/>
          </p:cNvSpPr>
          <p:nvPr/>
        </p:nvSpPr>
        <p:spPr bwMode="auto">
          <a:xfrm>
            <a:off x="5475288" y="4918075"/>
            <a:ext cx="153987"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53" name="Rectangle 124"/>
          <p:cNvSpPr>
            <a:spLocks noChangeArrowheads="1"/>
          </p:cNvSpPr>
          <p:nvPr/>
        </p:nvSpPr>
        <p:spPr bwMode="auto">
          <a:xfrm>
            <a:off x="4733926" y="4162425"/>
            <a:ext cx="4492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0,03</a:t>
            </a:r>
            <a:endParaRPr lang="fr-FR" altLang="fr-FR" sz="1800" b="0" dirty="0">
              <a:solidFill>
                <a:schemeClr val="tx1"/>
              </a:solidFill>
            </a:endParaRPr>
          </a:p>
        </p:txBody>
      </p:sp>
      <p:grpSp>
        <p:nvGrpSpPr>
          <p:cNvPr id="94254" name="Group 125"/>
          <p:cNvGrpSpPr>
            <a:grpSpLocks/>
          </p:cNvGrpSpPr>
          <p:nvPr/>
        </p:nvGrpSpPr>
        <p:grpSpPr bwMode="auto">
          <a:xfrm>
            <a:off x="5424488" y="2397125"/>
            <a:ext cx="122237" cy="282575"/>
            <a:chOff x="3417" y="1510"/>
            <a:chExt cx="77" cy="178"/>
          </a:xfrm>
        </p:grpSpPr>
        <p:sp>
          <p:nvSpPr>
            <p:cNvPr id="94323" name="Line 126"/>
            <p:cNvSpPr>
              <a:spLocks noChangeShapeType="1"/>
            </p:cNvSpPr>
            <p:nvPr/>
          </p:nvSpPr>
          <p:spPr bwMode="auto">
            <a:xfrm flipH="1" flipV="1">
              <a:off x="3437" y="1558"/>
              <a:ext cx="57" cy="13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24" name="Freeform 127"/>
            <p:cNvSpPr>
              <a:spLocks/>
            </p:cNvSpPr>
            <p:nvPr/>
          </p:nvSpPr>
          <p:spPr bwMode="auto">
            <a:xfrm>
              <a:off x="3417" y="1510"/>
              <a:ext cx="65" cy="100"/>
            </a:xfrm>
            <a:custGeom>
              <a:avLst/>
              <a:gdLst>
                <a:gd name="T0" fmla="*/ 0 w 130"/>
                <a:gd name="T1" fmla="*/ 0 h 200"/>
                <a:gd name="T2" fmla="*/ 1 w 130"/>
                <a:gd name="T3" fmla="*/ 1 h 200"/>
                <a:gd name="T4" fmla="*/ 1 w 130"/>
                <a:gd name="T5" fmla="*/ 1 h 200"/>
                <a:gd name="T6" fmla="*/ 0 w 130"/>
                <a:gd name="T7" fmla="*/ 0 h 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0" h="200">
                  <a:moveTo>
                    <a:pt x="0" y="0"/>
                  </a:moveTo>
                  <a:lnTo>
                    <a:pt x="28" y="200"/>
                  </a:lnTo>
                  <a:lnTo>
                    <a:pt x="130" y="154"/>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325" name="Freeform 128"/>
            <p:cNvSpPr>
              <a:spLocks/>
            </p:cNvSpPr>
            <p:nvPr/>
          </p:nvSpPr>
          <p:spPr bwMode="auto">
            <a:xfrm>
              <a:off x="3417" y="1510"/>
              <a:ext cx="66" cy="101"/>
            </a:xfrm>
            <a:custGeom>
              <a:avLst/>
              <a:gdLst>
                <a:gd name="T0" fmla="*/ 0 w 132"/>
                <a:gd name="T1" fmla="*/ 0 h 201"/>
                <a:gd name="T2" fmla="*/ 1 w 132"/>
                <a:gd name="T3" fmla="*/ 1 h 201"/>
                <a:gd name="T4" fmla="*/ 1 w 132"/>
                <a:gd name="T5" fmla="*/ 1 h 201"/>
                <a:gd name="T6" fmla="*/ 0 w 132"/>
                <a:gd name="T7" fmla="*/ 0 h 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201">
                  <a:moveTo>
                    <a:pt x="0" y="0"/>
                  </a:moveTo>
                  <a:lnTo>
                    <a:pt x="28" y="201"/>
                  </a:lnTo>
                  <a:lnTo>
                    <a:pt x="132" y="15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94255" name="Line 129"/>
          <p:cNvSpPr>
            <a:spLocks noChangeShapeType="1"/>
          </p:cNvSpPr>
          <p:nvPr/>
        </p:nvSpPr>
        <p:spPr bwMode="auto">
          <a:xfrm>
            <a:off x="6702425" y="4046538"/>
            <a:ext cx="29368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56" name="Line 130"/>
          <p:cNvSpPr>
            <a:spLocks noChangeShapeType="1"/>
          </p:cNvSpPr>
          <p:nvPr/>
        </p:nvSpPr>
        <p:spPr bwMode="auto">
          <a:xfrm flipH="1">
            <a:off x="7008813" y="4046538"/>
            <a:ext cx="293687"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969" name="Rectangle 131"/>
          <p:cNvSpPr>
            <a:spLocks noChangeArrowheads="1"/>
          </p:cNvSpPr>
          <p:nvPr/>
        </p:nvSpPr>
        <p:spPr bwMode="auto">
          <a:xfrm>
            <a:off x="5978525" y="4046538"/>
            <a:ext cx="2160588" cy="433387"/>
          </a:xfrm>
          <a:prstGeom prst="rect">
            <a:avLst/>
          </a:prstGeom>
          <a:solidFill>
            <a:schemeClr val="bg1">
              <a:lumMod val="85000"/>
            </a:schemeClr>
          </a:solidFill>
          <a:ln w="11113">
            <a:solidFill>
              <a:srgbClr val="000000"/>
            </a:solidFill>
            <a:miter lim="800000"/>
            <a:headEnd/>
            <a:tailEnd/>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0" hangingPunct="0">
              <a:spcBef>
                <a:spcPct val="0"/>
              </a:spcBef>
              <a:buFontTx/>
              <a:buNone/>
              <a:defRPr/>
            </a:pPr>
            <a:endParaRPr lang="fr-FR" altLang="fr-FR" sz="1800" b="0">
              <a:latin typeface="Arial" charset="0"/>
              <a:cs typeface="+mn-cs"/>
            </a:endParaRPr>
          </a:p>
        </p:txBody>
      </p:sp>
      <p:sp>
        <p:nvSpPr>
          <p:cNvPr id="94258" name="Rectangle 132"/>
          <p:cNvSpPr>
            <a:spLocks noChangeArrowheads="1"/>
          </p:cNvSpPr>
          <p:nvPr/>
        </p:nvSpPr>
        <p:spPr bwMode="auto">
          <a:xfrm>
            <a:off x="7137400" y="4111625"/>
            <a:ext cx="7080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94259" name="Rectangle 133"/>
          <p:cNvSpPr>
            <a:spLocks noChangeArrowheads="1"/>
          </p:cNvSpPr>
          <p:nvPr/>
        </p:nvSpPr>
        <p:spPr bwMode="auto">
          <a:xfrm>
            <a:off x="7156450" y="4124325"/>
            <a:ext cx="730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latin typeface="Helvetica" pitchFamily="34" charset="0"/>
              </a:rPr>
              <a:t>Marbre</a:t>
            </a:r>
            <a:endParaRPr lang="fr-FR" altLang="fr-FR" sz="1800" b="0">
              <a:solidFill>
                <a:schemeClr val="tx1"/>
              </a:solidFill>
            </a:endParaRPr>
          </a:p>
        </p:txBody>
      </p:sp>
      <p:grpSp>
        <p:nvGrpSpPr>
          <p:cNvPr id="94260" name="Group 134"/>
          <p:cNvGrpSpPr>
            <a:grpSpLocks/>
          </p:cNvGrpSpPr>
          <p:nvPr/>
        </p:nvGrpSpPr>
        <p:grpSpPr bwMode="auto">
          <a:xfrm>
            <a:off x="6989763" y="3295650"/>
            <a:ext cx="1587" cy="1247775"/>
            <a:chOff x="4403" y="2076"/>
            <a:chExt cx="1" cy="786"/>
          </a:xfrm>
        </p:grpSpPr>
        <p:sp>
          <p:nvSpPr>
            <p:cNvPr id="94304" name="Line 135"/>
            <p:cNvSpPr>
              <a:spLocks noChangeShapeType="1"/>
            </p:cNvSpPr>
            <p:nvPr/>
          </p:nvSpPr>
          <p:spPr bwMode="auto">
            <a:xfrm>
              <a:off x="4403" y="2076"/>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5" name="Line 136"/>
            <p:cNvSpPr>
              <a:spLocks noChangeShapeType="1"/>
            </p:cNvSpPr>
            <p:nvPr/>
          </p:nvSpPr>
          <p:spPr bwMode="auto">
            <a:xfrm>
              <a:off x="4403" y="2128"/>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6" name="Line 137"/>
            <p:cNvSpPr>
              <a:spLocks noChangeShapeType="1"/>
            </p:cNvSpPr>
            <p:nvPr/>
          </p:nvSpPr>
          <p:spPr bwMode="auto">
            <a:xfrm>
              <a:off x="4403" y="2160"/>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7" name="Line 138"/>
            <p:cNvSpPr>
              <a:spLocks noChangeShapeType="1"/>
            </p:cNvSpPr>
            <p:nvPr/>
          </p:nvSpPr>
          <p:spPr bwMode="auto">
            <a:xfrm>
              <a:off x="4403" y="2212"/>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8" name="Line 139"/>
            <p:cNvSpPr>
              <a:spLocks noChangeShapeType="1"/>
            </p:cNvSpPr>
            <p:nvPr/>
          </p:nvSpPr>
          <p:spPr bwMode="auto">
            <a:xfrm>
              <a:off x="4403" y="2245"/>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9" name="Line 140"/>
            <p:cNvSpPr>
              <a:spLocks noChangeShapeType="1"/>
            </p:cNvSpPr>
            <p:nvPr/>
          </p:nvSpPr>
          <p:spPr bwMode="auto">
            <a:xfrm>
              <a:off x="4403" y="229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0" name="Line 141"/>
            <p:cNvSpPr>
              <a:spLocks noChangeShapeType="1"/>
            </p:cNvSpPr>
            <p:nvPr/>
          </p:nvSpPr>
          <p:spPr bwMode="auto">
            <a:xfrm>
              <a:off x="4403" y="2329"/>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1" name="Line 142"/>
            <p:cNvSpPr>
              <a:spLocks noChangeShapeType="1"/>
            </p:cNvSpPr>
            <p:nvPr/>
          </p:nvSpPr>
          <p:spPr bwMode="auto">
            <a:xfrm>
              <a:off x="4403" y="2381"/>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2" name="Line 143"/>
            <p:cNvSpPr>
              <a:spLocks noChangeShapeType="1"/>
            </p:cNvSpPr>
            <p:nvPr/>
          </p:nvSpPr>
          <p:spPr bwMode="auto">
            <a:xfrm>
              <a:off x="4403" y="2414"/>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3" name="Line 144"/>
            <p:cNvSpPr>
              <a:spLocks noChangeShapeType="1"/>
            </p:cNvSpPr>
            <p:nvPr/>
          </p:nvSpPr>
          <p:spPr bwMode="auto">
            <a:xfrm>
              <a:off x="4403" y="2466"/>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4" name="Line 145"/>
            <p:cNvSpPr>
              <a:spLocks noChangeShapeType="1"/>
            </p:cNvSpPr>
            <p:nvPr/>
          </p:nvSpPr>
          <p:spPr bwMode="auto">
            <a:xfrm>
              <a:off x="4403" y="2498"/>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5" name="Line 146"/>
            <p:cNvSpPr>
              <a:spLocks noChangeShapeType="1"/>
            </p:cNvSpPr>
            <p:nvPr/>
          </p:nvSpPr>
          <p:spPr bwMode="auto">
            <a:xfrm>
              <a:off x="4403" y="2550"/>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6" name="Line 147"/>
            <p:cNvSpPr>
              <a:spLocks noChangeShapeType="1"/>
            </p:cNvSpPr>
            <p:nvPr/>
          </p:nvSpPr>
          <p:spPr bwMode="auto">
            <a:xfrm>
              <a:off x="4403" y="2583"/>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7" name="Line 148"/>
            <p:cNvSpPr>
              <a:spLocks noChangeShapeType="1"/>
            </p:cNvSpPr>
            <p:nvPr/>
          </p:nvSpPr>
          <p:spPr bwMode="auto">
            <a:xfrm>
              <a:off x="4403" y="263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8" name="Line 149"/>
            <p:cNvSpPr>
              <a:spLocks noChangeShapeType="1"/>
            </p:cNvSpPr>
            <p:nvPr/>
          </p:nvSpPr>
          <p:spPr bwMode="auto">
            <a:xfrm>
              <a:off x="4403" y="2667"/>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19" name="Line 150"/>
            <p:cNvSpPr>
              <a:spLocks noChangeShapeType="1"/>
            </p:cNvSpPr>
            <p:nvPr/>
          </p:nvSpPr>
          <p:spPr bwMode="auto">
            <a:xfrm>
              <a:off x="4403" y="2719"/>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20" name="Line 151"/>
            <p:cNvSpPr>
              <a:spLocks noChangeShapeType="1"/>
            </p:cNvSpPr>
            <p:nvPr/>
          </p:nvSpPr>
          <p:spPr bwMode="auto">
            <a:xfrm>
              <a:off x="4403" y="2752"/>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21" name="Line 152"/>
            <p:cNvSpPr>
              <a:spLocks noChangeShapeType="1"/>
            </p:cNvSpPr>
            <p:nvPr/>
          </p:nvSpPr>
          <p:spPr bwMode="auto">
            <a:xfrm>
              <a:off x="4403" y="2804"/>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22" name="Line 153"/>
            <p:cNvSpPr>
              <a:spLocks noChangeShapeType="1"/>
            </p:cNvSpPr>
            <p:nvPr/>
          </p:nvSpPr>
          <p:spPr bwMode="auto">
            <a:xfrm>
              <a:off x="4403" y="2836"/>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94261" name="Rectangle 154"/>
          <p:cNvSpPr>
            <a:spLocks noChangeArrowheads="1"/>
          </p:cNvSpPr>
          <p:nvPr/>
        </p:nvSpPr>
        <p:spPr bwMode="auto">
          <a:xfrm>
            <a:off x="7699375" y="3060701"/>
            <a:ext cx="5508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pièce</a:t>
            </a:r>
            <a:endParaRPr lang="fr-FR" altLang="fr-FR" sz="1800" b="0" dirty="0">
              <a:solidFill>
                <a:schemeClr val="tx1"/>
              </a:solidFill>
            </a:endParaRPr>
          </a:p>
        </p:txBody>
      </p:sp>
      <p:sp>
        <p:nvSpPr>
          <p:cNvPr id="94262" name="Line 155"/>
          <p:cNvSpPr>
            <a:spLocks noChangeShapeType="1"/>
          </p:cNvSpPr>
          <p:nvPr/>
        </p:nvSpPr>
        <p:spPr bwMode="auto">
          <a:xfrm>
            <a:off x="3743325" y="4048125"/>
            <a:ext cx="127793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38975" name="Group 156"/>
          <p:cNvGrpSpPr>
            <a:grpSpLocks/>
          </p:cNvGrpSpPr>
          <p:nvPr/>
        </p:nvGrpSpPr>
        <p:grpSpPr bwMode="auto">
          <a:xfrm>
            <a:off x="850900" y="3463925"/>
            <a:ext cx="3516313" cy="585788"/>
            <a:chOff x="536" y="2182"/>
            <a:chExt cx="2215" cy="369"/>
          </a:xfrm>
          <a:solidFill>
            <a:srgbClr val="FFCCFF"/>
          </a:solidFill>
        </p:grpSpPr>
        <p:sp>
          <p:nvSpPr>
            <p:cNvPr id="39008" name="Freeform 157"/>
            <p:cNvSpPr>
              <a:spLocks/>
            </p:cNvSpPr>
            <p:nvPr/>
          </p:nvSpPr>
          <p:spPr bwMode="auto">
            <a:xfrm>
              <a:off x="536" y="2182"/>
              <a:ext cx="2215" cy="369"/>
            </a:xfrm>
            <a:custGeom>
              <a:avLst/>
              <a:gdLst>
                <a:gd name="T0" fmla="*/ 0 w 4430"/>
                <a:gd name="T1" fmla="*/ 0 h 740"/>
                <a:gd name="T2" fmla="*/ 5 w 4430"/>
                <a:gd name="T3" fmla="*/ 0 h 740"/>
                <a:gd name="T4" fmla="*/ 5 w 4430"/>
                <a:gd name="T5" fmla="*/ 0 h 740"/>
                <a:gd name="T6" fmla="*/ 4 w 4430"/>
                <a:gd name="T7" fmla="*/ 0 h 740"/>
                <a:gd name="T8" fmla="*/ 4 w 4430"/>
                <a:gd name="T9" fmla="*/ 0 h 740"/>
                <a:gd name="T10" fmla="*/ 1 w 4430"/>
                <a:gd name="T11" fmla="*/ 0 h 740"/>
                <a:gd name="T12" fmla="*/ 1 w 4430"/>
                <a:gd name="T13" fmla="*/ 0 h 740"/>
                <a:gd name="T14" fmla="*/ 0 w 4430"/>
                <a:gd name="T15" fmla="*/ 0 h 740"/>
                <a:gd name="T16" fmla="*/ 0 w 4430"/>
                <a:gd name="T17" fmla="*/ 0 h 7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30" h="740">
                  <a:moveTo>
                    <a:pt x="0" y="0"/>
                  </a:moveTo>
                  <a:lnTo>
                    <a:pt x="4430" y="0"/>
                  </a:lnTo>
                  <a:lnTo>
                    <a:pt x="4430" y="354"/>
                  </a:lnTo>
                  <a:lnTo>
                    <a:pt x="3475" y="354"/>
                  </a:lnTo>
                  <a:lnTo>
                    <a:pt x="3475" y="740"/>
                  </a:lnTo>
                  <a:lnTo>
                    <a:pt x="966" y="740"/>
                  </a:lnTo>
                  <a:lnTo>
                    <a:pt x="966" y="385"/>
                  </a:lnTo>
                  <a:lnTo>
                    <a:pt x="0" y="385"/>
                  </a:lnTo>
                  <a:lnTo>
                    <a:pt x="0" y="0"/>
                  </a:lnTo>
                  <a:close/>
                </a:path>
              </a:pathLst>
            </a:custGeom>
            <a:grpFill/>
            <a:ln w="28575" cmpd="sng">
              <a:solidFill>
                <a:srgbClr val="FF0033"/>
              </a:solidFill>
              <a:round/>
              <a:headEnd/>
              <a:tailEnd/>
            </a:ln>
          </p:spPr>
          <p:txBody>
            <a:bodyPr/>
            <a:lstStyle/>
            <a:p>
              <a:pPr eaLnBrk="0" hangingPunct="0">
                <a:defRPr/>
              </a:pPr>
              <a:endParaRPr lang="fr-FR" b="0">
                <a:cs typeface="+mn-cs"/>
              </a:endParaRPr>
            </a:p>
          </p:txBody>
        </p:sp>
        <p:sp>
          <p:nvSpPr>
            <p:cNvPr id="39009" name="Freeform 158"/>
            <p:cNvSpPr>
              <a:spLocks/>
            </p:cNvSpPr>
            <p:nvPr/>
          </p:nvSpPr>
          <p:spPr bwMode="auto">
            <a:xfrm>
              <a:off x="536" y="2182"/>
              <a:ext cx="2215" cy="369"/>
            </a:xfrm>
            <a:custGeom>
              <a:avLst/>
              <a:gdLst>
                <a:gd name="T0" fmla="*/ 0 w 4430"/>
                <a:gd name="T1" fmla="*/ 0 h 740"/>
                <a:gd name="T2" fmla="*/ 5 w 4430"/>
                <a:gd name="T3" fmla="*/ 0 h 740"/>
                <a:gd name="T4" fmla="*/ 5 w 4430"/>
                <a:gd name="T5" fmla="*/ 0 h 740"/>
                <a:gd name="T6" fmla="*/ 4 w 4430"/>
                <a:gd name="T7" fmla="*/ 0 h 740"/>
                <a:gd name="T8" fmla="*/ 4 w 4430"/>
                <a:gd name="T9" fmla="*/ 0 h 740"/>
                <a:gd name="T10" fmla="*/ 1 w 4430"/>
                <a:gd name="T11" fmla="*/ 0 h 740"/>
                <a:gd name="T12" fmla="*/ 1 w 4430"/>
                <a:gd name="T13" fmla="*/ 0 h 740"/>
                <a:gd name="T14" fmla="*/ 0 w 4430"/>
                <a:gd name="T15" fmla="*/ 0 h 740"/>
                <a:gd name="T16" fmla="*/ 0 w 4430"/>
                <a:gd name="T17" fmla="*/ 0 h 7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30" h="740">
                  <a:moveTo>
                    <a:pt x="0" y="0"/>
                  </a:moveTo>
                  <a:lnTo>
                    <a:pt x="4430" y="0"/>
                  </a:lnTo>
                  <a:lnTo>
                    <a:pt x="4430" y="354"/>
                  </a:lnTo>
                  <a:lnTo>
                    <a:pt x="3475" y="354"/>
                  </a:lnTo>
                  <a:lnTo>
                    <a:pt x="3475" y="740"/>
                  </a:lnTo>
                  <a:lnTo>
                    <a:pt x="966" y="740"/>
                  </a:lnTo>
                  <a:lnTo>
                    <a:pt x="966" y="385"/>
                  </a:lnTo>
                  <a:lnTo>
                    <a:pt x="0" y="385"/>
                  </a:lnTo>
                  <a:lnTo>
                    <a:pt x="0" y="0"/>
                  </a:lnTo>
                  <a:close/>
                </a:path>
              </a:pathLst>
            </a:custGeom>
            <a:grpFill/>
            <a:ln w="28575" cmpd="sng">
              <a:solidFill>
                <a:srgbClr val="FF0033"/>
              </a:solidFill>
              <a:prstDash val="solid"/>
              <a:round/>
              <a:headEnd/>
              <a:tailEnd/>
            </a:ln>
          </p:spPr>
          <p:txBody>
            <a:bodyPr/>
            <a:lstStyle/>
            <a:p>
              <a:pPr eaLnBrk="0" hangingPunct="0">
                <a:defRPr/>
              </a:pPr>
              <a:endParaRPr lang="fr-FR" b="0">
                <a:cs typeface="+mn-cs"/>
              </a:endParaRPr>
            </a:p>
          </p:txBody>
        </p:sp>
      </p:grpSp>
      <p:grpSp>
        <p:nvGrpSpPr>
          <p:cNvPr id="94264" name="Group 159"/>
          <p:cNvGrpSpPr>
            <a:grpSpLocks/>
          </p:cNvGrpSpPr>
          <p:nvPr/>
        </p:nvGrpSpPr>
        <p:grpSpPr bwMode="auto">
          <a:xfrm>
            <a:off x="2595563" y="3295650"/>
            <a:ext cx="1587" cy="1247775"/>
            <a:chOff x="1635" y="2076"/>
            <a:chExt cx="1" cy="786"/>
          </a:xfrm>
        </p:grpSpPr>
        <p:sp>
          <p:nvSpPr>
            <p:cNvPr id="94285" name="Line 160"/>
            <p:cNvSpPr>
              <a:spLocks noChangeShapeType="1"/>
            </p:cNvSpPr>
            <p:nvPr/>
          </p:nvSpPr>
          <p:spPr bwMode="auto">
            <a:xfrm>
              <a:off x="1635" y="2076"/>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86" name="Line 161"/>
            <p:cNvSpPr>
              <a:spLocks noChangeShapeType="1"/>
            </p:cNvSpPr>
            <p:nvPr/>
          </p:nvSpPr>
          <p:spPr bwMode="auto">
            <a:xfrm>
              <a:off x="1635" y="2128"/>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87" name="Line 162"/>
            <p:cNvSpPr>
              <a:spLocks noChangeShapeType="1"/>
            </p:cNvSpPr>
            <p:nvPr/>
          </p:nvSpPr>
          <p:spPr bwMode="auto">
            <a:xfrm>
              <a:off x="1635" y="2160"/>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88" name="Line 163"/>
            <p:cNvSpPr>
              <a:spLocks noChangeShapeType="1"/>
            </p:cNvSpPr>
            <p:nvPr/>
          </p:nvSpPr>
          <p:spPr bwMode="auto">
            <a:xfrm>
              <a:off x="1635" y="2212"/>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89" name="Line 164"/>
            <p:cNvSpPr>
              <a:spLocks noChangeShapeType="1"/>
            </p:cNvSpPr>
            <p:nvPr/>
          </p:nvSpPr>
          <p:spPr bwMode="auto">
            <a:xfrm>
              <a:off x="1635" y="2245"/>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0" name="Line 165"/>
            <p:cNvSpPr>
              <a:spLocks noChangeShapeType="1"/>
            </p:cNvSpPr>
            <p:nvPr/>
          </p:nvSpPr>
          <p:spPr bwMode="auto">
            <a:xfrm>
              <a:off x="1635" y="229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1" name="Line 166"/>
            <p:cNvSpPr>
              <a:spLocks noChangeShapeType="1"/>
            </p:cNvSpPr>
            <p:nvPr/>
          </p:nvSpPr>
          <p:spPr bwMode="auto">
            <a:xfrm>
              <a:off x="1635" y="2329"/>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2" name="Line 167"/>
            <p:cNvSpPr>
              <a:spLocks noChangeShapeType="1"/>
            </p:cNvSpPr>
            <p:nvPr/>
          </p:nvSpPr>
          <p:spPr bwMode="auto">
            <a:xfrm>
              <a:off x="1635" y="2381"/>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3" name="Line 168"/>
            <p:cNvSpPr>
              <a:spLocks noChangeShapeType="1"/>
            </p:cNvSpPr>
            <p:nvPr/>
          </p:nvSpPr>
          <p:spPr bwMode="auto">
            <a:xfrm>
              <a:off x="1635" y="2414"/>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4" name="Line 169"/>
            <p:cNvSpPr>
              <a:spLocks noChangeShapeType="1"/>
            </p:cNvSpPr>
            <p:nvPr/>
          </p:nvSpPr>
          <p:spPr bwMode="auto">
            <a:xfrm>
              <a:off x="1635" y="2466"/>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5" name="Line 170"/>
            <p:cNvSpPr>
              <a:spLocks noChangeShapeType="1"/>
            </p:cNvSpPr>
            <p:nvPr/>
          </p:nvSpPr>
          <p:spPr bwMode="auto">
            <a:xfrm>
              <a:off x="1635" y="2498"/>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6" name="Line 171"/>
            <p:cNvSpPr>
              <a:spLocks noChangeShapeType="1"/>
            </p:cNvSpPr>
            <p:nvPr/>
          </p:nvSpPr>
          <p:spPr bwMode="auto">
            <a:xfrm>
              <a:off x="1635" y="2550"/>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7" name="Line 172"/>
            <p:cNvSpPr>
              <a:spLocks noChangeShapeType="1"/>
            </p:cNvSpPr>
            <p:nvPr/>
          </p:nvSpPr>
          <p:spPr bwMode="auto">
            <a:xfrm>
              <a:off x="1635" y="2583"/>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8" name="Line 173"/>
            <p:cNvSpPr>
              <a:spLocks noChangeShapeType="1"/>
            </p:cNvSpPr>
            <p:nvPr/>
          </p:nvSpPr>
          <p:spPr bwMode="auto">
            <a:xfrm>
              <a:off x="1635" y="263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99" name="Line 174"/>
            <p:cNvSpPr>
              <a:spLocks noChangeShapeType="1"/>
            </p:cNvSpPr>
            <p:nvPr/>
          </p:nvSpPr>
          <p:spPr bwMode="auto">
            <a:xfrm>
              <a:off x="1635" y="2667"/>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0" name="Line 175"/>
            <p:cNvSpPr>
              <a:spLocks noChangeShapeType="1"/>
            </p:cNvSpPr>
            <p:nvPr/>
          </p:nvSpPr>
          <p:spPr bwMode="auto">
            <a:xfrm>
              <a:off x="1635" y="2719"/>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1" name="Line 176"/>
            <p:cNvSpPr>
              <a:spLocks noChangeShapeType="1"/>
            </p:cNvSpPr>
            <p:nvPr/>
          </p:nvSpPr>
          <p:spPr bwMode="auto">
            <a:xfrm>
              <a:off x="1635" y="2752"/>
              <a:ext cx="1"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2" name="Line 177"/>
            <p:cNvSpPr>
              <a:spLocks noChangeShapeType="1"/>
            </p:cNvSpPr>
            <p:nvPr/>
          </p:nvSpPr>
          <p:spPr bwMode="auto">
            <a:xfrm>
              <a:off x="1635" y="2804"/>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303" name="Line 178"/>
            <p:cNvSpPr>
              <a:spLocks noChangeShapeType="1"/>
            </p:cNvSpPr>
            <p:nvPr/>
          </p:nvSpPr>
          <p:spPr bwMode="auto">
            <a:xfrm>
              <a:off x="1635" y="2836"/>
              <a:ext cx="1"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94265" name="Freeform 179"/>
          <p:cNvSpPr>
            <a:spLocks/>
          </p:cNvSpPr>
          <p:nvPr/>
        </p:nvSpPr>
        <p:spPr bwMode="auto">
          <a:xfrm>
            <a:off x="5245100" y="3432175"/>
            <a:ext cx="179388" cy="352425"/>
          </a:xfrm>
          <a:custGeom>
            <a:avLst/>
            <a:gdLst>
              <a:gd name="T0" fmla="*/ 2147483647 w 226"/>
              <a:gd name="T1" fmla="*/ 2147483647 h 444"/>
              <a:gd name="T2" fmla="*/ 2147483647 w 226"/>
              <a:gd name="T3" fmla="*/ 2147483647 h 444"/>
              <a:gd name="T4" fmla="*/ 2147483647 w 226"/>
              <a:gd name="T5" fmla="*/ 2147483647 h 444"/>
              <a:gd name="T6" fmla="*/ 2147483647 w 226"/>
              <a:gd name="T7" fmla="*/ 0 h 444"/>
              <a:gd name="T8" fmla="*/ 2147483647 w 226"/>
              <a:gd name="T9" fmla="*/ 2147483647 h 444"/>
              <a:gd name="T10" fmla="*/ 2147483647 w 226"/>
              <a:gd name="T11" fmla="*/ 2147483647 h 444"/>
              <a:gd name="T12" fmla="*/ 2147483647 w 226"/>
              <a:gd name="T13" fmla="*/ 2147483647 h 444"/>
              <a:gd name="T14" fmla="*/ 2147483647 w 226"/>
              <a:gd name="T15" fmla="*/ 2147483647 h 444"/>
              <a:gd name="T16" fmla="*/ 2147483647 w 226"/>
              <a:gd name="T17" fmla="*/ 2147483647 h 444"/>
              <a:gd name="T18" fmla="*/ 2147483647 w 226"/>
              <a:gd name="T19" fmla="*/ 2147483647 h 444"/>
              <a:gd name="T20" fmla="*/ 2147483647 w 226"/>
              <a:gd name="T21" fmla="*/ 2147483647 h 444"/>
              <a:gd name="T22" fmla="*/ 2147483647 w 226"/>
              <a:gd name="T23" fmla="*/ 2147483647 h 444"/>
              <a:gd name="T24" fmla="*/ 2147483647 w 226"/>
              <a:gd name="T25" fmla="*/ 2147483647 h 444"/>
              <a:gd name="T26" fmla="*/ 2147483647 w 226"/>
              <a:gd name="T27" fmla="*/ 2147483647 h 444"/>
              <a:gd name="T28" fmla="*/ 2147483647 w 226"/>
              <a:gd name="T29" fmla="*/ 2147483647 h 444"/>
              <a:gd name="T30" fmla="*/ 2147483647 w 226"/>
              <a:gd name="T31" fmla="*/ 2147483647 h 444"/>
              <a:gd name="T32" fmla="*/ 2147483647 w 226"/>
              <a:gd name="T33" fmla="*/ 2147483647 h 444"/>
              <a:gd name="T34" fmla="*/ 0 w 226"/>
              <a:gd name="T35" fmla="*/ 2147483647 h 444"/>
              <a:gd name="T36" fmla="*/ 0 w 226"/>
              <a:gd name="T37" fmla="*/ 2147483647 h 444"/>
              <a:gd name="T38" fmla="*/ 0 w 226"/>
              <a:gd name="T39" fmla="*/ 2147483647 h 444"/>
              <a:gd name="T40" fmla="*/ 2147483647 w 226"/>
              <a:gd name="T41" fmla="*/ 2147483647 h 444"/>
              <a:gd name="T42" fmla="*/ 2147483647 w 226"/>
              <a:gd name="T43" fmla="*/ 2147483647 h 444"/>
              <a:gd name="T44" fmla="*/ 2147483647 w 226"/>
              <a:gd name="T45" fmla="*/ 2147483647 h 444"/>
              <a:gd name="T46" fmla="*/ 2147483647 w 226"/>
              <a:gd name="T47" fmla="*/ 2147483647 h 444"/>
              <a:gd name="T48" fmla="*/ 2147483647 w 226"/>
              <a:gd name="T49" fmla="*/ 2147483647 h 444"/>
              <a:gd name="T50" fmla="*/ 2147483647 w 226"/>
              <a:gd name="T51" fmla="*/ 2147483647 h 444"/>
              <a:gd name="T52" fmla="*/ 2147483647 w 226"/>
              <a:gd name="T53" fmla="*/ 2147483647 h 444"/>
              <a:gd name="T54" fmla="*/ 2147483647 w 226"/>
              <a:gd name="T55" fmla="*/ 2147483647 h 4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26" h="444">
                <a:moveTo>
                  <a:pt x="184" y="10"/>
                </a:moveTo>
                <a:lnTo>
                  <a:pt x="161" y="10"/>
                </a:lnTo>
                <a:lnTo>
                  <a:pt x="140" y="10"/>
                </a:lnTo>
                <a:lnTo>
                  <a:pt x="107" y="0"/>
                </a:lnTo>
                <a:lnTo>
                  <a:pt x="75" y="10"/>
                </a:lnTo>
                <a:lnTo>
                  <a:pt x="42" y="20"/>
                </a:lnTo>
                <a:lnTo>
                  <a:pt x="23" y="41"/>
                </a:lnTo>
                <a:lnTo>
                  <a:pt x="23" y="60"/>
                </a:lnTo>
                <a:lnTo>
                  <a:pt x="55" y="91"/>
                </a:lnTo>
                <a:lnTo>
                  <a:pt x="55" y="122"/>
                </a:lnTo>
                <a:lnTo>
                  <a:pt x="65" y="151"/>
                </a:lnTo>
                <a:lnTo>
                  <a:pt x="55" y="182"/>
                </a:lnTo>
                <a:lnTo>
                  <a:pt x="42" y="213"/>
                </a:lnTo>
                <a:lnTo>
                  <a:pt x="23" y="242"/>
                </a:lnTo>
                <a:lnTo>
                  <a:pt x="10" y="273"/>
                </a:lnTo>
                <a:lnTo>
                  <a:pt x="10" y="314"/>
                </a:lnTo>
                <a:lnTo>
                  <a:pt x="10" y="333"/>
                </a:lnTo>
                <a:lnTo>
                  <a:pt x="0" y="364"/>
                </a:lnTo>
                <a:lnTo>
                  <a:pt x="0" y="395"/>
                </a:lnTo>
                <a:lnTo>
                  <a:pt x="0" y="424"/>
                </a:lnTo>
                <a:lnTo>
                  <a:pt x="23" y="444"/>
                </a:lnTo>
                <a:lnTo>
                  <a:pt x="55" y="444"/>
                </a:lnTo>
                <a:lnTo>
                  <a:pt x="86" y="444"/>
                </a:lnTo>
                <a:lnTo>
                  <a:pt x="119" y="444"/>
                </a:lnTo>
                <a:lnTo>
                  <a:pt x="151" y="444"/>
                </a:lnTo>
                <a:lnTo>
                  <a:pt x="184" y="444"/>
                </a:lnTo>
                <a:lnTo>
                  <a:pt x="216" y="444"/>
                </a:lnTo>
                <a:lnTo>
                  <a:pt x="226" y="424"/>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266" name="Line 180"/>
          <p:cNvSpPr>
            <a:spLocks noChangeShapeType="1"/>
          </p:cNvSpPr>
          <p:nvPr/>
        </p:nvSpPr>
        <p:spPr bwMode="auto">
          <a:xfrm>
            <a:off x="5268913" y="2417763"/>
            <a:ext cx="41275" cy="38100"/>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94267" name="Line 181"/>
          <p:cNvSpPr>
            <a:spLocks noChangeShapeType="1"/>
          </p:cNvSpPr>
          <p:nvPr/>
        </p:nvSpPr>
        <p:spPr bwMode="auto">
          <a:xfrm>
            <a:off x="5276850" y="4319588"/>
            <a:ext cx="23813" cy="23812"/>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94268" name="Group 182"/>
          <p:cNvGrpSpPr>
            <a:grpSpLocks/>
          </p:cNvGrpSpPr>
          <p:nvPr/>
        </p:nvGrpSpPr>
        <p:grpSpPr bwMode="auto">
          <a:xfrm>
            <a:off x="7315200" y="3416300"/>
            <a:ext cx="1319213" cy="611188"/>
            <a:chOff x="4608" y="2152"/>
            <a:chExt cx="831" cy="385"/>
          </a:xfrm>
        </p:grpSpPr>
        <p:sp>
          <p:nvSpPr>
            <p:cNvPr id="94283" name="Freeform 183"/>
            <p:cNvSpPr>
              <a:spLocks/>
            </p:cNvSpPr>
            <p:nvPr/>
          </p:nvSpPr>
          <p:spPr bwMode="auto">
            <a:xfrm>
              <a:off x="4608" y="2152"/>
              <a:ext cx="831" cy="385"/>
            </a:xfrm>
            <a:custGeom>
              <a:avLst/>
              <a:gdLst>
                <a:gd name="T0" fmla="*/ 0 w 1663"/>
                <a:gd name="T1" fmla="*/ 0 h 772"/>
                <a:gd name="T2" fmla="*/ 0 w 1663"/>
                <a:gd name="T3" fmla="*/ 0 h 772"/>
                <a:gd name="T4" fmla="*/ 0 w 1663"/>
                <a:gd name="T5" fmla="*/ 0 h 772"/>
                <a:gd name="T6" fmla="*/ 0 w 1663"/>
                <a:gd name="T7" fmla="*/ 0 h 772"/>
                <a:gd name="T8" fmla="*/ 0 w 1663"/>
                <a:gd name="T9" fmla="*/ 0 h 772"/>
                <a:gd name="T10" fmla="*/ 0 w 1663"/>
                <a:gd name="T11" fmla="*/ 0 h 772"/>
                <a:gd name="T12" fmla="*/ 0 w 1663"/>
                <a:gd name="T13" fmla="*/ 0 h 772"/>
                <a:gd name="T14" fmla="*/ 0 w 1663"/>
                <a:gd name="T15" fmla="*/ 0 h 772"/>
                <a:gd name="T16" fmla="*/ 0 w 1663"/>
                <a:gd name="T17" fmla="*/ 0 h 772"/>
                <a:gd name="T18" fmla="*/ 0 w 1663"/>
                <a:gd name="T19" fmla="*/ 0 h 772"/>
                <a:gd name="T20" fmla="*/ 0 w 1663"/>
                <a:gd name="T21" fmla="*/ 0 h 772"/>
                <a:gd name="T22" fmla="*/ 0 w 1663"/>
                <a:gd name="T23" fmla="*/ 0 h 772"/>
                <a:gd name="T24" fmla="*/ 0 w 1663"/>
                <a:gd name="T25" fmla="*/ 0 h 772"/>
                <a:gd name="T26" fmla="*/ 0 w 1663"/>
                <a:gd name="T27" fmla="*/ 0 h 772"/>
                <a:gd name="T28" fmla="*/ 0 w 1663"/>
                <a:gd name="T29" fmla="*/ 0 h 772"/>
                <a:gd name="T30" fmla="*/ 0 w 1663"/>
                <a:gd name="T31" fmla="*/ 0 h 772"/>
                <a:gd name="T32" fmla="*/ 0 w 1663"/>
                <a:gd name="T33" fmla="*/ 0 h 772"/>
                <a:gd name="T34" fmla="*/ 0 w 1663"/>
                <a:gd name="T35" fmla="*/ 0 h 772"/>
                <a:gd name="T36" fmla="*/ 0 w 1663"/>
                <a:gd name="T37" fmla="*/ 0 h 772"/>
                <a:gd name="T38" fmla="*/ 0 w 1663"/>
                <a:gd name="T39" fmla="*/ 0 h 772"/>
                <a:gd name="T40" fmla="*/ 0 w 1663"/>
                <a:gd name="T41" fmla="*/ 0 h 772"/>
                <a:gd name="T42" fmla="*/ 0 w 1663"/>
                <a:gd name="T43" fmla="*/ 0 h 772"/>
                <a:gd name="T44" fmla="*/ 0 w 1663"/>
                <a:gd name="T45" fmla="*/ 0 h 772"/>
                <a:gd name="T46" fmla="*/ 0 w 1663"/>
                <a:gd name="T47" fmla="*/ 0 h 772"/>
                <a:gd name="T48" fmla="*/ 0 w 1663"/>
                <a:gd name="T49" fmla="*/ 0 h 772"/>
                <a:gd name="T50" fmla="*/ 0 w 1663"/>
                <a:gd name="T51" fmla="*/ 0 h 772"/>
                <a:gd name="T52" fmla="*/ 0 w 1663"/>
                <a:gd name="T53" fmla="*/ 0 h 772"/>
                <a:gd name="T54" fmla="*/ 0 w 1663"/>
                <a:gd name="T55" fmla="*/ 0 h 772"/>
                <a:gd name="T56" fmla="*/ 0 w 1663"/>
                <a:gd name="T57" fmla="*/ 0 h 772"/>
                <a:gd name="T58" fmla="*/ 0 w 1663"/>
                <a:gd name="T59" fmla="*/ 0 h 772"/>
                <a:gd name="T60" fmla="*/ 0 w 1663"/>
                <a:gd name="T61" fmla="*/ 0 h 772"/>
                <a:gd name="T62" fmla="*/ 0 w 1663"/>
                <a:gd name="T63" fmla="*/ 0 h 772"/>
                <a:gd name="T64" fmla="*/ 0 w 1663"/>
                <a:gd name="T65" fmla="*/ 0 h 772"/>
                <a:gd name="T66" fmla="*/ 0 w 1663"/>
                <a:gd name="T67" fmla="*/ 0 h 772"/>
                <a:gd name="T68" fmla="*/ 0 w 1663"/>
                <a:gd name="T69" fmla="*/ 0 h 772"/>
                <a:gd name="T70" fmla="*/ 0 w 1663"/>
                <a:gd name="T71" fmla="*/ 0 h 772"/>
                <a:gd name="T72" fmla="*/ 0 w 1663"/>
                <a:gd name="T73" fmla="*/ 0 h 772"/>
                <a:gd name="T74" fmla="*/ 0 w 1663"/>
                <a:gd name="T75" fmla="*/ 0 h 772"/>
                <a:gd name="T76" fmla="*/ 0 w 1663"/>
                <a:gd name="T77" fmla="*/ 0 h 772"/>
                <a:gd name="T78" fmla="*/ 0 w 1663"/>
                <a:gd name="T79" fmla="*/ 0 h 772"/>
                <a:gd name="T80" fmla="*/ 0 w 1663"/>
                <a:gd name="T81" fmla="*/ 0 h 772"/>
                <a:gd name="T82" fmla="*/ 0 w 1663"/>
                <a:gd name="T83" fmla="*/ 0 h 772"/>
                <a:gd name="T84" fmla="*/ 0 w 1663"/>
                <a:gd name="T85" fmla="*/ 0 h 772"/>
                <a:gd name="T86" fmla="*/ 0 w 1663"/>
                <a:gd name="T87" fmla="*/ 0 h 772"/>
                <a:gd name="T88" fmla="*/ 0 w 1663"/>
                <a:gd name="T89" fmla="*/ 0 h 772"/>
                <a:gd name="T90" fmla="*/ 0 w 1663"/>
                <a:gd name="T91" fmla="*/ 0 h 772"/>
                <a:gd name="T92" fmla="*/ 0 w 1663"/>
                <a:gd name="T93" fmla="*/ 0 h 772"/>
                <a:gd name="T94" fmla="*/ 0 w 1663"/>
                <a:gd name="T95" fmla="*/ 0 h 772"/>
                <a:gd name="T96" fmla="*/ 0 w 1663"/>
                <a:gd name="T97" fmla="*/ 0 h 772"/>
                <a:gd name="T98" fmla="*/ 0 w 1663"/>
                <a:gd name="T99" fmla="*/ 0 h 772"/>
                <a:gd name="T100" fmla="*/ 0 w 1663"/>
                <a:gd name="T101" fmla="*/ 0 h 772"/>
                <a:gd name="T102" fmla="*/ 0 w 1663"/>
                <a:gd name="T103" fmla="*/ 0 h 7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3" h="772">
                  <a:moveTo>
                    <a:pt x="268" y="54"/>
                  </a:moveTo>
                  <a:lnTo>
                    <a:pt x="289" y="65"/>
                  </a:lnTo>
                  <a:lnTo>
                    <a:pt x="312" y="65"/>
                  </a:lnTo>
                  <a:lnTo>
                    <a:pt x="344" y="73"/>
                  </a:lnTo>
                  <a:lnTo>
                    <a:pt x="375" y="73"/>
                  </a:lnTo>
                  <a:lnTo>
                    <a:pt x="408" y="81"/>
                  </a:lnTo>
                  <a:lnTo>
                    <a:pt x="440" y="81"/>
                  </a:lnTo>
                  <a:lnTo>
                    <a:pt x="473" y="73"/>
                  </a:lnTo>
                  <a:lnTo>
                    <a:pt x="503" y="65"/>
                  </a:lnTo>
                  <a:lnTo>
                    <a:pt x="536" y="54"/>
                  </a:lnTo>
                  <a:lnTo>
                    <a:pt x="569" y="54"/>
                  </a:lnTo>
                  <a:lnTo>
                    <a:pt x="601" y="54"/>
                  </a:lnTo>
                  <a:lnTo>
                    <a:pt x="634" y="46"/>
                  </a:lnTo>
                  <a:lnTo>
                    <a:pt x="676" y="46"/>
                  </a:lnTo>
                  <a:lnTo>
                    <a:pt x="697" y="46"/>
                  </a:lnTo>
                  <a:lnTo>
                    <a:pt x="729" y="46"/>
                  </a:lnTo>
                  <a:lnTo>
                    <a:pt x="762" y="46"/>
                  </a:lnTo>
                  <a:lnTo>
                    <a:pt x="794" y="46"/>
                  </a:lnTo>
                  <a:lnTo>
                    <a:pt x="837" y="37"/>
                  </a:lnTo>
                  <a:lnTo>
                    <a:pt x="858" y="37"/>
                  </a:lnTo>
                  <a:lnTo>
                    <a:pt x="900" y="37"/>
                  </a:lnTo>
                  <a:lnTo>
                    <a:pt x="933" y="37"/>
                  </a:lnTo>
                  <a:lnTo>
                    <a:pt x="955" y="37"/>
                  </a:lnTo>
                  <a:lnTo>
                    <a:pt x="986" y="37"/>
                  </a:lnTo>
                  <a:lnTo>
                    <a:pt x="1019" y="37"/>
                  </a:lnTo>
                  <a:lnTo>
                    <a:pt x="1051" y="37"/>
                  </a:lnTo>
                  <a:lnTo>
                    <a:pt x="1084" y="37"/>
                  </a:lnTo>
                  <a:lnTo>
                    <a:pt x="1116" y="37"/>
                  </a:lnTo>
                  <a:lnTo>
                    <a:pt x="1147" y="28"/>
                  </a:lnTo>
                  <a:lnTo>
                    <a:pt x="1180" y="28"/>
                  </a:lnTo>
                  <a:lnTo>
                    <a:pt x="1222" y="10"/>
                  </a:lnTo>
                  <a:lnTo>
                    <a:pt x="1245" y="10"/>
                  </a:lnTo>
                  <a:lnTo>
                    <a:pt x="1276" y="0"/>
                  </a:lnTo>
                  <a:lnTo>
                    <a:pt x="1318" y="10"/>
                  </a:lnTo>
                  <a:lnTo>
                    <a:pt x="1341" y="10"/>
                  </a:lnTo>
                  <a:lnTo>
                    <a:pt x="1373" y="20"/>
                  </a:lnTo>
                  <a:lnTo>
                    <a:pt x="1406" y="28"/>
                  </a:lnTo>
                  <a:lnTo>
                    <a:pt x="1437" y="28"/>
                  </a:lnTo>
                  <a:lnTo>
                    <a:pt x="1469" y="28"/>
                  </a:lnTo>
                  <a:lnTo>
                    <a:pt x="1502" y="37"/>
                  </a:lnTo>
                  <a:lnTo>
                    <a:pt x="1534" y="37"/>
                  </a:lnTo>
                  <a:lnTo>
                    <a:pt x="1567" y="37"/>
                  </a:lnTo>
                  <a:lnTo>
                    <a:pt x="1598" y="37"/>
                  </a:lnTo>
                  <a:lnTo>
                    <a:pt x="1630" y="37"/>
                  </a:lnTo>
                  <a:lnTo>
                    <a:pt x="1663" y="37"/>
                  </a:lnTo>
                  <a:lnTo>
                    <a:pt x="1651" y="65"/>
                  </a:lnTo>
                  <a:lnTo>
                    <a:pt x="1630" y="91"/>
                  </a:lnTo>
                  <a:lnTo>
                    <a:pt x="1619" y="119"/>
                  </a:lnTo>
                  <a:lnTo>
                    <a:pt x="1619" y="146"/>
                  </a:lnTo>
                  <a:lnTo>
                    <a:pt x="1619" y="174"/>
                  </a:lnTo>
                  <a:lnTo>
                    <a:pt x="1619" y="200"/>
                  </a:lnTo>
                  <a:lnTo>
                    <a:pt x="1619" y="228"/>
                  </a:lnTo>
                  <a:lnTo>
                    <a:pt x="1630" y="255"/>
                  </a:lnTo>
                  <a:lnTo>
                    <a:pt x="1630" y="283"/>
                  </a:lnTo>
                  <a:lnTo>
                    <a:pt x="1630" y="309"/>
                  </a:lnTo>
                  <a:lnTo>
                    <a:pt x="1640" y="336"/>
                  </a:lnTo>
                  <a:lnTo>
                    <a:pt x="1640" y="364"/>
                  </a:lnTo>
                  <a:lnTo>
                    <a:pt x="1640" y="392"/>
                  </a:lnTo>
                  <a:lnTo>
                    <a:pt x="1640" y="418"/>
                  </a:lnTo>
                  <a:lnTo>
                    <a:pt x="1640" y="445"/>
                  </a:lnTo>
                  <a:lnTo>
                    <a:pt x="1619" y="473"/>
                  </a:lnTo>
                  <a:lnTo>
                    <a:pt x="1609" y="501"/>
                  </a:lnTo>
                  <a:lnTo>
                    <a:pt x="1586" y="501"/>
                  </a:lnTo>
                  <a:lnTo>
                    <a:pt x="1554" y="489"/>
                  </a:lnTo>
                  <a:lnTo>
                    <a:pt x="1521" y="489"/>
                  </a:lnTo>
                  <a:lnTo>
                    <a:pt x="1490" y="481"/>
                  </a:lnTo>
                  <a:lnTo>
                    <a:pt x="1458" y="481"/>
                  </a:lnTo>
                  <a:lnTo>
                    <a:pt x="1425" y="489"/>
                  </a:lnTo>
                  <a:lnTo>
                    <a:pt x="1393" y="489"/>
                  </a:lnTo>
                  <a:lnTo>
                    <a:pt x="1360" y="489"/>
                  </a:lnTo>
                  <a:lnTo>
                    <a:pt x="1329" y="489"/>
                  </a:lnTo>
                  <a:lnTo>
                    <a:pt x="1297" y="489"/>
                  </a:lnTo>
                  <a:lnTo>
                    <a:pt x="1264" y="489"/>
                  </a:lnTo>
                  <a:lnTo>
                    <a:pt x="1232" y="489"/>
                  </a:lnTo>
                  <a:lnTo>
                    <a:pt x="1199" y="489"/>
                  </a:lnTo>
                  <a:lnTo>
                    <a:pt x="1168" y="481"/>
                  </a:lnTo>
                  <a:lnTo>
                    <a:pt x="1136" y="481"/>
                  </a:lnTo>
                  <a:lnTo>
                    <a:pt x="1094" y="481"/>
                  </a:lnTo>
                  <a:lnTo>
                    <a:pt x="1071" y="481"/>
                  </a:lnTo>
                  <a:lnTo>
                    <a:pt x="1040" y="489"/>
                  </a:lnTo>
                  <a:lnTo>
                    <a:pt x="1007" y="481"/>
                  </a:lnTo>
                  <a:lnTo>
                    <a:pt x="975" y="473"/>
                  </a:lnTo>
                  <a:lnTo>
                    <a:pt x="942" y="473"/>
                  </a:lnTo>
                  <a:lnTo>
                    <a:pt x="910" y="473"/>
                  </a:lnTo>
                  <a:lnTo>
                    <a:pt x="879" y="489"/>
                  </a:lnTo>
                  <a:lnTo>
                    <a:pt x="868" y="509"/>
                  </a:lnTo>
                  <a:lnTo>
                    <a:pt x="868" y="527"/>
                  </a:lnTo>
                  <a:lnTo>
                    <a:pt x="868" y="554"/>
                  </a:lnTo>
                  <a:lnTo>
                    <a:pt x="868" y="590"/>
                  </a:lnTo>
                  <a:lnTo>
                    <a:pt x="868" y="609"/>
                  </a:lnTo>
                  <a:lnTo>
                    <a:pt x="868" y="635"/>
                  </a:lnTo>
                  <a:lnTo>
                    <a:pt x="868" y="671"/>
                  </a:lnTo>
                  <a:lnTo>
                    <a:pt x="858" y="699"/>
                  </a:lnTo>
                  <a:lnTo>
                    <a:pt x="858" y="718"/>
                  </a:lnTo>
                  <a:lnTo>
                    <a:pt x="858" y="744"/>
                  </a:lnTo>
                  <a:lnTo>
                    <a:pt x="846" y="772"/>
                  </a:lnTo>
                  <a:lnTo>
                    <a:pt x="814" y="772"/>
                  </a:lnTo>
                  <a:lnTo>
                    <a:pt x="781" y="772"/>
                  </a:lnTo>
                  <a:lnTo>
                    <a:pt x="749" y="772"/>
                  </a:lnTo>
                  <a:lnTo>
                    <a:pt x="718" y="772"/>
                  </a:lnTo>
                  <a:lnTo>
                    <a:pt x="686" y="762"/>
                  </a:lnTo>
                  <a:lnTo>
                    <a:pt x="653" y="752"/>
                  </a:lnTo>
                  <a:lnTo>
                    <a:pt x="621" y="744"/>
                  </a:lnTo>
                  <a:lnTo>
                    <a:pt x="588" y="735"/>
                  </a:lnTo>
                  <a:lnTo>
                    <a:pt x="557" y="735"/>
                  </a:lnTo>
                  <a:lnTo>
                    <a:pt x="525" y="735"/>
                  </a:lnTo>
                  <a:lnTo>
                    <a:pt x="492" y="726"/>
                  </a:lnTo>
                  <a:lnTo>
                    <a:pt x="460" y="735"/>
                  </a:lnTo>
                  <a:lnTo>
                    <a:pt x="427" y="735"/>
                  </a:lnTo>
                  <a:lnTo>
                    <a:pt x="396" y="735"/>
                  </a:lnTo>
                  <a:lnTo>
                    <a:pt x="364" y="735"/>
                  </a:lnTo>
                  <a:lnTo>
                    <a:pt x="331" y="735"/>
                  </a:lnTo>
                  <a:lnTo>
                    <a:pt x="299" y="735"/>
                  </a:lnTo>
                  <a:lnTo>
                    <a:pt x="268" y="744"/>
                  </a:lnTo>
                  <a:lnTo>
                    <a:pt x="235" y="744"/>
                  </a:lnTo>
                  <a:lnTo>
                    <a:pt x="203" y="752"/>
                  </a:lnTo>
                  <a:lnTo>
                    <a:pt x="170" y="752"/>
                  </a:lnTo>
                  <a:lnTo>
                    <a:pt x="138" y="752"/>
                  </a:lnTo>
                  <a:lnTo>
                    <a:pt x="107" y="752"/>
                  </a:lnTo>
                  <a:lnTo>
                    <a:pt x="74" y="752"/>
                  </a:lnTo>
                  <a:lnTo>
                    <a:pt x="42" y="752"/>
                  </a:lnTo>
                  <a:lnTo>
                    <a:pt x="9" y="744"/>
                  </a:lnTo>
                  <a:lnTo>
                    <a:pt x="0" y="726"/>
                  </a:lnTo>
                  <a:lnTo>
                    <a:pt x="0" y="707"/>
                  </a:lnTo>
                  <a:lnTo>
                    <a:pt x="9" y="681"/>
                  </a:lnTo>
                  <a:lnTo>
                    <a:pt x="22" y="653"/>
                  </a:lnTo>
                  <a:lnTo>
                    <a:pt x="22" y="626"/>
                  </a:lnTo>
                  <a:lnTo>
                    <a:pt x="22" y="598"/>
                  </a:lnTo>
                  <a:lnTo>
                    <a:pt x="9" y="572"/>
                  </a:lnTo>
                  <a:lnTo>
                    <a:pt x="0" y="544"/>
                  </a:lnTo>
                  <a:lnTo>
                    <a:pt x="9" y="517"/>
                  </a:lnTo>
                  <a:lnTo>
                    <a:pt x="32" y="527"/>
                  </a:lnTo>
                  <a:lnTo>
                    <a:pt x="53" y="536"/>
                  </a:lnTo>
                  <a:lnTo>
                    <a:pt x="86" y="536"/>
                  </a:lnTo>
                  <a:lnTo>
                    <a:pt x="118" y="536"/>
                  </a:lnTo>
                  <a:lnTo>
                    <a:pt x="151" y="536"/>
                  </a:lnTo>
                  <a:lnTo>
                    <a:pt x="183" y="527"/>
                  </a:lnTo>
                  <a:lnTo>
                    <a:pt x="214" y="517"/>
                  </a:lnTo>
                  <a:lnTo>
                    <a:pt x="247" y="517"/>
                  </a:lnTo>
                  <a:lnTo>
                    <a:pt x="279" y="509"/>
                  </a:lnTo>
                  <a:lnTo>
                    <a:pt x="299" y="489"/>
                  </a:lnTo>
                  <a:lnTo>
                    <a:pt x="279" y="463"/>
                  </a:lnTo>
                  <a:lnTo>
                    <a:pt x="256" y="436"/>
                  </a:lnTo>
                  <a:lnTo>
                    <a:pt x="256" y="408"/>
                  </a:lnTo>
                  <a:lnTo>
                    <a:pt x="256" y="380"/>
                  </a:lnTo>
                  <a:lnTo>
                    <a:pt x="256" y="354"/>
                  </a:lnTo>
                  <a:lnTo>
                    <a:pt x="268" y="327"/>
                  </a:lnTo>
                  <a:lnTo>
                    <a:pt x="279" y="299"/>
                  </a:lnTo>
                  <a:lnTo>
                    <a:pt x="299" y="271"/>
                  </a:lnTo>
                  <a:lnTo>
                    <a:pt x="299" y="245"/>
                  </a:lnTo>
                  <a:lnTo>
                    <a:pt x="289" y="218"/>
                  </a:lnTo>
                  <a:lnTo>
                    <a:pt x="289" y="174"/>
                  </a:lnTo>
                  <a:lnTo>
                    <a:pt x="289" y="146"/>
                  </a:lnTo>
                  <a:lnTo>
                    <a:pt x="289" y="127"/>
                  </a:lnTo>
                  <a:lnTo>
                    <a:pt x="289" y="109"/>
                  </a:lnTo>
                  <a:lnTo>
                    <a:pt x="279" y="81"/>
                  </a:lnTo>
                  <a:lnTo>
                    <a:pt x="268" y="54"/>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94284" name="Freeform 184"/>
            <p:cNvSpPr>
              <a:spLocks/>
            </p:cNvSpPr>
            <p:nvPr/>
          </p:nvSpPr>
          <p:spPr bwMode="auto">
            <a:xfrm>
              <a:off x="4608" y="2152"/>
              <a:ext cx="831" cy="385"/>
            </a:xfrm>
            <a:custGeom>
              <a:avLst/>
              <a:gdLst>
                <a:gd name="T0" fmla="*/ 0 w 1663"/>
                <a:gd name="T1" fmla="*/ 0 h 772"/>
                <a:gd name="T2" fmla="*/ 0 w 1663"/>
                <a:gd name="T3" fmla="*/ 0 h 772"/>
                <a:gd name="T4" fmla="*/ 0 w 1663"/>
                <a:gd name="T5" fmla="*/ 0 h 772"/>
                <a:gd name="T6" fmla="*/ 0 w 1663"/>
                <a:gd name="T7" fmla="*/ 0 h 772"/>
                <a:gd name="T8" fmla="*/ 0 w 1663"/>
                <a:gd name="T9" fmla="*/ 0 h 772"/>
                <a:gd name="T10" fmla="*/ 0 w 1663"/>
                <a:gd name="T11" fmla="*/ 0 h 772"/>
                <a:gd name="T12" fmla="*/ 0 w 1663"/>
                <a:gd name="T13" fmla="*/ 0 h 772"/>
                <a:gd name="T14" fmla="*/ 0 w 1663"/>
                <a:gd name="T15" fmla="*/ 0 h 772"/>
                <a:gd name="T16" fmla="*/ 0 w 1663"/>
                <a:gd name="T17" fmla="*/ 0 h 772"/>
                <a:gd name="T18" fmla="*/ 0 w 1663"/>
                <a:gd name="T19" fmla="*/ 0 h 772"/>
                <a:gd name="T20" fmla="*/ 0 w 1663"/>
                <a:gd name="T21" fmla="*/ 0 h 772"/>
                <a:gd name="T22" fmla="*/ 0 w 1663"/>
                <a:gd name="T23" fmla="*/ 0 h 772"/>
                <a:gd name="T24" fmla="*/ 0 w 1663"/>
                <a:gd name="T25" fmla="*/ 0 h 772"/>
                <a:gd name="T26" fmla="*/ 0 w 1663"/>
                <a:gd name="T27" fmla="*/ 0 h 772"/>
                <a:gd name="T28" fmla="*/ 0 w 1663"/>
                <a:gd name="T29" fmla="*/ 0 h 772"/>
                <a:gd name="T30" fmla="*/ 0 w 1663"/>
                <a:gd name="T31" fmla="*/ 0 h 772"/>
                <a:gd name="T32" fmla="*/ 0 w 1663"/>
                <a:gd name="T33" fmla="*/ 0 h 772"/>
                <a:gd name="T34" fmla="*/ 0 w 1663"/>
                <a:gd name="T35" fmla="*/ 0 h 772"/>
                <a:gd name="T36" fmla="*/ 0 w 1663"/>
                <a:gd name="T37" fmla="*/ 0 h 772"/>
                <a:gd name="T38" fmla="*/ 0 w 1663"/>
                <a:gd name="T39" fmla="*/ 0 h 772"/>
                <a:gd name="T40" fmla="*/ 0 w 1663"/>
                <a:gd name="T41" fmla="*/ 0 h 772"/>
                <a:gd name="T42" fmla="*/ 0 w 1663"/>
                <a:gd name="T43" fmla="*/ 0 h 772"/>
                <a:gd name="T44" fmla="*/ 0 w 1663"/>
                <a:gd name="T45" fmla="*/ 0 h 772"/>
                <a:gd name="T46" fmla="*/ 0 w 1663"/>
                <a:gd name="T47" fmla="*/ 0 h 772"/>
                <a:gd name="T48" fmla="*/ 0 w 1663"/>
                <a:gd name="T49" fmla="*/ 0 h 772"/>
                <a:gd name="T50" fmla="*/ 0 w 1663"/>
                <a:gd name="T51" fmla="*/ 0 h 772"/>
                <a:gd name="T52" fmla="*/ 0 w 1663"/>
                <a:gd name="T53" fmla="*/ 0 h 772"/>
                <a:gd name="T54" fmla="*/ 0 w 1663"/>
                <a:gd name="T55" fmla="*/ 0 h 772"/>
                <a:gd name="T56" fmla="*/ 0 w 1663"/>
                <a:gd name="T57" fmla="*/ 0 h 772"/>
                <a:gd name="T58" fmla="*/ 0 w 1663"/>
                <a:gd name="T59" fmla="*/ 0 h 772"/>
                <a:gd name="T60" fmla="*/ 0 w 1663"/>
                <a:gd name="T61" fmla="*/ 0 h 772"/>
                <a:gd name="T62" fmla="*/ 0 w 1663"/>
                <a:gd name="T63" fmla="*/ 0 h 772"/>
                <a:gd name="T64" fmla="*/ 0 w 1663"/>
                <a:gd name="T65" fmla="*/ 0 h 772"/>
                <a:gd name="T66" fmla="*/ 0 w 1663"/>
                <a:gd name="T67" fmla="*/ 0 h 772"/>
                <a:gd name="T68" fmla="*/ 0 w 1663"/>
                <a:gd name="T69" fmla="*/ 0 h 772"/>
                <a:gd name="T70" fmla="*/ 0 w 1663"/>
                <a:gd name="T71" fmla="*/ 0 h 772"/>
                <a:gd name="T72" fmla="*/ 0 w 1663"/>
                <a:gd name="T73" fmla="*/ 0 h 772"/>
                <a:gd name="T74" fmla="*/ 0 w 1663"/>
                <a:gd name="T75" fmla="*/ 0 h 772"/>
                <a:gd name="T76" fmla="*/ 0 w 1663"/>
                <a:gd name="T77" fmla="*/ 0 h 772"/>
                <a:gd name="T78" fmla="*/ 0 w 1663"/>
                <a:gd name="T79" fmla="*/ 0 h 772"/>
                <a:gd name="T80" fmla="*/ 0 w 1663"/>
                <a:gd name="T81" fmla="*/ 0 h 772"/>
                <a:gd name="T82" fmla="*/ 0 w 1663"/>
                <a:gd name="T83" fmla="*/ 0 h 772"/>
                <a:gd name="T84" fmla="*/ 0 w 1663"/>
                <a:gd name="T85" fmla="*/ 0 h 772"/>
                <a:gd name="T86" fmla="*/ 0 w 1663"/>
                <a:gd name="T87" fmla="*/ 0 h 772"/>
                <a:gd name="T88" fmla="*/ 0 w 1663"/>
                <a:gd name="T89" fmla="*/ 0 h 772"/>
                <a:gd name="T90" fmla="*/ 0 w 1663"/>
                <a:gd name="T91" fmla="*/ 0 h 772"/>
                <a:gd name="T92" fmla="*/ 0 w 1663"/>
                <a:gd name="T93" fmla="*/ 0 h 772"/>
                <a:gd name="T94" fmla="*/ 0 w 1663"/>
                <a:gd name="T95" fmla="*/ 0 h 772"/>
                <a:gd name="T96" fmla="*/ 0 w 1663"/>
                <a:gd name="T97" fmla="*/ 0 h 772"/>
                <a:gd name="T98" fmla="*/ 0 w 1663"/>
                <a:gd name="T99" fmla="*/ 0 h 772"/>
                <a:gd name="T100" fmla="*/ 0 w 1663"/>
                <a:gd name="T101" fmla="*/ 0 h 772"/>
                <a:gd name="T102" fmla="*/ 0 w 1663"/>
                <a:gd name="T103" fmla="*/ 0 h 7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3" h="772">
                  <a:moveTo>
                    <a:pt x="268" y="54"/>
                  </a:moveTo>
                  <a:lnTo>
                    <a:pt x="289" y="65"/>
                  </a:lnTo>
                  <a:lnTo>
                    <a:pt x="312" y="65"/>
                  </a:lnTo>
                  <a:lnTo>
                    <a:pt x="344" y="73"/>
                  </a:lnTo>
                  <a:lnTo>
                    <a:pt x="375" y="73"/>
                  </a:lnTo>
                  <a:lnTo>
                    <a:pt x="408" y="81"/>
                  </a:lnTo>
                  <a:lnTo>
                    <a:pt x="440" y="81"/>
                  </a:lnTo>
                  <a:lnTo>
                    <a:pt x="473" y="73"/>
                  </a:lnTo>
                  <a:lnTo>
                    <a:pt x="503" y="65"/>
                  </a:lnTo>
                  <a:lnTo>
                    <a:pt x="536" y="54"/>
                  </a:lnTo>
                  <a:lnTo>
                    <a:pt x="569" y="54"/>
                  </a:lnTo>
                  <a:lnTo>
                    <a:pt x="601" y="54"/>
                  </a:lnTo>
                  <a:lnTo>
                    <a:pt x="634" y="46"/>
                  </a:lnTo>
                  <a:lnTo>
                    <a:pt x="676" y="46"/>
                  </a:lnTo>
                  <a:lnTo>
                    <a:pt x="697" y="46"/>
                  </a:lnTo>
                  <a:lnTo>
                    <a:pt x="729" y="46"/>
                  </a:lnTo>
                  <a:lnTo>
                    <a:pt x="762" y="46"/>
                  </a:lnTo>
                  <a:lnTo>
                    <a:pt x="794" y="46"/>
                  </a:lnTo>
                  <a:lnTo>
                    <a:pt x="837" y="37"/>
                  </a:lnTo>
                  <a:lnTo>
                    <a:pt x="858" y="37"/>
                  </a:lnTo>
                  <a:lnTo>
                    <a:pt x="900" y="37"/>
                  </a:lnTo>
                  <a:lnTo>
                    <a:pt x="933" y="37"/>
                  </a:lnTo>
                  <a:lnTo>
                    <a:pt x="955" y="37"/>
                  </a:lnTo>
                  <a:lnTo>
                    <a:pt x="986" y="37"/>
                  </a:lnTo>
                  <a:lnTo>
                    <a:pt x="1019" y="37"/>
                  </a:lnTo>
                  <a:lnTo>
                    <a:pt x="1051" y="37"/>
                  </a:lnTo>
                  <a:lnTo>
                    <a:pt x="1084" y="37"/>
                  </a:lnTo>
                  <a:lnTo>
                    <a:pt x="1116" y="37"/>
                  </a:lnTo>
                  <a:lnTo>
                    <a:pt x="1147" y="28"/>
                  </a:lnTo>
                  <a:lnTo>
                    <a:pt x="1180" y="28"/>
                  </a:lnTo>
                  <a:lnTo>
                    <a:pt x="1222" y="10"/>
                  </a:lnTo>
                  <a:lnTo>
                    <a:pt x="1245" y="10"/>
                  </a:lnTo>
                  <a:lnTo>
                    <a:pt x="1276" y="0"/>
                  </a:lnTo>
                  <a:lnTo>
                    <a:pt x="1318" y="10"/>
                  </a:lnTo>
                  <a:lnTo>
                    <a:pt x="1341" y="10"/>
                  </a:lnTo>
                  <a:lnTo>
                    <a:pt x="1373" y="20"/>
                  </a:lnTo>
                  <a:lnTo>
                    <a:pt x="1406" y="28"/>
                  </a:lnTo>
                  <a:lnTo>
                    <a:pt x="1437" y="28"/>
                  </a:lnTo>
                  <a:lnTo>
                    <a:pt x="1469" y="28"/>
                  </a:lnTo>
                  <a:lnTo>
                    <a:pt x="1502" y="37"/>
                  </a:lnTo>
                  <a:lnTo>
                    <a:pt x="1534" y="37"/>
                  </a:lnTo>
                  <a:lnTo>
                    <a:pt x="1567" y="37"/>
                  </a:lnTo>
                  <a:lnTo>
                    <a:pt x="1598" y="37"/>
                  </a:lnTo>
                  <a:lnTo>
                    <a:pt x="1630" y="37"/>
                  </a:lnTo>
                  <a:lnTo>
                    <a:pt x="1663" y="37"/>
                  </a:lnTo>
                  <a:lnTo>
                    <a:pt x="1651" y="65"/>
                  </a:lnTo>
                  <a:lnTo>
                    <a:pt x="1630" y="91"/>
                  </a:lnTo>
                  <a:lnTo>
                    <a:pt x="1619" y="119"/>
                  </a:lnTo>
                  <a:lnTo>
                    <a:pt x="1619" y="146"/>
                  </a:lnTo>
                  <a:lnTo>
                    <a:pt x="1619" y="174"/>
                  </a:lnTo>
                  <a:lnTo>
                    <a:pt x="1619" y="200"/>
                  </a:lnTo>
                  <a:lnTo>
                    <a:pt x="1619" y="228"/>
                  </a:lnTo>
                  <a:lnTo>
                    <a:pt x="1630" y="255"/>
                  </a:lnTo>
                  <a:lnTo>
                    <a:pt x="1630" y="283"/>
                  </a:lnTo>
                  <a:lnTo>
                    <a:pt x="1630" y="309"/>
                  </a:lnTo>
                  <a:lnTo>
                    <a:pt x="1640" y="336"/>
                  </a:lnTo>
                  <a:lnTo>
                    <a:pt x="1640" y="364"/>
                  </a:lnTo>
                  <a:lnTo>
                    <a:pt x="1640" y="392"/>
                  </a:lnTo>
                  <a:lnTo>
                    <a:pt x="1640" y="418"/>
                  </a:lnTo>
                  <a:lnTo>
                    <a:pt x="1640" y="445"/>
                  </a:lnTo>
                  <a:lnTo>
                    <a:pt x="1619" y="473"/>
                  </a:lnTo>
                  <a:lnTo>
                    <a:pt x="1609" y="501"/>
                  </a:lnTo>
                  <a:lnTo>
                    <a:pt x="1586" y="501"/>
                  </a:lnTo>
                  <a:lnTo>
                    <a:pt x="1554" y="489"/>
                  </a:lnTo>
                  <a:lnTo>
                    <a:pt x="1521" y="489"/>
                  </a:lnTo>
                  <a:lnTo>
                    <a:pt x="1490" y="481"/>
                  </a:lnTo>
                  <a:lnTo>
                    <a:pt x="1458" y="481"/>
                  </a:lnTo>
                  <a:lnTo>
                    <a:pt x="1425" y="489"/>
                  </a:lnTo>
                  <a:lnTo>
                    <a:pt x="1393" y="489"/>
                  </a:lnTo>
                  <a:lnTo>
                    <a:pt x="1360" y="489"/>
                  </a:lnTo>
                  <a:lnTo>
                    <a:pt x="1329" y="489"/>
                  </a:lnTo>
                  <a:lnTo>
                    <a:pt x="1297" y="489"/>
                  </a:lnTo>
                  <a:lnTo>
                    <a:pt x="1264" y="489"/>
                  </a:lnTo>
                  <a:lnTo>
                    <a:pt x="1232" y="489"/>
                  </a:lnTo>
                  <a:lnTo>
                    <a:pt x="1199" y="489"/>
                  </a:lnTo>
                  <a:lnTo>
                    <a:pt x="1168" y="481"/>
                  </a:lnTo>
                  <a:lnTo>
                    <a:pt x="1136" y="481"/>
                  </a:lnTo>
                  <a:lnTo>
                    <a:pt x="1094" y="481"/>
                  </a:lnTo>
                  <a:lnTo>
                    <a:pt x="1071" y="481"/>
                  </a:lnTo>
                  <a:lnTo>
                    <a:pt x="1040" y="489"/>
                  </a:lnTo>
                  <a:lnTo>
                    <a:pt x="1007" y="481"/>
                  </a:lnTo>
                  <a:lnTo>
                    <a:pt x="975" y="473"/>
                  </a:lnTo>
                  <a:lnTo>
                    <a:pt x="942" y="473"/>
                  </a:lnTo>
                  <a:lnTo>
                    <a:pt x="910" y="473"/>
                  </a:lnTo>
                  <a:lnTo>
                    <a:pt x="879" y="489"/>
                  </a:lnTo>
                  <a:lnTo>
                    <a:pt x="868" y="509"/>
                  </a:lnTo>
                  <a:lnTo>
                    <a:pt x="868" y="527"/>
                  </a:lnTo>
                  <a:lnTo>
                    <a:pt x="868" y="554"/>
                  </a:lnTo>
                  <a:lnTo>
                    <a:pt x="868" y="590"/>
                  </a:lnTo>
                  <a:lnTo>
                    <a:pt x="868" y="609"/>
                  </a:lnTo>
                  <a:lnTo>
                    <a:pt x="868" y="635"/>
                  </a:lnTo>
                  <a:lnTo>
                    <a:pt x="868" y="671"/>
                  </a:lnTo>
                  <a:lnTo>
                    <a:pt x="858" y="699"/>
                  </a:lnTo>
                  <a:lnTo>
                    <a:pt x="858" y="718"/>
                  </a:lnTo>
                  <a:lnTo>
                    <a:pt x="858" y="744"/>
                  </a:lnTo>
                  <a:lnTo>
                    <a:pt x="846" y="772"/>
                  </a:lnTo>
                  <a:lnTo>
                    <a:pt x="814" y="772"/>
                  </a:lnTo>
                  <a:lnTo>
                    <a:pt x="781" y="772"/>
                  </a:lnTo>
                  <a:lnTo>
                    <a:pt x="749" y="772"/>
                  </a:lnTo>
                  <a:lnTo>
                    <a:pt x="718" y="772"/>
                  </a:lnTo>
                  <a:lnTo>
                    <a:pt x="686" y="762"/>
                  </a:lnTo>
                  <a:lnTo>
                    <a:pt x="653" y="752"/>
                  </a:lnTo>
                  <a:lnTo>
                    <a:pt x="621" y="744"/>
                  </a:lnTo>
                  <a:lnTo>
                    <a:pt x="588" y="735"/>
                  </a:lnTo>
                  <a:lnTo>
                    <a:pt x="557" y="735"/>
                  </a:lnTo>
                  <a:lnTo>
                    <a:pt x="525" y="735"/>
                  </a:lnTo>
                  <a:lnTo>
                    <a:pt x="492" y="726"/>
                  </a:lnTo>
                  <a:lnTo>
                    <a:pt x="460" y="735"/>
                  </a:lnTo>
                  <a:lnTo>
                    <a:pt x="427" y="735"/>
                  </a:lnTo>
                  <a:lnTo>
                    <a:pt x="396" y="735"/>
                  </a:lnTo>
                  <a:lnTo>
                    <a:pt x="364" y="735"/>
                  </a:lnTo>
                  <a:lnTo>
                    <a:pt x="331" y="735"/>
                  </a:lnTo>
                  <a:lnTo>
                    <a:pt x="299" y="735"/>
                  </a:lnTo>
                  <a:lnTo>
                    <a:pt x="268" y="744"/>
                  </a:lnTo>
                  <a:lnTo>
                    <a:pt x="235" y="744"/>
                  </a:lnTo>
                  <a:lnTo>
                    <a:pt x="203" y="752"/>
                  </a:lnTo>
                  <a:lnTo>
                    <a:pt x="170" y="752"/>
                  </a:lnTo>
                  <a:lnTo>
                    <a:pt x="138" y="752"/>
                  </a:lnTo>
                  <a:lnTo>
                    <a:pt x="107" y="752"/>
                  </a:lnTo>
                  <a:lnTo>
                    <a:pt x="74" y="752"/>
                  </a:lnTo>
                  <a:lnTo>
                    <a:pt x="42" y="752"/>
                  </a:lnTo>
                  <a:lnTo>
                    <a:pt x="9" y="744"/>
                  </a:lnTo>
                  <a:lnTo>
                    <a:pt x="0" y="726"/>
                  </a:lnTo>
                  <a:lnTo>
                    <a:pt x="0" y="707"/>
                  </a:lnTo>
                  <a:lnTo>
                    <a:pt x="9" y="681"/>
                  </a:lnTo>
                  <a:lnTo>
                    <a:pt x="22" y="653"/>
                  </a:lnTo>
                  <a:lnTo>
                    <a:pt x="22" y="626"/>
                  </a:lnTo>
                  <a:lnTo>
                    <a:pt x="22" y="598"/>
                  </a:lnTo>
                  <a:lnTo>
                    <a:pt x="9" y="572"/>
                  </a:lnTo>
                  <a:lnTo>
                    <a:pt x="0" y="544"/>
                  </a:lnTo>
                  <a:lnTo>
                    <a:pt x="9" y="517"/>
                  </a:lnTo>
                  <a:lnTo>
                    <a:pt x="32" y="527"/>
                  </a:lnTo>
                  <a:lnTo>
                    <a:pt x="53" y="536"/>
                  </a:lnTo>
                  <a:lnTo>
                    <a:pt x="86" y="536"/>
                  </a:lnTo>
                  <a:lnTo>
                    <a:pt x="118" y="536"/>
                  </a:lnTo>
                  <a:lnTo>
                    <a:pt x="151" y="536"/>
                  </a:lnTo>
                  <a:lnTo>
                    <a:pt x="183" y="527"/>
                  </a:lnTo>
                  <a:lnTo>
                    <a:pt x="214" y="517"/>
                  </a:lnTo>
                  <a:lnTo>
                    <a:pt x="247" y="517"/>
                  </a:lnTo>
                  <a:lnTo>
                    <a:pt x="279" y="509"/>
                  </a:lnTo>
                  <a:lnTo>
                    <a:pt x="299" y="489"/>
                  </a:lnTo>
                  <a:lnTo>
                    <a:pt x="279" y="463"/>
                  </a:lnTo>
                  <a:lnTo>
                    <a:pt x="256" y="436"/>
                  </a:lnTo>
                  <a:lnTo>
                    <a:pt x="256" y="408"/>
                  </a:lnTo>
                  <a:lnTo>
                    <a:pt x="256" y="380"/>
                  </a:lnTo>
                  <a:lnTo>
                    <a:pt x="256" y="354"/>
                  </a:lnTo>
                  <a:lnTo>
                    <a:pt x="268" y="327"/>
                  </a:lnTo>
                  <a:lnTo>
                    <a:pt x="279" y="299"/>
                  </a:lnTo>
                  <a:lnTo>
                    <a:pt x="299" y="271"/>
                  </a:lnTo>
                  <a:lnTo>
                    <a:pt x="299" y="245"/>
                  </a:lnTo>
                  <a:lnTo>
                    <a:pt x="289" y="218"/>
                  </a:lnTo>
                  <a:lnTo>
                    <a:pt x="289" y="174"/>
                  </a:lnTo>
                  <a:lnTo>
                    <a:pt x="289" y="146"/>
                  </a:lnTo>
                  <a:lnTo>
                    <a:pt x="289" y="127"/>
                  </a:lnTo>
                  <a:lnTo>
                    <a:pt x="289" y="109"/>
                  </a:lnTo>
                  <a:lnTo>
                    <a:pt x="279" y="81"/>
                  </a:lnTo>
                  <a:lnTo>
                    <a:pt x="268" y="54"/>
                  </a:lnTo>
                  <a:close/>
                </a:path>
              </a:pathLst>
            </a:custGeom>
            <a:solidFill>
              <a:srgbClr val="FFFF66"/>
            </a:solidFill>
            <a:ln w="20638">
              <a:solidFill>
                <a:srgbClr val="000000"/>
              </a:solidFill>
              <a:prstDash val="solid"/>
              <a:round/>
              <a:headEnd/>
              <a:tailEnd/>
            </a:ln>
          </p:spPr>
          <p:txBody>
            <a:bodyPr/>
            <a:lstStyle/>
            <a:p>
              <a:endParaRPr lang="fr-FR"/>
            </a:p>
          </p:txBody>
        </p:sp>
      </p:grpSp>
      <p:sp>
        <p:nvSpPr>
          <p:cNvPr id="94269" name="Freeform 185"/>
          <p:cNvSpPr>
            <a:spLocks/>
          </p:cNvSpPr>
          <p:nvPr/>
        </p:nvSpPr>
        <p:spPr bwMode="auto">
          <a:xfrm>
            <a:off x="6438900" y="3416300"/>
            <a:ext cx="1071563" cy="63500"/>
          </a:xfrm>
          <a:custGeom>
            <a:avLst/>
            <a:gdLst>
              <a:gd name="T0" fmla="*/ 0 w 1351"/>
              <a:gd name="T1" fmla="*/ 2147483647 h 81"/>
              <a:gd name="T2" fmla="*/ 2147483647 w 1351"/>
              <a:gd name="T3" fmla="*/ 2147483647 h 81"/>
              <a:gd name="T4" fmla="*/ 2147483647 w 1351"/>
              <a:gd name="T5" fmla="*/ 2147483647 h 81"/>
              <a:gd name="T6" fmla="*/ 2147483647 w 1351"/>
              <a:gd name="T7" fmla="*/ 0 h 81"/>
              <a:gd name="T8" fmla="*/ 2147483647 w 1351"/>
              <a:gd name="T9" fmla="*/ 0 h 81"/>
              <a:gd name="T10" fmla="*/ 2147483647 w 1351"/>
              <a:gd name="T11" fmla="*/ 0 h 81"/>
              <a:gd name="T12" fmla="*/ 2147483647 w 1351"/>
              <a:gd name="T13" fmla="*/ 0 h 81"/>
              <a:gd name="T14" fmla="*/ 2147483647 w 1351"/>
              <a:gd name="T15" fmla="*/ 2147483647 h 81"/>
              <a:gd name="T16" fmla="*/ 2147483647 w 1351"/>
              <a:gd name="T17" fmla="*/ 2147483647 h 81"/>
              <a:gd name="T18" fmla="*/ 2147483647 w 1351"/>
              <a:gd name="T19" fmla="*/ 2147483647 h 81"/>
              <a:gd name="T20" fmla="*/ 2147483647 w 1351"/>
              <a:gd name="T21" fmla="*/ 2147483647 h 81"/>
              <a:gd name="T22" fmla="*/ 2147483647 w 1351"/>
              <a:gd name="T23" fmla="*/ 2147483647 h 81"/>
              <a:gd name="T24" fmla="*/ 2147483647 w 1351"/>
              <a:gd name="T25" fmla="*/ 2147483647 h 81"/>
              <a:gd name="T26" fmla="*/ 2147483647 w 1351"/>
              <a:gd name="T27" fmla="*/ 2147483647 h 81"/>
              <a:gd name="T28" fmla="*/ 2147483647 w 1351"/>
              <a:gd name="T29" fmla="*/ 2147483647 h 81"/>
              <a:gd name="T30" fmla="*/ 2147483647 w 1351"/>
              <a:gd name="T31" fmla="*/ 2147483647 h 81"/>
              <a:gd name="T32" fmla="*/ 2147483647 w 1351"/>
              <a:gd name="T33" fmla="*/ 2147483647 h 81"/>
              <a:gd name="T34" fmla="*/ 2147483647 w 1351"/>
              <a:gd name="T35" fmla="*/ 2147483647 h 81"/>
              <a:gd name="T36" fmla="*/ 2147483647 w 1351"/>
              <a:gd name="T37" fmla="*/ 2147483647 h 81"/>
              <a:gd name="T38" fmla="*/ 2147483647 w 1351"/>
              <a:gd name="T39" fmla="*/ 2147483647 h 81"/>
              <a:gd name="T40" fmla="*/ 2147483647 w 1351"/>
              <a:gd name="T41" fmla="*/ 2147483647 h 81"/>
              <a:gd name="T42" fmla="*/ 2147483647 w 1351"/>
              <a:gd name="T43" fmla="*/ 2147483647 h 81"/>
              <a:gd name="T44" fmla="*/ 2147483647 w 1351"/>
              <a:gd name="T45" fmla="*/ 2147483647 h 81"/>
              <a:gd name="T46" fmla="*/ 2147483647 w 1351"/>
              <a:gd name="T47" fmla="*/ 2147483647 h 81"/>
              <a:gd name="T48" fmla="*/ 2147483647 w 1351"/>
              <a:gd name="T49" fmla="*/ 2147483647 h 81"/>
              <a:gd name="T50" fmla="*/ 2147483647 w 1351"/>
              <a:gd name="T51" fmla="*/ 2147483647 h 81"/>
              <a:gd name="T52" fmla="*/ 2147483647 w 1351"/>
              <a:gd name="T53" fmla="*/ 2147483647 h 81"/>
              <a:gd name="T54" fmla="*/ 2147483647 w 1351"/>
              <a:gd name="T55" fmla="*/ 2147483647 h 81"/>
              <a:gd name="T56" fmla="*/ 2147483647 w 1351"/>
              <a:gd name="T57" fmla="*/ 2147483647 h 81"/>
              <a:gd name="T58" fmla="*/ 2147483647 w 1351"/>
              <a:gd name="T59" fmla="*/ 2147483647 h 81"/>
              <a:gd name="T60" fmla="*/ 2147483647 w 1351"/>
              <a:gd name="T61" fmla="*/ 2147483647 h 81"/>
              <a:gd name="T62" fmla="*/ 2147483647 w 1351"/>
              <a:gd name="T63" fmla="*/ 2147483647 h 81"/>
              <a:gd name="T64" fmla="*/ 2147483647 w 1351"/>
              <a:gd name="T65" fmla="*/ 2147483647 h 81"/>
              <a:gd name="T66" fmla="*/ 2147483647 w 1351"/>
              <a:gd name="T67" fmla="*/ 2147483647 h 81"/>
              <a:gd name="T68" fmla="*/ 2147483647 w 1351"/>
              <a:gd name="T69" fmla="*/ 2147483647 h 81"/>
              <a:gd name="T70" fmla="*/ 2147483647 w 1351"/>
              <a:gd name="T71" fmla="*/ 2147483647 h 81"/>
              <a:gd name="T72" fmla="*/ 2147483647 w 1351"/>
              <a:gd name="T73" fmla="*/ 2147483647 h 81"/>
              <a:gd name="T74" fmla="*/ 2147483647 w 1351"/>
              <a:gd name="T75" fmla="*/ 2147483647 h 81"/>
              <a:gd name="T76" fmla="*/ 2147483647 w 1351"/>
              <a:gd name="T77" fmla="*/ 2147483647 h 81"/>
              <a:gd name="T78" fmla="*/ 2147483647 w 1351"/>
              <a:gd name="T79" fmla="*/ 2147483647 h 81"/>
              <a:gd name="T80" fmla="*/ 2147483647 w 1351"/>
              <a:gd name="T81" fmla="*/ 2147483647 h 81"/>
              <a:gd name="T82" fmla="*/ 2147483647 w 1351"/>
              <a:gd name="T83" fmla="*/ 2147483647 h 81"/>
              <a:gd name="T84" fmla="*/ 2147483647 w 1351"/>
              <a:gd name="T85" fmla="*/ 2147483647 h 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51" h="81">
                <a:moveTo>
                  <a:pt x="0" y="10"/>
                </a:moveTo>
                <a:lnTo>
                  <a:pt x="32" y="10"/>
                </a:lnTo>
                <a:lnTo>
                  <a:pt x="75" y="10"/>
                </a:lnTo>
                <a:lnTo>
                  <a:pt x="96" y="0"/>
                </a:lnTo>
                <a:lnTo>
                  <a:pt x="128" y="0"/>
                </a:lnTo>
                <a:lnTo>
                  <a:pt x="161" y="0"/>
                </a:lnTo>
                <a:lnTo>
                  <a:pt x="193" y="0"/>
                </a:lnTo>
                <a:lnTo>
                  <a:pt x="226" y="10"/>
                </a:lnTo>
                <a:lnTo>
                  <a:pt x="257" y="10"/>
                </a:lnTo>
                <a:lnTo>
                  <a:pt x="289" y="21"/>
                </a:lnTo>
                <a:lnTo>
                  <a:pt x="322" y="21"/>
                </a:lnTo>
                <a:lnTo>
                  <a:pt x="354" y="21"/>
                </a:lnTo>
                <a:lnTo>
                  <a:pt x="385" y="21"/>
                </a:lnTo>
                <a:lnTo>
                  <a:pt x="418" y="31"/>
                </a:lnTo>
                <a:lnTo>
                  <a:pt x="460" y="31"/>
                </a:lnTo>
                <a:lnTo>
                  <a:pt x="492" y="31"/>
                </a:lnTo>
                <a:lnTo>
                  <a:pt x="535" y="39"/>
                </a:lnTo>
                <a:lnTo>
                  <a:pt x="567" y="39"/>
                </a:lnTo>
                <a:lnTo>
                  <a:pt x="600" y="39"/>
                </a:lnTo>
                <a:lnTo>
                  <a:pt x="631" y="50"/>
                </a:lnTo>
                <a:lnTo>
                  <a:pt x="663" y="50"/>
                </a:lnTo>
                <a:lnTo>
                  <a:pt x="686" y="70"/>
                </a:lnTo>
                <a:lnTo>
                  <a:pt x="707" y="70"/>
                </a:lnTo>
                <a:lnTo>
                  <a:pt x="759" y="70"/>
                </a:lnTo>
                <a:lnTo>
                  <a:pt x="791" y="81"/>
                </a:lnTo>
                <a:lnTo>
                  <a:pt x="824" y="81"/>
                </a:lnTo>
                <a:lnTo>
                  <a:pt x="847" y="81"/>
                </a:lnTo>
                <a:lnTo>
                  <a:pt x="889" y="70"/>
                </a:lnTo>
                <a:lnTo>
                  <a:pt x="910" y="70"/>
                </a:lnTo>
                <a:lnTo>
                  <a:pt x="933" y="70"/>
                </a:lnTo>
                <a:lnTo>
                  <a:pt x="965" y="70"/>
                </a:lnTo>
                <a:lnTo>
                  <a:pt x="1008" y="70"/>
                </a:lnTo>
                <a:lnTo>
                  <a:pt x="1029" y="70"/>
                </a:lnTo>
                <a:lnTo>
                  <a:pt x="1071" y="70"/>
                </a:lnTo>
                <a:lnTo>
                  <a:pt x="1094" y="70"/>
                </a:lnTo>
                <a:lnTo>
                  <a:pt x="1126" y="70"/>
                </a:lnTo>
                <a:lnTo>
                  <a:pt x="1157" y="70"/>
                </a:lnTo>
                <a:lnTo>
                  <a:pt x="1190" y="70"/>
                </a:lnTo>
                <a:lnTo>
                  <a:pt x="1222" y="60"/>
                </a:lnTo>
                <a:lnTo>
                  <a:pt x="1255" y="60"/>
                </a:lnTo>
                <a:lnTo>
                  <a:pt x="1286" y="60"/>
                </a:lnTo>
                <a:lnTo>
                  <a:pt x="1318" y="50"/>
                </a:lnTo>
                <a:lnTo>
                  <a:pt x="1351" y="5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270" name="Freeform 186"/>
          <p:cNvSpPr>
            <a:spLocks/>
          </p:cNvSpPr>
          <p:nvPr/>
        </p:nvSpPr>
        <p:spPr bwMode="auto">
          <a:xfrm>
            <a:off x="6683375" y="3808413"/>
            <a:ext cx="623888" cy="23812"/>
          </a:xfrm>
          <a:custGeom>
            <a:avLst/>
            <a:gdLst>
              <a:gd name="T0" fmla="*/ 0 w 785"/>
              <a:gd name="T1" fmla="*/ 0 h 29"/>
              <a:gd name="T2" fmla="*/ 2147483647 w 785"/>
              <a:gd name="T3" fmla="*/ 0 h 29"/>
              <a:gd name="T4" fmla="*/ 2147483647 w 785"/>
              <a:gd name="T5" fmla="*/ 2147483647 h 29"/>
              <a:gd name="T6" fmla="*/ 2147483647 w 785"/>
              <a:gd name="T7" fmla="*/ 2147483647 h 29"/>
              <a:gd name="T8" fmla="*/ 2147483647 w 785"/>
              <a:gd name="T9" fmla="*/ 2147483647 h 29"/>
              <a:gd name="T10" fmla="*/ 2147483647 w 785"/>
              <a:gd name="T11" fmla="*/ 2147483647 h 29"/>
              <a:gd name="T12" fmla="*/ 2147483647 w 785"/>
              <a:gd name="T13" fmla="*/ 2147483647 h 29"/>
              <a:gd name="T14" fmla="*/ 2147483647 w 785"/>
              <a:gd name="T15" fmla="*/ 2147483647 h 29"/>
              <a:gd name="T16" fmla="*/ 2147483647 w 785"/>
              <a:gd name="T17" fmla="*/ 2147483647 h 29"/>
              <a:gd name="T18" fmla="*/ 2147483647 w 785"/>
              <a:gd name="T19" fmla="*/ 2147483647 h 29"/>
              <a:gd name="T20" fmla="*/ 2147483647 w 785"/>
              <a:gd name="T21" fmla="*/ 2147483647 h 29"/>
              <a:gd name="T22" fmla="*/ 2147483647 w 785"/>
              <a:gd name="T23" fmla="*/ 2147483647 h 29"/>
              <a:gd name="T24" fmla="*/ 2147483647 w 785"/>
              <a:gd name="T25" fmla="*/ 2147483647 h 29"/>
              <a:gd name="T26" fmla="*/ 2147483647 w 785"/>
              <a:gd name="T27" fmla="*/ 2147483647 h 29"/>
              <a:gd name="T28" fmla="*/ 2147483647 w 785"/>
              <a:gd name="T29" fmla="*/ 2147483647 h 29"/>
              <a:gd name="T30" fmla="*/ 2147483647 w 785"/>
              <a:gd name="T31" fmla="*/ 2147483647 h 29"/>
              <a:gd name="T32" fmla="*/ 2147483647 w 785"/>
              <a:gd name="T33" fmla="*/ 2147483647 h 29"/>
              <a:gd name="T34" fmla="*/ 2147483647 w 785"/>
              <a:gd name="T35" fmla="*/ 2147483647 h 29"/>
              <a:gd name="T36" fmla="*/ 2147483647 w 785"/>
              <a:gd name="T37" fmla="*/ 2147483647 h 29"/>
              <a:gd name="T38" fmla="*/ 2147483647 w 785"/>
              <a:gd name="T39" fmla="*/ 2147483647 h 29"/>
              <a:gd name="T40" fmla="*/ 2147483647 w 785"/>
              <a:gd name="T41" fmla="*/ 2147483647 h 29"/>
              <a:gd name="T42" fmla="*/ 2147483647 w 785"/>
              <a:gd name="T43" fmla="*/ 2147483647 h 29"/>
              <a:gd name="T44" fmla="*/ 2147483647 w 785"/>
              <a:gd name="T45" fmla="*/ 2147483647 h 29"/>
              <a:gd name="T46" fmla="*/ 2147483647 w 785"/>
              <a:gd name="T47" fmla="*/ 2147483647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5" h="29">
                <a:moveTo>
                  <a:pt x="0" y="0"/>
                </a:moveTo>
                <a:lnTo>
                  <a:pt x="22" y="0"/>
                </a:lnTo>
                <a:lnTo>
                  <a:pt x="44" y="11"/>
                </a:lnTo>
                <a:lnTo>
                  <a:pt x="96" y="11"/>
                </a:lnTo>
                <a:lnTo>
                  <a:pt x="141" y="11"/>
                </a:lnTo>
                <a:lnTo>
                  <a:pt x="174" y="11"/>
                </a:lnTo>
                <a:lnTo>
                  <a:pt x="204" y="11"/>
                </a:lnTo>
                <a:lnTo>
                  <a:pt x="258" y="11"/>
                </a:lnTo>
                <a:lnTo>
                  <a:pt x="279" y="11"/>
                </a:lnTo>
                <a:lnTo>
                  <a:pt x="302" y="11"/>
                </a:lnTo>
                <a:lnTo>
                  <a:pt x="335" y="11"/>
                </a:lnTo>
                <a:lnTo>
                  <a:pt x="387" y="19"/>
                </a:lnTo>
                <a:lnTo>
                  <a:pt x="419" y="19"/>
                </a:lnTo>
                <a:lnTo>
                  <a:pt x="450" y="19"/>
                </a:lnTo>
                <a:lnTo>
                  <a:pt x="505" y="19"/>
                </a:lnTo>
                <a:lnTo>
                  <a:pt x="538" y="19"/>
                </a:lnTo>
                <a:lnTo>
                  <a:pt x="559" y="19"/>
                </a:lnTo>
                <a:lnTo>
                  <a:pt x="591" y="29"/>
                </a:lnTo>
                <a:lnTo>
                  <a:pt x="624" y="29"/>
                </a:lnTo>
                <a:lnTo>
                  <a:pt x="656" y="29"/>
                </a:lnTo>
                <a:lnTo>
                  <a:pt x="689" y="29"/>
                </a:lnTo>
                <a:lnTo>
                  <a:pt x="720" y="29"/>
                </a:lnTo>
                <a:lnTo>
                  <a:pt x="752" y="29"/>
                </a:lnTo>
                <a:lnTo>
                  <a:pt x="785" y="2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271" name="Freeform 187"/>
          <p:cNvSpPr>
            <a:spLocks/>
          </p:cNvSpPr>
          <p:nvPr/>
        </p:nvSpPr>
        <p:spPr bwMode="auto">
          <a:xfrm>
            <a:off x="6683375" y="4010025"/>
            <a:ext cx="623888" cy="15875"/>
          </a:xfrm>
          <a:custGeom>
            <a:avLst/>
            <a:gdLst>
              <a:gd name="T0" fmla="*/ 0 w 785"/>
              <a:gd name="T1" fmla="*/ 2147483647 h 20"/>
              <a:gd name="T2" fmla="*/ 2147483647 w 785"/>
              <a:gd name="T3" fmla="*/ 2147483647 h 20"/>
              <a:gd name="T4" fmla="*/ 2147483647 w 785"/>
              <a:gd name="T5" fmla="*/ 2147483647 h 20"/>
              <a:gd name="T6" fmla="*/ 2147483647 w 785"/>
              <a:gd name="T7" fmla="*/ 2147483647 h 20"/>
              <a:gd name="T8" fmla="*/ 2147483647 w 785"/>
              <a:gd name="T9" fmla="*/ 2147483647 h 20"/>
              <a:gd name="T10" fmla="*/ 2147483647 w 785"/>
              <a:gd name="T11" fmla="*/ 2147483647 h 20"/>
              <a:gd name="T12" fmla="*/ 2147483647 w 785"/>
              <a:gd name="T13" fmla="*/ 2147483647 h 20"/>
              <a:gd name="T14" fmla="*/ 2147483647 w 785"/>
              <a:gd name="T15" fmla="*/ 2147483647 h 20"/>
              <a:gd name="T16" fmla="*/ 2147483647 w 785"/>
              <a:gd name="T17" fmla="*/ 2147483647 h 20"/>
              <a:gd name="T18" fmla="*/ 2147483647 w 785"/>
              <a:gd name="T19" fmla="*/ 2147483647 h 20"/>
              <a:gd name="T20" fmla="*/ 2147483647 w 785"/>
              <a:gd name="T21" fmla="*/ 2147483647 h 20"/>
              <a:gd name="T22" fmla="*/ 2147483647 w 785"/>
              <a:gd name="T23" fmla="*/ 2147483647 h 20"/>
              <a:gd name="T24" fmla="*/ 2147483647 w 785"/>
              <a:gd name="T25" fmla="*/ 0 h 20"/>
              <a:gd name="T26" fmla="*/ 2147483647 w 785"/>
              <a:gd name="T27" fmla="*/ 0 h 20"/>
              <a:gd name="T28" fmla="*/ 2147483647 w 785"/>
              <a:gd name="T29" fmla="*/ 0 h 20"/>
              <a:gd name="T30" fmla="*/ 2147483647 w 785"/>
              <a:gd name="T31" fmla="*/ 0 h 20"/>
              <a:gd name="T32" fmla="*/ 2147483647 w 785"/>
              <a:gd name="T33" fmla="*/ 0 h 20"/>
              <a:gd name="T34" fmla="*/ 2147483647 w 785"/>
              <a:gd name="T35" fmla="*/ 0 h 20"/>
              <a:gd name="T36" fmla="*/ 2147483647 w 785"/>
              <a:gd name="T37" fmla="*/ 0 h 20"/>
              <a:gd name="T38" fmla="*/ 2147483647 w 785"/>
              <a:gd name="T39" fmla="*/ 0 h 20"/>
              <a:gd name="T40" fmla="*/ 2147483647 w 785"/>
              <a:gd name="T41" fmla="*/ 0 h 20"/>
              <a:gd name="T42" fmla="*/ 2147483647 w 785"/>
              <a:gd name="T43" fmla="*/ 0 h 20"/>
              <a:gd name="T44" fmla="*/ 2147483647 w 785"/>
              <a:gd name="T45" fmla="*/ 0 h 20"/>
              <a:gd name="T46" fmla="*/ 2147483647 w 785"/>
              <a:gd name="T47" fmla="*/ 0 h 20"/>
              <a:gd name="T48" fmla="*/ 2147483647 w 785"/>
              <a:gd name="T49" fmla="*/ 0 h 20"/>
              <a:gd name="T50" fmla="*/ 2147483647 w 785"/>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85" h="20">
                <a:moveTo>
                  <a:pt x="0" y="20"/>
                </a:moveTo>
                <a:lnTo>
                  <a:pt x="22" y="20"/>
                </a:lnTo>
                <a:lnTo>
                  <a:pt x="65" y="20"/>
                </a:lnTo>
                <a:lnTo>
                  <a:pt x="86" y="20"/>
                </a:lnTo>
                <a:lnTo>
                  <a:pt x="118" y="20"/>
                </a:lnTo>
                <a:lnTo>
                  <a:pt x="151" y="20"/>
                </a:lnTo>
                <a:lnTo>
                  <a:pt x="174" y="20"/>
                </a:lnTo>
                <a:lnTo>
                  <a:pt x="216" y="10"/>
                </a:lnTo>
                <a:lnTo>
                  <a:pt x="237" y="10"/>
                </a:lnTo>
                <a:lnTo>
                  <a:pt x="269" y="10"/>
                </a:lnTo>
                <a:lnTo>
                  <a:pt x="302" y="10"/>
                </a:lnTo>
                <a:lnTo>
                  <a:pt x="335" y="10"/>
                </a:lnTo>
                <a:lnTo>
                  <a:pt x="365" y="0"/>
                </a:lnTo>
                <a:lnTo>
                  <a:pt x="398" y="0"/>
                </a:lnTo>
                <a:lnTo>
                  <a:pt x="430" y="0"/>
                </a:lnTo>
                <a:lnTo>
                  <a:pt x="463" y="0"/>
                </a:lnTo>
                <a:lnTo>
                  <a:pt x="505" y="0"/>
                </a:lnTo>
                <a:lnTo>
                  <a:pt x="526" y="0"/>
                </a:lnTo>
                <a:lnTo>
                  <a:pt x="559" y="0"/>
                </a:lnTo>
                <a:lnTo>
                  <a:pt x="591" y="0"/>
                </a:lnTo>
                <a:lnTo>
                  <a:pt x="624" y="0"/>
                </a:lnTo>
                <a:lnTo>
                  <a:pt x="656" y="0"/>
                </a:lnTo>
                <a:lnTo>
                  <a:pt x="689" y="0"/>
                </a:lnTo>
                <a:lnTo>
                  <a:pt x="720" y="0"/>
                </a:lnTo>
                <a:lnTo>
                  <a:pt x="752" y="0"/>
                </a:lnTo>
                <a:lnTo>
                  <a:pt x="785"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272" name="Freeform 188"/>
          <p:cNvSpPr>
            <a:spLocks/>
          </p:cNvSpPr>
          <p:nvPr/>
        </p:nvSpPr>
        <p:spPr bwMode="auto">
          <a:xfrm>
            <a:off x="8599488" y="3448050"/>
            <a:ext cx="206375" cy="369888"/>
          </a:xfrm>
          <a:custGeom>
            <a:avLst/>
            <a:gdLst>
              <a:gd name="T0" fmla="*/ 2147483647 w 258"/>
              <a:gd name="T1" fmla="*/ 0 h 466"/>
              <a:gd name="T2" fmla="*/ 2147483647 w 258"/>
              <a:gd name="T3" fmla="*/ 0 h 466"/>
              <a:gd name="T4" fmla="*/ 2147483647 w 258"/>
              <a:gd name="T5" fmla="*/ 0 h 466"/>
              <a:gd name="T6" fmla="*/ 2147483647 w 258"/>
              <a:gd name="T7" fmla="*/ 0 h 466"/>
              <a:gd name="T8" fmla="*/ 2147483647 w 258"/>
              <a:gd name="T9" fmla="*/ 0 h 466"/>
              <a:gd name="T10" fmla="*/ 2147483647 w 258"/>
              <a:gd name="T11" fmla="*/ 0 h 466"/>
              <a:gd name="T12" fmla="*/ 2147483647 w 258"/>
              <a:gd name="T13" fmla="*/ 0 h 466"/>
              <a:gd name="T14" fmla="*/ 2147483647 w 258"/>
              <a:gd name="T15" fmla="*/ 2147483647 h 466"/>
              <a:gd name="T16" fmla="*/ 2147483647 w 258"/>
              <a:gd name="T17" fmla="*/ 2147483647 h 466"/>
              <a:gd name="T18" fmla="*/ 2147483647 w 258"/>
              <a:gd name="T19" fmla="*/ 2147483647 h 466"/>
              <a:gd name="T20" fmla="*/ 2147483647 w 258"/>
              <a:gd name="T21" fmla="*/ 2147483647 h 466"/>
              <a:gd name="T22" fmla="*/ 2147483647 w 258"/>
              <a:gd name="T23" fmla="*/ 2147483647 h 466"/>
              <a:gd name="T24" fmla="*/ 2147483647 w 258"/>
              <a:gd name="T25" fmla="*/ 2147483647 h 466"/>
              <a:gd name="T26" fmla="*/ 2147483647 w 258"/>
              <a:gd name="T27" fmla="*/ 2147483647 h 466"/>
              <a:gd name="T28" fmla="*/ 2147483647 w 258"/>
              <a:gd name="T29" fmla="*/ 2147483647 h 466"/>
              <a:gd name="T30" fmla="*/ 2147483647 w 258"/>
              <a:gd name="T31" fmla="*/ 2147483647 h 466"/>
              <a:gd name="T32" fmla="*/ 2147483647 w 258"/>
              <a:gd name="T33" fmla="*/ 2147483647 h 466"/>
              <a:gd name="T34" fmla="*/ 2147483647 w 258"/>
              <a:gd name="T35" fmla="*/ 2147483647 h 466"/>
              <a:gd name="T36" fmla="*/ 2147483647 w 258"/>
              <a:gd name="T37" fmla="*/ 2147483647 h 466"/>
              <a:gd name="T38" fmla="*/ 2147483647 w 258"/>
              <a:gd name="T39" fmla="*/ 2147483647 h 466"/>
              <a:gd name="T40" fmla="*/ 2147483647 w 258"/>
              <a:gd name="T41" fmla="*/ 2147483647 h 466"/>
              <a:gd name="T42" fmla="*/ 2147483647 w 258"/>
              <a:gd name="T43" fmla="*/ 2147483647 h 466"/>
              <a:gd name="T44" fmla="*/ 2147483647 w 258"/>
              <a:gd name="T45" fmla="*/ 2147483647 h 466"/>
              <a:gd name="T46" fmla="*/ 2147483647 w 258"/>
              <a:gd name="T47" fmla="*/ 2147483647 h 466"/>
              <a:gd name="T48" fmla="*/ 2147483647 w 258"/>
              <a:gd name="T49" fmla="*/ 2147483647 h 466"/>
              <a:gd name="T50" fmla="*/ 2147483647 w 258"/>
              <a:gd name="T51" fmla="*/ 2147483647 h 466"/>
              <a:gd name="T52" fmla="*/ 2147483647 w 258"/>
              <a:gd name="T53" fmla="*/ 2147483647 h 466"/>
              <a:gd name="T54" fmla="*/ 2147483647 w 258"/>
              <a:gd name="T55" fmla="*/ 2147483647 h 466"/>
              <a:gd name="T56" fmla="*/ 2147483647 w 258"/>
              <a:gd name="T57" fmla="*/ 2147483647 h 466"/>
              <a:gd name="T58" fmla="*/ 0 w 258"/>
              <a:gd name="T59" fmla="*/ 2147483647 h 4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8" h="466">
                <a:moveTo>
                  <a:pt x="55" y="0"/>
                </a:moveTo>
                <a:lnTo>
                  <a:pt x="76" y="0"/>
                </a:lnTo>
                <a:lnTo>
                  <a:pt x="109" y="0"/>
                </a:lnTo>
                <a:lnTo>
                  <a:pt x="141" y="0"/>
                </a:lnTo>
                <a:lnTo>
                  <a:pt x="174" y="0"/>
                </a:lnTo>
                <a:lnTo>
                  <a:pt x="206" y="0"/>
                </a:lnTo>
                <a:lnTo>
                  <a:pt x="239" y="0"/>
                </a:lnTo>
                <a:lnTo>
                  <a:pt x="258" y="21"/>
                </a:lnTo>
                <a:lnTo>
                  <a:pt x="239" y="42"/>
                </a:lnTo>
                <a:lnTo>
                  <a:pt x="239" y="71"/>
                </a:lnTo>
                <a:lnTo>
                  <a:pt x="239" y="102"/>
                </a:lnTo>
                <a:lnTo>
                  <a:pt x="239" y="133"/>
                </a:lnTo>
                <a:lnTo>
                  <a:pt x="239" y="162"/>
                </a:lnTo>
                <a:lnTo>
                  <a:pt x="248" y="193"/>
                </a:lnTo>
                <a:lnTo>
                  <a:pt x="248" y="224"/>
                </a:lnTo>
                <a:lnTo>
                  <a:pt x="258" y="253"/>
                </a:lnTo>
                <a:lnTo>
                  <a:pt x="248" y="294"/>
                </a:lnTo>
                <a:lnTo>
                  <a:pt x="248" y="315"/>
                </a:lnTo>
                <a:lnTo>
                  <a:pt x="248" y="344"/>
                </a:lnTo>
                <a:lnTo>
                  <a:pt x="248" y="375"/>
                </a:lnTo>
                <a:lnTo>
                  <a:pt x="258" y="406"/>
                </a:lnTo>
                <a:lnTo>
                  <a:pt x="258" y="435"/>
                </a:lnTo>
                <a:lnTo>
                  <a:pt x="226" y="455"/>
                </a:lnTo>
                <a:lnTo>
                  <a:pt x="193" y="445"/>
                </a:lnTo>
                <a:lnTo>
                  <a:pt x="161" y="445"/>
                </a:lnTo>
                <a:lnTo>
                  <a:pt x="130" y="445"/>
                </a:lnTo>
                <a:lnTo>
                  <a:pt x="97" y="445"/>
                </a:lnTo>
                <a:lnTo>
                  <a:pt x="65" y="445"/>
                </a:lnTo>
                <a:lnTo>
                  <a:pt x="32" y="455"/>
                </a:lnTo>
                <a:lnTo>
                  <a:pt x="0" y="466"/>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94273" name="Rectangle 189"/>
          <p:cNvSpPr>
            <a:spLocks noChangeArrowheads="1"/>
          </p:cNvSpPr>
          <p:nvPr/>
        </p:nvSpPr>
        <p:spPr bwMode="auto">
          <a:xfrm>
            <a:off x="309563" y="155575"/>
            <a:ext cx="5888037"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a:solidFill>
                <a:schemeClr val="tx1"/>
              </a:solidFill>
            </a:endParaRPr>
          </a:p>
        </p:txBody>
      </p:sp>
      <p:sp>
        <p:nvSpPr>
          <p:cNvPr id="94274" name="Text Box 190"/>
          <p:cNvSpPr txBox="1">
            <a:spLocks noChangeArrowheads="1"/>
          </p:cNvSpPr>
          <p:nvPr/>
        </p:nvSpPr>
        <p:spPr bwMode="auto">
          <a:xfrm>
            <a:off x="320675" y="166688"/>
            <a:ext cx="5838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400">
                <a:solidFill>
                  <a:schemeClr val="tx1"/>
                </a:solidFill>
              </a:rPr>
              <a:t>CONTRÔLE AU MINIMUM DE MATIERE</a:t>
            </a:r>
          </a:p>
        </p:txBody>
      </p:sp>
      <p:sp>
        <p:nvSpPr>
          <p:cNvPr id="94275" name="Line 55"/>
          <p:cNvSpPr>
            <a:spLocks noChangeShapeType="1"/>
          </p:cNvSpPr>
          <p:nvPr/>
        </p:nvSpPr>
        <p:spPr bwMode="auto">
          <a:xfrm rot="-5400000">
            <a:off x="527050" y="3644901"/>
            <a:ext cx="3968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4276" name="Connecteur droit avec flèche 198"/>
          <p:cNvCxnSpPr>
            <a:cxnSpLocks noChangeShapeType="1"/>
          </p:cNvCxnSpPr>
          <p:nvPr/>
        </p:nvCxnSpPr>
        <p:spPr bwMode="auto">
          <a:xfrm rot="-5400000">
            <a:off x="640556" y="3850482"/>
            <a:ext cx="169863"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277" name="Connecteur droit avec flèche 199"/>
          <p:cNvCxnSpPr>
            <a:cxnSpLocks noChangeShapeType="1"/>
          </p:cNvCxnSpPr>
          <p:nvPr/>
        </p:nvCxnSpPr>
        <p:spPr bwMode="auto">
          <a:xfrm rot="16200000" flipH="1">
            <a:off x="475457" y="3217069"/>
            <a:ext cx="500062"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278" name="Connecteur droit avec flèche 200"/>
          <p:cNvCxnSpPr>
            <a:cxnSpLocks noChangeShapeType="1"/>
          </p:cNvCxnSpPr>
          <p:nvPr/>
        </p:nvCxnSpPr>
        <p:spPr bwMode="auto">
          <a:xfrm>
            <a:off x="482600" y="3584575"/>
            <a:ext cx="0" cy="503238"/>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4279" name="Line 55"/>
          <p:cNvSpPr>
            <a:spLocks noChangeShapeType="1"/>
          </p:cNvSpPr>
          <p:nvPr/>
        </p:nvSpPr>
        <p:spPr bwMode="auto">
          <a:xfrm rot="-5400000">
            <a:off x="4891087" y="3611563"/>
            <a:ext cx="396875"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4280" name="Connecteur droit avec flèche 205"/>
          <p:cNvCxnSpPr>
            <a:cxnSpLocks noChangeShapeType="1"/>
          </p:cNvCxnSpPr>
          <p:nvPr/>
        </p:nvCxnSpPr>
        <p:spPr bwMode="auto">
          <a:xfrm rot="-5400000">
            <a:off x="5004594" y="3817144"/>
            <a:ext cx="169862"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281" name="Connecteur droit avec flèche 206"/>
          <p:cNvCxnSpPr>
            <a:cxnSpLocks noChangeShapeType="1"/>
          </p:cNvCxnSpPr>
          <p:nvPr/>
        </p:nvCxnSpPr>
        <p:spPr bwMode="auto">
          <a:xfrm rot="16200000" flipH="1">
            <a:off x="4839493" y="3183732"/>
            <a:ext cx="500063" cy="0"/>
          </a:xfrm>
          <a:prstGeom prst="straightConnector1">
            <a:avLst/>
          </a:prstGeom>
          <a:noFill/>
          <a:ln w="9525"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282" name="Connecteur droit avec flèche 207"/>
          <p:cNvCxnSpPr>
            <a:cxnSpLocks noChangeShapeType="1"/>
          </p:cNvCxnSpPr>
          <p:nvPr/>
        </p:nvCxnSpPr>
        <p:spPr bwMode="auto">
          <a:xfrm>
            <a:off x="4846638" y="3551238"/>
            <a:ext cx="0" cy="503237"/>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Connecteur droit avec flèche 168"/>
          <p:cNvCxnSpPr/>
          <p:nvPr/>
        </p:nvCxnSpPr>
        <p:spPr>
          <a:xfrm flipH="1" flipV="1">
            <a:off x="5971837" y="3456193"/>
            <a:ext cx="0" cy="176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0" name="Connecteur droit avec flèche 169"/>
          <p:cNvCxnSpPr/>
          <p:nvPr/>
        </p:nvCxnSpPr>
        <p:spPr>
          <a:xfrm>
            <a:off x="5971837" y="3040063"/>
            <a:ext cx="0" cy="35213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1" name="Connecteur droit 170"/>
          <p:cNvCxnSpPr/>
          <p:nvPr/>
        </p:nvCxnSpPr>
        <p:spPr>
          <a:xfrm>
            <a:off x="5983405" y="3044291"/>
            <a:ext cx="55700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2" name="ZoneTexte 171"/>
          <p:cNvSpPr txBox="1"/>
          <p:nvPr/>
        </p:nvSpPr>
        <p:spPr>
          <a:xfrm>
            <a:off x="5915481" y="2716768"/>
            <a:ext cx="779124" cy="369332"/>
          </a:xfrm>
          <a:prstGeom prst="rect">
            <a:avLst/>
          </a:prstGeom>
          <a:noFill/>
        </p:spPr>
        <p:txBody>
          <a:bodyPr wrap="none" rtlCol="0">
            <a:spAutoFit/>
          </a:bodyPr>
          <a:lstStyle/>
          <a:p>
            <a:r>
              <a:rPr lang="fr-FR" dirty="0" smtClean="0"/>
              <a:t>marge</a:t>
            </a:r>
            <a:endParaRPr lang="fr-FR" dirty="0"/>
          </a:p>
        </p:txBody>
      </p:sp>
    </p:spTree>
    <p:extLst>
      <p:ext uri="{BB962C8B-B14F-4D97-AF65-F5344CB8AC3E}">
        <p14:creationId xmlns:p14="http://schemas.microsoft.com/office/powerpoint/2010/main" val="17081124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vue boite manuell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975" y="654050"/>
            <a:ext cx="8002588" cy="594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1" name="Line 3"/>
          <p:cNvSpPr>
            <a:spLocks noChangeShapeType="1"/>
          </p:cNvSpPr>
          <p:nvPr/>
        </p:nvSpPr>
        <p:spPr bwMode="auto">
          <a:xfrm flipH="1">
            <a:off x="4386263" y="2574925"/>
            <a:ext cx="1303337" cy="365125"/>
          </a:xfrm>
          <a:prstGeom prst="line">
            <a:avLst/>
          </a:prstGeom>
          <a:noFill/>
          <a:ln w="38100">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52" name="Line 4"/>
          <p:cNvSpPr>
            <a:spLocks noChangeShapeType="1"/>
          </p:cNvSpPr>
          <p:nvPr/>
        </p:nvSpPr>
        <p:spPr bwMode="auto">
          <a:xfrm>
            <a:off x="5232400" y="1598613"/>
            <a:ext cx="963613" cy="190658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53" name="Line 5"/>
          <p:cNvSpPr>
            <a:spLocks noChangeShapeType="1"/>
          </p:cNvSpPr>
          <p:nvPr/>
        </p:nvSpPr>
        <p:spPr bwMode="auto">
          <a:xfrm>
            <a:off x="4351338" y="2740025"/>
            <a:ext cx="376237" cy="215265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54" name="Text Box 6"/>
          <p:cNvSpPr txBox="1">
            <a:spLocks noChangeArrowheads="1"/>
          </p:cNvSpPr>
          <p:nvPr/>
        </p:nvSpPr>
        <p:spPr bwMode="auto">
          <a:xfrm>
            <a:off x="4713288" y="2346325"/>
            <a:ext cx="369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t>?</a:t>
            </a:r>
          </a:p>
        </p:txBody>
      </p:sp>
      <p:sp>
        <p:nvSpPr>
          <p:cNvPr id="104455" name="Text Box 7"/>
          <p:cNvSpPr txBox="1">
            <a:spLocks noChangeArrowheads="1"/>
          </p:cNvSpPr>
          <p:nvPr/>
        </p:nvSpPr>
        <p:spPr bwMode="auto">
          <a:xfrm>
            <a:off x="284163" y="176213"/>
            <a:ext cx="1668462" cy="48577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EXEMPLE</a:t>
            </a:r>
          </a:p>
        </p:txBody>
      </p:sp>
      <p:grpSp>
        <p:nvGrpSpPr>
          <p:cNvPr id="37896" name="Group 8"/>
          <p:cNvGrpSpPr>
            <a:grpSpLocks/>
          </p:cNvGrpSpPr>
          <p:nvPr/>
        </p:nvGrpSpPr>
        <p:grpSpPr bwMode="auto">
          <a:xfrm>
            <a:off x="989013" y="1427163"/>
            <a:ext cx="6773862" cy="3659187"/>
            <a:chOff x="623" y="899"/>
            <a:chExt cx="4267" cy="2305"/>
          </a:xfrm>
        </p:grpSpPr>
        <p:sp>
          <p:nvSpPr>
            <p:cNvPr id="104457" name="Freeform 9"/>
            <p:cNvSpPr>
              <a:spLocks/>
            </p:cNvSpPr>
            <p:nvPr/>
          </p:nvSpPr>
          <p:spPr bwMode="auto">
            <a:xfrm>
              <a:off x="724" y="2777"/>
              <a:ext cx="687" cy="408"/>
            </a:xfrm>
            <a:custGeom>
              <a:avLst/>
              <a:gdLst>
                <a:gd name="T0" fmla="*/ 0 w 687"/>
                <a:gd name="T1" fmla="*/ 157 h 408"/>
                <a:gd name="T2" fmla="*/ 170 w 687"/>
                <a:gd name="T3" fmla="*/ 149 h 408"/>
                <a:gd name="T4" fmla="*/ 304 w 687"/>
                <a:gd name="T5" fmla="*/ 82 h 408"/>
                <a:gd name="T6" fmla="*/ 415 w 687"/>
                <a:gd name="T7" fmla="*/ 38 h 408"/>
                <a:gd name="T8" fmla="*/ 504 w 687"/>
                <a:gd name="T9" fmla="*/ 16 h 408"/>
                <a:gd name="T10" fmla="*/ 607 w 687"/>
                <a:gd name="T11" fmla="*/ 16 h 408"/>
                <a:gd name="T12" fmla="*/ 674 w 687"/>
                <a:gd name="T13" fmla="*/ 112 h 408"/>
                <a:gd name="T14" fmla="*/ 666 w 687"/>
                <a:gd name="T15" fmla="*/ 194 h 408"/>
                <a:gd name="T16" fmla="*/ 548 w 687"/>
                <a:gd name="T17" fmla="*/ 253 h 408"/>
                <a:gd name="T18" fmla="*/ 466 w 687"/>
                <a:gd name="T19" fmla="*/ 275 h 408"/>
                <a:gd name="T20" fmla="*/ 407 w 687"/>
                <a:gd name="T21" fmla="*/ 297 h 408"/>
                <a:gd name="T22" fmla="*/ 296 w 687"/>
                <a:gd name="T23" fmla="*/ 327 h 408"/>
                <a:gd name="T24" fmla="*/ 192 w 687"/>
                <a:gd name="T25" fmla="*/ 349 h 408"/>
                <a:gd name="T26" fmla="*/ 111 w 687"/>
                <a:gd name="T27" fmla="*/ 379 h 408"/>
                <a:gd name="T28" fmla="*/ 74 w 687"/>
                <a:gd name="T29" fmla="*/ 408 h 4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87" h="408">
                  <a:moveTo>
                    <a:pt x="0" y="157"/>
                  </a:moveTo>
                  <a:cubicBezTo>
                    <a:pt x="59" y="159"/>
                    <a:pt x="119" y="161"/>
                    <a:pt x="170" y="149"/>
                  </a:cubicBezTo>
                  <a:cubicBezTo>
                    <a:pt x="221" y="137"/>
                    <a:pt x="263" y="100"/>
                    <a:pt x="304" y="82"/>
                  </a:cubicBezTo>
                  <a:cubicBezTo>
                    <a:pt x="345" y="64"/>
                    <a:pt x="382" y="49"/>
                    <a:pt x="415" y="38"/>
                  </a:cubicBezTo>
                  <a:cubicBezTo>
                    <a:pt x="448" y="27"/>
                    <a:pt x="472" y="20"/>
                    <a:pt x="504" y="16"/>
                  </a:cubicBezTo>
                  <a:cubicBezTo>
                    <a:pt x="536" y="12"/>
                    <a:pt x="579" y="0"/>
                    <a:pt x="607" y="16"/>
                  </a:cubicBezTo>
                  <a:cubicBezTo>
                    <a:pt x="635" y="32"/>
                    <a:pt x="664" y="82"/>
                    <a:pt x="674" y="112"/>
                  </a:cubicBezTo>
                  <a:cubicBezTo>
                    <a:pt x="684" y="142"/>
                    <a:pt x="687" y="171"/>
                    <a:pt x="666" y="194"/>
                  </a:cubicBezTo>
                  <a:cubicBezTo>
                    <a:pt x="645" y="217"/>
                    <a:pt x="581" y="240"/>
                    <a:pt x="548" y="253"/>
                  </a:cubicBezTo>
                  <a:cubicBezTo>
                    <a:pt x="515" y="266"/>
                    <a:pt x="489" y="268"/>
                    <a:pt x="466" y="275"/>
                  </a:cubicBezTo>
                  <a:cubicBezTo>
                    <a:pt x="443" y="282"/>
                    <a:pt x="435" y="288"/>
                    <a:pt x="407" y="297"/>
                  </a:cubicBezTo>
                  <a:cubicBezTo>
                    <a:pt x="379" y="306"/>
                    <a:pt x="332" y="318"/>
                    <a:pt x="296" y="327"/>
                  </a:cubicBezTo>
                  <a:cubicBezTo>
                    <a:pt x="260" y="336"/>
                    <a:pt x="223" y="340"/>
                    <a:pt x="192" y="349"/>
                  </a:cubicBezTo>
                  <a:cubicBezTo>
                    <a:pt x="161" y="358"/>
                    <a:pt x="131" y="369"/>
                    <a:pt x="111" y="379"/>
                  </a:cubicBezTo>
                  <a:cubicBezTo>
                    <a:pt x="91" y="389"/>
                    <a:pt x="81" y="403"/>
                    <a:pt x="74" y="408"/>
                  </a:cubicBezTo>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58" name="Freeform 10"/>
            <p:cNvSpPr>
              <a:spLocks/>
            </p:cNvSpPr>
            <p:nvPr/>
          </p:nvSpPr>
          <p:spPr bwMode="auto">
            <a:xfrm>
              <a:off x="623" y="2926"/>
              <a:ext cx="198" cy="278"/>
            </a:xfrm>
            <a:custGeom>
              <a:avLst/>
              <a:gdLst>
                <a:gd name="T0" fmla="*/ 75 w 198"/>
                <a:gd name="T1" fmla="*/ 16 h 278"/>
                <a:gd name="T2" fmla="*/ 7 w 198"/>
                <a:gd name="T3" fmla="*/ 111 h 278"/>
                <a:gd name="T4" fmla="*/ 31 w 198"/>
                <a:gd name="T5" fmla="*/ 216 h 278"/>
                <a:gd name="T6" fmla="*/ 103 w 198"/>
                <a:gd name="T7" fmla="*/ 267 h 278"/>
                <a:gd name="T8" fmla="*/ 162 w 198"/>
                <a:gd name="T9" fmla="*/ 267 h 278"/>
                <a:gd name="T10" fmla="*/ 184 w 198"/>
                <a:gd name="T11" fmla="*/ 200 h 278"/>
                <a:gd name="T12" fmla="*/ 192 w 198"/>
                <a:gd name="T13" fmla="*/ 111 h 278"/>
                <a:gd name="T14" fmla="*/ 147 w 198"/>
                <a:gd name="T15" fmla="*/ 16 h 278"/>
                <a:gd name="T16" fmla="*/ 79 w 198"/>
                <a:gd name="T17" fmla="*/ 16 h 2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8" h="278">
                  <a:moveTo>
                    <a:pt x="75" y="16"/>
                  </a:moveTo>
                  <a:cubicBezTo>
                    <a:pt x="64" y="32"/>
                    <a:pt x="14" y="78"/>
                    <a:pt x="7" y="111"/>
                  </a:cubicBezTo>
                  <a:cubicBezTo>
                    <a:pt x="0" y="144"/>
                    <a:pt x="15" y="190"/>
                    <a:pt x="31" y="216"/>
                  </a:cubicBezTo>
                  <a:cubicBezTo>
                    <a:pt x="47" y="242"/>
                    <a:pt x="81" y="258"/>
                    <a:pt x="103" y="267"/>
                  </a:cubicBezTo>
                  <a:cubicBezTo>
                    <a:pt x="125" y="276"/>
                    <a:pt x="149" y="278"/>
                    <a:pt x="162" y="267"/>
                  </a:cubicBezTo>
                  <a:cubicBezTo>
                    <a:pt x="175" y="256"/>
                    <a:pt x="179" y="226"/>
                    <a:pt x="184" y="200"/>
                  </a:cubicBezTo>
                  <a:cubicBezTo>
                    <a:pt x="189" y="174"/>
                    <a:pt x="198" y="142"/>
                    <a:pt x="192" y="111"/>
                  </a:cubicBezTo>
                  <a:cubicBezTo>
                    <a:pt x="186" y="80"/>
                    <a:pt x="166" y="32"/>
                    <a:pt x="147" y="16"/>
                  </a:cubicBezTo>
                  <a:cubicBezTo>
                    <a:pt x="128" y="0"/>
                    <a:pt x="93" y="16"/>
                    <a:pt x="79" y="16"/>
                  </a:cubicBezTo>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59" name="Freeform 11"/>
            <p:cNvSpPr>
              <a:spLocks/>
            </p:cNvSpPr>
            <p:nvPr/>
          </p:nvSpPr>
          <p:spPr bwMode="auto">
            <a:xfrm>
              <a:off x="4212" y="1777"/>
              <a:ext cx="678" cy="344"/>
            </a:xfrm>
            <a:custGeom>
              <a:avLst/>
              <a:gdLst>
                <a:gd name="T0" fmla="*/ 0 w 678"/>
                <a:gd name="T1" fmla="*/ 83 h 344"/>
                <a:gd name="T2" fmla="*/ 188 w 678"/>
                <a:gd name="T3" fmla="*/ 60 h 344"/>
                <a:gd name="T4" fmla="*/ 311 w 678"/>
                <a:gd name="T5" fmla="*/ 46 h 344"/>
                <a:gd name="T6" fmla="*/ 427 w 678"/>
                <a:gd name="T7" fmla="*/ 17 h 344"/>
                <a:gd name="T8" fmla="*/ 518 w 678"/>
                <a:gd name="T9" fmla="*/ 6 h 344"/>
                <a:gd name="T10" fmla="*/ 620 w 678"/>
                <a:gd name="T11" fmla="*/ 19 h 344"/>
                <a:gd name="T12" fmla="*/ 666 w 678"/>
                <a:gd name="T13" fmla="*/ 123 h 344"/>
                <a:gd name="T14" fmla="*/ 656 w 678"/>
                <a:gd name="T15" fmla="*/ 221 h 344"/>
                <a:gd name="T16" fmla="*/ 532 w 678"/>
                <a:gd name="T17" fmla="*/ 246 h 344"/>
                <a:gd name="T18" fmla="*/ 448 w 678"/>
                <a:gd name="T19" fmla="*/ 258 h 344"/>
                <a:gd name="T20" fmla="*/ 386 w 678"/>
                <a:gd name="T21" fmla="*/ 273 h 344"/>
                <a:gd name="T22" fmla="*/ 338 w 678"/>
                <a:gd name="T23" fmla="*/ 293 h 344"/>
                <a:gd name="T24" fmla="*/ 212 w 678"/>
                <a:gd name="T25" fmla="*/ 299 h 344"/>
                <a:gd name="T26" fmla="*/ 160 w 678"/>
                <a:gd name="T27" fmla="*/ 325 h 344"/>
                <a:gd name="T28" fmla="*/ 80 w 678"/>
                <a:gd name="T29" fmla="*/ 341 h 344"/>
                <a:gd name="T30" fmla="*/ 42 w 678"/>
                <a:gd name="T31" fmla="*/ 341 h 3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78" h="344">
                  <a:moveTo>
                    <a:pt x="0" y="83"/>
                  </a:moveTo>
                  <a:cubicBezTo>
                    <a:pt x="31" y="79"/>
                    <a:pt x="136" y="66"/>
                    <a:pt x="188" y="60"/>
                  </a:cubicBezTo>
                  <a:cubicBezTo>
                    <a:pt x="240" y="54"/>
                    <a:pt x="271" y="53"/>
                    <a:pt x="311" y="46"/>
                  </a:cubicBezTo>
                  <a:cubicBezTo>
                    <a:pt x="351" y="39"/>
                    <a:pt x="392" y="23"/>
                    <a:pt x="427" y="17"/>
                  </a:cubicBezTo>
                  <a:cubicBezTo>
                    <a:pt x="461" y="10"/>
                    <a:pt x="485" y="6"/>
                    <a:pt x="518" y="6"/>
                  </a:cubicBezTo>
                  <a:cubicBezTo>
                    <a:pt x="550" y="6"/>
                    <a:pt x="595" y="0"/>
                    <a:pt x="620" y="19"/>
                  </a:cubicBezTo>
                  <a:cubicBezTo>
                    <a:pt x="645" y="38"/>
                    <a:pt x="660" y="89"/>
                    <a:pt x="666" y="123"/>
                  </a:cubicBezTo>
                  <a:cubicBezTo>
                    <a:pt x="672" y="157"/>
                    <a:pt x="678" y="200"/>
                    <a:pt x="656" y="221"/>
                  </a:cubicBezTo>
                  <a:cubicBezTo>
                    <a:pt x="634" y="242"/>
                    <a:pt x="567" y="240"/>
                    <a:pt x="532" y="246"/>
                  </a:cubicBezTo>
                  <a:cubicBezTo>
                    <a:pt x="497" y="252"/>
                    <a:pt x="471" y="254"/>
                    <a:pt x="448" y="258"/>
                  </a:cubicBezTo>
                  <a:cubicBezTo>
                    <a:pt x="424" y="262"/>
                    <a:pt x="404" y="267"/>
                    <a:pt x="386" y="273"/>
                  </a:cubicBezTo>
                  <a:cubicBezTo>
                    <a:pt x="368" y="279"/>
                    <a:pt x="367" y="289"/>
                    <a:pt x="338" y="293"/>
                  </a:cubicBezTo>
                  <a:cubicBezTo>
                    <a:pt x="309" y="297"/>
                    <a:pt x="242" y="294"/>
                    <a:pt x="212" y="299"/>
                  </a:cubicBezTo>
                  <a:cubicBezTo>
                    <a:pt x="182" y="304"/>
                    <a:pt x="182" y="318"/>
                    <a:pt x="160" y="325"/>
                  </a:cubicBezTo>
                  <a:cubicBezTo>
                    <a:pt x="138" y="332"/>
                    <a:pt x="100" y="338"/>
                    <a:pt x="80" y="341"/>
                  </a:cubicBezTo>
                  <a:cubicBezTo>
                    <a:pt x="60" y="344"/>
                    <a:pt x="50" y="341"/>
                    <a:pt x="42" y="341"/>
                  </a:cubicBezTo>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0" name="Freeform 12"/>
            <p:cNvSpPr>
              <a:spLocks/>
            </p:cNvSpPr>
            <p:nvPr/>
          </p:nvSpPr>
          <p:spPr bwMode="auto">
            <a:xfrm>
              <a:off x="4111" y="1855"/>
              <a:ext cx="184" cy="279"/>
            </a:xfrm>
            <a:custGeom>
              <a:avLst/>
              <a:gdLst>
                <a:gd name="T0" fmla="*/ 75 w 184"/>
                <a:gd name="T1" fmla="*/ 9 h 279"/>
                <a:gd name="T2" fmla="*/ 23 w 184"/>
                <a:gd name="T3" fmla="*/ 39 h 279"/>
                <a:gd name="T4" fmla="*/ 1 w 184"/>
                <a:gd name="T5" fmla="*/ 97 h 279"/>
                <a:gd name="T6" fmla="*/ 17 w 184"/>
                <a:gd name="T7" fmla="*/ 201 h 279"/>
                <a:gd name="T8" fmla="*/ 72 w 184"/>
                <a:gd name="T9" fmla="*/ 262 h 279"/>
                <a:gd name="T10" fmla="*/ 130 w 184"/>
                <a:gd name="T11" fmla="*/ 269 h 279"/>
                <a:gd name="T12" fmla="*/ 175 w 184"/>
                <a:gd name="T13" fmla="*/ 205 h 279"/>
                <a:gd name="T14" fmla="*/ 179 w 184"/>
                <a:gd name="T15" fmla="*/ 118 h 279"/>
                <a:gd name="T16" fmla="*/ 146 w 184"/>
                <a:gd name="T17" fmla="*/ 18 h 279"/>
                <a:gd name="T18" fmla="*/ 79 w 184"/>
                <a:gd name="T19" fmla="*/ 10 h 2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4" h="279">
                  <a:moveTo>
                    <a:pt x="75" y="9"/>
                  </a:moveTo>
                  <a:cubicBezTo>
                    <a:pt x="66" y="14"/>
                    <a:pt x="35" y="24"/>
                    <a:pt x="23" y="39"/>
                  </a:cubicBezTo>
                  <a:cubicBezTo>
                    <a:pt x="11" y="54"/>
                    <a:pt x="2" y="70"/>
                    <a:pt x="1" y="97"/>
                  </a:cubicBezTo>
                  <a:cubicBezTo>
                    <a:pt x="0" y="124"/>
                    <a:pt x="5" y="174"/>
                    <a:pt x="17" y="201"/>
                  </a:cubicBezTo>
                  <a:cubicBezTo>
                    <a:pt x="29" y="228"/>
                    <a:pt x="53" y="251"/>
                    <a:pt x="72" y="262"/>
                  </a:cubicBezTo>
                  <a:cubicBezTo>
                    <a:pt x="91" y="273"/>
                    <a:pt x="113" y="279"/>
                    <a:pt x="130" y="269"/>
                  </a:cubicBezTo>
                  <a:cubicBezTo>
                    <a:pt x="147" y="259"/>
                    <a:pt x="167" y="230"/>
                    <a:pt x="175" y="205"/>
                  </a:cubicBezTo>
                  <a:cubicBezTo>
                    <a:pt x="183" y="180"/>
                    <a:pt x="184" y="149"/>
                    <a:pt x="179" y="118"/>
                  </a:cubicBezTo>
                  <a:cubicBezTo>
                    <a:pt x="174" y="87"/>
                    <a:pt x="163" y="37"/>
                    <a:pt x="146" y="18"/>
                  </a:cubicBezTo>
                  <a:cubicBezTo>
                    <a:pt x="130" y="0"/>
                    <a:pt x="93" y="12"/>
                    <a:pt x="79" y="10"/>
                  </a:cubicBezTo>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1" name="Freeform 13"/>
            <p:cNvSpPr>
              <a:spLocks/>
            </p:cNvSpPr>
            <p:nvPr/>
          </p:nvSpPr>
          <p:spPr bwMode="auto">
            <a:xfrm>
              <a:off x="2779" y="2981"/>
              <a:ext cx="110" cy="212"/>
            </a:xfrm>
            <a:custGeom>
              <a:avLst/>
              <a:gdLst>
                <a:gd name="T0" fmla="*/ 9 w 110"/>
                <a:gd name="T1" fmla="*/ 5 h 212"/>
                <a:gd name="T2" fmla="*/ 43 w 110"/>
                <a:gd name="T3" fmla="*/ 47 h 212"/>
                <a:gd name="T4" fmla="*/ 99 w 110"/>
                <a:gd name="T5" fmla="*/ 81 h 212"/>
                <a:gd name="T6" fmla="*/ 107 w 110"/>
                <a:gd name="T7" fmla="*/ 119 h 212"/>
                <a:gd name="T8" fmla="*/ 95 w 110"/>
                <a:gd name="T9" fmla="*/ 204 h 212"/>
                <a:gd name="T10" fmla="*/ 59 w 110"/>
                <a:gd name="T11" fmla="*/ 167 h 212"/>
                <a:gd name="T12" fmla="*/ 19 w 110"/>
                <a:gd name="T13" fmla="*/ 135 h 212"/>
                <a:gd name="T14" fmla="*/ 3 w 110"/>
                <a:gd name="T15" fmla="*/ 113 h 212"/>
                <a:gd name="T16" fmla="*/ 1 w 110"/>
                <a:gd name="T17" fmla="*/ 81 h 212"/>
                <a:gd name="T18" fmla="*/ 9 w 110"/>
                <a:gd name="T19" fmla="*/ 5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0" h="212">
                  <a:moveTo>
                    <a:pt x="9" y="5"/>
                  </a:moveTo>
                  <a:cubicBezTo>
                    <a:pt x="27" y="0"/>
                    <a:pt x="28" y="34"/>
                    <a:pt x="43" y="47"/>
                  </a:cubicBezTo>
                  <a:cubicBezTo>
                    <a:pt x="58" y="60"/>
                    <a:pt x="88" y="69"/>
                    <a:pt x="99" y="81"/>
                  </a:cubicBezTo>
                  <a:cubicBezTo>
                    <a:pt x="110" y="93"/>
                    <a:pt x="108" y="99"/>
                    <a:pt x="107" y="119"/>
                  </a:cubicBezTo>
                  <a:cubicBezTo>
                    <a:pt x="106" y="139"/>
                    <a:pt x="103" y="196"/>
                    <a:pt x="95" y="204"/>
                  </a:cubicBezTo>
                  <a:cubicBezTo>
                    <a:pt x="87" y="212"/>
                    <a:pt x="72" y="178"/>
                    <a:pt x="59" y="167"/>
                  </a:cubicBezTo>
                  <a:cubicBezTo>
                    <a:pt x="46" y="156"/>
                    <a:pt x="28" y="144"/>
                    <a:pt x="19" y="135"/>
                  </a:cubicBezTo>
                  <a:cubicBezTo>
                    <a:pt x="10" y="126"/>
                    <a:pt x="6" y="122"/>
                    <a:pt x="3" y="113"/>
                  </a:cubicBezTo>
                  <a:cubicBezTo>
                    <a:pt x="0" y="104"/>
                    <a:pt x="0" y="99"/>
                    <a:pt x="1" y="81"/>
                  </a:cubicBezTo>
                  <a:cubicBezTo>
                    <a:pt x="2" y="63"/>
                    <a:pt x="7" y="21"/>
                    <a:pt x="9" y="5"/>
                  </a:cubicBezTo>
                  <a:close/>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2" name="Freeform 14"/>
            <p:cNvSpPr>
              <a:spLocks/>
            </p:cNvSpPr>
            <p:nvPr/>
          </p:nvSpPr>
          <p:spPr bwMode="auto">
            <a:xfrm>
              <a:off x="3108" y="2895"/>
              <a:ext cx="132" cy="209"/>
            </a:xfrm>
            <a:custGeom>
              <a:avLst/>
              <a:gdLst>
                <a:gd name="T0" fmla="*/ 16 w 132"/>
                <a:gd name="T1" fmla="*/ 7 h 209"/>
                <a:gd name="T2" fmla="*/ 54 w 132"/>
                <a:gd name="T3" fmla="*/ 46 h 209"/>
                <a:gd name="T4" fmla="*/ 121 w 132"/>
                <a:gd name="T5" fmla="*/ 106 h 209"/>
                <a:gd name="T6" fmla="*/ 118 w 132"/>
                <a:gd name="T7" fmla="*/ 159 h 209"/>
                <a:gd name="T8" fmla="*/ 121 w 132"/>
                <a:gd name="T9" fmla="*/ 209 h 209"/>
                <a:gd name="T10" fmla="*/ 66 w 132"/>
                <a:gd name="T11" fmla="*/ 159 h 209"/>
                <a:gd name="T12" fmla="*/ 10 w 132"/>
                <a:gd name="T13" fmla="*/ 115 h 209"/>
                <a:gd name="T14" fmla="*/ 8 w 132"/>
                <a:gd name="T15" fmla="*/ 61 h 209"/>
                <a:gd name="T16" fmla="*/ 16 w 132"/>
                <a:gd name="T17" fmla="*/ 7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2" h="209">
                  <a:moveTo>
                    <a:pt x="16" y="7"/>
                  </a:moveTo>
                  <a:cubicBezTo>
                    <a:pt x="27" y="0"/>
                    <a:pt x="36" y="29"/>
                    <a:pt x="54" y="46"/>
                  </a:cubicBezTo>
                  <a:cubicBezTo>
                    <a:pt x="72" y="63"/>
                    <a:pt x="110" y="87"/>
                    <a:pt x="121" y="106"/>
                  </a:cubicBezTo>
                  <a:cubicBezTo>
                    <a:pt x="132" y="125"/>
                    <a:pt x="118" y="142"/>
                    <a:pt x="118" y="159"/>
                  </a:cubicBezTo>
                  <a:cubicBezTo>
                    <a:pt x="118" y="176"/>
                    <a:pt x="130" y="209"/>
                    <a:pt x="121" y="209"/>
                  </a:cubicBezTo>
                  <a:cubicBezTo>
                    <a:pt x="112" y="209"/>
                    <a:pt x="84" y="175"/>
                    <a:pt x="66" y="159"/>
                  </a:cubicBezTo>
                  <a:cubicBezTo>
                    <a:pt x="48" y="143"/>
                    <a:pt x="20" y="131"/>
                    <a:pt x="10" y="115"/>
                  </a:cubicBezTo>
                  <a:cubicBezTo>
                    <a:pt x="0" y="99"/>
                    <a:pt x="7" y="79"/>
                    <a:pt x="8" y="61"/>
                  </a:cubicBezTo>
                  <a:cubicBezTo>
                    <a:pt x="9" y="43"/>
                    <a:pt x="14" y="18"/>
                    <a:pt x="16" y="7"/>
                  </a:cubicBezTo>
                  <a:close/>
                </a:path>
              </a:pathLst>
            </a:custGeom>
            <a:solidFill>
              <a:srgbClr val="66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3" name="Freeform 15"/>
            <p:cNvSpPr>
              <a:spLocks/>
            </p:cNvSpPr>
            <p:nvPr/>
          </p:nvSpPr>
          <p:spPr bwMode="auto">
            <a:xfrm>
              <a:off x="3158" y="929"/>
              <a:ext cx="60" cy="132"/>
            </a:xfrm>
            <a:custGeom>
              <a:avLst/>
              <a:gdLst>
                <a:gd name="T0" fmla="*/ 19 w 60"/>
                <a:gd name="T1" fmla="*/ 1 h 132"/>
                <a:gd name="T2" fmla="*/ 7 w 60"/>
                <a:gd name="T3" fmla="*/ 28 h 132"/>
                <a:gd name="T4" fmla="*/ 4 w 60"/>
                <a:gd name="T5" fmla="*/ 58 h 132"/>
                <a:gd name="T6" fmla="*/ 4 w 60"/>
                <a:gd name="T7" fmla="*/ 82 h 132"/>
                <a:gd name="T8" fmla="*/ 28 w 60"/>
                <a:gd name="T9" fmla="*/ 109 h 132"/>
                <a:gd name="T10" fmla="*/ 43 w 60"/>
                <a:gd name="T11" fmla="*/ 130 h 132"/>
                <a:gd name="T12" fmla="*/ 55 w 60"/>
                <a:gd name="T13" fmla="*/ 97 h 132"/>
                <a:gd name="T14" fmla="*/ 58 w 60"/>
                <a:gd name="T15" fmla="*/ 76 h 132"/>
                <a:gd name="T16" fmla="*/ 40 w 60"/>
                <a:gd name="T17" fmla="*/ 40 h 132"/>
                <a:gd name="T18" fmla="*/ 28 w 60"/>
                <a:gd name="T19" fmla="*/ 19 h 132"/>
                <a:gd name="T20" fmla="*/ 19 w 60"/>
                <a:gd name="T21" fmla="*/ 1 h 1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132">
                  <a:moveTo>
                    <a:pt x="19" y="1"/>
                  </a:moveTo>
                  <a:cubicBezTo>
                    <a:pt x="16" y="2"/>
                    <a:pt x="9" y="19"/>
                    <a:pt x="7" y="28"/>
                  </a:cubicBezTo>
                  <a:cubicBezTo>
                    <a:pt x="5" y="37"/>
                    <a:pt x="4" y="49"/>
                    <a:pt x="4" y="58"/>
                  </a:cubicBezTo>
                  <a:cubicBezTo>
                    <a:pt x="4" y="67"/>
                    <a:pt x="0" y="74"/>
                    <a:pt x="4" y="82"/>
                  </a:cubicBezTo>
                  <a:cubicBezTo>
                    <a:pt x="8" y="90"/>
                    <a:pt x="21" y="101"/>
                    <a:pt x="28" y="109"/>
                  </a:cubicBezTo>
                  <a:cubicBezTo>
                    <a:pt x="35" y="117"/>
                    <a:pt x="39" y="132"/>
                    <a:pt x="43" y="130"/>
                  </a:cubicBezTo>
                  <a:cubicBezTo>
                    <a:pt x="47" y="128"/>
                    <a:pt x="52" y="106"/>
                    <a:pt x="55" y="97"/>
                  </a:cubicBezTo>
                  <a:cubicBezTo>
                    <a:pt x="58" y="88"/>
                    <a:pt x="60" y="85"/>
                    <a:pt x="58" y="76"/>
                  </a:cubicBezTo>
                  <a:cubicBezTo>
                    <a:pt x="56" y="67"/>
                    <a:pt x="45" y="49"/>
                    <a:pt x="40" y="40"/>
                  </a:cubicBezTo>
                  <a:cubicBezTo>
                    <a:pt x="35" y="31"/>
                    <a:pt x="31" y="25"/>
                    <a:pt x="28" y="19"/>
                  </a:cubicBezTo>
                  <a:cubicBezTo>
                    <a:pt x="25" y="13"/>
                    <a:pt x="22" y="0"/>
                    <a:pt x="19" y="1"/>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4" name="Freeform 16"/>
            <p:cNvSpPr>
              <a:spLocks/>
            </p:cNvSpPr>
            <p:nvPr/>
          </p:nvSpPr>
          <p:spPr bwMode="auto">
            <a:xfrm>
              <a:off x="3296" y="899"/>
              <a:ext cx="76" cy="145"/>
            </a:xfrm>
            <a:custGeom>
              <a:avLst/>
              <a:gdLst>
                <a:gd name="T0" fmla="*/ 7 w 76"/>
                <a:gd name="T1" fmla="*/ 1 h 145"/>
                <a:gd name="T2" fmla="*/ 58 w 76"/>
                <a:gd name="T3" fmla="*/ 43 h 145"/>
                <a:gd name="T4" fmla="*/ 70 w 76"/>
                <a:gd name="T5" fmla="*/ 70 h 145"/>
                <a:gd name="T6" fmla="*/ 67 w 76"/>
                <a:gd name="T7" fmla="*/ 106 h 145"/>
                <a:gd name="T8" fmla="*/ 70 w 76"/>
                <a:gd name="T9" fmla="*/ 145 h 145"/>
                <a:gd name="T10" fmla="*/ 28 w 76"/>
                <a:gd name="T11" fmla="*/ 109 h 145"/>
                <a:gd name="T12" fmla="*/ 10 w 76"/>
                <a:gd name="T13" fmla="*/ 88 h 145"/>
                <a:gd name="T14" fmla="*/ 13 w 76"/>
                <a:gd name="T15" fmla="*/ 49 h 145"/>
                <a:gd name="T16" fmla="*/ 7 w 76"/>
                <a:gd name="T17" fmla="*/ 1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145">
                  <a:moveTo>
                    <a:pt x="7" y="1"/>
                  </a:moveTo>
                  <a:cubicBezTo>
                    <a:pt x="14" y="0"/>
                    <a:pt x="48" y="32"/>
                    <a:pt x="58" y="43"/>
                  </a:cubicBezTo>
                  <a:cubicBezTo>
                    <a:pt x="68" y="54"/>
                    <a:pt x="69" y="60"/>
                    <a:pt x="70" y="70"/>
                  </a:cubicBezTo>
                  <a:cubicBezTo>
                    <a:pt x="71" y="80"/>
                    <a:pt x="67" y="94"/>
                    <a:pt x="67" y="106"/>
                  </a:cubicBezTo>
                  <a:cubicBezTo>
                    <a:pt x="67" y="118"/>
                    <a:pt x="76" y="145"/>
                    <a:pt x="70" y="145"/>
                  </a:cubicBezTo>
                  <a:cubicBezTo>
                    <a:pt x="64" y="145"/>
                    <a:pt x="38" y="118"/>
                    <a:pt x="28" y="109"/>
                  </a:cubicBezTo>
                  <a:cubicBezTo>
                    <a:pt x="18" y="100"/>
                    <a:pt x="13" y="98"/>
                    <a:pt x="10" y="88"/>
                  </a:cubicBezTo>
                  <a:cubicBezTo>
                    <a:pt x="7" y="78"/>
                    <a:pt x="13" y="63"/>
                    <a:pt x="13" y="49"/>
                  </a:cubicBezTo>
                  <a:cubicBezTo>
                    <a:pt x="13" y="35"/>
                    <a:pt x="0" y="2"/>
                    <a:pt x="7" y="1"/>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5" name="Freeform 17"/>
            <p:cNvSpPr>
              <a:spLocks/>
            </p:cNvSpPr>
            <p:nvPr/>
          </p:nvSpPr>
          <p:spPr bwMode="auto">
            <a:xfrm>
              <a:off x="3814" y="2229"/>
              <a:ext cx="62" cy="124"/>
            </a:xfrm>
            <a:custGeom>
              <a:avLst/>
              <a:gdLst>
                <a:gd name="T0" fmla="*/ 17 w 62"/>
                <a:gd name="T1" fmla="*/ 3 h 124"/>
                <a:gd name="T2" fmla="*/ 50 w 62"/>
                <a:gd name="T3" fmla="*/ 51 h 124"/>
                <a:gd name="T4" fmla="*/ 62 w 62"/>
                <a:gd name="T5" fmla="*/ 72 h 124"/>
                <a:gd name="T6" fmla="*/ 50 w 62"/>
                <a:gd name="T7" fmla="*/ 105 h 124"/>
                <a:gd name="T8" fmla="*/ 38 w 62"/>
                <a:gd name="T9" fmla="*/ 123 h 124"/>
                <a:gd name="T10" fmla="*/ 23 w 62"/>
                <a:gd name="T11" fmla="*/ 96 h 124"/>
                <a:gd name="T12" fmla="*/ 2 w 62"/>
                <a:gd name="T13" fmla="*/ 78 h 124"/>
                <a:gd name="T14" fmla="*/ 8 w 62"/>
                <a:gd name="T15" fmla="*/ 33 h 124"/>
                <a:gd name="T16" fmla="*/ 17 w 62"/>
                <a:gd name="T17" fmla="*/ 3 h 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24">
                  <a:moveTo>
                    <a:pt x="17" y="3"/>
                  </a:moveTo>
                  <a:cubicBezTo>
                    <a:pt x="24" y="6"/>
                    <a:pt x="42" y="39"/>
                    <a:pt x="50" y="51"/>
                  </a:cubicBezTo>
                  <a:cubicBezTo>
                    <a:pt x="58" y="63"/>
                    <a:pt x="62" y="63"/>
                    <a:pt x="62" y="72"/>
                  </a:cubicBezTo>
                  <a:cubicBezTo>
                    <a:pt x="62" y="81"/>
                    <a:pt x="54" y="97"/>
                    <a:pt x="50" y="105"/>
                  </a:cubicBezTo>
                  <a:cubicBezTo>
                    <a:pt x="46" y="113"/>
                    <a:pt x="42" y="124"/>
                    <a:pt x="38" y="123"/>
                  </a:cubicBezTo>
                  <a:cubicBezTo>
                    <a:pt x="34" y="122"/>
                    <a:pt x="29" y="103"/>
                    <a:pt x="23" y="96"/>
                  </a:cubicBezTo>
                  <a:cubicBezTo>
                    <a:pt x="17" y="89"/>
                    <a:pt x="4" y="88"/>
                    <a:pt x="2" y="78"/>
                  </a:cubicBezTo>
                  <a:cubicBezTo>
                    <a:pt x="0" y="68"/>
                    <a:pt x="6" y="43"/>
                    <a:pt x="8" y="33"/>
                  </a:cubicBezTo>
                  <a:cubicBezTo>
                    <a:pt x="10" y="23"/>
                    <a:pt x="10" y="0"/>
                    <a:pt x="17" y="3"/>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466" name="Freeform 18"/>
            <p:cNvSpPr>
              <a:spLocks/>
            </p:cNvSpPr>
            <p:nvPr/>
          </p:nvSpPr>
          <p:spPr bwMode="auto">
            <a:xfrm>
              <a:off x="3974" y="2203"/>
              <a:ext cx="60" cy="123"/>
            </a:xfrm>
            <a:custGeom>
              <a:avLst/>
              <a:gdLst>
                <a:gd name="T0" fmla="*/ 7 w 60"/>
                <a:gd name="T1" fmla="*/ 2 h 123"/>
                <a:gd name="T2" fmla="*/ 52 w 60"/>
                <a:gd name="T3" fmla="*/ 50 h 123"/>
                <a:gd name="T4" fmla="*/ 55 w 60"/>
                <a:gd name="T5" fmla="*/ 71 h 123"/>
                <a:gd name="T6" fmla="*/ 52 w 60"/>
                <a:gd name="T7" fmla="*/ 104 h 123"/>
                <a:gd name="T8" fmla="*/ 40 w 60"/>
                <a:gd name="T9" fmla="*/ 122 h 123"/>
                <a:gd name="T10" fmla="*/ 25 w 60"/>
                <a:gd name="T11" fmla="*/ 95 h 123"/>
                <a:gd name="T12" fmla="*/ 4 w 60"/>
                <a:gd name="T13" fmla="*/ 77 h 123"/>
                <a:gd name="T14" fmla="*/ 13 w 60"/>
                <a:gd name="T15" fmla="*/ 38 h 123"/>
                <a:gd name="T16" fmla="*/ 7 w 60"/>
                <a:gd name="T17" fmla="*/ 2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123">
                  <a:moveTo>
                    <a:pt x="7" y="2"/>
                  </a:moveTo>
                  <a:cubicBezTo>
                    <a:pt x="14" y="4"/>
                    <a:pt x="44" y="39"/>
                    <a:pt x="52" y="50"/>
                  </a:cubicBezTo>
                  <a:cubicBezTo>
                    <a:pt x="60" y="61"/>
                    <a:pt x="55" y="62"/>
                    <a:pt x="55" y="71"/>
                  </a:cubicBezTo>
                  <a:cubicBezTo>
                    <a:pt x="55" y="80"/>
                    <a:pt x="54" y="96"/>
                    <a:pt x="52" y="104"/>
                  </a:cubicBezTo>
                  <a:cubicBezTo>
                    <a:pt x="50" y="112"/>
                    <a:pt x="44" y="123"/>
                    <a:pt x="40" y="122"/>
                  </a:cubicBezTo>
                  <a:cubicBezTo>
                    <a:pt x="36" y="121"/>
                    <a:pt x="31" y="102"/>
                    <a:pt x="25" y="95"/>
                  </a:cubicBezTo>
                  <a:cubicBezTo>
                    <a:pt x="19" y="88"/>
                    <a:pt x="6" y="86"/>
                    <a:pt x="4" y="77"/>
                  </a:cubicBezTo>
                  <a:cubicBezTo>
                    <a:pt x="2" y="68"/>
                    <a:pt x="13" y="50"/>
                    <a:pt x="13" y="38"/>
                  </a:cubicBezTo>
                  <a:cubicBezTo>
                    <a:pt x="13" y="26"/>
                    <a:pt x="0" y="0"/>
                    <a:pt x="7" y="2"/>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Tree>
    <p:extLst>
      <p:ext uri="{BB962C8B-B14F-4D97-AF65-F5344CB8AC3E}">
        <p14:creationId xmlns:p14="http://schemas.microsoft.com/office/powerpoint/2010/main" val="4167162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896"/>
                                        </p:tgtEl>
                                        <p:attrNameLst>
                                          <p:attrName>style.visibility</p:attrName>
                                        </p:attrNameLst>
                                      </p:cBhvr>
                                      <p:to>
                                        <p:strVal val="visible"/>
                                      </p:to>
                                    </p:set>
                                    <p:anim calcmode="lin" valueType="num">
                                      <p:cBhvr additive="base">
                                        <p:cTn id="7" dur="500" fill="hold"/>
                                        <p:tgtEl>
                                          <p:spTgt spid="37896"/>
                                        </p:tgtEl>
                                        <p:attrNameLst>
                                          <p:attrName>ppt_x</p:attrName>
                                        </p:attrNameLst>
                                      </p:cBhvr>
                                      <p:tavLst>
                                        <p:tav tm="0">
                                          <p:val>
                                            <p:strVal val="#ppt_x"/>
                                          </p:val>
                                        </p:tav>
                                        <p:tav tm="100000">
                                          <p:val>
                                            <p:strVal val="#ppt_x"/>
                                          </p:val>
                                        </p:tav>
                                      </p:tavLst>
                                    </p:anim>
                                    <p:anim calcmode="lin" valueType="num">
                                      <p:cBhvr additive="base">
                                        <p:cTn id="8" dur="500" fill="hold"/>
                                        <p:tgtEl>
                                          <p:spTgt spid="378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Freeform 2"/>
          <p:cNvSpPr>
            <a:spLocks/>
          </p:cNvSpPr>
          <p:nvPr/>
        </p:nvSpPr>
        <p:spPr bwMode="auto">
          <a:xfrm>
            <a:off x="1027113" y="3427413"/>
            <a:ext cx="369887" cy="333375"/>
          </a:xfrm>
          <a:custGeom>
            <a:avLst/>
            <a:gdLst>
              <a:gd name="T0" fmla="*/ 0 w 646"/>
              <a:gd name="T1" fmla="*/ 0 h 506"/>
              <a:gd name="T2" fmla="*/ 0 w 646"/>
              <a:gd name="T3" fmla="*/ 2147483647 h 506"/>
              <a:gd name="T4" fmla="*/ 2147483647 w 646"/>
              <a:gd name="T5" fmla="*/ 2147483647 h 506"/>
              <a:gd name="T6" fmla="*/ 2147483647 w 646"/>
              <a:gd name="T7" fmla="*/ 2147483647 h 506"/>
              <a:gd name="T8" fmla="*/ 2147483647 w 646"/>
              <a:gd name="T9" fmla="*/ 2147483647 h 506"/>
              <a:gd name="T10" fmla="*/ 2147483647 w 646"/>
              <a:gd name="T11" fmla="*/ 2147483647 h 506"/>
              <a:gd name="T12" fmla="*/ 2147483647 w 646"/>
              <a:gd name="T13" fmla="*/ 2147483647 h 506"/>
              <a:gd name="T14" fmla="*/ 2147483647 w 646"/>
              <a:gd name="T15" fmla="*/ 2147483647 h 5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6" h="506">
                <a:moveTo>
                  <a:pt x="0" y="0"/>
                </a:moveTo>
                <a:lnTo>
                  <a:pt x="0" y="506"/>
                </a:lnTo>
                <a:lnTo>
                  <a:pt x="148" y="506"/>
                </a:lnTo>
                <a:lnTo>
                  <a:pt x="148" y="288"/>
                </a:lnTo>
                <a:lnTo>
                  <a:pt x="467" y="288"/>
                </a:lnTo>
                <a:lnTo>
                  <a:pt x="467" y="506"/>
                </a:lnTo>
                <a:lnTo>
                  <a:pt x="646" y="506"/>
                </a:lnTo>
                <a:lnTo>
                  <a:pt x="646" y="15"/>
                </a:lnTo>
              </a:path>
            </a:pathLst>
          </a:custGeom>
          <a:solidFill>
            <a:srgbClr val="FFCC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475" name="Text Box 3"/>
          <p:cNvSpPr txBox="1">
            <a:spLocks noChangeArrowheads="1"/>
          </p:cNvSpPr>
          <p:nvPr/>
        </p:nvSpPr>
        <p:spPr bwMode="auto">
          <a:xfrm>
            <a:off x="119063" y="112713"/>
            <a:ext cx="3671887" cy="461962"/>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BESOIN FONCTIONNEL</a:t>
            </a:r>
          </a:p>
        </p:txBody>
      </p:sp>
      <p:sp>
        <p:nvSpPr>
          <p:cNvPr id="105476" name="Line 4"/>
          <p:cNvSpPr>
            <a:spLocks noChangeShapeType="1"/>
          </p:cNvSpPr>
          <p:nvPr/>
        </p:nvSpPr>
        <p:spPr bwMode="auto">
          <a:xfrm flipV="1">
            <a:off x="1968500" y="4225925"/>
            <a:ext cx="2881313" cy="862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77" name="Line 5"/>
          <p:cNvSpPr>
            <a:spLocks noChangeShapeType="1"/>
          </p:cNvSpPr>
          <p:nvPr/>
        </p:nvSpPr>
        <p:spPr bwMode="auto">
          <a:xfrm flipV="1">
            <a:off x="2106613" y="4637088"/>
            <a:ext cx="2930525"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78" name="Freeform 6"/>
          <p:cNvSpPr>
            <a:spLocks/>
          </p:cNvSpPr>
          <p:nvPr/>
        </p:nvSpPr>
        <p:spPr bwMode="auto">
          <a:xfrm>
            <a:off x="1968500" y="5087938"/>
            <a:ext cx="180975" cy="414337"/>
          </a:xfrm>
          <a:custGeom>
            <a:avLst/>
            <a:gdLst>
              <a:gd name="T0" fmla="*/ 0 w 114"/>
              <a:gd name="T1" fmla="*/ 0 h 261"/>
              <a:gd name="T2" fmla="*/ 2147483647 w 114"/>
              <a:gd name="T3" fmla="*/ 2147483647 h 261"/>
              <a:gd name="T4" fmla="*/ 2147483647 w 114"/>
              <a:gd name="T5" fmla="*/ 2147483647 h 261"/>
              <a:gd name="T6" fmla="*/ 2147483647 w 114"/>
              <a:gd name="T7" fmla="*/ 2147483647 h 2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 h="261">
                <a:moveTo>
                  <a:pt x="0" y="0"/>
                </a:moveTo>
                <a:cubicBezTo>
                  <a:pt x="32" y="20"/>
                  <a:pt x="66" y="43"/>
                  <a:pt x="85" y="79"/>
                </a:cubicBezTo>
                <a:cubicBezTo>
                  <a:pt x="104" y="115"/>
                  <a:pt x="114" y="183"/>
                  <a:pt x="114" y="213"/>
                </a:cubicBezTo>
                <a:cubicBezTo>
                  <a:pt x="114" y="243"/>
                  <a:pt x="92" y="251"/>
                  <a:pt x="86" y="26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79" name="Oval 7"/>
          <p:cNvSpPr>
            <a:spLocks noChangeArrowheads="1"/>
          </p:cNvSpPr>
          <p:nvPr/>
        </p:nvSpPr>
        <p:spPr bwMode="auto">
          <a:xfrm rot="4287350">
            <a:off x="1816894" y="5258594"/>
            <a:ext cx="334963" cy="13652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105480" name="Line 8"/>
          <p:cNvSpPr>
            <a:spLocks noChangeShapeType="1"/>
          </p:cNvSpPr>
          <p:nvPr/>
        </p:nvSpPr>
        <p:spPr bwMode="auto">
          <a:xfrm flipV="1">
            <a:off x="1917700" y="5086350"/>
            <a:ext cx="47625" cy="82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1" name="Line 9"/>
          <p:cNvSpPr>
            <a:spLocks noChangeShapeType="1"/>
          </p:cNvSpPr>
          <p:nvPr/>
        </p:nvSpPr>
        <p:spPr bwMode="auto">
          <a:xfrm>
            <a:off x="2019300" y="5483225"/>
            <a:ext cx="82550" cy="190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2" name="Freeform 10"/>
          <p:cNvSpPr>
            <a:spLocks/>
          </p:cNvSpPr>
          <p:nvPr/>
        </p:nvSpPr>
        <p:spPr bwMode="auto">
          <a:xfrm>
            <a:off x="2154238" y="5008563"/>
            <a:ext cx="334962" cy="317500"/>
          </a:xfrm>
          <a:custGeom>
            <a:avLst/>
            <a:gdLst>
              <a:gd name="T0" fmla="*/ 2147483647 w 211"/>
              <a:gd name="T1" fmla="*/ 2147483647 h 200"/>
              <a:gd name="T2" fmla="*/ 2147483647 w 211"/>
              <a:gd name="T3" fmla="*/ 2147483647 h 200"/>
              <a:gd name="T4" fmla="*/ 2147483647 w 211"/>
              <a:gd name="T5" fmla="*/ 2147483647 h 200"/>
              <a:gd name="T6" fmla="*/ 2147483647 w 211"/>
              <a:gd name="T7" fmla="*/ 2147483647 h 200"/>
              <a:gd name="T8" fmla="*/ 2147483647 w 211"/>
              <a:gd name="T9" fmla="*/ 2147483647 h 200"/>
              <a:gd name="T10" fmla="*/ 2147483647 w 211"/>
              <a:gd name="T11" fmla="*/ 2147483647 h 200"/>
              <a:gd name="T12" fmla="*/ 2147483647 w 211"/>
              <a:gd name="T13" fmla="*/ 2147483647 h 200"/>
              <a:gd name="T14" fmla="*/ 2147483647 w 211"/>
              <a:gd name="T15" fmla="*/ 2147483647 h 200"/>
              <a:gd name="T16" fmla="*/ 2147483647 w 211"/>
              <a:gd name="T17" fmla="*/ 2147483647 h 200"/>
              <a:gd name="T18" fmla="*/ 2147483647 w 211"/>
              <a:gd name="T19" fmla="*/ 2147483647 h 200"/>
              <a:gd name="T20" fmla="*/ 2147483647 w 211"/>
              <a:gd name="T21" fmla="*/ 2147483647 h 200"/>
              <a:gd name="T22" fmla="*/ 2147483647 w 211"/>
              <a:gd name="T23" fmla="*/ 2147483647 h 200"/>
              <a:gd name="T24" fmla="*/ 2147483647 w 211"/>
              <a:gd name="T25" fmla="*/ 2147483647 h 200"/>
              <a:gd name="T26" fmla="*/ 2147483647 w 211"/>
              <a:gd name="T27" fmla="*/ 2147483647 h 200"/>
              <a:gd name="T28" fmla="*/ 2147483647 w 211"/>
              <a:gd name="T29" fmla="*/ 2147483647 h 200"/>
              <a:gd name="T30" fmla="*/ 2147483647 w 211"/>
              <a:gd name="T31" fmla="*/ 2147483647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1" h="200">
                <a:moveTo>
                  <a:pt x="77" y="9"/>
                </a:moveTo>
                <a:cubicBezTo>
                  <a:pt x="67" y="14"/>
                  <a:pt x="45" y="19"/>
                  <a:pt x="33" y="25"/>
                </a:cubicBezTo>
                <a:cubicBezTo>
                  <a:pt x="21" y="31"/>
                  <a:pt x="12" y="35"/>
                  <a:pt x="7" y="47"/>
                </a:cubicBezTo>
                <a:cubicBezTo>
                  <a:pt x="2" y="59"/>
                  <a:pt x="0" y="85"/>
                  <a:pt x="1" y="99"/>
                </a:cubicBezTo>
                <a:cubicBezTo>
                  <a:pt x="2" y="113"/>
                  <a:pt x="6" y="119"/>
                  <a:pt x="13" y="131"/>
                </a:cubicBezTo>
                <a:cubicBezTo>
                  <a:pt x="20" y="143"/>
                  <a:pt x="25" y="160"/>
                  <a:pt x="41" y="171"/>
                </a:cubicBezTo>
                <a:cubicBezTo>
                  <a:pt x="57" y="182"/>
                  <a:pt x="94" y="194"/>
                  <a:pt x="111" y="197"/>
                </a:cubicBezTo>
                <a:cubicBezTo>
                  <a:pt x="128" y="200"/>
                  <a:pt x="132" y="193"/>
                  <a:pt x="143" y="189"/>
                </a:cubicBezTo>
                <a:cubicBezTo>
                  <a:pt x="154" y="185"/>
                  <a:pt x="165" y="179"/>
                  <a:pt x="175" y="171"/>
                </a:cubicBezTo>
                <a:cubicBezTo>
                  <a:pt x="185" y="163"/>
                  <a:pt x="197" y="154"/>
                  <a:pt x="203" y="141"/>
                </a:cubicBezTo>
                <a:cubicBezTo>
                  <a:pt x="209" y="128"/>
                  <a:pt x="211" y="110"/>
                  <a:pt x="211" y="95"/>
                </a:cubicBezTo>
                <a:cubicBezTo>
                  <a:pt x="211" y="80"/>
                  <a:pt x="207" y="64"/>
                  <a:pt x="203" y="53"/>
                </a:cubicBezTo>
                <a:cubicBezTo>
                  <a:pt x="199" y="42"/>
                  <a:pt x="191" y="38"/>
                  <a:pt x="185" y="31"/>
                </a:cubicBezTo>
                <a:cubicBezTo>
                  <a:pt x="179" y="24"/>
                  <a:pt x="176" y="18"/>
                  <a:pt x="167" y="13"/>
                </a:cubicBezTo>
                <a:cubicBezTo>
                  <a:pt x="158" y="8"/>
                  <a:pt x="144" y="2"/>
                  <a:pt x="129" y="1"/>
                </a:cubicBezTo>
                <a:cubicBezTo>
                  <a:pt x="114" y="0"/>
                  <a:pt x="88" y="7"/>
                  <a:pt x="77" y="9"/>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3" name="Line 11"/>
          <p:cNvSpPr>
            <a:spLocks noChangeShapeType="1"/>
          </p:cNvSpPr>
          <p:nvPr/>
        </p:nvSpPr>
        <p:spPr bwMode="auto">
          <a:xfrm>
            <a:off x="2317750" y="5026025"/>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4" name="Line 12"/>
          <p:cNvSpPr>
            <a:spLocks noChangeShapeType="1"/>
          </p:cNvSpPr>
          <p:nvPr/>
        </p:nvSpPr>
        <p:spPr bwMode="auto">
          <a:xfrm>
            <a:off x="2181225" y="5080000"/>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5" name="Freeform 13"/>
          <p:cNvSpPr>
            <a:spLocks/>
          </p:cNvSpPr>
          <p:nvPr/>
        </p:nvSpPr>
        <p:spPr bwMode="auto">
          <a:xfrm>
            <a:off x="2814638" y="4805363"/>
            <a:ext cx="334962" cy="317500"/>
          </a:xfrm>
          <a:custGeom>
            <a:avLst/>
            <a:gdLst>
              <a:gd name="T0" fmla="*/ 2147483647 w 211"/>
              <a:gd name="T1" fmla="*/ 2147483647 h 200"/>
              <a:gd name="T2" fmla="*/ 2147483647 w 211"/>
              <a:gd name="T3" fmla="*/ 2147483647 h 200"/>
              <a:gd name="T4" fmla="*/ 2147483647 w 211"/>
              <a:gd name="T5" fmla="*/ 2147483647 h 200"/>
              <a:gd name="T6" fmla="*/ 2147483647 w 211"/>
              <a:gd name="T7" fmla="*/ 2147483647 h 200"/>
              <a:gd name="T8" fmla="*/ 2147483647 w 211"/>
              <a:gd name="T9" fmla="*/ 2147483647 h 200"/>
              <a:gd name="T10" fmla="*/ 2147483647 w 211"/>
              <a:gd name="T11" fmla="*/ 2147483647 h 200"/>
              <a:gd name="T12" fmla="*/ 2147483647 w 211"/>
              <a:gd name="T13" fmla="*/ 2147483647 h 200"/>
              <a:gd name="T14" fmla="*/ 2147483647 w 211"/>
              <a:gd name="T15" fmla="*/ 2147483647 h 200"/>
              <a:gd name="T16" fmla="*/ 2147483647 w 211"/>
              <a:gd name="T17" fmla="*/ 2147483647 h 200"/>
              <a:gd name="T18" fmla="*/ 2147483647 w 211"/>
              <a:gd name="T19" fmla="*/ 2147483647 h 200"/>
              <a:gd name="T20" fmla="*/ 2147483647 w 211"/>
              <a:gd name="T21" fmla="*/ 2147483647 h 200"/>
              <a:gd name="T22" fmla="*/ 2147483647 w 211"/>
              <a:gd name="T23" fmla="*/ 2147483647 h 200"/>
              <a:gd name="T24" fmla="*/ 2147483647 w 211"/>
              <a:gd name="T25" fmla="*/ 2147483647 h 200"/>
              <a:gd name="T26" fmla="*/ 2147483647 w 211"/>
              <a:gd name="T27" fmla="*/ 2147483647 h 200"/>
              <a:gd name="T28" fmla="*/ 2147483647 w 211"/>
              <a:gd name="T29" fmla="*/ 2147483647 h 200"/>
              <a:gd name="T30" fmla="*/ 2147483647 w 211"/>
              <a:gd name="T31" fmla="*/ 2147483647 h 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1" h="200">
                <a:moveTo>
                  <a:pt x="77" y="9"/>
                </a:moveTo>
                <a:cubicBezTo>
                  <a:pt x="67" y="14"/>
                  <a:pt x="45" y="19"/>
                  <a:pt x="33" y="25"/>
                </a:cubicBezTo>
                <a:cubicBezTo>
                  <a:pt x="21" y="31"/>
                  <a:pt x="12" y="35"/>
                  <a:pt x="7" y="47"/>
                </a:cubicBezTo>
                <a:cubicBezTo>
                  <a:pt x="2" y="59"/>
                  <a:pt x="0" y="85"/>
                  <a:pt x="1" y="99"/>
                </a:cubicBezTo>
                <a:cubicBezTo>
                  <a:pt x="2" y="113"/>
                  <a:pt x="6" y="119"/>
                  <a:pt x="13" y="131"/>
                </a:cubicBezTo>
                <a:cubicBezTo>
                  <a:pt x="20" y="143"/>
                  <a:pt x="25" y="160"/>
                  <a:pt x="41" y="171"/>
                </a:cubicBezTo>
                <a:cubicBezTo>
                  <a:pt x="57" y="182"/>
                  <a:pt x="94" y="194"/>
                  <a:pt x="111" y="197"/>
                </a:cubicBezTo>
                <a:cubicBezTo>
                  <a:pt x="128" y="200"/>
                  <a:pt x="132" y="193"/>
                  <a:pt x="143" y="189"/>
                </a:cubicBezTo>
                <a:cubicBezTo>
                  <a:pt x="154" y="185"/>
                  <a:pt x="165" y="179"/>
                  <a:pt x="175" y="171"/>
                </a:cubicBezTo>
                <a:cubicBezTo>
                  <a:pt x="185" y="163"/>
                  <a:pt x="197" y="154"/>
                  <a:pt x="203" y="141"/>
                </a:cubicBezTo>
                <a:cubicBezTo>
                  <a:pt x="209" y="128"/>
                  <a:pt x="211" y="110"/>
                  <a:pt x="211" y="95"/>
                </a:cubicBezTo>
                <a:cubicBezTo>
                  <a:pt x="211" y="80"/>
                  <a:pt x="207" y="64"/>
                  <a:pt x="203" y="53"/>
                </a:cubicBezTo>
                <a:cubicBezTo>
                  <a:pt x="199" y="42"/>
                  <a:pt x="191" y="38"/>
                  <a:pt x="185" y="31"/>
                </a:cubicBezTo>
                <a:cubicBezTo>
                  <a:pt x="179" y="24"/>
                  <a:pt x="176" y="18"/>
                  <a:pt x="167" y="13"/>
                </a:cubicBezTo>
                <a:cubicBezTo>
                  <a:pt x="158" y="8"/>
                  <a:pt x="144" y="2"/>
                  <a:pt x="129" y="1"/>
                </a:cubicBezTo>
                <a:cubicBezTo>
                  <a:pt x="114" y="0"/>
                  <a:pt x="88" y="7"/>
                  <a:pt x="77" y="9"/>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6" name="Line 14"/>
          <p:cNvSpPr>
            <a:spLocks noChangeShapeType="1"/>
          </p:cNvSpPr>
          <p:nvPr/>
        </p:nvSpPr>
        <p:spPr bwMode="auto">
          <a:xfrm>
            <a:off x="2978150" y="4822825"/>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7" name="Line 15"/>
          <p:cNvSpPr>
            <a:spLocks noChangeShapeType="1"/>
          </p:cNvSpPr>
          <p:nvPr/>
        </p:nvSpPr>
        <p:spPr bwMode="auto">
          <a:xfrm>
            <a:off x="2841625" y="4876800"/>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8" name="Freeform 16"/>
          <p:cNvSpPr>
            <a:spLocks/>
          </p:cNvSpPr>
          <p:nvPr/>
        </p:nvSpPr>
        <p:spPr bwMode="auto">
          <a:xfrm>
            <a:off x="2516188" y="4916488"/>
            <a:ext cx="277812" cy="296862"/>
          </a:xfrm>
          <a:custGeom>
            <a:avLst/>
            <a:gdLst>
              <a:gd name="T0" fmla="*/ 2147483647 w 175"/>
              <a:gd name="T1" fmla="*/ 2147483647 h 187"/>
              <a:gd name="T2" fmla="*/ 2147483647 w 175"/>
              <a:gd name="T3" fmla="*/ 2147483647 h 187"/>
              <a:gd name="T4" fmla="*/ 2147483647 w 175"/>
              <a:gd name="T5" fmla="*/ 2147483647 h 187"/>
              <a:gd name="T6" fmla="*/ 2147483647 w 175"/>
              <a:gd name="T7" fmla="*/ 2147483647 h 187"/>
              <a:gd name="T8" fmla="*/ 2147483647 w 175"/>
              <a:gd name="T9" fmla="*/ 2147483647 h 187"/>
              <a:gd name="T10" fmla="*/ 2147483647 w 175"/>
              <a:gd name="T11" fmla="*/ 2147483647 h 187"/>
              <a:gd name="T12" fmla="*/ 2147483647 w 175"/>
              <a:gd name="T13" fmla="*/ 2147483647 h 187"/>
              <a:gd name="T14" fmla="*/ 2147483647 w 175"/>
              <a:gd name="T15" fmla="*/ 2147483647 h 187"/>
              <a:gd name="T16" fmla="*/ 2147483647 w 175"/>
              <a:gd name="T17" fmla="*/ 2147483647 h 187"/>
              <a:gd name="T18" fmla="*/ 2147483647 w 175"/>
              <a:gd name="T19" fmla="*/ 2147483647 h 187"/>
              <a:gd name="T20" fmla="*/ 2147483647 w 175"/>
              <a:gd name="T21" fmla="*/ 2147483647 h 187"/>
              <a:gd name="T22" fmla="*/ 2147483647 w 175"/>
              <a:gd name="T23" fmla="*/ 2147483647 h 187"/>
              <a:gd name="T24" fmla="*/ 2147483647 w 175"/>
              <a:gd name="T25" fmla="*/ 2147483647 h 187"/>
              <a:gd name="T26" fmla="*/ 2147483647 w 175"/>
              <a:gd name="T27" fmla="*/ 2147483647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5" h="187">
                <a:moveTo>
                  <a:pt x="65" y="1"/>
                </a:moveTo>
                <a:cubicBezTo>
                  <a:pt x="49" y="0"/>
                  <a:pt x="37" y="6"/>
                  <a:pt x="27" y="11"/>
                </a:cubicBezTo>
                <a:cubicBezTo>
                  <a:pt x="17" y="16"/>
                  <a:pt x="10" y="21"/>
                  <a:pt x="6" y="33"/>
                </a:cubicBezTo>
                <a:cubicBezTo>
                  <a:pt x="2" y="45"/>
                  <a:pt x="0" y="71"/>
                  <a:pt x="1" y="85"/>
                </a:cubicBezTo>
                <a:cubicBezTo>
                  <a:pt x="2" y="99"/>
                  <a:pt x="5" y="105"/>
                  <a:pt x="11" y="117"/>
                </a:cubicBezTo>
                <a:cubicBezTo>
                  <a:pt x="16" y="129"/>
                  <a:pt x="20" y="146"/>
                  <a:pt x="34" y="157"/>
                </a:cubicBezTo>
                <a:cubicBezTo>
                  <a:pt x="47" y="168"/>
                  <a:pt x="76" y="179"/>
                  <a:pt x="91" y="183"/>
                </a:cubicBezTo>
                <a:cubicBezTo>
                  <a:pt x="106" y="187"/>
                  <a:pt x="117" y="186"/>
                  <a:pt x="127" y="183"/>
                </a:cubicBezTo>
                <a:cubicBezTo>
                  <a:pt x="137" y="180"/>
                  <a:pt x="143" y="172"/>
                  <a:pt x="149" y="163"/>
                </a:cubicBezTo>
                <a:cubicBezTo>
                  <a:pt x="155" y="154"/>
                  <a:pt x="162" y="141"/>
                  <a:pt x="166" y="127"/>
                </a:cubicBezTo>
                <a:cubicBezTo>
                  <a:pt x="170" y="113"/>
                  <a:pt x="175" y="94"/>
                  <a:pt x="173" y="81"/>
                </a:cubicBezTo>
                <a:cubicBezTo>
                  <a:pt x="171" y="68"/>
                  <a:pt x="163" y="57"/>
                  <a:pt x="155" y="47"/>
                </a:cubicBezTo>
                <a:cubicBezTo>
                  <a:pt x="147" y="37"/>
                  <a:pt x="138" y="27"/>
                  <a:pt x="123" y="19"/>
                </a:cubicBezTo>
                <a:cubicBezTo>
                  <a:pt x="108" y="11"/>
                  <a:pt x="81" y="2"/>
                  <a:pt x="65" y="1"/>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89" name="Line 17"/>
          <p:cNvSpPr>
            <a:spLocks noChangeShapeType="1"/>
          </p:cNvSpPr>
          <p:nvPr/>
        </p:nvSpPr>
        <p:spPr bwMode="auto">
          <a:xfrm>
            <a:off x="2651125" y="4911725"/>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0" name="Line 18"/>
          <p:cNvSpPr>
            <a:spLocks noChangeShapeType="1"/>
          </p:cNvSpPr>
          <p:nvPr/>
        </p:nvSpPr>
        <p:spPr bwMode="auto">
          <a:xfrm>
            <a:off x="2514600" y="4965700"/>
            <a:ext cx="123825" cy="2349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1" name="Freeform 19"/>
          <p:cNvSpPr>
            <a:spLocks/>
          </p:cNvSpPr>
          <p:nvPr/>
        </p:nvSpPr>
        <p:spPr bwMode="auto">
          <a:xfrm>
            <a:off x="4864100" y="3981450"/>
            <a:ext cx="1358900" cy="1358900"/>
          </a:xfrm>
          <a:custGeom>
            <a:avLst/>
            <a:gdLst>
              <a:gd name="T0" fmla="*/ 0 w 856"/>
              <a:gd name="T1" fmla="*/ 2147483647 h 856"/>
              <a:gd name="T2" fmla="*/ 2147483647 w 856"/>
              <a:gd name="T3" fmla="*/ 2147483647 h 856"/>
              <a:gd name="T4" fmla="*/ 2147483647 w 856"/>
              <a:gd name="T5" fmla="*/ 2147483647 h 856"/>
              <a:gd name="T6" fmla="*/ 2147483647 w 856"/>
              <a:gd name="T7" fmla="*/ 2147483647 h 856"/>
              <a:gd name="T8" fmla="*/ 2147483647 w 856"/>
              <a:gd name="T9" fmla="*/ 2147483647 h 856"/>
              <a:gd name="T10" fmla="*/ 2147483647 w 856"/>
              <a:gd name="T11" fmla="*/ 2147483647 h 856"/>
              <a:gd name="T12" fmla="*/ 2147483647 w 856"/>
              <a:gd name="T13" fmla="*/ 2147483647 h 856"/>
              <a:gd name="T14" fmla="*/ 2147483647 w 856"/>
              <a:gd name="T15" fmla="*/ 2147483647 h 856"/>
              <a:gd name="T16" fmla="*/ 2147483647 w 856"/>
              <a:gd name="T17" fmla="*/ 2147483647 h 856"/>
              <a:gd name="T18" fmla="*/ 2147483647 w 856"/>
              <a:gd name="T19" fmla="*/ 2147483647 h 856"/>
              <a:gd name="T20" fmla="*/ 2147483647 w 856"/>
              <a:gd name="T21" fmla="*/ 2147483647 h 856"/>
              <a:gd name="T22" fmla="*/ 2147483647 w 856"/>
              <a:gd name="T23" fmla="*/ 2147483647 h 856"/>
              <a:gd name="T24" fmla="*/ 2147483647 w 856"/>
              <a:gd name="T25" fmla="*/ 2147483647 h 856"/>
              <a:gd name="T26" fmla="*/ 2147483647 w 856"/>
              <a:gd name="T27" fmla="*/ 2147483647 h 856"/>
              <a:gd name="T28" fmla="*/ 2147483647 w 856"/>
              <a:gd name="T29" fmla="*/ 2147483647 h 856"/>
              <a:gd name="T30" fmla="*/ 2147483647 w 856"/>
              <a:gd name="T31" fmla="*/ 2147483647 h 856"/>
              <a:gd name="T32" fmla="*/ 2147483647 w 856"/>
              <a:gd name="T33" fmla="*/ 2147483647 h 856"/>
              <a:gd name="T34" fmla="*/ 2147483647 w 856"/>
              <a:gd name="T35" fmla="*/ 2147483647 h 856"/>
              <a:gd name="T36" fmla="*/ 2147483647 w 856"/>
              <a:gd name="T37" fmla="*/ 2147483647 h 856"/>
              <a:gd name="T38" fmla="*/ 2147483647 w 856"/>
              <a:gd name="T39" fmla="*/ 0 h 856"/>
              <a:gd name="T40" fmla="*/ 0 w 856"/>
              <a:gd name="T41" fmla="*/ 2147483647 h 8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56" h="856">
                <a:moveTo>
                  <a:pt x="0" y="102"/>
                </a:moveTo>
                <a:lnTo>
                  <a:pt x="202" y="468"/>
                </a:lnTo>
                <a:lnTo>
                  <a:pt x="216" y="576"/>
                </a:lnTo>
                <a:lnTo>
                  <a:pt x="210" y="682"/>
                </a:lnTo>
                <a:lnTo>
                  <a:pt x="278" y="814"/>
                </a:lnTo>
                <a:lnTo>
                  <a:pt x="330" y="856"/>
                </a:lnTo>
                <a:lnTo>
                  <a:pt x="406" y="850"/>
                </a:lnTo>
                <a:lnTo>
                  <a:pt x="464" y="830"/>
                </a:lnTo>
                <a:lnTo>
                  <a:pt x="436" y="770"/>
                </a:lnTo>
                <a:lnTo>
                  <a:pt x="390" y="722"/>
                </a:lnTo>
                <a:cubicBezTo>
                  <a:pt x="396" y="705"/>
                  <a:pt x="367" y="705"/>
                  <a:pt x="412" y="686"/>
                </a:cubicBezTo>
                <a:lnTo>
                  <a:pt x="650" y="616"/>
                </a:lnTo>
                <a:lnTo>
                  <a:pt x="686" y="624"/>
                </a:lnTo>
                <a:lnTo>
                  <a:pt x="756" y="712"/>
                </a:lnTo>
                <a:lnTo>
                  <a:pt x="792" y="724"/>
                </a:lnTo>
                <a:lnTo>
                  <a:pt x="856" y="700"/>
                </a:lnTo>
                <a:lnTo>
                  <a:pt x="796" y="610"/>
                </a:lnTo>
                <a:lnTo>
                  <a:pt x="750" y="560"/>
                </a:lnTo>
                <a:lnTo>
                  <a:pt x="572" y="416"/>
                </a:lnTo>
                <a:lnTo>
                  <a:pt x="322" y="0"/>
                </a:lnTo>
                <a:lnTo>
                  <a:pt x="0" y="102"/>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2" name="Freeform 20"/>
          <p:cNvSpPr>
            <a:spLocks/>
          </p:cNvSpPr>
          <p:nvPr/>
        </p:nvSpPr>
        <p:spPr bwMode="auto">
          <a:xfrm>
            <a:off x="4814888" y="4146550"/>
            <a:ext cx="796925" cy="1350963"/>
          </a:xfrm>
          <a:custGeom>
            <a:avLst/>
            <a:gdLst>
              <a:gd name="T0" fmla="*/ 2147483647 w 502"/>
              <a:gd name="T1" fmla="*/ 0 h 851"/>
              <a:gd name="T2" fmla="*/ 2147483647 w 502"/>
              <a:gd name="T3" fmla="*/ 2147483647 h 851"/>
              <a:gd name="T4" fmla="*/ 2147483647 w 502"/>
              <a:gd name="T5" fmla="*/ 2147483647 h 851"/>
              <a:gd name="T6" fmla="*/ 2147483647 w 502"/>
              <a:gd name="T7" fmla="*/ 2147483647 h 851"/>
              <a:gd name="T8" fmla="*/ 2147483647 w 502"/>
              <a:gd name="T9" fmla="*/ 2147483647 h 851"/>
              <a:gd name="T10" fmla="*/ 2147483647 w 502"/>
              <a:gd name="T11" fmla="*/ 2147483647 h 851"/>
              <a:gd name="T12" fmla="*/ 2147483647 w 502"/>
              <a:gd name="T13" fmla="*/ 2147483647 h 851"/>
              <a:gd name="T14" fmla="*/ 2147483647 w 502"/>
              <a:gd name="T15" fmla="*/ 2147483647 h 851"/>
              <a:gd name="T16" fmla="*/ 2147483647 w 502"/>
              <a:gd name="T17" fmla="*/ 2147483647 h 851"/>
              <a:gd name="T18" fmla="*/ 2147483647 w 502"/>
              <a:gd name="T19" fmla="*/ 2147483647 h 851"/>
              <a:gd name="T20" fmla="*/ 2147483647 w 502"/>
              <a:gd name="T21" fmla="*/ 2147483647 h 8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2" h="851">
                <a:moveTo>
                  <a:pt x="31" y="0"/>
                </a:moveTo>
                <a:cubicBezTo>
                  <a:pt x="29" y="8"/>
                  <a:pt x="16" y="36"/>
                  <a:pt x="17" y="50"/>
                </a:cubicBezTo>
                <a:cubicBezTo>
                  <a:pt x="18" y="64"/>
                  <a:pt x="0" y="21"/>
                  <a:pt x="35" y="86"/>
                </a:cubicBezTo>
                <a:cubicBezTo>
                  <a:pt x="70" y="151"/>
                  <a:pt x="192" y="360"/>
                  <a:pt x="225" y="440"/>
                </a:cubicBezTo>
                <a:cubicBezTo>
                  <a:pt x="258" y="520"/>
                  <a:pt x="231" y="525"/>
                  <a:pt x="233" y="568"/>
                </a:cubicBezTo>
                <a:cubicBezTo>
                  <a:pt x="235" y="611"/>
                  <a:pt x="220" y="653"/>
                  <a:pt x="237" y="696"/>
                </a:cubicBezTo>
                <a:cubicBezTo>
                  <a:pt x="254" y="739"/>
                  <a:pt x="315" y="805"/>
                  <a:pt x="337" y="828"/>
                </a:cubicBezTo>
                <a:cubicBezTo>
                  <a:pt x="359" y="851"/>
                  <a:pt x="349" y="841"/>
                  <a:pt x="373" y="838"/>
                </a:cubicBezTo>
                <a:cubicBezTo>
                  <a:pt x="397" y="835"/>
                  <a:pt x="464" y="821"/>
                  <a:pt x="483" y="812"/>
                </a:cubicBezTo>
                <a:cubicBezTo>
                  <a:pt x="502" y="803"/>
                  <a:pt x="488" y="798"/>
                  <a:pt x="489" y="784"/>
                </a:cubicBezTo>
                <a:cubicBezTo>
                  <a:pt x="490" y="770"/>
                  <a:pt x="491" y="737"/>
                  <a:pt x="491" y="728"/>
                </a:cubicBezTo>
              </a:path>
            </a:pathLst>
          </a:custGeom>
          <a:noFill/>
          <a:ln w="9525">
            <a:solidFill>
              <a:schemeClr val="tx1"/>
            </a:solidFill>
            <a:round/>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3" name="Line 21"/>
          <p:cNvSpPr>
            <a:spLocks noChangeShapeType="1"/>
          </p:cNvSpPr>
          <p:nvPr/>
        </p:nvSpPr>
        <p:spPr bwMode="auto">
          <a:xfrm flipV="1">
            <a:off x="5381625" y="5330825"/>
            <a:ext cx="3175" cy="1397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4" name="Freeform 22"/>
          <p:cNvSpPr>
            <a:spLocks/>
          </p:cNvSpPr>
          <p:nvPr/>
        </p:nvSpPr>
        <p:spPr bwMode="auto">
          <a:xfrm>
            <a:off x="6115050" y="5095875"/>
            <a:ext cx="98425" cy="130175"/>
          </a:xfrm>
          <a:custGeom>
            <a:avLst/>
            <a:gdLst>
              <a:gd name="T0" fmla="*/ 0 w 62"/>
              <a:gd name="T1" fmla="*/ 2147483647 h 82"/>
              <a:gd name="T2" fmla="*/ 2147483647 w 62"/>
              <a:gd name="T3" fmla="*/ 2147483647 h 82"/>
              <a:gd name="T4" fmla="*/ 2147483647 w 62"/>
              <a:gd name="T5" fmla="*/ 0 h 82"/>
              <a:gd name="T6" fmla="*/ 0 60000 65536"/>
              <a:gd name="T7" fmla="*/ 0 60000 65536"/>
              <a:gd name="T8" fmla="*/ 0 60000 65536"/>
            </a:gdLst>
            <a:ahLst/>
            <a:cxnLst>
              <a:cxn ang="T6">
                <a:pos x="T0" y="T1"/>
              </a:cxn>
              <a:cxn ang="T7">
                <a:pos x="T2" y="T3"/>
              </a:cxn>
              <a:cxn ang="T8">
                <a:pos x="T4" y="T5"/>
              </a:cxn>
            </a:cxnLst>
            <a:rect l="0" t="0" r="r" b="b"/>
            <a:pathLst>
              <a:path w="62" h="82">
                <a:moveTo>
                  <a:pt x="0" y="82"/>
                </a:moveTo>
                <a:lnTo>
                  <a:pt x="62" y="68"/>
                </a:lnTo>
                <a:lnTo>
                  <a:pt x="6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5" name="Freeform 23"/>
          <p:cNvSpPr>
            <a:spLocks/>
          </p:cNvSpPr>
          <p:nvPr/>
        </p:nvSpPr>
        <p:spPr bwMode="auto">
          <a:xfrm>
            <a:off x="5557838" y="4995863"/>
            <a:ext cx="741362" cy="1020762"/>
          </a:xfrm>
          <a:custGeom>
            <a:avLst/>
            <a:gdLst>
              <a:gd name="T0" fmla="*/ 2147483647 w 467"/>
              <a:gd name="T1" fmla="*/ 2147483647 h 643"/>
              <a:gd name="T2" fmla="*/ 2147483647 w 467"/>
              <a:gd name="T3" fmla="*/ 2147483647 h 643"/>
              <a:gd name="T4" fmla="*/ 2147483647 w 467"/>
              <a:gd name="T5" fmla="*/ 2147483647 h 643"/>
              <a:gd name="T6" fmla="*/ 2147483647 w 467"/>
              <a:gd name="T7" fmla="*/ 2147483647 h 643"/>
              <a:gd name="T8" fmla="*/ 2147483647 w 467"/>
              <a:gd name="T9" fmla="*/ 2147483647 h 643"/>
              <a:gd name="T10" fmla="*/ 2147483647 w 467"/>
              <a:gd name="T11" fmla="*/ 2147483647 h 643"/>
              <a:gd name="T12" fmla="*/ 2147483647 w 467"/>
              <a:gd name="T13" fmla="*/ 2147483647 h 643"/>
              <a:gd name="T14" fmla="*/ 2147483647 w 467"/>
              <a:gd name="T15" fmla="*/ 2147483647 h 6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7" h="643">
                <a:moveTo>
                  <a:pt x="467" y="287"/>
                </a:moveTo>
                <a:cubicBezTo>
                  <a:pt x="444" y="260"/>
                  <a:pt x="359" y="167"/>
                  <a:pt x="329" y="125"/>
                </a:cubicBezTo>
                <a:cubicBezTo>
                  <a:pt x="299" y="83"/>
                  <a:pt x="325" y="55"/>
                  <a:pt x="285" y="37"/>
                </a:cubicBezTo>
                <a:cubicBezTo>
                  <a:pt x="245" y="19"/>
                  <a:pt x="138" y="0"/>
                  <a:pt x="91" y="15"/>
                </a:cubicBezTo>
                <a:cubicBezTo>
                  <a:pt x="44" y="30"/>
                  <a:pt x="2" y="92"/>
                  <a:pt x="1" y="125"/>
                </a:cubicBezTo>
                <a:cubicBezTo>
                  <a:pt x="0" y="158"/>
                  <a:pt x="65" y="184"/>
                  <a:pt x="85" y="211"/>
                </a:cubicBezTo>
                <a:cubicBezTo>
                  <a:pt x="105" y="238"/>
                  <a:pt x="92" y="215"/>
                  <a:pt x="123" y="287"/>
                </a:cubicBezTo>
                <a:cubicBezTo>
                  <a:pt x="154" y="359"/>
                  <a:pt x="239" y="569"/>
                  <a:pt x="269" y="643"/>
                </a:cubicBezTo>
              </a:path>
            </a:pathLst>
          </a:custGeom>
          <a:noFill/>
          <a:ln w="9525">
            <a:solidFill>
              <a:schemeClr val="tx1"/>
            </a:solidFill>
            <a:round/>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6" name="Freeform 24"/>
          <p:cNvSpPr>
            <a:spLocks/>
          </p:cNvSpPr>
          <p:nvPr/>
        </p:nvSpPr>
        <p:spPr bwMode="auto">
          <a:xfrm>
            <a:off x="5600700" y="5387975"/>
            <a:ext cx="387350" cy="701675"/>
          </a:xfrm>
          <a:custGeom>
            <a:avLst/>
            <a:gdLst>
              <a:gd name="T0" fmla="*/ 0 w 244"/>
              <a:gd name="T1" fmla="*/ 0 h 442"/>
              <a:gd name="T2" fmla="*/ 2147483647 w 244"/>
              <a:gd name="T3" fmla="*/ 2147483647 h 442"/>
              <a:gd name="T4" fmla="*/ 2147483647 w 244"/>
              <a:gd name="T5" fmla="*/ 2147483647 h 442"/>
              <a:gd name="T6" fmla="*/ 0 60000 65536"/>
              <a:gd name="T7" fmla="*/ 0 60000 65536"/>
              <a:gd name="T8" fmla="*/ 0 60000 65536"/>
            </a:gdLst>
            <a:ahLst/>
            <a:cxnLst>
              <a:cxn ang="T6">
                <a:pos x="T0" y="T1"/>
              </a:cxn>
              <a:cxn ang="T7">
                <a:pos x="T2" y="T3"/>
              </a:cxn>
              <a:cxn ang="T8">
                <a:pos x="T4" y="T5"/>
              </a:cxn>
            </a:cxnLst>
            <a:rect l="0" t="0" r="r" b="b"/>
            <a:pathLst>
              <a:path w="244" h="442">
                <a:moveTo>
                  <a:pt x="0" y="0"/>
                </a:moveTo>
                <a:cubicBezTo>
                  <a:pt x="17" y="17"/>
                  <a:pt x="61" y="26"/>
                  <a:pt x="102" y="100"/>
                </a:cubicBezTo>
                <a:cubicBezTo>
                  <a:pt x="143" y="174"/>
                  <a:pt x="214" y="371"/>
                  <a:pt x="244" y="44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497" name="Oval 25"/>
          <p:cNvSpPr>
            <a:spLocks noChangeArrowheads="1"/>
          </p:cNvSpPr>
          <p:nvPr/>
        </p:nvSpPr>
        <p:spPr bwMode="auto">
          <a:xfrm>
            <a:off x="5984875" y="5451475"/>
            <a:ext cx="787400" cy="51117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498" name="Oval 26"/>
          <p:cNvSpPr>
            <a:spLocks noChangeArrowheads="1"/>
          </p:cNvSpPr>
          <p:nvPr/>
        </p:nvSpPr>
        <p:spPr bwMode="auto">
          <a:xfrm>
            <a:off x="6102350" y="5527675"/>
            <a:ext cx="552450" cy="35877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499" name="Arc 27"/>
          <p:cNvSpPr>
            <a:spLocks/>
          </p:cNvSpPr>
          <p:nvPr/>
        </p:nvSpPr>
        <p:spPr bwMode="auto">
          <a:xfrm rot="10800000" flipH="1">
            <a:off x="5984875" y="6538913"/>
            <a:ext cx="787400" cy="273050"/>
          </a:xfrm>
          <a:custGeom>
            <a:avLst/>
            <a:gdLst>
              <a:gd name="T0" fmla="*/ 2147483647 w 43200"/>
              <a:gd name="T1" fmla="*/ 2147483647 h 22689"/>
              <a:gd name="T2" fmla="*/ 2147483647 w 43200"/>
              <a:gd name="T3" fmla="*/ 2147483647 h 22689"/>
              <a:gd name="T4" fmla="*/ 2147483647 w 43200"/>
              <a:gd name="T5" fmla="*/ 2147483647 h 22689"/>
              <a:gd name="T6" fmla="*/ 0 60000 65536"/>
              <a:gd name="T7" fmla="*/ 0 60000 65536"/>
              <a:gd name="T8" fmla="*/ 0 60000 65536"/>
            </a:gdLst>
            <a:ahLst/>
            <a:cxnLst>
              <a:cxn ang="T6">
                <a:pos x="T0" y="T1"/>
              </a:cxn>
              <a:cxn ang="T7">
                <a:pos x="T2" y="T3"/>
              </a:cxn>
              <a:cxn ang="T8">
                <a:pos x="T4" y="T5"/>
              </a:cxn>
            </a:cxnLst>
            <a:rect l="0" t="0" r="r" b="b"/>
            <a:pathLst>
              <a:path w="43200" h="22689" fill="none" extrusionOk="0">
                <a:moveTo>
                  <a:pt x="27" y="22688"/>
                </a:moveTo>
                <a:cubicBezTo>
                  <a:pt x="9" y="22326"/>
                  <a:pt x="0" y="21963"/>
                  <a:pt x="0" y="21600"/>
                </a:cubicBezTo>
                <a:cubicBezTo>
                  <a:pt x="0" y="9670"/>
                  <a:pt x="9670" y="0"/>
                  <a:pt x="21600" y="0"/>
                </a:cubicBezTo>
                <a:cubicBezTo>
                  <a:pt x="33529" y="-1"/>
                  <a:pt x="43199" y="9670"/>
                  <a:pt x="43200" y="21599"/>
                </a:cubicBezTo>
              </a:path>
              <a:path w="43200" h="22689" stroke="0" extrusionOk="0">
                <a:moveTo>
                  <a:pt x="27" y="22688"/>
                </a:moveTo>
                <a:cubicBezTo>
                  <a:pt x="9" y="22326"/>
                  <a:pt x="0" y="21963"/>
                  <a:pt x="0" y="21600"/>
                </a:cubicBezTo>
                <a:cubicBezTo>
                  <a:pt x="0" y="9670"/>
                  <a:pt x="9670" y="0"/>
                  <a:pt x="21600" y="0"/>
                </a:cubicBezTo>
                <a:cubicBezTo>
                  <a:pt x="33529" y="-1"/>
                  <a:pt x="43199" y="9670"/>
                  <a:pt x="43200" y="21599"/>
                </a:cubicBezTo>
                <a:lnTo>
                  <a:pt x="21600" y="21600"/>
                </a:lnTo>
                <a:lnTo>
                  <a:pt x="27" y="22688"/>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00" name="Line 28"/>
          <p:cNvSpPr>
            <a:spLocks noChangeShapeType="1"/>
          </p:cNvSpPr>
          <p:nvPr/>
        </p:nvSpPr>
        <p:spPr bwMode="auto">
          <a:xfrm flipV="1">
            <a:off x="5984875" y="5727700"/>
            <a:ext cx="0" cy="806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1" name="Line 29"/>
          <p:cNvSpPr>
            <a:spLocks noChangeShapeType="1"/>
          </p:cNvSpPr>
          <p:nvPr/>
        </p:nvSpPr>
        <p:spPr bwMode="auto">
          <a:xfrm flipV="1">
            <a:off x="6769100" y="5734050"/>
            <a:ext cx="0" cy="806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2" name="Freeform 30"/>
          <p:cNvSpPr>
            <a:spLocks/>
          </p:cNvSpPr>
          <p:nvPr/>
        </p:nvSpPr>
        <p:spPr bwMode="auto">
          <a:xfrm>
            <a:off x="6008688" y="1685925"/>
            <a:ext cx="404812" cy="463550"/>
          </a:xfrm>
          <a:custGeom>
            <a:avLst/>
            <a:gdLst>
              <a:gd name="T0" fmla="*/ 2147483647 w 255"/>
              <a:gd name="T1" fmla="*/ 2147483647 h 292"/>
              <a:gd name="T2" fmla="*/ 2147483647 w 255"/>
              <a:gd name="T3" fmla="*/ 2147483647 h 292"/>
              <a:gd name="T4" fmla="*/ 2147483647 w 255"/>
              <a:gd name="T5" fmla="*/ 2147483647 h 292"/>
              <a:gd name="T6" fmla="*/ 2147483647 w 255"/>
              <a:gd name="T7" fmla="*/ 2147483647 h 292"/>
              <a:gd name="T8" fmla="*/ 2147483647 w 255"/>
              <a:gd name="T9" fmla="*/ 2147483647 h 292"/>
              <a:gd name="T10" fmla="*/ 2147483647 w 255"/>
              <a:gd name="T11" fmla="*/ 2147483647 h 292"/>
              <a:gd name="T12" fmla="*/ 2147483647 w 255"/>
              <a:gd name="T13" fmla="*/ 2147483647 h 292"/>
              <a:gd name="T14" fmla="*/ 2147483647 w 255"/>
              <a:gd name="T15" fmla="*/ 2147483647 h 292"/>
              <a:gd name="T16" fmla="*/ 2147483647 w 255"/>
              <a:gd name="T17" fmla="*/ 2147483647 h 292"/>
              <a:gd name="T18" fmla="*/ 2147483647 w 255"/>
              <a:gd name="T19" fmla="*/ 2147483647 h 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5" h="292">
                <a:moveTo>
                  <a:pt x="214" y="2"/>
                </a:moveTo>
                <a:cubicBezTo>
                  <a:pt x="187" y="0"/>
                  <a:pt x="111" y="30"/>
                  <a:pt x="82" y="47"/>
                </a:cubicBezTo>
                <a:cubicBezTo>
                  <a:pt x="53" y="64"/>
                  <a:pt x="50" y="80"/>
                  <a:pt x="37" y="107"/>
                </a:cubicBezTo>
                <a:cubicBezTo>
                  <a:pt x="24" y="134"/>
                  <a:pt x="0" y="179"/>
                  <a:pt x="4" y="209"/>
                </a:cubicBezTo>
                <a:cubicBezTo>
                  <a:pt x="8" y="239"/>
                  <a:pt x="31" y="282"/>
                  <a:pt x="61" y="287"/>
                </a:cubicBezTo>
                <a:cubicBezTo>
                  <a:pt x="91" y="292"/>
                  <a:pt x="162" y="259"/>
                  <a:pt x="187" y="242"/>
                </a:cubicBezTo>
                <a:cubicBezTo>
                  <a:pt x="212" y="225"/>
                  <a:pt x="201" y="216"/>
                  <a:pt x="211" y="188"/>
                </a:cubicBezTo>
                <a:cubicBezTo>
                  <a:pt x="221" y="160"/>
                  <a:pt x="245" y="96"/>
                  <a:pt x="250" y="74"/>
                </a:cubicBezTo>
                <a:cubicBezTo>
                  <a:pt x="255" y="52"/>
                  <a:pt x="250" y="69"/>
                  <a:pt x="244" y="56"/>
                </a:cubicBezTo>
                <a:cubicBezTo>
                  <a:pt x="238" y="43"/>
                  <a:pt x="241" y="4"/>
                  <a:pt x="214" y="2"/>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3" name="Freeform 31"/>
          <p:cNvSpPr>
            <a:spLocks/>
          </p:cNvSpPr>
          <p:nvPr/>
        </p:nvSpPr>
        <p:spPr bwMode="auto">
          <a:xfrm>
            <a:off x="6105525" y="1765300"/>
            <a:ext cx="87313" cy="376238"/>
          </a:xfrm>
          <a:custGeom>
            <a:avLst/>
            <a:gdLst>
              <a:gd name="T0" fmla="*/ 0 w 55"/>
              <a:gd name="T1" fmla="*/ 2147483647 h 237"/>
              <a:gd name="T2" fmla="*/ 2147483647 w 55"/>
              <a:gd name="T3" fmla="*/ 2147483647 h 237"/>
              <a:gd name="T4" fmla="*/ 2147483647 w 55"/>
              <a:gd name="T5" fmla="*/ 2147483647 h 237"/>
              <a:gd name="T6" fmla="*/ 2147483647 w 55"/>
              <a:gd name="T7" fmla="*/ 2147483647 h 237"/>
              <a:gd name="T8" fmla="*/ 2147483647 w 55"/>
              <a:gd name="T9" fmla="*/ 0 h 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237">
                <a:moveTo>
                  <a:pt x="0" y="237"/>
                </a:moveTo>
                <a:cubicBezTo>
                  <a:pt x="5" y="210"/>
                  <a:pt x="11" y="183"/>
                  <a:pt x="15" y="162"/>
                </a:cubicBezTo>
                <a:cubicBezTo>
                  <a:pt x="19" y="141"/>
                  <a:pt x="21" y="127"/>
                  <a:pt x="27" y="111"/>
                </a:cubicBezTo>
                <a:cubicBezTo>
                  <a:pt x="33" y="95"/>
                  <a:pt x="55" y="81"/>
                  <a:pt x="54" y="63"/>
                </a:cubicBezTo>
                <a:cubicBezTo>
                  <a:pt x="53" y="45"/>
                  <a:pt x="37" y="22"/>
                  <a:pt x="21"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4" name="Freeform 32"/>
          <p:cNvSpPr>
            <a:spLocks/>
          </p:cNvSpPr>
          <p:nvPr/>
        </p:nvSpPr>
        <p:spPr bwMode="auto">
          <a:xfrm>
            <a:off x="6196013" y="1798638"/>
            <a:ext cx="209550" cy="61912"/>
          </a:xfrm>
          <a:custGeom>
            <a:avLst/>
            <a:gdLst>
              <a:gd name="T0" fmla="*/ 0 w 132"/>
              <a:gd name="T1" fmla="*/ 2147483647 h 39"/>
              <a:gd name="T2" fmla="*/ 2147483647 w 132"/>
              <a:gd name="T3" fmla="*/ 0 h 39"/>
              <a:gd name="T4" fmla="*/ 0 60000 65536"/>
              <a:gd name="T5" fmla="*/ 0 60000 65536"/>
            </a:gdLst>
            <a:ahLst/>
            <a:cxnLst>
              <a:cxn ang="T4">
                <a:pos x="T0" y="T1"/>
              </a:cxn>
              <a:cxn ang="T5">
                <a:pos x="T2" y="T3"/>
              </a:cxn>
            </a:cxnLst>
            <a:rect l="0" t="0" r="r" b="b"/>
            <a:pathLst>
              <a:path w="132" h="39">
                <a:moveTo>
                  <a:pt x="0" y="39"/>
                </a:moveTo>
                <a:cubicBezTo>
                  <a:pt x="0" y="39"/>
                  <a:pt x="66" y="19"/>
                  <a:pt x="13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5" name="Freeform 33"/>
          <p:cNvSpPr>
            <a:spLocks/>
          </p:cNvSpPr>
          <p:nvPr/>
        </p:nvSpPr>
        <p:spPr bwMode="auto">
          <a:xfrm>
            <a:off x="5924550" y="1658938"/>
            <a:ext cx="1346200" cy="2746375"/>
          </a:xfrm>
          <a:custGeom>
            <a:avLst/>
            <a:gdLst>
              <a:gd name="T0" fmla="*/ 2147483647 w 848"/>
              <a:gd name="T1" fmla="*/ 2147483647 h 1730"/>
              <a:gd name="T2" fmla="*/ 2147483647 w 848"/>
              <a:gd name="T3" fmla="*/ 2147483647 h 1730"/>
              <a:gd name="T4" fmla="*/ 2147483647 w 848"/>
              <a:gd name="T5" fmla="*/ 2147483647 h 1730"/>
              <a:gd name="T6" fmla="*/ 2147483647 w 848"/>
              <a:gd name="T7" fmla="*/ 2147483647 h 1730"/>
              <a:gd name="T8" fmla="*/ 2147483647 w 848"/>
              <a:gd name="T9" fmla="*/ 2147483647 h 1730"/>
              <a:gd name="T10" fmla="*/ 2147483647 w 848"/>
              <a:gd name="T11" fmla="*/ 2147483647 h 1730"/>
              <a:gd name="T12" fmla="*/ 2147483647 w 848"/>
              <a:gd name="T13" fmla="*/ 2147483647 h 1730"/>
              <a:gd name="T14" fmla="*/ 2147483647 w 848"/>
              <a:gd name="T15" fmla="*/ 2147483647 h 1730"/>
              <a:gd name="T16" fmla="*/ 2147483647 w 848"/>
              <a:gd name="T17" fmla="*/ 2147483647 h 1730"/>
              <a:gd name="T18" fmla="*/ 2147483647 w 848"/>
              <a:gd name="T19" fmla="*/ 2147483647 h 1730"/>
              <a:gd name="T20" fmla="*/ 2147483647 w 848"/>
              <a:gd name="T21" fmla="*/ 2147483647 h 1730"/>
              <a:gd name="T22" fmla="*/ 2147483647 w 848"/>
              <a:gd name="T23" fmla="*/ 2147483647 h 1730"/>
              <a:gd name="T24" fmla="*/ 2147483647 w 848"/>
              <a:gd name="T25" fmla="*/ 2147483647 h 1730"/>
              <a:gd name="T26" fmla="*/ 2147483647 w 848"/>
              <a:gd name="T27" fmla="*/ 2147483647 h 1730"/>
              <a:gd name="T28" fmla="*/ 2147483647 w 848"/>
              <a:gd name="T29" fmla="*/ 2147483647 h 1730"/>
              <a:gd name="T30" fmla="*/ 2147483647 w 848"/>
              <a:gd name="T31" fmla="*/ 2147483647 h 1730"/>
              <a:gd name="T32" fmla="*/ 2147483647 w 848"/>
              <a:gd name="T33" fmla="*/ 2147483647 h 1730"/>
              <a:gd name="T34" fmla="*/ 2147483647 w 848"/>
              <a:gd name="T35" fmla="*/ 2147483647 h 1730"/>
              <a:gd name="T36" fmla="*/ 2147483647 w 848"/>
              <a:gd name="T37" fmla="*/ 2147483647 h 1730"/>
              <a:gd name="T38" fmla="*/ 2147483647 w 848"/>
              <a:gd name="T39" fmla="*/ 2147483647 h 1730"/>
              <a:gd name="T40" fmla="*/ 2147483647 w 848"/>
              <a:gd name="T41" fmla="*/ 2147483647 h 1730"/>
              <a:gd name="T42" fmla="*/ 2147483647 w 848"/>
              <a:gd name="T43" fmla="*/ 2147483647 h 1730"/>
              <a:gd name="T44" fmla="*/ 2147483647 w 848"/>
              <a:gd name="T45" fmla="*/ 2147483647 h 17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8" h="1730">
                <a:moveTo>
                  <a:pt x="249" y="19"/>
                </a:moveTo>
                <a:cubicBezTo>
                  <a:pt x="253" y="9"/>
                  <a:pt x="258" y="0"/>
                  <a:pt x="237" y="4"/>
                </a:cubicBezTo>
                <a:cubicBezTo>
                  <a:pt x="216" y="8"/>
                  <a:pt x="160" y="7"/>
                  <a:pt x="123" y="43"/>
                </a:cubicBezTo>
                <a:cubicBezTo>
                  <a:pt x="86" y="79"/>
                  <a:pt x="36" y="133"/>
                  <a:pt x="18" y="220"/>
                </a:cubicBezTo>
                <a:cubicBezTo>
                  <a:pt x="0" y="307"/>
                  <a:pt x="8" y="496"/>
                  <a:pt x="15" y="568"/>
                </a:cubicBezTo>
                <a:cubicBezTo>
                  <a:pt x="22" y="640"/>
                  <a:pt x="45" y="544"/>
                  <a:pt x="60" y="655"/>
                </a:cubicBezTo>
                <a:cubicBezTo>
                  <a:pt x="75" y="766"/>
                  <a:pt x="94" y="1127"/>
                  <a:pt x="105" y="1234"/>
                </a:cubicBezTo>
                <a:cubicBezTo>
                  <a:pt x="116" y="1341"/>
                  <a:pt x="107" y="1279"/>
                  <a:pt x="126" y="1297"/>
                </a:cubicBezTo>
                <a:cubicBezTo>
                  <a:pt x="145" y="1315"/>
                  <a:pt x="197" y="1304"/>
                  <a:pt x="222" y="1345"/>
                </a:cubicBezTo>
                <a:cubicBezTo>
                  <a:pt x="247" y="1386"/>
                  <a:pt x="260" y="1495"/>
                  <a:pt x="279" y="1546"/>
                </a:cubicBezTo>
                <a:cubicBezTo>
                  <a:pt x="298" y="1597"/>
                  <a:pt x="278" y="1624"/>
                  <a:pt x="339" y="1654"/>
                </a:cubicBezTo>
                <a:cubicBezTo>
                  <a:pt x="400" y="1684"/>
                  <a:pt x="575" y="1730"/>
                  <a:pt x="645" y="1726"/>
                </a:cubicBezTo>
                <a:cubicBezTo>
                  <a:pt x="715" y="1722"/>
                  <a:pt x="732" y="1641"/>
                  <a:pt x="759" y="1630"/>
                </a:cubicBezTo>
                <a:cubicBezTo>
                  <a:pt x="786" y="1619"/>
                  <a:pt x="793" y="1687"/>
                  <a:pt x="807" y="1657"/>
                </a:cubicBezTo>
                <a:cubicBezTo>
                  <a:pt x="821" y="1627"/>
                  <a:pt x="848" y="1502"/>
                  <a:pt x="843" y="1453"/>
                </a:cubicBezTo>
                <a:cubicBezTo>
                  <a:pt x="838" y="1404"/>
                  <a:pt x="780" y="1357"/>
                  <a:pt x="777" y="1360"/>
                </a:cubicBezTo>
                <a:cubicBezTo>
                  <a:pt x="774" y="1363"/>
                  <a:pt x="825" y="1436"/>
                  <a:pt x="822" y="1474"/>
                </a:cubicBezTo>
                <a:cubicBezTo>
                  <a:pt x="819" y="1512"/>
                  <a:pt x="775" y="1580"/>
                  <a:pt x="756" y="1591"/>
                </a:cubicBezTo>
                <a:cubicBezTo>
                  <a:pt x="737" y="1602"/>
                  <a:pt x="731" y="1547"/>
                  <a:pt x="708" y="1540"/>
                </a:cubicBezTo>
                <a:cubicBezTo>
                  <a:pt x="685" y="1533"/>
                  <a:pt x="666" y="1575"/>
                  <a:pt x="618" y="1546"/>
                </a:cubicBezTo>
                <a:cubicBezTo>
                  <a:pt x="570" y="1517"/>
                  <a:pt x="491" y="1491"/>
                  <a:pt x="417" y="1366"/>
                </a:cubicBezTo>
                <a:cubicBezTo>
                  <a:pt x="343" y="1241"/>
                  <a:pt x="224" y="971"/>
                  <a:pt x="174" y="796"/>
                </a:cubicBezTo>
                <a:cubicBezTo>
                  <a:pt x="124" y="621"/>
                  <a:pt x="120" y="467"/>
                  <a:pt x="117" y="313"/>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6" name="Freeform 34"/>
          <p:cNvSpPr>
            <a:spLocks/>
          </p:cNvSpPr>
          <p:nvPr/>
        </p:nvSpPr>
        <p:spPr bwMode="auto">
          <a:xfrm>
            <a:off x="6221413" y="2108200"/>
            <a:ext cx="836612" cy="1989138"/>
          </a:xfrm>
          <a:custGeom>
            <a:avLst/>
            <a:gdLst>
              <a:gd name="T0" fmla="*/ 2147483647 w 527"/>
              <a:gd name="T1" fmla="*/ 0 h 1253"/>
              <a:gd name="T2" fmla="*/ 2147483647 w 527"/>
              <a:gd name="T3" fmla="*/ 2147483647 h 1253"/>
              <a:gd name="T4" fmla="*/ 2147483647 w 527"/>
              <a:gd name="T5" fmla="*/ 2147483647 h 1253"/>
              <a:gd name="T6" fmla="*/ 2147483647 w 527"/>
              <a:gd name="T7" fmla="*/ 2147483647 h 1253"/>
              <a:gd name="T8" fmla="*/ 2147483647 w 527"/>
              <a:gd name="T9" fmla="*/ 2147483647 h 1253"/>
              <a:gd name="T10" fmla="*/ 2147483647 w 527"/>
              <a:gd name="T11" fmla="*/ 2147483647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7" h="1253">
                <a:moveTo>
                  <a:pt x="2" y="0"/>
                </a:moveTo>
                <a:cubicBezTo>
                  <a:pt x="5" y="60"/>
                  <a:pt x="0" y="227"/>
                  <a:pt x="23" y="360"/>
                </a:cubicBezTo>
                <a:cubicBezTo>
                  <a:pt x="46" y="493"/>
                  <a:pt x="91" y="676"/>
                  <a:pt x="140" y="798"/>
                </a:cubicBezTo>
                <a:cubicBezTo>
                  <a:pt x="189" y="920"/>
                  <a:pt x="267" y="1024"/>
                  <a:pt x="314" y="1089"/>
                </a:cubicBezTo>
                <a:cubicBezTo>
                  <a:pt x="361" y="1154"/>
                  <a:pt x="387" y="1166"/>
                  <a:pt x="422" y="1191"/>
                </a:cubicBezTo>
                <a:cubicBezTo>
                  <a:pt x="457" y="1216"/>
                  <a:pt x="507" y="1253"/>
                  <a:pt x="527" y="124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7" name="Freeform 35"/>
          <p:cNvSpPr>
            <a:spLocks/>
          </p:cNvSpPr>
          <p:nvPr/>
        </p:nvSpPr>
        <p:spPr bwMode="auto">
          <a:xfrm>
            <a:off x="7043738" y="3721100"/>
            <a:ext cx="398462" cy="596900"/>
          </a:xfrm>
          <a:custGeom>
            <a:avLst/>
            <a:gdLst>
              <a:gd name="T0" fmla="*/ 2147483647 w 251"/>
              <a:gd name="T1" fmla="*/ 2147483647 h 376"/>
              <a:gd name="T2" fmla="*/ 2147483647 w 251"/>
              <a:gd name="T3" fmla="*/ 2147483647 h 376"/>
              <a:gd name="T4" fmla="*/ 2147483647 w 251"/>
              <a:gd name="T5" fmla="*/ 2147483647 h 376"/>
              <a:gd name="T6" fmla="*/ 2147483647 w 251"/>
              <a:gd name="T7" fmla="*/ 2147483647 h 376"/>
              <a:gd name="T8" fmla="*/ 2147483647 w 251"/>
              <a:gd name="T9" fmla="*/ 2147483647 h 376"/>
              <a:gd name="T10" fmla="*/ 2147483647 w 251"/>
              <a:gd name="T11" fmla="*/ 2147483647 h 376"/>
              <a:gd name="T12" fmla="*/ 2147483647 w 251"/>
              <a:gd name="T13" fmla="*/ 2147483647 h 376"/>
              <a:gd name="T14" fmla="*/ 2147483647 w 251"/>
              <a:gd name="T15" fmla="*/ 2147483647 h 3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1" h="376">
                <a:moveTo>
                  <a:pt x="18" y="253"/>
                </a:moveTo>
                <a:cubicBezTo>
                  <a:pt x="18" y="246"/>
                  <a:pt x="19" y="239"/>
                  <a:pt x="18" y="229"/>
                </a:cubicBezTo>
                <a:cubicBezTo>
                  <a:pt x="17" y="219"/>
                  <a:pt x="0" y="220"/>
                  <a:pt x="9" y="193"/>
                </a:cubicBezTo>
                <a:cubicBezTo>
                  <a:pt x="18" y="166"/>
                  <a:pt x="37" y="93"/>
                  <a:pt x="72" y="64"/>
                </a:cubicBezTo>
                <a:cubicBezTo>
                  <a:pt x="107" y="35"/>
                  <a:pt x="193" y="0"/>
                  <a:pt x="222" y="19"/>
                </a:cubicBezTo>
                <a:cubicBezTo>
                  <a:pt x="251" y="38"/>
                  <a:pt x="250" y="126"/>
                  <a:pt x="249" y="178"/>
                </a:cubicBezTo>
                <a:cubicBezTo>
                  <a:pt x="248" y="230"/>
                  <a:pt x="239" y="301"/>
                  <a:pt x="213" y="334"/>
                </a:cubicBezTo>
                <a:cubicBezTo>
                  <a:pt x="187" y="367"/>
                  <a:pt x="140" y="371"/>
                  <a:pt x="93" y="37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8" name="Freeform 36"/>
          <p:cNvSpPr>
            <a:spLocks/>
          </p:cNvSpPr>
          <p:nvPr/>
        </p:nvSpPr>
        <p:spPr bwMode="auto">
          <a:xfrm>
            <a:off x="5748338" y="2570163"/>
            <a:ext cx="209550" cy="1276350"/>
          </a:xfrm>
          <a:custGeom>
            <a:avLst/>
            <a:gdLst>
              <a:gd name="T0" fmla="*/ 2147483647 w 132"/>
              <a:gd name="T1" fmla="*/ 2147483647 h 804"/>
              <a:gd name="T2" fmla="*/ 2147483647 w 132"/>
              <a:gd name="T3" fmla="*/ 2147483647 h 804"/>
              <a:gd name="T4" fmla="*/ 2147483647 w 132"/>
              <a:gd name="T5" fmla="*/ 2147483647 h 804"/>
              <a:gd name="T6" fmla="*/ 0 w 132"/>
              <a:gd name="T7" fmla="*/ 2147483647 h 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2" h="804">
                <a:moveTo>
                  <a:pt x="132" y="6"/>
                </a:moveTo>
                <a:cubicBezTo>
                  <a:pt x="102" y="12"/>
                  <a:pt x="73" y="10"/>
                  <a:pt x="54" y="30"/>
                </a:cubicBezTo>
                <a:cubicBezTo>
                  <a:pt x="35" y="50"/>
                  <a:pt x="27" y="0"/>
                  <a:pt x="18" y="129"/>
                </a:cubicBezTo>
                <a:cubicBezTo>
                  <a:pt x="9" y="258"/>
                  <a:pt x="4" y="664"/>
                  <a:pt x="0" y="80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09" name="Freeform 37"/>
          <p:cNvSpPr>
            <a:spLocks/>
          </p:cNvSpPr>
          <p:nvPr/>
        </p:nvSpPr>
        <p:spPr bwMode="auto">
          <a:xfrm>
            <a:off x="5784850" y="2589213"/>
            <a:ext cx="1301750" cy="1862137"/>
          </a:xfrm>
          <a:custGeom>
            <a:avLst/>
            <a:gdLst>
              <a:gd name="T0" fmla="*/ 2147483647 w 820"/>
              <a:gd name="T1" fmla="*/ 2147483647 h 1173"/>
              <a:gd name="T2" fmla="*/ 2147483647 w 820"/>
              <a:gd name="T3" fmla="*/ 2147483647 h 1173"/>
              <a:gd name="T4" fmla="*/ 2147483647 w 820"/>
              <a:gd name="T5" fmla="*/ 2147483647 h 1173"/>
              <a:gd name="T6" fmla="*/ 2147483647 w 820"/>
              <a:gd name="T7" fmla="*/ 2147483647 h 1173"/>
              <a:gd name="T8" fmla="*/ 2147483647 w 820"/>
              <a:gd name="T9" fmla="*/ 2147483647 h 1173"/>
              <a:gd name="T10" fmla="*/ 2147483647 w 820"/>
              <a:gd name="T11" fmla="*/ 2147483647 h 1173"/>
              <a:gd name="T12" fmla="*/ 2147483647 w 820"/>
              <a:gd name="T13" fmla="*/ 2147483647 h 1173"/>
              <a:gd name="T14" fmla="*/ 2147483647 w 820"/>
              <a:gd name="T15" fmla="*/ 2147483647 h 1173"/>
              <a:gd name="T16" fmla="*/ 2147483647 w 820"/>
              <a:gd name="T17" fmla="*/ 2147483647 h 1173"/>
              <a:gd name="T18" fmla="*/ 2147483647 w 820"/>
              <a:gd name="T19" fmla="*/ 2147483647 h 1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0" h="1173">
                <a:moveTo>
                  <a:pt x="136" y="24"/>
                </a:moveTo>
                <a:cubicBezTo>
                  <a:pt x="101" y="29"/>
                  <a:pt x="68" y="33"/>
                  <a:pt x="49" y="48"/>
                </a:cubicBezTo>
                <a:cubicBezTo>
                  <a:pt x="30" y="63"/>
                  <a:pt x="31" y="0"/>
                  <a:pt x="25" y="111"/>
                </a:cubicBezTo>
                <a:cubicBezTo>
                  <a:pt x="19" y="222"/>
                  <a:pt x="0" y="596"/>
                  <a:pt x="10" y="717"/>
                </a:cubicBezTo>
                <a:cubicBezTo>
                  <a:pt x="20" y="838"/>
                  <a:pt x="64" y="803"/>
                  <a:pt x="85" y="837"/>
                </a:cubicBezTo>
                <a:cubicBezTo>
                  <a:pt x="106" y="871"/>
                  <a:pt x="124" y="892"/>
                  <a:pt x="136" y="924"/>
                </a:cubicBezTo>
                <a:cubicBezTo>
                  <a:pt x="148" y="956"/>
                  <a:pt x="144" y="994"/>
                  <a:pt x="157" y="1026"/>
                </a:cubicBezTo>
                <a:cubicBezTo>
                  <a:pt x="170" y="1058"/>
                  <a:pt x="129" y="1092"/>
                  <a:pt x="214" y="1116"/>
                </a:cubicBezTo>
                <a:cubicBezTo>
                  <a:pt x="299" y="1140"/>
                  <a:pt x="566" y="1173"/>
                  <a:pt x="667" y="1167"/>
                </a:cubicBezTo>
                <a:cubicBezTo>
                  <a:pt x="768" y="1161"/>
                  <a:pt x="788" y="1096"/>
                  <a:pt x="820" y="107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0" name="Line 38"/>
          <p:cNvSpPr>
            <a:spLocks noChangeShapeType="1"/>
          </p:cNvSpPr>
          <p:nvPr/>
        </p:nvSpPr>
        <p:spPr bwMode="auto">
          <a:xfrm flipV="1">
            <a:off x="5819775" y="3713163"/>
            <a:ext cx="276225" cy="904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1" name="Line 39"/>
          <p:cNvSpPr>
            <a:spLocks noChangeShapeType="1"/>
          </p:cNvSpPr>
          <p:nvPr/>
        </p:nvSpPr>
        <p:spPr bwMode="auto">
          <a:xfrm flipV="1">
            <a:off x="6100763" y="4232275"/>
            <a:ext cx="276225" cy="904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2" name="Line 40"/>
          <p:cNvSpPr>
            <a:spLocks noChangeShapeType="1"/>
          </p:cNvSpPr>
          <p:nvPr/>
        </p:nvSpPr>
        <p:spPr bwMode="auto">
          <a:xfrm flipV="1">
            <a:off x="6005513" y="3927475"/>
            <a:ext cx="276225" cy="904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3" name="Freeform 41"/>
          <p:cNvSpPr>
            <a:spLocks/>
          </p:cNvSpPr>
          <p:nvPr/>
        </p:nvSpPr>
        <p:spPr bwMode="auto">
          <a:xfrm>
            <a:off x="5776913" y="3914775"/>
            <a:ext cx="223837" cy="458788"/>
          </a:xfrm>
          <a:custGeom>
            <a:avLst/>
            <a:gdLst>
              <a:gd name="T0" fmla="*/ 0 w 141"/>
              <a:gd name="T1" fmla="*/ 2147483647 h 289"/>
              <a:gd name="T2" fmla="*/ 2147483647 w 141"/>
              <a:gd name="T3" fmla="*/ 2147483647 h 289"/>
              <a:gd name="T4" fmla="*/ 2147483647 w 141"/>
              <a:gd name="T5" fmla="*/ 2147483647 h 289"/>
              <a:gd name="T6" fmla="*/ 2147483647 w 141"/>
              <a:gd name="T7" fmla="*/ 2147483647 h 289"/>
              <a:gd name="T8" fmla="*/ 2147483647 w 141"/>
              <a:gd name="T9" fmla="*/ 2147483647 h 289"/>
              <a:gd name="T10" fmla="*/ 2147483647 w 141"/>
              <a:gd name="T11" fmla="*/ 2147483647 h 289"/>
              <a:gd name="T12" fmla="*/ 2147483647 w 141"/>
              <a:gd name="T13" fmla="*/ 2147483647 h 2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289">
                <a:moveTo>
                  <a:pt x="0" y="17"/>
                </a:moveTo>
                <a:cubicBezTo>
                  <a:pt x="6" y="15"/>
                  <a:pt x="24" y="0"/>
                  <a:pt x="39" y="2"/>
                </a:cubicBezTo>
                <a:cubicBezTo>
                  <a:pt x="54" y="4"/>
                  <a:pt x="75" y="10"/>
                  <a:pt x="90" y="29"/>
                </a:cubicBezTo>
                <a:cubicBezTo>
                  <a:pt x="105" y="48"/>
                  <a:pt x="121" y="92"/>
                  <a:pt x="129" y="119"/>
                </a:cubicBezTo>
                <a:cubicBezTo>
                  <a:pt x="137" y="146"/>
                  <a:pt x="141" y="165"/>
                  <a:pt x="141" y="191"/>
                </a:cubicBezTo>
                <a:cubicBezTo>
                  <a:pt x="141" y="217"/>
                  <a:pt x="134" y="261"/>
                  <a:pt x="126" y="275"/>
                </a:cubicBezTo>
                <a:cubicBezTo>
                  <a:pt x="118" y="289"/>
                  <a:pt x="104" y="281"/>
                  <a:pt x="90" y="27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4" name="Line 42"/>
          <p:cNvSpPr>
            <a:spLocks noChangeShapeType="1"/>
          </p:cNvSpPr>
          <p:nvPr/>
        </p:nvSpPr>
        <p:spPr bwMode="auto">
          <a:xfrm flipH="1">
            <a:off x="5424488" y="3941763"/>
            <a:ext cx="357187" cy="1047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5" name="Line 43"/>
          <p:cNvSpPr>
            <a:spLocks noChangeShapeType="1"/>
          </p:cNvSpPr>
          <p:nvPr/>
        </p:nvSpPr>
        <p:spPr bwMode="auto">
          <a:xfrm flipH="1">
            <a:off x="5643563" y="4322763"/>
            <a:ext cx="357187" cy="1047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6" name="Freeform 44"/>
          <p:cNvSpPr>
            <a:spLocks/>
          </p:cNvSpPr>
          <p:nvPr/>
        </p:nvSpPr>
        <p:spPr bwMode="auto">
          <a:xfrm>
            <a:off x="5989638" y="4276725"/>
            <a:ext cx="1219200" cy="246063"/>
          </a:xfrm>
          <a:custGeom>
            <a:avLst/>
            <a:gdLst>
              <a:gd name="T0" fmla="*/ 2147483647 w 768"/>
              <a:gd name="T1" fmla="*/ 0 h 155"/>
              <a:gd name="T2" fmla="*/ 2147483647 w 768"/>
              <a:gd name="T3" fmla="*/ 2147483647 h 155"/>
              <a:gd name="T4" fmla="*/ 2147483647 w 768"/>
              <a:gd name="T5" fmla="*/ 2147483647 h 155"/>
              <a:gd name="T6" fmla="*/ 2147483647 w 768"/>
              <a:gd name="T7" fmla="*/ 2147483647 h 155"/>
              <a:gd name="T8" fmla="*/ 0 w 768"/>
              <a:gd name="T9" fmla="*/ 2147483647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8" h="155">
                <a:moveTo>
                  <a:pt x="757" y="0"/>
                </a:moveTo>
                <a:cubicBezTo>
                  <a:pt x="756" y="6"/>
                  <a:pt x="768" y="15"/>
                  <a:pt x="751" y="35"/>
                </a:cubicBezTo>
                <a:cubicBezTo>
                  <a:pt x="734" y="55"/>
                  <a:pt x="707" y="103"/>
                  <a:pt x="655" y="122"/>
                </a:cubicBezTo>
                <a:cubicBezTo>
                  <a:pt x="603" y="141"/>
                  <a:pt x="545" y="155"/>
                  <a:pt x="436" y="152"/>
                </a:cubicBezTo>
                <a:cubicBezTo>
                  <a:pt x="327" y="149"/>
                  <a:pt x="91" y="112"/>
                  <a:pt x="0" y="10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7" name="Freeform 45"/>
          <p:cNvSpPr>
            <a:spLocks/>
          </p:cNvSpPr>
          <p:nvPr/>
        </p:nvSpPr>
        <p:spPr bwMode="auto">
          <a:xfrm>
            <a:off x="5862638" y="4303713"/>
            <a:ext cx="180975" cy="133350"/>
          </a:xfrm>
          <a:custGeom>
            <a:avLst/>
            <a:gdLst>
              <a:gd name="T0" fmla="*/ 2147483647 w 114"/>
              <a:gd name="T1" fmla="*/ 0 h 84"/>
              <a:gd name="T2" fmla="*/ 2147483647 w 114"/>
              <a:gd name="T3" fmla="*/ 2147483647 h 84"/>
              <a:gd name="T4" fmla="*/ 2147483647 w 114"/>
              <a:gd name="T5" fmla="*/ 2147483647 h 84"/>
              <a:gd name="T6" fmla="*/ 2147483647 w 114"/>
              <a:gd name="T7" fmla="*/ 2147483647 h 84"/>
              <a:gd name="T8" fmla="*/ 0 w 114"/>
              <a:gd name="T9" fmla="*/ 2147483647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84">
                <a:moveTo>
                  <a:pt x="114" y="0"/>
                </a:moveTo>
                <a:lnTo>
                  <a:pt x="111" y="63"/>
                </a:lnTo>
                <a:lnTo>
                  <a:pt x="72" y="84"/>
                </a:lnTo>
                <a:lnTo>
                  <a:pt x="21" y="75"/>
                </a:lnTo>
                <a:lnTo>
                  <a:pt x="0" y="4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8" name="Freeform 46"/>
          <p:cNvSpPr>
            <a:spLocks/>
          </p:cNvSpPr>
          <p:nvPr/>
        </p:nvSpPr>
        <p:spPr bwMode="auto">
          <a:xfrm>
            <a:off x="5741988" y="3817938"/>
            <a:ext cx="73025" cy="138112"/>
          </a:xfrm>
          <a:custGeom>
            <a:avLst/>
            <a:gdLst>
              <a:gd name="T0" fmla="*/ 2147483647 w 46"/>
              <a:gd name="T1" fmla="*/ 0 h 87"/>
              <a:gd name="T2" fmla="*/ 2147483647 w 46"/>
              <a:gd name="T3" fmla="*/ 2147483647 h 87"/>
              <a:gd name="T4" fmla="*/ 2147483647 w 46"/>
              <a:gd name="T5" fmla="*/ 2147483647 h 87"/>
              <a:gd name="T6" fmla="*/ 0 60000 65536"/>
              <a:gd name="T7" fmla="*/ 0 60000 65536"/>
              <a:gd name="T8" fmla="*/ 0 60000 65536"/>
            </a:gdLst>
            <a:ahLst/>
            <a:cxnLst>
              <a:cxn ang="T6">
                <a:pos x="T0" y="T1"/>
              </a:cxn>
              <a:cxn ang="T7">
                <a:pos x="T2" y="T3"/>
              </a:cxn>
              <a:cxn ang="T8">
                <a:pos x="T4" y="T5"/>
              </a:cxn>
            </a:cxnLst>
            <a:rect l="0" t="0" r="r" b="b"/>
            <a:pathLst>
              <a:path w="46" h="87">
                <a:moveTo>
                  <a:pt x="46" y="0"/>
                </a:moveTo>
                <a:cubicBezTo>
                  <a:pt x="30" y="3"/>
                  <a:pt x="14" y="7"/>
                  <a:pt x="7" y="21"/>
                </a:cubicBezTo>
                <a:cubicBezTo>
                  <a:pt x="0" y="35"/>
                  <a:pt x="0" y="61"/>
                  <a:pt x="1" y="8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19" name="Freeform 47"/>
          <p:cNvSpPr>
            <a:spLocks/>
          </p:cNvSpPr>
          <p:nvPr/>
        </p:nvSpPr>
        <p:spPr bwMode="auto">
          <a:xfrm>
            <a:off x="6877050" y="4270375"/>
            <a:ext cx="485775" cy="238125"/>
          </a:xfrm>
          <a:custGeom>
            <a:avLst/>
            <a:gdLst>
              <a:gd name="T0" fmla="*/ 2147483647 w 306"/>
              <a:gd name="T1" fmla="*/ 0 h 150"/>
              <a:gd name="T2" fmla="*/ 2147483647 w 306"/>
              <a:gd name="T3" fmla="*/ 2147483647 h 150"/>
              <a:gd name="T4" fmla="*/ 0 w 306"/>
              <a:gd name="T5" fmla="*/ 2147483647 h 150"/>
              <a:gd name="T6" fmla="*/ 0 60000 65536"/>
              <a:gd name="T7" fmla="*/ 0 60000 65536"/>
              <a:gd name="T8" fmla="*/ 0 60000 65536"/>
            </a:gdLst>
            <a:ahLst/>
            <a:cxnLst>
              <a:cxn ang="T6">
                <a:pos x="T0" y="T1"/>
              </a:cxn>
              <a:cxn ang="T7">
                <a:pos x="T2" y="T3"/>
              </a:cxn>
              <a:cxn ang="T8">
                <a:pos x="T4" y="T5"/>
              </a:cxn>
            </a:cxnLst>
            <a:rect l="0" t="0" r="r" b="b"/>
            <a:pathLst>
              <a:path w="306" h="150">
                <a:moveTo>
                  <a:pt x="306" y="0"/>
                </a:moveTo>
                <a:cubicBezTo>
                  <a:pt x="292" y="17"/>
                  <a:pt x="270" y="77"/>
                  <a:pt x="219" y="102"/>
                </a:cubicBezTo>
                <a:cubicBezTo>
                  <a:pt x="168" y="127"/>
                  <a:pt x="46" y="140"/>
                  <a:pt x="0" y="15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0" name="Line 48"/>
          <p:cNvSpPr>
            <a:spLocks noChangeShapeType="1"/>
          </p:cNvSpPr>
          <p:nvPr/>
        </p:nvSpPr>
        <p:spPr bwMode="auto">
          <a:xfrm flipV="1">
            <a:off x="6640513" y="3024188"/>
            <a:ext cx="2197100" cy="6508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1" name="Line 49"/>
          <p:cNvSpPr>
            <a:spLocks noChangeShapeType="1"/>
          </p:cNvSpPr>
          <p:nvPr/>
        </p:nvSpPr>
        <p:spPr bwMode="auto">
          <a:xfrm flipV="1">
            <a:off x="7418388" y="3389313"/>
            <a:ext cx="1665287" cy="493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2" name="Line 50"/>
          <p:cNvSpPr>
            <a:spLocks noChangeShapeType="1"/>
          </p:cNvSpPr>
          <p:nvPr/>
        </p:nvSpPr>
        <p:spPr bwMode="auto">
          <a:xfrm flipV="1">
            <a:off x="6927850" y="3987800"/>
            <a:ext cx="96838" cy="25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3" name="Freeform 51"/>
          <p:cNvSpPr>
            <a:spLocks/>
          </p:cNvSpPr>
          <p:nvPr/>
        </p:nvSpPr>
        <p:spPr bwMode="auto">
          <a:xfrm>
            <a:off x="8897938" y="2997200"/>
            <a:ext cx="180975" cy="414338"/>
          </a:xfrm>
          <a:custGeom>
            <a:avLst/>
            <a:gdLst>
              <a:gd name="T0" fmla="*/ 0 w 114"/>
              <a:gd name="T1" fmla="*/ 0 h 261"/>
              <a:gd name="T2" fmla="*/ 2147483647 w 114"/>
              <a:gd name="T3" fmla="*/ 2147483647 h 261"/>
              <a:gd name="T4" fmla="*/ 2147483647 w 114"/>
              <a:gd name="T5" fmla="*/ 2147483647 h 261"/>
              <a:gd name="T6" fmla="*/ 2147483647 w 114"/>
              <a:gd name="T7" fmla="*/ 2147483647 h 2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 h="261">
                <a:moveTo>
                  <a:pt x="0" y="0"/>
                </a:moveTo>
                <a:cubicBezTo>
                  <a:pt x="32" y="20"/>
                  <a:pt x="66" y="43"/>
                  <a:pt x="85" y="79"/>
                </a:cubicBezTo>
                <a:cubicBezTo>
                  <a:pt x="104" y="115"/>
                  <a:pt x="114" y="183"/>
                  <a:pt x="114" y="213"/>
                </a:cubicBezTo>
                <a:cubicBezTo>
                  <a:pt x="114" y="243"/>
                  <a:pt x="92" y="251"/>
                  <a:pt x="86" y="26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4" name="Line 52"/>
          <p:cNvSpPr>
            <a:spLocks noChangeShapeType="1"/>
          </p:cNvSpPr>
          <p:nvPr/>
        </p:nvSpPr>
        <p:spPr bwMode="auto">
          <a:xfrm flipV="1">
            <a:off x="5524500" y="5149850"/>
            <a:ext cx="50800" cy="158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25" name="Line 53"/>
          <p:cNvSpPr>
            <a:spLocks noChangeShapeType="1"/>
          </p:cNvSpPr>
          <p:nvPr/>
        </p:nvSpPr>
        <p:spPr bwMode="auto">
          <a:xfrm flipH="1">
            <a:off x="5414963" y="2930525"/>
            <a:ext cx="1303337" cy="365125"/>
          </a:xfrm>
          <a:prstGeom prst="line">
            <a:avLst/>
          </a:prstGeom>
          <a:noFill/>
          <a:ln w="38100">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26" name="Line 54"/>
          <p:cNvSpPr>
            <a:spLocks noChangeShapeType="1"/>
          </p:cNvSpPr>
          <p:nvPr/>
        </p:nvSpPr>
        <p:spPr bwMode="auto">
          <a:xfrm>
            <a:off x="6261100" y="1954213"/>
            <a:ext cx="963613" cy="190658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27" name="Line 55"/>
          <p:cNvSpPr>
            <a:spLocks noChangeShapeType="1"/>
          </p:cNvSpPr>
          <p:nvPr/>
        </p:nvSpPr>
        <p:spPr bwMode="auto">
          <a:xfrm>
            <a:off x="5380038" y="3095625"/>
            <a:ext cx="376237" cy="215265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28" name="Text Box 56"/>
          <p:cNvSpPr txBox="1">
            <a:spLocks noChangeArrowheads="1"/>
          </p:cNvSpPr>
          <p:nvPr/>
        </p:nvSpPr>
        <p:spPr bwMode="auto">
          <a:xfrm>
            <a:off x="5741988" y="2701925"/>
            <a:ext cx="369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b="0"/>
              <a:t>?</a:t>
            </a:r>
          </a:p>
        </p:txBody>
      </p:sp>
      <p:sp>
        <p:nvSpPr>
          <p:cNvPr id="105529" name="Freeform 57"/>
          <p:cNvSpPr>
            <a:spLocks/>
          </p:cNvSpPr>
          <p:nvPr/>
        </p:nvSpPr>
        <p:spPr bwMode="auto">
          <a:xfrm>
            <a:off x="7083425" y="3894138"/>
            <a:ext cx="98425" cy="196850"/>
          </a:xfrm>
          <a:custGeom>
            <a:avLst/>
            <a:gdLst>
              <a:gd name="T0" fmla="*/ 2147483647 w 62"/>
              <a:gd name="T1" fmla="*/ 2147483647 h 124"/>
              <a:gd name="T2" fmla="*/ 2147483647 w 62"/>
              <a:gd name="T3" fmla="*/ 2147483647 h 124"/>
              <a:gd name="T4" fmla="*/ 2147483647 w 62"/>
              <a:gd name="T5" fmla="*/ 2147483647 h 124"/>
              <a:gd name="T6" fmla="*/ 2147483647 w 62"/>
              <a:gd name="T7" fmla="*/ 2147483647 h 124"/>
              <a:gd name="T8" fmla="*/ 2147483647 w 62"/>
              <a:gd name="T9" fmla="*/ 2147483647 h 124"/>
              <a:gd name="T10" fmla="*/ 2147483647 w 62"/>
              <a:gd name="T11" fmla="*/ 2147483647 h 124"/>
              <a:gd name="T12" fmla="*/ 2147483647 w 62"/>
              <a:gd name="T13" fmla="*/ 2147483647 h 124"/>
              <a:gd name="T14" fmla="*/ 2147483647 w 62"/>
              <a:gd name="T15" fmla="*/ 2147483647 h 124"/>
              <a:gd name="T16" fmla="*/ 2147483647 w 62"/>
              <a:gd name="T17" fmla="*/ 2147483647 h 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24">
                <a:moveTo>
                  <a:pt x="17" y="3"/>
                </a:moveTo>
                <a:cubicBezTo>
                  <a:pt x="24" y="6"/>
                  <a:pt x="42" y="39"/>
                  <a:pt x="50" y="51"/>
                </a:cubicBezTo>
                <a:cubicBezTo>
                  <a:pt x="58" y="63"/>
                  <a:pt x="62" y="63"/>
                  <a:pt x="62" y="72"/>
                </a:cubicBezTo>
                <a:cubicBezTo>
                  <a:pt x="62" y="81"/>
                  <a:pt x="54" y="97"/>
                  <a:pt x="50" y="105"/>
                </a:cubicBezTo>
                <a:cubicBezTo>
                  <a:pt x="46" y="113"/>
                  <a:pt x="42" y="124"/>
                  <a:pt x="38" y="123"/>
                </a:cubicBezTo>
                <a:cubicBezTo>
                  <a:pt x="34" y="122"/>
                  <a:pt x="29" y="103"/>
                  <a:pt x="23" y="96"/>
                </a:cubicBezTo>
                <a:cubicBezTo>
                  <a:pt x="17" y="89"/>
                  <a:pt x="4" y="88"/>
                  <a:pt x="2" y="78"/>
                </a:cubicBezTo>
                <a:cubicBezTo>
                  <a:pt x="0" y="68"/>
                  <a:pt x="6" y="43"/>
                  <a:pt x="8" y="33"/>
                </a:cubicBezTo>
                <a:cubicBezTo>
                  <a:pt x="10" y="23"/>
                  <a:pt x="10" y="0"/>
                  <a:pt x="17" y="3"/>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0" name="Freeform 58"/>
          <p:cNvSpPr>
            <a:spLocks/>
          </p:cNvSpPr>
          <p:nvPr/>
        </p:nvSpPr>
        <p:spPr bwMode="auto">
          <a:xfrm>
            <a:off x="7337425" y="3852863"/>
            <a:ext cx="95250" cy="195262"/>
          </a:xfrm>
          <a:custGeom>
            <a:avLst/>
            <a:gdLst>
              <a:gd name="T0" fmla="*/ 2147483647 w 60"/>
              <a:gd name="T1" fmla="*/ 2147483647 h 123"/>
              <a:gd name="T2" fmla="*/ 2147483647 w 60"/>
              <a:gd name="T3" fmla="*/ 2147483647 h 123"/>
              <a:gd name="T4" fmla="*/ 2147483647 w 60"/>
              <a:gd name="T5" fmla="*/ 2147483647 h 123"/>
              <a:gd name="T6" fmla="*/ 2147483647 w 60"/>
              <a:gd name="T7" fmla="*/ 2147483647 h 123"/>
              <a:gd name="T8" fmla="*/ 2147483647 w 60"/>
              <a:gd name="T9" fmla="*/ 2147483647 h 123"/>
              <a:gd name="T10" fmla="*/ 2147483647 w 60"/>
              <a:gd name="T11" fmla="*/ 2147483647 h 123"/>
              <a:gd name="T12" fmla="*/ 2147483647 w 60"/>
              <a:gd name="T13" fmla="*/ 2147483647 h 123"/>
              <a:gd name="T14" fmla="*/ 2147483647 w 60"/>
              <a:gd name="T15" fmla="*/ 2147483647 h 123"/>
              <a:gd name="T16" fmla="*/ 2147483647 w 60"/>
              <a:gd name="T17" fmla="*/ 214748364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123">
                <a:moveTo>
                  <a:pt x="7" y="2"/>
                </a:moveTo>
                <a:cubicBezTo>
                  <a:pt x="14" y="4"/>
                  <a:pt x="44" y="39"/>
                  <a:pt x="52" y="50"/>
                </a:cubicBezTo>
                <a:cubicBezTo>
                  <a:pt x="60" y="61"/>
                  <a:pt x="55" y="62"/>
                  <a:pt x="55" y="71"/>
                </a:cubicBezTo>
                <a:cubicBezTo>
                  <a:pt x="55" y="80"/>
                  <a:pt x="54" y="96"/>
                  <a:pt x="52" y="104"/>
                </a:cubicBezTo>
                <a:cubicBezTo>
                  <a:pt x="50" y="112"/>
                  <a:pt x="44" y="123"/>
                  <a:pt x="40" y="122"/>
                </a:cubicBezTo>
                <a:cubicBezTo>
                  <a:pt x="36" y="121"/>
                  <a:pt x="31" y="102"/>
                  <a:pt x="25" y="95"/>
                </a:cubicBezTo>
                <a:cubicBezTo>
                  <a:pt x="19" y="88"/>
                  <a:pt x="6" y="86"/>
                  <a:pt x="4" y="77"/>
                </a:cubicBezTo>
                <a:cubicBezTo>
                  <a:pt x="2" y="68"/>
                  <a:pt x="13" y="50"/>
                  <a:pt x="13" y="38"/>
                </a:cubicBezTo>
                <a:cubicBezTo>
                  <a:pt x="13" y="26"/>
                  <a:pt x="0" y="0"/>
                  <a:pt x="7" y="2"/>
                </a:cubicBezTo>
                <a:close/>
              </a:path>
            </a:pathLst>
          </a:cu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1" name="Text Box 59"/>
          <p:cNvSpPr txBox="1">
            <a:spLocks noChangeArrowheads="1"/>
          </p:cNvSpPr>
          <p:nvPr/>
        </p:nvSpPr>
        <p:spPr bwMode="auto">
          <a:xfrm>
            <a:off x="7046913" y="5010150"/>
            <a:ext cx="1600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Levier de commande</a:t>
            </a:r>
          </a:p>
        </p:txBody>
      </p:sp>
      <p:sp>
        <p:nvSpPr>
          <p:cNvPr id="105532" name="Line 60"/>
          <p:cNvSpPr>
            <a:spLocks noChangeShapeType="1"/>
          </p:cNvSpPr>
          <p:nvPr/>
        </p:nvSpPr>
        <p:spPr bwMode="auto">
          <a:xfrm flipH="1">
            <a:off x="6743700" y="5489575"/>
            <a:ext cx="334963" cy="160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3" name="Text Box 61"/>
          <p:cNvSpPr txBox="1">
            <a:spLocks noChangeArrowheads="1"/>
          </p:cNvSpPr>
          <p:nvPr/>
        </p:nvSpPr>
        <p:spPr bwMode="auto">
          <a:xfrm>
            <a:off x="3433763" y="5505450"/>
            <a:ext cx="67468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Tige</a:t>
            </a:r>
          </a:p>
        </p:txBody>
      </p:sp>
      <p:sp>
        <p:nvSpPr>
          <p:cNvPr id="105534" name="Line 62"/>
          <p:cNvSpPr>
            <a:spLocks noChangeShapeType="1"/>
          </p:cNvSpPr>
          <p:nvPr/>
        </p:nvSpPr>
        <p:spPr bwMode="auto">
          <a:xfrm flipV="1">
            <a:off x="3886200" y="4660900"/>
            <a:ext cx="296863" cy="8413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5" name="Freeform 63"/>
          <p:cNvSpPr>
            <a:spLocks/>
          </p:cNvSpPr>
          <p:nvPr/>
        </p:nvSpPr>
        <p:spPr bwMode="auto">
          <a:xfrm>
            <a:off x="1965325" y="1350963"/>
            <a:ext cx="533400" cy="304800"/>
          </a:xfrm>
          <a:custGeom>
            <a:avLst/>
            <a:gdLst>
              <a:gd name="T0" fmla="*/ 0 w 336"/>
              <a:gd name="T1" fmla="*/ 0 h 192"/>
              <a:gd name="T2" fmla="*/ 2147483647 w 336"/>
              <a:gd name="T3" fmla="*/ 0 h 192"/>
              <a:gd name="T4" fmla="*/ 2147483647 w 336"/>
              <a:gd name="T5" fmla="*/ 2147483647 h 192"/>
              <a:gd name="T6" fmla="*/ 2147483647 w 336"/>
              <a:gd name="T7" fmla="*/ 2147483647 h 192"/>
              <a:gd name="T8" fmla="*/ 2147483647 w 336"/>
              <a:gd name="T9" fmla="*/ 0 h 192"/>
              <a:gd name="T10" fmla="*/ 2147483647 w 336"/>
              <a:gd name="T11" fmla="*/ 0 h 192"/>
              <a:gd name="T12" fmla="*/ 2147483647 w 336"/>
              <a:gd name="T13" fmla="*/ 2147483647 h 192"/>
              <a:gd name="T14" fmla="*/ 0 w 336"/>
              <a:gd name="T15" fmla="*/ 2147483647 h 192"/>
              <a:gd name="T16" fmla="*/ 0 w 336"/>
              <a:gd name="T17" fmla="*/ 0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6" h="192">
                <a:moveTo>
                  <a:pt x="0" y="0"/>
                </a:moveTo>
                <a:lnTo>
                  <a:pt x="96" y="0"/>
                </a:lnTo>
                <a:lnTo>
                  <a:pt x="96" y="96"/>
                </a:lnTo>
                <a:lnTo>
                  <a:pt x="192" y="96"/>
                </a:lnTo>
                <a:lnTo>
                  <a:pt x="192" y="0"/>
                </a:lnTo>
                <a:lnTo>
                  <a:pt x="336" y="0"/>
                </a:lnTo>
                <a:lnTo>
                  <a:pt x="336" y="192"/>
                </a:lnTo>
                <a:lnTo>
                  <a:pt x="0" y="192"/>
                </a:lnTo>
                <a:lnTo>
                  <a:pt x="0" y="0"/>
                </a:ln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6" name="Freeform 64"/>
          <p:cNvSpPr>
            <a:spLocks/>
          </p:cNvSpPr>
          <p:nvPr/>
        </p:nvSpPr>
        <p:spPr bwMode="auto">
          <a:xfrm flipV="1">
            <a:off x="1965325" y="2493963"/>
            <a:ext cx="533400" cy="304800"/>
          </a:xfrm>
          <a:custGeom>
            <a:avLst/>
            <a:gdLst>
              <a:gd name="T0" fmla="*/ 0 w 336"/>
              <a:gd name="T1" fmla="*/ 0 h 192"/>
              <a:gd name="T2" fmla="*/ 2147483647 w 336"/>
              <a:gd name="T3" fmla="*/ 0 h 192"/>
              <a:gd name="T4" fmla="*/ 2147483647 w 336"/>
              <a:gd name="T5" fmla="*/ 2147483647 h 192"/>
              <a:gd name="T6" fmla="*/ 2147483647 w 336"/>
              <a:gd name="T7" fmla="*/ 2147483647 h 192"/>
              <a:gd name="T8" fmla="*/ 2147483647 w 336"/>
              <a:gd name="T9" fmla="*/ 0 h 192"/>
              <a:gd name="T10" fmla="*/ 2147483647 w 336"/>
              <a:gd name="T11" fmla="*/ 0 h 192"/>
              <a:gd name="T12" fmla="*/ 2147483647 w 336"/>
              <a:gd name="T13" fmla="*/ 2147483647 h 192"/>
              <a:gd name="T14" fmla="*/ 0 w 336"/>
              <a:gd name="T15" fmla="*/ 2147483647 h 192"/>
              <a:gd name="T16" fmla="*/ 0 w 336"/>
              <a:gd name="T17" fmla="*/ 0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6" h="192">
                <a:moveTo>
                  <a:pt x="0" y="0"/>
                </a:moveTo>
                <a:lnTo>
                  <a:pt x="96" y="0"/>
                </a:lnTo>
                <a:lnTo>
                  <a:pt x="96" y="96"/>
                </a:lnTo>
                <a:lnTo>
                  <a:pt x="192" y="96"/>
                </a:lnTo>
                <a:lnTo>
                  <a:pt x="192" y="0"/>
                </a:lnTo>
                <a:lnTo>
                  <a:pt x="336" y="0"/>
                </a:lnTo>
                <a:lnTo>
                  <a:pt x="336" y="192"/>
                </a:lnTo>
                <a:lnTo>
                  <a:pt x="0" y="192"/>
                </a:lnTo>
                <a:lnTo>
                  <a:pt x="0" y="0"/>
                </a:ln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37" name="Rectangle 65"/>
          <p:cNvSpPr>
            <a:spLocks noChangeArrowheads="1"/>
          </p:cNvSpPr>
          <p:nvPr/>
        </p:nvSpPr>
        <p:spPr bwMode="auto">
          <a:xfrm>
            <a:off x="1889125" y="1655763"/>
            <a:ext cx="762000" cy="838200"/>
          </a:xfrm>
          <a:prstGeom prst="rect">
            <a:avLst/>
          </a:prstGeom>
          <a:solidFill>
            <a:srgbClr val="99FF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38" name="AutoShape 66"/>
          <p:cNvSpPr>
            <a:spLocks noChangeArrowheads="1"/>
          </p:cNvSpPr>
          <p:nvPr/>
        </p:nvSpPr>
        <p:spPr bwMode="auto">
          <a:xfrm>
            <a:off x="2041525" y="1046163"/>
            <a:ext cx="381000" cy="152400"/>
          </a:xfrm>
          <a:prstGeom prst="leftRightArrow">
            <a:avLst>
              <a:gd name="adj1" fmla="val 50000"/>
              <a:gd name="adj2" fmla="val 50000"/>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39" name="Line 67"/>
          <p:cNvSpPr>
            <a:spLocks noChangeShapeType="1"/>
          </p:cNvSpPr>
          <p:nvPr/>
        </p:nvSpPr>
        <p:spPr bwMode="auto">
          <a:xfrm>
            <a:off x="1889125" y="17319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0" name="Line 68"/>
          <p:cNvSpPr>
            <a:spLocks noChangeShapeType="1"/>
          </p:cNvSpPr>
          <p:nvPr/>
        </p:nvSpPr>
        <p:spPr bwMode="auto">
          <a:xfrm>
            <a:off x="1889125" y="18081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1" name="Line 69"/>
          <p:cNvSpPr>
            <a:spLocks noChangeShapeType="1"/>
          </p:cNvSpPr>
          <p:nvPr/>
        </p:nvSpPr>
        <p:spPr bwMode="auto">
          <a:xfrm>
            <a:off x="1889125" y="19605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2" name="Line 70"/>
          <p:cNvSpPr>
            <a:spLocks noChangeShapeType="1"/>
          </p:cNvSpPr>
          <p:nvPr/>
        </p:nvSpPr>
        <p:spPr bwMode="auto">
          <a:xfrm>
            <a:off x="1889125" y="21891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3" name="Line 71"/>
          <p:cNvSpPr>
            <a:spLocks noChangeShapeType="1"/>
          </p:cNvSpPr>
          <p:nvPr/>
        </p:nvSpPr>
        <p:spPr bwMode="auto">
          <a:xfrm>
            <a:off x="1889125" y="23415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4" name="Line 72"/>
          <p:cNvSpPr>
            <a:spLocks noChangeShapeType="1"/>
          </p:cNvSpPr>
          <p:nvPr/>
        </p:nvSpPr>
        <p:spPr bwMode="auto">
          <a:xfrm>
            <a:off x="1889125" y="241776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5" name="Freeform 73"/>
          <p:cNvSpPr>
            <a:spLocks/>
          </p:cNvSpPr>
          <p:nvPr/>
        </p:nvSpPr>
        <p:spPr bwMode="auto">
          <a:xfrm>
            <a:off x="1431925" y="1655763"/>
            <a:ext cx="457200" cy="838200"/>
          </a:xfrm>
          <a:custGeom>
            <a:avLst/>
            <a:gdLst>
              <a:gd name="T0" fmla="*/ 2147483647 w 288"/>
              <a:gd name="T1" fmla="*/ 0 h 528"/>
              <a:gd name="T2" fmla="*/ 2147483647 w 288"/>
              <a:gd name="T3" fmla="*/ 0 h 528"/>
              <a:gd name="T4" fmla="*/ 2147483647 w 288"/>
              <a:gd name="T5" fmla="*/ 2147483647 h 528"/>
              <a:gd name="T6" fmla="*/ 0 w 288"/>
              <a:gd name="T7" fmla="*/ 2147483647 h 5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8" h="528">
                <a:moveTo>
                  <a:pt x="96" y="0"/>
                </a:moveTo>
                <a:lnTo>
                  <a:pt x="288" y="0"/>
                </a:lnTo>
                <a:lnTo>
                  <a:pt x="288" y="528"/>
                </a:lnTo>
                <a:lnTo>
                  <a:pt x="0" y="528"/>
                </a:lnTo>
              </a:path>
            </a:pathLst>
          </a:custGeom>
          <a:solidFill>
            <a:srgbClr val="99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6" name="Freeform 74"/>
          <p:cNvSpPr>
            <a:spLocks/>
          </p:cNvSpPr>
          <p:nvPr/>
        </p:nvSpPr>
        <p:spPr bwMode="auto">
          <a:xfrm>
            <a:off x="2574925" y="1655763"/>
            <a:ext cx="895350" cy="838200"/>
          </a:xfrm>
          <a:custGeom>
            <a:avLst/>
            <a:gdLst>
              <a:gd name="T0" fmla="*/ 2147483647 w 564"/>
              <a:gd name="T1" fmla="*/ 2147483647 h 528"/>
              <a:gd name="T2" fmla="*/ 2147483647 w 564"/>
              <a:gd name="T3" fmla="*/ 2147483647 h 528"/>
              <a:gd name="T4" fmla="*/ 2147483647 w 564"/>
              <a:gd name="T5" fmla="*/ 0 h 528"/>
              <a:gd name="T6" fmla="*/ 0 w 564"/>
              <a:gd name="T7" fmla="*/ 0 h 528"/>
              <a:gd name="T8" fmla="*/ 0 w 564"/>
              <a:gd name="T9" fmla="*/ 2147483647 h 528"/>
              <a:gd name="T10" fmla="*/ 2147483647 w 564"/>
              <a:gd name="T11" fmla="*/ 2147483647 h 528"/>
              <a:gd name="T12" fmla="*/ 2147483647 w 564"/>
              <a:gd name="T13" fmla="*/ 2147483647 h 528"/>
              <a:gd name="T14" fmla="*/ 2147483647 w 564"/>
              <a:gd name="T15" fmla="*/ 2147483647 h 5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4" h="528">
                <a:moveTo>
                  <a:pt x="514" y="48"/>
                </a:moveTo>
                <a:lnTo>
                  <a:pt x="96" y="48"/>
                </a:lnTo>
                <a:lnTo>
                  <a:pt x="96" y="0"/>
                </a:lnTo>
                <a:lnTo>
                  <a:pt x="0" y="0"/>
                </a:lnTo>
                <a:lnTo>
                  <a:pt x="0" y="528"/>
                </a:lnTo>
                <a:lnTo>
                  <a:pt x="96" y="527"/>
                </a:lnTo>
                <a:lnTo>
                  <a:pt x="96" y="482"/>
                </a:lnTo>
                <a:lnTo>
                  <a:pt x="564" y="475"/>
                </a:lnTo>
              </a:path>
            </a:pathLst>
          </a:custGeom>
          <a:solidFill>
            <a:srgbClr val="99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7" name="Line 75"/>
          <p:cNvSpPr>
            <a:spLocks noChangeShapeType="1"/>
          </p:cNvSpPr>
          <p:nvPr/>
        </p:nvSpPr>
        <p:spPr bwMode="auto">
          <a:xfrm>
            <a:off x="1431925" y="2068513"/>
            <a:ext cx="175260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48" name="Rectangle 76"/>
          <p:cNvSpPr>
            <a:spLocks noChangeArrowheads="1"/>
          </p:cNvSpPr>
          <p:nvPr/>
        </p:nvSpPr>
        <p:spPr bwMode="auto">
          <a:xfrm>
            <a:off x="2727325" y="1274763"/>
            <a:ext cx="457200" cy="4572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49" name="Rectangle 77"/>
          <p:cNvSpPr>
            <a:spLocks noChangeArrowheads="1"/>
          </p:cNvSpPr>
          <p:nvPr/>
        </p:nvSpPr>
        <p:spPr bwMode="auto">
          <a:xfrm>
            <a:off x="2727325" y="2417763"/>
            <a:ext cx="457200" cy="4572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50" name="Line 78"/>
          <p:cNvSpPr>
            <a:spLocks noChangeShapeType="1"/>
          </p:cNvSpPr>
          <p:nvPr/>
        </p:nvSpPr>
        <p:spPr bwMode="auto">
          <a:xfrm>
            <a:off x="2727325" y="1731963"/>
            <a:ext cx="0" cy="68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51" name="Rectangle 79"/>
          <p:cNvSpPr>
            <a:spLocks noChangeArrowheads="1"/>
          </p:cNvSpPr>
          <p:nvPr/>
        </p:nvSpPr>
        <p:spPr bwMode="auto">
          <a:xfrm>
            <a:off x="2727325" y="2874963"/>
            <a:ext cx="457200" cy="1524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52" name="Line 80"/>
          <p:cNvSpPr>
            <a:spLocks noChangeShapeType="1"/>
          </p:cNvSpPr>
          <p:nvPr/>
        </p:nvSpPr>
        <p:spPr bwMode="auto">
          <a:xfrm>
            <a:off x="2651125" y="2951163"/>
            <a:ext cx="60960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53" name="Rectangle 81"/>
          <p:cNvSpPr>
            <a:spLocks noChangeArrowheads="1"/>
          </p:cNvSpPr>
          <p:nvPr/>
        </p:nvSpPr>
        <p:spPr bwMode="auto">
          <a:xfrm>
            <a:off x="2727325" y="1122363"/>
            <a:ext cx="457200" cy="1524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54" name="Line 82"/>
          <p:cNvSpPr>
            <a:spLocks noChangeShapeType="1"/>
          </p:cNvSpPr>
          <p:nvPr/>
        </p:nvSpPr>
        <p:spPr bwMode="auto">
          <a:xfrm>
            <a:off x="2651125" y="1198563"/>
            <a:ext cx="60960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55" name="Rectangle 83"/>
          <p:cNvSpPr>
            <a:spLocks noChangeArrowheads="1"/>
          </p:cNvSpPr>
          <p:nvPr/>
        </p:nvSpPr>
        <p:spPr bwMode="auto">
          <a:xfrm>
            <a:off x="3187700" y="1682750"/>
            <a:ext cx="74613" cy="1095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56" name="Rectangle 84"/>
          <p:cNvSpPr>
            <a:spLocks noChangeArrowheads="1"/>
          </p:cNvSpPr>
          <p:nvPr/>
        </p:nvSpPr>
        <p:spPr bwMode="auto">
          <a:xfrm>
            <a:off x="3186113" y="2355850"/>
            <a:ext cx="74612"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57" name="Line 85"/>
          <p:cNvSpPr>
            <a:spLocks noChangeShapeType="1"/>
          </p:cNvSpPr>
          <p:nvPr/>
        </p:nvSpPr>
        <p:spPr bwMode="auto">
          <a:xfrm flipV="1">
            <a:off x="3184525" y="1778000"/>
            <a:ext cx="0" cy="587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58" name="Line 86"/>
          <p:cNvSpPr>
            <a:spLocks noChangeShapeType="1"/>
          </p:cNvSpPr>
          <p:nvPr/>
        </p:nvSpPr>
        <p:spPr bwMode="auto">
          <a:xfrm flipV="1">
            <a:off x="3263900" y="1782763"/>
            <a:ext cx="0" cy="587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5559" name="Group 87"/>
          <p:cNvGrpSpPr>
            <a:grpSpLocks/>
          </p:cNvGrpSpPr>
          <p:nvPr/>
        </p:nvGrpSpPr>
        <p:grpSpPr bwMode="auto">
          <a:xfrm>
            <a:off x="2498725" y="1350963"/>
            <a:ext cx="225425" cy="265112"/>
            <a:chOff x="864" y="672"/>
            <a:chExt cx="142" cy="167"/>
          </a:xfrm>
        </p:grpSpPr>
        <p:sp>
          <p:nvSpPr>
            <p:cNvPr id="105616" name="Freeform 88"/>
            <p:cNvSpPr>
              <a:spLocks/>
            </p:cNvSpPr>
            <p:nvPr/>
          </p:nvSpPr>
          <p:spPr bwMode="auto">
            <a:xfrm>
              <a:off x="864" y="672"/>
              <a:ext cx="48" cy="167"/>
            </a:xfrm>
            <a:custGeom>
              <a:avLst/>
              <a:gdLst>
                <a:gd name="T0" fmla="*/ 0 w 48"/>
                <a:gd name="T1" fmla="*/ 0 h 192"/>
                <a:gd name="T2" fmla="*/ 48 w 48"/>
                <a:gd name="T3" fmla="*/ 0 h 192"/>
                <a:gd name="T4" fmla="*/ 48 w 48"/>
                <a:gd name="T5" fmla="*/ 3 h 192"/>
                <a:gd name="T6" fmla="*/ 0 w 48"/>
                <a:gd name="T7" fmla="*/ 3 h 1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92">
                  <a:moveTo>
                    <a:pt x="0" y="0"/>
                  </a:moveTo>
                  <a:lnTo>
                    <a:pt x="48" y="0"/>
                  </a:lnTo>
                  <a:lnTo>
                    <a:pt x="48" y="192"/>
                  </a:lnTo>
                  <a:lnTo>
                    <a:pt x="0" y="19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7" name="Freeform 89"/>
            <p:cNvSpPr>
              <a:spLocks/>
            </p:cNvSpPr>
            <p:nvPr/>
          </p:nvSpPr>
          <p:spPr bwMode="auto">
            <a:xfrm flipH="1">
              <a:off x="958" y="672"/>
              <a:ext cx="48" cy="167"/>
            </a:xfrm>
            <a:custGeom>
              <a:avLst/>
              <a:gdLst>
                <a:gd name="T0" fmla="*/ 0 w 48"/>
                <a:gd name="T1" fmla="*/ 0 h 192"/>
                <a:gd name="T2" fmla="*/ 48 w 48"/>
                <a:gd name="T3" fmla="*/ 0 h 192"/>
                <a:gd name="T4" fmla="*/ 48 w 48"/>
                <a:gd name="T5" fmla="*/ 3 h 192"/>
                <a:gd name="T6" fmla="*/ 0 w 48"/>
                <a:gd name="T7" fmla="*/ 3 h 1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92">
                  <a:moveTo>
                    <a:pt x="0" y="0"/>
                  </a:moveTo>
                  <a:lnTo>
                    <a:pt x="48" y="0"/>
                  </a:lnTo>
                  <a:lnTo>
                    <a:pt x="48" y="192"/>
                  </a:lnTo>
                  <a:lnTo>
                    <a:pt x="0" y="19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5560" name="Group 90"/>
          <p:cNvGrpSpPr>
            <a:grpSpLocks/>
          </p:cNvGrpSpPr>
          <p:nvPr/>
        </p:nvGrpSpPr>
        <p:grpSpPr bwMode="auto">
          <a:xfrm flipV="1">
            <a:off x="2495550" y="2532063"/>
            <a:ext cx="225425" cy="265112"/>
            <a:chOff x="864" y="672"/>
            <a:chExt cx="142" cy="167"/>
          </a:xfrm>
        </p:grpSpPr>
        <p:sp>
          <p:nvSpPr>
            <p:cNvPr id="105614" name="Freeform 91"/>
            <p:cNvSpPr>
              <a:spLocks/>
            </p:cNvSpPr>
            <p:nvPr/>
          </p:nvSpPr>
          <p:spPr bwMode="auto">
            <a:xfrm>
              <a:off x="864" y="672"/>
              <a:ext cx="48" cy="167"/>
            </a:xfrm>
            <a:custGeom>
              <a:avLst/>
              <a:gdLst>
                <a:gd name="T0" fmla="*/ 0 w 48"/>
                <a:gd name="T1" fmla="*/ 0 h 192"/>
                <a:gd name="T2" fmla="*/ 48 w 48"/>
                <a:gd name="T3" fmla="*/ 0 h 192"/>
                <a:gd name="T4" fmla="*/ 48 w 48"/>
                <a:gd name="T5" fmla="*/ 3 h 192"/>
                <a:gd name="T6" fmla="*/ 0 w 48"/>
                <a:gd name="T7" fmla="*/ 3 h 1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92">
                  <a:moveTo>
                    <a:pt x="0" y="0"/>
                  </a:moveTo>
                  <a:lnTo>
                    <a:pt x="48" y="0"/>
                  </a:lnTo>
                  <a:lnTo>
                    <a:pt x="48" y="192"/>
                  </a:lnTo>
                  <a:lnTo>
                    <a:pt x="0" y="19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5" name="Freeform 92"/>
            <p:cNvSpPr>
              <a:spLocks/>
            </p:cNvSpPr>
            <p:nvPr/>
          </p:nvSpPr>
          <p:spPr bwMode="auto">
            <a:xfrm flipH="1">
              <a:off x="958" y="672"/>
              <a:ext cx="48" cy="167"/>
            </a:xfrm>
            <a:custGeom>
              <a:avLst/>
              <a:gdLst>
                <a:gd name="T0" fmla="*/ 0 w 48"/>
                <a:gd name="T1" fmla="*/ 0 h 192"/>
                <a:gd name="T2" fmla="*/ 48 w 48"/>
                <a:gd name="T3" fmla="*/ 0 h 192"/>
                <a:gd name="T4" fmla="*/ 48 w 48"/>
                <a:gd name="T5" fmla="*/ 3 h 192"/>
                <a:gd name="T6" fmla="*/ 0 w 48"/>
                <a:gd name="T7" fmla="*/ 3 h 1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92">
                  <a:moveTo>
                    <a:pt x="0" y="0"/>
                  </a:moveTo>
                  <a:lnTo>
                    <a:pt x="48" y="0"/>
                  </a:lnTo>
                  <a:lnTo>
                    <a:pt x="48" y="192"/>
                  </a:lnTo>
                  <a:lnTo>
                    <a:pt x="0" y="192"/>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5561" name="Text Box 93"/>
          <p:cNvSpPr txBox="1">
            <a:spLocks noChangeArrowheads="1"/>
          </p:cNvSpPr>
          <p:nvPr/>
        </p:nvSpPr>
        <p:spPr bwMode="auto">
          <a:xfrm>
            <a:off x="520700" y="733425"/>
            <a:ext cx="160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arbre primaire</a:t>
            </a:r>
          </a:p>
        </p:txBody>
      </p:sp>
      <p:sp>
        <p:nvSpPr>
          <p:cNvPr id="105562" name="Line 94"/>
          <p:cNvSpPr>
            <a:spLocks noChangeShapeType="1"/>
          </p:cNvSpPr>
          <p:nvPr/>
        </p:nvSpPr>
        <p:spPr bwMode="auto">
          <a:xfrm>
            <a:off x="1225550" y="1138238"/>
            <a:ext cx="495300" cy="6302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63" name="Text Box 95"/>
          <p:cNvSpPr txBox="1">
            <a:spLocks noChangeArrowheads="1"/>
          </p:cNvSpPr>
          <p:nvPr/>
        </p:nvSpPr>
        <p:spPr bwMode="auto">
          <a:xfrm>
            <a:off x="368300" y="1674813"/>
            <a:ext cx="1187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cannelure</a:t>
            </a:r>
          </a:p>
        </p:txBody>
      </p:sp>
      <p:sp>
        <p:nvSpPr>
          <p:cNvPr id="105564" name="Line 96"/>
          <p:cNvSpPr>
            <a:spLocks noChangeShapeType="1"/>
          </p:cNvSpPr>
          <p:nvPr/>
        </p:nvSpPr>
        <p:spPr bwMode="auto">
          <a:xfrm>
            <a:off x="1311275" y="1979613"/>
            <a:ext cx="657225" cy="85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65" name="Text Box 97"/>
          <p:cNvSpPr txBox="1">
            <a:spLocks noChangeArrowheads="1"/>
          </p:cNvSpPr>
          <p:nvPr/>
        </p:nvSpPr>
        <p:spPr bwMode="auto">
          <a:xfrm>
            <a:off x="3467100" y="733425"/>
            <a:ext cx="1276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Pignon fou</a:t>
            </a:r>
          </a:p>
        </p:txBody>
      </p:sp>
      <p:sp>
        <p:nvSpPr>
          <p:cNvPr id="105566" name="Line 98"/>
          <p:cNvSpPr>
            <a:spLocks noChangeShapeType="1"/>
          </p:cNvSpPr>
          <p:nvPr/>
        </p:nvSpPr>
        <p:spPr bwMode="auto">
          <a:xfrm flipH="1">
            <a:off x="3078163" y="1212850"/>
            <a:ext cx="766762" cy="271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67" name="Text Box 99"/>
          <p:cNvSpPr txBox="1">
            <a:spLocks noChangeArrowheads="1"/>
          </p:cNvSpPr>
          <p:nvPr/>
        </p:nvSpPr>
        <p:spPr bwMode="auto">
          <a:xfrm>
            <a:off x="2232025" y="684213"/>
            <a:ext cx="819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crabot</a:t>
            </a:r>
          </a:p>
        </p:txBody>
      </p:sp>
      <p:sp>
        <p:nvSpPr>
          <p:cNvPr id="105568" name="Line 100"/>
          <p:cNvSpPr>
            <a:spLocks noChangeShapeType="1"/>
          </p:cNvSpPr>
          <p:nvPr/>
        </p:nvSpPr>
        <p:spPr bwMode="auto">
          <a:xfrm>
            <a:off x="2582863" y="989013"/>
            <a:ext cx="36512" cy="3095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69" name="Text Box 101"/>
          <p:cNvSpPr txBox="1">
            <a:spLocks noChangeArrowheads="1"/>
          </p:cNvSpPr>
          <p:nvPr/>
        </p:nvSpPr>
        <p:spPr bwMode="auto">
          <a:xfrm>
            <a:off x="249238" y="2593975"/>
            <a:ext cx="156051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fourchette de commande</a:t>
            </a:r>
          </a:p>
        </p:txBody>
      </p:sp>
      <p:sp>
        <p:nvSpPr>
          <p:cNvPr id="105570" name="Rectangle 102"/>
          <p:cNvSpPr>
            <a:spLocks noChangeArrowheads="1"/>
          </p:cNvSpPr>
          <p:nvPr/>
        </p:nvSpPr>
        <p:spPr bwMode="auto">
          <a:xfrm>
            <a:off x="2155825" y="1216025"/>
            <a:ext cx="74613" cy="257175"/>
          </a:xfrm>
          <a:prstGeom prst="rect">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71" name="Rectangle 103"/>
          <p:cNvSpPr>
            <a:spLocks noChangeArrowheads="1"/>
          </p:cNvSpPr>
          <p:nvPr/>
        </p:nvSpPr>
        <p:spPr bwMode="auto">
          <a:xfrm>
            <a:off x="2155825" y="2690813"/>
            <a:ext cx="74613" cy="257175"/>
          </a:xfrm>
          <a:prstGeom prst="rect">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72" name="Line 104"/>
          <p:cNvSpPr>
            <a:spLocks noChangeShapeType="1"/>
          </p:cNvSpPr>
          <p:nvPr/>
        </p:nvSpPr>
        <p:spPr bwMode="auto">
          <a:xfrm flipV="1">
            <a:off x="1852613" y="2857500"/>
            <a:ext cx="358775" cy="111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73" name="Text Box 105"/>
          <p:cNvSpPr txBox="1">
            <a:spLocks noChangeArrowheads="1"/>
          </p:cNvSpPr>
          <p:nvPr/>
        </p:nvSpPr>
        <p:spPr bwMode="auto">
          <a:xfrm>
            <a:off x="4506913" y="5664200"/>
            <a:ext cx="108426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Rainure</a:t>
            </a:r>
          </a:p>
        </p:txBody>
      </p:sp>
      <p:sp>
        <p:nvSpPr>
          <p:cNvPr id="105574" name="Line 106"/>
          <p:cNvSpPr>
            <a:spLocks noChangeShapeType="1"/>
          </p:cNvSpPr>
          <p:nvPr/>
        </p:nvSpPr>
        <p:spPr bwMode="auto">
          <a:xfrm flipV="1">
            <a:off x="5276850" y="5094288"/>
            <a:ext cx="766763" cy="6302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75" name="Line 107"/>
          <p:cNvSpPr>
            <a:spLocks noChangeShapeType="1"/>
          </p:cNvSpPr>
          <p:nvPr/>
        </p:nvSpPr>
        <p:spPr bwMode="auto">
          <a:xfrm flipV="1">
            <a:off x="5232400" y="5259388"/>
            <a:ext cx="307975" cy="4937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76" name="Text Box 108"/>
          <p:cNvSpPr txBox="1">
            <a:spLocks noChangeArrowheads="1"/>
          </p:cNvSpPr>
          <p:nvPr/>
        </p:nvSpPr>
        <p:spPr bwMode="auto">
          <a:xfrm>
            <a:off x="6726238" y="1846263"/>
            <a:ext cx="14097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Fourchette</a:t>
            </a:r>
          </a:p>
        </p:txBody>
      </p:sp>
      <p:sp>
        <p:nvSpPr>
          <p:cNvPr id="105577" name="Line 109"/>
          <p:cNvSpPr>
            <a:spLocks noChangeShapeType="1"/>
          </p:cNvSpPr>
          <p:nvPr/>
        </p:nvSpPr>
        <p:spPr bwMode="auto">
          <a:xfrm flipH="1">
            <a:off x="6242050" y="2149475"/>
            <a:ext cx="508000" cy="2603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5578" name="Group 110"/>
          <p:cNvGrpSpPr>
            <a:grpSpLocks/>
          </p:cNvGrpSpPr>
          <p:nvPr/>
        </p:nvGrpSpPr>
        <p:grpSpPr bwMode="auto">
          <a:xfrm>
            <a:off x="3054350" y="4530725"/>
            <a:ext cx="758825" cy="685800"/>
            <a:chOff x="2206" y="2474"/>
            <a:chExt cx="478" cy="432"/>
          </a:xfrm>
        </p:grpSpPr>
        <p:sp>
          <p:nvSpPr>
            <p:cNvPr id="105608" name="Arc 111"/>
            <p:cNvSpPr>
              <a:spLocks/>
            </p:cNvSpPr>
            <p:nvPr/>
          </p:nvSpPr>
          <p:spPr bwMode="auto">
            <a:xfrm rot="-689604">
              <a:off x="2526" y="2476"/>
              <a:ext cx="146" cy="348"/>
            </a:xfrm>
            <a:custGeom>
              <a:avLst/>
              <a:gdLst>
                <a:gd name="T0" fmla="*/ 0 w 35968"/>
                <a:gd name="T1" fmla="*/ 0 h 43200"/>
                <a:gd name="T2" fmla="*/ 0 w 35968"/>
                <a:gd name="T3" fmla="*/ 0 h 43200"/>
                <a:gd name="T4" fmla="*/ 0 w 35968"/>
                <a:gd name="T5" fmla="*/ 0 h 43200"/>
                <a:gd name="T6" fmla="*/ 0 60000 65536"/>
                <a:gd name="T7" fmla="*/ 0 60000 65536"/>
                <a:gd name="T8" fmla="*/ 0 60000 65536"/>
              </a:gdLst>
              <a:ahLst/>
              <a:cxnLst>
                <a:cxn ang="T6">
                  <a:pos x="T0" y="T1"/>
                </a:cxn>
                <a:cxn ang="T7">
                  <a:pos x="T2" y="T3"/>
                </a:cxn>
                <a:cxn ang="T8">
                  <a:pos x="T4" y="T5"/>
                </a:cxn>
              </a:cxnLst>
              <a:rect l="0" t="0" r="r" b="b"/>
              <a:pathLst>
                <a:path w="35968" h="43200" fill="none"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path>
                <a:path w="35968" h="43200" stroke="0"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lnTo>
                    <a:pt x="14368" y="21600"/>
                  </a:lnTo>
                  <a:lnTo>
                    <a:pt x="-1" y="5471"/>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9" name="Line 112"/>
            <p:cNvSpPr>
              <a:spLocks noChangeShapeType="1"/>
            </p:cNvSpPr>
            <p:nvPr/>
          </p:nvSpPr>
          <p:spPr bwMode="auto">
            <a:xfrm flipV="1">
              <a:off x="2259" y="2478"/>
              <a:ext cx="294" cy="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0" name="Line 113"/>
            <p:cNvSpPr>
              <a:spLocks noChangeShapeType="1"/>
            </p:cNvSpPr>
            <p:nvPr/>
          </p:nvSpPr>
          <p:spPr bwMode="auto">
            <a:xfrm flipV="1">
              <a:off x="2340" y="2817"/>
              <a:ext cx="294" cy="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1" name="Freeform 114"/>
            <p:cNvSpPr>
              <a:spLocks/>
            </p:cNvSpPr>
            <p:nvPr/>
          </p:nvSpPr>
          <p:spPr bwMode="auto">
            <a:xfrm>
              <a:off x="2206" y="2474"/>
              <a:ext cx="478" cy="432"/>
            </a:xfrm>
            <a:custGeom>
              <a:avLst/>
              <a:gdLst>
                <a:gd name="T0" fmla="*/ 5 w 478"/>
                <a:gd name="T1" fmla="*/ 145 h 432"/>
                <a:gd name="T2" fmla="*/ 62 w 478"/>
                <a:gd name="T3" fmla="*/ 133 h 432"/>
                <a:gd name="T4" fmla="*/ 101 w 478"/>
                <a:gd name="T5" fmla="*/ 148 h 432"/>
                <a:gd name="T6" fmla="*/ 149 w 478"/>
                <a:gd name="T7" fmla="*/ 253 h 432"/>
                <a:gd name="T8" fmla="*/ 149 w 478"/>
                <a:gd name="T9" fmla="*/ 361 h 432"/>
                <a:gd name="T10" fmla="*/ 119 w 478"/>
                <a:gd name="T11" fmla="*/ 397 h 432"/>
                <a:gd name="T12" fmla="*/ 74 w 478"/>
                <a:gd name="T13" fmla="*/ 412 h 432"/>
                <a:gd name="T14" fmla="*/ 122 w 478"/>
                <a:gd name="T15" fmla="*/ 430 h 432"/>
                <a:gd name="T16" fmla="*/ 245 w 478"/>
                <a:gd name="T17" fmla="*/ 400 h 432"/>
                <a:gd name="T18" fmla="*/ 422 w 478"/>
                <a:gd name="T19" fmla="*/ 346 h 432"/>
                <a:gd name="T20" fmla="*/ 473 w 478"/>
                <a:gd name="T21" fmla="*/ 253 h 432"/>
                <a:gd name="T22" fmla="*/ 452 w 478"/>
                <a:gd name="T23" fmla="*/ 118 h 432"/>
                <a:gd name="T24" fmla="*/ 404 w 478"/>
                <a:gd name="T25" fmla="*/ 31 h 432"/>
                <a:gd name="T26" fmla="*/ 350 w 478"/>
                <a:gd name="T27" fmla="*/ 4 h 432"/>
                <a:gd name="T28" fmla="*/ 317 w 478"/>
                <a:gd name="T29" fmla="*/ 13 h 432"/>
                <a:gd name="T30" fmla="*/ 56 w 478"/>
                <a:gd name="T31" fmla="*/ 85 h 432"/>
                <a:gd name="T32" fmla="*/ 29 w 478"/>
                <a:gd name="T33" fmla="*/ 103 h 432"/>
                <a:gd name="T34" fmla="*/ 5 w 478"/>
                <a:gd name="T35" fmla="*/ 145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8" h="432">
                  <a:moveTo>
                    <a:pt x="5" y="145"/>
                  </a:moveTo>
                  <a:cubicBezTo>
                    <a:pt x="10" y="150"/>
                    <a:pt x="46" y="132"/>
                    <a:pt x="62" y="133"/>
                  </a:cubicBezTo>
                  <a:cubicBezTo>
                    <a:pt x="78" y="134"/>
                    <a:pt x="87" y="128"/>
                    <a:pt x="101" y="148"/>
                  </a:cubicBezTo>
                  <a:cubicBezTo>
                    <a:pt x="115" y="168"/>
                    <a:pt x="141" y="218"/>
                    <a:pt x="149" y="253"/>
                  </a:cubicBezTo>
                  <a:cubicBezTo>
                    <a:pt x="157" y="288"/>
                    <a:pt x="154" y="337"/>
                    <a:pt x="149" y="361"/>
                  </a:cubicBezTo>
                  <a:cubicBezTo>
                    <a:pt x="144" y="385"/>
                    <a:pt x="131" y="389"/>
                    <a:pt x="119" y="397"/>
                  </a:cubicBezTo>
                  <a:cubicBezTo>
                    <a:pt x="107" y="405"/>
                    <a:pt x="74" y="407"/>
                    <a:pt x="74" y="412"/>
                  </a:cubicBezTo>
                  <a:cubicBezTo>
                    <a:pt x="74" y="417"/>
                    <a:pt x="94" y="432"/>
                    <a:pt x="122" y="430"/>
                  </a:cubicBezTo>
                  <a:cubicBezTo>
                    <a:pt x="150" y="428"/>
                    <a:pt x="195" y="414"/>
                    <a:pt x="245" y="400"/>
                  </a:cubicBezTo>
                  <a:cubicBezTo>
                    <a:pt x="295" y="386"/>
                    <a:pt x="384" y="370"/>
                    <a:pt x="422" y="346"/>
                  </a:cubicBezTo>
                  <a:cubicBezTo>
                    <a:pt x="460" y="322"/>
                    <a:pt x="468" y="291"/>
                    <a:pt x="473" y="253"/>
                  </a:cubicBezTo>
                  <a:cubicBezTo>
                    <a:pt x="478" y="215"/>
                    <a:pt x="464" y="155"/>
                    <a:pt x="452" y="118"/>
                  </a:cubicBezTo>
                  <a:cubicBezTo>
                    <a:pt x="440" y="81"/>
                    <a:pt x="421" y="50"/>
                    <a:pt x="404" y="31"/>
                  </a:cubicBezTo>
                  <a:cubicBezTo>
                    <a:pt x="387" y="12"/>
                    <a:pt x="364" y="7"/>
                    <a:pt x="350" y="4"/>
                  </a:cubicBezTo>
                  <a:cubicBezTo>
                    <a:pt x="336" y="1"/>
                    <a:pt x="366" y="0"/>
                    <a:pt x="317" y="13"/>
                  </a:cubicBezTo>
                  <a:cubicBezTo>
                    <a:pt x="268" y="26"/>
                    <a:pt x="104" y="70"/>
                    <a:pt x="56" y="85"/>
                  </a:cubicBezTo>
                  <a:cubicBezTo>
                    <a:pt x="8" y="100"/>
                    <a:pt x="37" y="94"/>
                    <a:pt x="29" y="103"/>
                  </a:cubicBezTo>
                  <a:cubicBezTo>
                    <a:pt x="21" y="112"/>
                    <a:pt x="0" y="140"/>
                    <a:pt x="5" y="145"/>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2" name="Arc 115"/>
            <p:cNvSpPr>
              <a:spLocks/>
            </p:cNvSpPr>
            <p:nvPr/>
          </p:nvSpPr>
          <p:spPr bwMode="auto">
            <a:xfrm rot="-689604">
              <a:off x="2238" y="2557"/>
              <a:ext cx="146" cy="348"/>
            </a:xfrm>
            <a:custGeom>
              <a:avLst/>
              <a:gdLst>
                <a:gd name="T0" fmla="*/ 0 w 35968"/>
                <a:gd name="T1" fmla="*/ 0 h 43200"/>
                <a:gd name="T2" fmla="*/ 0 w 35968"/>
                <a:gd name="T3" fmla="*/ 0 h 43200"/>
                <a:gd name="T4" fmla="*/ 0 w 35968"/>
                <a:gd name="T5" fmla="*/ 0 h 43200"/>
                <a:gd name="T6" fmla="*/ 0 60000 65536"/>
                <a:gd name="T7" fmla="*/ 0 60000 65536"/>
                <a:gd name="T8" fmla="*/ 0 60000 65536"/>
              </a:gdLst>
              <a:ahLst/>
              <a:cxnLst>
                <a:cxn ang="T6">
                  <a:pos x="T0" y="T1"/>
                </a:cxn>
                <a:cxn ang="T7">
                  <a:pos x="T2" y="T3"/>
                </a:cxn>
                <a:cxn ang="T8">
                  <a:pos x="T4" y="T5"/>
                </a:cxn>
              </a:cxnLst>
              <a:rect l="0" t="0" r="r" b="b"/>
              <a:pathLst>
                <a:path w="35968" h="43200" fill="none"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path>
                <a:path w="35968" h="43200" stroke="0"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lnTo>
                    <a:pt x="14368" y="21600"/>
                  </a:lnTo>
                  <a:lnTo>
                    <a:pt x="-1" y="5471"/>
                  </a:lnTo>
                  <a:close/>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13" name="Arc 116"/>
            <p:cNvSpPr>
              <a:spLocks/>
            </p:cNvSpPr>
            <p:nvPr/>
          </p:nvSpPr>
          <p:spPr bwMode="auto">
            <a:xfrm rot="-689604">
              <a:off x="2286" y="2598"/>
              <a:ext cx="69" cy="260"/>
            </a:xfrm>
            <a:custGeom>
              <a:avLst/>
              <a:gdLst>
                <a:gd name="T0" fmla="*/ 0 w 22111"/>
                <a:gd name="T1" fmla="*/ 0 h 41621"/>
                <a:gd name="T2" fmla="*/ 0 w 22111"/>
                <a:gd name="T3" fmla="*/ 0 h 41621"/>
                <a:gd name="T4" fmla="*/ 0 w 22111"/>
                <a:gd name="T5" fmla="*/ 0 h 41621"/>
                <a:gd name="T6" fmla="*/ 0 60000 65536"/>
                <a:gd name="T7" fmla="*/ 0 60000 65536"/>
                <a:gd name="T8" fmla="*/ 0 60000 65536"/>
              </a:gdLst>
              <a:ahLst/>
              <a:cxnLst>
                <a:cxn ang="T6">
                  <a:pos x="T0" y="T1"/>
                </a:cxn>
                <a:cxn ang="T7">
                  <a:pos x="T2" y="T3"/>
                </a:cxn>
                <a:cxn ang="T8">
                  <a:pos x="T4" y="T5"/>
                </a:cxn>
              </a:cxnLst>
              <a:rect l="0" t="0" r="r" b="b"/>
              <a:pathLst>
                <a:path w="22111" h="41621" fill="none" extrusionOk="0">
                  <a:moveTo>
                    <a:pt x="0" y="6"/>
                  </a:moveTo>
                  <a:cubicBezTo>
                    <a:pt x="170" y="2"/>
                    <a:pt x="340" y="-1"/>
                    <a:pt x="511" y="0"/>
                  </a:cubicBezTo>
                  <a:cubicBezTo>
                    <a:pt x="12440" y="0"/>
                    <a:pt x="22111" y="9670"/>
                    <a:pt x="22111" y="21600"/>
                  </a:cubicBezTo>
                  <a:cubicBezTo>
                    <a:pt x="22111" y="30399"/>
                    <a:pt x="16773" y="38319"/>
                    <a:pt x="8617" y="41621"/>
                  </a:cubicBezTo>
                </a:path>
                <a:path w="22111" h="41621" stroke="0" extrusionOk="0">
                  <a:moveTo>
                    <a:pt x="0" y="6"/>
                  </a:moveTo>
                  <a:cubicBezTo>
                    <a:pt x="170" y="2"/>
                    <a:pt x="340" y="-1"/>
                    <a:pt x="511" y="0"/>
                  </a:cubicBezTo>
                  <a:cubicBezTo>
                    <a:pt x="12440" y="0"/>
                    <a:pt x="22111" y="9670"/>
                    <a:pt x="22111" y="21600"/>
                  </a:cubicBezTo>
                  <a:cubicBezTo>
                    <a:pt x="22111" y="30399"/>
                    <a:pt x="16773" y="38319"/>
                    <a:pt x="8617" y="41621"/>
                  </a:cubicBezTo>
                  <a:lnTo>
                    <a:pt x="511" y="21600"/>
                  </a:lnTo>
                  <a:lnTo>
                    <a:pt x="0" y="6"/>
                  </a:lnTo>
                  <a:close/>
                </a:path>
              </a:pathLst>
            </a:custGeom>
            <a:noFill/>
            <a:ln w="9525">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5579" name="Group 117"/>
          <p:cNvGrpSpPr>
            <a:grpSpLocks/>
          </p:cNvGrpSpPr>
          <p:nvPr/>
        </p:nvGrpSpPr>
        <p:grpSpPr bwMode="auto">
          <a:xfrm>
            <a:off x="8154988" y="2974975"/>
            <a:ext cx="758825" cy="685800"/>
            <a:chOff x="2206" y="2474"/>
            <a:chExt cx="478" cy="432"/>
          </a:xfrm>
        </p:grpSpPr>
        <p:sp>
          <p:nvSpPr>
            <p:cNvPr id="105602" name="Arc 118"/>
            <p:cNvSpPr>
              <a:spLocks/>
            </p:cNvSpPr>
            <p:nvPr/>
          </p:nvSpPr>
          <p:spPr bwMode="auto">
            <a:xfrm rot="-689604">
              <a:off x="2526" y="2476"/>
              <a:ext cx="146" cy="348"/>
            </a:xfrm>
            <a:custGeom>
              <a:avLst/>
              <a:gdLst>
                <a:gd name="T0" fmla="*/ 0 w 35968"/>
                <a:gd name="T1" fmla="*/ 0 h 43200"/>
                <a:gd name="T2" fmla="*/ 0 w 35968"/>
                <a:gd name="T3" fmla="*/ 0 h 43200"/>
                <a:gd name="T4" fmla="*/ 0 w 35968"/>
                <a:gd name="T5" fmla="*/ 0 h 43200"/>
                <a:gd name="T6" fmla="*/ 0 60000 65536"/>
                <a:gd name="T7" fmla="*/ 0 60000 65536"/>
                <a:gd name="T8" fmla="*/ 0 60000 65536"/>
              </a:gdLst>
              <a:ahLst/>
              <a:cxnLst>
                <a:cxn ang="T6">
                  <a:pos x="T0" y="T1"/>
                </a:cxn>
                <a:cxn ang="T7">
                  <a:pos x="T2" y="T3"/>
                </a:cxn>
                <a:cxn ang="T8">
                  <a:pos x="T4" y="T5"/>
                </a:cxn>
              </a:cxnLst>
              <a:rect l="0" t="0" r="r" b="b"/>
              <a:pathLst>
                <a:path w="35968" h="43200" fill="none"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path>
                <a:path w="35968" h="43200" stroke="0"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lnTo>
                    <a:pt x="14368" y="21600"/>
                  </a:lnTo>
                  <a:lnTo>
                    <a:pt x="-1" y="5471"/>
                  </a:ln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3" name="Line 119"/>
            <p:cNvSpPr>
              <a:spLocks noChangeShapeType="1"/>
            </p:cNvSpPr>
            <p:nvPr/>
          </p:nvSpPr>
          <p:spPr bwMode="auto">
            <a:xfrm flipV="1">
              <a:off x="2259" y="2478"/>
              <a:ext cx="294" cy="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4" name="Line 120"/>
            <p:cNvSpPr>
              <a:spLocks noChangeShapeType="1"/>
            </p:cNvSpPr>
            <p:nvPr/>
          </p:nvSpPr>
          <p:spPr bwMode="auto">
            <a:xfrm flipV="1">
              <a:off x="2340" y="2817"/>
              <a:ext cx="294" cy="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5" name="Freeform 121"/>
            <p:cNvSpPr>
              <a:spLocks/>
            </p:cNvSpPr>
            <p:nvPr/>
          </p:nvSpPr>
          <p:spPr bwMode="auto">
            <a:xfrm>
              <a:off x="2206" y="2474"/>
              <a:ext cx="478" cy="432"/>
            </a:xfrm>
            <a:custGeom>
              <a:avLst/>
              <a:gdLst>
                <a:gd name="T0" fmla="*/ 5 w 478"/>
                <a:gd name="T1" fmla="*/ 145 h 432"/>
                <a:gd name="T2" fmla="*/ 62 w 478"/>
                <a:gd name="T3" fmla="*/ 133 h 432"/>
                <a:gd name="T4" fmla="*/ 101 w 478"/>
                <a:gd name="T5" fmla="*/ 148 h 432"/>
                <a:gd name="T6" fmla="*/ 149 w 478"/>
                <a:gd name="T7" fmla="*/ 253 h 432"/>
                <a:gd name="T8" fmla="*/ 149 w 478"/>
                <a:gd name="T9" fmla="*/ 361 h 432"/>
                <a:gd name="T10" fmla="*/ 119 w 478"/>
                <a:gd name="T11" fmla="*/ 397 h 432"/>
                <a:gd name="T12" fmla="*/ 74 w 478"/>
                <a:gd name="T13" fmla="*/ 412 h 432"/>
                <a:gd name="T14" fmla="*/ 122 w 478"/>
                <a:gd name="T15" fmla="*/ 430 h 432"/>
                <a:gd name="T16" fmla="*/ 245 w 478"/>
                <a:gd name="T17" fmla="*/ 400 h 432"/>
                <a:gd name="T18" fmla="*/ 422 w 478"/>
                <a:gd name="T19" fmla="*/ 346 h 432"/>
                <a:gd name="T20" fmla="*/ 473 w 478"/>
                <a:gd name="T21" fmla="*/ 253 h 432"/>
                <a:gd name="T22" fmla="*/ 452 w 478"/>
                <a:gd name="T23" fmla="*/ 118 h 432"/>
                <a:gd name="T24" fmla="*/ 404 w 478"/>
                <a:gd name="T25" fmla="*/ 31 h 432"/>
                <a:gd name="T26" fmla="*/ 350 w 478"/>
                <a:gd name="T27" fmla="*/ 4 h 432"/>
                <a:gd name="T28" fmla="*/ 317 w 478"/>
                <a:gd name="T29" fmla="*/ 13 h 432"/>
                <a:gd name="T30" fmla="*/ 56 w 478"/>
                <a:gd name="T31" fmla="*/ 85 h 432"/>
                <a:gd name="T32" fmla="*/ 29 w 478"/>
                <a:gd name="T33" fmla="*/ 103 h 432"/>
                <a:gd name="T34" fmla="*/ 5 w 478"/>
                <a:gd name="T35" fmla="*/ 145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8" h="432">
                  <a:moveTo>
                    <a:pt x="5" y="145"/>
                  </a:moveTo>
                  <a:cubicBezTo>
                    <a:pt x="10" y="150"/>
                    <a:pt x="46" y="132"/>
                    <a:pt x="62" y="133"/>
                  </a:cubicBezTo>
                  <a:cubicBezTo>
                    <a:pt x="78" y="134"/>
                    <a:pt x="87" y="128"/>
                    <a:pt x="101" y="148"/>
                  </a:cubicBezTo>
                  <a:cubicBezTo>
                    <a:pt x="115" y="168"/>
                    <a:pt x="141" y="218"/>
                    <a:pt x="149" y="253"/>
                  </a:cubicBezTo>
                  <a:cubicBezTo>
                    <a:pt x="157" y="288"/>
                    <a:pt x="154" y="337"/>
                    <a:pt x="149" y="361"/>
                  </a:cubicBezTo>
                  <a:cubicBezTo>
                    <a:pt x="144" y="385"/>
                    <a:pt x="131" y="389"/>
                    <a:pt x="119" y="397"/>
                  </a:cubicBezTo>
                  <a:cubicBezTo>
                    <a:pt x="107" y="405"/>
                    <a:pt x="74" y="407"/>
                    <a:pt x="74" y="412"/>
                  </a:cubicBezTo>
                  <a:cubicBezTo>
                    <a:pt x="74" y="417"/>
                    <a:pt x="94" y="432"/>
                    <a:pt x="122" y="430"/>
                  </a:cubicBezTo>
                  <a:cubicBezTo>
                    <a:pt x="150" y="428"/>
                    <a:pt x="195" y="414"/>
                    <a:pt x="245" y="400"/>
                  </a:cubicBezTo>
                  <a:cubicBezTo>
                    <a:pt x="295" y="386"/>
                    <a:pt x="384" y="370"/>
                    <a:pt x="422" y="346"/>
                  </a:cubicBezTo>
                  <a:cubicBezTo>
                    <a:pt x="460" y="322"/>
                    <a:pt x="468" y="291"/>
                    <a:pt x="473" y="253"/>
                  </a:cubicBezTo>
                  <a:cubicBezTo>
                    <a:pt x="478" y="215"/>
                    <a:pt x="464" y="155"/>
                    <a:pt x="452" y="118"/>
                  </a:cubicBezTo>
                  <a:cubicBezTo>
                    <a:pt x="440" y="81"/>
                    <a:pt x="421" y="50"/>
                    <a:pt x="404" y="31"/>
                  </a:cubicBezTo>
                  <a:cubicBezTo>
                    <a:pt x="387" y="12"/>
                    <a:pt x="364" y="7"/>
                    <a:pt x="350" y="4"/>
                  </a:cubicBezTo>
                  <a:cubicBezTo>
                    <a:pt x="336" y="1"/>
                    <a:pt x="366" y="0"/>
                    <a:pt x="317" y="13"/>
                  </a:cubicBezTo>
                  <a:cubicBezTo>
                    <a:pt x="268" y="26"/>
                    <a:pt x="104" y="70"/>
                    <a:pt x="56" y="85"/>
                  </a:cubicBezTo>
                  <a:cubicBezTo>
                    <a:pt x="8" y="100"/>
                    <a:pt x="37" y="94"/>
                    <a:pt x="29" y="103"/>
                  </a:cubicBezTo>
                  <a:cubicBezTo>
                    <a:pt x="21" y="112"/>
                    <a:pt x="0" y="140"/>
                    <a:pt x="5" y="145"/>
                  </a:cubicBezTo>
                  <a:close/>
                </a:path>
              </a:pathLst>
            </a:cu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6" name="Arc 122"/>
            <p:cNvSpPr>
              <a:spLocks/>
            </p:cNvSpPr>
            <p:nvPr/>
          </p:nvSpPr>
          <p:spPr bwMode="auto">
            <a:xfrm rot="-689604">
              <a:off x="2238" y="2557"/>
              <a:ext cx="146" cy="348"/>
            </a:xfrm>
            <a:custGeom>
              <a:avLst/>
              <a:gdLst>
                <a:gd name="T0" fmla="*/ 0 w 35968"/>
                <a:gd name="T1" fmla="*/ 0 h 43200"/>
                <a:gd name="T2" fmla="*/ 0 w 35968"/>
                <a:gd name="T3" fmla="*/ 0 h 43200"/>
                <a:gd name="T4" fmla="*/ 0 w 35968"/>
                <a:gd name="T5" fmla="*/ 0 h 43200"/>
                <a:gd name="T6" fmla="*/ 0 60000 65536"/>
                <a:gd name="T7" fmla="*/ 0 60000 65536"/>
                <a:gd name="T8" fmla="*/ 0 60000 65536"/>
              </a:gdLst>
              <a:ahLst/>
              <a:cxnLst>
                <a:cxn ang="T6">
                  <a:pos x="T0" y="T1"/>
                </a:cxn>
                <a:cxn ang="T7">
                  <a:pos x="T2" y="T3"/>
                </a:cxn>
                <a:cxn ang="T8">
                  <a:pos x="T4" y="T5"/>
                </a:cxn>
              </a:cxnLst>
              <a:rect l="0" t="0" r="r" b="b"/>
              <a:pathLst>
                <a:path w="35968" h="43200" fill="none"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path>
                <a:path w="35968" h="43200" stroke="0" extrusionOk="0">
                  <a:moveTo>
                    <a:pt x="-1" y="5471"/>
                  </a:moveTo>
                  <a:cubicBezTo>
                    <a:pt x="3956" y="1947"/>
                    <a:pt x="9069" y="-1"/>
                    <a:pt x="14368" y="0"/>
                  </a:cubicBezTo>
                  <a:cubicBezTo>
                    <a:pt x="26297" y="0"/>
                    <a:pt x="35968" y="9670"/>
                    <a:pt x="35968" y="21600"/>
                  </a:cubicBezTo>
                  <a:cubicBezTo>
                    <a:pt x="35968" y="33529"/>
                    <a:pt x="26297" y="43200"/>
                    <a:pt x="14368" y="43200"/>
                  </a:cubicBezTo>
                  <a:cubicBezTo>
                    <a:pt x="10610" y="43200"/>
                    <a:pt x="6917" y="42219"/>
                    <a:pt x="3654" y="40356"/>
                  </a:cubicBezTo>
                  <a:lnTo>
                    <a:pt x="14368" y="21600"/>
                  </a:lnTo>
                  <a:lnTo>
                    <a:pt x="-1" y="5471"/>
                  </a:lnTo>
                  <a:close/>
                </a:path>
              </a:pathLst>
            </a:custGeom>
            <a:noFill/>
            <a:ln w="9525">
              <a:solidFill>
                <a:schemeClr val="tx1"/>
              </a:solidFill>
              <a:round/>
              <a:headEnd/>
              <a:tailEnd/>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607" name="Arc 123"/>
            <p:cNvSpPr>
              <a:spLocks/>
            </p:cNvSpPr>
            <p:nvPr/>
          </p:nvSpPr>
          <p:spPr bwMode="auto">
            <a:xfrm rot="-689604">
              <a:off x="2286" y="2598"/>
              <a:ext cx="69" cy="260"/>
            </a:xfrm>
            <a:custGeom>
              <a:avLst/>
              <a:gdLst>
                <a:gd name="T0" fmla="*/ 0 w 22111"/>
                <a:gd name="T1" fmla="*/ 0 h 41621"/>
                <a:gd name="T2" fmla="*/ 0 w 22111"/>
                <a:gd name="T3" fmla="*/ 0 h 41621"/>
                <a:gd name="T4" fmla="*/ 0 w 22111"/>
                <a:gd name="T5" fmla="*/ 0 h 41621"/>
                <a:gd name="T6" fmla="*/ 0 60000 65536"/>
                <a:gd name="T7" fmla="*/ 0 60000 65536"/>
                <a:gd name="T8" fmla="*/ 0 60000 65536"/>
              </a:gdLst>
              <a:ahLst/>
              <a:cxnLst>
                <a:cxn ang="T6">
                  <a:pos x="T0" y="T1"/>
                </a:cxn>
                <a:cxn ang="T7">
                  <a:pos x="T2" y="T3"/>
                </a:cxn>
                <a:cxn ang="T8">
                  <a:pos x="T4" y="T5"/>
                </a:cxn>
              </a:cxnLst>
              <a:rect l="0" t="0" r="r" b="b"/>
              <a:pathLst>
                <a:path w="22111" h="41621" fill="none" extrusionOk="0">
                  <a:moveTo>
                    <a:pt x="0" y="6"/>
                  </a:moveTo>
                  <a:cubicBezTo>
                    <a:pt x="170" y="2"/>
                    <a:pt x="340" y="-1"/>
                    <a:pt x="511" y="0"/>
                  </a:cubicBezTo>
                  <a:cubicBezTo>
                    <a:pt x="12440" y="0"/>
                    <a:pt x="22111" y="9670"/>
                    <a:pt x="22111" y="21600"/>
                  </a:cubicBezTo>
                  <a:cubicBezTo>
                    <a:pt x="22111" y="30399"/>
                    <a:pt x="16773" y="38319"/>
                    <a:pt x="8617" y="41621"/>
                  </a:cubicBezTo>
                </a:path>
                <a:path w="22111" h="41621" stroke="0" extrusionOk="0">
                  <a:moveTo>
                    <a:pt x="0" y="6"/>
                  </a:moveTo>
                  <a:cubicBezTo>
                    <a:pt x="170" y="2"/>
                    <a:pt x="340" y="-1"/>
                    <a:pt x="511" y="0"/>
                  </a:cubicBezTo>
                  <a:cubicBezTo>
                    <a:pt x="12440" y="0"/>
                    <a:pt x="22111" y="9670"/>
                    <a:pt x="22111" y="21600"/>
                  </a:cubicBezTo>
                  <a:cubicBezTo>
                    <a:pt x="22111" y="30399"/>
                    <a:pt x="16773" y="38319"/>
                    <a:pt x="8617" y="41621"/>
                  </a:cubicBezTo>
                  <a:lnTo>
                    <a:pt x="511" y="21600"/>
                  </a:lnTo>
                  <a:lnTo>
                    <a:pt x="0" y="6"/>
                  </a:lnTo>
                  <a:close/>
                </a:path>
              </a:pathLst>
            </a:custGeom>
            <a:noFill/>
            <a:ln w="9525">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5580" name="Text Box 124"/>
          <p:cNvSpPr txBox="1">
            <a:spLocks noChangeArrowheads="1"/>
          </p:cNvSpPr>
          <p:nvPr/>
        </p:nvSpPr>
        <p:spPr bwMode="auto">
          <a:xfrm>
            <a:off x="2552700" y="4068763"/>
            <a:ext cx="12684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coussinet</a:t>
            </a:r>
          </a:p>
        </p:txBody>
      </p:sp>
      <p:sp>
        <p:nvSpPr>
          <p:cNvPr id="105581" name="Line 125"/>
          <p:cNvSpPr>
            <a:spLocks noChangeShapeType="1"/>
          </p:cNvSpPr>
          <p:nvPr/>
        </p:nvSpPr>
        <p:spPr bwMode="auto">
          <a:xfrm>
            <a:off x="3152775" y="4413250"/>
            <a:ext cx="258763" cy="2841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82" name="Text Box 126"/>
          <p:cNvSpPr txBox="1">
            <a:spLocks noChangeArrowheads="1"/>
          </p:cNvSpPr>
          <p:nvPr/>
        </p:nvSpPr>
        <p:spPr bwMode="auto">
          <a:xfrm>
            <a:off x="7702550" y="2525713"/>
            <a:ext cx="12684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a:solidFill>
                  <a:schemeClr val="tx1"/>
                </a:solidFill>
              </a:rPr>
              <a:t>coussinet</a:t>
            </a:r>
          </a:p>
        </p:txBody>
      </p:sp>
      <p:sp>
        <p:nvSpPr>
          <p:cNvPr id="105583" name="Line 127"/>
          <p:cNvSpPr>
            <a:spLocks noChangeShapeType="1"/>
          </p:cNvSpPr>
          <p:nvPr/>
        </p:nvSpPr>
        <p:spPr bwMode="auto">
          <a:xfrm>
            <a:off x="8302625" y="2870200"/>
            <a:ext cx="258763" cy="2841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84" name="Rectangle 128"/>
          <p:cNvSpPr>
            <a:spLocks noChangeArrowheads="1"/>
          </p:cNvSpPr>
          <p:nvPr/>
        </p:nvSpPr>
        <p:spPr bwMode="auto">
          <a:xfrm>
            <a:off x="568325" y="3290888"/>
            <a:ext cx="2784475" cy="147637"/>
          </a:xfrm>
          <a:prstGeom prst="rect">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85" name="Freeform 129"/>
          <p:cNvSpPr>
            <a:spLocks/>
          </p:cNvSpPr>
          <p:nvPr/>
        </p:nvSpPr>
        <p:spPr bwMode="auto">
          <a:xfrm>
            <a:off x="2035175" y="2932113"/>
            <a:ext cx="269875" cy="655637"/>
          </a:xfrm>
          <a:custGeom>
            <a:avLst/>
            <a:gdLst>
              <a:gd name="T0" fmla="*/ 2147483647 w 232"/>
              <a:gd name="T1" fmla="*/ 2147483647 h 413"/>
              <a:gd name="T2" fmla="*/ 2147483647 w 232"/>
              <a:gd name="T3" fmla="*/ 2147483647 h 413"/>
              <a:gd name="T4" fmla="*/ 2147483647 w 232"/>
              <a:gd name="T5" fmla="*/ 2147483647 h 413"/>
              <a:gd name="T6" fmla="*/ 2147483647 w 232"/>
              <a:gd name="T7" fmla="*/ 2147483647 h 413"/>
              <a:gd name="T8" fmla="*/ 2147483647 w 232"/>
              <a:gd name="T9" fmla="*/ 2147483647 h 413"/>
              <a:gd name="T10" fmla="*/ 2147483647 w 232"/>
              <a:gd name="T11" fmla="*/ 2147483647 h 413"/>
              <a:gd name="T12" fmla="*/ 2147483647 w 232"/>
              <a:gd name="T13" fmla="*/ 0 h 4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2" h="413">
                <a:moveTo>
                  <a:pt x="106" y="16"/>
                </a:moveTo>
                <a:cubicBezTo>
                  <a:pt x="104" y="81"/>
                  <a:pt x="103" y="147"/>
                  <a:pt x="90" y="179"/>
                </a:cubicBezTo>
                <a:cubicBezTo>
                  <a:pt x="77" y="211"/>
                  <a:pt x="38" y="178"/>
                  <a:pt x="28" y="210"/>
                </a:cubicBezTo>
                <a:cubicBezTo>
                  <a:pt x="18" y="242"/>
                  <a:pt x="0" y="345"/>
                  <a:pt x="28" y="374"/>
                </a:cubicBezTo>
                <a:cubicBezTo>
                  <a:pt x="56" y="403"/>
                  <a:pt x="166" y="413"/>
                  <a:pt x="199" y="382"/>
                </a:cubicBezTo>
                <a:cubicBezTo>
                  <a:pt x="232" y="351"/>
                  <a:pt x="230" y="251"/>
                  <a:pt x="223" y="187"/>
                </a:cubicBezTo>
                <a:cubicBezTo>
                  <a:pt x="216" y="123"/>
                  <a:pt x="188" y="61"/>
                  <a:pt x="160" y="0"/>
                </a:cubicBezTo>
              </a:path>
            </a:pathLst>
          </a:custGeom>
          <a:solidFill>
            <a:srgbClr val="FFCC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86" name="Rectangle 130"/>
          <p:cNvSpPr>
            <a:spLocks noChangeArrowheads="1"/>
          </p:cNvSpPr>
          <p:nvPr/>
        </p:nvSpPr>
        <p:spPr bwMode="auto">
          <a:xfrm>
            <a:off x="704850" y="3451225"/>
            <a:ext cx="222250" cy="74613"/>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87" name="Rectangle 131"/>
          <p:cNvSpPr>
            <a:spLocks noChangeArrowheads="1"/>
          </p:cNvSpPr>
          <p:nvPr/>
        </p:nvSpPr>
        <p:spPr bwMode="auto">
          <a:xfrm>
            <a:off x="704850" y="3221038"/>
            <a:ext cx="222250" cy="74612"/>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88" name="Rectangle 132"/>
          <p:cNvSpPr>
            <a:spLocks noChangeArrowheads="1"/>
          </p:cNvSpPr>
          <p:nvPr/>
        </p:nvSpPr>
        <p:spPr bwMode="auto">
          <a:xfrm>
            <a:off x="3022600" y="3430588"/>
            <a:ext cx="222250" cy="74612"/>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89" name="Rectangle 133"/>
          <p:cNvSpPr>
            <a:spLocks noChangeArrowheads="1"/>
          </p:cNvSpPr>
          <p:nvPr/>
        </p:nvSpPr>
        <p:spPr bwMode="auto">
          <a:xfrm>
            <a:off x="3022600" y="3200400"/>
            <a:ext cx="222250" cy="74613"/>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5590" name="AutoShape 134"/>
          <p:cNvSpPr>
            <a:spLocks noChangeArrowheads="1"/>
          </p:cNvSpPr>
          <p:nvPr/>
        </p:nvSpPr>
        <p:spPr bwMode="auto">
          <a:xfrm>
            <a:off x="1836738" y="3603625"/>
            <a:ext cx="754062" cy="271463"/>
          </a:xfrm>
          <a:prstGeom prst="leftRightArrow">
            <a:avLst>
              <a:gd name="adj1" fmla="val 50000"/>
              <a:gd name="adj2" fmla="val 55555"/>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nvGrpSpPr>
          <p:cNvPr id="105591" name="Group 135"/>
          <p:cNvGrpSpPr>
            <a:grpSpLocks/>
          </p:cNvGrpSpPr>
          <p:nvPr/>
        </p:nvGrpSpPr>
        <p:grpSpPr bwMode="auto">
          <a:xfrm>
            <a:off x="1076325" y="3676650"/>
            <a:ext cx="234950" cy="590550"/>
            <a:chOff x="597" y="2520"/>
            <a:chExt cx="270" cy="678"/>
          </a:xfrm>
        </p:grpSpPr>
        <p:sp>
          <p:nvSpPr>
            <p:cNvPr id="105596" name="Oval 136"/>
            <p:cNvSpPr>
              <a:spLocks noChangeArrowheads="1"/>
            </p:cNvSpPr>
            <p:nvPr/>
          </p:nvSpPr>
          <p:spPr bwMode="auto">
            <a:xfrm>
              <a:off x="597" y="2928"/>
              <a:ext cx="270" cy="27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105597" name="Oval 137"/>
            <p:cNvSpPr>
              <a:spLocks noChangeArrowheads="1"/>
            </p:cNvSpPr>
            <p:nvPr/>
          </p:nvSpPr>
          <p:spPr bwMode="auto">
            <a:xfrm>
              <a:off x="657" y="2520"/>
              <a:ext cx="150" cy="15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nvGrpSpPr>
            <p:cNvPr id="105598" name="Group 138"/>
            <p:cNvGrpSpPr>
              <a:grpSpLocks/>
            </p:cNvGrpSpPr>
            <p:nvPr/>
          </p:nvGrpSpPr>
          <p:grpSpPr bwMode="auto">
            <a:xfrm>
              <a:off x="615" y="2659"/>
              <a:ext cx="234" cy="331"/>
              <a:chOff x="618" y="2659"/>
              <a:chExt cx="234" cy="331"/>
            </a:xfrm>
          </p:grpSpPr>
          <p:sp>
            <p:nvSpPr>
              <p:cNvPr id="105600" name="Line 139"/>
              <p:cNvSpPr>
                <a:spLocks noChangeShapeType="1"/>
              </p:cNvSpPr>
              <p:nvPr/>
            </p:nvSpPr>
            <p:spPr bwMode="auto">
              <a:xfrm flipV="1">
                <a:off x="618" y="2659"/>
                <a:ext cx="84" cy="33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601" name="Line 140"/>
              <p:cNvSpPr>
                <a:spLocks noChangeShapeType="1"/>
              </p:cNvSpPr>
              <p:nvPr/>
            </p:nvSpPr>
            <p:spPr bwMode="auto">
              <a:xfrm flipH="1" flipV="1">
                <a:off x="768" y="2660"/>
                <a:ext cx="84" cy="33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05599" name="Oval 141"/>
            <p:cNvSpPr>
              <a:spLocks noChangeArrowheads="1"/>
            </p:cNvSpPr>
            <p:nvPr/>
          </p:nvSpPr>
          <p:spPr bwMode="auto">
            <a:xfrm>
              <a:off x="666" y="2997"/>
              <a:ext cx="132" cy="13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grpSp>
      <p:sp>
        <p:nvSpPr>
          <p:cNvPr id="105592" name="Line 142"/>
          <p:cNvSpPr>
            <a:spLocks noChangeShapeType="1"/>
          </p:cNvSpPr>
          <p:nvPr/>
        </p:nvSpPr>
        <p:spPr bwMode="auto">
          <a:xfrm>
            <a:off x="1047750" y="3862388"/>
            <a:ext cx="328613" cy="666750"/>
          </a:xfrm>
          <a:prstGeom prst="line">
            <a:avLst/>
          </a:prstGeom>
          <a:noFill/>
          <a:ln w="9525">
            <a:solidFill>
              <a:srgbClr val="FF0000"/>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93" name="Line 143"/>
          <p:cNvSpPr>
            <a:spLocks noChangeShapeType="1"/>
          </p:cNvSpPr>
          <p:nvPr/>
        </p:nvSpPr>
        <p:spPr bwMode="auto">
          <a:xfrm flipH="1">
            <a:off x="1004888" y="3871913"/>
            <a:ext cx="328612" cy="666750"/>
          </a:xfrm>
          <a:prstGeom prst="line">
            <a:avLst/>
          </a:prstGeom>
          <a:noFill/>
          <a:ln w="9525">
            <a:solidFill>
              <a:srgbClr val="FF0000"/>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594" name="Arc 144"/>
          <p:cNvSpPr>
            <a:spLocks/>
          </p:cNvSpPr>
          <p:nvPr/>
        </p:nvSpPr>
        <p:spPr bwMode="auto">
          <a:xfrm rot="10800000" flipH="1">
            <a:off x="1052513" y="4141788"/>
            <a:ext cx="273050" cy="328612"/>
          </a:xfrm>
          <a:custGeom>
            <a:avLst/>
            <a:gdLst>
              <a:gd name="T0" fmla="*/ 0 w 17971"/>
              <a:gd name="T1" fmla="*/ 2147483647 h 21600"/>
              <a:gd name="T2" fmla="*/ 2147483647 w 17971"/>
              <a:gd name="T3" fmla="*/ 2147483647 h 21600"/>
              <a:gd name="T4" fmla="*/ 2147483647 w 17971"/>
              <a:gd name="T5" fmla="*/ 2147483647 h 21600"/>
              <a:gd name="T6" fmla="*/ 0 60000 65536"/>
              <a:gd name="T7" fmla="*/ 0 60000 65536"/>
              <a:gd name="T8" fmla="*/ 0 60000 65536"/>
            </a:gdLst>
            <a:ahLst/>
            <a:cxnLst>
              <a:cxn ang="T6">
                <a:pos x="T0" y="T1"/>
              </a:cxn>
              <a:cxn ang="T7">
                <a:pos x="T2" y="T3"/>
              </a:cxn>
              <a:cxn ang="T8">
                <a:pos x="T4" y="T5"/>
              </a:cxn>
            </a:cxnLst>
            <a:rect l="0" t="0" r="r" b="b"/>
            <a:pathLst>
              <a:path w="17971" h="21600" fill="none" extrusionOk="0">
                <a:moveTo>
                  <a:pt x="-1" y="1746"/>
                </a:moveTo>
                <a:cubicBezTo>
                  <a:pt x="2688" y="594"/>
                  <a:pt x="5583" y="-1"/>
                  <a:pt x="8509" y="0"/>
                </a:cubicBezTo>
                <a:cubicBezTo>
                  <a:pt x="11787" y="0"/>
                  <a:pt x="15023" y="746"/>
                  <a:pt x="17971" y="2182"/>
                </a:cubicBezTo>
              </a:path>
              <a:path w="17971" h="21600" stroke="0" extrusionOk="0">
                <a:moveTo>
                  <a:pt x="-1" y="1746"/>
                </a:moveTo>
                <a:cubicBezTo>
                  <a:pt x="2688" y="594"/>
                  <a:pt x="5583" y="-1"/>
                  <a:pt x="8509" y="0"/>
                </a:cubicBezTo>
                <a:cubicBezTo>
                  <a:pt x="11787" y="0"/>
                  <a:pt x="15023" y="746"/>
                  <a:pt x="17971" y="2182"/>
                </a:cubicBezTo>
                <a:lnTo>
                  <a:pt x="8509" y="21600"/>
                </a:lnTo>
                <a:lnTo>
                  <a:pt x="-1" y="1746"/>
                </a:lnTo>
                <a:close/>
              </a:path>
            </a:pathLst>
          </a:custGeom>
          <a:noFill/>
          <a:ln w="9525">
            <a:solidFill>
              <a:srgbClr val="FF0000"/>
            </a:solidFill>
            <a:round/>
            <a:headEnd type="arrow"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595" name="Text Box 145"/>
          <p:cNvSpPr txBox="1">
            <a:spLocks noChangeArrowheads="1"/>
          </p:cNvSpPr>
          <p:nvPr/>
        </p:nvSpPr>
        <p:spPr bwMode="auto">
          <a:xfrm>
            <a:off x="912813" y="4464050"/>
            <a:ext cx="568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a:t>36°</a:t>
            </a:r>
          </a:p>
        </p:txBody>
      </p:sp>
    </p:spTree>
    <p:extLst>
      <p:ext uri="{BB962C8B-B14F-4D97-AF65-F5344CB8AC3E}">
        <p14:creationId xmlns:p14="http://schemas.microsoft.com/office/powerpoint/2010/main" val="83577790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
          <p:cNvSpPr txBox="1">
            <a:spLocks noChangeArrowheads="1"/>
          </p:cNvSpPr>
          <p:nvPr/>
        </p:nvSpPr>
        <p:spPr bwMode="auto">
          <a:xfrm>
            <a:off x="122238" y="127000"/>
            <a:ext cx="5694444"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COTATION AU </a:t>
            </a:r>
            <a:r>
              <a:rPr lang="fr-FR" altLang="fr-FR" sz="2400" dirty="0">
                <a:solidFill>
                  <a:schemeClr val="tx1"/>
                </a:solidFill>
              </a:rPr>
              <a:t>MINIMUM DE MATIERE</a:t>
            </a:r>
          </a:p>
        </p:txBody>
      </p:sp>
      <p:sp>
        <p:nvSpPr>
          <p:cNvPr id="106499" name="Rectangle 3"/>
          <p:cNvSpPr>
            <a:spLocks noChangeArrowheads="1"/>
          </p:cNvSpPr>
          <p:nvPr/>
        </p:nvSpPr>
        <p:spPr bwMode="auto">
          <a:xfrm>
            <a:off x="2462213" y="3298825"/>
            <a:ext cx="5548312" cy="333375"/>
          </a:xfrm>
          <a:prstGeom prst="rect">
            <a:avLst/>
          </a:pr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00" name="Line 4"/>
          <p:cNvSpPr>
            <a:spLocks noChangeShapeType="1"/>
          </p:cNvSpPr>
          <p:nvPr/>
        </p:nvSpPr>
        <p:spPr bwMode="auto">
          <a:xfrm>
            <a:off x="6661150" y="1703388"/>
            <a:ext cx="274638"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01" name="Rectangle 5"/>
          <p:cNvSpPr>
            <a:spLocks noChangeArrowheads="1"/>
          </p:cNvSpPr>
          <p:nvPr/>
        </p:nvSpPr>
        <p:spPr bwMode="auto">
          <a:xfrm>
            <a:off x="6929438" y="1543050"/>
            <a:ext cx="1876425" cy="296863"/>
          </a:xfrm>
          <a:prstGeom prst="rect">
            <a:avLst/>
          </a:prstGeom>
          <a:solidFill>
            <a:srgbClr val="CCFFCC"/>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02" name="Line 6"/>
          <p:cNvSpPr>
            <a:spLocks noChangeShapeType="1"/>
          </p:cNvSpPr>
          <p:nvPr/>
        </p:nvSpPr>
        <p:spPr bwMode="auto">
          <a:xfrm flipV="1">
            <a:off x="7254875" y="1538288"/>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03" name="Rectangle 7"/>
          <p:cNvSpPr>
            <a:spLocks noChangeArrowheads="1"/>
          </p:cNvSpPr>
          <p:nvPr/>
        </p:nvSpPr>
        <p:spPr bwMode="auto">
          <a:xfrm>
            <a:off x="7223125" y="1539875"/>
            <a:ext cx="434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0,1</a:t>
            </a:r>
          </a:p>
        </p:txBody>
      </p:sp>
      <p:grpSp>
        <p:nvGrpSpPr>
          <p:cNvPr id="106504" name="Group 8"/>
          <p:cNvGrpSpPr>
            <a:grpSpLocks/>
          </p:cNvGrpSpPr>
          <p:nvPr/>
        </p:nvGrpSpPr>
        <p:grpSpPr bwMode="auto">
          <a:xfrm>
            <a:off x="8478838" y="1554163"/>
            <a:ext cx="271462" cy="277812"/>
            <a:chOff x="1521" y="732"/>
            <a:chExt cx="171" cy="175"/>
          </a:xfrm>
        </p:grpSpPr>
        <p:sp>
          <p:nvSpPr>
            <p:cNvPr id="106654" name="Rectangle 9"/>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106655" name="Oval 10"/>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505" name="Rectangle 11"/>
          <p:cNvSpPr>
            <a:spLocks noChangeArrowheads="1"/>
          </p:cNvSpPr>
          <p:nvPr/>
        </p:nvSpPr>
        <p:spPr bwMode="auto">
          <a:xfrm>
            <a:off x="7781925" y="1539875"/>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A</a:t>
            </a:r>
          </a:p>
        </p:txBody>
      </p:sp>
      <p:sp>
        <p:nvSpPr>
          <p:cNvPr id="106506" name="Line 12"/>
          <p:cNvSpPr>
            <a:spLocks noChangeShapeType="1"/>
          </p:cNvSpPr>
          <p:nvPr/>
        </p:nvSpPr>
        <p:spPr bwMode="auto">
          <a:xfrm flipV="1">
            <a:off x="7796213" y="1538288"/>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07" name="Rectangle 13"/>
          <p:cNvSpPr>
            <a:spLocks noChangeArrowheads="1"/>
          </p:cNvSpPr>
          <p:nvPr/>
        </p:nvSpPr>
        <p:spPr bwMode="auto">
          <a:xfrm>
            <a:off x="8288338" y="1539875"/>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B</a:t>
            </a:r>
          </a:p>
        </p:txBody>
      </p:sp>
      <p:sp>
        <p:nvSpPr>
          <p:cNvPr id="106508" name="Line 14"/>
          <p:cNvSpPr>
            <a:spLocks noChangeShapeType="1"/>
          </p:cNvSpPr>
          <p:nvPr/>
        </p:nvSpPr>
        <p:spPr bwMode="auto">
          <a:xfrm flipV="1">
            <a:off x="8293100" y="1538288"/>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09" name="Rectangle 15"/>
          <p:cNvSpPr>
            <a:spLocks noChangeArrowheads="1"/>
          </p:cNvSpPr>
          <p:nvPr/>
        </p:nvSpPr>
        <p:spPr bwMode="auto">
          <a:xfrm>
            <a:off x="5722938" y="1014413"/>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40</a:t>
            </a:r>
          </a:p>
        </p:txBody>
      </p:sp>
      <p:sp>
        <p:nvSpPr>
          <p:cNvPr id="106510" name="Rectangle 16"/>
          <p:cNvSpPr>
            <a:spLocks noChangeArrowheads="1"/>
          </p:cNvSpPr>
          <p:nvPr/>
        </p:nvSpPr>
        <p:spPr bwMode="auto">
          <a:xfrm>
            <a:off x="5726113" y="1036638"/>
            <a:ext cx="358775" cy="2524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nvGrpSpPr>
          <p:cNvPr id="106511" name="Group 17"/>
          <p:cNvGrpSpPr>
            <a:grpSpLocks/>
          </p:cNvGrpSpPr>
          <p:nvPr/>
        </p:nvGrpSpPr>
        <p:grpSpPr bwMode="auto">
          <a:xfrm>
            <a:off x="2644775" y="3248025"/>
            <a:ext cx="919163" cy="434975"/>
            <a:chOff x="714" y="1741"/>
            <a:chExt cx="579" cy="274"/>
          </a:xfrm>
        </p:grpSpPr>
        <p:sp>
          <p:nvSpPr>
            <p:cNvPr id="106652" name="Line 18"/>
            <p:cNvSpPr>
              <a:spLocks noChangeShapeType="1"/>
            </p:cNvSpPr>
            <p:nvPr/>
          </p:nvSpPr>
          <p:spPr bwMode="auto">
            <a:xfrm>
              <a:off x="714" y="1741"/>
              <a:ext cx="578" cy="0"/>
            </a:xfrm>
            <a:prstGeom prst="line">
              <a:avLst/>
            </a:prstGeom>
            <a:noFill/>
            <a:ln w="2857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53" name="Line 19"/>
            <p:cNvSpPr>
              <a:spLocks noChangeShapeType="1"/>
            </p:cNvSpPr>
            <p:nvPr/>
          </p:nvSpPr>
          <p:spPr bwMode="auto">
            <a:xfrm>
              <a:off x="715" y="2015"/>
              <a:ext cx="578" cy="0"/>
            </a:xfrm>
            <a:prstGeom prst="line">
              <a:avLst/>
            </a:prstGeom>
            <a:noFill/>
            <a:ln w="2857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6512" name="Group 20"/>
          <p:cNvGrpSpPr>
            <a:grpSpLocks/>
          </p:cNvGrpSpPr>
          <p:nvPr/>
        </p:nvGrpSpPr>
        <p:grpSpPr bwMode="auto">
          <a:xfrm>
            <a:off x="6919913" y="3248025"/>
            <a:ext cx="919162" cy="434975"/>
            <a:chOff x="714" y="1741"/>
            <a:chExt cx="579" cy="274"/>
          </a:xfrm>
        </p:grpSpPr>
        <p:sp>
          <p:nvSpPr>
            <p:cNvPr id="106650" name="Line 21"/>
            <p:cNvSpPr>
              <a:spLocks noChangeShapeType="1"/>
            </p:cNvSpPr>
            <p:nvPr/>
          </p:nvSpPr>
          <p:spPr bwMode="auto">
            <a:xfrm>
              <a:off x="714" y="1741"/>
              <a:ext cx="578" cy="0"/>
            </a:xfrm>
            <a:prstGeom prst="line">
              <a:avLst/>
            </a:prstGeom>
            <a:noFill/>
            <a:ln w="2857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51" name="Line 22"/>
            <p:cNvSpPr>
              <a:spLocks noChangeShapeType="1"/>
            </p:cNvSpPr>
            <p:nvPr/>
          </p:nvSpPr>
          <p:spPr bwMode="auto">
            <a:xfrm>
              <a:off x="715" y="2015"/>
              <a:ext cx="578" cy="0"/>
            </a:xfrm>
            <a:prstGeom prst="line">
              <a:avLst/>
            </a:prstGeom>
            <a:noFill/>
            <a:ln w="2857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6513" name="Freeform 23"/>
          <p:cNvSpPr>
            <a:spLocks/>
          </p:cNvSpPr>
          <p:nvPr/>
        </p:nvSpPr>
        <p:spPr bwMode="auto">
          <a:xfrm>
            <a:off x="3071813" y="3676650"/>
            <a:ext cx="4408487" cy="1622425"/>
          </a:xfrm>
          <a:custGeom>
            <a:avLst/>
            <a:gdLst>
              <a:gd name="T0" fmla="*/ 0 w 3466"/>
              <a:gd name="T1" fmla="*/ 0 h 711"/>
              <a:gd name="T2" fmla="*/ 0 w 3466"/>
              <a:gd name="T3" fmla="*/ 2147483647 h 711"/>
              <a:gd name="T4" fmla="*/ 2147483647 w 3466"/>
              <a:gd name="T5" fmla="*/ 2147483647 h 711"/>
              <a:gd name="T6" fmla="*/ 0 60000 65536"/>
              <a:gd name="T7" fmla="*/ 0 60000 65536"/>
              <a:gd name="T8" fmla="*/ 0 60000 65536"/>
            </a:gdLst>
            <a:ahLst/>
            <a:cxnLst>
              <a:cxn ang="T6">
                <a:pos x="T0" y="T1"/>
              </a:cxn>
              <a:cxn ang="T7">
                <a:pos x="T2" y="T3"/>
              </a:cxn>
              <a:cxn ang="T8">
                <a:pos x="T4" y="T5"/>
              </a:cxn>
            </a:cxnLst>
            <a:rect l="0" t="0" r="r" b="b"/>
            <a:pathLst>
              <a:path w="3466" h="711">
                <a:moveTo>
                  <a:pt x="0" y="0"/>
                </a:moveTo>
                <a:cubicBezTo>
                  <a:pt x="5" y="239"/>
                  <a:pt x="0" y="472"/>
                  <a:pt x="0" y="711"/>
                </a:cubicBezTo>
                <a:lnTo>
                  <a:pt x="3466" y="711"/>
                </a:lnTo>
              </a:path>
            </a:pathLst>
          </a:custGeom>
          <a:noFill/>
          <a:ln w="12700" cap="flat" cmpd="sng">
            <a:solidFill>
              <a:schemeClr val="tx1"/>
            </a:solidFill>
            <a:prstDash val="solid"/>
            <a:round/>
            <a:headEnd type="arrow"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14" name="Line 24"/>
          <p:cNvSpPr>
            <a:spLocks noChangeShapeType="1"/>
          </p:cNvSpPr>
          <p:nvPr/>
        </p:nvSpPr>
        <p:spPr bwMode="auto">
          <a:xfrm>
            <a:off x="7373938" y="3654425"/>
            <a:ext cx="0" cy="1658938"/>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15" name="Rectangle 25"/>
          <p:cNvSpPr>
            <a:spLocks noChangeArrowheads="1"/>
          </p:cNvSpPr>
          <p:nvPr/>
        </p:nvSpPr>
        <p:spPr bwMode="auto">
          <a:xfrm>
            <a:off x="7489825" y="5151438"/>
            <a:ext cx="142875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16" name="Line 26"/>
          <p:cNvSpPr>
            <a:spLocks noChangeShapeType="1"/>
          </p:cNvSpPr>
          <p:nvPr/>
        </p:nvSpPr>
        <p:spPr bwMode="auto">
          <a:xfrm>
            <a:off x="7788275" y="514508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17" name="Line 27"/>
          <p:cNvSpPr>
            <a:spLocks noChangeShapeType="1"/>
          </p:cNvSpPr>
          <p:nvPr/>
        </p:nvSpPr>
        <p:spPr bwMode="auto">
          <a:xfrm>
            <a:off x="7559675" y="5297488"/>
            <a:ext cx="1524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18" name="Rectangle 28"/>
          <p:cNvSpPr>
            <a:spLocks noChangeArrowheads="1"/>
          </p:cNvSpPr>
          <p:nvPr/>
        </p:nvSpPr>
        <p:spPr bwMode="auto">
          <a:xfrm>
            <a:off x="7772400" y="5145088"/>
            <a:ext cx="9699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latin typeface="Symbol" pitchFamily="18" charset="2"/>
              </a:rPr>
              <a:t>Æ</a:t>
            </a:r>
            <a:r>
              <a:rPr lang="fr-FR" altLang="fr-FR" sz="1400" b="0">
                <a:solidFill>
                  <a:schemeClr val="tx1"/>
                </a:solidFill>
              </a:rPr>
              <a:t>0,05 CZ</a:t>
            </a:r>
          </a:p>
        </p:txBody>
      </p:sp>
      <p:grpSp>
        <p:nvGrpSpPr>
          <p:cNvPr id="106519" name="Group 29"/>
          <p:cNvGrpSpPr>
            <a:grpSpLocks/>
          </p:cNvGrpSpPr>
          <p:nvPr/>
        </p:nvGrpSpPr>
        <p:grpSpPr bwMode="auto">
          <a:xfrm>
            <a:off x="8626475" y="5175250"/>
            <a:ext cx="293688" cy="247650"/>
            <a:chOff x="2630" y="1699"/>
            <a:chExt cx="185" cy="156"/>
          </a:xfrm>
        </p:grpSpPr>
        <p:sp>
          <p:nvSpPr>
            <p:cNvPr id="106648" name="Rectangle 30"/>
            <p:cNvSpPr>
              <a:spLocks noChangeArrowheads="1"/>
            </p:cNvSpPr>
            <p:nvPr/>
          </p:nvSpPr>
          <p:spPr bwMode="auto">
            <a:xfrm>
              <a:off x="2630" y="1699"/>
              <a:ext cx="185"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M</a:t>
              </a:r>
            </a:p>
          </p:txBody>
        </p:sp>
        <p:sp>
          <p:nvSpPr>
            <p:cNvPr id="106649" name="Oval 31"/>
            <p:cNvSpPr>
              <a:spLocks noChangeArrowheads="1"/>
            </p:cNvSpPr>
            <p:nvPr/>
          </p:nvSpPr>
          <p:spPr bwMode="auto">
            <a:xfrm>
              <a:off x="2653" y="170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520" name="Rectangle 32"/>
          <p:cNvSpPr>
            <a:spLocks noChangeArrowheads="1"/>
          </p:cNvSpPr>
          <p:nvPr/>
        </p:nvSpPr>
        <p:spPr bwMode="auto">
          <a:xfrm>
            <a:off x="8129588" y="5683250"/>
            <a:ext cx="292100" cy="292100"/>
          </a:xfrm>
          <a:prstGeom prst="rect">
            <a:avLst/>
          </a:prstGeom>
          <a:solidFill>
            <a:srgbClr val="CC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21" name="Line 33"/>
          <p:cNvSpPr>
            <a:spLocks noChangeShapeType="1"/>
          </p:cNvSpPr>
          <p:nvPr/>
        </p:nvSpPr>
        <p:spPr bwMode="auto">
          <a:xfrm flipV="1">
            <a:off x="8275638" y="5448300"/>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22" name="Freeform 34"/>
          <p:cNvSpPr>
            <a:spLocks/>
          </p:cNvSpPr>
          <p:nvPr/>
        </p:nvSpPr>
        <p:spPr bwMode="auto">
          <a:xfrm>
            <a:off x="8197850" y="5448300"/>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6523" name="Rectangle 35"/>
          <p:cNvSpPr>
            <a:spLocks noChangeArrowheads="1"/>
          </p:cNvSpPr>
          <p:nvPr/>
        </p:nvSpPr>
        <p:spPr bwMode="auto">
          <a:xfrm>
            <a:off x="8147050" y="5676900"/>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A</a:t>
            </a:r>
          </a:p>
        </p:txBody>
      </p:sp>
      <p:sp>
        <p:nvSpPr>
          <p:cNvPr id="106524" name="Freeform 36"/>
          <p:cNvSpPr>
            <a:spLocks/>
          </p:cNvSpPr>
          <p:nvPr/>
        </p:nvSpPr>
        <p:spPr bwMode="auto">
          <a:xfrm>
            <a:off x="4992688" y="3619500"/>
            <a:ext cx="727075" cy="585788"/>
          </a:xfrm>
          <a:custGeom>
            <a:avLst/>
            <a:gdLst>
              <a:gd name="T0" fmla="*/ 0 w 318"/>
              <a:gd name="T1" fmla="*/ 0 h 256"/>
              <a:gd name="T2" fmla="*/ 0 w 318"/>
              <a:gd name="T3" fmla="*/ 2147483647 h 256"/>
              <a:gd name="T4" fmla="*/ 2147483647 w 318"/>
              <a:gd name="T5" fmla="*/ 2147483647 h 256"/>
              <a:gd name="T6" fmla="*/ 2147483647 w 318"/>
              <a:gd name="T7" fmla="*/ 2147483647 h 256"/>
              <a:gd name="T8" fmla="*/ 2147483647 w 318"/>
              <a:gd name="T9" fmla="*/ 2147483647 h 256"/>
              <a:gd name="T10" fmla="*/ 2147483647 w 318"/>
              <a:gd name="T11" fmla="*/ 2147483647 h 256"/>
              <a:gd name="T12" fmla="*/ 2147483647 w 318"/>
              <a:gd name="T13" fmla="*/ 2147483647 h 256"/>
              <a:gd name="T14" fmla="*/ 2147483647 w 318"/>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8" h="256">
                <a:moveTo>
                  <a:pt x="0" y="0"/>
                </a:moveTo>
                <a:lnTo>
                  <a:pt x="0" y="255"/>
                </a:lnTo>
                <a:lnTo>
                  <a:pt x="113" y="255"/>
                </a:lnTo>
                <a:lnTo>
                  <a:pt x="113" y="159"/>
                </a:lnTo>
                <a:lnTo>
                  <a:pt x="215" y="159"/>
                </a:lnTo>
                <a:lnTo>
                  <a:pt x="215" y="255"/>
                </a:lnTo>
                <a:lnTo>
                  <a:pt x="317" y="255"/>
                </a:lnTo>
                <a:lnTo>
                  <a:pt x="317" y="0"/>
                </a:lnTo>
              </a:path>
            </a:pathLst>
          </a:custGeom>
          <a:noFill/>
          <a:ln w="28575"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6525" name="Line 37"/>
          <p:cNvSpPr>
            <a:spLocks noChangeShapeType="1"/>
          </p:cNvSpPr>
          <p:nvPr/>
        </p:nvSpPr>
        <p:spPr bwMode="auto">
          <a:xfrm>
            <a:off x="5249863" y="4233863"/>
            <a:ext cx="0" cy="2921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26" name="Line 38"/>
          <p:cNvSpPr>
            <a:spLocks noChangeShapeType="1"/>
          </p:cNvSpPr>
          <p:nvPr/>
        </p:nvSpPr>
        <p:spPr bwMode="auto">
          <a:xfrm>
            <a:off x="5480050" y="4208463"/>
            <a:ext cx="0" cy="2921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27" name="Line 39"/>
          <p:cNvSpPr>
            <a:spLocks noChangeShapeType="1"/>
          </p:cNvSpPr>
          <p:nvPr/>
        </p:nvSpPr>
        <p:spPr bwMode="auto">
          <a:xfrm>
            <a:off x="5246688" y="4446588"/>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28" name="Line 40"/>
          <p:cNvSpPr>
            <a:spLocks noChangeShapeType="1"/>
          </p:cNvSpPr>
          <p:nvPr/>
        </p:nvSpPr>
        <p:spPr bwMode="auto">
          <a:xfrm>
            <a:off x="5494338" y="4446588"/>
            <a:ext cx="1246187"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29" name="Rectangle 41"/>
          <p:cNvSpPr>
            <a:spLocks noChangeArrowheads="1"/>
          </p:cNvSpPr>
          <p:nvPr/>
        </p:nvSpPr>
        <p:spPr bwMode="auto">
          <a:xfrm>
            <a:off x="5708650" y="4157663"/>
            <a:ext cx="7302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10±0,1</a:t>
            </a:r>
          </a:p>
        </p:txBody>
      </p:sp>
      <p:grpSp>
        <p:nvGrpSpPr>
          <p:cNvPr id="106530" name="Group 42"/>
          <p:cNvGrpSpPr>
            <a:grpSpLocks/>
          </p:cNvGrpSpPr>
          <p:nvPr/>
        </p:nvGrpSpPr>
        <p:grpSpPr bwMode="auto">
          <a:xfrm>
            <a:off x="6361113" y="4168775"/>
            <a:ext cx="271462" cy="247650"/>
            <a:chOff x="1478" y="43"/>
            <a:chExt cx="171" cy="156"/>
          </a:xfrm>
        </p:grpSpPr>
        <p:sp>
          <p:nvSpPr>
            <p:cNvPr id="106646" name="Rectangle 43"/>
            <p:cNvSpPr>
              <a:spLocks noChangeArrowheads="1"/>
            </p:cNvSpPr>
            <p:nvPr/>
          </p:nvSpPr>
          <p:spPr bwMode="auto">
            <a:xfrm>
              <a:off x="1478" y="43"/>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E</a:t>
              </a:r>
            </a:p>
          </p:txBody>
        </p:sp>
        <p:sp>
          <p:nvSpPr>
            <p:cNvPr id="106647" name="Oval 44"/>
            <p:cNvSpPr>
              <a:spLocks noChangeArrowheads="1"/>
            </p:cNvSpPr>
            <p:nvPr/>
          </p:nvSpPr>
          <p:spPr bwMode="auto">
            <a:xfrm>
              <a:off x="1501" y="5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531" name="Rectangle 45"/>
          <p:cNvSpPr>
            <a:spLocks noChangeArrowheads="1"/>
          </p:cNvSpPr>
          <p:nvPr/>
        </p:nvSpPr>
        <p:spPr bwMode="auto">
          <a:xfrm>
            <a:off x="6351588" y="1489075"/>
            <a:ext cx="282575" cy="47148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32" name="Line 46"/>
          <p:cNvSpPr>
            <a:spLocks noChangeShapeType="1"/>
          </p:cNvSpPr>
          <p:nvPr/>
        </p:nvSpPr>
        <p:spPr bwMode="auto">
          <a:xfrm>
            <a:off x="6421438" y="1960563"/>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33" name="Line 47"/>
          <p:cNvSpPr>
            <a:spLocks noChangeShapeType="1"/>
          </p:cNvSpPr>
          <p:nvPr/>
        </p:nvSpPr>
        <p:spPr bwMode="auto">
          <a:xfrm>
            <a:off x="6562725" y="1957388"/>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34" name="Freeform 48"/>
          <p:cNvSpPr>
            <a:spLocks/>
          </p:cNvSpPr>
          <p:nvPr/>
        </p:nvSpPr>
        <p:spPr bwMode="auto">
          <a:xfrm>
            <a:off x="6021388" y="2230438"/>
            <a:ext cx="400050" cy="998537"/>
          </a:xfrm>
          <a:custGeom>
            <a:avLst/>
            <a:gdLst>
              <a:gd name="T0" fmla="*/ 2147483647 w 267"/>
              <a:gd name="T1" fmla="*/ 0 h 674"/>
              <a:gd name="T2" fmla="*/ 2147483647 w 267"/>
              <a:gd name="T3" fmla="*/ 0 h 674"/>
              <a:gd name="T4" fmla="*/ 0 w 267"/>
              <a:gd name="T5" fmla="*/ 2147483647 h 674"/>
              <a:gd name="T6" fmla="*/ 0 60000 65536"/>
              <a:gd name="T7" fmla="*/ 0 60000 65536"/>
              <a:gd name="T8" fmla="*/ 0 60000 65536"/>
            </a:gdLst>
            <a:ahLst/>
            <a:cxnLst>
              <a:cxn ang="T6">
                <a:pos x="T0" y="T1"/>
              </a:cxn>
              <a:cxn ang="T7">
                <a:pos x="T2" y="T3"/>
              </a:cxn>
              <a:cxn ang="T8">
                <a:pos x="T4" y="T5"/>
              </a:cxn>
            </a:cxnLst>
            <a:rect l="0" t="0" r="r" b="b"/>
            <a:pathLst>
              <a:path w="267" h="674">
                <a:moveTo>
                  <a:pt x="267" y="0"/>
                </a:moveTo>
                <a:lnTo>
                  <a:pt x="200" y="0"/>
                </a:lnTo>
                <a:lnTo>
                  <a:pt x="0" y="674"/>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35" name="Rectangle 49"/>
          <p:cNvSpPr>
            <a:spLocks noChangeArrowheads="1"/>
          </p:cNvSpPr>
          <p:nvPr/>
        </p:nvSpPr>
        <p:spPr bwMode="auto">
          <a:xfrm>
            <a:off x="6021388" y="3206750"/>
            <a:ext cx="788987" cy="517525"/>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36" name="Freeform 50"/>
          <p:cNvSpPr>
            <a:spLocks/>
          </p:cNvSpPr>
          <p:nvPr/>
        </p:nvSpPr>
        <p:spPr bwMode="auto">
          <a:xfrm>
            <a:off x="6562725" y="2360613"/>
            <a:ext cx="247650" cy="881062"/>
          </a:xfrm>
          <a:custGeom>
            <a:avLst/>
            <a:gdLst>
              <a:gd name="T0" fmla="*/ 0 w 156"/>
              <a:gd name="T1" fmla="*/ 0 h 555"/>
              <a:gd name="T2" fmla="*/ 2147483647 w 156"/>
              <a:gd name="T3" fmla="*/ 0 h 555"/>
              <a:gd name="T4" fmla="*/ 2147483647 w 156"/>
              <a:gd name="T5" fmla="*/ 2147483647 h 555"/>
              <a:gd name="T6" fmla="*/ 0 60000 65536"/>
              <a:gd name="T7" fmla="*/ 0 60000 65536"/>
              <a:gd name="T8" fmla="*/ 0 60000 65536"/>
            </a:gdLst>
            <a:ahLst/>
            <a:cxnLst>
              <a:cxn ang="T6">
                <a:pos x="T0" y="T1"/>
              </a:cxn>
              <a:cxn ang="T7">
                <a:pos x="T2" y="T3"/>
              </a:cxn>
              <a:cxn ang="T8">
                <a:pos x="T4" y="T5"/>
              </a:cxn>
            </a:cxnLst>
            <a:rect l="0" t="0" r="r" b="b"/>
            <a:pathLst>
              <a:path w="156" h="555">
                <a:moveTo>
                  <a:pt x="0" y="0"/>
                </a:moveTo>
                <a:lnTo>
                  <a:pt x="45" y="0"/>
                </a:lnTo>
                <a:lnTo>
                  <a:pt x="156" y="555"/>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537" name="Group 51"/>
          <p:cNvGrpSpPr>
            <a:grpSpLocks/>
          </p:cNvGrpSpPr>
          <p:nvPr/>
        </p:nvGrpSpPr>
        <p:grpSpPr bwMode="auto">
          <a:xfrm>
            <a:off x="7008813" y="1597025"/>
            <a:ext cx="190500" cy="190500"/>
            <a:chOff x="4360" y="1124"/>
            <a:chExt cx="120" cy="120"/>
          </a:xfrm>
        </p:grpSpPr>
        <p:sp>
          <p:nvSpPr>
            <p:cNvPr id="106643" name="Oval 5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644" name="Line 5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45" name="Line 5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6538" name="Group 55"/>
          <p:cNvGrpSpPr>
            <a:grpSpLocks/>
          </p:cNvGrpSpPr>
          <p:nvPr/>
        </p:nvGrpSpPr>
        <p:grpSpPr bwMode="auto">
          <a:xfrm>
            <a:off x="7996238" y="1554163"/>
            <a:ext cx="271462" cy="277812"/>
            <a:chOff x="1521" y="732"/>
            <a:chExt cx="171" cy="175"/>
          </a:xfrm>
        </p:grpSpPr>
        <p:sp>
          <p:nvSpPr>
            <p:cNvPr id="106641" name="Rectangle 56"/>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106642" name="Oval 57"/>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539" name="Line 58"/>
          <p:cNvSpPr>
            <a:spLocks noChangeShapeType="1"/>
          </p:cNvSpPr>
          <p:nvPr/>
        </p:nvSpPr>
        <p:spPr bwMode="auto">
          <a:xfrm flipV="1">
            <a:off x="5351463" y="1312863"/>
            <a:ext cx="0" cy="285750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0" name="Line 59"/>
          <p:cNvSpPr>
            <a:spLocks noChangeShapeType="1"/>
          </p:cNvSpPr>
          <p:nvPr/>
        </p:nvSpPr>
        <p:spPr bwMode="auto">
          <a:xfrm flipV="1">
            <a:off x="6480175" y="1277938"/>
            <a:ext cx="0" cy="623887"/>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1" name="Line 60"/>
          <p:cNvSpPr>
            <a:spLocks noChangeShapeType="1"/>
          </p:cNvSpPr>
          <p:nvPr/>
        </p:nvSpPr>
        <p:spPr bwMode="auto">
          <a:xfrm>
            <a:off x="5351463" y="1395413"/>
            <a:ext cx="1128712"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2" name="Line 61"/>
          <p:cNvSpPr>
            <a:spLocks noChangeShapeType="1"/>
          </p:cNvSpPr>
          <p:nvPr/>
        </p:nvSpPr>
        <p:spPr bwMode="auto">
          <a:xfrm>
            <a:off x="2389188" y="3465513"/>
            <a:ext cx="5819775" cy="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3" name="Line 62"/>
          <p:cNvSpPr>
            <a:spLocks noChangeShapeType="1"/>
          </p:cNvSpPr>
          <p:nvPr/>
        </p:nvSpPr>
        <p:spPr bwMode="auto">
          <a:xfrm flipH="1">
            <a:off x="6350000" y="1700213"/>
            <a:ext cx="29527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4" name="Line 63"/>
          <p:cNvSpPr>
            <a:spLocks noChangeShapeType="1"/>
          </p:cNvSpPr>
          <p:nvPr/>
        </p:nvSpPr>
        <p:spPr bwMode="auto">
          <a:xfrm flipH="1">
            <a:off x="5527675" y="1700213"/>
            <a:ext cx="835025"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5" name="Rectangle 64"/>
          <p:cNvSpPr>
            <a:spLocks noChangeArrowheads="1"/>
          </p:cNvSpPr>
          <p:nvPr/>
        </p:nvSpPr>
        <p:spPr bwMode="auto">
          <a:xfrm>
            <a:off x="5451475" y="1406525"/>
            <a:ext cx="6318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8±0,1</a:t>
            </a:r>
          </a:p>
        </p:txBody>
      </p:sp>
      <p:grpSp>
        <p:nvGrpSpPr>
          <p:cNvPr id="106546" name="Group 65"/>
          <p:cNvGrpSpPr>
            <a:grpSpLocks/>
          </p:cNvGrpSpPr>
          <p:nvPr/>
        </p:nvGrpSpPr>
        <p:grpSpPr bwMode="auto">
          <a:xfrm>
            <a:off x="5992813" y="1450975"/>
            <a:ext cx="271462" cy="247650"/>
            <a:chOff x="1478" y="43"/>
            <a:chExt cx="171" cy="156"/>
          </a:xfrm>
        </p:grpSpPr>
        <p:sp>
          <p:nvSpPr>
            <p:cNvPr id="106639" name="Rectangle 66"/>
            <p:cNvSpPr>
              <a:spLocks noChangeArrowheads="1"/>
            </p:cNvSpPr>
            <p:nvPr/>
          </p:nvSpPr>
          <p:spPr bwMode="auto">
            <a:xfrm>
              <a:off x="1478" y="43"/>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E</a:t>
              </a:r>
            </a:p>
          </p:txBody>
        </p:sp>
        <p:sp>
          <p:nvSpPr>
            <p:cNvPr id="106640" name="Oval 67"/>
            <p:cNvSpPr>
              <a:spLocks noChangeArrowheads="1"/>
            </p:cNvSpPr>
            <p:nvPr/>
          </p:nvSpPr>
          <p:spPr bwMode="auto">
            <a:xfrm>
              <a:off x="1501" y="5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nvGrpSpPr>
          <p:cNvPr id="106547" name="Group 68"/>
          <p:cNvGrpSpPr>
            <a:grpSpLocks/>
          </p:cNvGrpSpPr>
          <p:nvPr/>
        </p:nvGrpSpPr>
        <p:grpSpPr bwMode="auto">
          <a:xfrm>
            <a:off x="7537450" y="1554163"/>
            <a:ext cx="271463" cy="277812"/>
            <a:chOff x="1521" y="732"/>
            <a:chExt cx="171" cy="175"/>
          </a:xfrm>
        </p:grpSpPr>
        <p:sp>
          <p:nvSpPr>
            <p:cNvPr id="106637" name="Rectangle 69"/>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106638" name="Oval 70"/>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548" name="Line 71"/>
          <p:cNvSpPr>
            <a:spLocks noChangeShapeType="1"/>
          </p:cNvSpPr>
          <p:nvPr/>
        </p:nvSpPr>
        <p:spPr bwMode="auto">
          <a:xfrm flipV="1">
            <a:off x="3071813" y="3240088"/>
            <a:ext cx="0" cy="4587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49" name="Line 72"/>
          <p:cNvSpPr>
            <a:spLocks noChangeShapeType="1"/>
          </p:cNvSpPr>
          <p:nvPr/>
        </p:nvSpPr>
        <p:spPr bwMode="auto">
          <a:xfrm flipV="1">
            <a:off x="3071813" y="3098800"/>
            <a:ext cx="0" cy="15240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50" name="Line 73"/>
          <p:cNvSpPr>
            <a:spLocks noChangeShapeType="1"/>
          </p:cNvSpPr>
          <p:nvPr/>
        </p:nvSpPr>
        <p:spPr bwMode="auto">
          <a:xfrm flipV="1">
            <a:off x="7370763" y="3216275"/>
            <a:ext cx="0" cy="4587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51" name="Line 74"/>
          <p:cNvSpPr>
            <a:spLocks noChangeShapeType="1"/>
          </p:cNvSpPr>
          <p:nvPr/>
        </p:nvSpPr>
        <p:spPr bwMode="auto">
          <a:xfrm flipV="1">
            <a:off x="7370763" y="3051175"/>
            <a:ext cx="0" cy="176213"/>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552" name="Group 75"/>
          <p:cNvGrpSpPr>
            <a:grpSpLocks/>
          </p:cNvGrpSpPr>
          <p:nvPr/>
        </p:nvGrpSpPr>
        <p:grpSpPr bwMode="auto">
          <a:xfrm rot="-5400000">
            <a:off x="2276476" y="4206875"/>
            <a:ext cx="1181100" cy="307975"/>
            <a:chOff x="1120" y="1230"/>
            <a:chExt cx="744" cy="194"/>
          </a:xfrm>
        </p:grpSpPr>
        <p:sp>
          <p:nvSpPr>
            <p:cNvPr id="106633" name="Rectangle 76"/>
            <p:cNvSpPr>
              <a:spLocks noChangeArrowheads="1"/>
            </p:cNvSpPr>
            <p:nvPr/>
          </p:nvSpPr>
          <p:spPr bwMode="auto">
            <a:xfrm>
              <a:off x="1120" y="1230"/>
              <a:ext cx="616"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sym typeface="Symbol" pitchFamily="18" charset="2"/>
                </a:rPr>
                <a:t></a:t>
              </a:r>
              <a:r>
                <a:rPr lang="fr-FR" altLang="fr-FR" sz="1400" b="0">
                  <a:solidFill>
                    <a:srgbClr val="000000"/>
                  </a:solidFill>
                </a:rPr>
                <a:t>12±0,01</a:t>
              </a:r>
            </a:p>
          </p:txBody>
        </p:sp>
        <p:grpSp>
          <p:nvGrpSpPr>
            <p:cNvPr id="106634" name="Group 77"/>
            <p:cNvGrpSpPr>
              <a:grpSpLocks/>
            </p:cNvGrpSpPr>
            <p:nvPr/>
          </p:nvGrpSpPr>
          <p:grpSpPr bwMode="auto">
            <a:xfrm>
              <a:off x="1693" y="1248"/>
              <a:ext cx="171" cy="156"/>
              <a:chOff x="1477" y="42"/>
              <a:chExt cx="171" cy="156"/>
            </a:xfrm>
          </p:grpSpPr>
          <p:sp>
            <p:nvSpPr>
              <p:cNvPr id="106635" name="Rectangle 78"/>
              <p:cNvSpPr>
                <a:spLocks noChangeArrowheads="1"/>
              </p:cNvSpPr>
              <p:nvPr/>
            </p:nvSpPr>
            <p:spPr bwMode="auto">
              <a:xfrm>
                <a:off x="1477" y="42"/>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E</a:t>
                </a:r>
              </a:p>
            </p:txBody>
          </p:sp>
          <p:sp>
            <p:nvSpPr>
              <p:cNvPr id="106636" name="Oval 79"/>
              <p:cNvSpPr>
                <a:spLocks noChangeArrowheads="1"/>
              </p:cNvSpPr>
              <p:nvPr/>
            </p:nvSpPr>
            <p:spPr bwMode="auto">
              <a:xfrm>
                <a:off x="1501" y="5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grpSp>
        <p:nvGrpSpPr>
          <p:cNvPr id="106553" name="Group 80"/>
          <p:cNvGrpSpPr>
            <a:grpSpLocks/>
          </p:cNvGrpSpPr>
          <p:nvPr/>
        </p:nvGrpSpPr>
        <p:grpSpPr bwMode="auto">
          <a:xfrm rot="-5400000">
            <a:off x="6564313" y="4216400"/>
            <a:ext cx="1181100" cy="307975"/>
            <a:chOff x="1120" y="1230"/>
            <a:chExt cx="744" cy="194"/>
          </a:xfrm>
        </p:grpSpPr>
        <p:sp>
          <p:nvSpPr>
            <p:cNvPr id="106629" name="Rectangle 81"/>
            <p:cNvSpPr>
              <a:spLocks noChangeArrowheads="1"/>
            </p:cNvSpPr>
            <p:nvPr/>
          </p:nvSpPr>
          <p:spPr bwMode="auto">
            <a:xfrm>
              <a:off x="1120" y="1230"/>
              <a:ext cx="616"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sym typeface="Symbol" pitchFamily="18" charset="2"/>
                </a:rPr>
                <a:t></a:t>
              </a:r>
              <a:r>
                <a:rPr lang="fr-FR" altLang="fr-FR" sz="1400" b="0">
                  <a:solidFill>
                    <a:srgbClr val="000000"/>
                  </a:solidFill>
                </a:rPr>
                <a:t>12±0,01</a:t>
              </a:r>
            </a:p>
          </p:txBody>
        </p:sp>
        <p:grpSp>
          <p:nvGrpSpPr>
            <p:cNvPr id="106630" name="Group 82"/>
            <p:cNvGrpSpPr>
              <a:grpSpLocks/>
            </p:cNvGrpSpPr>
            <p:nvPr/>
          </p:nvGrpSpPr>
          <p:grpSpPr bwMode="auto">
            <a:xfrm>
              <a:off x="1693" y="1248"/>
              <a:ext cx="171" cy="156"/>
              <a:chOff x="1477" y="42"/>
              <a:chExt cx="171" cy="156"/>
            </a:xfrm>
          </p:grpSpPr>
          <p:sp>
            <p:nvSpPr>
              <p:cNvPr id="106631" name="Rectangle 83"/>
              <p:cNvSpPr>
                <a:spLocks noChangeArrowheads="1"/>
              </p:cNvSpPr>
              <p:nvPr/>
            </p:nvSpPr>
            <p:spPr bwMode="auto">
              <a:xfrm>
                <a:off x="1477" y="42"/>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E</a:t>
                </a:r>
              </a:p>
            </p:txBody>
          </p:sp>
          <p:sp>
            <p:nvSpPr>
              <p:cNvPr id="106632" name="Oval 84"/>
              <p:cNvSpPr>
                <a:spLocks noChangeArrowheads="1"/>
              </p:cNvSpPr>
              <p:nvPr/>
            </p:nvSpPr>
            <p:spPr bwMode="auto">
              <a:xfrm>
                <a:off x="1501" y="5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sp>
        <p:nvSpPr>
          <p:cNvPr id="106554" name="Rectangle 85"/>
          <p:cNvSpPr>
            <a:spLocks noChangeArrowheads="1"/>
          </p:cNvSpPr>
          <p:nvPr/>
        </p:nvSpPr>
        <p:spPr bwMode="auto">
          <a:xfrm>
            <a:off x="4089400" y="4325938"/>
            <a:ext cx="2349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t</a:t>
            </a:r>
          </a:p>
        </p:txBody>
      </p:sp>
      <p:sp>
        <p:nvSpPr>
          <p:cNvPr id="106555" name="Rectangle 86"/>
          <p:cNvSpPr>
            <a:spLocks noChangeArrowheads="1"/>
          </p:cNvSpPr>
          <p:nvPr/>
        </p:nvSpPr>
        <p:spPr bwMode="auto">
          <a:xfrm>
            <a:off x="3806825" y="4310063"/>
            <a:ext cx="1054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56" name="Line 87"/>
          <p:cNvSpPr>
            <a:spLocks noChangeShapeType="1"/>
          </p:cNvSpPr>
          <p:nvPr/>
        </p:nvSpPr>
        <p:spPr bwMode="auto">
          <a:xfrm>
            <a:off x="4105275" y="4311650"/>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557" name="Group 88"/>
          <p:cNvGrpSpPr>
            <a:grpSpLocks/>
          </p:cNvGrpSpPr>
          <p:nvPr/>
        </p:nvGrpSpPr>
        <p:grpSpPr bwMode="auto">
          <a:xfrm>
            <a:off x="3884613" y="4387850"/>
            <a:ext cx="144462" cy="144463"/>
            <a:chOff x="2949" y="2061"/>
            <a:chExt cx="91" cy="91"/>
          </a:xfrm>
        </p:grpSpPr>
        <p:sp>
          <p:nvSpPr>
            <p:cNvPr id="106627"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28"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6558" name="Rectangle 91"/>
          <p:cNvSpPr>
            <a:spLocks noChangeArrowheads="1"/>
          </p:cNvSpPr>
          <p:nvPr/>
        </p:nvSpPr>
        <p:spPr bwMode="auto">
          <a:xfrm>
            <a:off x="4556125" y="4302125"/>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b="0">
                <a:solidFill>
                  <a:schemeClr val="tx1"/>
                </a:solidFill>
              </a:rPr>
              <a:t>A</a:t>
            </a:r>
          </a:p>
        </p:txBody>
      </p:sp>
      <p:sp>
        <p:nvSpPr>
          <p:cNvPr id="106559" name="Line 92"/>
          <p:cNvSpPr>
            <a:spLocks noChangeShapeType="1"/>
          </p:cNvSpPr>
          <p:nvPr/>
        </p:nvSpPr>
        <p:spPr bwMode="auto">
          <a:xfrm>
            <a:off x="4562475" y="4311650"/>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60" name="Rectangle 93"/>
          <p:cNvSpPr>
            <a:spLocks noChangeArrowheads="1"/>
          </p:cNvSpPr>
          <p:nvPr/>
        </p:nvSpPr>
        <p:spPr bwMode="auto">
          <a:xfrm>
            <a:off x="4241800" y="4348163"/>
            <a:ext cx="293688"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000" b="0">
                <a:solidFill>
                  <a:schemeClr val="tx1"/>
                </a:solidFill>
              </a:rPr>
              <a:t>M</a:t>
            </a:r>
          </a:p>
        </p:txBody>
      </p:sp>
      <p:sp>
        <p:nvSpPr>
          <p:cNvPr id="106561" name="Oval 94"/>
          <p:cNvSpPr>
            <a:spLocks noChangeArrowheads="1"/>
          </p:cNvSpPr>
          <p:nvPr/>
        </p:nvSpPr>
        <p:spPr bwMode="auto">
          <a:xfrm>
            <a:off x="4260850" y="4364038"/>
            <a:ext cx="211138" cy="21272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nvGrpSpPr>
          <p:cNvPr id="106562" name="Group 95"/>
          <p:cNvGrpSpPr>
            <a:grpSpLocks/>
          </p:cNvGrpSpPr>
          <p:nvPr/>
        </p:nvGrpSpPr>
        <p:grpSpPr bwMode="auto">
          <a:xfrm>
            <a:off x="74613" y="671513"/>
            <a:ext cx="3587750" cy="3001962"/>
            <a:chOff x="47" y="612"/>
            <a:chExt cx="2260" cy="1891"/>
          </a:xfrm>
        </p:grpSpPr>
        <p:sp>
          <p:nvSpPr>
            <p:cNvPr id="106586" name="Oval 96" descr="Diagonales larges vers le bas"/>
            <p:cNvSpPr>
              <a:spLocks noChangeArrowheads="1"/>
            </p:cNvSpPr>
            <p:nvPr/>
          </p:nvSpPr>
          <p:spPr bwMode="auto">
            <a:xfrm>
              <a:off x="785" y="2251"/>
              <a:ext cx="200" cy="200"/>
            </a:xfrm>
            <a:prstGeom prst="ellipse">
              <a:avLst/>
            </a:prstGeom>
            <a:pattFill prst="wdDnDiag">
              <a:fgClr>
                <a:schemeClr val="tx1"/>
              </a:fgClr>
              <a:bgClr>
                <a:schemeClr val="bg1"/>
              </a:bgClr>
            </a:patt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87" name="Oval 97"/>
            <p:cNvSpPr>
              <a:spLocks noChangeArrowheads="1"/>
            </p:cNvSpPr>
            <p:nvPr/>
          </p:nvSpPr>
          <p:spPr bwMode="auto">
            <a:xfrm>
              <a:off x="726" y="2185"/>
              <a:ext cx="318" cy="31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88" name="Freeform 98"/>
            <p:cNvSpPr>
              <a:spLocks/>
            </p:cNvSpPr>
            <p:nvPr/>
          </p:nvSpPr>
          <p:spPr bwMode="auto">
            <a:xfrm>
              <a:off x="885" y="990"/>
              <a:ext cx="709" cy="1512"/>
            </a:xfrm>
            <a:custGeom>
              <a:avLst/>
              <a:gdLst>
                <a:gd name="T0" fmla="*/ 9 w 709"/>
                <a:gd name="T1" fmla="*/ 972 h 1512"/>
                <a:gd name="T2" fmla="*/ 159 w 709"/>
                <a:gd name="T3" fmla="*/ 936 h 1512"/>
                <a:gd name="T4" fmla="*/ 299 w 709"/>
                <a:gd name="T5" fmla="*/ 803 h 1512"/>
                <a:gd name="T6" fmla="*/ 501 w 709"/>
                <a:gd name="T7" fmla="*/ 329 h 1512"/>
                <a:gd name="T8" fmla="*/ 519 w 709"/>
                <a:gd name="T9" fmla="*/ 84 h 1512"/>
                <a:gd name="T10" fmla="*/ 635 w 709"/>
                <a:gd name="T11" fmla="*/ 62 h 1512"/>
                <a:gd name="T12" fmla="*/ 653 w 709"/>
                <a:gd name="T13" fmla="*/ 455 h 1512"/>
                <a:gd name="T14" fmla="*/ 299 w 709"/>
                <a:gd name="T15" fmla="*/ 1240 h 1512"/>
                <a:gd name="T16" fmla="*/ 123 w 709"/>
                <a:gd name="T17" fmla="*/ 1464 h 1512"/>
                <a:gd name="T18" fmla="*/ 0 w 709"/>
                <a:gd name="T19" fmla="*/ 1512 h 15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9" h="1512">
                  <a:moveTo>
                    <a:pt x="9" y="972"/>
                  </a:moveTo>
                  <a:cubicBezTo>
                    <a:pt x="34" y="966"/>
                    <a:pt x="111" y="964"/>
                    <a:pt x="159" y="936"/>
                  </a:cubicBezTo>
                  <a:cubicBezTo>
                    <a:pt x="207" y="908"/>
                    <a:pt x="242" y="904"/>
                    <a:pt x="299" y="803"/>
                  </a:cubicBezTo>
                  <a:cubicBezTo>
                    <a:pt x="356" y="702"/>
                    <a:pt x="465" y="449"/>
                    <a:pt x="501" y="329"/>
                  </a:cubicBezTo>
                  <a:cubicBezTo>
                    <a:pt x="537" y="209"/>
                    <a:pt x="497" y="129"/>
                    <a:pt x="519" y="84"/>
                  </a:cubicBezTo>
                  <a:cubicBezTo>
                    <a:pt x="541" y="39"/>
                    <a:pt x="613" y="0"/>
                    <a:pt x="635" y="62"/>
                  </a:cubicBezTo>
                  <a:cubicBezTo>
                    <a:pt x="657" y="124"/>
                    <a:pt x="709" y="259"/>
                    <a:pt x="653" y="455"/>
                  </a:cubicBezTo>
                  <a:cubicBezTo>
                    <a:pt x="597" y="651"/>
                    <a:pt x="387" y="1072"/>
                    <a:pt x="299" y="1240"/>
                  </a:cubicBezTo>
                  <a:cubicBezTo>
                    <a:pt x="211" y="1408"/>
                    <a:pt x="173" y="1419"/>
                    <a:pt x="123" y="1464"/>
                  </a:cubicBezTo>
                  <a:cubicBezTo>
                    <a:pt x="73" y="1509"/>
                    <a:pt x="26" y="1502"/>
                    <a:pt x="0" y="1512"/>
                  </a:cubicBez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89" name="Freeform 99"/>
            <p:cNvSpPr>
              <a:spLocks/>
            </p:cNvSpPr>
            <p:nvPr/>
          </p:nvSpPr>
          <p:spPr bwMode="auto">
            <a:xfrm>
              <a:off x="187" y="990"/>
              <a:ext cx="709" cy="1512"/>
            </a:xfrm>
            <a:custGeom>
              <a:avLst/>
              <a:gdLst>
                <a:gd name="T0" fmla="*/ 707 w 709"/>
                <a:gd name="T1" fmla="*/ 969 h 1512"/>
                <a:gd name="T2" fmla="*/ 557 w 709"/>
                <a:gd name="T3" fmla="*/ 936 h 1512"/>
                <a:gd name="T4" fmla="*/ 410 w 709"/>
                <a:gd name="T5" fmla="*/ 803 h 1512"/>
                <a:gd name="T6" fmla="*/ 208 w 709"/>
                <a:gd name="T7" fmla="*/ 329 h 1512"/>
                <a:gd name="T8" fmla="*/ 190 w 709"/>
                <a:gd name="T9" fmla="*/ 84 h 1512"/>
                <a:gd name="T10" fmla="*/ 74 w 709"/>
                <a:gd name="T11" fmla="*/ 62 h 1512"/>
                <a:gd name="T12" fmla="*/ 56 w 709"/>
                <a:gd name="T13" fmla="*/ 455 h 1512"/>
                <a:gd name="T14" fmla="*/ 410 w 709"/>
                <a:gd name="T15" fmla="*/ 1240 h 1512"/>
                <a:gd name="T16" fmla="*/ 586 w 709"/>
                <a:gd name="T17" fmla="*/ 1464 h 1512"/>
                <a:gd name="T18" fmla="*/ 709 w 709"/>
                <a:gd name="T19" fmla="*/ 1512 h 15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9" h="1512">
                  <a:moveTo>
                    <a:pt x="707" y="969"/>
                  </a:moveTo>
                  <a:cubicBezTo>
                    <a:pt x="682" y="964"/>
                    <a:pt x="607" y="964"/>
                    <a:pt x="557" y="936"/>
                  </a:cubicBezTo>
                  <a:cubicBezTo>
                    <a:pt x="507" y="908"/>
                    <a:pt x="468" y="904"/>
                    <a:pt x="410" y="803"/>
                  </a:cubicBezTo>
                  <a:cubicBezTo>
                    <a:pt x="352" y="702"/>
                    <a:pt x="244" y="449"/>
                    <a:pt x="208" y="329"/>
                  </a:cubicBezTo>
                  <a:cubicBezTo>
                    <a:pt x="172" y="209"/>
                    <a:pt x="212" y="129"/>
                    <a:pt x="190" y="84"/>
                  </a:cubicBezTo>
                  <a:cubicBezTo>
                    <a:pt x="168" y="39"/>
                    <a:pt x="96" y="0"/>
                    <a:pt x="74" y="62"/>
                  </a:cubicBezTo>
                  <a:cubicBezTo>
                    <a:pt x="52" y="124"/>
                    <a:pt x="0" y="259"/>
                    <a:pt x="56" y="455"/>
                  </a:cubicBezTo>
                  <a:cubicBezTo>
                    <a:pt x="112" y="651"/>
                    <a:pt x="322" y="1072"/>
                    <a:pt x="410" y="1240"/>
                  </a:cubicBezTo>
                  <a:cubicBezTo>
                    <a:pt x="498" y="1408"/>
                    <a:pt x="536" y="1419"/>
                    <a:pt x="586" y="1464"/>
                  </a:cubicBezTo>
                  <a:cubicBezTo>
                    <a:pt x="636" y="1509"/>
                    <a:pt x="683" y="1502"/>
                    <a:pt x="709" y="1512"/>
                  </a:cubicBez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90" name="Line 100"/>
            <p:cNvSpPr>
              <a:spLocks noChangeShapeType="1"/>
            </p:cNvSpPr>
            <p:nvPr/>
          </p:nvSpPr>
          <p:spPr bwMode="auto">
            <a:xfrm flipV="1">
              <a:off x="386" y="769"/>
              <a:ext cx="0" cy="4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91" name="Line 101"/>
            <p:cNvSpPr>
              <a:spLocks noChangeShapeType="1"/>
            </p:cNvSpPr>
            <p:nvPr/>
          </p:nvSpPr>
          <p:spPr bwMode="auto">
            <a:xfrm flipV="1">
              <a:off x="1393" y="769"/>
              <a:ext cx="0" cy="37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92" name="Rectangle 102"/>
            <p:cNvSpPr>
              <a:spLocks noChangeArrowheads="1"/>
            </p:cNvSpPr>
            <p:nvPr/>
          </p:nvSpPr>
          <p:spPr bwMode="auto">
            <a:xfrm>
              <a:off x="655" y="629"/>
              <a:ext cx="523"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400" b="0">
                  <a:solidFill>
                    <a:schemeClr val="tx1"/>
                  </a:solidFill>
                </a:rPr>
                <a:t>65±0,03</a:t>
              </a:r>
            </a:p>
          </p:txBody>
        </p:sp>
        <p:grpSp>
          <p:nvGrpSpPr>
            <p:cNvPr id="106593" name="Group 103"/>
            <p:cNvGrpSpPr>
              <a:grpSpLocks/>
            </p:cNvGrpSpPr>
            <p:nvPr/>
          </p:nvGrpSpPr>
          <p:grpSpPr bwMode="auto">
            <a:xfrm>
              <a:off x="1139" y="635"/>
              <a:ext cx="171" cy="156"/>
              <a:chOff x="2700" y="1897"/>
              <a:chExt cx="171" cy="156"/>
            </a:xfrm>
          </p:grpSpPr>
          <p:sp>
            <p:nvSpPr>
              <p:cNvPr id="106625" name="Rectangle 104"/>
              <p:cNvSpPr>
                <a:spLocks noChangeArrowheads="1"/>
              </p:cNvSpPr>
              <p:nvPr/>
            </p:nvSpPr>
            <p:spPr bwMode="auto">
              <a:xfrm>
                <a:off x="2700" y="1897"/>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000" b="0">
                    <a:solidFill>
                      <a:schemeClr val="tx1"/>
                    </a:solidFill>
                  </a:rPr>
                  <a:t>E</a:t>
                </a:r>
              </a:p>
            </p:txBody>
          </p:sp>
          <p:sp>
            <p:nvSpPr>
              <p:cNvPr id="106626" name="Oval 105"/>
              <p:cNvSpPr>
                <a:spLocks noChangeArrowheads="1"/>
              </p:cNvSpPr>
              <p:nvPr/>
            </p:nvSpPr>
            <p:spPr bwMode="auto">
              <a:xfrm>
                <a:off x="2717" y="1898"/>
                <a:ext cx="138" cy="12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nvGrpSpPr>
            <p:cNvPr id="106594" name="Group 106"/>
            <p:cNvGrpSpPr>
              <a:grpSpLocks/>
            </p:cNvGrpSpPr>
            <p:nvPr/>
          </p:nvGrpSpPr>
          <p:grpSpPr bwMode="auto">
            <a:xfrm>
              <a:off x="57" y="722"/>
              <a:ext cx="333" cy="184"/>
              <a:chOff x="2080" y="2012"/>
              <a:chExt cx="333" cy="184"/>
            </a:xfrm>
          </p:grpSpPr>
          <p:sp>
            <p:nvSpPr>
              <p:cNvPr id="106622" name="Rectangle 107"/>
              <p:cNvSpPr>
                <a:spLocks noChangeArrowheads="1"/>
              </p:cNvSpPr>
              <p:nvPr/>
            </p:nvSpPr>
            <p:spPr bwMode="auto">
              <a:xfrm>
                <a:off x="2080" y="2012"/>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623" name="Line 108"/>
              <p:cNvSpPr>
                <a:spLocks noChangeShapeType="1"/>
              </p:cNvSpPr>
              <p:nvPr/>
            </p:nvSpPr>
            <p:spPr bwMode="auto">
              <a:xfrm>
                <a:off x="2273" y="2104"/>
                <a:ext cx="13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24" name="Freeform 109"/>
              <p:cNvSpPr>
                <a:spLocks/>
              </p:cNvSpPr>
              <p:nvPr/>
            </p:nvSpPr>
            <p:spPr bwMode="auto">
              <a:xfrm>
                <a:off x="2364" y="2056"/>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06595" name="Rectangle 110"/>
            <p:cNvSpPr>
              <a:spLocks noChangeArrowheads="1"/>
            </p:cNvSpPr>
            <p:nvPr/>
          </p:nvSpPr>
          <p:spPr bwMode="auto">
            <a:xfrm>
              <a:off x="47" y="732"/>
              <a:ext cx="199"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C</a:t>
              </a:r>
            </a:p>
          </p:txBody>
        </p:sp>
        <p:sp>
          <p:nvSpPr>
            <p:cNvPr id="106596" name="Rectangle 111"/>
            <p:cNvSpPr>
              <a:spLocks noChangeArrowheads="1"/>
            </p:cNvSpPr>
            <p:nvPr/>
          </p:nvSpPr>
          <p:spPr bwMode="auto">
            <a:xfrm>
              <a:off x="1805" y="622"/>
              <a:ext cx="180"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0</a:t>
              </a:r>
            </a:p>
          </p:txBody>
        </p:sp>
        <p:sp>
          <p:nvSpPr>
            <p:cNvPr id="106597" name="Rectangle 112"/>
            <p:cNvSpPr>
              <a:spLocks noChangeArrowheads="1"/>
            </p:cNvSpPr>
            <p:nvPr/>
          </p:nvSpPr>
          <p:spPr bwMode="auto">
            <a:xfrm>
              <a:off x="1633" y="626"/>
              <a:ext cx="66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98" name="Line 113"/>
            <p:cNvSpPr>
              <a:spLocks noChangeShapeType="1"/>
            </p:cNvSpPr>
            <p:nvPr/>
          </p:nvSpPr>
          <p:spPr bwMode="auto">
            <a:xfrm>
              <a:off x="1821" y="624"/>
              <a:ext cx="0" cy="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599" name="Group 114"/>
            <p:cNvGrpSpPr>
              <a:grpSpLocks/>
            </p:cNvGrpSpPr>
            <p:nvPr/>
          </p:nvGrpSpPr>
          <p:grpSpPr bwMode="auto">
            <a:xfrm>
              <a:off x="1682" y="672"/>
              <a:ext cx="91" cy="91"/>
              <a:chOff x="2949" y="2061"/>
              <a:chExt cx="91" cy="91"/>
            </a:xfrm>
          </p:grpSpPr>
          <p:sp>
            <p:nvSpPr>
              <p:cNvPr id="106620" name="Line 115"/>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21" name="Line 116"/>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6600" name="Rectangle 117"/>
            <p:cNvSpPr>
              <a:spLocks noChangeArrowheads="1"/>
            </p:cNvSpPr>
            <p:nvPr/>
          </p:nvSpPr>
          <p:spPr bwMode="auto">
            <a:xfrm>
              <a:off x="2104" y="612"/>
              <a:ext cx="203" cy="2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b="0">
                  <a:solidFill>
                    <a:schemeClr val="tx1"/>
                  </a:solidFill>
                </a:rPr>
                <a:t>A</a:t>
              </a:r>
            </a:p>
          </p:txBody>
        </p:sp>
        <p:sp>
          <p:nvSpPr>
            <p:cNvPr id="106601" name="Line 118"/>
            <p:cNvSpPr>
              <a:spLocks noChangeShapeType="1"/>
            </p:cNvSpPr>
            <p:nvPr/>
          </p:nvSpPr>
          <p:spPr bwMode="auto">
            <a:xfrm>
              <a:off x="2109" y="624"/>
              <a:ext cx="0" cy="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602" name="Group 119"/>
            <p:cNvGrpSpPr>
              <a:grpSpLocks/>
            </p:cNvGrpSpPr>
            <p:nvPr/>
          </p:nvGrpSpPr>
          <p:grpSpPr bwMode="auto">
            <a:xfrm>
              <a:off x="1907" y="641"/>
              <a:ext cx="185" cy="156"/>
              <a:chOff x="3174" y="2036"/>
              <a:chExt cx="185" cy="156"/>
            </a:xfrm>
          </p:grpSpPr>
          <p:sp>
            <p:nvSpPr>
              <p:cNvPr id="106618" name="Rectangle 120"/>
              <p:cNvSpPr>
                <a:spLocks noChangeArrowheads="1"/>
              </p:cNvSpPr>
              <p:nvPr/>
            </p:nvSpPr>
            <p:spPr bwMode="auto">
              <a:xfrm>
                <a:off x="3174" y="2036"/>
                <a:ext cx="185"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000" b="0">
                    <a:solidFill>
                      <a:schemeClr val="tx1"/>
                    </a:solidFill>
                  </a:rPr>
                  <a:t>M</a:t>
                </a:r>
              </a:p>
            </p:txBody>
          </p:sp>
          <p:sp>
            <p:nvSpPr>
              <p:cNvPr id="106619" name="Oval 121"/>
              <p:cNvSpPr>
                <a:spLocks noChangeArrowheads="1"/>
              </p:cNvSpPr>
              <p:nvPr/>
            </p:nvSpPr>
            <p:spPr bwMode="auto">
              <a:xfrm>
                <a:off x="3200" y="2038"/>
                <a:ext cx="133" cy="134"/>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06603" name="Line 122"/>
            <p:cNvSpPr>
              <a:spLocks noChangeShapeType="1"/>
            </p:cNvSpPr>
            <p:nvPr/>
          </p:nvSpPr>
          <p:spPr bwMode="auto">
            <a:xfrm>
              <a:off x="1402" y="810"/>
              <a:ext cx="248" cy="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04" name="Line 123"/>
            <p:cNvSpPr>
              <a:spLocks noChangeShapeType="1"/>
            </p:cNvSpPr>
            <p:nvPr/>
          </p:nvSpPr>
          <p:spPr bwMode="auto">
            <a:xfrm>
              <a:off x="404" y="814"/>
              <a:ext cx="989"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05" name="Rectangle 124"/>
            <p:cNvSpPr>
              <a:spLocks noChangeArrowheads="1"/>
            </p:cNvSpPr>
            <p:nvPr/>
          </p:nvSpPr>
          <p:spPr bwMode="auto">
            <a:xfrm>
              <a:off x="1806" y="807"/>
              <a:ext cx="180"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0</a:t>
              </a:r>
            </a:p>
          </p:txBody>
        </p:sp>
        <p:sp>
          <p:nvSpPr>
            <p:cNvPr id="106606" name="Rectangle 125"/>
            <p:cNvSpPr>
              <a:spLocks noChangeArrowheads="1"/>
            </p:cNvSpPr>
            <p:nvPr/>
          </p:nvSpPr>
          <p:spPr bwMode="auto">
            <a:xfrm>
              <a:off x="1634" y="811"/>
              <a:ext cx="66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607" name="Line 126"/>
            <p:cNvSpPr>
              <a:spLocks noChangeShapeType="1"/>
            </p:cNvSpPr>
            <p:nvPr/>
          </p:nvSpPr>
          <p:spPr bwMode="auto">
            <a:xfrm>
              <a:off x="1822" y="809"/>
              <a:ext cx="0" cy="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08" name="Rectangle 127"/>
            <p:cNvSpPr>
              <a:spLocks noChangeArrowheads="1"/>
            </p:cNvSpPr>
            <p:nvPr/>
          </p:nvSpPr>
          <p:spPr bwMode="auto">
            <a:xfrm>
              <a:off x="2099" y="797"/>
              <a:ext cx="203" cy="2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b="0">
                  <a:solidFill>
                    <a:schemeClr val="tx1"/>
                  </a:solidFill>
                </a:rPr>
                <a:t>A</a:t>
              </a:r>
            </a:p>
          </p:txBody>
        </p:sp>
        <p:sp>
          <p:nvSpPr>
            <p:cNvPr id="106609" name="Line 128"/>
            <p:cNvSpPr>
              <a:spLocks noChangeShapeType="1"/>
            </p:cNvSpPr>
            <p:nvPr/>
          </p:nvSpPr>
          <p:spPr bwMode="auto">
            <a:xfrm>
              <a:off x="2110" y="809"/>
              <a:ext cx="0" cy="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610" name="Group 129"/>
            <p:cNvGrpSpPr>
              <a:grpSpLocks/>
            </p:cNvGrpSpPr>
            <p:nvPr/>
          </p:nvGrpSpPr>
          <p:grpSpPr bwMode="auto">
            <a:xfrm>
              <a:off x="1922" y="826"/>
              <a:ext cx="185" cy="156"/>
              <a:chOff x="3174" y="2036"/>
              <a:chExt cx="185" cy="156"/>
            </a:xfrm>
          </p:grpSpPr>
          <p:sp>
            <p:nvSpPr>
              <p:cNvPr id="106616" name="Rectangle 130"/>
              <p:cNvSpPr>
                <a:spLocks noChangeArrowheads="1"/>
              </p:cNvSpPr>
              <p:nvPr/>
            </p:nvSpPr>
            <p:spPr bwMode="auto">
              <a:xfrm>
                <a:off x="3174" y="2036"/>
                <a:ext cx="185"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000" b="0">
                    <a:solidFill>
                      <a:schemeClr val="tx1"/>
                    </a:solidFill>
                  </a:rPr>
                  <a:t>M</a:t>
                </a:r>
              </a:p>
            </p:txBody>
          </p:sp>
          <p:sp>
            <p:nvSpPr>
              <p:cNvPr id="106617" name="Oval 131"/>
              <p:cNvSpPr>
                <a:spLocks noChangeArrowheads="1"/>
              </p:cNvSpPr>
              <p:nvPr/>
            </p:nvSpPr>
            <p:spPr bwMode="auto">
              <a:xfrm>
                <a:off x="3200" y="2038"/>
                <a:ext cx="133" cy="134"/>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nvGrpSpPr>
            <p:cNvPr id="106611" name="Group 132"/>
            <p:cNvGrpSpPr>
              <a:grpSpLocks/>
            </p:cNvGrpSpPr>
            <p:nvPr/>
          </p:nvGrpSpPr>
          <p:grpSpPr bwMode="auto">
            <a:xfrm>
              <a:off x="1667" y="875"/>
              <a:ext cx="137" cy="56"/>
              <a:chOff x="1667" y="1319"/>
              <a:chExt cx="185" cy="75"/>
            </a:xfrm>
          </p:grpSpPr>
          <p:sp>
            <p:nvSpPr>
              <p:cNvPr id="106612" name="Line 133"/>
              <p:cNvSpPr>
                <a:spLocks noChangeShapeType="1"/>
              </p:cNvSpPr>
              <p:nvPr/>
            </p:nvSpPr>
            <p:spPr bwMode="auto">
              <a:xfrm>
                <a:off x="1667" y="1356"/>
                <a:ext cx="18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6613" name="Group 134"/>
              <p:cNvGrpSpPr>
                <a:grpSpLocks/>
              </p:cNvGrpSpPr>
              <p:nvPr/>
            </p:nvGrpSpPr>
            <p:grpSpPr bwMode="auto">
              <a:xfrm>
                <a:off x="1708" y="1319"/>
                <a:ext cx="103" cy="75"/>
                <a:chOff x="1703" y="1319"/>
                <a:chExt cx="103" cy="75"/>
              </a:xfrm>
            </p:grpSpPr>
            <p:sp>
              <p:nvSpPr>
                <p:cNvPr id="106614" name="Line 135"/>
                <p:cNvSpPr>
                  <a:spLocks noChangeShapeType="1"/>
                </p:cNvSpPr>
                <p:nvPr/>
              </p:nvSpPr>
              <p:spPr bwMode="auto">
                <a:xfrm>
                  <a:off x="1703" y="1319"/>
                  <a:ext cx="10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615" name="Line 136"/>
                <p:cNvSpPr>
                  <a:spLocks noChangeShapeType="1"/>
                </p:cNvSpPr>
                <p:nvPr/>
              </p:nvSpPr>
              <p:spPr bwMode="auto">
                <a:xfrm>
                  <a:off x="1703" y="1394"/>
                  <a:ext cx="10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grpSp>
      <p:sp>
        <p:nvSpPr>
          <p:cNvPr id="106563" name="Line 137"/>
          <p:cNvSpPr>
            <a:spLocks noChangeShapeType="1"/>
          </p:cNvSpPr>
          <p:nvPr/>
        </p:nvSpPr>
        <p:spPr bwMode="auto">
          <a:xfrm flipH="1">
            <a:off x="4859338" y="4451350"/>
            <a:ext cx="388937"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64" name="Rectangle 138"/>
          <p:cNvSpPr>
            <a:spLocks noChangeArrowheads="1"/>
          </p:cNvSpPr>
          <p:nvPr/>
        </p:nvSpPr>
        <p:spPr bwMode="auto">
          <a:xfrm>
            <a:off x="4295775" y="4841875"/>
            <a:ext cx="292100" cy="292100"/>
          </a:xfrm>
          <a:prstGeom prst="rect">
            <a:avLst/>
          </a:prstGeom>
          <a:solidFill>
            <a:srgbClr val="CC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65" name="Line 139"/>
          <p:cNvSpPr>
            <a:spLocks noChangeShapeType="1"/>
          </p:cNvSpPr>
          <p:nvPr/>
        </p:nvSpPr>
        <p:spPr bwMode="auto">
          <a:xfrm flipV="1">
            <a:off x="4441825" y="4606925"/>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66" name="Freeform 140"/>
          <p:cNvSpPr>
            <a:spLocks/>
          </p:cNvSpPr>
          <p:nvPr/>
        </p:nvSpPr>
        <p:spPr bwMode="auto">
          <a:xfrm>
            <a:off x="4364038" y="460692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6567" name="Rectangle 141"/>
          <p:cNvSpPr>
            <a:spLocks noChangeArrowheads="1"/>
          </p:cNvSpPr>
          <p:nvPr/>
        </p:nvSpPr>
        <p:spPr bwMode="auto">
          <a:xfrm>
            <a:off x="4287838" y="4841875"/>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B</a:t>
            </a:r>
          </a:p>
        </p:txBody>
      </p:sp>
      <p:sp>
        <p:nvSpPr>
          <p:cNvPr id="106568" name="Line 142"/>
          <p:cNvSpPr>
            <a:spLocks noChangeShapeType="1"/>
          </p:cNvSpPr>
          <p:nvPr/>
        </p:nvSpPr>
        <p:spPr bwMode="auto">
          <a:xfrm flipH="1">
            <a:off x="3546475" y="2981325"/>
            <a:ext cx="18002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69" name="Line 143"/>
          <p:cNvSpPr>
            <a:spLocks noChangeShapeType="1"/>
          </p:cNvSpPr>
          <p:nvPr/>
        </p:nvSpPr>
        <p:spPr bwMode="auto">
          <a:xfrm flipH="1">
            <a:off x="2627313" y="2981325"/>
            <a:ext cx="895350"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70" name="Line 144"/>
          <p:cNvSpPr>
            <a:spLocks noChangeShapeType="1"/>
          </p:cNvSpPr>
          <p:nvPr/>
        </p:nvSpPr>
        <p:spPr bwMode="auto">
          <a:xfrm flipV="1">
            <a:off x="2630488" y="2827338"/>
            <a:ext cx="0" cy="8826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71" name="Line 145"/>
          <p:cNvSpPr>
            <a:spLocks noChangeShapeType="1"/>
          </p:cNvSpPr>
          <p:nvPr/>
        </p:nvSpPr>
        <p:spPr bwMode="auto">
          <a:xfrm flipV="1">
            <a:off x="3559175" y="2838450"/>
            <a:ext cx="0" cy="8826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72" name="Rectangle 146"/>
          <p:cNvSpPr>
            <a:spLocks noChangeArrowheads="1"/>
          </p:cNvSpPr>
          <p:nvPr/>
        </p:nvSpPr>
        <p:spPr bwMode="auto">
          <a:xfrm>
            <a:off x="2889250" y="2625725"/>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28</a:t>
            </a:r>
          </a:p>
        </p:txBody>
      </p:sp>
      <p:sp>
        <p:nvSpPr>
          <p:cNvPr id="106573" name="Rectangle 147"/>
          <p:cNvSpPr>
            <a:spLocks noChangeArrowheads="1"/>
          </p:cNvSpPr>
          <p:nvPr/>
        </p:nvSpPr>
        <p:spPr bwMode="auto">
          <a:xfrm>
            <a:off x="2892425" y="2647950"/>
            <a:ext cx="358775" cy="25241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74" name="Rectangle 148"/>
          <p:cNvSpPr>
            <a:spLocks noChangeArrowheads="1"/>
          </p:cNvSpPr>
          <p:nvPr/>
        </p:nvSpPr>
        <p:spPr bwMode="auto">
          <a:xfrm>
            <a:off x="4192588" y="2625725"/>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70</a:t>
            </a:r>
          </a:p>
        </p:txBody>
      </p:sp>
      <p:sp>
        <p:nvSpPr>
          <p:cNvPr id="106575" name="Rectangle 149"/>
          <p:cNvSpPr>
            <a:spLocks noChangeArrowheads="1"/>
          </p:cNvSpPr>
          <p:nvPr/>
        </p:nvSpPr>
        <p:spPr bwMode="auto">
          <a:xfrm>
            <a:off x="4195763" y="2647950"/>
            <a:ext cx="358775" cy="25241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76" name="Line 150"/>
          <p:cNvSpPr>
            <a:spLocks noChangeShapeType="1"/>
          </p:cNvSpPr>
          <p:nvPr/>
        </p:nvSpPr>
        <p:spPr bwMode="auto">
          <a:xfrm flipH="1">
            <a:off x="5343525" y="2979738"/>
            <a:ext cx="1576388"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77" name="Rectangle 151"/>
          <p:cNvSpPr>
            <a:spLocks noChangeArrowheads="1"/>
          </p:cNvSpPr>
          <p:nvPr/>
        </p:nvSpPr>
        <p:spPr bwMode="auto">
          <a:xfrm>
            <a:off x="5473700" y="2636838"/>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60</a:t>
            </a:r>
          </a:p>
        </p:txBody>
      </p:sp>
      <p:sp>
        <p:nvSpPr>
          <p:cNvPr id="106578" name="Rectangle 152"/>
          <p:cNvSpPr>
            <a:spLocks noChangeArrowheads="1"/>
          </p:cNvSpPr>
          <p:nvPr/>
        </p:nvSpPr>
        <p:spPr bwMode="auto">
          <a:xfrm>
            <a:off x="5476875" y="2659063"/>
            <a:ext cx="358775" cy="2524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79" name="Line 153"/>
          <p:cNvSpPr>
            <a:spLocks noChangeShapeType="1"/>
          </p:cNvSpPr>
          <p:nvPr/>
        </p:nvSpPr>
        <p:spPr bwMode="auto">
          <a:xfrm flipH="1">
            <a:off x="6918325" y="2981325"/>
            <a:ext cx="895350"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80" name="Rectangle 154"/>
          <p:cNvSpPr>
            <a:spLocks noChangeArrowheads="1"/>
          </p:cNvSpPr>
          <p:nvPr/>
        </p:nvSpPr>
        <p:spPr bwMode="auto">
          <a:xfrm>
            <a:off x="7180263" y="2625725"/>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28</a:t>
            </a:r>
          </a:p>
        </p:txBody>
      </p:sp>
      <p:sp>
        <p:nvSpPr>
          <p:cNvPr id="106581" name="Rectangle 155"/>
          <p:cNvSpPr>
            <a:spLocks noChangeArrowheads="1"/>
          </p:cNvSpPr>
          <p:nvPr/>
        </p:nvSpPr>
        <p:spPr bwMode="auto">
          <a:xfrm>
            <a:off x="7183438" y="2647950"/>
            <a:ext cx="358775" cy="25241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6582" name="Line 156"/>
          <p:cNvSpPr>
            <a:spLocks noChangeShapeType="1"/>
          </p:cNvSpPr>
          <p:nvPr/>
        </p:nvSpPr>
        <p:spPr bwMode="auto">
          <a:xfrm flipV="1">
            <a:off x="6921500" y="2922588"/>
            <a:ext cx="0" cy="36353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83" name="Line 157"/>
          <p:cNvSpPr>
            <a:spLocks noChangeShapeType="1"/>
          </p:cNvSpPr>
          <p:nvPr/>
        </p:nvSpPr>
        <p:spPr bwMode="auto">
          <a:xfrm flipV="1">
            <a:off x="7826375" y="2946400"/>
            <a:ext cx="0" cy="32861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584" name="Text Box 158"/>
          <p:cNvSpPr txBox="1">
            <a:spLocks noChangeArrowheads="1"/>
          </p:cNvSpPr>
          <p:nvPr/>
        </p:nvSpPr>
        <p:spPr bwMode="auto">
          <a:xfrm>
            <a:off x="615950" y="5621338"/>
            <a:ext cx="4492625" cy="1016000"/>
          </a:xfrm>
          <a:prstGeom prst="rect">
            <a:avLst/>
          </a:prstGeom>
          <a:solidFill>
            <a:srgbClr val="FFFF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2000" b="0">
                <a:solidFill>
                  <a:schemeClr val="tx1"/>
                </a:solidFill>
              </a:rPr>
              <a:t>Le jeu est défavorable à la précision </a:t>
            </a:r>
          </a:p>
          <a:p>
            <a:pPr algn="ctr" eaLnBrk="1" hangingPunct="1"/>
            <a:r>
              <a:rPr lang="fr-FR" altLang="fr-FR" sz="2000" b="0">
                <a:solidFill>
                  <a:schemeClr val="tx1"/>
                </a:solidFill>
              </a:rPr>
              <a:t>de la mise en position du synchro</a:t>
            </a:r>
          </a:p>
          <a:p>
            <a:pPr algn="ctr" eaLnBrk="1" hangingPunct="1"/>
            <a:r>
              <a:rPr lang="fr-FR" altLang="fr-FR" sz="2000" b="0">
                <a:solidFill>
                  <a:schemeClr val="tx1"/>
                </a:solidFill>
              </a:rPr>
              <a:t> =&gt; minimum de matière</a:t>
            </a:r>
          </a:p>
        </p:txBody>
      </p:sp>
      <p:sp>
        <p:nvSpPr>
          <p:cNvPr id="106585" name="ZoneTexte 1"/>
          <p:cNvSpPr txBox="1">
            <a:spLocks noChangeArrowheads="1"/>
          </p:cNvSpPr>
          <p:nvPr/>
        </p:nvSpPr>
        <p:spPr bwMode="auto">
          <a:xfrm>
            <a:off x="6916738" y="1195388"/>
            <a:ext cx="3730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2x</a:t>
            </a:r>
          </a:p>
        </p:txBody>
      </p:sp>
      <p:sp>
        <p:nvSpPr>
          <p:cNvPr id="2" name="ZoneTexte 1"/>
          <p:cNvSpPr txBox="1"/>
          <p:nvPr/>
        </p:nvSpPr>
        <p:spPr>
          <a:xfrm>
            <a:off x="8824604" y="1536575"/>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90573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Capture d’écran"/>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90143" y="231153"/>
            <a:ext cx="3200835" cy="3894489"/>
          </a:xfrm>
          <a:prstGeom prst="rect">
            <a:avLst/>
          </a:prstGeom>
        </p:spPr>
      </p:pic>
      <p:pic>
        <p:nvPicPr>
          <p:cNvPr id="5" name="Image 4" descr="Capture d’écran"/>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59854" y="4108861"/>
            <a:ext cx="3231124" cy="2735965"/>
          </a:xfrm>
          <a:prstGeom prst="rect">
            <a:avLst/>
          </a:prstGeom>
        </p:spPr>
      </p:pic>
      <p:pic>
        <p:nvPicPr>
          <p:cNvPr id="6" name="Image 5" descr="Capture d’écran"/>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89" y="462307"/>
            <a:ext cx="4077269" cy="6325483"/>
          </a:xfrm>
          <a:prstGeom prst="rect">
            <a:avLst/>
          </a:prstGeom>
        </p:spPr>
      </p:pic>
      <p:sp>
        <p:nvSpPr>
          <p:cNvPr id="7" name="Rectangle 59"/>
          <p:cNvSpPr>
            <a:spLocks noChangeArrowheads="1"/>
          </p:cNvSpPr>
          <p:nvPr/>
        </p:nvSpPr>
        <p:spPr bwMode="auto">
          <a:xfrm>
            <a:off x="2989" y="0"/>
            <a:ext cx="225766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ISO 1101:2017</a:t>
            </a:r>
            <a:endParaRPr lang="fr-FR" altLang="fr-FR" sz="2400" b="1" dirty="0">
              <a:latin typeface="Arial" charset="0"/>
            </a:endParaRPr>
          </a:p>
        </p:txBody>
      </p:sp>
      <p:sp>
        <p:nvSpPr>
          <p:cNvPr id="2" name="ZoneTexte 1"/>
          <p:cNvSpPr txBox="1"/>
          <p:nvPr/>
        </p:nvSpPr>
        <p:spPr>
          <a:xfrm>
            <a:off x="8057653" y="4379357"/>
            <a:ext cx="489236" cy="369332"/>
          </a:xfrm>
          <a:prstGeom prst="rect">
            <a:avLst/>
          </a:prstGeom>
          <a:noFill/>
        </p:spPr>
        <p:txBody>
          <a:bodyPr wrap="none" rtlCol="0">
            <a:spAutoFit/>
          </a:bodyPr>
          <a:lstStyle/>
          <a:p>
            <a:r>
              <a:rPr lang="fr-FR" dirty="0" smtClean="0"/>
              <a:t>3-1</a:t>
            </a:r>
            <a:endParaRPr lang="fr-FR" dirty="0"/>
          </a:p>
        </p:txBody>
      </p:sp>
    </p:spTree>
    <p:extLst>
      <p:ext uri="{BB962C8B-B14F-4D97-AF65-F5344CB8AC3E}">
        <p14:creationId xmlns:p14="http://schemas.microsoft.com/office/powerpoint/2010/main" val="337486196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2462213" y="3298825"/>
            <a:ext cx="5548312" cy="333375"/>
          </a:xfrm>
          <a:prstGeom prst="rect">
            <a:avLst/>
          </a:pr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3" name="Line 4"/>
          <p:cNvSpPr>
            <a:spLocks noChangeShapeType="1"/>
          </p:cNvSpPr>
          <p:nvPr/>
        </p:nvSpPr>
        <p:spPr bwMode="auto">
          <a:xfrm>
            <a:off x="6661150" y="1189038"/>
            <a:ext cx="274638"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 name="Rectangle 15"/>
          <p:cNvSpPr>
            <a:spLocks noChangeArrowheads="1"/>
          </p:cNvSpPr>
          <p:nvPr/>
        </p:nvSpPr>
        <p:spPr bwMode="auto">
          <a:xfrm>
            <a:off x="5722938" y="1014413"/>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40</a:t>
            </a:r>
          </a:p>
        </p:txBody>
      </p:sp>
      <p:sp>
        <p:nvSpPr>
          <p:cNvPr id="15" name="Rectangle 16"/>
          <p:cNvSpPr>
            <a:spLocks noChangeArrowheads="1"/>
          </p:cNvSpPr>
          <p:nvPr/>
        </p:nvSpPr>
        <p:spPr bwMode="auto">
          <a:xfrm>
            <a:off x="5726113" y="1036638"/>
            <a:ext cx="358775" cy="2524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33" name="Freeform 36"/>
          <p:cNvSpPr>
            <a:spLocks/>
          </p:cNvSpPr>
          <p:nvPr/>
        </p:nvSpPr>
        <p:spPr bwMode="auto">
          <a:xfrm>
            <a:off x="4992688" y="3619500"/>
            <a:ext cx="727075" cy="585788"/>
          </a:xfrm>
          <a:custGeom>
            <a:avLst/>
            <a:gdLst>
              <a:gd name="T0" fmla="*/ 0 w 318"/>
              <a:gd name="T1" fmla="*/ 0 h 256"/>
              <a:gd name="T2" fmla="*/ 0 w 318"/>
              <a:gd name="T3" fmla="*/ 2147483647 h 256"/>
              <a:gd name="T4" fmla="*/ 2147483647 w 318"/>
              <a:gd name="T5" fmla="*/ 2147483647 h 256"/>
              <a:gd name="T6" fmla="*/ 2147483647 w 318"/>
              <a:gd name="T7" fmla="*/ 2147483647 h 256"/>
              <a:gd name="T8" fmla="*/ 2147483647 w 318"/>
              <a:gd name="T9" fmla="*/ 2147483647 h 256"/>
              <a:gd name="T10" fmla="*/ 2147483647 w 318"/>
              <a:gd name="T11" fmla="*/ 2147483647 h 256"/>
              <a:gd name="T12" fmla="*/ 2147483647 w 318"/>
              <a:gd name="T13" fmla="*/ 2147483647 h 256"/>
              <a:gd name="T14" fmla="*/ 2147483647 w 318"/>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8" h="256">
                <a:moveTo>
                  <a:pt x="0" y="0"/>
                </a:moveTo>
                <a:lnTo>
                  <a:pt x="0" y="255"/>
                </a:lnTo>
                <a:lnTo>
                  <a:pt x="113" y="255"/>
                </a:lnTo>
                <a:lnTo>
                  <a:pt x="113" y="159"/>
                </a:lnTo>
                <a:lnTo>
                  <a:pt x="215" y="159"/>
                </a:lnTo>
                <a:lnTo>
                  <a:pt x="215" y="255"/>
                </a:lnTo>
                <a:lnTo>
                  <a:pt x="317" y="255"/>
                </a:lnTo>
                <a:lnTo>
                  <a:pt x="317" y="0"/>
                </a:lnTo>
              </a:path>
            </a:pathLst>
          </a:custGeom>
          <a:noFill/>
          <a:ln w="28575"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6" name="Line 39"/>
          <p:cNvSpPr>
            <a:spLocks noChangeShapeType="1"/>
          </p:cNvSpPr>
          <p:nvPr/>
        </p:nvSpPr>
        <p:spPr bwMode="auto">
          <a:xfrm>
            <a:off x="5246688" y="4103688"/>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 name="Line 40"/>
          <p:cNvSpPr>
            <a:spLocks noChangeShapeType="1"/>
          </p:cNvSpPr>
          <p:nvPr/>
        </p:nvSpPr>
        <p:spPr bwMode="auto">
          <a:xfrm>
            <a:off x="5494338" y="4103688"/>
            <a:ext cx="225425"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Rectangle 41"/>
          <p:cNvSpPr>
            <a:spLocks noChangeArrowheads="1"/>
          </p:cNvSpPr>
          <p:nvPr/>
        </p:nvSpPr>
        <p:spPr bwMode="auto">
          <a:xfrm>
            <a:off x="4325538" y="3724275"/>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10,1</a:t>
            </a:r>
            <a:endParaRPr lang="fr-FR" altLang="fr-FR" sz="1400" b="0" dirty="0">
              <a:solidFill>
                <a:srgbClr val="000000"/>
              </a:solidFill>
            </a:endParaRPr>
          </a:p>
        </p:txBody>
      </p:sp>
      <p:sp>
        <p:nvSpPr>
          <p:cNvPr id="42" name="Rectangle 45"/>
          <p:cNvSpPr>
            <a:spLocks noChangeArrowheads="1"/>
          </p:cNvSpPr>
          <p:nvPr/>
        </p:nvSpPr>
        <p:spPr bwMode="auto">
          <a:xfrm>
            <a:off x="6351588" y="1489075"/>
            <a:ext cx="282575" cy="47148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43" name="Line 46"/>
          <p:cNvSpPr>
            <a:spLocks noChangeShapeType="1"/>
          </p:cNvSpPr>
          <p:nvPr/>
        </p:nvSpPr>
        <p:spPr bwMode="auto">
          <a:xfrm>
            <a:off x="6421438" y="1960563"/>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Line 47"/>
          <p:cNvSpPr>
            <a:spLocks noChangeShapeType="1"/>
          </p:cNvSpPr>
          <p:nvPr/>
        </p:nvSpPr>
        <p:spPr bwMode="auto">
          <a:xfrm>
            <a:off x="6562725" y="1957388"/>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5" name="Freeform 48"/>
          <p:cNvSpPr>
            <a:spLocks/>
          </p:cNvSpPr>
          <p:nvPr/>
        </p:nvSpPr>
        <p:spPr bwMode="auto">
          <a:xfrm>
            <a:off x="6021388" y="2230438"/>
            <a:ext cx="400050" cy="998537"/>
          </a:xfrm>
          <a:custGeom>
            <a:avLst/>
            <a:gdLst>
              <a:gd name="T0" fmla="*/ 2147483647 w 267"/>
              <a:gd name="T1" fmla="*/ 0 h 674"/>
              <a:gd name="T2" fmla="*/ 2147483647 w 267"/>
              <a:gd name="T3" fmla="*/ 0 h 674"/>
              <a:gd name="T4" fmla="*/ 0 w 267"/>
              <a:gd name="T5" fmla="*/ 2147483647 h 674"/>
              <a:gd name="T6" fmla="*/ 0 60000 65536"/>
              <a:gd name="T7" fmla="*/ 0 60000 65536"/>
              <a:gd name="T8" fmla="*/ 0 60000 65536"/>
            </a:gdLst>
            <a:ahLst/>
            <a:cxnLst>
              <a:cxn ang="T6">
                <a:pos x="T0" y="T1"/>
              </a:cxn>
              <a:cxn ang="T7">
                <a:pos x="T2" y="T3"/>
              </a:cxn>
              <a:cxn ang="T8">
                <a:pos x="T4" y="T5"/>
              </a:cxn>
            </a:cxnLst>
            <a:rect l="0" t="0" r="r" b="b"/>
            <a:pathLst>
              <a:path w="267" h="674">
                <a:moveTo>
                  <a:pt x="267" y="0"/>
                </a:moveTo>
                <a:lnTo>
                  <a:pt x="200" y="0"/>
                </a:lnTo>
                <a:lnTo>
                  <a:pt x="0" y="674"/>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6" name="Rectangle 49"/>
          <p:cNvSpPr>
            <a:spLocks noChangeArrowheads="1"/>
          </p:cNvSpPr>
          <p:nvPr/>
        </p:nvSpPr>
        <p:spPr bwMode="auto">
          <a:xfrm>
            <a:off x="6021388" y="3206750"/>
            <a:ext cx="788987" cy="517525"/>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47" name="Freeform 50"/>
          <p:cNvSpPr>
            <a:spLocks/>
          </p:cNvSpPr>
          <p:nvPr/>
        </p:nvSpPr>
        <p:spPr bwMode="auto">
          <a:xfrm>
            <a:off x="6562725" y="2360613"/>
            <a:ext cx="247650" cy="881062"/>
          </a:xfrm>
          <a:custGeom>
            <a:avLst/>
            <a:gdLst>
              <a:gd name="T0" fmla="*/ 0 w 156"/>
              <a:gd name="T1" fmla="*/ 0 h 555"/>
              <a:gd name="T2" fmla="*/ 2147483647 w 156"/>
              <a:gd name="T3" fmla="*/ 0 h 555"/>
              <a:gd name="T4" fmla="*/ 2147483647 w 156"/>
              <a:gd name="T5" fmla="*/ 2147483647 h 555"/>
              <a:gd name="T6" fmla="*/ 0 60000 65536"/>
              <a:gd name="T7" fmla="*/ 0 60000 65536"/>
              <a:gd name="T8" fmla="*/ 0 60000 65536"/>
            </a:gdLst>
            <a:ahLst/>
            <a:cxnLst>
              <a:cxn ang="T6">
                <a:pos x="T0" y="T1"/>
              </a:cxn>
              <a:cxn ang="T7">
                <a:pos x="T2" y="T3"/>
              </a:cxn>
              <a:cxn ang="T8">
                <a:pos x="T4" y="T5"/>
              </a:cxn>
            </a:cxnLst>
            <a:rect l="0" t="0" r="r" b="b"/>
            <a:pathLst>
              <a:path w="156" h="555">
                <a:moveTo>
                  <a:pt x="0" y="0"/>
                </a:moveTo>
                <a:lnTo>
                  <a:pt x="45" y="0"/>
                </a:lnTo>
                <a:lnTo>
                  <a:pt x="156" y="555"/>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5" name="Line 58"/>
          <p:cNvSpPr>
            <a:spLocks noChangeShapeType="1"/>
          </p:cNvSpPr>
          <p:nvPr/>
        </p:nvSpPr>
        <p:spPr bwMode="auto">
          <a:xfrm flipV="1">
            <a:off x="5351463" y="1312863"/>
            <a:ext cx="0" cy="285750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 name="Line 59"/>
          <p:cNvSpPr>
            <a:spLocks noChangeShapeType="1"/>
          </p:cNvSpPr>
          <p:nvPr/>
        </p:nvSpPr>
        <p:spPr bwMode="auto">
          <a:xfrm flipV="1">
            <a:off x="6480175" y="1277938"/>
            <a:ext cx="0" cy="623887"/>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 name="Line 60"/>
          <p:cNvSpPr>
            <a:spLocks noChangeShapeType="1"/>
          </p:cNvSpPr>
          <p:nvPr/>
        </p:nvSpPr>
        <p:spPr bwMode="auto">
          <a:xfrm>
            <a:off x="5351463" y="1328738"/>
            <a:ext cx="1128712"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8" name="Line 61"/>
          <p:cNvSpPr>
            <a:spLocks noChangeShapeType="1"/>
          </p:cNvSpPr>
          <p:nvPr/>
        </p:nvSpPr>
        <p:spPr bwMode="auto">
          <a:xfrm>
            <a:off x="2389188" y="3465513"/>
            <a:ext cx="5819775" cy="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Line 62"/>
          <p:cNvSpPr>
            <a:spLocks noChangeShapeType="1"/>
          </p:cNvSpPr>
          <p:nvPr/>
        </p:nvSpPr>
        <p:spPr bwMode="auto">
          <a:xfrm flipH="1">
            <a:off x="6350000" y="1185863"/>
            <a:ext cx="29527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Line 63"/>
          <p:cNvSpPr>
            <a:spLocks noChangeShapeType="1"/>
          </p:cNvSpPr>
          <p:nvPr/>
        </p:nvSpPr>
        <p:spPr bwMode="auto">
          <a:xfrm flipH="1">
            <a:off x="6221412" y="1185863"/>
            <a:ext cx="141287"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1" name="Rectangle 64"/>
          <p:cNvSpPr>
            <a:spLocks noChangeArrowheads="1"/>
          </p:cNvSpPr>
          <p:nvPr/>
        </p:nvSpPr>
        <p:spPr bwMode="auto">
          <a:xfrm>
            <a:off x="6661150" y="882428"/>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7,8</a:t>
            </a:r>
            <a:endParaRPr lang="fr-FR" altLang="fr-FR" sz="1400" b="0" dirty="0">
              <a:solidFill>
                <a:srgbClr val="000000"/>
              </a:solidFill>
            </a:endParaRPr>
          </a:p>
        </p:txBody>
      </p:sp>
      <p:sp>
        <p:nvSpPr>
          <p:cNvPr id="92" name="Line 137"/>
          <p:cNvSpPr>
            <a:spLocks noChangeShapeType="1"/>
          </p:cNvSpPr>
          <p:nvPr/>
        </p:nvSpPr>
        <p:spPr bwMode="auto">
          <a:xfrm flipH="1">
            <a:off x="4219575" y="4108450"/>
            <a:ext cx="1028700"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4" name="Text Box 2"/>
          <p:cNvSpPr txBox="1">
            <a:spLocks noChangeArrowheads="1"/>
          </p:cNvSpPr>
          <p:nvPr/>
        </p:nvSpPr>
        <p:spPr bwMode="auto">
          <a:xfrm>
            <a:off x="122238" y="127000"/>
            <a:ext cx="7876900"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CONDITION SUFFISANTE AU MINIMUM </a:t>
            </a:r>
            <a:r>
              <a:rPr lang="fr-FR" altLang="fr-FR" sz="2400" dirty="0">
                <a:solidFill>
                  <a:schemeClr val="tx1"/>
                </a:solidFill>
              </a:rPr>
              <a:t>DE MATIERE</a:t>
            </a:r>
          </a:p>
        </p:txBody>
      </p:sp>
      <p:cxnSp>
        <p:nvCxnSpPr>
          <p:cNvPr id="116" name="Connecteur droit 115"/>
          <p:cNvCxnSpPr/>
          <p:nvPr/>
        </p:nvCxnSpPr>
        <p:spPr>
          <a:xfrm flipV="1">
            <a:off x="6351588" y="1036638"/>
            <a:ext cx="0" cy="45243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17" name="Connecteur droit 116"/>
          <p:cNvCxnSpPr/>
          <p:nvPr/>
        </p:nvCxnSpPr>
        <p:spPr>
          <a:xfrm flipV="1">
            <a:off x="6634163" y="1071563"/>
            <a:ext cx="0" cy="45243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19" name="Group 46"/>
          <p:cNvGrpSpPr>
            <a:grpSpLocks/>
          </p:cNvGrpSpPr>
          <p:nvPr/>
        </p:nvGrpSpPr>
        <p:grpSpPr bwMode="auto">
          <a:xfrm rot="5400000">
            <a:off x="5283993" y="1151731"/>
            <a:ext cx="928688" cy="1228725"/>
            <a:chOff x="386" y="2370"/>
            <a:chExt cx="585" cy="774"/>
          </a:xfrm>
        </p:grpSpPr>
        <p:sp>
          <p:nvSpPr>
            <p:cNvPr id="120" name="Oval 47"/>
            <p:cNvSpPr>
              <a:spLocks noChangeArrowheads="1"/>
            </p:cNvSpPr>
            <p:nvPr/>
          </p:nvSpPr>
          <p:spPr bwMode="auto">
            <a:xfrm>
              <a:off x="487" y="2643"/>
              <a:ext cx="484" cy="455"/>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21" name="Line 48"/>
            <p:cNvSpPr>
              <a:spLocks noChangeShapeType="1"/>
            </p:cNvSpPr>
            <p:nvPr/>
          </p:nvSpPr>
          <p:spPr bwMode="auto">
            <a:xfrm flipH="1">
              <a:off x="681" y="2370"/>
              <a:ext cx="42"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2" name="Line 49"/>
            <p:cNvSpPr>
              <a:spLocks noChangeShapeType="1"/>
            </p:cNvSpPr>
            <p:nvPr/>
          </p:nvSpPr>
          <p:spPr bwMode="auto">
            <a:xfrm>
              <a:off x="729" y="2370"/>
              <a:ext cx="43" cy="8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3" name="Line 50"/>
            <p:cNvSpPr>
              <a:spLocks noChangeShapeType="1"/>
            </p:cNvSpPr>
            <p:nvPr/>
          </p:nvSpPr>
          <p:spPr bwMode="auto">
            <a:xfrm>
              <a:off x="681" y="2458"/>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4" name="Line 51"/>
            <p:cNvSpPr>
              <a:spLocks noChangeShapeType="1"/>
            </p:cNvSpPr>
            <p:nvPr/>
          </p:nvSpPr>
          <p:spPr bwMode="auto">
            <a:xfrm>
              <a:off x="681" y="2503"/>
              <a:ext cx="97"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5" name="Line 52"/>
            <p:cNvSpPr>
              <a:spLocks noChangeShapeType="1"/>
            </p:cNvSpPr>
            <p:nvPr/>
          </p:nvSpPr>
          <p:spPr bwMode="auto">
            <a:xfrm>
              <a:off x="703" y="2461"/>
              <a:ext cx="1" cy="46"/>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6" name="Line 53"/>
            <p:cNvSpPr>
              <a:spLocks noChangeShapeType="1"/>
            </p:cNvSpPr>
            <p:nvPr/>
          </p:nvSpPr>
          <p:spPr bwMode="auto">
            <a:xfrm>
              <a:off x="759" y="2461"/>
              <a:ext cx="1" cy="46"/>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7" name="Rectangle 54"/>
            <p:cNvSpPr>
              <a:spLocks noChangeArrowheads="1"/>
            </p:cNvSpPr>
            <p:nvPr/>
          </p:nvSpPr>
          <p:spPr bwMode="auto">
            <a:xfrm>
              <a:off x="681" y="2506"/>
              <a:ext cx="97" cy="13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128" name="Group 55"/>
            <p:cNvGrpSpPr>
              <a:grpSpLocks/>
            </p:cNvGrpSpPr>
            <p:nvPr/>
          </p:nvGrpSpPr>
          <p:grpSpPr bwMode="auto">
            <a:xfrm>
              <a:off x="582" y="2732"/>
              <a:ext cx="141" cy="133"/>
              <a:chOff x="582" y="2732"/>
              <a:chExt cx="141" cy="133"/>
            </a:xfrm>
          </p:grpSpPr>
          <p:sp>
            <p:nvSpPr>
              <p:cNvPr id="131"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32"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33"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129" name="Rectangle 59"/>
            <p:cNvSpPr>
              <a:spLocks noChangeArrowheads="1"/>
            </p:cNvSpPr>
            <p:nvPr/>
          </p:nvSpPr>
          <p:spPr bwMode="auto">
            <a:xfrm>
              <a:off x="681" y="3098"/>
              <a:ext cx="97" cy="46"/>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30" name="Rectangle 60"/>
            <p:cNvSpPr>
              <a:spLocks noChangeArrowheads="1"/>
            </p:cNvSpPr>
            <p:nvPr/>
          </p:nvSpPr>
          <p:spPr bwMode="auto">
            <a:xfrm rot="-5400000">
              <a:off x="432" y="2559"/>
              <a:ext cx="8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grpSp>
      <p:sp>
        <p:nvSpPr>
          <p:cNvPr id="137" name="Oval 47"/>
          <p:cNvSpPr>
            <a:spLocks noChangeArrowheads="1"/>
          </p:cNvSpPr>
          <p:nvPr/>
        </p:nvSpPr>
        <p:spPr bwMode="auto">
          <a:xfrm rot="16200000" flipH="1">
            <a:off x="7044532" y="1494633"/>
            <a:ext cx="768350" cy="722313"/>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38" name="Line 48"/>
          <p:cNvSpPr>
            <a:spLocks noChangeShapeType="1"/>
          </p:cNvSpPr>
          <p:nvPr/>
        </p:nvSpPr>
        <p:spPr bwMode="auto">
          <a:xfrm rot="16200000">
            <a:off x="6668295" y="1745458"/>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39" name="Line 49"/>
          <p:cNvSpPr>
            <a:spLocks noChangeShapeType="1"/>
          </p:cNvSpPr>
          <p:nvPr/>
        </p:nvSpPr>
        <p:spPr bwMode="auto">
          <a:xfrm rot="16200000" flipH="1">
            <a:off x="6667501" y="1822452"/>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0" name="Line 50"/>
          <p:cNvSpPr>
            <a:spLocks noChangeShapeType="1"/>
          </p:cNvSpPr>
          <p:nvPr/>
        </p:nvSpPr>
        <p:spPr bwMode="auto">
          <a:xfrm rot="16200000" flipH="1">
            <a:off x="6697663" y="185578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1" name="Line 51"/>
          <p:cNvSpPr>
            <a:spLocks noChangeShapeType="1"/>
          </p:cNvSpPr>
          <p:nvPr/>
        </p:nvSpPr>
        <p:spPr bwMode="auto">
          <a:xfrm rot="16200000" flipH="1">
            <a:off x="6769101" y="185578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 name="Line 52"/>
          <p:cNvSpPr>
            <a:spLocks noChangeShapeType="1"/>
          </p:cNvSpPr>
          <p:nvPr/>
        </p:nvSpPr>
        <p:spPr bwMode="auto">
          <a:xfrm rot="16200000" flipH="1">
            <a:off x="6814345" y="177879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3" name="Line 53"/>
          <p:cNvSpPr>
            <a:spLocks noChangeShapeType="1"/>
          </p:cNvSpPr>
          <p:nvPr/>
        </p:nvSpPr>
        <p:spPr bwMode="auto">
          <a:xfrm rot="16200000" flipH="1">
            <a:off x="6814345" y="186769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4" name="Rectangle 54"/>
          <p:cNvSpPr>
            <a:spLocks noChangeArrowheads="1"/>
          </p:cNvSpPr>
          <p:nvPr/>
        </p:nvSpPr>
        <p:spPr bwMode="auto">
          <a:xfrm rot="16200000" flipH="1">
            <a:off x="6881813" y="1747839"/>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145" name="Group 55"/>
          <p:cNvGrpSpPr>
            <a:grpSpLocks/>
          </p:cNvGrpSpPr>
          <p:nvPr/>
        </p:nvGrpSpPr>
        <p:grpSpPr bwMode="auto">
          <a:xfrm flipH="1">
            <a:off x="7421563" y="1628777"/>
            <a:ext cx="223838" cy="211138"/>
            <a:chOff x="582" y="2732"/>
            <a:chExt cx="141" cy="133"/>
          </a:xfrm>
        </p:grpSpPr>
        <p:sp>
          <p:nvSpPr>
            <p:cNvPr id="148"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9"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0"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146" name="Rectangle 59"/>
          <p:cNvSpPr>
            <a:spLocks noChangeArrowheads="1"/>
          </p:cNvSpPr>
          <p:nvPr/>
        </p:nvSpPr>
        <p:spPr bwMode="auto">
          <a:xfrm rot="16200000" flipH="1">
            <a:off x="7749382" y="1820071"/>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47" name="Rectangle 60"/>
          <p:cNvSpPr>
            <a:spLocks noChangeArrowheads="1"/>
          </p:cNvSpPr>
          <p:nvPr/>
        </p:nvSpPr>
        <p:spPr bwMode="auto">
          <a:xfrm flipH="1">
            <a:off x="7708900" y="1328738"/>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151" name="ZoneTexte 150"/>
          <p:cNvSpPr txBox="1"/>
          <p:nvPr/>
        </p:nvSpPr>
        <p:spPr>
          <a:xfrm>
            <a:off x="4064036" y="1428233"/>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3, m5</a:t>
            </a:r>
            <a:endParaRPr lang="fr-FR" dirty="0"/>
          </a:p>
        </p:txBody>
      </p:sp>
      <p:grpSp>
        <p:nvGrpSpPr>
          <p:cNvPr id="156" name="Groupe 155"/>
          <p:cNvGrpSpPr/>
          <p:nvPr/>
        </p:nvGrpSpPr>
        <p:grpSpPr>
          <a:xfrm rot="17400947">
            <a:off x="4537174" y="4797958"/>
            <a:ext cx="1166570" cy="381003"/>
            <a:chOff x="2286000" y="1905000"/>
            <a:chExt cx="1628273" cy="381000"/>
          </a:xfrm>
        </p:grpSpPr>
        <p:sp>
          <p:nvSpPr>
            <p:cNvPr id="153" name="Rectangle 1038"/>
            <p:cNvSpPr>
              <a:spLocks noChangeArrowheads="1"/>
            </p:cNvSpPr>
            <p:nvPr/>
          </p:nvSpPr>
          <p:spPr bwMode="auto">
            <a:xfrm>
              <a:off x="2286000" y="1905000"/>
              <a:ext cx="617621" cy="163286"/>
            </a:xfrm>
            <a:prstGeom prst="rect">
              <a:avLst/>
            </a:prstGeom>
            <a:solidFill>
              <a:schemeClr val="bg1">
                <a:lumMod val="85000"/>
              </a:schemeClr>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54" name="Freeform 1039"/>
            <p:cNvSpPr>
              <a:spLocks/>
            </p:cNvSpPr>
            <p:nvPr/>
          </p:nvSpPr>
          <p:spPr bwMode="auto">
            <a:xfrm>
              <a:off x="2342147" y="2068286"/>
              <a:ext cx="1572126" cy="217714"/>
            </a:xfrm>
            <a:custGeom>
              <a:avLst/>
              <a:gdLst>
                <a:gd name="T0" fmla="*/ 0 w 1344"/>
                <a:gd name="T1" fmla="*/ 0 h 192"/>
                <a:gd name="T2" fmla="*/ 1344 w 1344"/>
                <a:gd name="T3" fmla="*/ 0 h 192"/>
                <a:gd name="T4" fmla="*/ 1344 w 1344"/>
                <a:gd name="T5" fmla="*/ 96 h 192"/>
                <a:gd name="T6" fmla="*/ 912 w 1344"/>
                <a:gd name="T7" fmla="*/ 192 h 192"/>
                <a:gd name="T8" fmla="*/ 0 w 1344"/>
                <a:gd name="T9" fmla="*/ 192 h 192"/>
                <a:gd name="T10" fmla="*/ 0 w 1344"/>
                <a:gd name="T11" fmla="*/ 0 h 192"/>
                <a:gd name="T12" fmla="*/ 0 60000 65536"/>
                <a:gd name="T13" fmla="*/ 0 60000 65536"/>
                <a:gd name="T14" fmla="*/ 0 60000 65536"/>
                <a:gd name="T15" fmla="*/ 0 60000 65536"/>
                <a:gd name="T16" fmla="*/ 0 60000 65536"/>
                <a:gd name="T17" fmla="*/ 0 60000 65536"/>
                <a:gd name="T18" fmla="*/ 0 w 1344"/>
                <a:gd name="T19" fmla="*/ 0 h 192"/>
                <a:gd name="T20" fmla="*/ 1344 w 134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1344" h="192">
                  <a:moveTo>
                    <a:pt x="0" y="0"/>
                  </a:moveTo>
                  <a:lnTo>
                    <a:pt x="1344" y="0"/>
                  </a:lnTo>
                  <a:lnTo>
                    <a:pt x="1344" y="96"/>
                  </a:lnTo>
                  <a:lnTo>
                    <a:pt x="912" y="192"/>
                  </a:lnTo>
                  <a:lnTo>
                    <a:pt x="0" y="192"/>
                  </a:lnTo>
                  <a:lnTo>
                    <a:pt x="0" y="0"/>
                  </a:lnTo>
                  <a:close/>
                </a:path>
              </a:pathLst>
            </a:custGeom>
            <a:solidFill>
              <a:schemeClr val="bg1">
                <a:lumMod val="85000"/>
              </a:schemeClr>
            </a:solidFill>
            <a:ln w="9525">
              <a:solidFill>
                <a:schemeClr val="tx1"/>
              </a:solidFill>
              <a:round/>
              <a:headEnd/>
              <a:tailEnd/>
            </a:ln>
          </p:spPr>
          <p:txBody>
            <a:bodyPr wrap="none" anchor="ctr"/>
            <a:lstStyle/>
            <a:p>
              <a:endParaRPr lang="fr-FR"/>
            </a:p>
          </p:txBody>
        </p:sp>
      </p:grpSp>
      <p:sp>
        <p:nvSpPr>
          <p:cNvPr id="155" name="Line 1040"/>
          <p:cNvSpPr>
            <a:spLocks noChangeShapeType="1"/>
          </p:cNvSpPr>
          <p:nvPr/>
        </p:nvSpPr>
        <p:spPr bwMode="auto">
          <a:xfrm>
            <a:off x="5284495" y="4103688"/>
            <a:ext cx="66968" cy="401411"/>
          </a:xfrm>
          <a:prstGeom prst="line">
            <a:avLst/>
          </a:prstGeom>
          <a:solidFill>
            <a:schemeClr val="bg1">
              <a:lumMod val="85000"/>
            </a:schemeClr>
          </a:solidFill>
          <a:ln w="57150">
            <a:solidFill>
              <a:schemeClr val="tx1"/>
            </a:solidFill>
            <a:round/>
            <a:headEnd/>
            <a:tailEnd/>
          </a:ln>
          <a:extLst/>
        </p:spPr>
        <p:txBody>
          <a:bodyPr wrap="none" anchor="ctr"/>
          <a:lstStyle/>
          <a:p>
            <a:endParaRPr lang="fr-FR"/>
          </a:p>
        </p:txBody>
      </p:sp>
      <p:grpSp>
        <p:nvGrpSpPr>
          <p:cNvPr id="161" name="Groupe 160"/>
          <p:cNvGrpSpPr/>
          <p:nvPr/>
        </p:nvGrpSpPr>
        <p:grpSpPr>
          <a:xfrm rot="4199053" flipH="1">
            <a:off x="5094286" y="4779212"/>
            <a:ext cx="1166570" cy="381003"/>
            <a:chOff x="2286000" y="1905000"/>
            <a:chExt cx="1628273" cy="381000"/>
          </a:xfrm>
        </p:grpSpPr>
        <p:sp>
          <p:nvSpPr>
            <p:cNvPr id="162" name="Rectangle 1038"/>
            <p:cNvSpPr>
              <a:spLocks noChangeArrowheads="1"/>
            </p:cNvSpPr>
            <p:nvPr/>
          </p:nvSpPr>
          <p:spPr bwMode="auto">
            <a:xfrm>
              <a:off x="2286000" y="1905000"/>
              <a:ext cx="617621" cy="163286"/>
            </a:xfrm>
            <a:prstGeom prst="rect">
              <a:avLst/>
            </a:prstGeom>
            <a:solidFill>
              <a:schemeClr val="bg1">
                <a:lumMod val="85000"/>
              </a:schemeClr>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63" name="Freeform 1039"/>
            <p:cNvSpPr>
              <a:spLocks/>
            </p:cNvSpPr>
            <p:nvPr/>
          </p:nvSpPr>
          <p:spPr bwMode="auto">
            <a:xfrm>
              <a:off x="2342147" y="2068286"/>
              <a:ext cx="1572126" cy="217714"/>
            </a:xfrm>
            <a:custGeom>
              <a:avLst/>
              <a:gdLst>
                <a:gd name="T0" fmla="*/ 0 w 1344"/>
                <a:gd name="T1" fmla="*/ 0 h 192"/>
                <a:gd name="T2" fmla="*/ 1344 w 1344"/>
                <a:gd name="T3" fmla="*/ 0 h 192"/>
                <a:gd name="T4" fmla="*/ 1344 w 1344"/>
                <a:gd name="T5" fmla="*/ 96 h 192"/>
                <a:gd name="T6" fmla="*/ 912 w 1344"/>
                <a:gd name="T7" fmla="*/ 192 h 192"/>
                <a:gd name="T8" fmla="*/ 0 w 1344"/>
                <a:gd name="T9" fmla="*/ 192 h 192"/>
                <a:gd name="T10" fmla="*/ 0 w 1344"/>
                <a:gd name="T11" fmla="*/ 0 h 192"/>
                <a:gd name="T12" fmla="*/ 0 60000 65536"/>
                <a:gd name="T13" fmla="*/ 0 60000 65536"/>
                <a:gd name="T14" fmla="*/ 0 60000 65536"/>
                <a:gd name="T15" fmla="*/ 0 60000 65536"/>
                <a:gd name="T16" fmla="*/ 0 60000 65536"/>
                <a:gd name="T17" fmla="*/ 0 60000 65536"/>
                <a:gd name="T18" fmla="*/ 0 w 1344"/>
                <a:gd name="T19" fmla="*/ 0 h 192"/>
                <a:gd name="T20" fmla="*/ 1344 w 134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1344" h="192">
                  <a:moveTo>
                    <a:pt x="0" y="0"/>
                  </a:moveTo>
                  <a:lnTo>
                    <a:pt x="1344" y="0"/>
                  </a:lnTo>
                  <a:lnTo>
                    <a:pt x="1344" y="96"/>
                  </a:lnTo>
                  <a:lnTo>
                    <a:pt x="912" y="192"/>
                  </a:lnTo>
                  <a:lnTo>
                    <a:pt x="0" y="192"/>
                  </a:lnTo>
                  <a:lnTo>
                    <a:pt x="0" y="0"/>
                  </a:lnTo>
                  <a:close/>
                </a:path>
              </a:pathLst>
            </a:custGeom>
            <a:solidFill>
              <a:schemeClr val="bg1">
                <a:lumMod val="85000"/>
              </a:schemeClr>
            </a:solidFill>
            <a:ln w="9525">
              <a:solidFill>
                <a:schemeClr val="tx1"/>
              </a:solidFill>
              <a:round/>
              <a:headEnd/>
              <a:tailEnd/>
            </a:ln>
          </p:spPr>
          <p:txBody>
            <a:bodyPr wrap="none" anchor="ctr"/>
            <a:lstStyle/>
            <a:p>
              <a:endParaRPr lang="fr-FR"/>
            </a:p>
          </p:txBody>
        </p:sp>
      </p:grpSp>
      <p:sp>
        <p:nvSpPr>
          <p:cNvPr id="160" name="Line 1040"/>
          <p:cNvSpPr>
            <a:spLocks noChangeShapeType="1"/>
          </p:cNvSpPr>
          <p:nvPr/>
        </p:nvSpPr>
        <p:spPr bwMode="auto">
          <a:xfrm>
            <a:off x="5458974" y="4088493"/>
            <a:ext cx="0" cy="401411"/>
          </a:xfrm>
          <a:prstGeom prst="line">
            <a:avLst/>
          </a:prstGeom>
          <a:solidFill>
            <a:schemeClr val="bg1">
              <a:lumMod val="85000"/>
            </a:schemeClr>
          </a:solidFill>
          <a:ln w="57150">
            <a:solidFill>
              <a:schemeClr val="tx1"/>
            </a:solidFill>
            <a:round/>
            <a:headEnd/>
            <a:tailEnd/>
          </a:ln>
          <a:extLst/>
        </p:spPr>
        <p:txBody>
          <a:bodyPr wrap="none" anchor="ctr"/>
          <a:lstStyle/>
          <a:p>
            <a:endParaRPr lang="fr-FR"/>
          </a:p>
        </p:txBody>
      </p:sp>
      <p:sp>
        <p:nvSpPr>
          <p:cNvPr id="164" name="Rectangle 60"/>
          <p:cNvSpPr>
            <a:spLocks noChangeArrowheads="1"/>
          </p:cNvSpPr>
          <p:nvPr/>
        </p:nvSpPr>
        <p:spPr bwMode="auto">
          <a:xfrm flipH="1">
            <a:off x="6042819" y="4978760"/>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165" name="Rectangle 60"/>
          <p:cNvSpPr>
            <a:spLocks noChangeArrowheads="1"/>
          </p:cNvSpPr>
          <p:nvPr/>
        </p:nvSpPr>
        <p:spPr bwMode="auto">
          <a:xfrm flipH="1">
            <a:off x="4625137" y="5096954"/>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166" name="Rectangle 165"/>
          <p:cNvSpPr/>
          <p:nvPr/>
        </p:nvSpPr>
        <p:spPr>
          <a:xfrm>
            <a:off x="2644775" y="3113590"/>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7" name="Rectangle 166"/>
          <p:cNvSpPr/>
          <p:nvPr/>
        </p:nvSpPr>
        <p:spPr>
          <a:xfrm>
            <a:off x="2646363" y="3639373"/>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8" name="Rectangle 167"/>
          <p:cNvSpPr/>
          <p:nvPr/>
        </p:nvSpPr>
        <p:spPr>
          <a:xfrm>
            <a:off x="7053243" y="3125686"/>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9" name="Rectangle 168"/>
          <p:cNvSpPr/>
          <p:nvPr/>
        </p:nvSpPr>
        <p:spPr>
          <a:xfrm>
            <a:off x="7054831" y="3651469"/>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1" name="ZoneTexte 170"/>
          <p:cNvSpPr txBox="1"/>
          <p:nvPr/>
        </p:nvSpPr>
        <p:spPr>
          <a:xfrm>
            <a:off x="7957498" y="1302222"/>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4, m6</a:t>
            </a:r>
            <a:endParaRPr lang="fr-FR" dirty="0"/>
          </a:p>
        </p:txBody>
      </p:sp>
      <p:sp>
        <p:nvSpPr>
          <p:cNvPr id="172" name="ZoneTexte 171"/>
          <p:cNvSpPr txBox="1"/>
          <p:nvPr/>
        </p:nvSpPr>
        <p:spPr>
          <a:xfrm>
            <a:off x="3573453" y="4754185"/>
            <a:ext cx="791948" cy="646331"/>
          </a:xfrm>
          <a:prstGeom prst="rect">
            <a:avLst/>
          </a:prstGeom>
          <a:noFill/>
        </p:spPr>
        <p:txBody>
          <a:bodyPr wrap="none" rtlCol="0">
            <a:spAutoFit/>
          </a:bodyPr>
          <a:lstStyle/>
          <a:p>
            <a:pPr algn="ctr"/>
            <a:r>
              <a:rPr lang="fr-FR" dirty="0" smtClean="0"/>
              <a:t>Marge</a:t>
            </a:r>
          </a:p>
          <a:p>
            <a:pPr algn="ctr"/>
            <a:r>
              <a:rPr lang="fr-FR" dirty="0" smtClean="0"/>
              <a:t>m1</a:t>
            </a:r>
            <a:endParaRPr lang="fr-FR" dirty="0"/>
          </a:p>
        </p:txBody>
      </p:sp>
      <p:sp>
        <p:nvSpPr>
          <p:cNvPr id="173" name="ZoneTexte 172"/>
          <p:cNvSpPr txBox="1"/>
          <p:nvPr/>
        </p:nvSpPr>
        <p:spPr>
          <a:xfrm>
            <a:off x="6378683" y="4794094"/>
            <a:ext cx="791948" cy="646331"/>
          </a:xfrm>
          <a:prstGeom prst="rect">
            <a:avLst/>
          </a:prstGeom>
          <a:noFill/>
        </p:spPr>
        <p:txBody>
          <a:bodyPr wrap="none" rtlCol="0">
            <a:spAutoFit/>
          </a:bodyPr>
          <a:lstStyle/>
          <a:p>
            <a:pPr algn="ctr"/>
            <a:r>
              <a:rPr lang="fr-FR" dirty="0" smtClean="0"/>
              <a:t>Marge</a:t>
            </a:r>
          </a:p>
          <a:p>
            <a:pPr algn="ctr"/>
            <a:r>
              <a:rPr lang="fr-FR" dirty="0" smtClean="0"/>
              <a:t>m2</a:t>
            </a:r>
            <a:endParaRPr lang="fr-FR" dirty="0"/>
          </a:p>
        </p:txBody>
      </p:sp>
      <p:sp>
        <p:nvSpPr>
          <p:cNvPr id="170" name="ZoneTexte 169"/>
          <p:cNvSpPr txBox="1"/>
          <p:nvPr/>
        </p:nvSpPr>
        <p:spPr>
          <a:xfrm>
            <a:off x="2572258" y="2298590"/>
            <a:ext cx="2181467" cy="646331"/>
          </a:xfrm>
          <a:prstGeom prst="rect">
            <a:avLst/>
          </a:prstGeom>
          <a:noFill/>
        </p:spPr>
        <p:txBody>
          <a:bodyPr wrap="square" rtlCol="0">
            <a:spAutoFit/>
          </a:bodyPr>
          <a:lstStyle/>
          <a:p>
            <a:pPr algn="ctr"/>
            <a:r>
              <a:rPr lang="fr-FR" dirty="0" smtClean="0"/>
              <a:t>Calibre au minimum de matière</a:t>
            </a:r>
            <a:endParaRPr lang="fr-FR" dirty="0"/>
          </a:p>
        </p:txBody>
      </p:sp>
      <p:cxnSp>
        <p:nvCxnSpPr>
          <p:cNvPr id="175" name="Connecteur droit avec flèche 174"/>
          <p:cNvCxnSpPr/>
          <p:nvPr/>
        </p:nvCxnSpPr>
        <p:spPr>
          <a:xfrm>
            <a:off x="3715128" y="2930153"/>
            <a:ext cx="254299" cy="36867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73657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rme libre 6"/>
          <p:cNvSpPr/>
          <p:nvPr/>
        </p:nvSpPr>
        <p:spPr>
          <a:xfrm>
            <a:off x="4938961" y="3449256"/>
            <a:ext cx="820339" cy="754582"/>
          </a:xfrm>
          <a:custGeom>
            <a:avLst/>
            <a:gdLst>
              <a:gd name="connsiteX0" fmla="*/ 49728 w 820339"/>
              <a:gd name="connsiteY0" fmla="*/ 0 h 754582"/>
              <a:gd name="connsiteX1" fmla="*/ 3429 w 820339"/>
              <a:gd name="connsiteY1" fmla="*/ 312516 h 754582"/>
              <a:gd name="connsiteX2" fmla="*/ 3429 w 820339"/>
              <a:gd name="connsiteY2" fmla="*/ 462987 h 754582"/>
              <a:gd name="connsiteX3" fmla="*/ 3429 w 820339"/>
              <a:gd name="connsiteY3" fmla="*/ 671331 h 754582"/>
              <a:gd name="connsiteX4" fmla="*/ 26578 w 820339"/>
              <a:gd name="connsiteY4" fmla="*/ 729205 h 754582"/>
              <a:gd name="connsiteX5" fmla="*/ 246497 w 820339"/>
              <a:gd name="connsiteY5" fmla="*/ 717630 h 754582"/>
              <a:gd name="connsiteX6" fmla="*/ 246497 w 820339"/>
              <a:gd name="connsiteY6" fmla="*/ 532435 h 754582"/>
              <a:gd name="connsiteX7" fmla="*/ 292796 w 820339"/>
              <a:gd name="connsiteY7" fmla="*/ 532435 h 754582"/>
              <a:gd name="connsiteX8" fmla="*/ 570588 w 820339"/>
              <a:gd name="connsiteY8" fmla="*/ 532435 h 754582"/>
              <a:gd name="connsiteX9" fmla="*/ 570588 w 820339"/>
              <a:gd name="connsiteY9" fmla="*/ 717630 h 754582"/>
              <a:gd name="connsiteX10" fmla="*/ 744209 w 820339"/>
              <a:gd name="connsiteY10" fmla="*/ 729205 h 754582"/>
              <a:gd name="connsiteX11" fmla="*/ 813657 w 820339"/>
              <a:gd name="connsiteY11" fmla="*/ 439838 h 754582"/>
              <a:gd name="connsiteX12" fmla="*/ 813657 w 820339"/>
              <a:gd name="connsiteY12" fmla="*/ 57873 h 75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339" h="754582">
                <a:moveTo>
                  <a:pt x="49728" y="0"/>
                </a:moveTo>
                <a:cubicBezTo>
                  <a:pt x="30436" y="117676"/>
                  <a:pt x="11145" y="235352"/>
                  <a:pt x="3429" y="312516"/>
                </a:cubicBezTo>
                <a:cubicBezTo>
                  <a:pt x="-4287" y="389680"/>
                  <a:pt x="3429" y="462987"/>
                  <a:pt x="3429" y="462987"/>
                </a:cubicBezTo>
                <a:cubicBezTo>
                  <a:pt x="3429" y="522789"/>
                  <a:pt x="-429" y="626961"/>
                  <a:pt x="3429" y="671331"/>
                </a:cubicBezTo>
                <a:cubicBezTo>
                  <a:pt x="7287" y="715701"/>
                  <a:pt x="-13933" y="721489"/>
                  <a:pt x="26578" y="729205"/>
                </a:cubicBezTo>
                <a:cubicBezTo>
                  <a:pt x="67089" y="736922"/>
                  <a:pt x="209844" y="750425"/>
                  <a:pt x="246497" y="717630"/>
                </a:cubicBezTo>
                <a:cubicBezTo>
                  <a:pt x="283150" y="684835"/>
                  <a:pt x="238781" y="563301"/>
                  <a:pt x="246497" y="532435"/>
                </a:cubicBezTo>
                <a:cubicBezTo>
                  <a:pt x="254213" y="501569"/>
                  <a:pt x="292796" y="532435"/>
                  <a:pt x="292796" y="532435"/>
                </a:cubicBezTo>
                <a:cubicBezTo>
                  <a:pt x="346811" y="532435"/>
                  <a:pt x="524289" y="501569"/>
                  <a:pt x="570588" y="532435"/>
                </a:cubicBezTo>
                <a:cubicBezTo>
                  <a:pt x="616887" y="563301"/>
                  <a:pt x="541651" y="684835"/>
                  <a:pt x="570588" y="717630"/>
                </a:cubicBezTo>
                <a:cubicBezTo>
                  <a:pt x="599525" y="750425"/>
                  <a:pt x="703698" y="775504"/>
                  <a:pt x="744209" y="729205"/>
                </a:cubicBezTo>
                <a:cubicBezTo>
                  <a:pt x="784720" y="682906"/>
                  <a:pt x="802082" y="551727"/>
                  <a:pt x="813657" y="439838"/>
                </a:cubicBezTo>
                <a:cubicBezTo>
                  <a:pt x="825232" y="327949"/>
                  <a:pt x="819444" y="192911"/>
                  <a:pt x="813657" y="57873"/>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Line 39"/>
          <p:cNvSpPr>
            <a:spLocks noChangeShapeType="1"/>
          </p:cNvSpPr>
          <p:nvPr/>
        </p:nvSpPr>
        <p:spPr bwMode="auto">
          <a:xfrm>
            <a:off x="5246688" y="4103688"/>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7" name="Line 40"/>
          <p:cNvSpPr>
            <a:spLocks noChangeShapeType="1"/>
          </p:cNvSpPr>
          <p:nvPr/>
        </p:nvSpPr>
        <p:spPr bwMode="auto">
          <a:xfrm>
            <a:off x="5494338" y="4103688"/>
            <a:ext cx="225425"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Rectangle 41"/>
          <p:cNvSpPr>
            <a:spLocks noChangeArrowheads="1"/>
          </p:cNvSpPr>
          <p:nvPr/>
        </p:nvSpPr>
        <p:spPr bwMode="auto">
          <a:xfrm>
            <a:off x="4325538" y="3724275"/>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10,1</a:t>
            </a:r>
            <a:endParaRPr lang="fr-FR" altLang="fr-FR" sz="1400" b="0" dirty="0">
              <a:solidFill>
                <a:srgbClr val="000000"/>
              </a:solidFill>
            </a:endParaRPr>
          </a:p>
        </p:txBody>
      </p:sp>
      <p:sp>
        <p:nvSpPr>
          <p:cNvPr id="56" name="Line 59"/>
          <p:cNvSpPr>
            <a:spLocks noChangeShapeType="1"/>
          </p:cNvSpPr>
          <p:nvPr/>
        </p:nvSpPr>
        <p:spPr bwMode="auto">
          <a:xfrm flipV="1">
            <a:off x="6480175" y="1277938"/>
            <a:ext cx="0" cy="623887"/>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8" name="Line 61"/>
          <p:cNvSpPr>
            <a:spLocks noChangeShapeType="1"/>
          </p:cNvSpPr>
          <p:nvPr/>
        </p:nvSpPr>
        <p:spPr bwMode="auto">
          <a:xfrm>
            <a:off x="2389188" y="3465513"/>
            <a:ext cx="5819775" cy="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 name="Line 137"/>
          <p:cNvSpPr>
            <a:spLocks noChangeShapeType="1"/>
          </p:cNvSpPr>
          <p:nvPr/>
        </p:nvSpPr>
        <p:spPr bwMode="auto">
          <a:xfrm flipH="1">
            <a:off x="4219575" y="4108450"/>
            <a:ext cx="1028700"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4" name="Text Box 2"/>
          <p:cNvSpPr txBox="1">
            <a:spLocks noChangeArrowheads="1"/>
          </p:cNvSpPr>
          <p:nvPr/>
        </p:nvSpPr>
        <p:spPr bwMode="auto">
          <a:xfrm>
            <a:off x="122238" y="127000"/>
            <a:ext cx="7876900"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CONDITION SUFFISANTE AU MINIMUM </a:t>
            </a:r>
            <a:r>
              <a:rPr lang="fr-FR" altLang="fr-FR" sz="2400" dirty="0">
                <a:solidFill>
                  <a:schemeClr val="tx1"/>
                </a:solidFill>
              </a:rPr>
              <a:t>DE MATIERE</a:t>
            </a:r>
          </a:p>
        </p:txBody>
      </p:sp>
      <p:sp>
        <p:nvSpPr>
          <p:cNvPr id="120" name="Oval 47"/>
          <p:cNvSpPr>
            <a:spLocks noChangeArrowheads="1"/>
          </p:cNvSpPr>
          <p:nvPr/>
        </p:nvSpPr>
        <p:spPr bwMode="auto">
          <a:xfrm rot="5400000">
            <a:off x="5183981" y="1485106"/>
            <a:ext cx="768350" cy="722313"/>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21" name="Line 48"/>
          <p:cNvSpPr>
            <a:spLocks noChangeShapeType="1"/>
          </p:cNvSpPr>
          <p:nvPr/>
        </p:nvSpPr>
        <p:spPr bwMode="auto">
          <a:xfrm rot="5400000" flipH="1">
            <a:off x="6261893" y="1735931"/>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2" name="Line 49"/>
          <p:cNvSpPr>
            <a:spLocks noChangeShapeType="1"/>
          </p:cNvSpPr>
          <p:nvPr/>
        </p:nvSpPr>
        <p:spPr bwMode="auto">
          <a:xfrm rot="5400000">
            <a:off x="6261099" y="1812925"/>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3" name="Line 50"/>
          <p:cNvSpPr>
            <a:spLocks noChangeShapeType="1"/>
          </p:cNvSpPr>
          <p:nvPr/>
        </p:nvSpPr>
        <p:spPr bwMode="auto">
          <a:xfrm rot="5400000">
            <a:off x="6145212" y="1846262"/>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4" name="Line 51"/>
          <p:cNvSpPr>
            <a:spLocks noChangeShapeType="1"/>
          </p:cNvSpPr>
          <p:nvPr/>
        </p:nvSpPr>
        <p:spPr bwMode="auto">
          <a:xfrm rot="5400000">
            <a:off x="6073774" y="1846262"/>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5" name="Line 52"/>
          <p:cNvSpPr>
            <a:spLocks noChangeShapeType="1"/>
          </p:cNvSpPr>
          <p:nvPr/>
        </p:nvSpPr>
        <p:spPr bwMode="auto">
          <a:xfrm rot="5400000">
            <a:off x="6180931" y="1769269"/>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6" name="Line 53"/>
          <p:cNvSpPr>
            <a:spLocks noChangeShapeType="1"/>
          </p:cNvSpPr>
          <p:nvPr/>
        </p:nvSpPr>
        <p:spPr bwMode="auto">
          <a:xfrm rot="5400000">
            <a:off x="6180931" y="1858169"/>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7" name="Rectangle 54"/>
          <p:cNvSpPr>
            <a:spLocks noChangeArrowheads="1"/>
          </p:cNvSpPr>
          <p:nvPr/>
        </p:nvSpPr>
        <p:spPr bwMode="auto">
          <a:xfrm rot="5400000">
            <a:off x="5961062" y="1738312"/>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128" name="Group 55"/>
          <p:cNvGrpSpPr>
            <a:grpSpLocks/>
          </p:cNvGrpSpPr>
          <p:nvPr/>
        </p:nvGrpSpPr>
        <p:grpSpPr bwMode="auto">
          <a:xfrm rot="4141914">
            <a:off x="5540997" y="1552427"/>
            <a:ext cx="223838" cy="211138"/>
            <a:chOff x="582" y="2732"/>
            <a:chExt cx="141" cy="133"/>
          </a:xfrm>
        </p:grpSpPr>
        <p:sp>
          <p:nvSpPr>
            <p:cNvPr id="131"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32"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33"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129" name="Rectangle 59"/>
          <p:cNvSpPr>
            <a:spLocks noChangeArrowheads="1"/>
          </p:cNvSpPr>
          <p:nvPr/>
        </p:nvSpPr>
        <p:spPr bwMode="auto">
          <a:xfrm rot="5400000">
            <a:off x="5093493" y="1810544"/>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30" name="Rectangle 60"/>
          <p:cNvSpPr>
            <a:spLocks noChangeArrowheads="1"/>
          </p:cNvSpPr>
          <p:nvPr/>
        </p:nvSpPr>
        <p:spPr bwMode="auto">
          <a:xfrm>
            <a:off x="5754193" y="1281321"/>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smtClean="0">
                <a:solidFill>
                  <a:srgbClr val="000000"/>
                </a:solidFill>
                <a:latin typeface="Helvetica" pitchFamily="34" charset="0"/>
              </a:rPr>
              <a:t>0,02</a:t>
            </a:r>
            <a:endParaRPr lang="fr-FR" altLang="fr-FR" sz="1800" b="0" dirty="0">
              <a:solidFill>
                <a:schemeClr val="tx1"/>
              </a:solidFill>
            </a:endParaRPr>
          </a:p>
        </p:txBody>
      </p:sp>
      <p:sp>
        <p:nvSpPr>
          <p:cNvPr id="137" name="Oval 47"/>
          <p:cNvSpPr>
            <a:spLocks noChangeArrowheads="1"/>
          </p:cNvSpPr>
          <p:nvPr/>
        </p:nvSpPr>
        <p:spPr bwMode="auto">
          <a:xfrm rot="16200000" flipH="1">
            <a:off x="7044532" y="1494633"/>
            <a:ext cx="768350" cy="722313"/>
          </a:xfrm>
          <a:prstGeom prst="ellipse">
            <a:avLst/>
          </a:prstGeom>
          <a:solidFill>
            <a:srgbClr val="FFFFFF"/>
          </a:solidFill>
          <a:ln w="11113">
            <a:solidFill>
              <a:srgbClr val="00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38" name="Line 48"/>
          <p:cNvSpPr>
            <a:spLocks noChangeShapeType="1"/>
          </p:cNvSpPr>
          <p:nvPr/>
        </p:nvSpPr>
        <p:spPr bwMode="auto">
          <a:xfrm rot="16200000">
            <a:off x="6668295" y="1745458"/>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39" name="Line 49"/>
          <p:cNvSpPr>
            <a:spLocks noChangeShapeType="1"/>
          </p:cNvSpPr>
          <p:nvPr/>
        </p:nvSpPr>
        <p:spPr bwMode="auto">
          <a:xfrm rot="16200000" flipH="1">
            <a:off x="6667501" y="1822452"/>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0" name="Line 50"/>
          <p:cNvSpPr>
            <a:spLocks noChangeShapeType="1"/>
          </p:cNvSpPr>
          <p:nvPr/>
        </p:nvSpPr>
        <p:spPr bwMode="auto">
          <a:xfrm rot="16200000" flipH="1">
            <a:off x="6697663" y="185578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1" name="Line 51"/>
          <p:cNvSpPr>
            <a:spLocks noChangeShapeType="1"/>
          </p:cNvSpPr>
          <p:nvPr/>
        </p:nvSpPr>
        <p:spPr bwMode="auto">
          <a:xfrm rot="16200000" flipH="1">
            <a:off x="6769101" y="185578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 name="Line 52"/>
          <p:cNvSpPr>
            <a:spLocks noChangeShapeType="1"/>
          </p:cNvSpPr>
          <p:nvPr/>
        </p:nvSpPr>
        <p:spPr bwMode="auto">
          <a:xfrm rot="16200000" flipH="1">
            <a:off x="6814345" y="177879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3" name="Line 53"/>
          <p:cNvSpPr>
            <a:spLocks noChangeShapeType="1"/>
          </p:cNvSpPr>
          <p:nvPr/>
        </p:nvSpPr>
        <p:spPr bwMode="auto">
          <a:xfrm rot="16200000" flipH="1">
            <a:off x="6814345" y="186769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4" name="Rectangle 54"/>
          <p:cNvSpPr>
            <a:spLocks noChangeArrowheads="1"/>
          </p:cNvSpPr>
          <p:nvPr/>
        </p:nvSpPr>
        <p:spPr bwMode="auto">
          <a:xfrm rot="16200000" flipH="1">
            <a:off x="6881813" y="1747839"/>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145" name="Group 55"/>
          <p:cNvGrpSpPr>
            <a:grpSpLocks/>
          </p:cNvGrpSpPr>
          <p:nvPr/>
        </p:nvGrpSpPr>
        <p:grpSpPr bwMode="auto">
          <a:xfrm rot="20137993" flipH="1">
            <a:off x="7421563" y="1628777"/>
            <a:ext cx="223838" cy="211138"/>
            <a:chOff x="582" y="2732"/>
            <a:chExt cx="141" cy="133"/>
          </a:xfrm>
        </p:grpSpPr>
        <p:sp>
          <p:nvSpPr>
            <p:cNvPr id="148"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9"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0"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146" name="Rectangle 59"/>
          <p:cNvSpPr>
            <a:spLocks noChangeArrowheads="1"/>
          </p:cNvSpPr>
          <p:nvPr/>
        </p:nvSpPr>
        <p:spPr bwMode="auto">
          <a:xfrm rot="16200000" flipH="1">
            <a:off x="7749382" y="1820071"/>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47" name="Rectangle 60"/>
          <p:cNvSpPr>
            <a:spLocks noChangeArrowheads="1"/>
          </p:cNvSpPr>
          <p:nvPr/>
        </p:nvSpPr>
        <p:spPr bwMode="auto">
          <a:xfrm flipH="1">
            <a:off x="7461270" y="1163722"/>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smtClean="0">
                <a:solidFill>
                  <a:srgbClr val="000000"/>
                </a:solidFill>
                <a:latin typeface="Helvetica" pitchFamily="34" charset="0"/>
              </a:rPr>
              <a:t>0,02</a:t>
            </a:r>
            <a:endParaRPr lang="fr-FR" altLang="fr-FR" sz="1800" b="0" dirty="0">
              <a:solidFill>
                <a:schemeClr val="tx1"/>
              </a:solidFill>
            </a:endParaRPr>
          </a:p>
        </p:txBody>
      </p:sp>
      <p:sp>
        <p:nvSpPr>
          <p:cNvPr id="151" name="ZoneTexte 150"/>
          <p:cNvSpPr txBox="1"/>
          <p:nvPr/>
        </p:nvSpPr>
        <p:spPr>
          <a:xfrm>
            <a:off x="4064036" y="1428233"/>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3, m5</a:t>
            </a:r>
            <a:endParaRPr lang="fr-FR" dirty="0"/>
          </a:p>
        </p:txBody>
      </p:sp>
      <p:grpSp>
        <p:nvGrpSpPr>
          <p:cNvPr id="156" name="Groupe 155"/>
          <p:cNvGrpSpPr/>
          <p:nvPr/>
        </p:nvGrpSpPr>
        <p:grpSpPr>
          <a:xfrm rot="17400947">
            <a:off x="4537174" y="4797958"/>
            <a:ext cx="1166570" cy="381003"/>
            <a:chOff x="2286000" y="1905000"/>
            <a:chExt cx="1628273" cy="381000"/>
          </a:xfrm>
        </p:grpSpPr>
        <p:sp>
          <p:nvSpPr>
            <p:cNvPr id="153" name="Rectangle 1038"/>
            <p:cNvSpPr>
              <a:spLocks noChangeArrowheads="1"/>
            </p:cNvSpPr>
            <p:nvPr/>
          </p:nvSpPr>
          <p:spPr bwMode="auto">
            <a:xfrm>
              <a:off x="2286000" y="1905000"/>
              <a:ext cx="617621" cy="163286"/>
            </a:xfrm>
            <a:prstGeom prst="rect">
              <a:avLst/>
            </a:prstGeom>
            <a:solidFill>
              <a:schemeClr val="bg1">
                <a:lumMod val="85000"/>
              </a:schemeClr>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54" name="Freeform 1039"/>
            <p:cNvSpPr>
              <a:spLocks/>
            </p:cNvSpPr>
            <p:nvPr/>
          </p:nvSpPr>
          <p:spPr bwMode="auto">
            <a:xfrm>
              <a:off x="2342147" y="2068286"/>
              <a:ext cx="1572126" cy="217714"/>
            </a:xfrm>
            <a:custGeom>
              <a:avLst/>
              <a:gdLst>
                <a:gd name="T0" fmla="*/ 0 w 1344"/>
                <a:gd name="T1" fmla="*/ 0 h 192"/>
                <a:gd name="T2" fmla="*/ 1344 w 1344"/>
                <a:gd name="T3" fmla="*/ 0 h 192"/>
                <a:gd name="T4" fmla="*/ 1344 w 1344"/>
                <a:gd name="T5" fmla="*/ 96 h 192"/>
                <a:gd name="T6" fmla="*/ 912 w 1344"/>
                <a:gd name="T7" fmla="*/ 192 h 192"/>
                <a:gd name="T8" fmla="*/ 0 w 1344"/>
                <a:gd name="T9" fmla="*/ 192 h 192"/>
                <a:gd name="T10" fmla="*/ 0 w 1344"/>
                <a:gd name="T11" fmla="*/ 0 h 192"/>
                <a:gd name="T12" fmla="*/ 0 60000 65536"/>
                <a:gd name="T13" fmla="*/ 0 60000 65536"/>
                <a:gd name="T14" fmla="*/ 0 60000 65536"/>
                <a:gd name="T15" fmla="*/ 0 60000 65536"/>
                <a:gd name="T16" fmla="*/ 0 60000 65536"/>
                <a:gd name="T17" fmla="*/ 0 60000 65536"/>
                <a:gd name="T18" fmla="*/ 0 w 1344"/>
                <a:gd name="T19" fmla="*/ 0 h 192"/>
                <a:gd name="T20" fmla="*/ 1344 w 134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1344" h="192">
                  <a:moveTo>
                    <a:pt x="0" y="0"/>
                  </a:moveTo>
                  <a:lnTo>
                    <a:pt x="1344" y="0"/>
                  </a:lnTo>
                  <a:lnTo>
                    <a:pt x="1344" y="96"/>
                  </a:lnTo>
                  <a:lnTo>
                    <a:pt x="912" y="192"/>
                  </a:lnTo>
                  <a:lnTo>
                    <a:pt x="0" y="192"/>
                  </a:lnTo>
                  <a:lnTo>
                    <a:pt x="0" y="0"/>
                  </a:lnTo>
                  <a:close/>
                </a:path>
              </a:pathLst>
            </a:custGeom>
            <a:solidFill>
              <a:schemeClr val="bg1">
                <a:lumMod val="85000"/>
              </a:schemeClr>
            </a:solidFill>
            <a:ln w="9525">
              <a:solidFill>
                <a:schemeClr val="tx1"/>
              </a:solidFill>
              <a:round/>
              <a:headEnd/>
              <a:tailEnd/>
            </a:ln>
          </p:spPr>
          <p:txBody>
            <a:bodyPr wrap="none" anchor="ctr"/>
            <a:lstStyle/>
            <a:p>
              <a:endParaRPr lang="fr-FR"/>
            </a:p>
          </p:txBody>
        </p:sp>
      </p:grpSp>
      <p:sp>
        <p:nvSpPr>
          <p:cNvPr id="155" name="Line 1040"/>
          <p:cNvSpPr>
            <a:spLocks noChangeShapeType="1"/>
          </p:cNvSpPr>
          <p:nvPr/>
        </p:nvSpPr>
        <p:spPr bwMode="auto">
          <a:xfrm>
            <a:off x="5284495" y="4103688"/>
            <a:ext cx="66968" cy="401411"/>
          </a:xfrm>
          <a:prstGeom prst="line">
            <a:avLst/>
          </a:prstGeom>
          <a:solidFill>
            <a:schemeClr val="bg1">
              <a:lumMod val="85000"/>
            </a:schemeClr>
          </a:solidFill>
          <a:ln w="57150">
            <a:solidFill>
              <a:schemeClr val="tx1"/>
            </a:solidFill>
            <a:round/>
            <a:headEnd/>
            <a:tailEnd/>
          </a:ln>
          <a:extLst/>
        </p:spPr>
        <p:txBody>
          <a:bodyPr wrap="none" anchor="ctr"/>
          <a:lstStyle/>
          <a:p>
            <a:endParaRPr lang="fr-FR"/>
          </a:p>
        </p:txBody>
      </p:sp>
      <p:grpSp>
        <p:nvGrpSpPr>
          <p:cNvPr id="161" name="Groupe 160"/>
          <p:cNvGrpSpPr/>
          <p:nvPr/>
        </p:nvGrpSpPr>
        <p:grpSpPr>
          <a:xfrm rot="4199053" flipH="1">
            <a:off x="5094286" y="4779212"/>
            <a:ext cx="1166570" cy="381003"/>
            <a:chOff x="2286000" y="1905000"/>
            <a:chExt cx="1628273" cy="381000"/>
          </a:xfrm>
        </p:grpSpPr>
        <p:sp>
          <p:nvSpPr>
            <p:cNvPr id="162" name="Rectangle 1038"/>
            <p:cNvSpPr>
              <a:spLocks noChangeArrowheads="1"/>
            </p:cNvSpPr>
            <p:nvPr/>
          </p:nvSpPr>
          <p:spPr bwMode="auto">
            <a:xfrm>
              <a:off x="2286000" y="1905000"/>
              <a:ext cx="617621" cy="163286"/>
            </a:xfrm>
            <a:prstGeom prst="rect">
              <a:avLst/>
            </a:prstGeom>
            <a:solidFill>
              <a:schemeClr val="bg1">
                <a:lumMod val="85000"/>
              </a:schemeClr>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63" name="Freeform 1039"/>
            <p:cNvSpPr>
              <a:spLocks/>
            </p:cNvSpPr>
            <p:nvPr/>
          </p:nvSpPr>
          <p:spPr bwMode="auto">
            <a:xfrm>
              <a:off x="2342147" y="2068286"/>
              <a:ext cx="1572126" cy="217714"/>
            </a:xfrm>
            <a:custGeom>
              <a:avLst/>
              <a:gdLst>
                <a:gd name="T0" fmla="*/ 0 w 1344"/>
                <a:gd name="T1" fmla="*/ 0 h 192"/>
                <a:gd name="T2" fmla="*/ 1344 w 1344"/>
                <a:gd name="T3" fmla="*/ 0 h 192"/>
                <a:gd name="T4" fmla="*/ 1344 w 1344"/>
                <a:gd name="T5" fmla="*/ 96 h 192"/>
                <a:gd name="T6" fmla="*/ 912 w 1344"/>
                <a:gd name="T7" fmla="*/ 192 h 192"/>
                <a:gd name="T8" fmla="*/ 0 w 1344"/>
                <a:gd name="T9" fmla="*/ 192 h 192"/>
                <a:gd name="T10" fmla="*/ 0 w 1344"/>
                <a:gd name="T11" fmla="*/ 0 h 192"/>
                <a:gd name="T12" fmla="*/ 0 60000 65536"/>
                <a:gd name="T13" fmla="*/ 0 60000 65536"/>
                <a:gd name="T14" fmla="*/ 0 60000 65536"/>
                <a:gd name="T15" fmla="*/ 0 60000 65536"/>
                <a:gd name="T16" fmla="*/ 0 60000 65536"/>
                <a:gd name="T17" fmla="*/ 0 60000 65536"/>
                <a:gd name="T18" fmla="*/ 0 w 1344"/>
                <a:gd name="T19" fmla="*/ 0 h 192"/>
                <a:gd name="T20" fmla="*/ 1344 w 134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1344" h="192">
                  <a:moveTo>
                    <a:pt x="0" y="0"/>
                  </a:moveTo>
                  <a:lnTo>
                    <a:pt x="1344" y="0"/>
                  </a:lnTo>
                  <a:lnTo>
                    <a:pt x="1344" y="96"/>
                  </a:lnTo>
                  <a:lnTo>
                    <a:pt x="912" y="192"/>
                  </a:lnTo>
                  <a:lnTo>
                    <a:pt x="0" y="192"/>
                  </a:lnTo>
                  <a:lnTo>
                    <a:pt x="0" y="0"/>
                  </a:lnTo>
                  <a:close/>
                </a:path>
              </a:pathLst>
            </a:custGeom>
            <a:solidFill>
              <a:schemeClr val="bg1">
                <a:lumMod val="85000"/>
              </a:schemeClr>
            </a:solidFill>
            <a:ln w="9525">
              <a:solidFill>
                <a:schemeClr val="tx1"/>
              </a:solidFill>
              <a:round/>
              <a:headEnd/>
              <a:tailEnd/>
            </a:ln>
          </p:spPr>
          <p:txBody>
            <a:bodyPr wrap="none" anchor="ctr"/>
            <a:lstStyle/>
            <a:p>
              <a:endParaRPr lang="fr-FR"/>
            </a:p>
          </p:txBody>
        </p:sp>
      </p:grpSp>
      <p:sp>
        <p:nvSpPr>
          <p:cNvPr id="160" name="Line 1040"/>
          <p:cNvSpPr>
            <a:spLocks noChangeShapeType="1"/>
          </p:cNvSpPr>
          <p:nvPr/>
        </p:nvSpPr>
        <p:spPr bwMode="auto">
          <a:xfrm>
            <a:off x="5458974" y="4088493"/>
            <a:ext cx="0" cy="401411"/>
          </a:xfrm>
          <a:prstGeom prst="line">
            <a:avLst/>
          </a:prstGeom>
          <a:solidFill>
            <a:schemeClr val="bg1">
              <a:lumMod val="85000"/>
            </a:schemeClr>
          </a:solidFill>
          <a:ln w="57150">
            <a:solidFill>
              <a:schemeClr val="tx1"/>
            </a:solidFill>
            <a:round/>
            <a:headEnd/>
            <a:tailEnd/>
          </a:ln>
          <a:extLst/>
        </p:spPr>
        <p:txBody>
          <a:bodyPr wrap="none" anchor="ctr"/>
          <a:lstStyle/>
          <a:p>
            <a:endParaRPr lang="fr-FR"/>
          </a:p>
        </p:txBody>
      </p:sp>
      <p:sp>
        <p:nvSpPr>
          <p:cNvPr id="164" name="Rectangle 60"/>
          <p:cNvSpPr>
            <a:spLocks noChangeArrowheads="1"/>
          </p:cNvSpPr>
          <p:nvPr/>
        </p:nvSpPr>
        <p:spPr bwMode="auto">
          <a:xfrm flipH="1">
            <a:off x="6042819" y="4978760"/>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165" name="Rectangle 60"/>
          <p:cNvSpPr>
            <a:spLocks noChangeArrowheads="1"/>
          </p:cNvSpPr>
          <p:nvPr/>
        </p:nvSpPr>
        <p:spPr bwMode="auto">
          <a:xfrm flipH="1">
            <a:off x="4625137" y="5096954"/>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166" name="Rectangle 165"/>
          <p:cNvSpPr/>
          <p:nvPr/>
        </p:nvSpPr>
        <p:spPr>
          <a:xfrm>
            <a:off x="2644775" y="3113590"/>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7" name="Rectangle 166"/>
          <p:cNvSpPr/>
          <p:nvPr/>
        </p:nvSpPr>
        <p:spPr>
          <a:xfrm>
            <a:off x="2646363" y="3639373"/>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8" name="Rectangle 167"/>
          <p:cNvSpPr/>
          <p:nvPr/>
        </p:nvSpPr>
        <p:spPr>
          <a:xfrm>
            <a:off x="7053243" y="3125686"/>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9" name="Rectangle 168"/>
          <p:cNvSpPr/>
          <p:nvPr/>
        </p:nvSpPr>
        <p:spPr>
          <a:xfrm>
            <a:off x="7054831" y="3651469"/>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1" name="ZoneTexte 170"/>
          <p:cNvSpPr txBox="1"/>
          <p:nvPr/>
        </p:nvSpPr>
        <p:spPr>
          <a:xfrm>
            <a:off x="7957498" y="1302222"/>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4, m6</a:t>
            </a:r>
            <a:endParaRPr lang="fr-FR" dirty="0"/>
          </a:p>
        </p:txBody>
      </p:sp>
      <p:sp>
        <p:nvSpPr>
          <p:cNvPr id="172" name="ZoneTexte 171"/>
          <p:cNvSpPr txBox="1"/>
          <p:nvPr/>
        </p:nvSpPr>
        <p:spPr>
          <a:xfrm>
            <a:off x="3573453" y="4754185"/>
            <a:ext cx="791948" cy="646331"/>
          </a:xfrm>
          <a:prstGeom prst="rect">
            <a:avLst/>
          </a:prstGeom>
          <a:noFill/>
        </p:spPr>
        <p:txBody>
          <a:bodyPr wrap="none" rtlCol="0">
            <a:spAutoFit/>
          </a:bodyPr>
          <a:lstStyle/>
          <a:p>
            <a:pPr algn="ctr"/>
            <a:r>
              <a:rPr lang="fr-FR" dirty="0" smtClean="0"/>
              <a:t>Marge</a:t>
            </a:r>
          </a:p>
          <a:p>
            <a:pPr algn="ctr"/>
            <a:r>
              <a:rPr lang="fr-FR" dirty="0" smtClean="0"/>
              <a:t>m1</a:t>
            </a:r>
            <a:r>
              <a:rPr lang="fr-FR" dirty="0" smtClean="0">
                <a:sym typeface="Symbol"/>
              </a:rPr>
              <a:t>0</a:t>
            </a:r>
            <a:endParaRPr lang="fr-FR" dirty="0"/>
          </a:p>
        </p:txBody>
      </p:sp>
      <p:sp>
        <p:nvSpPr>
          <p:cNvPr id="173" name="ZoneTexte 172"/>
          <p:cNvSpPr txBox="1"/>
          <p:nvPr/>
        </p:nvSpPr>
        <p:spPr>
          <a:xfrm>
            <a:off x="6378683" y="4794094"/>
            <a:ext cx="791948" cy="646331"/>
          </a:xfrm>
          <a:prstGeom prst="rect">
            <a:avLst/>
          </a:prstGeom>
          <a:noFill/>
        </p:spPr>
        <p:txBody>
          <a:bodyPr wrap="none" rtlCol="0">
            <a:spAutoFit/>
          </a:bodyPr>
          <a:lstStyle/>
          <a:p>
            <a:pPr algn="ctr"/>
            <a:r>
              <a:rPr lang="fr-FR" dirty="0" smtClean="0"/>
              <a:t>Marge</a:t>
            </a:r>
          </a:p>
          <a:p>
            <a:pPr algn="ctr"/>
            <a:r>
              <a:rPr lang="fr-FR" dirty="0" smtClean="0"/>
              <a:t>m2</a:t>
            </a:r>
            <a:r>
              <a:rPr lang="fr-FR" dirty="0">
                <a:sym typeface="Symbol"/>
              </a:rPr>
              <a:t> 0</a:t>
            </a:r>
            <a:endParaRPr lang="fr-FR" dirty="0"/>
          </a:p>
        </p:txBody>
      </p:sp>
      <p:sp>
        <p:nvSpPr>
          <p:cNvPr id="170" name="ZoneTexte 169"/>
          <p:cNvSpPr txBox="1"/>
          <p:nvPr/>
        </p:nvSpPr>
        <p:spPr>
          <a:xfrm>
            <a:off x="2572258" y="2298590"/>
            <a:ext cx="2181467" cy="369332"/>
          </a:xfrm>
          <a:prstGeom prst="rect">
            <a:avLst/>
          </a:prstGeom>
          <a:noFill/>
        </p:spPr>
        <p:txBody>
          <a:bodyPr wrap="square" rtlCol="0">
            <a:spAutoFit/>
          </a:bodyPr>
          <a:lstStyle/>
          <a:p>
            <a:pPr algn="ctr"/>
            <a:r>
              <a:rPr lang="fr-FR" dirty="0" smtClean="0"/>
              <a:t>Pièce à </a:t>
            </a:r>
            <a:r>
              <a:rPr lang="fr-FR" dirty="0" err="1" smtClean="0"/>
              <a:t>vérifer</a:t>
            </a:r>
            <a:endParaRPr lang="fr-FR" dirty="0"/>
          </a:p>
        </p:txBody>
      </p:sp>
      <p:cxnSp>
        <p:nvCxnSpPr>
          <p:cNvPr id="175" name="Connecteur droit avec flèche 174"/>
          <p:cNvCxnSpPr/>
          <p:nvPr/>
        </p:nvCxnSpPr>
        <p:spPr>
          <a:xfrm>
            <a:off x="3715128" y="2930153"/>
            <a:ext cx="254299" cy="36867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8" name="Forme libre 77"/>
          <p:cNvSpPr/>
          <p:nvPr/>
        </p:nvSpPr>
        <p:spPr>
          <a:xfrm flipV="1">
            <a:off x="2501038" y="3289299"/>
            <a:ext cx="5707925" cy="362923"/>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8037" h="362923">
                <a:moveTo>
                  <a:pt x="0" y="28333"/>
                </a:moveTo>
                <a:cubicBezTo>
                  <a:pt x="6247" y="174063"/>
                  <a:pt x="27644" y="262381"/>
                  <a:pt x="20233" y="362923"/>
                </a:cubicBezTo>
                <a:cubicBezTo>
                  <a:pt x="100399" y="357859"/>
                  <a:pt x="121590" y="350946"/>
                  <a:pt x="184783" y="345676"/>
                </a:cubicBezTo>
                <a:cubicBezTo>
                  <a:pt x="247976" y="340406"/>
                  <a:pt x="277486" y="329283"/>
                  <a:pt x="399394" y="331305"/>
                </a:cubicBezTo>
                <a:cubicBezTo>
                  <a:pt x="521302" y="333327"/>
                  <a:pt x="759412" y="353392"/>
                  <a:pt x="916229" y="357809"/>
                </a:cubicBezTo>
                <a:cubicBezTo>
                  <a:pt x="1073046" y="362226"/>
                  <a:pt x="1185689" y="360018"/>
                  <a:pt x="1340298" y="357809"/>
                </a:cubicBezTo>
                <a:cubicBezTo>
                  <a:pt x="1494907" y="355600"/>
                  <a:pt x="1671603" y="346766"/>
                  <a:pt x="1843881" y="344557"/>
                </a:cubicBezTo>
                <a:cubicBezTo>
                  <a:pt x="2016159" y="342348"/>
                  <a:pt x="2248682" y="343580"/>
                  <a:pt x="2373968" y="344557"/>
                </a:cubicBezTo>
                <a:cubicBezTo>
                  <a:pt x="2499254" y="345534"/>
                  <a:pt x="2529336" y="348208"/>
                  <a:pt x="2595597" y="350417"/>
                </a:cubicBezTo>
                <a:cubicBezTo>
                  <a:pt x="2661858" y="352626"/>
                  <a:pt x="2737793" y="354394"/>
                  <a:pt x="2771533" y="357809"/>
                </a:cubicBezTo>
                <a:cubicBezTo>
                  <a:pt x="2784667" y="214405"/>
                  <a:pt x="2791803" y="104157"/>
                  <a:pt x="2798037" y="0"/>
                </a:cubicBezTo>
                <a:cubicBezTo>
                  <a:pt x="2711543" y="14329"/>
                  <a:pt x="2621342" y="22088"/>
                  <a:pt x="2453481" y="26505"/>
                </a:cubicBezTo>
                <a:cubicBezTo>
                  <a:pt x="2285620" y="30922"/>
                  <a:pt x="2021068" y="16202"/>
                  <a:pt x="1790872" y="26505"/>
                </a:cubicBezTo>
                <a:cubicBezTo>
                  <a:pt x="1560676" y="36808"/>
                  <a:pt x="1311828" y="67717"/>
                  <a:pt x="1072306" y="88323"/>
                </a:cubicBezTo>
                <a:cubicBezTo>
                  <a:pt x="945185" y="67717"/>
                  <a:pt x="807511" y="36808"/>
                  <a:pt x="690942" y="26505"/>
                </a:cubicBezTo>
                <a:cubicBezTo>
                  <a:pt x="574373" y="16202"/>
                  <a:pt x="478907" y="26505"/>
                  <a:pt x="372890" y="26505"/>
                </a:cubicBezTo>
                <a:cubicBezTo>
                  <a:pt x="282334" y="28714"/>
                  <a:pt x="209751" y="39452"/>
                  <a:pt x="147603" y="39757"/>
                </a:cubicBezTo>
                <a:cubicBezTo>
                  <a:pt x="85455" y="40062"/>
                  <a:pt x="83905" y="39725"/>
                  <a:pt x="0" y="28333"/>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81" name="Forme libre 80"/>
          <p:cNvSpPr/>
          <p:nvPr/>
        </p:nvSpPr>
        <p:spPr>
          <a:xfrm flipH="1" flipV="1">
            <a:off x="6335261" y="1482728"/>
            <a:ext cx="338124" cy="604811"/>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211822 w 2798037"/>
              <a:gd name="connsiteY13" fmla="*/ 38412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12976 h 347566"/>
              <a:gd name="connsiteX1" fmla="*/ 20233 w 2798037"/>
              <a:gd name="connsiteY1" fmla="*/ 347566 h 347566"/>
              <a:gd name="connsiteX2" fmla="*/ 184783 w 2798037"/>
              <a:gd name="connsiteY2" fmla="*/ 330319 h 347566"/>
              <a:gd name="connsiteX3" fmla="*/ 399394 w 2798037"/>
              <a:gd name="connsiteY3" fmla="*/ 315948 h 347566"/>
              <a:gd name="connsiteX4" fmla="*/ 916229 w 2798037"/>
              <a:gd name="connsiteY4" fmla="*/ 342452 h 347566"/>
              <a:gd name="connsiteX5" fmla="*/ 1340298 w 2798037"/>
              <a:gd name="connsiteY5" fmla="*/ 342452 h 347566"/>
              <a:gd name="connsiteX6" fmla="*/ 1843881 w 2798037"/>
              <a:gd name="connsiteY6" fmla="*/ 329200 h 347566"/>
              <a:gd name="connsiteX7" fmla="*/ 2373968 w 2798037"/>
              <a:gd name="connsiteY7" fmla="*/ 329200 h 347566"/>
              <a:gd name="connsiteX8" fmla="*/ 2595597 w 2798037"/>
              <a:gd name="connsiteY8" fmla="*/ 335060 h 347566"/>
              <a:gd name="connsiteX9" fmla="*/ 2771533 w 2798037"/>
              <a:gd name="connsiteY9" fmla="*/ 342452 h 347566"/>
              <a:gd name="connsiteX10" fmla="*/ 2798037 w 2798037"/>
              <a:gd name="connsiteY10" fmla="*/ 0 h 347566"/>
              <a:gd name="connsiteX11" fmla="*/ 2453481 w 2798037"/>
              <a:gd name="connsiteY11" fmla="*/ 11148 h 347566"/>
              <a:gd name="connsiteX12" fmla="*/ 1790872 w 2798037"/>
              <a:gd name="connsiteY12" fmla="*/ 11148 h 347566"/>
              <a:gd name="connsiteX13" fmla="*/ 1211822 w 2798037"/>
              <a:gd name="connsiteY13" fmla="*/ 23055 h 347566"/>
              <a:gd name="connsiteX14" fmla="*/ 690942 w 2798037"/>
              <a:gd name="connsiteY14" fmla="*/ 11148 h 347566"/>
              <a:gd name="connsiteX15" fmla="*/ 372890 w 2798037"/>
              <a:gd name="connsiteY15" fmla="*/ 11148 h 347566"/>
              <a:gd name="connsiteX16" fmla="*/ 147603 w 2798037"/>
              <a:gd name="connsiteY16" fmla="*/ 24400 h 347566"/>
              <a:gd name="connsiteX17" fmla="*/ 0 w 2798037"/>
              <a:gd name="connsiteY17" fmla="*/ 12976 h 347566"/>
              <a:gd name="connsiteX0" fmla="*/ 0 w 2876070"/>
              <a:gd name="connsiteY0" fmla="*/ 12976 h 352669"/>
              <a:gd name="connsiteX1" fmla="*/ 20233 w 2876070"/>
              <a:gd name="connsiteY1" fmla="*/ 347566 h 352669"/>
              <a:gd name="connsiteX2" fmla="*/ 184783 w 2876070"/>
              <a:gd name="connsiteY2" fmla="*/ 330319 h 352669"/>
              <a:gd name="connsiteX3" fmla="*/ 399394 w 2876070"/>
              <a:gd name="connsiteY3" fmla="*/ 315948 h 352669"/>
              <a:gd name="connsiteX4" fmla="*/ 916229 w 2876070"/>
              <a:gd name="connsiteY4" fmla="*/ 342452 h 352669"/>
              <a:gd name="connsiteX5" fmla="*/ 1340298 w 2876070"/>
              <a:gd name="connsiteY5" fmla="*/ 342452 h 352669"/>
              <a:gd name="connsiteX6" fmla="*/ 1843881 w 2876070"/>
              <a:gd name="connsiteY6" fmla="*/ 329200 h 352669"/>
              <a:gd name="connsiteX7" fmla="*/ 2373968 w 2876070"/>
              <a:gd name="connsiteY7" fmla="*/ 329200 h 352669"/>
              <a:gd name="connsiteX8" fmla="*/ 2595597 w 2876070"/>
              <a:gd name="connsiteY8" fmla="*/ 335060 h 352669"/>
              <a:gd name="connsiteX9" fmla="*/ 2771533 w 2876070"/>
              <a:gd name="connsiteY9" fmla="*/ 342452 h 352669"/>
              <a:gd name="connsiteX10" fmla="*/ 2875545 w 2876070"/>
              <a:gd name="connsiteY10" fmla="*/ 176271 h 352669"/>
              <a:gd name="connsiteX11" fmla="*/ 2798037 w 2876070"/>
              <a:gd name="connsiteY11" fmla="*/ 0 h 352669"/>
              <a:gd name="connsiteX12" fmla="*/ 2453481 w 2876070"/>
              <a:gd name="connsiteY12" fmla="*/ 11148 h 352669"/>
              <a:gd name="connsiteX13" fmla="*/ 1790872 w 2876070"/>
              <a:gd name="connsiteY13" fmla="*/ 11148 h 352669"/>
              <a:gd name="connsiteX14" fmla="*/ 1211822 w 2876070"/>
              <a:gd name="connsiteY14" fmla="*/ 23055 h 352669"/>
              <a:gd name="connsiteX15" fmla="*/ 690942 w 2876070"/>
              <a:gd name="connsiteY15" fmla="*/ 11148 h 352669"/>
              <a:gd name="connsiteX16" fmla="*/ 372890 w 2876070"/>
              <a:gd name="connsiteY16" fmla="*/ 11148 h 352669"/>
              <a:gd name="connsiteX17" fmla="*/ 147603 w 2876070"/>
              <a:gd name="connsiteY17" fmla="*/ 24400 h 352669"/>
              <a:gd name="connsiteX18" fmla="*/ 0 w 2876070"/>
              <a:gd name="connsiteY18"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477044 w 2953720"/>
              <a:gd name="connsiteY4" fmla="*/ 315948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593306 w 2953720"/>
              <a:gd name="connsiteY4" fmla="*/ 350502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888442"/>
              <a:gd name="connsiteY0" fmla="*/ 12976 h 352669"/>
              <a:gd name="connsiteX1" fmla="*/ 140 w 2888442"/>
              <a:gd name="connsiteY1" fmla="*/ 187789 h 352669"/>
              <a:gd name="connsiteX2" fmla="*/ 97883 w 2888442"/>
              <a:gd name="connsiteY2" fmla="*/ 347566 h 352669"/>
              <a:gd name="connsiteX3" fmla="*/ 262433 w 2888442"/>
              <a:gd name="connsiteY3" fmla="*/ 330319 h 352669"/>
              <a:gd name="connsiteX4" fmla="*/ 593306 w 2888442"/>
              <a:gd name="connsiteY4" fmla="*/ 350502 h 352669"/>
              <a:gd name="connsiteX5" fmla="*/ 993879 w 2888442"/>
              <a:gd name="connsiteY5" fmla="*/ 342452 h 352669"/>
              <a:gd name="connsiteX6" fmla="*/ 1417948 w 2888442"/>
              <a:gd name="connsiteY6" fmla="*/ 342452 h 352669"/>
              <a:gd name="connsiteX7" fmla="*/ 1921531 w 2888442"/>
              <a:gd name="connsiteY7" fmla="*/ 329200 h 352669"/>
              <a:gd name="connsiteX8" fmla="*/ 2451618 w 2888442"/>
              <a:gd name="connsiteY8" fmla="*/ 329200 h 352669"/>
              <a:gd name="connsiteX9" fmla="*/ 2673247 w 2888442"/>
              <a:gd name="connsiteY9" fmla="*/ 335060 h 352669"/>
              <a:gd name="connsiteX10" fmla="*/ 2849183 w 2888442"/>
              <a:gd name="connsiteY10" fmla="*/ 342452 h 352669"/>
              <a:gd name="connsiteX11" fmla="*/ 2767176 w 2888442"/>
              <a:gd name="connsiteY11" fmla="*/ 172432 h 352669"/>
              <a:gd name="connsiteX12" fmla="*/ 2875687 w 2888442"/>
              <a:gd name="connsiteY12" fmla="*/ 0 h 352669"/>
              <a:gd name="connsiteX13" fmla="*/ 2531131 w 2888442"/>
              <a:gd name="connsiteY13" fmla="*/ 11148 h 352669"/>
              <a:gd name="connsiteX14" fmla="*/ 1868522 w 2888442"/>
              <a:gd name="connsiteY14" fmla="*/ 11148 h 352669"/>
              <a:gd name="connsiteX15" fmla="*/ 1289472 w 2888442"/>
              <a:gd name="connsiteY15" fmla="*/ 23055 h 352669"/>
              <a:gd name="connsiteX16" fmla="*/ 768592 w 2888442"/>
              <a:gd name="connsiteY16" fmla="*/ 11148 h 352669"/>
              <a:gd name="connsiteX17" fmla="*/ 450540 w 2888442"/>
              <a:gd name="connsiteY17" fmla="*/ 11148 h 352669"/>
              <a:gd name="connsiteX18" fmla="*/ 225253 w 2888442"/>
              <a:gd name="connsiteY18" fmla="*/ 24400 h 352669"/>
              <a:gd name="connsiteX19" fmla="*/ 77650 w 2888442"/>
              <a:gd name="connsiteY19" fmla="*/ 12976 h 352669"/>
              <a:gd name="connsiteX0" fmla="*/ 77650 w 2888442"/>
              <a:gd name="connsiteY0" fmla="*/ 12976 h 360113"/>
              <a:gd name="connsiteX1" fmla="*/ 140 w 2888442"/>
              <a:gd name="connsiteY1" fmla="*/ 187789 h 360113"/>
              <a:gd name="connsiteX2" fmla="*/ 97883 w 2888442"/>
              <a:gd name="connsiteY2" fmla="*/ 347566 h 360113"/>
              <a:gd name="connsiteX3" fmla="*/ 262433 w 2888442"/>
              <a:gd name="connsiteY3" fmla="*/ 330319 h 360113"/>
              <a:gd name="connsiteX4" fmla="*/ 593306 w 2888442"/>
              <a:gd name="connsiteY4" fmla="*/ 350502 h 360113"/>
              <a:gd name="connsiteX5" fmla="*/ 993879 w 2888442"/>
              <a:gd name="connsiteY5" fmla="*/ 342452 h 360113"/>
              <a:gd name="connsiteX6" fmla="*/ 1417948 w 2888442"/>
              <a:gd name="connsiteY6" fmla="*/ 342452 h 360113"/>
              <a:gd name="connsiteX7" fmla="*/ 1921531 w 2888442"/>
              <a:gd name="connsiteY7" fmla="*/ 359914 h 360113"/>
              <a:gd name="connsiteX8" fmla="*/ 2451618 w 2888442"/>
              <a:gd name="connsiteY8" fmla="*/ 329200 h 360113"/>
              <a:gd name="connsiteX9" fmla="*/ 2673247 w 2888442"/>
              <a:gd name="connsiteY9" fmla="*/ 335060 h 360113"/>
              <a:gd name="connsiteX10" fmla="*/ 2849183 w 2888442"/>
              <a:gd name="connsiteY10" fmla="*/ 342452 h 360113"/>
              <a:gd name="connsiteX11" fmla="*/ 2767176 w 2888442"/>
              <a:gd name="connsiteY11" fmla="*/ 172432 h 360113"/>
              <a:gd name="connsiteX12" fmla="*/ 2875687 w 2888442"/>
              <a:gd name="connsiteY12" fmla="*/ 0 h 360113"/>
              <a:gd name="connsiteX13" fmla="*/ 2531131 w 2888442"/>
              <a:gd name="connsiteY13" fmla="*/ 11148 h 360113"/>
              <a:gd name="connsiteX14" fmla="*/ 1868522 w 2888442"/>
              <a:gd name="connsiteY14" fmla="*/ 11148 h 360113"/>
              <a:gd name="connsiteX15" fmla="*/ 1289472 w 2888442"/>
              <a:gd name="connsiteY15" fmla="*/ 23055 h 360113"/>
              <a:gd name="connsiteX16" fmla="*/ 768592 w 2888442"/>
              <a:gd name="connsiteY16" fmla="*/ 11148 h 360113"/>
              <a:gd name="connsiteX17" fmla="*/ 450540 w 2888442"/>
              <a:gd name="connsiteY17" fmla="*/ 11148 h 360113"/>
              <a:gd name="connsiteX18" fmla="*/ 225253 w 2888442"/>
              <a:gd name="connsiteY18" fmla="*/ 24400 h 360113"/>
              <a:gd name="connsiteX19" fmla="*/ 77650 w 2888442"/>
              <a:gd name="connsiteY19" fmla="*/ 12976 h 360113"/>
              <a:gd name="connsiteX0" fmla="*/ 77650 w 2888442"/>
              <a:gd name="connsiteY0" fmla="*/ 17305 h 364442"/>
              <a:gd name="connsiteX1" fmla="*/ 140 w 2888442"/>
              <a:gd name="connsiteY1" fmla="*/ 192118 h 364442"/>
              <a:gd name="connsiteX2" fmla="*/ 97883 w 2888442"/>
              <a:gd name="connsiteY2" fmla="*/ 351895 h 364442"/>
              <a:gd name="connsiteX3" fmla="*/ 262433 w 2888442"/>
              <a:gd name="connsiteY3" fmla="*/ 334648 h 364442"/>
              <a:gd name="connsiteX4" fmla="*/ 593306 w 2888442"/>
              <a:gd name="connsiteY4" fmla="*/ 354831 h 364442"/>
              <a:gd name="connsiteX5" fmla="*/ 993879 w 2888442"/>
              <a:gd name="connsiteY5" fmla="*/ 346781 h 364442"/>
              <a:gd name="connsiteX6" fmla="*/ 1417948 w 2888442"/>
              <a:gd name="connsiteY6" fmla="*/ 346781 h 364442"/>
              <a:gd name="connsiteX7" fmla="*/ 1921531 w 2888442"/>
              <a:gd name="connsiteY7" fmla="*/ 364243 h 364442"/>
              <a:gd name="connsiteX8" fmla="*/ 2451618 w 2888442"/>
              <a:gd name="connsiteY8" fmla="*/ 333529 h 364442"/>
              <a:gd name="connsiteX9" fmla="*/ 2673247 w 2888442"/>
              <a:gd name="connsiteY9" fmla="*/ 339389 h 364442"/>
              <a:gd name="connsiteX10" fmla="*/ 2849183 w 2888442"/>
              <a:gd name="connsiteY10" fmla="*/ 346781 h 364442"/>
              <a:gd name="connsiteX11" fmla="*/ 2767176 w 2888442"/>
              <a:gd name="connsiteY11" fmla="*/ 176761 h 364442"/>
              <a:gd name="connsiteX12" fmla="*/ 2875687 w 2888442"/>
              <a:gd name="connsiteY12" fmla="*/ 4329 h 364442"/>
              <a:gd name="connsiteX13" fmla="*/ 2531132 w 2888442"/>
              <a:gd name="connsiteY13" fmla="*/ 120 h 364442"/>
              <a:gd name="connsiteX14" fmla="*/ 1868522 w 2888442"/>
              <a:gd name="connsiteY14" fmla="*/ 15477 h 364442"/>
              <a:gd name="connsiteX15" fmla="*/ 1289472 w 2888442"/>
              <a:gd name="connsiteY15" fmla="*/ 27384 h 364442"/>
              <a:gd name="connsiteX16" fmla="*/ 768592 w 2888442"/>
              <a:gd name="connsiteY16" fmla="*/ 15477 h 364442"/>
              <a:gd name="connsiteX17" fmla="*/ 450540 w 2888442"/>
              <a:gd name="connsiteY17" fmla="*/ 15477 h 364442"/>
              <a:gd name="connsiteX18" fmla="*/ 225253 w 2888442"/>
              <a:gd name="connsiteY18" fmla="*/ 28729 h 364442"/>
              <a:gd name="connsiteX19" fmla="*/ 77650 w 2888442"/>
              <a:gd name="connsiteY19" fmla="*/ 17305 h 364442"/>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289472 w 2888442"/>
              <a:gd name="connsiteY15" fmla="*/ 27384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312724 w 2888442"/>
              <a:gd name="connsiteY15" fmla="*/ 8187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124096 w 2934888"/>
              <a:gd name="connsiteY0" fmla="*/ 17305 h 365384"/>
              <a:gd name="connsiteX1" fmla="*/ 80 w 2934888"/>
              <a:gd name="connsiteY1" fmla="*/ 257386 h 365384"/>
              <a:gd name="connsiteX2" fmla="*/ 144329 w 2934888"/>
              <a:gd name="connsiteY2" fmla="*/ 351895 h 365384"/>
              <a:gd name="connsiteX3" fmla="*/ 401889 w 2934888"/>
              <a:gd name="connsiteY3" fmla="*/ 365363 h 365384"/>
              <a:gd name="connsiteX4" fmla="*/ 639752 w 2934888"/>
              <a:gd name="connsiteY4" fmla="*/ 354831 h 365384"/>
              <a:gd name="connsiteX5" fmla="*/ 1040325 w 2934888"/>
              <a:gd name="connsiteY5" fmla="*/ 346781 h 365384"/>
              <a:gd name="connsiteX6" fmla="*/ 1464394 w 2934888"/>
              <a:gd name="connsiteY6" fmla="*/ 346781 h 365384"/>
              <a:gd name="connsiteX7" fmla="*/ 1967977 w 2934888"/>
              <a:gd name="connsiteY7" fmla="*/ 364243 h 365384"/>
              <a:gd name="connsiteX8" fmla="*/ 2498064 w 2934888"/>
              <a:gd name="connsiteY8" fmla="*/ 333529 h 365384"/>
              <a:gd name="connsiteX9" fmla="*/ 2719693 w 2934888"/>
              <a:gd name="connsiteY9" fmla="*/ 339389 h 365384"/>
              <a:gd name="connsiteX10" fmla="*/ 2895629 w 2934888"/>
              <a:gd name="connsiteY10" fmla="*/ 346781 h 365384"/>
              <a:gd name="connsiteX11" fmla="*/ 2813622 w 2934888"/>
              <a:gd name="connsiteY11" fmla="*/ 176761 h 365384"/>
              <a:gd name="connsiteX12" fmla="*/ 2922133 w 2934888"/>
              <a:gd name="connsiteY12" fmla="*/ 4329 h 365384"/>
              <a:gd name="connsiteX13" fmla="*/ 2577578 w 2934888"/>
              <a:gd name="connsiteY13" fmla="*/ 120 h 365384"/>
              <a:gd name="connsiteX14" fmla="*/ 1914968 w 2934888"/>
              <a:gd name="connsiteY14" fmla="*/ 15477 h 365384"/>
              <a:gd name="connsiteX15" fmla="*/ 1359170 w 2934888"/>
              <a:gd name="connsiteY15" fmla="*/ 8187 h 365384"/>
              <a:gd name="connsiteX16" fmla="*/ 815038 w 2934888"/>
              <a:gd name="connsiteY16" fmla="*/ 15477 h 365384"/>
              <a:gd name="connsiteX17" fmla="*/ 496986 w 2934888"/>
              <a:gd name="connsiteY17" fmla="*/ 15477 h 365384"/>
              <a:gd name="connsiteX18" fmla="*/ 271699 w 2934888"/>
              <a:gd name="connsiteY18" fmla="*/ 28729 h 365384"/>
              <a:gd name="connsiteX19" fmla="*/ 124096 w 2934888"/>
              <a:gd name="connsiteY19" fmla="*/ 17305 h 36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4888" h="365384">
                <a:moveTo>
                  <a:pt x="124096" y="17305"/>
                </a:moveTo>
                <a:cubicBezTo>
                  <a:pt x="102079" y="45176"/>
                  <a:pt x="-3292" y="201621"/>
                  <a:pt x="80" y="257386"/>
                </a:cubicBezTo>
                <a:cubicBezTo>
                  <a:pt x="3452" y="313151"/>
                  <a:pt x="116115" y="328780"/>
                  <a:pt x="144329" y="351895"/>
                </a:cubicBezTo>
                <a:cubicBezTo>
                  <a:pt x="224495" y="346831"/>
                  <a:pt x="319319" y="364874"/>
                  <a:pt x="401889" y="365363"/>
                </a:cubicBezTo>
                <a:cubicBezTo>
                  <a:pt x="484459" y="365852"/>
                  <a:pt x="533346" y="357928"/>
                  <a:pt x="639752" y="354831"/>
                </a:cubicBezTo>
                <a:lnTo>
                  <a:pt x="1040325" y="346781"/>
                </a:lnTo>
                <a:cubicBezTo>
                  <a:pt x="1181681" y="346781"/>
                  <a:pt x="1309785" y="343871"/>
                  <a:pt x="1464394" y="346781"/>
                </a:cubicBezTo>
                <a:cubicBezTo>
                  <a:pt x="1619003" y="349691"/>
                  <a:pt x="1795699" y="366452"/>
                  <a:pt x="1967977" y="364243"/>
                </a:cubicBezTo>
                <a:cubicBezTo>
                  <a:pt x="2140255" y="362034"/>
                  <a:pt x="2372778" y="337671"/>
                  <a:pt x="2498064" y="333529"/>
                </a:cubicBezTo>
                <a:lnTo>
                  <a:pt x="2719693" y="339389"/>
                </a:lnTo>
                <a:cubicBezTo>
                  <a:pt x="2785954" y="341598"/>
                  <a:pt x="2860597" y="372606"/>
                  <a:pt x="2895629" y="346781"/>
                </a:cubicBezTo>
                <a:cubicBezTo>
                  <a:pt x="2930661" y="320956"/>
                  <a:pt x="2809205" y="233836"/>
                  <a:pt x="2813622" y="176761"/>
                </a:cubicBezTo>
                <a:cubicBezTo>
                  <a:pt x="2818039" y="119686"/>
                  <a:pt x="2980851" y="32489"/>
                  <a:pt x="2922133" y="4329"/>
                </a:cubicBezTo>
                <a:cubicBezTo>
                  <a:pt x="2835639" y="18658"/>
                  <a:pt x="2745439" y="-1738"/>
                  <a:pt x="2577578" y="120"/>
                </a:cubicBezTo>
                <a:cubicBezTo>
                  <a:pt x="2409717" y="1978"/>
                  <a:pt x="2118036" y="14133"/>
                  <a:pt x="1914968" y="15477"/>
                </a:cubicBezTo>
                <a:lnTo>
                  <a:pt x="1359170" y="8187"/>
                </a:lnTo>
                <a:cubicBezTo>
                  <a:pt x="1232049" y="-12419"/>
                  <a:pt x="958735" y="14262"/>
                  <a:pt x="815038" y="15477"/>
                </a:cubicBezTo>
                <a:lnTo>
                  <a:pt x="496986" y="15477"/>
                </a:lnTo>
                <a:cubicBezTo>
                  <a:pt x="406430" y="17686"/>
                  <a:pt x="333847" y="28424"/>
                  <a:pt x="271699" y="28729"/>
                </a:cubicBezTo>
                <a:cubicBezTo>
                  <a:pt x="209551" y="29034"/>
                  <a:pt x="208001" y="28697"/>
                  <a:pt x="124096" y="17305"/>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5" name="Forme libre 4"/>
          <p:cNvSpPr/>
          <p:nvPr/>
        </p:nvSpPr>
        <p:spPr>
          <a:xfrm>
            <a:off x="6029802" y="2186710"/>
            <a:ext cx="838186" cy="1559306"/>
          </a:xfrm>
          <a:custGeom>
            <a:avLst/>
            <a:gdLst>
              <a:gd name="connsiteX0" fmla="*/ 563195 w 958647"/>
              <a:gd name="connsiteY0" fmla="*/ 74791 h 1623629"/>
              <a:gd name="connsiteX1" fmla="*/ 389575 w 958647"/>
              <a:gd name="connsiteY1" fmla="*/ 74791 h 1623629"/>
              <a:gd name="connsiteX2" fmla="*/ 88633 w 958647"/>
              <a:gd name="connsiteY2" fmla="*/ 1023915 h 1623629"/>
              <a:gd name="connsiteX3" fmla="*/ 65484 w 958647"/>
              <a:gd name="connsiteY3" fmla="*/ 1556350 h 1623629"/>
              <a:gd name="connsiteX4" fmla="*/ 887286 w 958647"/>
              <a:gd name="connsiteY4" fmla="*/ 1556350 h 1623629"/>
              <a:gd name="connsiteX5" fmla="*/ 898861 w 958647"/>
              <a:gd name="connsiteY5" fmla="*/ 1012340 h 1623629"/>
              <a:gd name="connsiteX6" fmla="*/ 736815 w 958647"/>
              <a:gd name="connsiteY6" fmla="*/ 248411 h 1623629"/>
              <a:gd name="connsiteX7" fmla="*/ 632643 w 958647"/>
              <a:gd name="connsiteY7" fmla="*/ 190538 h 1623629"/>
              <a:gd name="connsiteX8" fmla="*/ 563195 w 958647"/>
              <a:gd name="connsiteY8" fmla="*/ 74791 h 1623629"/>
              <a:gd name="connsiteX0" fmla="*/ 563195 w 958647"/>
              <a:gd name="connsiteY0" fmla="*/ 74791 h 1623629"/>
              <a:gd name="connsiteX1" fmla="*/ 389575 w 958647"/>
              <a:gd name="connsiteY1" fmla="*/ 74791 h 1623629"/>
              <a:gd name="connsiteX2" fmla="*/ 88633 w 958647"/>
              <a:gd name="connsiteY2" fmla="*/ 1023915 h 1623629"/>
              <a:gd name="connsiteX3" fmla="*/ 65484 w 958647"/>
              <a:gd name="connsiteY3" fmla="*/ 1556350 h 1623629"/>
              <a:gd name="connsiteX4" fmla="*/ 887286 w 958647"/>
              <a:gd name="connsiteY4" fmla="*/ 1556350 h 1623629"/>
              <a:gd name="connsiteX5" fmla="*/ 898861 w 958647"/>
              <a:gd name="connsiteY5" fmla="*/ 1012340 h 1623629"/>
              <a:gd name="connsiteX6" fmla="*/ 736815 w 958647"/>
              <a:gd name="connsiteY6" fmla="*/ 248411 h 1623629"/>
              <a:gd name="connsiteX7" fmla="*/ 632643 w 958647"/>
              <a:gd name="connsiteY7" fmla="*/ 190538 h 1623629"/>
              <a:gd name="connsiteX8" fmla="*/ 563195 w 958647"/>
              <a:gd name="connsiteY8" fmla="*/ 74791 h 1623629"/>
              <a:gd name="connsiteX0" fmla="*/ 559817 w 955269"/>
              <a:gd name="connsiteY0" fmla="*/ 74791 h 1599819"/>
              <a:gd name="connsiteX1" fmla="*/ 386197 w 955269"/>
              <a:gd name="connsiteY1" fmla="*/ 74791 h 1599819"/>
              <a:gd name="connsiteX2" fmla="*/ 85255 w 955269"/>
              <a:gd name="connsiteY2" fmla="*/ 1023915 h 1599819"/>
              <a:gd name="connsiteX3" fmla="*/ 85255 w 955269"/>
              <a:gd name="connsiteY3" fmla="*/ 1139662 h 1599819"/>
              <a:gd name="connsiteX4" fmla="*/ 62106 w 955269"/>
              <a:gd name="connsiteY4" fmla="*/ 1556350 h 1599819"/>
              <a:gd name="connsiteX5" fmla="*/ 883908 w 955269"/>
              <a:gd name="connsiteY5" fmla="*/ 1556350 h 1599819"/>
              <a:gd name="connsiteX6" fmla="*/ 895483 w 955269"/>
              <a:gd name="connsiteY6" fmla="*/ 1012340 h 1599819"/>
              <a:gd name="connsiteX7" fmla="*/ 733437 w 955269"/>
              <a:gd name="connsiteY7" fmla="*/ 248411 h 1599819"/>
              <a:gd name="connsiteX8" fmla="*/ 629265 w 955269"/>
              <a:gd name="connsiteY8" fmla="*/ 190538 h 1599819"/>
              <a:gd name="connsiteX9" fmla="*/ 559817 w 955269"/>
              <a:gd name="connsiteY9" fmla="*/ 74791 h 1599819"/>
              <a:gd name="connsiteX0" fmla="*/ 497711 w 893163"/>
              <a:gd name="connsiteY0" fmla="*/ 74791 h 1599819"/>
              <a:gd name="connsiteX1" fmla="*/ 324091 w 893163"/>
              <a:gd name="connsiteY1" fmla="*/ 74791 h 1599819"/>
              <a:gd name="connsiteX2" fmla="*/ 23149 w 893163"/>
              <a:gd name="connsiteY2" fmla="*/ 1023915 h 1599819"/>
              <a:gd name="connsiteX3" fmla="*/ 23149 w 893163"/>
              <a:gd name="connsiteY3" fmla="*/ 1139662 h 1599819"/>
              <a:gd name="connsiteX4" fmla="*/ 0 w 893163"/>
              <a:gd name="connsiteY4" fmla="*/ 1556350 h 1599819"/>
              <a:gd name="connsiteX5" fmla="*/ 821802 w 893163"/>
              <a:gd name="connsiteY5" fmla="*/ 1556350 h 1599819"/>
              <a:gd name="connsiteX6" fmla="*/ 833377 w 893163"/>
              <a:gd name="connsiteY6" fmla="*/ 1012340 h 1599819"/>
              <a:gd name="connsiteX7" fmla="*/ 671331 w 893163"/>
              <a:gd name="connsiteY7" fmla="*/ 248411 h 1599819"/>
              <a:gd name="connsiteX8" fmla="*/ 567159 w 893163"/>
              <a:gd name="connsiteY8" fmla="*/ 190538 h 1599819"/>
              <a:gd name="connsiteX9" fmla="*/ 497711 w 893163"/>
              <a:gd name="connsiteY9" fmla="*/ 74791 h 1599819"/>
              <a:gd name="connsiteX0" fmla="*/ 497711 w 893163"/>
              <a:gd name="connsiteY0" fmla="*/ 74791 h 1599819"/>
              <a:gd name="connsiteX1" fmla="*/ 324091 w 893163"/>
              <a:gd name="connsiteY1" fmla="*/ 74791 h 1599819"/>
              <a:gd name="connsiteX2" fmla="*/ 23149 w 893163"/>
              <a:gd name="connsiteY2" fmla="*/ 1023915 h 1599819"/>
              <a:gd name="connsiteX3" fmla="*/ 23149 w 893163"/>
              <a:gd name="connsiteY3" fmla="*/ 1139662 h 1599819"/>
              <a:gd name="connsiteX4" fmla="*/ 0 w 893163"/>
              <a:gd name="connsiteY4" fmla="*/ 1556350 h 1599819"/>
              <a:gd name="connsiteX5" fmla="*/ 821802 w 893163"/>
              <a:gd name="connsiteY5" fmla="*/ 1556350 h 1599819"/>
              <a:gd name="connsiteX6" fmla="*/ 833377 w 893163"/>
              <a:gd name="connsiteY6" fmla="*/ 1012340 h 1599819"/>
              <a:gd name="connsiteX7" fmla="*/ 671331 w 893163"/>
              <a:gd name="connsiteY7" fmla="*/ 248411 h 1599819"/>
              <a:gd name="connsiteX8" fmla="*/ 567159 w 893163"/>
              <a:gd name="connsiteY8" fmla="*/ 190538 h 1599819"/>
              <a:gd name="connsiteX9" fmla="*/ 497711 w 893163"/>
              <a:gd name="connsiteY9" fmla="*/ 74791 h 1599819"/>
              <a:gd name="connsiteX0" fmla="*/ 497711 w 893163"/>
              <a:gd name="connsiteY0" fmla="*/ 74791 h 1559306"/>
              <a:gd name="connsiteX1" fmla="*/ 324091 w 893163"/>
              <a:gd name="connsiteY1" fmla="*/ 74791 h 1559306"/>
              <a:gd name="connsiteX2" fmla="*/ 23149 w 893163"/>
              <a:gd name="connsiteY2" fmla="*/ 1023915 h 1559306"/>
              <a:gd name="connsiteX3" fmla="*/ 23149 w 893163"/>
              <a:gd name="connsiteY3" fmla="*/ 1139662 h 1559306"/>
              <a:gd name="connsiteX4" fmla="*/ 0 w 893163"/>
              <a:gd name="connsiteY4" fmla="*/ 1556350 h 1559306"/>
              <a:gd name="connsiteX5" fmla="*/ 821802 w 893163"/>
              <a:gd name="connsiteY5" fmla="*/ 1556350 h 1559306"/>
              <a:gd name="connsiteX6" fmla="*/ 833377 w 893163"/>
              <a:gd name="connsiteY6" fmla="*/ 1012340 h 1559306"/>
              <a:gd name="connsiteX7" fmla="*/ 671331 w 893163"/>
              <a:gd name="connsiteY7" fmla="*/ 248411 h 1559306"/>
              <a:gd name="connsiteX8" fmla="*/ 567159 w 893163"/>
              <a:gd name="connsiteY8" fmla="*/ 190538 h 1559306"/>
              <a:gd name="connsiteX9" fmla="*/ 497711 w 893163"/>
              <a:gd name="connsiteY9" fmla="*/ 74791 h 1559306"/>
              <a:gd name="connsiteX0" fmla="*/ 497711 w 850302"/>
              <a:gd name="connsiteY0" fmla="*/ 74791 h 1559306"/>
              <a:gd name="connsiteX1" fmla="*/ 324091 w 850302"/>
              <a:gd name="connsiteY1" fmla="*/ 74791 h 1559306"/>
              <a:gd name="connsiteX2" fmla="*/ 23149 w 850302"/>
              <a:gd name="connsiteY2" fmla="*/ 1023915 h 1559306"/>
              <a:gd name="connsiteX3" fmla="*/ 23149 w 850302"/>
              <a:gd name="connsiteY3" fmla="*/ 1139662 h 1559306"/>
              <a:gd name="connsiteX4" fmla="*/ 0 w 850302"/>
              <a:gd name="connsiteY4" fmla="*/ 1556350 h 1559306"/>
              <a:gd name="connsiteX5" fmla="*/ 821802 w 850302"/>
              <a:gd name="connsiteY5" fmla="*/ 1556350 h 1559306"/>
              <a:gd name="connsiteX6" fmla="*/ 833377 w 850302"/>
              <a:gd name="connsiteY6" fmla="*/ 1012340 h 1559306"/>
              <a:gd name="connsiteX7" fmla="*/ 671331 w 850302"/>
              <a:gd name="connsiteY7" fmla="*/ 248411 h 1559306"/>
              <a:gd name="connsiteX8" fmla="*/ 567159 w 850302"/>
              <a:gd name="connsiteY8" fmla="*/ 190538 h 1559306"/>
              <a:gd name="connsiteX9" fmla="*/ 497711 w 850302"/>
              <a:gd name="connsiteY9" fmla="*/ 74791 h 1559306"/>
              <a:gd name="connsiteX0" fmla="*/ 497711 w 850302"/>
              <a:gd name="connsiteY0" fmla="*/ 74791 h 1559306"/>
              <a:gd name="connsiteX1" fmla="*/ 324091 w 850302"/>
              <a:gd name="connsiteY1" fmla="*/ 74791 h 1559306"/>
              <a:gd name="connsiteX2" fmla="*/ 23149 w 850302"/>
              <a:gd name="connsiteY2" fmla="*/ 1023915 h 1559306"/>
              <a:gd name="connsiteX3" fmla="*/ 23149 w 850302"/>
              <a:gd name="connsiteY3" fmla="*/ 1139662 h 1559306"/>
              <a:gd name="connsiteX4" fmla="*/ 0 w 850302"/>
              <a:gd name="connsiteY4" fmla="*/ 1556350 h 1559306"/>
              <a:gd name="connsiteX5" fmla="*/ 821802 w 850302"/>
              <a:gd name="connsiteY5" fmla="*/ 1556350 h 1559306"/>
              <a:gd name="connsiteX6" fmla="*/ 833377 w 850302"/>
              <a:gd name="connsiteY6" fmla="*/ 1012340 h 1559306"/>
              <a:gd name="connsiteX7" fmla="*/ 671331 w 850302"/>
              <a:gd name="connsiteY7" fmla="*/ 248411 h 1559306"/>
              <a:gd name="connsiteX8" fmla="*/ 567159 w 850302"/>
              <a:gd name="connsiteY8" fmla="*/ 190538 h 1559306"/>
              <a:gd name="connsiteX9" fmla="*/ 497711 w 850302"/>
              <a:gd name="connsiteY9" fmla="*/ 74791 h 1559306"/>
              <a:gd name="connsiteX0" fmla="*/ 497711 w 838186"/>
              <a:gd name="connsiteY0" fmla="*/ 74791 h 1559306"/>
              <a:gd name="connsiteX1" fmla="*/ 324091 w 838186"/>
              <a:gd name="connsiteY1" fmla="*/ 74791 h 1559306"/>
              <a:gd name="connsiteX2" fmla="*/ 23149 w 838186"/>
              <a:gd name="connsiteY2" fmla="*/ 1023915 h 1559306"/>
              <a:gd name="connsiteX3" fmla="*/ 23149 w 838186"/>
              <a:gd name="connsiteY3" fmla="*/ 1139662 h 1559306"/>
              <a:gd name="connsiteX4" fmla="*/ 0 w 838186"/>
              <a:gd name="connsiteY4" fmla="*/ 1556350 h 1559306"/>
              <a:gd name="connsiteX5" fmla="*/ 821802 w 838186"/>
              <a:gd name="connsiteY5" fmla="*/ 1556350 h 1559306"/>
              <a:gd name="connsiteX6" fmla="*/ 833377 w 838186"/>
              <a:gd name="connsiteY6" fmla="*/ 1012340 h 1559306"/>
              <a:gd name="connsiteX7" fmla="*/ 671331 w 838186"/>
              <a:gd name="connsiteY7" fmla="*/ 248411 h 1559306"/>
              <a:gd name="connsiteX8" fmla="*/ 567159 w 838186"/>
              <a:gd name="connsiteY8" fmla="*/ 190538 h 1559306"/>
              <a:gd name="connsiteX9" fmla="*/ 497711 w 838186"/>
              <a:gd name="connsiteY9" fmla="*/ 74791 h 1559306"/>
              <a:gd name="connsiteX0" fmla="*/ 497711 w 838186"/>
              <a:gd name="connsiteY0" fmla="*/ 74791 h 1559306"/>
              <a:gd name="connsiteX1" fmla="*/ 324091 w 838186"/>
              <a:gd name="connsiteY1" fmla="*/ 74791 h 1559306"/>
              <a:gd name="connsiteX2" fmla="*/ 23149 w 838186"/>
              <a:gd name="connsiteY2" fmla="*/ 1023915 h 1559306"/>
              <a:gd name="connsiteX3" fmla="*/ 23149 w 838186"/>
              <a:gd name="connsiteY3" fmla="*/ 1139662 h 1559306"/>
              <a:gd name="connsiteX4" fmla="*/ 0 w 838186"/>
              <a:gd name="connsiteY4" fmla="*/ 1556350 h 1559306"/>
              <a:gd name="connsiteX5" fmla="*/ 821802 w 838186"/>
              <a:gd name="connsiteY5" fmla="*/ 1556350 h 1559306"/>
              <a:gd name="connsiteX6" fmla="*/ 833377 w 838186"/>
              <a:gd name="connsiteY6" fmla="*/ 1012340 h 1559306"/>
              <a:gd name="connsiteX7" fmla="*/ 671331 w 838186"/>
              <a:gd name="connsiteY7" fmla="*/ 248411 h 1559306"/>
              <a:gd name="connsiteX8" fmla="*/ 567159 w 838186"/>
              <a:gd name="connsiteY8" fmla="*/ 190538 h 1559306"/>
              <a:gd name="connsiteX9" fmla="*/ 497711 w 838186"/>
              <a:gd name="connsiteY9" fmla="*/ 74791 h 155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8186" h="1559306">
                <a:moveTo>
                  <a:pt x="497711" y="74791"/>
                </a:moveTo>
                <a:cubicBezTo>
                  <a:pt x="457200" y="55500"/>
                  <a:pt x="403185" y="-83396"/>
                  <a:pt x="324091" y="74791"/>
                </a:cubicBezTo>
                <a:cubicBezTo>
                  <a:pt x="244997" y="232978"/>
                  <a:pt x="73306" y="846437"/>
                  <a:pt x="23149" y="1023915"/>
                </a:cubicBezTo>
                <a:cubicBezTo>
                  <a:pt x="-27008" y="1201393"/>
                  <a:pt x="27007" y="1050923"/>
                  <a:pt x="23149" y="1139662"/>
                </a:cubicBezTo>
                <a:cubicBezTo>
                  <a:pt x="19291" y="1228401"/>
                  <a:pt x="23149" y="1334502"/>
                  <a:pt x="0" y="1556350"/>
                </a:cubicBezTo>
                <a:cubicBezTo>
                  <a:pt x="150471" y="1569854"/>
                  <a:pt x="555585" y="1531271"/>
                  <a:pt x="821802" y="1556350"/>
                </a:cubicBezTo>
                <a:cubicBezTo>
                  <a:pt x="856526" y="1176314"/>
                  <a:pt x="823731" y="1230330"/>
                  <a:pt x="833377" y="1012340"/>
                </a:cubicBezTo>
                <a:cubicBezTo>
                  <a:pt x="738851" y="748052"/>
                  <a:pt x="715701" y="385378"/>
                  <a:pt x="671331" y="248411"/>
                </a:cubicBezTo>
                <a:cubicBezTo>
                  <a:pt x="626961" y="111444"/>
                  <a:pt x="596096" y="227191"/>
                  <a:pt x="567159" y="190538"/>
                </a:cubicBezTo>
                <a:cubicBezTo>
                  <a:pt x="538222" y="153885"/>
                  <a:pt x="538222" y="94082"/>
                  <a:pt x="497711" y="74791"/>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Forme libre 78"/>
          <p:cNvSpPr/>
          <p:nvPr/>
        </p:nvSpPr>
        <p:spPr>
          <a:xfrm rot="16200000" flipH="1">
            <a:off x="5936159" y="2567261"/>
            <a:ext cx="1153752" cy="194308"/>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0065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88613"/>
              <a:gd name="connsiteX1" fmla="*/ 20233 w 2798037"/>
              <a:gd name="connsiteY1" fmla="*/ 362923 h 388613"/>
              <a:gd name="connsiteX2" fmla="*/ 184783 w 2798037"/>
              <a:gd name="connsiteY2" fmla="*/ 345676 h 388613"/>
              <a:gd name="connsiteX3" fmla="*/ 399394 w 2798037"/>
              <a:gd name="connsiteY3" fmla="*/ 331305 h 388613"/>
              <a:gd name="connsiteX4" fmla="*/ 916229 w 2798037"/>
              <a:gd name="connsiteY4" fmla="*/ 357809 h 388613"/>
              <a:gd name="connsiteX5" fmla="*/ 1340298 w 2798037"/>
              <a:gd name="connsiteY5" fmla="*/ 300659 h 388613"/>
              <a:gd name="connsiteX6" fmla="*/ 1843881 w 2798037"/>
              <a:gd name="connsiteY6" fmla="*/ 344557 h 388613"/>
              <a:gd name="connsiteX7" fmla="*/ 2373968 w 2798037"/>
              <a:gd name="connsiteY7" fmla="*/ 344557 h 388613"/>
              <a:gd name="connsiteX8" fmla="*/ 2595597 w 2798037"/>
              <a:gd name="connsiteY8" fmla="*/ 388517 h 388613"/>
              <a:gd name="connsiteX9" fmla="*/ 2771533 w 2798037"/>
              <a:gd name="connsiteY9" fmla="*/ 357809 h 388613"/>
              <a:gd name="connsiteX10" fmla="*/ 2798037 w 2798037"/>
              <a:gd name="connsiteY10" fmla="*/ 0 h 388613"/>
              <a:gd name="connsiteX11" fmla="*/ 2463006 w 2798037"/>
              <a:gd name="connsiteY11" fmla="*/ 64605 h 388613"/>
              <a:gd name="connsiteX12" fmla="*/ 1790872 w 2798037"/>
              <a:gd name="connsiteY12" fmla="*/ 26505 h 388613"/>
              <a:gd name="connsiteX13" fmla="*/ 1072306 w 2798037"/>
              <a:gd name="connsiteY13" fmla="*/ 59748 h 388613"/>
              <a:gd name="connsiteX14" fmla="*/ 690942 w 2798037"/>
              <a:gd name="connsiteY14" fmla="*/ 26505 h 388613"/>
              <a:gd name="connsiteX15" fmla="*/ 372890 w 2798037"/>
              <a:gd name="connsiteY15" fmla="*/ 26505 h 388613"/>
              <a:gd name="connsiteX16" fmla="*/ 147603 w 2798037"/>
              <a:gd name="connsiteY16" fmla="*/ 39757 h 388613"/>
              <a:gd name="connsiteX17" fmla="*/ 0 w 2798037"/>
              <a:gd name="connsiteY17" fmla="*/ 28333 h 388613"/>
              <a:gd name="connsiteX0" fmla="*/ 0 w 2812913"/>
              <a:gd name="connsiteY0" fmla="*/ 28333 h 388613"/>
              <a:gd name="connsiteX1" fmla="*/ 20233 w 2812913"/>
              <a:gd name="connsiteY1" fmla="*/ 362923 h 388613"/>
              <a:gd name="connsiteX2" fmla="*/ 184783 w 2812913"/>
              <a:gd name="connsiteY2" fmla="*/ 345676 h 388613"/>
              <a:gd name="connsiteX3" fmla="*/ 399394 w 2812913"/>
              <a:gd name="connsiteY3" fmla="*/ 331305 h 388613"/>
              <a:gd name="connsiteX4" fmla="*/ 916229 w 2812913"/>
              <a:gd name="connsiteY4" fmla="*/ 357809 h 388613"/>
              <a:gd name="connsiteX5" fmla="*/ 1340298 w 2812913"/>
              <a:gd name="connsiteY5" fmla="*/ 300659 h 388613"/>
              <a:gd name="connsiteX6" fmla="*/ 1843881 w 2812913"/>
              <a:gd name="connsiteY6" fmla="*/ 344557 h 388613"/>
              <a:gd name="connsiteX7" fmla="*/ 2373968 w 2812913"/>
              <a:gd name="connsiteY7" fmla="*/ 344557 h 388613"/>
              <a:gd name="connsiteX8" fmla="*/ 2595597 w 2812913"/>
              <a:gd name="connsiteY8" fmla="*/ 388517 h 388613"/>
              <a:gd name="connsiteX9" fmla="*/ 2809633 w 2812913"/>
              <a:gd name="connsiteY9" fmla="*/ 357809 h 388613"/>
              <a:gd name="connsiteX10" fmla="*/ 2798037 w 2812913"/>
              <a:gd name="connsiteY10" fmla="*/ 0 h 388613"/>
              <a:gd name="connsiteX11" fmla="*/ 2463006 w 2812913"/>
              <a:gd name="connsiteY11" fmla="*/ 64605 h 388613"/>
              <a:gd name="connsiteX12" fmla="*/ 1790872 w 2812913"/>
              <a:gd name="connsiteY12" fmla="*/ 26505 h 388613"/>
              <a:gd name="connsiteX13" fmla="*/ 1072306 w 2812913"/>
              <a:gd name="connsiteY13" fmla="*/ 59748 h 388613"/>
              <a:gd name="connsiteX14" fmla="*/ 690942 w 2812913"/>
              <a:gd name="connsiteY14" fmla="*/ 26505 h 388613"/>
              <a:gd name="connsiteX15" fmla="*/ 372890 w 2812913"/>
              <a:gd name="connsiteY15" fmla="*/ 26505 h 388613"/>
              <a:gd name="connsiteX16" fmla="*/ 147603 w 2812913"/>
              <a:gd name="connsiteY16" fmla="*/ 39757 h 388613"/>
              <a:gd name="connsiteX17" fmla="*/ 0 w 2812913"/>
              <a:gd name="connsiteY17" fmla="*/ 28333 h 388613"/>
              <a:gd name="connsiteX0" fmla="*/ 17867 w 2830780"/>
              <a:gd name="connsiteY0" fmla="*/ 28333 h 388613"/>
              <a:gd name="connsiteX1" fmla="*/ 0 w 2830780"/>
              <a:gd name="connsiteY1" fmla="*/ 362923 h 388613"/>
              <a:gd name="connsiteX2" fmla="*/ 202650 w 2830780"/>
              <a:gd name="connsiteY2" fmla="*/ 345676 h 388613"/>
              <a:gd name="connsiteX3" fmla="*/ 417261 w 2830780"/>
              <a:gd name="connsiteY3" fmla="*/ 331305 h 388613"/>
              <a:gd name="connsiteX4" fmla="*/ 934096 w 2830780"/>
              <a:gd name="connsiteY4" fmla="*/ 357809 h 388613"/>
              <a:gd name="connsiteX5" fmla="*/ 1358165 w 2830780"/>
              <a:gd name="connsiteY5" fmla="*/ 300659 h 388613"/>
              <a:gd name="connsiteX6" fmla="*/ 1861748 w 2830780"/>
              <a:gd name="connsiteY6" fmla="*/ 344557 h 388613"/>
              <a:gd name="connsiteX7" fmla="*/ 2391835 w 2830780"/>
              <a:gd name="connsiteY7" fmla="*/ 344557 h 388613"/>
              <a:gd name="connsiteX8" fmla="*/ 2613464 w 2830780"/>
              <a:gd name="connsiteY8" fmla="*/ 388517 h 388613"/>
              <a:gd name="connsiteX9" fmla="*/ 2827500 w 2830780"/>
              <a:gd name="connsiteY9" fmla="*/ 357809 h 388613"/>
              <a:gd name="connsiteX10" fmla="*/ 2815904 w 2830780"/>
              <a:gd name="connsiteY10" fmla="*/ 0 h 388613"/>
              <a:gd name="connsiteX11" fmla="*/ 2480873 w 2830780"/>
              <a:gd name="connsiteY11" fmla="*/ 64605 h 388613"/>
              <a:gd name="connsiteX12" fmla="*/ 1808739 w 2830780"/>
              <a:gd name="connsiteY12" fmla="*/ 26505 h 388613"/>
              <a:gd name="connsiteX13" fmla="*/ 1090173 w 2830780"/>
              <a:gd name="connsiteY13" fmla="*/ 59748 h 388613"/>
              <a:gd name="connsiteX14" fmla="*/ 708809 w 2830780"/>
              <a:gd name="connsiteY14" fmla="*/ 26505 h 388613"/>
              <a:gd name="connsiteX15" fmla="*/ 390757 w 2830780"/>
              <a:gd name="connsiteY15" fmla="*/ 26505 h 388613"/>
              <a:gd name="connsiteX16" fmla="*/ 165470 w 2830780"/>
              <a:gd name="connsiteY16" fmla="*/ 39757 h 388613"/>
              <a:gd name="connsiteX17" fmla="*/ 17867 w 2830780"/>
              <a:gd name="connsiteY17" fmla="*/ 28333 h 38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30780" h="388613">
                <a:moveTo>
                  <a:pt x="17867" y="28333"/>
                </a:moveTo>
                <a:cubicBezTo>
                  <a:pt x="24114" y="174063"/>
                  <a:pt x="7411" y="262381"/>
                  <a:pt x="0" y="362923"/>
                </a:cubicBezTo>
                <a:cubicBezTo>
                  <a:pt x="80166" y="357859"/>
                  <a:pt x="133107" y="350946"/>
                  <a:pt x="202650" y="345676"/>
                </a:cubicBezTo>
                <a:cubicBezTo>
                  <a:pt x="272193" y="340406"/>
                  <a:pt x="295353" y="329283"/>
                  <a:pt x="417261" y="331305"/>
                </a:cubicBezTo>
                <a:cubicBezTo>
                  <a:pt x="539169" y="333327"/>
                  <a:pt x="777279" y="362917"/>
                  <a:pt x="934096" y="357809"/>
                </a:cubicBezTo>
                <a:cubicBezTo>
                  <a:pt x="1090913" y="352701"/>
                  <a:pt x="1203556" y="302868"/>
                  <a:pt x="1358165" y="300659"/>
                </a:cubicBezTo>
                <a:cubicBezTo>
                  <a:pt x="1512774" y="298450"/>
                  <a:pt x="1689470" y="337241"/>
                  <a:pt x="1861748" y="344557"/>
                </a:cubicBezTo>
                <a:cubicBezTo>
                  <a:pt x="2034026" y="351873"/>
                  <a:pt x="2266549" y="337230"/>
                  <a:pt x="2391835" y="344557"/>
                </a:cubicBezTo>
                <a:cubicBezTo>
                  <a:pt x="2517121" y="351884"/>
                  <a:pt x="2540853" y="386308"/>
                  <a:pt x="2613464" y="388517"/>
                </a:cubicBezTo>
                <a:cubicBezTo>
                  <a:pt x="2686075" y="390726"/>
                  <a:pt x="2793760" y="354394"/>
                  <a:pt x="2827500" y="357809"/>
                </a:cubicBezTo>
                <a:cubicBezTo>
                  <a:pt x="2840634" y="214405"/>
                  <a:pt x="2809670" y="104157"/>
                  <a:pt x="2815904" y="0"/>
                </a:cubicBezTo>
                <a:cubicBezTo>
                  <a:pt x="2729410" y="14329"/>
                  <a:pt x="2648734" y="60188"/>
                  <a:pt x="2480873" y="64605"/>
                </a:cubicBezTo>
                <a:cubicBezTo>
                  <a:pt x="2313012" y="69022"/>
                  <a:pt x="2040522" y="27315"/>
                  <a:pt x="1808739" y="26505"/>
                </a:cubicBezTo>
                <a:cubicBezTo>
                  <a:pt x="1576956" y="25696"/>
                  <a:pt x="1329695" y="39142"/>
                  <a:pt x="1090173" y="59748"/>
                </a:cubicBezTo>
                <a:cubicBezTo>
                  <a:pt x="963052" y="39142"/>
                  <a:pt x="825378" y="32045"/>
                  <a:pt x="708809" y="26505"/>
                </a:cubicBezTo>
                <a:cubicBezTo>
                  <a:pt x="592240" y="20965"/>
                  <a:pt x="496774" y="26505"/>
                  <a:pt x="390757" y="26505"/>
                </a:cubicBezTo>
                <a:cubicBezTo>
                  <a:pt x="300201" y="28714"/>
                  <a:pt x="227618" y="39452"/>
                  <a:pt x="165470" y="39757"/>
                </a:cubicBezTo>
                <a:cubicBezTo>
                  <a:pt x="103322" y="40062"/>
                  <a:pt x="101772" y="39725"/>
                  <a:pt x="17867" y="28333"/>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6" name="Forme libre 5"/>
          <p:cNvSpPr/>
          <p:nvPr/>
        </p:nvSpPr>
        <p:spPr>
          <a:xfrm>
            <a:off x="6018835" y="3240911"/>
            <a:ext cx="810228" cy="23150"/>
          </a:xfrm>
          <a:custGeom>
            <a:avLst/>
            <a:gdLst>
              <a:gd name="connsiteX0" fmla="*/ 0 w 810228"/>
              <a:gd name="connsiteY0" fmla="*/ 23150 h 23150"/>
              <a:gd name="connsiteX1" fmla="*/ 300942 w 810228"/>
              <a:gd name="connsiteY1" fmla="*/ 0 h 23150"/>
              <a:gd name="connsiteX2" fmla="*/ 671332 w 810228"/>
              <a:gd name="connsiteY2" fmla="*/ 0 h 23150"/>
              <a:gd name="connsiteX3" fmla="*/ 810228 w 810228"/>
              <a:gd name="connsiteY3" fmla="*/ 23150 h 23150"/>
            </a:gdLst>
            <a:ahLst/>
            <a:cxnLst>
              <a:cxn ang="0">
                <a:pos x="connsiteX0" y="connsiteY0"/>
              </a:cxn>
              <a:cxn ang="0">
                <a:pos x="connsiteX1" y="connsiteY1"/>
              </a:cxn>
              <a:cxn ang="0">
                <a:pos x="connsiteX2" y="connsiteY2"/>
              </a:cxn>
              <a:cxn ang="0">
                <a:pos x="connsiteX3" y="connsiteY3"/>
              </a:cxn>
            </a:cxnLst>
            <a:rect l="l" t="t" r="r" b="b"/>
            <a:pathLst>
              <a:path w="810228" h="23150">
                <a:moveTo>
                  <a:pt x="0" y="23150"/>
                </a:moveTo>
                <a:cubicBezTo>
                  <a:pt x="94526" y="13504"/>
                  <a:pt x="189053" y="3858"/>
                  <a:pt x="300942" y="0"/>
                </a:cubicBezTo>
                <a:cubicBezTo>
                  <a:pt x="412831" y="-3858"/>
                  <a:pt x="586451" y="-3858"/>
                  <a:pt x="671332" y="0"/>
                </a:cubicBezTo>
                <a:cubicBezTo>
                  <a:pt x="756213" y="3858"/>
                  <a:pt x="783220" y="13504"/>
                  <a:pt x="810228" y="231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933853" y="1361218"/>
            <a:ext cx="2639599" cy="646331"/>
          </a:xfrm>
          <a:prstGeom prst="rect">
            <a:avLst/>
          </a:prstGeom>
          <a:noFill/>
        </p:spPr>
        <p:txBody>
          <a:bodyPr wrap="square" rtlCol="0">
            <a:spAutoFit/>
          </a:bodyPr>
          <a:lstStyle/>
          <a:p>
            <a:r>
              <a:rPr lang="fr-FR" dirty="0" smtClean="0"/>
              <a:t>Maximisation de la plus petite des marges</a:t>
            </a:r>
            <a:endParaRPr lang="fr-FR" dirty="0"/>
          </a:p>
        </p:txBody>
      </p:sp>
      <p:sp>
        <p:nvSpPr>
          <p:cNvPr id="9" name="Flèche droite 8"/>
          <p:cNvSpPr/>
          <p:nvPr/>
        </p:nvSpPr>
        <p:spPr>
          <a:xfrm>
            <a:off x="3460830" y="1589881"/>
            <a:ext cx="508597" cy="28680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6187392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122238" y="127000"/>
            <a:ext cx="7947432"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CONDITION NECESSAIRE AU MINIMUM </a:t>
            </a:r>
            <a:r>
              <a:rPr lang="fr-FR" altLang="fr-FR" sz="2400" dirty="0">
                <a:solidFill>
                  <a:schemeClr val="tx1"/>
                </a:solidFill>
              </a:rPr>
              <a:t>DE MATIERE</a:t>
            </a:r>
          </a:p>
        </p:txBody>
      </p:sp>
      <p:sp>
        <p:nvSpPr>
          <p:cNvPr id="3" name="Rectangle 3"/>
          <p:cNvSpPr>
            <a:spLocks noChangeArrowheads="1"/>
          </p:cNvSpPr>
          <p:nvPr/>
        </p:nvSpPr>
        <p:spPr bwMode="auto">
          <a:xfrm>
            <a:off x="906938" y="3907765"/>
            <a:ext cx="5548312" cy="333375"/>
          </a:xfrm>
          <a:prstGeom prst="rect">
            <a:avLst/>
          </a:pr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4" name="Line 4"/>
          <p:cNvSpPr>
            <a:spLocks noChangeShapeType="1"/>
          </p:cNvSpPr>
          <p:nvPr/>
        </p:nvSpPr>
        <p:spPr bwMode="auto">
          <a:xfrm>
            <a:off x="5105875" y="1631728"/>
            <a:ext cx="274638"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 name="Rectangle 15"/>
          <p:cNvSpPr>
            <a:spLocks noChangeArrowheads="1"/>
          </p:cNvSpPr>
          <p:nvPr/>
        </p:nvSpPr>
        <p:spPr bwMode="auto">
          <a:xfrm>
            <a:off x="4167663" y="1457103"/>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40</a:t>
            </a:r>
          </a:p>
        </p:txBody>
      </p:sp>
      <p:sp>
        <p:nvSpPr>
          <p:cNvPr id="6" name="Rectangle 16"/>
          <p:cNvSpPr>
            <a:spLocks noChangeArrowheads="1"/>
          </p:cNvSpPr>
          <p:nvPr/>
        </p:nvSpPr>
        <p:spPr bwMode="auto">
          <a:xfrm>
            <a:off x="4170838" y="1479328"/>
            <a:ext cx="358775" cy="2524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7" name="Freeform 36"/>
          <p:cNvSpPr>
            <a:spLocks/>
          </p:cNvSpPr>
          <p:nvPr/>
        </p:nvSpPr>
        <p:spPr bwMode="auto">
          <a:xfrm>
            <a:off x="3437413" y="4228440"/>
            <a:ext cx="727075" cy="585788"/>
          </a:xfrm>
          <a:custGeom>
            <a:avLst/>
            <a:gdLst>
              <a:gd name="T0" fmla="*/ 0 w 318"/>
              <a:gd name="T1" fmla="*/ 0 h 256"/>
              <a:gd name="T2" fmla="*/ 0 w 318"/>
              <a:gd name="T3" fmla="*/ 2147483647 h 256"/>
              <a:gd name="T4" fmla="*/ 2147483647 w 318"/>
              <a:gd name="T5" fmla="*/ 2147483647 h 256"/>
              <a:gd name="T6" fmla="*/ 2147483647 w 318"/>
              <a:gd name="T7" fmla="*/ 2147483647 h 256"/>
              <a:gd name="T8" fmla="*/ 2147483647 w 318"/>
              <a:gd name="T9" fmla="*/ 2147483647 h 256"/>
              <a:gd name="T10" fmla="*/ 2147483647 w 318"/>
              <a:gd name="T11" fmla="*/ 2147483647 h 256"/>
              <a:gd name="T12" fmla="*/ 2147483647 w 318"/>
              <a:gd name="T13" fmla="*/ 2147483647 h 256"/>
              <a:gd name="T14" fmla="*/ 2147483647 w 318"/>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8" h="256">
                <a:moveTo>
                  <a:pt x="0" y="0"/>
                </a:moveTo>
                <a:lnTo>
                  <a:pt x="0" y="255"/>
                </a:lnTo>
                <a:lnTo>
                  <a:pt x="113" y="255"/>
                </a:lnTo>
                <a:lnTo>
                  <a:pt x="113" y="159"/>
                </a:lnTo>
                <a:lnTo>
                  <a:pt x="215" y="159"/>
                </a:lnTo>
                <a:lnTo>
                  <a:pt x="215" y="255"/>
                </a:lnTo>
                <a:lnTo>
                  <a:pt x="317" y="255"/>
                </a:lnTo>
                <a:lnTo>
                  <a:pt x="317" y="0"/>
                </a:lnTo>
              </a:path>
            </a:pathLst>
          </a:custGeom>
          <a:noFill/>
          <a:ln w="28575"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 name="Line 39"/>
          <p:cNvSpPr>
            <a:spLocks noChangeShapeType="1"/>
          </p:cNvSpPr>
          <p:nvPr/>
        </p:nvSpPr>
        <p:spPr bwMode="auto">
          <a:xfrm>
            <a:off x="3691413" y="4712628"/>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 name="Line 40"/>
          <p:cNvSpPr>
            <a:spLocks noChangeShapeType="1"/>
          </p:cNvSpPr>
          <p:nvPr/>
        </p:nvSpPr>
        <p:spPr bwMode="auto">
          <a:xfrm>
            <a:off x="3939063" y="4712628"/>
            <a:ext cx="225425"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 name="Rectangle 41"/>
          <p:cNvSpPr>
            <a:spLocks noChangeArrowheads="1"/>
          </p:cNvSpPr>
          <p:nvPr/>
        </p:nvSpPr>
        <p:spPr bwMode="auto">
          <a:xfrm>
            <a:off x="2770263" y="4333215"/>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10,1</a:t>
            </a:r>
            <a:endParaRPr lang="fr-FR" altLang="fr-FR" sz="1400" b="0" dirty="0">
              <a:solidFill>
                <a:srgbClr val="000000"/>
              </a:solidFill>
            </a:endParaRPr>
          </a:p>
        </p:txBody>
      </p:sp>
      <p:sp>
        <p:nvSpPr>
          <p:cNvPr id="11" name="Rectangle 45"/>
          <p:cNvSpPr>
            <a:spLocks noChangeArrowheads="1"/>
          </p:cNvSpPr>
          <p:nvPr/>
        </p:nvSpPr>
        <p:spPr bwMode="auto">
          <a:xfrm>
            <a:off x="4796313" y="2098015"/>
            <a:ext cx="282575" cy="47148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2" name="Line 46"/>
          <p:cNvSpPr>
            <a:spLocks noChangeShapeType="1"/>
          </p:cNvSpPr>
          <p:nvPr/>
        </p:nvSpPr>
        <p:spPr bwMode="auto">
          <a:xfrm>
            <a:off x="4866163" y="2569503"/>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Line 47"/>
          <p:cNvSpPr>
            <a:spLocks noChangeShapeType="1"/>
          </p:cNvSpPr>
          <p:nvPr/>
        </p:nvSpPr>
        <p:spPr bwMode="auto">
          <a:xfrm>
            <a:off x="5007450" y="2566328"/>
            <a:ext cx="0" cy="1328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 name="Freeform 48"/>
          <p:cNvSpPr>
            <a:spLocks/>
          </p:cNvSpPr>
          <p:nvPr/>
        </p:nvSpPr>
        <p:spPr bwMode="auto">
          <a:xfrm>
            <a:off x="4466113" y="2839378"/>
            <a:ext cx="400050" cy="998537"/>
          </a:xfrm>
          <a:custGeom>
            <a:avLst/>
            <a:gdLst>
              <a:gd name="T0" fmla="*/ 2147483647 w 267"/>
              <a:gd name="T1" fmla="*/ 0 h 674"/>
              <a:gd name="T2" fmla="*/ 2147483647 w 267"/>
              <a:gd name="T3" fmla="*/ 0 h 674"/>
              <a:gd name="T4" fmla="*/ 0 w 267"/>
              <a:gd name="T5" fmla="*/ 2147483647 h 674"/>
              <a:gd name="T6" fmla="*/ 0 60000 65536"/>
              <a:gd name="T7" fmla="*/ 0 60000 65536"/>
              <a:gd name="T8" fmla="*/ 0 60000 65536"/>
            </a:gdLst>
            <a:ahLst/>
            <a:cxnLst>
              <a:cxn ang="T6">
                <a:pos x="T0" y="T1"/>
              </a:cxn>
              <a:cxn ang="T7">
                <a:pos x="T2" y="T3"/>
              </a:cxn>
              <a:cxn ang="T8">
                <a:pos x="T4" y="T5"/>
              </a:cxn>
            </a:cxnLst>
            <a:rect l="0" t="0" r="r" b="b"/>
            <a:pathLst>
              <a:path w="267" h="674">
                <a:moveTo>
                  <a:pt x="267" y="0"/>
                </a:moveTo>
                <a:lnTo>
                  <a:pt x="200" y="0"/>
                </a:lnTo>
                <a:lnTo>
                  <a:pt x="0" y="674"/>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Rectangle 49"/>
          <p:cNvSpPr>
            <a:spLocks noChangeArrowheads="1"/>
          </p:cNvSpPr>
          <p:nvPr/>
        </p:nvSpPr>
        <p:spPr bwMode="auto">
          <a:xfrm>
            <a:off x="4466113" y="3815690"/>
            <a:ext cx="788987" cy="517525"/>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6" name="Freeform 50"/>
          <p:cNvSpPr>
            <a:spLocks/>
          </p:cNvSpPr>
          <p:nvPr/>
        </p:nvSpPr>
        <p:spPr bwMode="auto">
          <a:xfrm>
            <a:off x="5007450" y="2969553"/>
            <a:ext cx="247650" cy="881062"/>
          </a:xfrm>
          <a:custGeom>
            <a:avLst/>
            <a:gdLst>
              <a:gd name="T0" fmla="*/ 0 w 156"/>
              <a:gd name="T1" fmla="*/ 0 h 555"/>
              <a:gd name="T2" fmla="*/ 2147483647 w 156"/>
              <a:gd name="T3" fmla="*/ 0 h 555"/>
              <a:gd name="T4" fmla="*/ 2147483647 w 156"/>
              <a:gd name="T5" fmla="*/ 2147483647 h 555"/>
              <a:gd name="T6" fmla="*/ 0 60000 65536"/>
              <a:gd name="T7" fmla="*/ 0 60000 65536"/>
              <a:gd name="T8" fmla="*/ 0 60000 65536"/>
            </a:gdLst>
            <a:ahLst/>
            <a:cxnLst>
              <a:cxn ang="T6">
                <a:pos x="T0" y="T1"/>
              </a:cxn>
              <a:cxn ang="T7">
                <a:pos x="T2" y="T3"/>
              </a:cxn>
              <a:cxn ang="T8">
                <a:pos x="T4" y="T5"/>
              </a:cxn>
            </a:cxnLst>
            <a:rect l="0" t="0" r="r" b="b"/>
            <a:pathLst>
              <a:path w="156" h="555">
                <a:moveTo>
                  <a:pt x="0" y="0"/>
                </a:moveTo>
                <a:lnTo>
                  <a:pt x="45" y="0"/>
                </a:lnTo>
                <a:lnTo>
                  <a:pt x="156" y="555"/>
                </a:lnTo>
              </a:path>
            </a:pathLst>
          </a:custGeom>
          <a:noFill/>
          <a:ln w="2857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 name="Line 58"/>
          <p:cNvSpPr>
            <a:spLocks noChangeShapeType="1"/>
          </p:cNvSpPr>
          <p:nvPr/>
        </p:nvSpPr>
        <p:spPr bwMode="auto">
          <a:xfrm flipV="1">
            <a:off x="3796188" y="1921803"/>
            <a:ext cx="0" cy="285750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Line 59"/>
          <p:cNvSpPr>
            <a:spLocks noChangeShapeType="1"/>
          </p:cNvSpPr>
          <p:nvPr/>
        </p:nvSpPr>
        <p:spPr bwMode="auto">
          <a:xfrm flipV="1">
            <a:off x="4924900" y="1886878"/>
            <a:ext cx="0" cy="623887"/>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 name="Line 60"/>
          <p:cNvSpPr>
            <a:spLocks noChangeShapeType="1"/>
          </p:cNvSpPr>
          <p:nvPr/>
        </p:nvSpPr>
        <p:spPr bwMode="auto">
          <a:xfrm>
            <a:off x="3796188" y="1771428"/>
            <a:ext cx="1128712"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 name="Line 61"/>
          <p:cNvSpPr>
            <a:spLocks noChangeShapeType="1"/>
          </p:cNvSpPr>
          <p:nvPr/>
        </p:nvSpPr>
        <p:spPr bwMode="auto">
          <a:xfrm>
            <a:off x="833913" y="4074453"/>
            <a:ext cx="5819775" cy="0"/>
          </a:xfrm>
          <a:prstGeom prst="line">
            <a:avLst/>
          </a:prstGeom>
          <a:noFill/>
          <a:ln w="127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62"/>
          <p:cNvSpPr>
            <a:spLocks noChangeShapeType="1"/>
          </p:cNvSpPr>
          <p:nvPr/>
        </p:nvSpPr>
        <p:spPr bwMode="auto">
          <a:xfrm flipH="1">
            <a:off x="4794725" y="1628553"/>
            <a:ext cx="29527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 name="Line 63"/>
          <p:cNvSpPr>
            <a:spLocks noChangeShapeType="1"/>
          </p:cNvSpPr>
          <p:nvPr/>
        </p:nvSpPr>
        <p:spPr bwMode="auto">
          <a:xfrm flipH="1">
            <a:off x="4666137" y="1628553"/>
            <a:ext cx="141287"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Rectangle 64"/>
          <p:cNvSpPr>
            <a:spLocks noChangeArrowheads="1"/>
          </p:cNvSpPr>
          <p:nvPr/>
        </p:nvSpPr>
        <p:spPr bwMode="auto">
          <a:xfrm>
            <a:off x="5105875" y="1325118"/>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7,8</a:t>
            </a:r>
            <a:endParaRPr lang="fr-FR" altLang="fr-FR" sz="1400" b="0" dirty="0">
              <a:solidFill>
                <a:srgbClr val="000000"/>
              </a:solidFill>
            </a:endParaRPr>
          </a:p>
        </p:txBody>
      </p:sp>
      <p:sp>
        <p:nvSpPr>
          <p:cNvPr id="24" name="Line 137"/>
          <p:cNvSpPr>
            <a:spLocks noChangeShapeType="1"/>
          </p:cNvSpPr>
          <p:nvPr/>
        </p:nvSpPr>
        <p:spPr bwMode="auto">
          <a:xfrm flipH="1">
            <a:off x="2664300" y="4717390"/>
            <a:ext cx="1028700"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25" name="Connecteur droit 24"/>
          <p:cNvCxnSpPr/>
          <p:nvPr/>
        </p:nvCxnSpPr>
        <p:spPr>
          <a:xfrm flipV="1">
            <a:off x="4796313" y="1605534"/>
            <a:ext cx="0" cy="49248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flipV="1">
            <a:off x="5078888" y="1536699"/>
            <a:ext cx="0" cy="67720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8" name="Oval 47"/>
          <p:cNvSpPr>
            <a:spLocks noChangeArrowheads="1"/>
          </p:cNvSpPr>
          <p:nvPr/>
        </p:nvSpPr>
        <p:spPr bwMode="auto">
          <a:xfrm rot="5400000">
            <a:off x="3628706" y="2094046"/>
            <a:ext cx="768350" cy="722313"/>
          </a:xfrm>
          <a:prstGeom prst="ellipse">
            <a:avLst/>
          </a:prstGeom>
          <a:solidFill>
            <a:srgbClr val="FFFFFF"/>
          </a:solidFill>
          <a:ln w="57150">
            <a:solidFill>
              <a:srgbClr val="0070C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29" name="Line 48"/>
          <p:cNvSpPr>
            <a:spLocks noChangeShapeType="1"/>
          </p:cNvSpPr>
          <p:nvPr/>
        </p:nvSpPr>
        <p:spPr bwMode="auto">
          <a:xfrm rot="5400000" flipH="1">
            <a:off x="4706618" y="2344871"/>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 name="Line 49"/>
          <p:cNvSpPr>
            <a:spLocks noChangeShapeType="1"/>
          </p:cNvSpPr>
          <p:nvPr/>
        </p:nvSpPr>
        <p:spPr bwMode="auto">
          <a:xfrm rot="5400000">
            <a:off x="4705824" y="2421865"/>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 name="Line 50"/>
          <p:cNvSpPr>
            <a:spLocks noChangeShapeType="1"/>
          </p:cNvSpPr>
          <p:nvPr/>
        </p:nvSpPr>
        <p:spPr bwMode="auto">
          <a:xfrm rot="5400000">
            <a:off x="4589937" y="2455202"/>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 name="Line 51"/>
          <p:cNvSpPr>
            <a:spLocks noChangeShapeType="1"/>
          </p:cNvSpPr>
          <p:nvPr/>
        </p:nvSpPr>
        <p:spPr bwMode="auto">
          <a:xfrm rot="5400000">
            <a:off x="4518499" y="2455202"/>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 name="Line 52"/>
          <p:cNvSpPr>
            <a:spLocks noChangeShapeType="1"/>
          </p:cNvSpPr>
          <p:nvPr/>
        </p:nvSpPr>
        <p:spPr bwMode="auto">
          <a:xfrm rot="5400000">
            <a:off x="4625656" y="2378209"/>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4" name="Line 53"/>
          <p:cNvSpPr>
            <a:spLocks noChangeShapeType="1"/>
          </p:cNvSpPr>
          <p:nvPr/>
        </p:nvSpPr>
        <p:spPr bwMode="auto">
          <a:xfrm rot="5400000">
            <a:off x="4625656" y="2467109"/>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 name="Rectangle 54"/>
          <p:cNvSpPr>
            <a:spLocks noChangeArrowheads="1"/>
          </p:cNvSpPr>
          <p:nvPr/>
        </p:nvSpPr>
        <p:spPr bwMode="auto">
          <a:xfrm rot="5400000">
            <a:off x="4405787" y="2347252"/>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36" name="Group 55"/>
          <p:cNvGrpSpPr>
            <a:grpSpLocks/>
          </p:cNvGrpSpPr>
          <p:nvPr/>
        </p:nvGrpSpPr>
        <p:grpSpPr bwMode="auto">
          <a:xfrm rot="5400000">
            <a:off x="4015262" y="2228190"/>
            <a:ext cx="223838" cy="211138"/>
            <a:chOff x="582" y="2732"/>
            <a:chExt cx="141" cy="133"/>
          </a:xfrm>
        </p:grpSpPr>
        <p:sp>
          <p:nvSpPr>
            <p:cNvPr id="39"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37" name="Rectangle 59"/>
          <p:cNvSpPr>
            <a:spLocks noChangeArrowheads="1"/>
          </p:cNvSpPr>
          <p:nvPr/>
        </p:nvSpPr>
        <p:spPr bwMode="auto">
          <a:xfrm rot="5400000">
            <a:off x="3538218" y="2419484"/>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38" name="Rectangle 60"/>
          <p:cNvSpPr>
            <a:spLocks noChangeArrowheads="1"/>
          </p:cNvSpPr>
          <p:nvPr/>
        </p:nvSpPr>
        <p:spPr bwMode="auto">
          <a:xfrm>
            <a:off x="4189190" y="1825728"/>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42" name="Oval 47"/>
          <p:cNvSpPr>
            <a:spLocks noChangeArrowheads="1"/>
          </p:cNvSpPr>
          <p:nvPr/>
        </p:nvSpPr>
        <p:spPr bwMode="auto">
          <a:xfrm rot="16200000" flipH="1">
            <a:off x="5489257" y="2103573"/>
            <a:ext cx="768350" cy="722313"/>
          </a:xfrm>
          <a:prstGeom prst="ellipse">
            <a:avLst/>
          </a:prstGeom>
          <a:solidFill>
            <a:srgbClr val="FFFFFF"/>
          </a:solidFill>
          <a:ln w="57150">
            <a:solidFill>
              <a:srgbClr val="FF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43" name="Line 48"/>
          <p:cNvSpPr>
            <a:spLocks noChangeShapeType="1"/>
          </p:cNvSpPr>
          <p:nvPr/>
        </p:nvSpPr>
        <p:spPr bwMode="auto">
          <a:xfrm rot="16200000">
            <a:off x="5113020" y="2354398"/>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4" name="Line 49"/>
          <p:cNvSpPr>
            <a:spLocks noChangeShapeType="1"/>
          </p:cNvSpPr>
          <p:nvPr/>
        </p:nvSpPr>
        <p:spPr bwMode="auto">
          <a:xfrm rot="16200000" flipH="1">
            <a:off x="5112226" y="2431392"/>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5" name="Line 50"/>
          <p:cNvSpPr>
            <a:spLocks noChangeShapeType="1"/>
          </p:cNvSpPr>
          <p:nvPr/>
        </p:nvSpPr>
        <p:spPr bwMode="auto">
          <a:xfrm rot="16200000" flipH="1">
            <a:off x="5142388" y="246472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6" name="Line 51"/>
          <p:cNvSpPr>
            <a:spLocks noChangeShapeType="1"/>
          </p:cNvSpPr>
          <p:nvPr/>
        </p:nvSpPr>
        <p:spPr bwMode="auto">
          <a:xfrm rot="16200000" flipH="1">
            <a:off x="5213826" y="2464729"/>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7" name="Line 52"/>
          <p:cNvSpPr>
            <a:spLocks noChangeShapeType="1"/>
          </p:cNvSpPr>
          <p:nvPr/>
        </p:nvSpPr>
        <p:spPr bwMode="auto">
          <a:xfrm rot="16200000" flipH="1">
            <a:off x="5259070" y="238773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8" name="Line 53"/>
          <p:cNvSpPr>
            <a:spLocks noChangeShapeType="1"/>
          </p:cNvSpPr>
          <p:nvPr/>
        </p:nvSpPr>
        <p:spPr bwMode="auto">
          <a:xfrm rot="16200000" flipH="1">
            <a:off x="5259070" y="2476636"/>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9" name="Rectangle 54"/>
          <p:cNvSpPr>
            <a:spLocks noChangeArrowheads="1"/>
          </p:cNvSpPr>
          <p:nvPr/>
        </p:nvSpPr>
        <p:spPr bwMode="auto">
          <a:xfrm rot="16200000" flipH="1">
            <a:off x="5326538" y="2356779"/>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50" name="Group 55"/>
          <p:cNvGrpSpPr>
            <a:grpSpLocks/>
          </p:cNvGrpSpPr>
          <p:nvPr/>
        </p:nvGrpSpPr>
        <p:grpSpPr bwMode="auto">
          <a:xfrm flipH="1">
            <a:off x="5866288" y="2237717"/>
            <a:ext cx="223838" cy="211138"/>
            <a:chOff x="582" y="2732"/>
            <a:chExt cx="141" cy="133"/>
          </a:xfrm>
        </p:grpSpPr>
        <p:sp>
          <p:nvSpPr>
            <p:cNvPr id="51"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2"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3"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54" name="Rectangle 59"/>
          <p:cNvSpPr>
            <a:spLocks noChangeArrowheads="1"/>
          </p:cNvSpPr>
          <p:nvPr/>
        </p:nvSpPr>
        <p:spPr bwMode="auto">
          <a:xfrm rot="16200000" flipH="1">
            <a:off x="6194107" y="2429011"/>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55" name="Rectangle 60"/>
          <p:cNvSpPr>
            <a:spLocks noChangeArrowheads="1"/>
          </p:cNvSpPr>
          <p:nvPr/>
        </p:nvSpPr>
        <p:spPr bwMode="auto">
          <a:xfrm flipH="1">
            <a:off x="6153625" y="1937678"/>
            <a:ext cx="128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a:solidFill>
                  <a:srgbClr val="000000"/>
                </a:solidFill>
                <a:latin typeface="Helvetica" pitchFamily="34" charset="0"/>
              </a:rPr>
              <a:t>0</a:t>
            </a:r>
            <a:endParaRPr lang="fr-FR" altLang="fr-FR" sz="1800" b="0" dirty="0">
              <a:solidFill>
                <a:schemeClr val="tx1"/>
              </a:solidFill>
            </a:endParaRPr>
          </a:p>
        </p:txBody>
      </p:sp>
      <p:sp>
        <p:nvSpPr>
          <p:cNvPr id="56" name="ZoneTexte 55"/>
          <p:cNvSpPr txBox="1"/>
          <p:nvPr/>
        </p:nvSpPr>
        <p:spPr>
          <a:xfrm>
            <a:off x="2508761" y="2037173"/>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3, m5</a:t>
            </a:r>
            <a:endParaRPr lang="fr-FR" dirty="0"/>
          </a:p>
        </p:txBody>
      </p:sp>
      <p:sp>
        <p:nvSpPr>
          <p:cNvPr id="57" name="Rectangle 56"/>
          <p:cNvSpPr/>
          <p:nvPr/>
        </p:nvSpPr>
        <p:spPr>
          <a:xfrm>
            <a:off x="1089500" y="3722530"/>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p:cNvSpPr/>
          <p:nvPr/>
        </p:nvSpPr>
        <p:spPr>
          <a:xfrm>
            <a:off x="1091088" y="4248313"/>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5497968" y="3734626"/>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p:cNvSpPr/>
          <p:nvPr/>
        </p:nvSpPr>
        <p:spPr>
          <a:xfrm>
            <a:off x="5499556" y="4260409"/>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ZoneTexte 60"/>
          <p:cNvSpPr txBox="1"/>
          <p:nvPr/>
        </p:nvSpPr>
        <p:spPr>
          <a:xfrm>
            <a:off x="6402223" y="1911162"/>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4, m6</a:t>
            </a:r>
            <a:endParaRPr lang="fr-FR" dirty="0"/>
          </a:p>
        </p:txBody>
      </p:sp>
      <p:cxnSp>
        <p:nvCxnSpPr>
          <p:cNvPr id="62" name="Connecteur droit avec flèche 61"/>
          <p:cNvCxnSpPr>
            <a:stCxn id="71" idx="2"/>
          </p:cNvCxnSpPr>
          <p:nvPr/>
        </p:nvCxnSpPr>
        <p:spPr>
          <a:xfrm>
            <a:off x="1925323" y="3298018"/>
            <a:ext cx="488829" cy="6097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 name="Rectangle 62"/>
          <p:cNvSpPr/>
          <p:nvPr/>
        </p:nvSpPr>
        <p:spPr>
          <a:xfrm>
            <a:off x="3800950" y="4640407"/>
            <a:ext cx="147693" cy="69116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Line 39"/>
          <p:cNvSpPr>
            <a:spLocks noChangeShapeType="1"/>
          </p:cNvSpPr>
          <p:nvPr/>
        </p:nvSpPr>
        <p:spPr bwMode="auto">
          <a:xfrm>
            <a:off x="3758868" y="5060585"/>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5" name="Line 40"/>
          <p:cNvSpPr>
            <a:spLocks noChangeShapeType="1"/>
          </p:cNvSpPr>
          <p:nvPr/>
        </p:nvSpPr>
        <p:spPr bwMode="auto">
          <a:xfrm>
            <a:off x="3948644" y="5060585"/>
            <a:ext cx="647644"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Line 137"/>
          <p:cNvSpPr>
            <a:spLocks noChangeShapeType="1"/>
          </p:cNvSpPr>
          <p:nvPr/>
        </p:nvSpPr>
        <p:spPr bwMode="auto">
          <a:xfrm flipH="1">
            <a:off x="3578699" y="5065347"/>
            <a:ext cx="181756"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7" name="Rectangle 41"/>
          <p:cNvSpPr>
            <a:spLocks noChangeArrowheads="1"/>
          </p:cNvSpPr>
          <p:nvPr/>
        </p:nvSpPr>
        <p:spPr bwMode="auto">
          <a:xfrm>
            <a:off x="4192036" y="4720959"/>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9,9</a:t>
            </a:r>
            <a:endParaRPr lang="fr-FR" altLang="fr-FR" sz="1400" b="0" dirty="0">
              <a:solidFill>
                <a:srgbClr val="000000"/>
              </a:solidFill>
            </a:endParaRPr>
          </a:p>
        </p:txBody>
      </p:sp>
      <p:sp>
        <p:nvSpPr>
          <p:cNvPr id="68" name="ZoneTexte 67"/>
          <p:cNvSpPr txBox="1"/>
          <p:nvPr/>
        </p:nvSpPr>
        <p:spPr>
          <a:xfrm>
            <a:off x="2841894" y="4926701"/>
            <a:ext cx="736805" cy="369332"/>
          </a:xfrm>
          <a:prstGeom prst="rect">
            <a:avLst/>
          </a:prstGeom>
          <a:noFill/>
        </p:spPr>
        <p:txBody>
          <a:bodyPr wrap="none" rtlCol="0">
            <a:spAutoFit/>
          </a:bodyPr>
          <a:lstStyle/>
          <a:p>
            <a:r>
              <a:rPr lang="fr-FR" dirty="0" smtClean="0"/>
              <a:t>Butée</a:t>
            </a:r>
            <a:endParaRPr lang="fr-FR" dirty="0"/>
          </a:p>
        </p:txBody>
      </p:sp>
      <p:sp>
        <p:nvSpPr>
          <p:cNvPr id="69" name="Flèche droite 68"/>
          <p:cNvSpPr/>
          <p:nvPr/>
        </p:nvSpPr>
        <p:spPr>
          <a:xfrm>
            <a:off x="3415565" y="3023702"/>
            <a:ext cx="441324" cy="368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lèche droite 69"/>
          <p:cNvSpPr/>
          <p:nvPr/>
        </p:nvSpPr>
        <p:spPr>
          <a:xfrm flipH="1">
            <a:off x="5640204" y="2993365"/>
            <a:ext cx="441324" cy="36867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ZoneTexte 70"/>
          <p:cNvSpPr txBox="1"/>
          <p:nvPr/>
        </p:nvSpPr>
        <p:spPr>
          <a:xfrm>
            <a:off x="892884" y="2651687"/>
            <a:ext cx="2064878" cy="646331"/>
          </a:xfrm>
          <a:prstGeom prst="rect">
            <a:avLst/>
          </a:prstGeom>
          <a:noFill/>
        </p:spPr>
        <p:txBody>
          <a:bodyPr wrap="square" rtlCol="0">
            <a:spAutoFit/>
          </a:bodyPr>
          <a:lstStyle/>
          <a:p>
            <a:r>
              <a:rPr lang="fr-FR" dirty="0" smtClean="0"/>
              <a:t>Calibre au minimum de matière</a:t>
            </a:r>
            <a:endParaRPr lang="fr-FR" dirty="0"/>
          </a:p>
        </p:txBody>
      </p:sp>
      <p:sp>
        <p:nvSpPr>
          <p:cNvPr id="73" name="ZoneTexte 72"/>
          <p:cNvSpPr txBox="1"/>
          <p:nvPr/>
        </p:nvSpPr>
        <p:spPr>
          <a:xfrm>
            <a:off x="5131275" y="4647435"/>
            <a:ext cx="2409634" cy="338554"/>
          </a:xfrm>
          <a:prstGeom prst="rect">
            <a:avLst/>
          </a:prstGeom>
          <a:noFill/>
        </p:spPr>
        <p:txBody>
          <a:bodyPr wrap="none" rtlCol="0">
            <a:spAutoFit/>
          </a:bodyPr>
          <a:lstStyle/>
          <a:p>
            <a:r>
              <a:rPr lang="fr-FR" sz="1600" dirty="0" smtClean="0">
                <a:solidFill>
                  <a:srgbClr val="0070C0"/>
                </a:solidFill>
                <a:latin typeface="Arial" panose="020B0604020202020204" pitchFamily="34" charset="0"/>
                <a:cs typeface="Arial" panose="020B0604020202020204" pitchFamily="34" charset="0"/>
              </a:rPr>
              <a:t>Largeur au maxi matière</a:t>
            </a:r>
            <a:endParaRPr lang="fr-FR" sz="1600" dirty="0">
              <a:solidFill>
                <a:srgbClr val="0070C0"/>
              </a:solidFill>
              <a:latin typeface="Arial" panose="020B0604020202020204" pitchFamily="34" charset="0"/>
              <a:cs typeface="Arial" panose="020B0604020202020204" pitchFamily="34" charset="0"/>
            </a:endParaRPr>
          </a:p>
        </p:txBody>
      </p:sp>
      <p:cxnSp>
        <p:nvCxnSpPr>
          <p:cNvPr id="75" name="Connecteur droit avec flèche 74"/>
          <p:cNvCxnSpPr/>
          <p:nvPr/>
        </p:nvCxnSpPr>
        <p:spPr>
          <a:xfrm flipH="1">
            <a:off x="4553042" y="4814228"/>
            <a:ext cx="469408" cy="95865"/>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6" name="ZoneTexte 75"/>
          <p:cNvSpPr txBox="1"/>
          <p:nvPr/>
        </p:nvSpPr>
        <p:spPr>
          <a:xfrm>
            <a:off x="5146357" y="1818946"/>
            <a:ext cx="420308" cy="369332"/>
          </a:xfrm>
          <a:prstGeom prst="rect">
            <a:avLst/>
          </a:prstGeom>
          <a:noFill/>
        </p:spPr>
        <p:txBody>
          <a:bodyPr wrap="none" rtlCol="0">
            <a:spAutoFit/>
          </a:bodyPr>
          <a:lstStyle/>
          <a:p>
            <a:r>
              <a:rPr lang="fr-FR" dirty="0" smtClean="0"/>
              <a:t>P1</a:t>
            </a:r>
            <a:endParaRPr lang="fr-FR" dirty="0"/>
          </a:p>
        </p:txBody>
      </p:sp>
      <p:cxnSp>
        <p:nvCxnSpPr>
          <p:cNvPr id="78" name="Connecteur droit 77"/>
          <p:cNvCxnSpPr/>
          <p:nvPr/>
        </p:nvCxnSpPr>
        <p:spPr>
          <a:xfrm flipH="1">
            <a:off x="5078888" y="2134237"/>
            <a:ext cx="244194" cy="33014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1" name="ZoneTexte 80"/>
          <p:cNvSpPr txBox="1"/>
          <p:nvPr/>
        </p:nvSpPr>
        <p:spPr>
          <a:xfrm flipH="1">
            <a:off x="4316472" y="1917287"/>
            <a:ext cx="420308" cy="369332"/>
          </a:xfrm>
          <a:prstGeom prst="rect">
            <a:avLst/>
          </a:prstGeom>
          <a:noFill/>
        </p:spPr>
        <p:txBody>
          <a:bodyPr wrap="none" rtlCol="0">
            <a:spAutoFit/>
          </a:bodyPr>
          <a:lstStyle/>
          <a:p>
            <a:r>
              <a:rPr lang="fr-FR" dirty="0" smtClean="0"/>
              <a:t>P2</a:t>
            </a:r>
            <a:endParaRPr lang="fr-FR" dirty="0"/>
          </a:p>
        </p:txBody>
      </p:sp>
      <p:cxnSp>
        <p:nvCxnSpPr>
          <p:cNvPr id="82" name="Connecteur droit 81"/>
          <p:cNvCxnSpPr/>
          <p:nvPr/>
        </p:nvCxnSpPr>
        <p:spPr>
          <a:xfrm>
            <a:off x="4657186" y="2234327"/>
            <a:ext cx="130560" cy="21135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7" name="ZoneTexte 26"/>
          <p:cNvSpPr txBox="1"/>
          <p:nvPr/>
        </p:nvSpPr>
        <p:spPr>
          <a:xfrm>
            <a:off x="122238" y="695102"/>
            <a:ext cx="1504130" cy="369332"/>
          </a:xfrm>
          <a:prstGeom prst="rect">
            <a:avLst/>
          </a:prstGeom>
          <a:solidFill>
            <a:srgbClr val="FFFF00"/>
          </a:solidFill>
        </p:spPr>
        <p:txBody>
          <a:bodyPr wrap="none" rtlCol="0">
            <a:spAutoFit/>
          </a:bodyPr>
          <a:lstStyle/>
          <a:p>
            <a:r>
              <a:rPr lang="fr-FR" dirty="0" smtClean="0"/>
              <a:t>Calibre admis</a:t>
            </a:r>
            <a:endParaRPr lang="fr-FR" dirty="0"/>
          </a:p>
        </p:txBody>
      </p:sp>
    </p:spTree>
    <p:extLst>
      <p:ext uri="{BB962C8B-B14F-4D97-AF65-F5344CB8AC3E}">
        <p14:creationId xmlns:p14="http://schemas.microsoft.com/office/powerpoint/2010/main" val="14526622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122238" y="127000"/>
            <a:ext cx="7947432"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CONDITION NECESSAIRE AU MINIMUM </a:t>
            </a:r>
            <a:r>
              <a:rPr lang="fr-FR" altLang="fr-FR" sz="2400" dirty="0">
                <a:solidFill>
                  <a:schemeClr val="tx1"/>
                </a:solidFill>
              </a:rPr>
              <a:t>DE MATIERE</a:t>
            </a:r>
          </a:p>
        </p:txBody>
      </p:sp>
      <p:sp>
        <p:nvSpPr>
          <p:cNvPr id="28" name="Oval 47"/>
          <p:cNvSpPr>
            <a:spLocks noChangeArrowheads="1"/>
          </p:cNvSpPr>
          <p:nvPr/>
        </p:nvSpPr>
        <p:spPr bwMode="auto">
          <a:xfrm rot="5400000">
            <a:off x="2980989" y="1403922"/>
            <a:ext cx="768350" cy="722313"/>
          </a:xfrm>
          <a:prstGeom prst="ellipse">
            <a:avLst/>
          </a:prstGeom>
          <a:solidFill>
            <a:srgbClr val="FFFFFF"/>
          </a:solidFill>
          <a:ln w="57150">
            <a:solidFill>
              <a:srgbClr val="0070C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29" name="Line 48"/>
          <p:cNvSpPr>
            <a:spLocks noChangeShapeType="1"/>
          </p:cNvSpPr>
          <p:nvPr/>
        </p:nvSpPr>
        <p:spPr bwMode="auto">
          <a:xfrm rot="5400000" flipH="1">
            <a:off x="4058901" y="1654747"/>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 name="Line 49"/>
          <p:cNvSpPr>
            <a:spLocks noChangeShapeType="1"/>
          </p:cNvSpPr>
          <p:nvPr/>
        </p:nvSpPr>
        <p:spPr bwMode="auto">
          <a:xfrm rot="5400000">
            <a:off x="4058107" y="1731741"/>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 name="Line 50"/>
          <p:cNvSpPr>
            <a:spLocks noChangeShapeType="1"/>
          </p:cNvSpPr>
          <p:nvPr/>
        </p:nvSpPr>
        <p:spPr bwMode="auto">
          <a:xfrm rot="5400000">
            <a:off x="3942220" y="1765078"/>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 name="Line 51"/>
          <p:cNvSpPr>
            <a:spLocks noChangeShapeType="1"/>
          </p:cNvSpPr>
          <p:nvPr/>
        </p:nvSpPr>
        <p:spPr bwMode="auto">
          <a:xfrm rot="5400000">
            <a:off x="3870782" y="1765078"/>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 name="Line 52"/>
          <p:cNvSpPr>
            <a:spLocks noChangeShapeType="1"/>
          </p:cNvSpPr>
          <p:nvPr/>
        </p:nvSpPr>
        <p:spPr bwMode="auto">
          <a:xfrm rot="5400000">
            <a:off x="3977939" y="1688085"/>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4" name="Line 53"/>
          <p:cNvSpPr>
            <a:spLocks noChangeShapeType="1"/>
          </p:cNvSpPr>
          <p:nvPr/>
        </p:nvSpPr>
        <p:spPr bwMode="auto">
          <a:xfrm rot="5400000">
            <a:off x="3977939" y="1776985"/>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 name="Rectangle 54"/>
          <p:cNvSpPr>
            <a:spLocks noChangeArrowheads="1"/>
          </p:cNvSpPr>
          <p:nvPr/>
        </p:nvSpPr>
        <p:spPr bwMode="auto">
          <a:xfrm rot="5400000">
            <a:off x="3758070" y="1657128"/>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36" name="Group 55"/>
          <p:cNvGrpSpPr>
            <a:grpSpLocks/>
          </p:cNvGrpSpPr>
          <p:nvPr/>
        </p:nvGrpSpPr>
        <p:grpSpPr bwMode="auto">
          <a:xfrm rot="3536507">
            <a:off x="3268682" y="1490679"/>
            <a:ext cx="223838" cy="211138"/>
            <a:chOff x="582" y="2732"/>
            <a:chExt cx="141" cy="133"/>
          </a:xfrm>
        </p:grpSpPr>
        <p:sp>
          <p:nvSpPr>
            <p:cNvPr id="39"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37" name="Rectangle 59"/>
          <p:cNvSpPr>
            <a:spLocks noChangeArrowheads="1"/>
          </p:cNvSpPr>
          <p:nvPr/>
        </p:nvSpPr>
        <p:spPr bwMode="auto">
          <a:xfrm rot="5400000">
            <a:off x="2890501" y="1729360"/>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38" name="Rectangle 60"/>
          <p:cNvSpPr>
            <a:spLocks noChangeArrowheads="1"/>
          </p:cNvSpPr>
          <p:nvPr/>
        </p:nvSpPr>
        <p:spPr bwMode="auto">
          <a:xfrm>
            <a:off x="3144558" y="1063898"/>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smtClean="0">
                <a:solidFill>
                  <a:srgbClr val="000000"/>
                </a:solidFill>
                <a:latin typeface="Helvetica" pitchFamily="34" charset="0"/>
              </a:rPr>
              <a:t>0,05</a:t>
            </a:r>
            <a:endParaRPr lang="fr-FR" altLang="fr-FR" sz="1800" b="0" dirty="0">
              <a:solidFill>
                <a:schemeClr val="tx1"/>
              </a:solidFill>
            </a:endParaRPr>
          </a:p>
        </p:txBody>
      </p:sp>
      <p:sp>
        <p:nvSpPr>
          <p:cNvPr id="42" name="Oval 47"/>
          <p:cNvSpPr>
            <a:spLocks noChangeArrowheads="1"/>
          </p:cNvSpPr>
          <p:nvPr/>
        </p:nvSpPr>
        <p:spPr bwMode="auto">
          <a:xfrm rot="16200000" flipH="1">
            <a:off x="4841540" y="1413449"/>
            <a:ext cx="768350" cy="722313"/>
          </a:xfrm>
          <a:prstGeom prst="ellipse">
            <a:avLst/>
          </a:prstGeom>
          <a:solidFill>
            <a:srgbClr val="FFFFFF"/>
          </a:solidFill>
          <a:ln w="57150">
            <a:solidFill>
              <a:srgbClr val="FF0000"/>
            </a:solidFill>
            <a:round/>
            <a:headEnd/>
            <a:tailEnd/>
          </a:ln>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43" name="Line 48"/>
          <p:cNvSpPr>
            <a:spLocks noChangeShapeType="1"/>
          </p:cNvSpPr>
          <p:nvPr/>
        </p:nvSpPr>
        <p:spPr bwMode="auto">
          <a:xfrm rot="16200000">
            <a:off x="4465303" y="1664274"/>
            <a:ext cx="66675"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4" name="Line 49"/>
          <p:cNvSpPr>
            <a:spLocks noChangeShapeType="1"/>
          </p:cNvSpPr>
          <p:nvPr/>
        </p:nvSpPr>
        <p:spPr bwMode="auto">
          <a:xfrm rot="16200000" flipH="1">
            <a:off x="4464509" y="1741268"/>
            <a:ext cx="68263" cy="134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5" name="Line 50"/>
          <p:cNvSpPr>
            <a:spLocks noChangeShapeType="1"/>
          </p:cNvSpPr>
          <p:nvPr/>
        </p:nvSpPr>
        <p:spPr bwMode="auto">
          <a:xfrm rot="16200000" flipH="1">
            <a:off x="4494671" y="1774605"/>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6" name="Line 51"/>
          <p:cNvSpPr>
            <a:spLocks noChangeShapeType="1"/>
          </p:cNvSpPr>
          <p:nvPr/>
        </p:nvSpPr>
        <p:spPr bwMode="auto">
          <a:xfrm rot="16200000" flipH="1">
            <a:off x="4566109" y="1774605"/>
            <a:ext cx="1539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7" name="Line 52"/>
          <p:cNvSpPr>
            <a:spLocks noChangeShapeType="1"/>
          </p:cNvSpPr>
          <p:nvPr/>
        </p:nvSpPr>
        <p:spPr bwMode="auto">
          <a:xfrm rot="16200000" flipH="1">
            <a:off x="4611353" y="1697612"/>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8" name="Line 53"/>
          <p:cNvSpPr>
            <a:spLocks noChangeShapeType="1"/>
          </p:cNvSpPr>
          <p:nvPr/>
        </p:nvSpPr>
        <p:spPr bwMode="auto">
          <a:xfrm rot="16200000" flipH="1">
            <a:off x="4611353" y="1786512"/>
            <a:ext cx="1588" cy="730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9" name="Rectangle 54"/>
          <p:cNvSpPr>
            <a:spLocks noChangeArrowheads="1"/>
          </p:cNvSpPr>
          <p:nvPr/>
        </p:nvSpPr>
        <p:spPr bwMode="auto">
          <a:xfrm rot="16200000" flipH="1">
            <a:off x="4678821" y="1666655"/>
            <a:ext cx="153988" cy="2174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grpSp>
        <p:nvGrpSpPr>
          <p:cNvPr id="50" name="Group 55"/>
          <p:cNvGrpSpPr>
            <a:grpSpLocks/>
          </p:cNvGrpSpPr>
          <p:nvPr/>
        </p:nvGrpSpPr>
        <p:grpSpPr bwMode="auto">
          <a:xfrm rot="19650548" flipH="1">
            <a:off x="5135751" y="1479391"/>
            <a:ext cx="223838" cy="211138"/>
            <a:chOff x="582" y="2732"/>
            <a:chExt cx="141" cy="133"/>
          </a:xfrm>
        </p:grpSpPr>
        <p:sp>
          <p:nvSpPr>
            <p:cNvPr id="51" name="Line 56"/>
            <p:cNvSpPr>
              <a:spLocks noChangeShapeType="1"/>
            </p:cNvSpPr>
            <p:nvPr/>
          </p:nvSpPr>
          <p:spPr bwMode="auto">
            <a:xfrm flipH="1" flipV="1">
              <a:off x="630" y="2778"/>
              <a:ext cx="93" cy="8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2" name="Freeform 57"/>
            <p:cNvSpPr>
              <a:spLocks/>
            </p:cNvSpPr>
            <p:nvPr/>
          </p:nvSpPr>
          <p:spPr bwMode="auto">
            <a:xfrm>
              <a:off x="582" y="2732"/>
              <a:ext cx="89" cy="86"/>
            </a:xfrm>
            <a:custGeom>
              <a:avLst/>
              <a:gdLst>
                <a:gd name="T0" fmla="*/ 0 w 179"/>
                <a:gd name="T1" fmla="*/ 0 h 173"/>
                <a:gd name="T2" fmla="*/ 0 w 179"/>
                <a:gd name="T3" fmla="*/ 0 h 173"/>
                <a:gd name="T4" fmla="*/ 0 w 179"/>
                <a:gd name="T5" fmla="*/ 0 h 173"/>
                <a:gd name="T6" fmla="*/ 0 w 179"/>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73">
                  <a:moveTo>
                    <a:pt x="0" y="0"/>
                  </a:moveTo>
                  <a:lnTo>
                    <a:pt x="101" y="173"/>
                  </a:lnTo>
                  <a:lnTo>
                    <a:pt x="179" y="91"/>
                  </a:lnTo>
                  <a:lnTo>
                    <a:pt x="0" y="0"/>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3" name="Freeform 58"/>
            <p:cNvSpPr>
              <a:spLocks/>
            </p:cNvSpPr>
            <p:nvPr/>
          </p:nvSpPr>
          <p:spPr bwMode="auto">
            <a:xfrm>
              <a:off x="582" y="2732"/>
              <a:ext cx="90" cy="87"/>
            </a:xfrm>
            <a:custGeom>
              <a:avLst/>
              <a:gdLst>
                <a:gd name="T0" fmla="*/ 0 w 180"/>
                <a:gd name="T1" fmla="*/ 0 h 174"/>
                <a:gd name="T2" fmla="*/ 1 w 180"/>
                <a:gd name="T3" fmla="*/ 1 h 174"/>
                <a:gd name="T4" fmla="*/ 1 w 180"/>
                <a:gd name="T5" fmla="*/ 1 h 174"/>
                <a:gd name="T6" fmla="*/ 0 w 180"/>
                <a:gd name="T7" fmla="*/ 0 h 1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 h="174">
                  <a:moveTo>
                    <a:pt x="0" y="0"/>
                  </a:moveTo>
                  <a:lnTo>
                    <a:pt x="102" y="174"/>
                  </a:lnTo>
                  <a:lnTo>
                    <a:pt x="180"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grpSp>
      <p:sp>
        <p:nvSpPr>
          <p:cNvPr id="54" name="Rectangle 59"/>
          <p:cNvSpPr>
            <a:spLocks noChangeArrowheads="1"/>
          </p:cNvSpPr>
          <p:nvPr/>
        </p:nvSpPr>
        <p:spPr bwMode="auto">
          <a:xfrm rot="16200000" flipH="1">
            <a:off x="5546390" y="1738887"/>
            <a:ext cx="153988" cy="73025"/>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55" name="Rectangle 60"/>
          <p:cNvSpPr>
            <a:spLocks noChangeArrowheads="1"/>
          </p:cNvSpPr>
          <p:nvPr/>
        </p:nvSpPr>
        <p:spPr bwMode="auto">
          <a:xfrm flipH="1">
            <a:off x="5110086" y="1087923"/>
            <a:ext cx="4488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dirty="0" smtClean="0">
                <a:solidFill>
                  <a:srgbClr val="000000"/>
                </a:solidFill>
                <a:latin typeface="Helvetica" pitchFamily="34" charset="0"/>
              </a:rPr>
              <a:t>0,04</a:t>
            </a:r>
            <a:endParaRPr lang="fr-FR" altLang="fr-FR" sz="1800" b="0" dirty="0">
              <a:solidFill>
                <a:schemeClr val="tx1"/>
              </a:solidFill>
            </a:endParaRPr>
          </a:p>
        </p:txBody>
      </p:sp>
      <p:sp>
        <p:nvSpPr>
          <p:cNvPr id="56" name="ZoneTexte 55"/>
          <p:cNvSpPr txBox="1"/>
          <p:nvPr/>
        </p:nvSpPr>
        <p:spPr>
          <a:xfrm>
            <a:off x="1861044" y="1347049"/>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3, m5</a:t>
            </a:r>
            <a:endParaRPr lang="fr-FR" dirty="0"/>
          </a:p>
        </p:txBody>
      </p:sp>
      <p:sp>
        <p:nvSpPr>
          <p:cNvPr id="57" name="Rectangle 56"/>
          <p:cNvSpPr/>
          <p:nvPr/>
        </p:nvSpPr>
        <p:spPr>
          <a:xfrm>
            <a:off x="441783" y="3032406"/>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p:cNvSpPr/>
          <p:nvPr/>
        </p:nvSpPr>
        <p:spPr>
          <a:xfrm>
            <a:off x="443371" y="3558189"/>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4850251" y="3044502"/>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p:cNvSpPr/>
          <p:nvPr/>
        </p:nvSpPr>
        <p:spPr>
          <a:xfrm>
            <a:off x="4851839" y="3570285"/>
            <a:ext cx="816055" cy="17253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ZoneTexte 60"/>
          <p:cNvSpPr txBox="1"/>
          <p:nvPr/>
        </p:nvSpPr>
        <p:spPr>
          <a:xfrm>
            <a:off x="5754506" y="1221038"/>
            <a:ext cx="898003" cy="646331"/>
          </a:xfrm>
          <a:prstGeom prst="rect">
            <a:avLst/>
          </a:prstGeom>
          <a:noFill/>
        </p:spPr>
        <p:txBody>
          <a:bodyPr wrap="none" rtlCol="0">
            <a:spAutoFit/>
          </a:bodyPr>
          <a:lstStyle/>
          <a:p>
            <a:pPr algn="ctr"/>
            <a:r>
              <a:rPr lang="fr-FR" dirty="0" smtClean="0"/>
              <a:t>Marge</a:t>
            </a:r>
          </a:p>
          <a:p>
            <a:pPr algn="ctr"/>
            <a:r>
              <a:rPr lang="fr-FR" dirty="0"/>
              <a:t>m</a:t>
            </a:r>
            <a:r>
              <a:rPr lang="fr-FR" dirty="0" smtClean="0"/>
              <a:t>4, m6</a:t>
            </a:r>
            <a:endParaRPr lang="fr-FR" dirty="0"/>
          </a:p>
        </p:txBody>
      </p:sp>
      <p:cxnSp>
        <p:nvCxnSpPr>
          <p:cNvPr id="62" name="Connecteur droit avec flèche 61"/>
          <p:cNvCxnSpPr>
            <a:stCxn id="71" idx="2"/>
          </p:cNvCxnSpPr>
          <p:nvPr/>
        </p:nvCxnSpPr>
        <p:spPr>
          <a:xfrm>
            <a:off x="1277606" y="2330895"/>
            <a:ext cx="488829" cy="88674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 name="Rectangle 62"/>
          <p:cNvSpPr/>
          <p:nvPr/>
        </p:nvSpPr>
        <p:spPr>
          <a:xfrm>
            <a:off x="3153233" y="3950283"/>
            <a:ext cx="147693" cy="69116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Line 39"/>
          <p:cNvSpPr>
            <a:spLocks noChangeShapeType="1"/>
          </p:cNvSpPr>
          <p:nvPr/>
        </p:nvSpPr>
        <p:spPr bwMode="auto">
          <a:xfrm>
            <a:off x="3111151" y="4370461"/>
            <a:ext cx="2524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5" name="Line 40"/>
          <p:cNvSpPr>
            <a:spLocks noChangeShapeType="1"/>
          </p:cNvSpPr>
          <p:nvPr/>
        </p:nvSpPr>
        <p:spPr bwMode="auto">
          <a:xfrm>
            <a:off x="3300926" y="4370461"/>
            <a:ext cx="1058807"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Line 137"/>
          <p:cNvSpPr>
            <a:spLocks noChangeShapeType="1"/>
          </p:cNvSpPr>
          <p:nvPr/>
        </p:nvSpPr>
        <p:spPr bwMode="auto">
          <a:xfrm flipH="1">
            <a:off x="2930982" y="4375223"/>
            <a:ext cx="181756" cy="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7" name="Rectangle 41"/>
          <p:cNvSpPr>
            <a:spLocks noChangeArrowheads="1"/>
          </p:cNvSpPr>
          <p:nvPr/>
        </p:nvSpPr>
        <p:spPr bwMode="auto">
          <a:xfrm>
            <a:off x="3721558" y="4030835"/>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9,9</a:t>
            </a:r>
            <a:endParaRPr lang="fr-FR" altLang="fr-FR" sz="1400" b="0" dirty="0">
              <a:solidFill>
                <a:srgbClr val="000000"/>
              </a:solidFill>
            </a:endParaRPr>
          </a:p>
        </p:txBody>
      </p:sp>
      <p:sp>
        <p:nvSpPr>
          <p:cNvPr id="68" name="ZoneTexte 67"/>
          <p:cNvSpPr txBox="1"/>
          <p:nvPr/>
        </p:nvSpPr>
        <p:spPr>
          <a:xfrm>
            <a:off x="2251705" y="4456782"/>
            <a:ext cx="736805" cy="369332"/>
          </a:xfrm>
          <a:prstGeom prst="rect">
            <a:avLst/>
          </a:prstGeom>
          <a:noFill/>
        </p:spPr>
        <p:txBody>
          <a:bodyPr wrap="none" rtlCol="0">
            <a:spAutoFit/>
          </a:bodyPr>
          <a:lstStyle/>
          <a:p>
            <a:r>
              <a:rPr lang="fr-FR" dirty="0" smtClean="0"/>
              <a:t>Butée</a:t>
            </a:r>
            <a:endParaRPr lang="fr-FR" dirty="0"/>
          </a:p>
        </p:txBody>
      </p:sp>
      <p:sp>
        <p:nvSpPr>
          <p:cNvPr id="69" name="Flèche droite 68"/>
          <p:cNvSpPr/>
          <p:nvPr/>
        </p:nvSpPr>
        <p:spPr>
          <a:xfrm>
            <a:off x="2767848" y="2333578"/>
            <a:ext cx="441324" cy="368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lèche droite 69"/>
          <p:cNvSpPr/>
          <p:nvPr/>
        </p:nvSpPr>
        <p:spPr>
          <a:xfrm flipH="1">
            <a:off x="4992487" y="2303241"/>
            <a:ext cx="441324" cy="36867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ZoneTexte 70"/>
          <p:cNvSpPr txBox="1"/>
          <p:nvPr/>
        </p:nvSpPr>
        <p:spPr>
          <a:xfrm>
            <a:off x="245167" y="1961563"/>
            <a:ext cx="2064878" cy="369332"/>
          </a:xfrm>
          <a:prstGeom prst="rect">
            <a:avLst/>
          </a:prstGeom>
          <a:noFill/>
        </p:spPr>
        <p:txBody>
          <a:bodyPr wrap="square" rtlCol="0">
            <a:spAutoFit/>
          </a:bodyPr>
          <a:lstStyle/>
          <a:p>
            <a:r>
              <a:rPr lang="fr-FR" dirty="0" smtClean="0"/>
              <a:t>Pièce à vérifier</a:t>
            </a:r>
            <a:endParaRPr lang="fr-FR" dirty="0"/>
          </a:p>
        </p:txBody>
      </p:sp>
      <p:sp>
        <p:nvSpPr>
          <p:cNvPr id="80" name="Forme libre 79"/>
          <p:cNvSpPr/>
          <p:nvPr/>
        </p:nvSpPr>
        <p:spPr>
          <a:xfrm>
            <a:off x="2727306" y="3319111"/>
            <a:ext cx="820339" cy="754582"/>
          </a:xfrm>
          <a:custGeom>
            <a:avLst/>
            <a:gdLst>
              <a:gd name="connsiteX0" fmla="*/ 49728 w 820339"/>
              <a:gd name="connsiteY0" fmla="*/ 0 h 754582"/>
              <a:gd name="connsiteX1" fmla="*/ 3429 w 820339"/>
              <a:gd name="connsiteY1" fmla="*/ 312516 h 754582"/>
              <a:gd name="connsiteX2" fmla="*/ 3429 w 820339"/>
              <a:gd name="connsiteY2" fmla="*/ 462987 h 754582"/>
              <a:gd name="connsiteX3" fmla="*/ 3429 w 820339"/>
              <a:gd name="connsiteY3" fmla="*/ 671331 h 754582"/>
              <a:gd name="connsiteX4" fmla="*/ 26578 w 820339"/>
              <a:gd name="connsiteY4" fmla="*/ 729205 h 754582"/>
              <a:gd name="connsiteX5" fmla="*/ 246497 w 820339"/>
              <a:gd name="connsiteY5" fmla="*/ 717630 h 754582"/>
              <a:gd name="connsiteX6" fmla="*/ 246497 w 820339"/>
              <a:gd name="connsiteY6" fmla="*/ 532435 h 754582"/>
              <a:gd name="connsiteX7" fmla="*/ 292796 w 820339"/>
              <a:gd name="connsiteY7" fmla="*/ 532435 h 754582"/>
              <a:gd name="connsiteX8" fmla="*/ 570588 w 820339"/>
              <a:gd name="connsiteY8" fmla="*/ 532435 h 754582"/>
              <a:gd name="connsiteX9" fmla="*/ 570588 w 820339"/>
              <a:gd name="connsiteY9" fmla="*/ 717630 h 754582"/>
              <a:gd name="connsiteX10" fmla="*/ 744209 w 820339"/>
              <a:gd name="connsiteY10" fmla="*/ 729205 h 754582"/>
              <a:gd name="connsiteX11" fmla="*/ 813657 w 820339"/>
              <a:gd name="connsiteY11" fmla="*/ 439838 h 754582"/>
              <a:gd name="connsiteX12" fmla="*/ 813657 w 820339"/>
              <a:gd name="connsiteY12" fmla="*/ 57873 h 75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339" h="754582">
                <a:moveTo>
                  <a:pt x="49728" y="0"/>
                </a:moveTo>
                <a:cubicBezTo>
                  <a:pt x="30436" y="117676"/>
                  <a:pt x="11145" y="235352"/>
                  <a:pt x="3429" y="312516"/>
                </a:cubicBezTo>
                <a:cubicBezTo>
                  <a:pt x="-4287" y="389680"/>
                  <a:pt x="3429" y="462987"/>
                  <a:pt x="3429" y="462987"/>
                </a:cubicBezTo>
                <a:cubicBezTo>
                  <a:pt x="3429" y="522789"/>
                  <a:pt x="-429" y="626961"/>
                  <a:pt x="3429" y="671331"/>
                </a:cubicBezTo>
                <a:cubicBezTo>
                  <a:pt x="7287" y="715701"/>
                  <a:pt x="-13933" y="721489"/>
                  <a:pt x="26578" y="729205"/>
                </a:cubicBezTo>
                <a:cubicBezTo>
                  <a:pt x="67089" y="736922"/>
                  <a:pt x="209844" y="750425"/>
                  <a:pt x="246497" y="717630"/>
                </a:cubicBezTo>
                <a:cubicBezTo>
                  <a:pt x="283150" y="684835"/>
                  <a:pt x="238781" y="563301"/>
                  <a:pt x="246497" y="532435"/>
                </a:cubicBezTo>
                <a:cubicBezTo>
                  <a:pt x="254213" y="501569"/>
                  <a:pt x="292796" y="532435"/>
                  <a:pt x="292796" y="532435"/>
                </a:cubicBezTo>
                <a:cubicBezTo>
                  <a:pt x="346811" y="532435"/>
                  <a:pt x="524289" y="501569"/>
                  <a:pt x="570588" y="532435"/>
                </a:cubicBezTo>
                <a:cubicBezTo>
                  <a:pt x="616887" y="563301"/>
                  <a:pt x="541651" y="684835"/>
                  <a:pt x="570588" y="717630"/>
                </a:cubicBezTo>
                <a:cubicBezTo>
                  <a:pt x="599525" y="750425"/>
                  <a:pt x="703698" y="775504"/>
                  <a:pt x="744209" y="729205"/>
                </a:cubicBezTo>
                <a:cubicBezTo>
                  <a:pt x="784720" y="682906"/>
                  <a:pt x="802082" y="551727"/>
                  <a:pt x="813657" y="439838"/>
                </a:cubicBezTo>
                <a:cubicBezTo>
                  <a:pt x="825232" y="327949"/>
                  <a:pt x="819444" y="192911"/>
                  <a:pt x="813657" y="57873"/>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Forme libre 73"/>
          <p:cNvSpPr/>
          <p:nvPr/>
        </p:nvSpPr>
        <p:spPr>
          <a:xfrm flipV="1">
            <a:off x="332923" y="3224466"/>
            <a:ext cx="5707925" cy="362923"/>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8037" h="362923">
                <a:moveTo>
                  <a:pt x="0" y="28333"/>
                </a:moveTo>
                <a:cubicBezTo>
                  <a:pt x="6247" y="174063"/>
                  <a:pt x="27644" y="262381"/>
                  <a:pt x="20233" y="362923"/>
                </a:cubicBezTo>
                <a:cubicBezTo>
                  <a:pt x="100399" y="357859"/>
                  <a:pt x="121590" y="350946"/>
                  <a:pt x="184783" y="345676"/>
                </a:cubicBezTo>
                <a:cubicBezTo>
                  <a:pt x="247976" y="340406"/>
                  <a:pt x="277486" y="329283"/>
                  <a:pt x="399394" y="331305"/>
                </a:cubicBezTo>
                <a:cubicBezTo>
                  <a:pt x="521302" y="333327"/>
                  <a:pt x="759412" y="353392"/>
                  <a:pt x="916229" y="357809"/>
                </a:cubicBezTo>
                <a:cubicBezTo>
                  <a:pt x="1073046" y="362226"/>
                  <a:pt x="1185689" y="360018"/>
                  <a:pt x="1340298" y="357809"/>
                </a:cubicBezTo>
                <a:cubicBezTo>
                  <a:pt x="1494907" y="355600"/>
                  <a:pt x="1671603" y="346766"/>
                  <a:pt x="1843881" y="344557"/>
                </a:cubicBezTo>
                <a:cubicBezTo>
                  <a:pt x="2016159" y="342348"/>
                  <a:pt x="2248682" y="343580"/>
                  <a:pt x="2373968" y="344557"/>
                </a:cubicBezTo>
                <a:cubicBezTo>
                  <a:pt x="2499254" y="345534"/>
                  <a:pt x="2529336" y="348208"/>
                  <a:pt x="2595597" y="350417"/>
                </a:cubicBezTo>
                <a:cubicBezTo>
                  <a:pt x="2661858" y="352626"/>
                  <a:pt x="2737793" y="354394"/>
                  <a:pt x="2771533" y="357809"/>
                </a:cubicBezTo>
                <a:cubicBezTo>
                  <a:pt x="2784667" y="214405"/>
                  <a:pt x="2791803" y="104157"/>
                  <a:pt x="2798037" y="0"/>
                </a:cubicBezTo>
                <a:cubicBezTo>
                  <a:pt x="2711543" y="14329"/>
                  <a:pt x="2621342" y="22088"/>
                  <a:pt x="2453481" y="26505"/>
                </a:cubicBezTo>
                <a:cubicBezTo>
                  <a:pt x="2285620" y="30922"/>
                  <a:pt x="2021068" y="16202"/>
                  <a:pt x="1790872" y="26505"/>
                </a:cubicBezTo>
                <a:cubicBezTo>
                  <a:pt x="1560676" y="36808"/>
                  <a:pt x="1311828" y="67717"/>
                  <a:pt x="1072306" y="88323"/>
                </a:cubicBezTo>
                <a:cubicBezTo>
                  <a:pt x="945185" y="67717"/>
                  <a:pt x="807511" y="36808"/>
                  <a:pt x="690942" y="26505"/>
                </a:cubicBezTo>
                <a:cubicBezTo>
                  <a:pt x="574373" y="16202"/>
                  <a:pt x="478907" y="26505"/>
                  <a:pt x="372890" y="26505"/>
                </a:cubicBezTo>
                <a:cubicBezTo>
                  <a:pt x="282334" y="28714"/>
                  <a:pt x="209751" y="39452"/>
                  <a:pt x="147603" y="39757"/>
                </a:cubicBezTo>
                <a:cubicBezTo>
                  <a:pt x="85455" y="40062"/>
                  <a:pt x="83905" y="39725"/>
                  <a:pt x="0" y="28333"/>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76" name="Forme libre 75"/>
          <p:cNvSpPr/>
          <p:nvPr/>
        </p:nvSpPr>
        <p:spPr>
          <a:xfrm flipH="1" flipV="1">
            <a:off x="4167146" y="1417895"/>
            <a:ext cx="338124" cy="604811"/>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211822 w 2798037"/>
              <a:gd name="connsiteY13" fmla="*/ 38412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12976 h 347566"/>
              <a:gd name="connsiteX1" fmla="*/ 20233 w 2798037"/>
              <a:gd name="connsiteY1" fmla="*/ 347566 h 347566"/>
              <a:gd name="connsiteX2" fmla="*/ 184783 w 2798037"/>
              <a:gd name="connsiteY2" fmla="*/ 330319 h 347566"/>
              <a:gd name="connsiteX3" fmla="*/ 399394 w 2798037"/>
              <a:gd name="connsiteY3" fmla="*/ 315948 h 347566"/>
              <a:gd name="connsiteX4" fmla="*/ 916229 w 2798037"/>
              <a:gd name="connsiteY4" fmla="*/ 342452 h 347566"/>
              <a:gd name="connsiteX5" fmla="*/ 1340298 w 2798037"/>
              <a:gd name="connsiteY5" fmla="*/ 342452 h 347566"/>
              <a:gd name="connsiteX6" fmla="*/ 1843881 w 2798037"/>
              <a:gd name="connsiteY6" fmla="*/ 329200 h 347566"/>
              <a:gd name="connsiteX7" fmla="*/ 2373968 w 2798037"/>
              <a:gd name="connsiteY7" fmla="*/ 329200 h 347566"/>
              <a:gd name="connsiteX8" fmla="*/ 2595597 w 2798037"/>
              <a:gd name="connsiteY8" fmla="*/ 335060 h 347566"/>
              <a:gd name="connsiteX9" fmla="*/ 2771533 w 2798037"/>
              <a:gd name="connsiteY9" fmla="*/ 342452 h 347566"/>
              <a:gd name="connsiteX10" fmla="*/ 2798037 w 2798037"/>
              <a:gd name="connsiteY10" fmla="*/ 0 h 347566"/>
              <a:gd name="connsiteX11" fmla="*/ 2453481 w 2798037"/>
              <a:gd name="connsiteY11" fmla="*/ 11148 h 347566"/>
              <a:gd name="connsiteX12" fmla="*/ 1790872 w 2798037"/>
              <a:gd name="connsiteY12" fmla="*/ 11148 h 347566"/>
              <a:gd name="connsiteX13" fmla="*/ 1211822 w 2798037"/>
              <a:gd name="connsiteY13" fmla="*/ 23055 h 347566"/>
              <a:gd name="connsiteX14" fmla="*/ 690942 w 2798037"/>
              <a:gd name="connsiteY14" fmla="*/ 11148 h 347566"/>
              <a:gd name="connsiteX15" fmla="*/ 372890 w 2798037"/>
              <a:gd name="connsiteY15" fmla="*/ 11148 h 347566"/>
              <a:gd name="connsiteX16" fmla="*/ 147603 w 2798037"/>
              <a:gd name="connsiteY16" fmla="*/ 24400 h 347566"/>
              <a:gd name="connsiteX17" fmla="*/ 0 w 2798037"/>
              <a:gd name="connsiteY17" fmla="*/ 12976 h 347566"/>
              <a:gd name="connsiteX0" fmla="*/ 0 w 2876070"/>
              <a:gd name="connsiteY0" fmla="*/ 12976 h 352669"/>
              <a:gd name="connsiteX1" fmla="*/ 20233 w 2876070"/>
              <a:gd name="connsiteY1" fmla="*/ 347566 h 352669"/>
              <a:gd name="connsiteX2" fmla="*/ 184783 w 2876070"/>
              <a:gd name="connsiteY2" fmla="*/ 330319 h 352669"/>
              <a:gd name="connsiteX3" fmla="*/ 399394 w 2876070"/>
              <a:gd name="connsiteY3" fmla="*/ 315948 h 352669"/>
              <a:gd name="connsiteX4" fmla="*/ 916229 w 2876070"/>
              <a:gd name="connsiteY4" fmla="*/ 342452 h 352669"/>
              <a:gd name="connsiteX5" fmla="*/ 1340298 w 2876070"/>
              <a:gd name="connsiteY5" fmla="*/ 342452 h 352669"/>
              <a:gd name="connsiteX6" fmla="*/ 1843881 w 2876070"/>
              <a:gd name="connsiteY6" fmla="*/ 329200 h 352669"/>
              <a:gd name="connsiteX7" fmla="*/ 2373968 w 2876070"/>
              <a:gd name="connsiteY7" fmla="*/ 329200 h 352669"/>
              <a:gd name="connsiteX8" fmla="*/ 2595597 w 2876070"/>
              <a:gd name="connsiteY8" fmla="*/ 335060 h 352669"/>
              <a:gd name="connsiteX9" fmla="*/ 2771533 w 2876070"/>
              <a:gd name="connsiteY9" fmla="*/ 342452 h 352669"/>
              <a:gd name="connsiteX10" fmla="*/ 2875545 w 2876070"/>
              <a:gd name="connsiteY10" fmla="*/ 176271 h 352669"/>
              <a:gd name="connsiteX11" fmla="*/ 2798037 w 2876070"/>
              <a:gd name="connsiteY11" fmla="*/ 0 h 352669"/>
              <a:gd name="connsiteX12" fmla="*/ 2453481 w 2876070"/>
              <a:gd name="connsiteY12" fmla="*/ 11148 h 352669"/>
              <a:gd name="connsiteX13" fmla="*/ 1790872 w 2876070"/>
              <a:gd name="connsiteY13" fmla="*/ 11148 h 352669"/>
              <a:gd name="connsiteX14" fmla="*/ 1211822 w 2876070"/>
              <a:gd name="connsiteY14" fmla="*/ 23055 h 352669"/>
              <a:gd name="connsiteX15" fmla="*/ 690942 w 2876070"/>
              <a:gd name="connsiteY15" fmla="*/ 11148 h 352669"/>
              <a:gd name="connsiteX16" fmla="*/ 372890 w 2876070"/>
              <a:gd name="connsiteY16" fmla="*/ 11148 h 352669"/>
              <a:gd name="connsiteX17" fmla="*/ 147603 w 2876070"/>
              <a:gd name="connsiteY17" fmla="*/ 24400 h 352669"/>
              <a:gd name="connsiteX18" fmla="*/ 0 w 2876070"/>
              <a:gd name="connsiteY18"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477044 w 2953720"/>
              <a:gd name="connsiteY4" fmla="*/ 315948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593306 w 2953720"/>
              <a:gd name="connsiteY4" fmla="*/ 350502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888442"/>
              <a:gd name="connsiteY0" fmla="*/ 12976 h 352669"/>
              <a:gd name="connsiteX1" fmla="*/ 140 w 2888442"/>
              <a:gd name="connsiteY1" fmla="*/ 187789 h 352669"/>
              <a:gd name="connsiteX2" fmla="*/ 97883 w 2888442"/>
              <a:gd name="connsiteY2" fmla="*/ 347566 h 352669"/>
              <a:gd name="connsiteX3" fmla="*/ 262433 w 2888442"/>
              <a:gd name="connsiteY3" fmla="*/ 330319 h 352669"/>
              <a:gd name="connsiteX4" fmla="*/ 593306 w 2888442"/>
              <a:gd name="connsiteY4" fmla="*/ 350502 h 352669"/>
              <a:gd name="connsiteX5" fmla="*/ 993879 w 2888442"/>
              <a:gd name="connsiteY5" fmla="*/ 342452 h 352669"/>
              <a:gd name="connsiteX6" fmla="*/ 1417948 w 2888442"/>
              <a:gd name="connsiteY6" fmla="*/ 342452 h 352669"/>
              <a:gd name="connsiteX7" fmla="*/ 1921531 w 2888442"/>
              <a:gd name="connsiteY7" fmla="*/ 329200 h 352669"/>
              <a:gd name="connsiteX8" fmla="*/ 2451618 w 2888442"/>
              <a:gd name="connsiteY8" fmla="*/ 329200 h 352669"/>
              <a:gd name="connsiteX9" fmla="*/ 2673247 w 2888442"/>
              <a:gd name="connsiteY9" fmla="*/ 335060 h 352669"/>
              <a:gd name="connsiteX10" fmla="*/ 2849183 w 2888442"/>
              <a:gd name="connsiteY10" fmla="*/ 342452 h 352669"/>
              <a:gd name="connsiteX11" fmla="*/ 2767176 w 2888442"/>
              <a:gd name="connsiteY11" fmla="*/ 172432 h 352669"/>
              <a:gd name="connsiteX12" fmla="*/ 2875687 w 2888442"/>
              <a:gd name="connsiteY12" fmla="*/ 0 h 352669"/>
              <a:gd name="connsiteX13" fmla="*/ 2531131 w 2888442"/>
              <a:gd name="connsiteY13" fmla="*/ 11148 h 352669"/>
              <a:gd name="connsiteX14" fmla="*/ 1868522 w 2888442"/>
              <a:gd name="connsiteY14" fmla="*/ 11148 h 352669"/>
              <a:gd name="connsiteX15" fmla="*/ 1289472 w 2888442"/>
              <a:gd name="connsiteY15" fmla="*/ 23055 h 352669"/>
              <a:gd name="connsiteX16" fmla="*/ 768592 w 2888442"/>
              <a:gd name="connsiteY16" fmla="*/ 11148 h 352669"/>
              <a:gd name="connsiteX17" fmla="*/ 450540 w 2888442"/>
              <a:gd name="connsiteY17" fmla="*/ 11148 h 352669"/>
              <a:gd name="connsiteX18" fmla="*/ 225253 w 2888442"/>
              <a:gd name="connsiteY18" fmla="*/ 24400 h 352669"/>
              <a:gd name="connsiteX19" fmla="*/ 77650 w 2888442"/>
              <a:gd name="connsiteY19" fmla="*/ 12976 h 352669"/>
              <a:gd name="connsiteX0" fmla="*/ 77650 w 2888442"/>
              <a:gd name="connsiteY0" fmla="*/ 12976 h 360113"/>
              <a:gd name="connsiteX1" fmla="*/ 140 w 2888442"/>
              <a:gd name="connsiteY1" fmla="*/ 187789 h 360113"/>
              <a:gd name="connsiteX2" fmla="*/ 97883 w 2888442"/>
              <a:gd name="connsiteY2" fmla="*/ 347566 h 360113"/>
              <a:gd name="connsiteX3" fmla="*/ 262433 w 2888442"/>
              <a:gd name="connsiteY3" fmla="*/ 330319 h 360113"/>
              <a:gd name="connsiteX4" fmla="*/ 593306 w 2888442"/>
              <a:gd name="connsiteY4" fmla="*/ 350502 h 360113"/>
              <a:gd name="connsiteX5" fmla="*/ 993879 w 2888442"/>
              <a:gd name="connsiteY5" fmla="*/ 342452 h 360113"/>
              <a:gd name="connsiteX6" fmla="*/ 1417948 w 2888442"/>
              <a:gd name="connsiteY6" fmla="*/ 342452 h 360113"/>
              <a:gd name="connsiteX7" fmla="*/ 1921531 w 2888442"/>
              <a:gd name="connsiteY7" fmla="*/ 359914 h 360113"/>
              <a:gd name="connsiteX8" fmla="*/ 2451618 w 2888442"/>
              <a:gd name="connsiteY8" fmla="*/ 329200 h 360113"/>
              <a:gd name="connsiteX9" fmla="*/ 2673247 w 2888442"/>
              <a:gd name="connsiteY9" fmla="*/ 335060 h 360113"/>
              <a:gd name="connsiteX10" fmla="*/ 2849183 w 2888442"/>
              <a:gd name="connsiteY10" fmla="*/ 342452 h 360113"/>
              <a:gd name="connsiteX11" fmla="*/ 2767176 w 2888442"/>
              <a:gd name="connsiteY11" fmla="*/ 172432 h 360113"/>
              <a:gd name="connsiteX12" fmla="*/ 2875687 w 2888442"/>
              <a:gd name="connsiteY12" fmla="*/ 0 h 360113"/>
              <a:gd name="connsiteX13" fmla="*/ 2531131 w 2888442"/>
              <a:gd name="connsiteY13" fmla="*/ 11148 h 360113"/>
              <a:gd name="connsiteX14" fmla="*/ 1868522 w 2888442"/>
              <a:gd name="connsiteY14" fmla="*/ 11148 h 360113"/>
              <a:gd name="connsiteX15" fmla="*/ 1289472 w 2888442"/>
              <a:gd name="connsiteY15" fmla="*/ 23055 h 360113"/>
              <a:gd name="connsiteX16" fmla="*/ 768592 w 2888442"/>
              <a:gd name="connsiteY16" fmla="*/ 11148 h 360113"/>
              <a:gd name="connsiteX17" fmla="*/ 450540 w 2888442"/>
              <a:gd name="connsiteY17" fmla="*/ 11148 h 360113"/>
              <a:gd name="connsiteX18" fmla="*/ 225253 w 2888442"/>
              <a:gd name="connsiteY18" fmla="*/ 24400 h 360113"/>
              <a:gd name="connsiteX19" fmla="*/ 77650 w 2888442"/>
              <a:gd name="connsiteY19" fmla="*/ 12976 h 360113"/>
              <a:gd name="connsiteX0" fmla="*/ 77650 w 2888442"/>
              <a:gd name="connsiteY0" fmla="*/ 17305 h 364442"/>
              <a:gd name="connsiteX1" fmla="*/ 140 w 2888442"/>
              <a:gd name="connsiteY1" fmla="*/ 192118 h 364442"/>
              <a:gd name="connsiteX2" fmla="*/ 97883 w 2888442"/>
              <a:gd name="connsiteY2" fmla="*/ 351895 h 364442"/>
              <a:gd name="connsiteX3" fmla="*/ 262433 w 2888442"/>
              <a:gd name="connsiteY3" fmla="*/ 334648 h 364442"/>
              <a:gd name="connsiteX4" fmla="*/ 593306 w 2888442"/>
              <a:gd name="connsiteY4" fmla="*/ 354831 h 364442"/>
              <a:gd name="connsiteX5" fmla="*/ 993879 w 2888442"/>
              <a:gd name="connsiteY5" fmla="*/ 346781 h 364442"/>
              <a:gd name="connsiteX6" fmla="*/ 1417948 w 2888442"/>
              <a:gd name="connsiteY6" fmla="*/ 346781 h 364442"/>
              <a:gd name="connsiteX7" fmla="*/ 1921531 w 2888442"/>
              <a:gd name="connsiteY7" fmla="*/ 364243 h 364442"/>
              <a:gd name="connsiteX8" fmla="*/ 2451618 w 2888442"/>
              <a:gd name="connsiteY8" fmla="*/ 333529 h 364442"/>
              <a:gd name="connsiteX9" fmla="*/ 2673247 w 2888442"/>
              <a:gd name="connsiteY9" fmla="*/ 339389 h 364442"/>
              <a:gd name="connsiteX10" fmla="*/ 2849183 w 2888442"/>
              <a:gd name="connsiteY10" fmla="*/ 346781 h 364442"/>
              <a:gd name="connsiteX11" fmla="*/ 2767176 w 2888442"/>
              <a:gd name="connsiteY11" fmla="*/ 176761 h 364442"/>
              <a:gd name="connsiteX12" fmla="*/ 2875687 w 2888442"/>
              <a:gd name="connsiteY12" fmla="*/ 4329 h 364442"/>
              <a:gd name="connsiteX13" fmla="*/ 2531132 w 2888442"/>
              <a:gd name="connsiteY13" fmla="*/ 120 h 364442"/>
              <a:gd name="connsiteX14" fmla="*/ 1868522 w 2888442"/>
              <a:gd name="connsiteY14" fmla="*/ 15477 h 364442"/>
              <a:gd name="connsiteX15" fmla="*/ 1289472 w 2888442"/>
              <a:gd name="connsiteY15" fmla="*/ 27384 h 364442"/>
              <a:gd name="connsiteX16" fmla="*/ 768592 w 2888442"/>
              <a:gd name="connsiteY16" fmla="*/ 15477 h 364442"/>
              <a:gd name="connsiteX17" fmla="*/ 450540 w 2888442"/>
              <a:gd name="connsiteY17" fmla="*/ 15477 h 364442"/>
              <a:gd name="connsiteX18" fmla="*/ 225253 w 2888442"/>
              <a:gd name="connsiteY18" fmla="*/ 28729 h 364442"/>
              <a:gd name="connsiteX19" fmla="*/ 77650 w 2888442"/>
              <a:gd name="connsiteY19" fmla="*/ 17305 h 364442"/>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289472 w 2888442"/>
              <a:gd name="connsiteY15" fmla="*/ 27384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312724 w 2888442"/>
              <a:gd name="connsiteY15" fmla="*/ 8187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124096 w 2934888"/>
              <a:gd name="connsiteY0" fmla="*/ 17305 h 365384"/>
              <a:gd name="connsiteX1" fmla="*/ 80 w 2934888"/>
              <a:gd name="connsiteY1" fmla="*/ 257386 h 365384"/>
              <a:gd name="connsiteX2" fmla="*/ 144329 w 2934888"/>
              <a:gd name="connsiteY2" fmla="*/ 351895 h 365384"/>
              <a:gd name="connsiteX3" fmla="*/ 401889 w 2934888"/>
              <a:gd name="connsiteY3" fmla="*/ 365363 h 365384"/>
              <a:gd name="connsiteX4" fmla="*/ 639752 w 2934888"/>
              <a:gd name="connsiteY4" fmla="*/ 354831 h 365384"/>
              <a:gd name="connsiteX5" fmla="*/ 1040325 w 2934888"/>
              <a:gd name="connsiteY5" fmla="*/ 346781 h 365384"/>
              <a:gd name="connsiteX6" fmla="*/ 1464394 w 2934888"/>
              <a:gd name="connsiteY6" fmla="*/ 346781 h 365384"/>
              <a:gd name="connsiteX7" fmla="*/ 1967977 w 2934888"/>
              <a:gd name="connsiteY7" fmla="*/ 364243 h 365384"/>
              <a:gd name="connsiteX8" fmla="*/ 2498064 w 2934888"/>
              <a:gd name="connsiteY8" fmla="*/ 333529 h 365384"/>
              <a:gd name="connsiteX9" fmla="*/ 2719693 w 2934888"/>
              <a:gd name="connsiteY9" fmla="*/ 339389 h 365384"/>
              <a:gd name="connsiteX10" fmla="*/ 2895629 w 2934888"/>
              <a:gd name="connsiteY10" fmla="*/ 346781 h 365384"/>
              <a:gd name="connsiteX11" fmla="*/ 2813622 w 2934888"/>
              <a:gd name="connsiteY11" fmla="*/ 176761 h 365384"/>
              <a:gd name="connsiteX12" fmla="*/ 2922133 w 2934888"/>
              <a:gd name="connsiteY12" fmla="*/ 4329 h 365384"/>
              <a:gd name="connsiteX13" fmla="*/ 2577578 w 2934888"/>
              <a:gd name="connsiteY13" fmla="*/ 120 h 365384"/>
              <a:gd name="connsiteX14" fmla="*/ 1914968 w 2934888"/>
              <a:gd name="connsiteY14" fmla="*/ 15477 h 365384"/>
              <a:gd name="connsiteX15" fmla="*/ 1359170 w 2934888"/>
              <a:gd name="connsiteY15" fmla="*/ 8187 h 365384"/>
              <a:gd name="connsiteX16" fmla="*/ 815038 w 2934888"/>
              <a:gd name="connsiteY16" fmla="*/ 15477 h 365384"/>
              <a:gd name="connsiteX17" fmla="*/ 496986 w 2934888"/>
              <a:gd name="connsiteY17" fmla="*/ 15477 h 365384"/>
              <a:gd name="connsiteX18" fmla="*/ 271699 w 2934888"/>
              <a:gd name="connsiteY18" fmla="*/ 28729 h 365384"/>
              <a:gd name="connsiteX19" fmla="*/ 124096 w 2934888"/>
              <a:gd name="connsiteY19" fmla="*/ 17305 h 36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4888" h="365384">
                <a:moveTo>
                  <a:pt x="124096" y="17305"/>
                </a:moveTo>
                <a:cubicBezTo>
                  <a:pt x="102079" y="45176"/>
                  <a:pt x="-3292" y="201621"/>
                  <a:pt x="80" y="257386"/>
                </a:cubicBezTo>
                <a:cubicBezTo>
                  <a:pt x="3452" y="313151"/>
                  <a:pt x="116115" y="328780"/>
                  <a:pt x="144329" y="351895"/>
                </a:cubicBezTo>
                <a:cubicBezTo>
                  <a:pt x="224495" y="346831"/>
                  <a:pt x="319319" y="364874"/>
                  <a:pt x="401889" y="365363"/>
                </a:cubicBezTo>
                <a:cubicBezTo>
                  <a:pt x="484459" y="365852"/>
                  <a:pt x="533346" y="357928"/>
                  <a:pt x="639752" y="354831"/>
                </a:cubicBezTo>
                <a:lnTo>
                  <a:pt x="1040325" y="346781"/>
                </a:lnTo>
                <a:cubicBezTo>
                  <a:pt x="1181681" y="346781"/>
                  <a:pt x="1309785" y="343871"/>
                  <a:pt x="1464394" y="346781"/>
                </a:cubicBezTo>
                <a:cubicBezTo>
                  <a:pt x="1619003" y="349691"/>
                  <a:pt x="1795699" y="366452"/>
                  <a:pt x="1967977" y="364243"/>
                </a:cubicBezTo>
                <a:cubicBezTo>
                  <a:pt x="2140255" y="362034"/>
                  <a:pt x="2372778" y="337671"/>
                  <a:pt x="2498064" y="333529"/>
                </a:cubicBezTo>
                <a:lnTo>
                  <a:pt x="2719693" y="339389"/>
                </a:lnTo>
                <a:cubicBezTo>
                  <a:pt x="2785954" y="341598"/>
                  <a:pt x="2860597" y="372606"/>
                  <a:pt x="2895629" y="346781"/>
                </a:cubicBezTo>
                <a:cubicBezTo>
                  <a:pt x="2930661" y="320956"/>
                  <a:pt x="2809205" y="233836"/>
                  <a:pt x="2813622" y="176761"/>
                </a:cubicBezTo>
                <a:cubicBezTo>
                  <a:pt x="2818039" y="119686"/>
                  <a:pt x="2980851" y="32489"/>
                  <a:pt x="2922133" y="4329"/>
                </a:cubicBezTo>
                <a:cubicBezTo>
                  <a:pt x="2835639" y="18658"/>
                  <a:pt x="2745439" y="-1738"/>
                  <a:pt x="2577578" y="120"/>
                </a:cubicBezTo>
                <a:cubicBezTo>
                  <a:pt x="2409717" y="1978"/>
                  <a:pt x="2118036" y="14133"/>
                  <a:pt x="1914968" y="15477"/>
                </a:cubicBezTo>
                <a:lnTo>
                  <a:pt x="1359170" y="8187"/>
                </a:lnTo>
                <a:cubicBezTo>
                  <a:pt x="1232049" y="-12419"/>
                  <a:pt x="958735" y="14262"/>
                  <a:pt x="815038" y="15477"/>
                </a:cubicBezTo>
                <a:lnTo>
                  <a:pt x="496986" y="15477"/>
                </a:lnTo>
                <a:cubicBezTo>
                  <a:pt x="406430" y="17686"/>
                  <a:pt x="333847" y="28424"/>
                  <a:pt x="271699" y="28729"/>
                </a:cubicBezTo>
                <a:cubicBezTo>
                  <a:pt x="209551" y="29034"/>
                  <a:pt x="208001" y="28697"/>
                  <a:pt x="124096" y="17305"/>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77" name="Forme libre 76"/>
          <p:cNvSpPr/>
          <p:nvPr/>
        </p:nvSpPr>
        <p:spPr>
          <a:xfrm>
            <a:off x="3861687" y="2121877"/>
            <a:ext cx="838186" cy="1559306"/>
          </a:xfrm>
          <a:custGeom>
            <a:avLst/>
            <a:gdLst>
              <a:gd name="connsiteX0" fmla="*/ 563195 w 958647"/>
              <a:gd name="connsiteY0" fmla="*/ 74791 h 1623629"/>
              <a:gd name="connsiteX1" fmla="*/ 389575 w 958647"/>
              <a:gd name="connsiteY1" fmla="*/ 74791 h 1623629"/>
              <a:gd name="connsiteX2" fmla="*/ 88633 w 958647"/>
              <a:gd name="connsiteY2" fmla="*/ 1023915 h 1623629"/>
              <a:gd name="connsiteX3" fmla="*/ 65484 w 958647"/>
              <a:gd name="connsiteY3" fmla="*/ 1556350 h 1623629"/>
              <a:gd name="connsiteX4" fmla="*/ 887286 w 958647"/>
              <a:gd name="connsiteY4" fmla="*/ 1556350 h 1623629"/>
              <a:gd name="connsiteX5" fmla="*/ 898861 w 958647"/>
              <a:gd name="connsiteY5" fmla="*/ 1012340 h 1623629"/>
              <a:gd name="connsiteX6" fmla="*/ 736815 w 958647"/>
              <a:gd name="connsiteY6" fmla="*/ 248411 h 1623629"/>
              <a:gd name="connsiteX7" fmla="*/ 632643 w 958647"/>
              <a:gd name="connsiteY7" fmla="*/ 190538 h 1623629"/>
              <a:gd name="connsiteX8" fmla="*/ 563195 w 958647"/>
              <a:gd name="connsiteY8" fmla="*/ 74791 h 1623629"/>
              <a:gd name="connsiteX0" fmla="*/ 563195 w 958647"/>
              <a:gd name="connsiteY0" fmla="*/ 74791 h 1623629"/>
              <a:gd name="connsiteX1" fmla="*/ 389575 w 958647"/>
              <a:gd name="connsiteY1" fmla="*/ 74791 h 1623629"/>
              <a:gd name="connsiteX2" fmla="*/ 88633 w 958647"/>
              <a:gd name="connsiteY2" fmla="*/ 1023915 h 1623629"/>
              <a:gd name="connsiteX3" fmla="*/ 65484 w 958647"/>
              <a:gd name="connsiteY3" fmla="*/ 1556350 h 1623629"/>
              <a:gd name="connsiteX4" fmla="*/ 887286 w 958647"/>
              <a:gd name="connsiteY4" fmla="*/ 1556350 h 1623629"/>
              <a:gd name="connsiteX5" fmla="*/ 898861 w 958647"/>
              <a:gd name="connsiteY5" fmla="*/ 1012340 h 1623629"/>
              <a:gd name="connsiteX6" fmla="*/ 736815 w 958647"/>
              <a:gd name="connsiteY6" fmla="*/ 248411 h 1623629"/>
              <a:gd name="connsiteX7" fmla="*/ 632643 w 958647"/>
              <a:gd name="connsiteY7" fmla="*/ 190538 h 1623629"/>
              <a:gd name="connsiteX8" fmla="*/ 563195 w 958647"/>
              <a:gd name="connsiteY8" fmla="*/ 74791 h 1623629"/>
              <a:gd name="connsiteX0" fmla="*/ 559817 w 955269"/>
              <a:gd name="connsiteY0" fmla="*/ 74791 h 1599819"/>
              <a:gd name="connsiteX1" fmla="*/ 386197 w 955269"/>
              <a:gd name="connsiteY1" fmla="*/ 74791 h 1599819"/>
              <a:gd name="connsiteX2" fmla="*/ 85255 w 955269"/>
              <a:gd name="connsiteY2" fmla="*/ 1023915 h 1599819"/>
              <a:gd name="connsiteX3" fmla="*/ 85255 w 955269"/>
              <a:gd name="connsiteY3" fmla="*/ 1139662 h 1599819"/>
              <a:gd name="connsiteX4" fmla="*/ 62106 w 955269"/>
              <a:gd name="connsiteY4" fmla="*/ 1556350 h 1599819"/>
              <a:gd name="connsiteX5" fmla="*/ 883908 w 955269"/>
              <a:gd name="connsiteY5" fmla="*/ 1556350 h 1599819"/>
              <a:gd name="connsiteX6" fmla="*/ 895483 w 955269"/>
              <a:gd name="connsiteY6" fmla="*/ 1012340 h 1599819"/>
              <a:gd name="connsiteX7" fmla="*/ 733437 w 955269"/>
              <a:gd name="connsiteY7" fmla="*/ 248411 h 1599819"/>
              <a:gd name="connsiteX8" fmla="*/ 629265 w 955269"/>
              <a:gd name="connsiteY8" fmla="*/ 190538 h 1599819"/>
              <a:gd name="connsiteX9" fmla="*/ 559817 w 955269"/>
              <a:gd name="connsiteY9" fmla="*/ 74791 h 1599819"/>
              <a:gd name="connsiteX0" fmla="*/ 497711 w 893163"/>
              <a:gd name="connsiteY0" fmla="*/ 74791 h 1599819"/>
              <a:gd name="connsiteX1" fmla="*/ 324091 w 893163"/>
              <a:gd name="connsiteY1" fmla="*/ 74791 h 1599819"/>
              <a:gd name="connsiteX2" fmla="*/ 23149 w 893163"/>
              <a:gd name="connsiteY2" fmla="*/ 1023915 h 1599819"/>
              <a:gd name="connsiteX3" fmla="*/ 23149 w 893163"/>
              <a:gd name="connsiteY3" fmla="*/ 1139662 h 1599819"/>
              <a:gd name="connsiteX4" fmla="*/ 0 w 893163"/>
              <a:gd name="connsiteY4" fmla="*/ 1556350 h 1599819"/>
              <a:gd name="connsiteX5" fmla="*/ 821802 w 893163"/>
              <a:gd name="connsiteY5" fmla="*/ 1556350 h 1599819"/>
              <a:gd name="connsiteX6" fmla="*/ 833377 w 893163"/>
              <a:gd name="connsiteY6" fmla="*/ 1012340 h 1599819"/>
              <a:gd name="connsiteX7" fmla="*/ 671331 w 893163"/>
              <a:gd name="connsiteY7" fmla="*/ 248411 h 1599819"/>
              <a:gd name="connsiteX8" fmla="*/ 567159 w 893163"/>
              <a:gd name="connsiteY8" fmla="*/ 190538 h 1599819"/>
              <a:gd name="connsiteX9" fmla="*/ 497711 w 893163"/>
              <a:gd name="connsiteY9" fmla="*/ 74791 h 1599819"/>
              <a:gd name="connsiteX0" fmla="*/ 497711 w 893163"/>
              <a:gd name="connsiteY0" fmla="*/ 74791 h 1599819"/>
              <a:gd name="connsiteX1" fmla="*/ 324091 w 893163"/>
              <a:gd name="connsiteY1" fmla="*/ 74791 h 1599819"/>
              <a:gd name="connsiteX2" fmla="*/ 23149 w 893163"/>
              <a:gd name="connsiteY2" fmla="*/ 1023915 h 1599819"/>
              <a:gd name="connsiteX3" fmla="*/ 23149 w 893163"/>
              <a:gd name="connsiteY3" fmla="*/ 1139662 h 1599819"/>
              <a:gd name="connsiteX4" fmla="*/ 0 w 893163"/>
              <a:gd name="connsiteY4" fmla="*/ 1556350 h 1599819"/>
              <a:gd name="connsiteX5" fmla="*/ 821802 w 893163"/>
              <a:gd name="connsiteY5" fmla="*/ 1556350 h 1599819"/>
              <a:gd name="connsiteX6" fmla="*/ 833377 w 893163"/>
              <a:gd name="connsiteY6" fmla="*/ 1012340 h 1599819"/>
              <a:gd name="connsiteX7" fmla="*/ 671331 w 893163"/>
              <a:gd name="connsiteY7" fmla="*/ 248411 h 1599819"/>
              <a:gd name="connsiteX8" fmla="*/ 567159 w 893163"/>
              <a:gd name="connsiteY8" fmla="*/ 190538 h 1599819"/>
              <a:gd name="connsiteX9" fmla="*/ 497711 w 893163"/>
              <a:gd name="connsiteY9" fmla="*/ 74791 h 1599819"/>
              <a:gd name="connsiteX0" fmla="*/ 497711 w 893163"/>
              <a:gd name="connsiteY0" fmla="*/ 74791 h 1559306"/>
              <a:gd name="connsiteX1" fmla="*/ 324091 w 893163"/>
              <a:gd name="connsiteY1" fmla="*/ 74791 h 1559306"/>
              <a:gd name="connsiteX2" fmla="*/ 23149 w 893163"/>
              <a:gd name="connsiteY2" fmla="*/ 1023915 h 1559306"/>
              <a:gd name="connsiteX3" fmla="*/ 23149 w 893163"/>
              <a:gd name="connsiteY3" fmla="*/ 1139662 h 1559306"/>
              <a:gd name="connsiteX4" fmla="*/ 0 w 893163"/>
              <a:gd name="connsiteY4" fmla="*/ 1556350 h 1559306"/>
              <a:gd name="connsiteX5" fmla="*/ 821802 w 893163"/>
              <a:gd name="connsiteY5" fmla="*/ 1556350 h 1559306"/>
              <a:gd name="connsiteX6" fmla="*/ 833377 w 893163"/>
              <a:gd name="connsiteY6" fmla="*/ 1012340 h 1559306"/>
              <a:gd name="connsiteX7" fmla="*/ 671331 w 893163"/>
              <a:gd name="connsiteY7" fmla="*/ 248411 h 1559306"/>
              <a:gd name="connsiteX8" fmla="*/ 567159 w 893163"/>
              <a:gd name="connsiteY8" fmla="*/ 190538 h 1559306"/>
              <a:gd name="connsiteX9" fmla="*/ 497711 w 893163"/>
              <a:gd name="connsiteY9" fmla="*/ 74791 h 1559306"/>
              <a:gd name="connsiteX0" fmla="*/ 497711 w 850302"/>
              <a:gd name="connsiteY0" fmla="*/ 74791 h 1559306"/>
              <a:gd name="connsiteX1" fmla="*/ 324091 w 850302"/>
              <a:gd name="connsiteY1" fmla="*/ 74791 h 1559306"/>
              <a:gd name="connsiteX2" fmla="*/ 23149 w 850302"/>
              <a:gd name="connsiteY2" fmla="*/ 1023915 h 1559306"/>
              <a:gd name="connsiteX3" fmla="*/ 23149 w 850302"/>
              <a:gd name="connsiteY3" fmla="*/ 1139662 h 1559306"/>
              <a:gd name="connsiteX4" fmla="*/ 0 w 850302"/>
              <a:gd name="connsiteY4" fmla="*/ 1556350 h 1559306"/>
              <a:gd name="connsiteX5" fmla="*/ 821802 w 850302"/>
              <a:gd name="connsiteY5" fmla="*/ 1556350 h 1559306"/>
              <a:gd name="connsiteX6" fmla="*/ 833377 w 850302"/>
              <a:gd name="connsiteY6" fmla="*/ 1012340 h 1559306"/>
              <a:gd name="connsiteX7" fmla="*/ 671331 w 850302"/>
              <a:gd name="connsiteY7" fmla="*/ 248411 h 1559306"/>
              <a:gd name="connsiteX8" fmla="*/ 567159 w 850302"/>
              <a:gd name="connsiteY8" fmla="*/ 190538 h 1559306"/>
              <a:gd name="connsiteX9" fmla="*/ 497711 w 850302"/>
              <a:gd name="connsiteY9" fmla="*/ 74791 h 1559306"/>
              <a:gd name="connsiteX0" fmla="*/ 497711 w 850302"/>
              <a:gd name="connsiteY0" fmla="*/ 74791 h 1559306"/>
              <a:gd name="connsiteX1" fmla="*/ 324091 w 850302"/>
              <a:gd name="connsiteY1" fmla="*/ 74791 h 1559306"/>
              <a:gd name="connsiteX2" fmla="*/ 23149 w 850302"/>
              <a:gd name="connsiteY2" fmla="*/ 1023915 h 1559306"/>
              <a:gd name="connsiteX3" fmla="*/ 23149 w 850302"/>
              <a:gd name="connsiteY3" fmla="*/ 1139662 h 1559306"/>
              <a:gd name="connsiteX4" fmla="*/ 0 w 850302"/>
              <a:gd name="connsiteY4" fmla="*/ 1556350 h 1559306"/>
              <a:gd name="connsiteX5" fmla="*/ 821802 w 850302"/>
              <a:gd name="connsiteY5" fmla="*/ 1556350 h 1559306"/>
              <a:gd name="connsiteX6" fmla="*/ 833377 w 850302"/>
              <a:gd name="connsiteY6" fmla="*/ 1012340 h 1559306"/>
              <a:gd name="connsiteX7" fmla="*/ 671331 w 850302"/>
              <a:gd name="connsiteY7" fmla="*/ 248411 h 1559306"/>
              <a:gd name="connsiteX8" fmla="*/ 567159 w 850302"/>
              <a:gd name="connsiteY8" fmla="*/ 190538 h 1559306"/>
              <a:gd name="connsiteX9" fmla="*/ 497711 w 850302"/>
              <a:gd name="connsiteY9" fmla="*/ 74791 h 1559306"/>
              <a:gd name="connsiteX0" fmla="*/ 497711 w 838186"/>
              <a:gd name="connsiteY0" fmla="*/ 74791 h 1559306"/>
              <a:gd name="connsiteX1" fmla="*/ 324091 w 838186"/>
              <a:gd name="connsiteY1" fmla="*/ 74791 h 1559306"/>
              <a:gd name="connsiteX2" fmla="*/ 23149 w 838186"/>
              <a:gd name="connsiteY2" fmla="*/ 1023915 h 1559306"/>
              <a:gd name="connsiteX3" fmla="*/ 23149 w 838186"/>
              <a:gd name="connsiteY3" fmla="*/ 1139662 h 1559306"/>
              <a:gd name="connsiteX4" fmla="*/ 0 w 838186"/>
              <a:gd name="connsiteY4" fmla="*/ 1556350 h 1559306"/>
              <a:gd name="connsiteX5" fmla="*/ 821802 w 838186"/>
              <a:gd name="connsiteY5" fmla="*/ 1556350 h 1559306"/>
              <a:gd name="connsiteX6" fmla="*/ 833377 w 838186"/>
              <a:gd name="connsiteY6" fmla="*/ 1012340 h 1559306"/>
              <a:gd name="connsiteX7" fmla="*/ 671331 w 838186"/>
              <a:gd name="connsiteY7" fmla="*/ 248411 h 1559306"/>
              <a:gd name="connsiteX8" fmla="*/ 567159 w 838186"/>
              <a:gd name="connsiteY8" fmla="*/ 190538 h 1559306"/>
              <a:gd name="connsiteX9" fmla="*/ 497711 w 838186"/>
              <a:gd name="connsiteY9" fmla="*/ 74791 h 1559306"/>
              <a:gd name="connsiteX0" fmla="*/ 497711 w 838186"/>
              <a:gd name="connsiteY0" fmla="*/ 74791 h 1559306"/>
              <a:gd name="connsiteX1" fmla="*/ 324091 w 838186"/>
              <a:gd name="connsiteY1" fmla="*/ 74791 h 1559306"/>
              <a:gd name="connsiteX2" fmla="*/ 23149 w 838186"/>
              <a:gd name="connsiteY2" fmla="*/ 1023915 h 1559306"/>
              <a:gd name="connsiteX3" fmla="*/ 23149 w 838186"/>
              <a:gd name="connsiteY3" fmla="*/ 1139662 h 1559306"/>
              <a:gd name="connsiteX4" fmla="*/ 0 w 838186"/>
              <a:gd name="connsiteY4" fmla="*/ 1556350 h 1559306"/>
              <a:gd name="connsiteX5" fmla="*/ 821802 w 838186"/>
              <a:gd name="connsiteY5" fmla="*/ 1556350 h 1559306"/>
              <a:gd name="connsiteX6" fmla="*/ 833377 w 838186"/>
              <a:gd name="connsiteY6" fmla="*/ 1012340 h 1559306"/>
              <a:gd name="connsiteX7" fmla="*/ 671331 w 838186"/>
              <a:gd name="connsiteY7" fmla="*/ 248411 h 1559306"/>
              <a:gd name="connsiteX8" fmla="*/ 567159 w 838186"/>
              <a:gd name="connsiteY8" fmla="*/ 190538 h 1559306"/>
              <a:gd name="connsiteX9" fmla="*/ 497711 w 838186"/>
              <a:gd name="connsiteY9" fmla="*/ 74791 h 155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8186" h="1559306">
                <a:moveTo>
                  <a:pt x="497711" y="74791"/>
                </a:moveTo>
                <a:cubicBezTo>
                  <a:pt x="457200" y="55500"/>
                  <a:pt x="403185" y="-83396"/>
                  <a:pt x="324091" y="74791"/>
                </a:cubicBezTo>
                <a:cubicBezTo>
                  <a:pt x="244997" y="232978"/>
                  <a:pt x="73306" y="846437"/>
                  <a:pt x="23149" y="1023915"/>
                </a:cubicBezTo>
                <a:cubicBezTo>
                  <a:pt x="-27008" y="1201393"/>
                  <a:pt x="27007" y="1050923"/>
                  <a:pt x="23149" y="1139662"/>
                </a:cubicBezTo>
                <a:cubicBezTo>
                  <a:pt x="19291" y="1228401"/>
                  <a:pt x="23149" y="1334502"/>
                  <a:pt x="0" y="1556350"/>
                </a:cubicBezTo>
                <a:cubicBezTo>
                  <a:pt x="150471" y="1569854"/>
                  <a:pt x="555585" y="1531271"/>
                  <a:pt x="821802" y="1556350"/>
                </a:cubicBezTo>
                <a:cubicBezTo>
                  <a:pt x="856526" y="1176314"/>
                  <a:pt x="823731" y="1230330"/>
                  <a:pt x="833377" y="1012340"/>
                </a:cubicBezTo>
                <a:cubicBezTo>
                  <a:pt x="738851" y="748052"/>
                  <a:pt x="715701" y="385378"/>
                  <a:pt x="671331" y="248411"/>
                </a:cubicBezTo>
                <a:cubicBezTo>
                  <a:pt x="626961" y="111444"/>
                  <a:pt x="596096" y="227191"/>
                  <a:pt x="567159" y="190538"/>
                </a:cubicBezTo>
                <a:cubicBezTo>
                  <a:pt x="538222" y="153885"/>
                  <a:pt x="538222" y="94082"/>
                  <a:pt x="497711" y="74791"/>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Forme libre 77"/>
          <p:cNvSpPr/>
          <p:nvPr/>
        </p:nvSpPr>
        <p:spPr>
          <a:xfrm rot="16200000" flipH="1">
            <a:off x="3768044" y="2502428"/>
            <a:ext cx="1153752" cy="194308"/>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0065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88613"/>
              <a:gd name="connsiteX1" fmla="*/ 20233 w 2798037"/>
              <a:gd name="connsiteY1" fmla="*/ 362923 h 388613"/>
              <a:gd name="connsiteX2" fmla="*/ 184783 w 2798037"/>
              <a:gd name="connsiteY2" fmla="*/ 345676 h 388613"/>
              <a:gd name="connsiteX3" fmla="*/ 399394 w 2798037"/>
              <a:gd name="connsiteY3" fmla="*/ 331305 h 388613"/>
              <a:gd name="connsiteX4" fmla="*/ 916229 w 2798037"/>
              <a:gd name="connsiteY4" fmla="*/ 357809 h 388613"/>
              <a:gd name="connsiteX5" fmla="*/ 1340298 w 2798037"/>
              <a:gd name="connsiteY5" fmla="*/ 300659 h 388613"/>
              <a:gd name="connsiteX6" fmla="*/ 1843881 w 2798037"/>
              <a:gd name="connsiteY6" fmla="*/ 344557 h 388613"/>
              <a:gd name="connsiteX7" fmla="*/ 2373968 w 2798037"/>
              <a:gd name="connsiteY7" fmla="*/ 344557 h 388613"/>
              <a:gd name="connsiteX8" fmla="*/ 2595597 w 2798037"/>
              <a:gd name="connsiteY8" fmla="*/ 388517 h 388613"/>
              <a:gd name="connsiteX9" fmla="*/ 2771533 w 2798037"/>
              <a:gd name="connsiteY9" fmla="*/ 357809 h 388613"/>
              <a:gd name="connsiteX10" fmla="*/ 2798037 w 2798037"/>
              <a:gd name="connsiteY10" fmla="*/ 0 h 388613"/>
              <a:gd name="connsiteX11" fmla="*/ 2463006 w 2798037"/>
              <a:gd name="connsiteY11" fmla="*/ 64605 h 388613"/>
              <a:gd name="connsiteX12" fmla="*/ 1790872 w 2798037"/>
              <a:gd name="connsiteY12" fmla="*/ 26505 h 388613"/>
              <a:gd name="connsiteX13" fmla="*/ 1072306 w 2798037"/>
              <a:gd name="connsiteY13" fmla="*/ 59748 h 388613"/>
              <a:gd name="connsiteX14" fmla="*/ 690942 w 2798037"/>
              <a:gd name="connsiteY14" fmla="*/ 26505 h 388613"/>
              <a:gd name="connsiteX15" fmla="*/ 372890 w 2798037"/>
              <a:gd name="connsiteY15" fmla="*/ 26505 h 388613"/>
              <a:gd name="connsiteX16" fmla="*/ 147603 w 2798037"/>
              <a:gd name="connsiteY16" fmla="*/ 39757 h 388613"/>
              <a:gd name="connsiteX17" fmla="*/ 0 w 2798037"/>
              <a:gd name="connsiteY17" fmla="*/ 28333 h 388613"/>
              <a:gd name="connsiteX0" fmla="*/ 0 w 2812913"/>
              <a:gd name="connsiteY0" fmla="*/ 28333 h 388613"/>
              <a:gd name="connsiteX1" fmla="*/ 20233 w 2812913"/>
              <a:gd name="connsiteY1" fmla="*/ 362923 h 388613"/>
              <a:gd name="connsiteX2" fmla="*/ 184783 w 2812913"/>
              <a:gd name="connsiteY2" fmla="*/ 345676 h 388613"/>
              <a:gd name="connsiteX3" fmla="*/ 399394 w 2812913"/>
              <a:gd name="connsiteY3" fmla="*/ 331305 h 388613"/>
              <a:gd name="connsiteX4" fmla="*/ 916229 w 2812913"/>
              <a:gd name="connsiteY4" fmla="*/ 357809 h 388613"/>
              <a:gd name="connsiteX5" fmla="*/ 1340298 w 2812913"/>
              <a:gd name="connsiteY5" fmla="*/ 300659 h 388613"/>
              <a:gd name="connsiteX6" fmla="*/ 1843881 w 2812913"/>
              <a:gd name="connsiteY6" fmla="*/ 344557 h 388613"/>
              <a:gd name="connsiteX7" fmla="*/ 2373968 w 2812913"/>
              <a:gd name="connsiteY7" fmla="*/ 344557 h 388613"/>
              <a:gd name="connsiteX8" fmla="*/ 2595597 w 2812913"/>
              <a:gd name="connsiteY8" fmla="*/ 388517 h 388613"/>
              <a:gd name="connsiteX9" fmla="*/ 2809633 w 2812913"/>
              <a:gd name="connsiteY9" fmla="*/ 357809 h 388613"/>
              <a:gd name="connsiteX10" fmla="*/ 2798037 w 2812913"/>
              <a:gd name="connsiteY10" fmla="*/ 0 h 388613"/>
              <a:gd name="connsiteX11" fmla="*/ 2463006 w 2812913"/>
              <a:gd name="connsiteY11" fmla="*/ 64605 h 388613"/>
              <a:gd name="connsiteX12" fmla="*/ 1790872 w 2812913"/>
              <a:gd name="connsiteY12" fmla="*/ 26505 h 388613"/>
              <a:gd name="connsiteX13" fmla="*/ 1072306 w 2812913"/>
              <a:gd name="connsiteY13" fmla="*/ 59748 h 388613"/>
              <a:gd name="connsiteX14" fmla="*/ 690942 w 2812913"/>
              <a:gd name="connsiteY14" fmla="*/ 26505 h 388613"/>
              <a:gd name="connsiteX15" fmla="*/ 372890 w 2812913"/>
              <a:gd name="connsiteY15" fmla="*/ 26505 h 388613"/>
              <a:gd name="connsiteX16" fmla="*/ 147603 w 2812913"/>
              <a:gd name="connsiteY16" fmla="*/ 39757 h 388613"/>
              <a:gd name="connsiteX17" fmla="*/ 0 w 2812913"/>
              <a:gd name="connsiteY17" fmla="*/ 28333 h 388613"/>
              <a:gd name="connsiteX0" fmla="*/ 17867 w 2830780"/>
              <a:gd name="connsiteY0" fmla="*/ 28333 h 388613"/>
              <a:gd name="connsiteX1" fmla="*/ 0 w 2830780"/>
              <a:gd name="connsiteY1" fmla="*/ 362923 h 388613"/>
              <a:gd name="connsiteX2" fmla="*/ 202650 w 2830780"/>
              <a:gd name="connsiteY2" fmla="*/ 345676 h 388613"/>
              <a:gd name="connsiteX3" fmla="*/ 417261 w 2830780"/>
              <a:gd name="connsiteY3" fmla="*/ 331305 h 388613"/>
              <a:gd name="connsiteX4" fmla="*/ 934096 w 2830780"/>
              <a:gd name="connsiteY4" fmla="*/ 357809 h 388613"/>
              <a:gd name="connsiteX5" fmla="*/ 1358165 w 2830780"/>
              <a:gd name="connsiteY5" fmla="*/ 300659 h 388613"/>
              <a:gd name="connsiteX6" fmla="*/ 1861748 w 2830780"/>
              <a:gd name="connsiteY6" fmla="*/ 344557 h 388613"/>
              <a:gd name="connsiteX7" fmla="*/ 2391835 w 2830780"/>
              <a:gd name="connsiteY7" fmla="*/ 344557 h 388613"/>
              <a:gd name="connsiteX8" fmla="*/ 2613464 w 2830780"/>
              <a:gd name="connsiteY8" fmla="*/ 388517 h 388613"/>
              <a:gd name="connsiteX9" fmla="*/ 2827500 w 2830780"/>
              <a:gd name="connsiteY9" fmla="*/ 357809 h 388613"/>
              <a:gd name="connsiteX10" fmla="*/ 2815904 w 2830780"/>
              <a:gd name="connsiteY10" fmla="*/ 0 h 388613"/>
              <a:gd name="connsiteX11" fmla="*/ 2480873 w 2830780"/>
              <a:gd name="connsiteY11" fmla="*/ 64605 h 388613"/>
              <a:gd name="connsiteX12" fmla="*/ 1808739 w 2830780"/>
              <a:gd name="connsiteY12" fmla="*/ 26505 h 388613"/>
              <a:gd name="connsiteX13" fmla="*/ 1090173 w 2830780"/>
              <a:gd name="connsiteY13" fmla="*/ 59748 h 388613"/>
              <a:gd name="connsiteX14" fmla="*/ 708809 w 2830780"/>
              <a:gd name="connsiteY14" fmla="*/ 26505 h 388613"/>
              <a:gd name="connsiteX15" fmla="*/ 390757 w 2830780"/>
              <a:gd name="connsiteY15" fmla="*/ 26505 h 388613"/>
              <a:gd name="connsiteX16" fmla="*/ 165470 w 2830780"/>
              <a:gd name="connsiteY16" fmla="*/ 39757 h 388613"/>
              <a:gd name="connsiteX17" fmla="*/ 17867 w 2830780"/>
              <a:gd name="connsiteY17" fmla="*/ 28333 h 38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30780" h="388613">
                <a:moveTo>
                  <a:pt x="17867" y="28333"/>
                </a:moveTo>
                <a:cubicBezTo>
                  <a:pt x="24114" y="174063"/>
                  <a:pt x="7411" y="262381"/>
                  <a:pt x="0" y="362923"/>
                </a:cubicBezTo>
                <a:cubicBezTo>
                  <a:pt x="80166" y="357859"/>
                  <a:pt x="133107" y="350946"/>
                  <a:pt x="202650" y="345676"/>
                </a:cubicBezTo>
                <a:cubicBezTo>
                  <a:pt x="272193" y="340406"/>
                  <a:pt x="295353" y="329283"/>
                  <a:pt x="417261" y="331305"/>
                </a:cubicBezTo>
                <a:cubicBezTo>
                  <a:pt x="539169" y="333327"/>
                  <a:pt x="777279" y="362917"/>
                  <a:pt x="934096" y="357809"/>
                </a:cubicBezTo>
                <a:cubicBezTo>
                  <a:pt x="1090913" y="352701"/>
                  <a:pt x="1203556" y="302868"/>
                  <a:pt x="1358165" y="300659"/>
                </a:cubicBezTo>
                <a:cubicBezTo>
                  <a:pt x="1512774" y="298450"/>
                  <a:pt x="1689470" y="337241"/>
                  <a:pt x="1861748" y="344557"/>
                </a:cubicBezTo>
                <a:cubicBezTo>
                  <a:pt x="2034026" y="351873"/>
                  <a:pt x="2266549" y="337230"/>
                  <a:pt x="2391835" y="344557"/>
                </a:cubicBezTo>
                <a:cubicBezTo>
                  <a:pt x="2517121" y="351884"/>
                  <a:pt x="2540853" y="386308"/>
                  <a:pt x="2613464" y="388517"/>
                </a:cubicBezTo>
                <a:cubicBezTo>
                  <a:pt x="2686075" y="390726"/>
                  <a:pt x="2793760" y="354394"/>
                  <a:pt x="2827500" y="357809"/>
                </a:cubicBezTo>
                <a:cubicBezTo>
                  <a:pt x="2840634" y="214405"/>
                  <a:pt x="2809670" y="104157"/>
                  <a:pt x="2815904" y="0"/>
                </a:cubicBezTo>
                <a:cubicBezTo>
                  <a:pt x="2729410" y="14329"/>
                  <a:pt x="2648734" y="60188"/>
                  <a:pt x="2480873" y="64605"/>
                </a:cubicBezTo>
                <a:cubicBezTo>
                  <a:pt x="2313012" y="69022"/>
                  <a:pt x="2040522" y="27315"/>
                  <a:pt x="1808739" y="26505"/>
                </a:cubicBezTo>
                <a:cubicBezTo>
                  <a:pt x="1576956" y="25696"/>
                  <a:pt x="1329695" y="39142"/>
                  <a:pt x="1090173" y="59748"/>
                </a:cubicBezTo>
                <a:cubicBezTo>
                  <a:pt x="963052" y="39142"/>
                  <a:pt x="825378" y="32045"/>
                  <a:pt x="708809" y="26505"/>
                </a:cubicBezTo>
                <a:cubicBezTo>
                  <a:pt x="592240" y="20965"/>
                  <a:pt x="496774" y="26505"/>
                  <a:pt x="390757" y="26505"/>
                </a:cubicBezTo>
                <a:cubicBezTo>
                  <a:pt x="300201" y="28714"/>
                  <a:pt x="227618" y="39452"/>
                  <a:pt x="165470" y="39757"/>
                </a:cubicBezTo>
                <a:cubicBezTo>
                  <a:pt x="103322" y="40062"/>
                  <a:pt x="101772" y="39725"/>
                  <a:pt x="17867" y="28333"/>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79" name="Forme libre 78"/>
          <p:cNvSpPr/>
          <p:nvPr/>
        </p:nvSpPr>
        <p:spPr>
          <a:xfrm>
            <a:off x="3850720" y="3176078"/>
            <a:ext cx="810228" cy="23150"/>
          </a:xfrm>
          <a:custGeom>
            <a:avLst/>
            <a:gdLst>
              <a:gd name="connsiteX0" fmla="*/ 0 w 810228"/>
              <a:gd name="connsiteY0" fmla="*/ 23150 h 23150"/>
              <a:gd name="connsiteX1" fmla="*/ 300942 w 810228"/>
              <a:gd name="connsiteY1" fmla="*/ 0 h 23150"/>
              <a:gd name="connsiteX2" fmla="*/ 671332 w 810228"/>
              <a:gd name="connsiteY2" fmla="*/ 0 h 23150"/>
              <a:gd name="connsiteX3" fmla="*/ 810228 w 810228"/>
              <a:gd name="connsiteY3" fmla="*/ 23150 h 23150"/>
            </a:gdLst>
            <a:ahLst/>
            <a:cxnLst>
              <a:cxn ang="0">
                <a:pos x="connsiteX0" y="connsiteY0"/>
              </a:cxn>
              <a:cxn ang="0">
                <a:pos x="connsiteX1" y="connsiteY1"/>
              </a:cxn>
              <a:cxn ang="0">
                <a:pos x="connsiteX2" y="connsiteY2"/>
              </a:cxn>
              <a:cxn ang="0">
                <a:pos x="connsiteX3" y="connsiteY3"/>
              </a:cxn>
            </a:cxnLst>
            <a:rect l="l" t="t" r="r" b="b"/>
            <a:pathLst>
              <a:path w="810228" h="23150">
                <a:moveTo>
                  <a:pt x="0" y="23150"/>
                </a:moveTo>
                <a:cubicBezTo>
                  <a:pt x="94526" y="13504"/>
                  <a:pt x="189053" y="3858"/>
                  <a:pt x="300942" y="0"/>
                </a:cubicBezTo>
                <a:cubicBezTo>
                  <a:pt x="412831" y="-3858"/>
                  <a:pt x="586451" y="-3858"/>
                  <a:pt x="671332" y="0"/>
                </a:cubicBezTo>
                <a:cubicBezTo>
                  <a:pt x="756213" y="3858"/>
                  <a:pt x="783220" y="13504"/>
                  <a:pt x="810228" y="231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337" name="ZoneTexte 14336"/>
          <p:cNvSpPr txBox="1"/>
          <p:nvPr/>
        </p:nvSpPr>
        <p:spPr>
          <a:xfrm>
            <a:off x="245167" y="4962525"/>
            <a:ext cx="8001000" cy="1477328"/>
          </a:xfrm>
          <a:prstGeom prst="rect">
            <a:avLst/>
          </a:prstGeom>
          <a:noFill/>
        </p:spPr>
        <p:txBody>
          <a:bodyPr wrap="square" rtlCol="0">
            <a:spAutoFit/>
          </a:bodyPr>
          <a:lstStyle/>
          <a:p>
            <a:r>
              <a:rPr lang="fr-FR" dirty="0" smtClean="0"/>
              <a:t>Peuvent être conformes </a:t>
            </a:r>
            <a:r>
              <a:rPr lang="fr-FR" dirty="0"/>
              <a:t>toute pièce avec </a:t>
            </a:r>
            <a:r>
              <a:rPr lang="fr-FR" dirty="0" smtClean="0"/>
              <a:t>:</a:t>
            </a:r>
          </a:p>
          <a:p>
            <a:pPr marL="285750" indent="-285750">
              <a:buFontTx/>
              <a:buChar char="-"/>
            </a:pPr>
            <a:r>
              <a:rPr lang="fr-FR" dirty="0" smtClean="0"/>
              <a:t>une </a:t>
            </a:r>
            <a:r>
              <a:rPr lang="fr-FR" dirty="0"/>
              <a:t>rainure très large si la fourchette est bien positionnée </a:t>
            </a:r>
            <a:endParaRPr lang="fr-FR" dirty="0" smtClean="0"/>
          </a:p>
          <a:p>
            <a:pPr marL="285750" indent="-285750">
              <a:buFontTx/>
              <a:buChar char="-"/>
            </a:pPr>
            <a:r>
              <a:rPr lang="fr-FR" dirty="0" smtClean="0"/>
              <a:t>une </a:t>
            </a:r>
            <a:r>
              <a:rPr lang="fr-FR" dirty="0"/>
              <a:t>fourchette très fine si la rainure est étroite. </a:t>
            </a:r>
            <a:endParaRPr lang="fr-FR" dirty="0" smtClean="0"/>
          </a:p>
          <a:p>
            <a:r>
              <a:rPr lang="fr-FR" dirty="0" smtClean="0"/>
              <a:t>Autrement </a:t>
            </a:r>
            <a:r>
              <a:rPr lang="fr-FR" dirty="0"/>
              <a:t>dit, les dimensions locales n’ont pas besoin d’être respectées pour assurer la fonction demandée</a:t>
            </a:r>
            <a:r>
              <a:rPr lang="fr-FR" dirty="0" smtClean="0"/>
              <a:t>.</a:t>
            </a:r>
            <a:endParaRPr lang="fr-FR" dirty="0"/>
          </a:p>
        </p:txBody>
      </p:sp>
      <p:sp>
        <p:nvSpPr>
          <p:cNvPr id="83" name="Rectangle 5"/>
          <p:cNvSpPr>
            <a:spLocks noChangeArrowheads="1"/>
          </p:cNvSpPr>
          <p:nvPr/>
        </p:nvSpPr>
        <p:spPr bwMode="auto">
          <a:xfrm>
            <a:off x="4073104" y="6507065"/>
            <a:ext cx="2546354" cy="296863"/>
          </a:xfrm>
          <a:prstGeom prst="rect">
            <a:avLst/>
          </a:prstGeom>
          <a:noFill/>
          <a:ln w="12700">
            <a:solidFill>
              <a:srgbClr val="000000"/>
            </a:solidFill>
            <a:miter lim="800000"/>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84" name="Line 6"/>
          <p:cNvSpPr>
            <a:spLocks noChangeShapeType="1"/>
          </p:cNvSpPr>
          <p:nvPr/>
        </p:nvSpPr>
        <p:spPr bwMode="auto">
          <a:xfrm flipV="1">
            <a:off x="4398541" y="6502303"/>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5" name="Rectangle 7"/>
          <p:cNvSpPr>
            <a:spLocks noChangeArrowheads="1"/>
          </p:cNvSpPr>
          <p:nvPr/>
        </p:nvSpPr>
        <p:spPr bwMode="auto">
          <a:xfrm>
            <a:off x="4366791" y="6503890"/>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[7,8]</a:t>
            </a:r>
            <a:endParaRPr lang="fr-FR" altLang="fr-FR" sz="1400" b="0" dirty="0">
              <a:solidFill>
                <a:srgbClr val="000000"/>
              </a:solidFill>
            </a:endParaRPr>
          </a:p>
        </p:txBody>
      </p:sp>
      <p:grpSp>
        <p:nvGrpSpPr>
          <p:cNvPr id="86" name="Group 8"/>
          <p:cNvGrpSpPr>
            <a:grpSpLocks/>
          </p:cNvGrpSpPr>
          <p:nvPr/>
        </p:nvGrpSpPr>
        <p:grpSpPr bwMode="auto">
          <a:xfrm>
            <a:off x="6184371" y="6518178"/>
            <a:ext cx="271462" cy="277812"/>
            <a:chOff x="1521" y="732"/>
            <a:chExt cx="171" cy="175"/>
          </a:xfrm>
        </p:grpSpPr>
        <p:sp>
          <p:nvSpPr>
            <p:cNvPr id="87" name="Rectangle 9"/>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88" name="Oval 10"/>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89" name="Rectangle 11"/>
          <p:cNvSpPr>
            <a:spLocks noChangeArrowheads="1"/>
          </p:cNvSpPr>
          <p:nvPr/>
        </p:nvSpPr>
        <p:spPr bwMode="auto">
          <a:xfrm>
            <a:off x="5035761" y="6503890"/>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A</a:t>
            </a:r>
          </a:p>
        </p:txBody>
      </p:sp>
      <p:sp>
        <p:nvSpPr>
          <p:cNvPr id="90" name="Line 12"/>
          <p:cNvSpPr>
            <a:spLocks noChangeShapeType="1"/>
          </p:cNvSpPr>
          <p:nvPr/>
        </p:nvSpPr>
        <p:spPr bwMode="auto">
          <a:xfrm flipV="1">
            <a:off x="5050049" y="6502303"/>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 name="Rectangle 13"/>
          <p:cNvSpPr>
            <a:spLocks noChangeArrowheads="1"/>
          </p:cNvSpPr>
          <p:nvPr/>
        </p:nvSpPr>
        <p:spPr bwMode="auto">
          <a:xfrm>
            <a:off x="5542174" y="6503890"/>
            <a:ext cx="80310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rgbClr val="000000"/>
                </a:solidFill>
              </a:rPr>
              <a:t>B[10,1] </a:t>
            </a:r>
            <a:endParaRPr lang="fr-FR" altLang="fr-FR" sz="1400" b="0" dirty="0">
              <a:solidFill>
                <a:srgbClr val="000000"/>
              </a:solidFill>
            </a:endParaRPr>
          </a:p>
        </p:txBody>
      </p:sp>
      <p:sp>
        <p:nvSpPr>
          <p:cNvPr id="92" name="Line 14"/>
          <p:cNvSpPr>
            <a:spLocks noChangeShapeType="1"/>
          </p:cNvSpPr>
          <p:nvPr/>
        </p:nvSpPr>
        <p:spPr bwMode="auto">
          <a:xfrm flipV="1">
            <a:off x="5546936" y="6502303"/>
            <a:ext cx="0" cy="3063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3" name="Group 51"/>
          <p:cNvGrpSpPr>
            <a:grpSpLocks/>
          </p:cNvGrpSpPr>
          <p:nvPr/>
        </p:nvGrpSpPr>
        <p:grpSpPr bwMode="auto">
          <a:xfrm>
            <a:off x="4152479" y="6561040"/>
            <a:ext cx="190500" cy="190500"/>
            <a:chOff x="4360" y="1124"/>
            <a:chExt cx="120" cy="120"/>
          </a:xfrm>
        </p:grpSpPr>
        <p:sp>
          <p:nvSpPr>
            <p:cNvPr id="94" name="Oval 5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5" name="Line 5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6" name="Line 5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7" name="Group 55"/>
          <p:cNvGrpSpPr>
            <a:grpSpLocks/>
          </p:cNvGrpSpPr>
          <p:nvPr/>
        </p:nvGrpSpPr>
        <p:grpSpPr bwMode="auto">
          <a:xfrm>
            <a:off x="5250074" y="6518178"/>
            <a:ext cx="271462" cy="277812"/>
            <a:chOff x="1521" y="732"/>
            <a:chExt cx="171" cy="175"/>
          </a:xfrm>
        </p:grpSpPr>
        <p:sp>
          <p:nvSpPr>
            <p:cNvPr id="98" name="Rectangle 56"/>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99" name="Oval 57"/>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grpSp>
        <p:nvGrpSpPr>
          <p:cNvPr id="100" name="Group 68"/>
          <p:cNvGrpSpPr>
            <a:grpSpLocks/>
          </p:cNvGrpSpPr>
          <p:nvPr/>
        </p:nvGrpSpPr>
        <p:grpSpPr bwMode="auto">
          <a:xfrm>
            <a:off x="4791286" y="6518178"/>
            <a:ext cx="271463" cy="277812"/>
            <a:chOff x="1521" y="732"/>
            <a:chExt cx="171" cy="175"/>
          </a:xfrm>
        </p:grpSpPr>
        <p:sp>
          <p:nvSpPr>
            <p:cNvPr id="101" name="Rectangle 69"/>
            <p:cNvSpPr>
              <a:spLocks noChangeArrowheads="1"/>
            </p:cNvSpPr>
            <p:nvPr/>
          </p:nvSpPr>
          <p:spPr bwMode="auto">
            <a:xfrm>
              <a:off x="1521" y="732"/>
              <a:ext cx="171" cy="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rgbClr val="000000"/>
                  </a:solidFill>
                </a:rPr>
                <a:t>L</a:t>
              </a:r>
            </a:p>
          </p:txBody>
        </p:sp>
        <p:sp>
          <p:nvSpPr>
            <p:cNvPr id="102" name="Oval 70"/>
            <p:cNvSpPr>
              <a:spLocks noChangeArrowheads="1"/>
            </p:cNvSpPr>
            <p:nvPr/>
          </p:nvSpPr>
          <p:spPr bwMode="auto">
            <a:xfrm>
              <a:off x="1547" y="757"/>
              <a:ext cx="118" cy="12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4339" name="ZoneTexte 14338"/>
          <p:cNvSpPr txBox="1"/>
          <p:nvPr/>
        </p:nvSpPr>
        <p:spPr>
          <a:xfrm>
            <a:off x="715996" y="6442977"/>
            <a:ext cx="3071418" cy="369332"/>
          </a:xfrm>
          <a:prstGeom prst="rect">
            <a:avLst/>
          </a:prstGeom>
          <a:noFill/>
        </p:spPr>
        <p:txBody>
          <a:bodyPr wrap="none" rtlCol="0">
            <a:spAutoFit/>
          </a:bodyPr>
          <a:lstStyle/>
          <a:p>
            <a:r>
              <a:rPr lang="fr-FR" dirty="0" smtClean="0"/>
              <a:t>Avec le projet de norme 2692 :</a:t>
            </a:r>
            <a:endParaRPr lang="fr-FR" dirty="0"/>
          </a:p>
        </p:txBody>
      </p:sp>
      <p:sp>
        <p:nvSpPr>
          <p:cNvPr id="75" name="ZoneTexte 74"/>
          <p:cNvSpPr txBox="1"/>
          <p:nvPr/>
        </p:nvSpPr>
        <p:spPr>
          <a:xfrm>
            <a:off x="6748449" y="6470828"/>
            <a:ext cx="1774845" cy="369332"/>
          </a:xfrm>
          <a:prstGeom prst="rect">
            <a:avLst/>
          </a:prstGeom>
          <a:noFill/>
        </p:spPr>
        <p:txBody>
          <a:bodyPr wrap="none" rtlCol="0">
            <a:spAutoFit/>
          </a:bodyPr>
          <a:lstStyle/>
          <a:p>
            <a:r>
              <a:rPr lang="fr-FR" dirty="0" smtClean="0">
                <a:solidFill>
                  <a:srgbClr val="FF0000"/>
                </a:solidFill>
                <a:latin typeface="Arial" panose="020B0604020202020204" pitchFamily="34" charset="0"/>
                <a:cs typeface="Arial" panose="020B0604020202020204" pitchFamily="34" charset="0"/>
              </a:rPr>
              <a:t>HORS NORME</a:t>
            </a:r>
            <a:endParaRPr lang="fr-FR" dirty="0">
              <a:solidFill>
                <a:srgbClr val="FF0000"/>
              </a:solidFill>
              <a:latin typeface="Arial" panose="020B0604020202020204" pitchFamily="34" charset="0"/>
              <a:cs typeface="Arial" panose="020B0604020202020204" pitchFamily="34" charset="0"/>
            </a:endParaRPr>
          </a:p>
        </p:txBody>
      </p:sp>
      <p:sp>
        <p:nvSpPr>
          <p:cNvPr id="81" name="ZoneTexte 80"/>
          <p:cNvSpPr txBox="1"/>
          <p:nvPr/>
        </p:nvSpPr>
        <p:spPr>
          <a:xfrm>
            <a:off x="114359" y="694566"/>
            <a:ext cx="5432577" cy="369332"/>
          </a:xfrm>
          <a:prstGeom prst="rect">
            <a:avLst/>
          </a:prstGeom>
          <a:solidFill>
            <a:srgbClr val="FFFF00"/>
          </a:solidFill>
        </p:spPr>
        <p:txBody>
          <a:bodyPr wrap="none" rtlCol="0">
            <a:spAutoFit/>
          </a:bodyPr>
          <a:lstStyle/>
          <a:p>
            <a:r>
              <a:rPr lang="fr-FR" dirty="0" smtClean="0"/>
              <a:t>Pièce réelle ayant le même comportement que le calibre</a:t>
            </a:r>
            <a:endParaRPr lang="fr-FR" dirty="0"/>
          </a:p>
        </p:txBody>
      </p:sp>
    </p:spTree>
    <p:extLst>
      <p:ext uri="{BB962C8B-B14F-4D97-AF65-F5344CB8AC3E}">
        <p14:creationId xmlns:p14="http://schemas.microsoft.com/office/powerpoint/2010/main" val="401842935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Forme libre 10"/>
          <p:cNvSpPr>
            <a:spLocks/>
          </p:cNvSpPr>
          <p:nvPr/>
        </p:nvSpPr>
        <p:spPr bwMode="auto">
          <a:xfrm>
            <a:off x="3162300" y="1844675"/>
            <a:ext cx="728663" cy="752475"/>
          </a:xfrm>
          <a:custGeom>
            <a:avLst/>
            <a:gdLst>
              <a:gd name="T0" fmla="*/ 4238 w 729205"/>
              <a:gd name="T1" fmla="*/ 536305 h 752354"/>
              <a:gd name="T2" fmla="*/ 503703 w 729205"/>
              <a:gd name="T3" fmla="*/ 536305 h 752354"/>
              <a:gd name="T4" fmla="*/ 503703 w 729205"/>
              <a:gd name="T5" fmla="*/ 757818 h 752354"/>
              <a:gd name="T6" fmla="*/ 705186 w 729205"/>
              <a:gd name="T7" fmla="*/ 757818 h 752354"/>
              <a:gd name="T8" fmla="*/ 705186 w 729205"/>
              <a:gd name="T9" fmla="*/ 0 h 752354"/>
              <a:gd name="T10" fmla="*/ 346997 w 729205"/>
              <a:gd name="T11" fmla="*/ 0 h 752354"/>
              <a:gd name="T12" fmla="*/ 346997 w 729205"/>
              <a:gd name="T13" fmla="*/ 314781 h 752354"/>
              <a:gd name="T14" fmla="*/ 0 w 729205"/>
              <a:gd name="T15" fmla="*/ 314781 h 752354"/>
              <a:gd name="T16" fmla="*/ 4238 w 729205"/>
              <a:gd name="T17" fmla="*/ 536305 h 7523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9205" h="752354">
                <a:moveTo>
                  <a:pt x="4373" y="532435"/>
                </a:moveTo>
                <a:lnTo>
                  <a:pt x="520860" y="532435"/>
                </a:lnTo>
                <a:lnTo>
                  <a:pt x="520860" y="752354"/>
                </a:lnTo>
                <a:lnTo>
                  <a:pt x="729205" y="752354"/>
                </a:lnTo>
                <a:lnTo>
                  <a:pt x="729205" y="0"/>
                </a:lnTo>
                <a:lnTo>
                  <a:pt x="358815" y="0"/>
                </a:lnTo>
                <a:lnTo>
                  <a:pt x="358815" y="312516"/>
                </a:lnTo>
                <a:lnTo>
                  <a:pt x="0" y="312516"/>
                </a:lnTo>
                <a:cubicBezTo>
                  <a:pt x="1458" y="385822"/>
                  <a:pt x="2915" y="459129"/>
                  <a:pt x="4373" y="532435"/>
                </a:cubicBezTo>
                <a:close/>
              </a:path>
            </a:pathLst>
          </a:custGeom>
          <a:solidFill>
            <a:srgbClr val="FFFF99"/>
          </a:solidFill>
          <a:ln w="19050" cap="flat" cmpd="sng">
            <a:solidFill>
              <a:schemeClr val="tx1"/>
            </a:solidFill>
            <a:prstDash val="solid"/>
            <a:round/>
            <a:headEnd/>
            <a:tailEnd/>
          </a:ln>
        </p:spPr>
        <p:txBody>
          <a:bodyPr anchor="ctr"/>
          <a:lstStyle/>
          <a:p>
            <a:endParaRPr lang="fr-FR"/>
          </a:p>
        </p:txBody>
      </p:sp>
      <p:sp>
        <p:nvSpPr>
          <p:cNvPr id="102403" name="Forme libre 12"/>
          <p:cNvSpPr>
            <a:spLocks/>
          </p:cNvSpPr>
          <p:nvPr/>
        </p:nvSpPr>
        <p:spPr bwMode="auto">
          <a:xfrm flipV="1">
            <a:off x="3162300" y="3167063"/>
            <a:ext cx="728663" cy="752475"/>
          </a:xfrm>
          <a:custGeom>
            <a:avLst/>
            <a:gdLst>
              <a:gd name="T0" fmla="*/ 4238 w 729205"/>
              <a:gd name="T1" fmla="*/ 536305 h 752354"/>
              <a:gd name="T2" fmla="*/ 503703 w 729205"/>
              <a:gd name="T3" fmla="*/ 536305 h 752354"/>
              <a:gd name="T4" fmla="*/ 503703 w 729205"/>
              <a:gd name="T5" fmla="*/ 757818 h 752354"/>
              <a:gd name="T6" fmla="*/ 705186 w 729205"/>
              <a:gd name="T7" fmla="*/ 757818 h 752354"/>
              <a:gd name="T8" fmla="*/ 705186 w 729205"/>
              <a:gd name="T9" fmla="*/ 0 h 752354"/>
              <a:gd name="T10" fmla="*/ 346997 w 729205"/>
              <a:gd name="T11" fmla="*/ 0 h 752354"/>
              <a:gd name="T12" fmla="*/ 346997 w 729205"/>
              <a:gd name="T13" fmla="*/ 314781 h 752354"/>
              <a:gd name="T14" fmla="*/ 0 w 729205"/>
              <a:gd name="T15" fmla="*/ 314781 h 752354"/>
              <a:gd name="T16" fmla="*/ 4238 w 729205"/>
              <a:gd name="T17" fmla="*/ 536305 h 7523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9205" h="752354">
                <a:moveTo>
                  <a:pt x="4373" y="532435"/>
                </a:moveTo>
                <a:lnTo>
                  <a:pt x="520860" y="532435"/>
                </a:lnTo>
                <a:lnTo>
                  <a:pt x="520860" y="752354"/>
                </a:lnTo>
                <a:lnTo>
                  <a:pt x="729205" y="752354"/>
                </a:lnTo>
                <a:lnTo>
                  <a:pt x="729205" y="0"/>
                </a:lnTo>
                <a:lnTo>
                  <a:pt x="358815" y="0"/>
                </a:lnTo>
                <a:lnTo>
                  <a:pt x="358815" y="312516"/>
                </a:lnTo>
                <a:lnTo>
                  <a:pt x="0" y="312516"/>
                </a:lnTo>
                <a:cubicBezTo>
                  <a:pt x="1458" y="385822"/>
                  <a:pt x="2915" y="459129"/>
                  <a:pt x="4373" y="532435"/>
                </a:cubicBezTo>
                <a:close/>
              </a:path>
            </a:pathLst>
          </a:custGeom>
          <a:solidFill>
            <a:srgbClr val="FFFF99"/>
          </a:solidFill>
          <a:ln w="19050" cap="flat" cmpd="sng">
            <a:solidFill>
              <a:schemeClr val="tx1"/>
            </a:solidFill>
            <a:prstDash val="solid"/>
            <a:round/>
            <a:headEnd/>
            <a:tailEnd/>
          </a:ln>
        </p:spPr>
        <p:txBody>
          <a:bodyPr anchor="ctr"/>
          <a:lstStyle/>
          <a:p>
            <a:endParaRPr lang="fr-FR"/>
          </a:p>
        </p:txBody>
      </p:sp>
      <p:cxnSp>
        <p:nvCxnSpPr>
          <p:cNvPr id="102404" name="Connecteur droit 14"/>
          <p:cNvCxnSpPr>
            <a:cxnSpLocks noChangeShapeType="1"/>
            <a:stCxn id="102402" idx="7"/>
            <a:endCxn id="102403" idx="7"/>
          </p:cNvCxnSpPr>
          <p:nvPr/>
        </p:nvCxnSpPr>
        <p:spPr bwMode="auto">
          <a:xfrm>
            <a:off x="3162300" y="2157413"/>
            <a:ext cx="0" cy="14493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2405" name="Connecteur droit 15"/>
          <p:cNvCxnSpPr>
            <a:cxnSpLocks noChangeShapeType="1"/>
            <a:stCxn id="102402" idx="1"/>
            <a:endCxn id="102403" idx="1"/>
          </p:cNvCxnSpPr>
          <p:nvPr/>
        </p:nvCxnSpPr>
        <p:spPr bwMode="auto">
          <a:xfrm>
            <a:off x="3683000" y="2378075"/>
            <a:ext cx="0" cy="1008063"/>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2406" name="Connecteur droit 18"/>
          <p:cNvCxnSpPr>
            <a:cxnSpLocks noChangeShapeType="1"/>
            <a:endCxn id="102403" idx="3"/>
          </p:cNvCxnSpPr>
          <p:nvPr/>
        </p:nvCxnSpPr>
        <p:spPr bwMode="auto">
          <a:xfrm>
            <a:off x="3890963" y="2533650"/>
            <a:ext cx="0" cy="633413"/>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2407" name="Connecteur droit 20"/>
          <p:cNvCxnSpPr>
            <a:cxnSpLocks noChangeShapeType="1"/>
          </p:cNvCxnSpPr>
          <p:nvPr/>
        </p:nvCxnSpPr>
        <p:spPr bwMode="auto">
          <a:xfrm>
            <a:off x="3021013" y="2903538"/>
            <a:ext cx="1052512"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102408" name="Rectangle 1233"/>
          <p:cNvSpPr>
            <a:spLocks noChangeArrowheads="1"/>
          </p:cNvSpPr>
          <p:nvPr/>
        </p:nvSpPr>
        <p:spPr bwMode="auto">
          <a:xfrm>
            <a:off x="2646363" y="37846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02409" name="Line 1234"/>
          <p:cNvSpPr>
            <a:spLocks noChangeShapeType="1"/>
          </p:cNvSpPr>
          <p:nvPr/>
        </p:nvSpPr>
        <p:spPr bwMode="auto">
          <a:xfrm flipV="1">
            <a:off x="2792413" y="3646488"/>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10" name="Freeform 1235"/>
          <p:cNvSpPr>
            <a:spLocks/>
          </p:cNvSpPr>
          <p:nvPr/>
        </p:nvSpPr>
        <p:spPr bwMode="auto">
          <a:xfrm>
            <a:off x="2716213" y="360680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2411" name="Rectangle 1236"/>
          <p:cNvSpPr>
            <a:spLocks noChangeArrowheads="1"/>
          </p:cNvSpPr>
          <p:nvPr/>
        </p:nvSpPr>
        <p:spPr bwMode="auto">
          <a:xfrm>
            <a:off x="2641600" y="3778250"/>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B</a:t>
            </a:r>
          </a:p>
        </p:txBody>
      </p:sp>
      <p:sp>
        <p:nvSpPr>
          <p:cNvPr id="102412" name="Line 1238"/>
          <p:cNvSpPr>
            <a:spLocks noChangeShapeType="1"/>
          </p:cNvSpPr>
          <p:nvPr/>
        </p:nvSpPr>
        <p:spPr bwMode="auto">
          <a:xfrm>
            <a:off x="3363913" y="1775020"/>
            <a:ext cx="1317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13" name="Freeform 1239"/>
          <p:cNvSpPr>
            <a:spLocks/>
          </p:cNvSpPr>
          <p:nvPr/>
        </p:nvSpPr>
        <p:spPr bwMode="auto">
          <a:xfrm>
            <a:off x="3449638" y="1697233"/>
            <a:ext cx="77787"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2414" name="Rectangle 1240"/>
          <p:cNvSpPr>
            <a:spLocks noChangeArrowheads="1"/>
          </p:cNvSpPr>
          <p:nvPr/>
        </p:nvSpPr>
        <p:spPr bwMode="auto">
          <a:xfrm>
            <a:off x="3049588" y="1609920"/>
            <a:ext cx="312737" cy="3143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A</a:t>
            </a:r>
          </a:p>
        </p:txBody>
      </p:sp>
      <p:cxnSp>
        <p:nvCxnSpPr>
          <p:cNvPr id="102415" name="Connecteur droit 34"/>
          <p:cNvCxnSpPr>
            <a:cxnSpLocks noChangeShapeType="1"/>
            <a:stCxn id="102403" idx="7"/>
          </p:cNvCxnSpPr>
          <p:nvPr/>
        </p:nvCxnSpPr>
        <p:spPr bwMode="auto">
          <a:xfrm flipH="1">
            <a:off x="2716213" y="3606800"/>
            <a:ext cx="446087"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2416" name="Connecteur droit 36"/>
          <p:cNvCxnSpPr>
            <a:cxnSpLocks noChangeShapeType="1"/>
          </p:cNvCxnSpPr>
          <p:nvPr/>
        </p:nvCxnSpPr>
        <p:spPr bwMode="auto">
          <a:xfrm flipH="1">
            <a:off x="2716213" y="2157413"/>
            <a:ext cx="6080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2417" name="Connecteur droit avec flèche 40"/>
          <p:cNvCxnSpPr>
            <a:cxnSpLocks noChangeShapeType="1"/>
          </p:cNvCxnSpPr>
          <p:nvPr/>
        </p:nvCxnSpPr>
        <p:spPr bwMode="auto">
          <a:xfrm>
            <a:off x="2792413" y="2157413"/>
            <a:ext cx="0" cy="1449387"/>
          </a:xfrm>
          <a:prstGeom prst="straightConnector1">
            <a:avLst/>
          </a:prstGeom>
          <a:noFill/>
          <a:ln w="9525"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102418" name="Rectangle 747"/>
          <p:cNvSpPr>
            <a:spLocks noChangeArrowheads="1"/>
          </p:cNvSpPr>
          <p:nvPr/>
        </p:nvSpPr>
        <p:spPr bwMode="auto">
          <a:xfrm>
            <a:off x="5241925" y="2151063"/>
            <a:ext cx="6143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A    B</a:t>
            </a:r>
          </a:p>
        </p:txBody>
      </p:sp>
      <p:sp>
        <p:nvSpPr>
          <p:cNvPr id="102419" name="Rectangle 748"/>
          <p:cNvSpPr>
            <a:spLocks noChangeArrowheads="1"/>
          </p:cNvSpPr>
          <p:nvPr/>
        </p:nvSpPr>
        <p:spPr bwMode="auto">
          <a:xfrm>
            <a:off x="4337050" y="2157413"/>
            <a:ext cx="170815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02420" name="Line 749"/>
          <p:cNvSpPr>
            <a:spLocks noChangeShapeType="1"/>
          </p:cNvSpPr>
          <p:nvPr/>
        </p:nvSpPr>
        <p:spPr bwMode="auto">
          <a:xfrm>
            <a:off x="4630738" y="2151063"/>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21" name="Line 750"/>
          <p:cNvSpPr>
            <a:spLocks noChangeShapeType="1"/>
          </p:cNvSpPr>
          <p:nvPr/>
        </p:nvSpPr>
        <p:spPr bwMode="auto">
          <a:xfrm>
            <a:off x="5259388" y="2151063"/>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2422" name="Group 751"/>
          <p:cNvGrpSpPr>
            <a:grpSpLocks/>
          </p:cNvGrpSpPr>
          <p:nvPr/>
        </p:nvGrpSpPr>
        <p:grpSpPr bwMode="auto">
          <a:xfrm>
            <a:off x="4392613" y="2206625"/>
            <a:ext cx="193675" cy="193675"/>
            <a:chOff x="1335" y="2787"/>
            <a:chExt cx="122" cy="122"/>
          </a:xfrm>
        </p:grpSpPr>
        <p:sp>
          <p:nvSpPr>
            <p:cNvPr id="102440" name="Oval 752"/>
            <p:cNvSpPr>
              <a:spLocks noChangeArrowheads="1"/>
            </p:cNvSpPr>
            <p:nvPr/>
          </p:nvSpPr>
          <p:spPr bwMode="auto">
            <a:xfrm>
              <a:off x="136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02441" name="Oval 753"/>
            <p:cNvSpPr>
              <a:spLocks noChangeArrowheads="1"/>
            </p:cNvSpPr>
            <p:nvPr/>
          </p:nvSpPr>
          <p:spPr bwMode="auto">
            <a:xfrm>
              <a:off x="133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grpSp>
      <p:sp>
        <p:nvSpPr>
          <p:cNvPr id="102423" name="Rectangle 754"/>
          <p:cNvSpPr>
            <a:spLocks noChangeArrowheads="1"/>
          </p:cNvSpPr>
          <p:nvPr/>
        </p:nvSpPr>
        <p:spPr bwMode="auto">
          <a:xfrm>
            <a:off x="4594225" y="2151063"/>
            <a:ext cx="7254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latin typeface="Symbol" pitchFamily="18" charset="2"/>
              </a:rPr>
              <a:t>Æ </a:t>
            </a:r>
            <a:r>
              <a:rPr lang="fr-FR" altLang="fr-FR" sz="1400" b="0">
                <a:solidFill>
                  <a:schemeClr val="tx1"/>
                </a:solidFill>
              </a:rPr>
              <a:t>0,05</a:t>
            </a:r>
          </a:p>
        </p:txBody>
      </p:sp>
      <p:grpSp>
        <p:nvGrpSpPr>
          <p:cNvPr id="102424" name="Group 755"/>
          <p:cNvGrpSpPr>
            <a:grpSpLocks/>
          </p:cNvGrpSpPr>
          <p:nvPr/>
        </p:nvGrpSpPr>
        <p:grpSpPr bwMode="auto">
          <a:xfrm>
            <a:off x="5753100" y="2178050"/>
            <a:ext cx="257175" cy="247650"/>
            <a:chOff x="2342" y="1363"/>
            <a:chExt cx="162" cy="156"/>
          </a:xfrm>
        </p:grpSpPr>
        <p:sp>
          <p:nvSpPr>
            <p:cNvPr id="102438" name="Rectangle 756"/>
            <p:cNvSpPr>
              <a:spLocks noChangeArrowheads="1"/>
            </p:cNvSpPr>
            <p:nvPr/>
          </p:nvSpPr>
          <p:spPr bwMode="auto">
            <a:xfrm>
              <a:off x="2342" y="1363"/>
              <a:ext cx="162"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b="0">
                  <a:solidFill>
                    <a:schemeClr val="tx1"/>
                  </a:solidFill>
                </a:rPr>
                <a:t>L</a:t>
              </a:r>
            </a:p>
          </p:txBody>
        </p:sp>
        <p:sp>
          <p:nvSpPr>
            <p:cNvPr id="102439" name="Oval 757"/>
            <p:cNvSpPr>
              <a:spLocks noChangeArrowheads="1"/>
            </p:cNvSpPr>
            <p:nvPr/>
          </p:nvSpPr>
          <p:spPr bwMode="auto">
            <a:xfrm>
              <a:off x="2365" y="1372"/>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grpSp>
      <p:sp>
        <p:nvSpPr>
          <p:cNvPr id="102425" name="Line 758"/>
          <p:cNvSpPr>
            <a:spLocks noChangeShapeType="1"/>
          </p:cNvSpPr>
          <p:nvPr/>
        </p:nvSpPr>
        <p:spPr bwMode="auto">
          <a:xfrm>
            <a:off x="5586413" y="2155825"/>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02426" name="Connecteur droit 55"/>
          <p:cNvCxnSpPr>
            <a:cxnSpLocks noChangeShapeType="1"/>
            <a:stCxn id="102402" idx="3"/>
          </p:cNvCxnSpPr>
          <p:nvPr/>
        </p:nvCxnSpPr>
        <p:spPr bwMode="auto">
          <a:xfrm>
            <a:off x="3890963" y="2597150"/>
            <a:ext cx="446087"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2427" name="Connecteur droit 57"/>
          <p:cNvCxnSpPr>
            <a:cxnSpLocks noChangeShapeType="1"/>
            <a:stCxn id="102403" idx="3"/>
          </p:cNvCxnSpPr>
          <p:nvPr/>
        </p:nvCxnSpPr>
        <p:spPr bwMode="auto">
          <a:xfrm>
            <a:off x="3890963" y="3167063"/>
            <a:ext cx="446087"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2428" name="Connecteur droit avec flèche 59"/>
          <p:cNvCxnSpPr>
            <a:cxnSpLocks noChangeShapeType="1"/>
          </p:cNvCxnSpPr>
          <p:nvPr/>
        </p:nvCxnSpPr>
        <p:spPr bwMode="auto">
          <a:xfrm flipV="1">
            <a:off x="4221163" y="2597150"/>
            <a:ext cx="0" cy="569913"/>
          </a:xfrm>
          <a:prstGeom prst="straightConnector1">
            <a:avLst/>
          </a:prstGeom>
          <a:noFill/>
          <a:ln w="9525"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102429" name="Freeform 870"/>
          <p:cNvSpPr>
            <a:spLocks/>
          </p:cNvSpPr>
          <p:nvPr/>
        </p:nvSpPr>
        <p:spPr bwMode="auto">
          <a:xfrm>
            <a:off x="4221163" y="2328863"/>
            <a:ext cx="115887" cy="268287"/>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02430" name="Connecteur droit 62"/>
          <p:cNvCxnSpPr>
            <a:cxnSpLocks noChangeShapeType="1"/>
          </p:cNvCxnSpPr>
          <p:nvPr/>
        </p:nvCxnSpPr>
        <p:spPr bwMode="auto">
          <a:xfrm flipV="1">
            <a:off x="3521075" y="1609920"/>
            <a:ext cx="0" cy="401639"/>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2431" name="Line 35"/>
          <p:cNvSpPr>
            <a:spLocks noChangeShapeType="1"/>
          </p:cNvSpPr>
          <p:nvPr/>
        </p:nvSpPr>
        <p:spPr bwMode="auto">
          <a:xfrm rot="-5400000">
            <a:off x="2647553" y="2020491"/>
            <a:ext cx="289719"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32" name="ZoneTexte 94"/>
          <p:cNvSpPr txBox="1">
            <a:spLocks noChangeArrowheads="1"/>
          </p:cNvSpPr>
          <p:nvPr/>
        </p:nvSpPr>
        <p:spPr bwMode="auto">
          <a:xfrm>
            <a:off x="1315243" y="1712516"/>
            <a:ext cx="1239442" cy="30777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solidFill>
                  <a:schemeClr val="tx1"/>
                </a:solidFill>
                <a:sym typeface="CATIA Symbols" pitchFamily="2" charset="2"/>
              </a:rPr>
              <a:t> </a:t>
            </a:r>
            <a:r>
              <a:rPr lang="fr-FR" altLang="fr-FR" sz="1400" b="0" dirty="0" smtClean="0">
                <a:solidFill>
                  <a:schemeClr val="tx1"/>
                </a:solidFill>
                <a:sym typeface="CATIA Symbols" pitchFamily="2" charset="2"/>
              </a:rPr>
              <a:t>    </a:t>
            </a:r>
            <a:r>
              <a:rPr lang="fr-FR" altLang="fr-FR" sz="1400" b="0" dirty="0">
                <a:solidFill>
                  <a:schemeClr val="tx1"/>
                </a:solidFill>
                <a:sym typeface="CATIA Symbols" pitchFamily="2" charset="2"/>
              </a:rPr>
              <a:t>Ø0     </a:t>
            </a:r>
            <a:endParaRPr lang="fr-FR" altLang="fr-FR" sz="1400" b="0" dirty="0">
              <a:solidFill>
                <a:schemeClr val="tx1"/>
              </a:solidFill>
            </a:endParaRPr>
          </a:p>
        </p:txBody>
      </p:sp>
      <p:sp>
        <p:nvSpPr>
          <p:cNvPr id="102433" name="Line 29"/>
          <p:cNvSpPr>
            <a:spLocks noChangeShapeType="1"/>
          </p:cNvSpPr>
          <p:nvPr/>
        </p:nvSpPr>
        <p:spPr bwMode="auto">
          <a:xfrm flipV="1">
            <a:off x="1583530" y="1714103"/>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34" name="Line 29"/>
          <p:cNvSpPr>
            <a:spLocks noChangeShapeType="1"/>
          </p:cNvSpPr>
          <p:nvPr/>
        </p:nvSpPr>
        <p:spPr bwMode="auto">
          <a:xfrm flipV="1">
            <a:off x="2272505" y="1714103"/>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435" name="Rectangle 3"/>
          <p:cNvSpPr>
            <a:spLocks noChangeArrowheads="1"/>
          </p:cNvSpPr>
          <p:nvPr/>
        </p:nvSpPr>
        <p:spPr bwMode="auto">
          <a:xfrm>
            <a:off x="139700" y="160338"/>
            <a:ext cx="6735242" cy="462307"/>
          </a:xfrm>
          <a:prstGeom prst="rect">
            <a:avLst/>
          </a:prstGeom>
          <a:solidFill>
            <a:srgbClr val="FFFF99"/>
          </a:solidFill>
          <a:ln w="28575">
            <a:solidFill>
              <a:srgbClr val="FF0000"/>
            </a:solidFill>
            <a:miter lim="800000"/>
            <a:headEnd/>
            <a:tailEnd/>
          </a:ln>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MINIMUM </a:t>
            </a:r>
            <a:r>
              <a:rPr lang="fr-FR" altLang="fr-FR" sz="2400" dirty="0">
                <a:solidFill>
                  <a:schemeClr val="tx1"/>
                </a:solidFill>
              </a:rPr>
              <a:t>DE </a:t>
            </a:r>
            <a:r>
              <a:rPr lang="fr-FR" altLang="fr-FR" sz="2400" dirty="0" smtClean="0">
                <a:solidFill>
                  <a:schemeClr val="tx1"/>
                </a:solidFill>
              </a:rPr>
              <a:t>MATIERE SUR LA REFERENCE</a:t>
            </a:r>
            <a:endParaRPr lang="fr-FR" altLang="fr-FR" sz="2400" dirty="0">
              <a:solidFill>
                <a:schemeClr val="tx1"/>
              </a:solidFill>
            </a:endParaRPr>
          </a:p>
        </p:txBody>
      </p:sp>
      <p:sp>
        <p:nvSpPr>
          <p:cNvPr id="102436" name="Rectangle 21"/>
          <p:cNvSpPr>
            <a:spLocks noChangeArrowheads="1"/>
          </p:cNvSpPr>
          <p:nvPr/>
        </p:nvSpPr>
        <p:spPr bwMode="auto">
          <a:xfrm rot="-5400000">
            <a:off x="2176695" y="3020791"/>
            <a:ext cx="77264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solidFill>
                  <a:srgbClr val="000000"/>
                </a:solidFill>
              </a:rPr>
              <a:t>Ø31,96</a:t>
            </a:r>
          </a:p>
        </p:txBody>
      </p:sp>
      <p:sp>
        <p:nvSpPr>
          <p:cNvPr id="102437" name="ZoneTexte 82"/>
          <p:cNvSpPr txBox="1">
            <a:spLocks noChangeArrowheads="1"/>
          </p:cNvSpPr>
          <p:nvPr/>
        </p:nvSpPr>
        <p:spPr bwMode="auto">
          <a:xfrm rot="-5400000">
            <a:off x="2247868" y="2420177"/>
            <a:ext cx="63030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sym typeface="Symbol" pitchFamily="18" charset="2"/>
              </a:rPr>
              <a:t></a:t>
            </a:r>
            <a:r>
              <a:rPr lang="fr-FR" altLang="fr-FR" sz="1400" b="0">
                <a:solidFill>
                  <a:schemeClr val="tx1"/>
                </a:solidFill>
              </a:rPr>
              <a:t>0,02</a:t>
            </a:r>
          </a:p>
        </p:txBody>
      </p:sp>
      <p:cxnSp>
        <p:nvCxnSpPr>
          <p:cNvPr id="3" name="Connecteur droit 2"/>
          <p:cNvCxnSpPr/>
          <p:nvPr/>
        </p:nvCxnSpPr>
        <p:spPr>
          <a:xfrm>
            <a:off x="2563018" y="1875631"/>
            <a:ext cx="23177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46" name="Group 88"/>
          <p:cNvGrpSpPr>
            <a:grpSpLocks/>
          </p:cNvGrpSpPr>
          <p:nvPr/>
        </p:nvGrpSpPr>
        <p:grpSpPr bwMode="auto">
          <a:xfrm>
            <a:off x="1374618" y="1786895"/>
            <a:ext cx="144462" cy="144463"/>
            <a:chOff x="2949" y="2061"/>
            <a:chExt cx="91" cy="91"/>
          </a:xfrm>
        </p:grpSpPr>
        <p:sp>
          <p:nvSpPr>
            <p:cNvPr id="47"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8"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 name="ZoneTexte 5"/>
          <p:cNvSpPr txBox="1"/>
          <p:nvPr/>
        </p:nvSpPr>
        <p:spPr>
          <a:xfrm>
            <a:off x="912569" y="1710145"/>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51" name="ZoneTexte 50"/>
          <p:cNvSpPr txBox="1"/>
          <p:nvPr/>
        </p:nvSpPr>
        <p:spPr>
          <a:xfrm>
            <a:off x="6066031" y="2147986"/>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7" name="ZoneTexte 6"/>
          <p:cNvSpPr txBox="1"/>
          <p:nvPr/>
        </p:nvSpPr>
        <p:spPr>
          <a:xfrm>
            <a:off x="4783796" y="3631717"/>
            <a:ext cx="2529219" cy="369332"/>
          </a:xfrm>
          <a:prstGeom prst="rect">
            <a:avLst/>
          </a:prstGeom>
          <a:noFill/>
        </p:spPr>
        <p:txBody>
          <a:bodyPr wrap="none" rtlCol="0">
            <a:spAutoFit/>
          </a:bodyPr>
          <a:lstStyle/>
          <a:p>
            <a:r>
              <a:rPr lang="fr-FR" dirty="0" smtClean="0"/>
              <a:t>Zone de tolérance </a:t>
            </a:r>
            <a:r>
              <a:rPr lang="fr-FR" dirty="0" smtClean="0">
                <a:sym typeface="Symbol"/>
              </a:rPr>
              <a:t>0,05</a:t>
            </a:r>
            <a:endParaRPr lang="fr-FR" dirty="0"/>
          </a:p>
        </p:txBody>
      </p:sp>
      <p:cxnSp>
        <p:nvCxnSpPr>
          <p:cNvPr id="9" name="Connecteur droit avec flèche 8"/>
          <p:cNvCxnSpPr/>
          <p:nvPr/>
        </p:nvCxnSpPr>
        <p:spPr>
          <a:xfrm flipH="1" flipV="1">
            <a:off x="5143625" y="2521775"/>
            <a:ext cx="396875" cy="10731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65601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3"/>
          <p:cNvSpPr>
            <a:spLocks noChangeArrowheads="1"/>
          </p:cNvSpPr>
          <p:nvPr/>
        </p:nvSpPr>
        <p:spPr bwMode="auto">
          <a:xfrm>
            <a:off x="139700" y="160338"/>
            <a:ext cx="8259763" cy="461962"/>
          </a:xfrm>
          <a:prstGeom prst="rect">
            <a:avLst/>
          </a:prstGeom>
          <a:solidFill>
            <a:srgbClr val="FFFF99"/>
          </a:solidFill>
          <a:ln w="28575">
            <a:solidFill>
              <a:srgbClr val="FF0000"/>
            </a:solidFill>
            <a:miter lim="800000"/>
            <a:headEnd/>
            <a:tailEnd/>
          </a:ln>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METROLOGIE  AU MINIMUM DE MATIERE AU CALIBRE</a:t>
            </a:r>
          </a:p>
        </p:txBody>
      </p:sp>
      <p:sp>
        <p:nvSpPr>
          <p:cNvPr id="103427" name="Rectangle 44"/>
          <p:cNvSpPr>
            <a:spLocks noChangeArrowheads="1"/>
          </p:cNvSpPr>
          <p:nvPr/>
        </p:nvSpPr>
        <p:spPr bwMode="auto">
          <a:xfrm>
            <a:off x="5805488" y="3562350"/>
            <a:ext cx="495300" cy="463550"/>
          </a:xfrm>
          <a:prstGeom prst="rect">
            <a:avLst/>
          </a:prstGeom>
          <a:solidFill>
            <a:srgbClr val="99FF66"/>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3428" name="Rectangle 97"/>
          <p:cNvSpPr>
            <a:spLocks noChangeArrowheads="1"/>
          </p:cNvSpPr>
          <p:nvPr/>
        </p:nvSpPr>
        <p:spPr bwMode="auto">
          <a:xfrm>
            <a:off x="7672388" y="3546475"/>
            <a:ext cx="495300" cy="463550"/>
          </a:xfrm>
          <a:prstGeom prst="rect">
            <a:avLst/>
          </a:prstGeom>
          <a:solidFill>
            <a:srgbClr val="99FF66"/>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3429" name="Forme libre 99"/>
          <p:cNvSpPr>
            <a:spLocks/>
          </p:cNvSpPr>
          <p:nvPr/>
        </p:nvSpPr>
        <p:spPr bwMode="auto">
          <a:xfrm rot="-5400000">
            <a:off x="6149976" y="3214687"/>
            <a:ext cx="609600" cy="619125"/>
          </a:xfrm>
          <a:custGeom>
            <a:avLst/>
            <a:gdLst>
              <a:gd name="T0" fmla="*/ 41 w 757448"/>
              <a:gd name="T1" fmla="*/ 2 h 770842"/>
              <a:gd name="T2" fmla="*/ 39 w 757448"/>
              <a:gd name="T3" fmla="*/ 11 h 770842"/>
              <a:gd name="T4" fmla="*/ 41 w 757448"/>
              <a:gd name="T5" fmla="*/ 22 h 770842"/>
              <a:gd name="T6" fmla="*/ 43 w 757448"/>
              <a:gd name="T7" fmla="*/ 33 h 770842"/>
              <a:gd name="T8" fmla="*/ 42 w 757448"/>
              <a:gd name="T9" fmla="*/ 39 h 770842"/>
              <a:gd name="T10" fmla="*/ 38 w 757448"/>
              <a:gd name="T11" fmla="*/ 40 h 770842"/>
              <a:gd name="T12" fmla="*/ 34 w 757448"/>
              <a:gd name="T13" fmla="*/ 40 h 770842"/>
              <a:gd name="T14" fmla="*/ 31 w 757448"/>
              <a:gd name="T15" fmla="*/ 40 h 770842"/>
              <a:gd name="T16" fmla="*/ 31 w 757448"/>
              <a:gd name="T17" fmla="*/ 35 h 770842"/>
              <a:gd name="T18" fmla="*/ 31 w 757448"/>
              <a:gd name="T19" fmla="*/ 28 h 770842"/>
              <a:gd name="T20" fmla="*/ 22 w 757448"/>
              <a:gd name="T21" fmla="*/ 28 h 770842"/>
              <a:gd name="T22" fmla="*/ 11 w 757448"/>
              <a:gd name="T23" fmla="*/ 28 h 770842"/>
              <a:gd name="T24" fmla="*/ 2 w 757448"/>
              <a:gd name="T25" fmla="*/ 28 h 770842"/>
              <a:gd name="T26" fmla="*/ 2 w 757448"/>
              <a:gd name="T27" fmla="*/ 22 h 770842"/>
              <a:gd name="T28" fmla="*/ 2 w 757448"/>
              <a:gd name="T29" fmla="*/ 16 h 770842"/>
              <a:gd name="T30" fmla="*/ 2 w 757448"/>
              <a:gd name="T31" fmla="*/ 14 h 770842"/>
              <a:gd name="T32" fmla="*/ 10 w 757448"/>
              <a:gd name="T33" fmla="*/ 14 h 770842"/>
              <a:gd name="T34" fmla="*/ 16 w 757448"/>
              <a:gd name="T35" fmla="*/ 14 h 770842"/>
              <a:gd name="T36" fmla="*/ 22 w 757448"/>
              <a:gd name="T37" fmla="*/ 14 h 770842"/>
              <a:gd name="T38" fmla="*/ 20 w 757448"/>
              <a:gd name="T39" fmla="*/ 7 h 770842"/>
              <a:gd name="T40" fmla="*/ 20 w 757448"/>
              <a:gd name="T41" fmla="*/ 2 h 770842"/>
              <a:gd name="T42" fmla="*/ 31 w 757448"/>
              <a:gd name="T43" fmla="*/ 2 h 770842"/>
              <a:gd name="T44" fmla="*/ 41 w 757448"/>
              <a:gd name="T45" fmla="*/ 2 h 7708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57448" h="770842">
                <a:moveTo>
                  <a:pt x="716500" y="11312"/>
                </a:moveTo>
                <a:cubicBezTo>
                  <a:pt x="738725" y="44649"/>
                  <a:pt x="687925" y="162125"/>
                  <a:pt x="687925" y="230387"/>
                </a:cubicBezTo>
                <a:cubicBezTo>
                  <a:pt x="687925" y="298649"/>
                  <a:pt x="705388" y="352625"/>
                  <a:pt x="716500" y="420887"/>
                </a:cubicBezTo>
                <a:cubicBezTo>
                  <a:pt x="727612" y="489149"/>
                  <a:pt x="749837" y="585987"/>
                  <a:pt x="754600" y="639962"/>
                </a:cubicBezTo>
                <a:cubicBezTo>
                  <a:pt x="759363" y="693937"/>
                  <a:pt x="759362" y="724100"/>
                  <a:pt x="745075" y="744737"/>
                </a:cubicBezTo>
                <a:cubicBezTo>
                  <a:pt x="730788" y="765374"/>
                  <a:pt x="694275" y="760612"/>
                  <a:pt x="668875" y="763787"/>
                </a:cubicBezTo>
                <a:cubicBezTo>
                  <a:pt x="643475" y="766962"/>
                  <a:pt x="592675" y="763787"/>
                  <a:pt x="592675" y="763787"/>
                </a:cubicBezTo>
                <a:cubicBezTo>
                  <a:pt x="573625" y="763787"/>
                  <a:pt x="562512" y="779662"/>
                  <a:pt x="554575" y="763787"/>
                </a:cubicBezTo>
                <a:cubicBezTo>
                  <a:pt x="546638" y="747912"/>
                  <a:pt x="546638" y="706637"/>
                  <a:pt x="545050" y="668537"/>
                </a:cubicBezTo>
                <a:cubicBezTo>
                  <a:pt x="543462" y="630437"/>
                  <a:pt x="572037" y="558999"/>
                  <a:pt x="545050" y="535187"/>
                </a:cubicBezTo>
                <a:cubicBezTo>
                  <a:pt x="518063" y="511375"/>
                  <a:pt x="441862" y="525662"/>
                  <a:pt x="383125" y="525662"/>
                </a:cubicBezTo>
                <a:cubicBezTo>
                  <a:pt x="324388" y="525662"/>
                  <a:pt x="252950" y="533600"/>
                  <a:pt x="192625" y="535187"/>
                </a:cubicBezTo>
                <a:cubicBezTo>
                  <a:pt x="132300" y="536774"/>
                  <a:pt x="49750" y="551062"/>
                  <a:pt x="21175" y="535187"/>
                </a:cubicBezTo>
                <a:cubicBezTo>
                  <a:pt x="-7400" y="519312"/>
                  <a:pt x="22763" y="478037"/>
                  <a:pt x="21175" y="439937"/>
                </a:cubicBezTo>
                <a:cubicBezTo>
                  <a:pt x="19587" y="401837"/>
                  <a:pt x="13237" y="335162"/>
                  <a:pt x="11650" y="306587"/>
                </a:cubicBezTo>
                <a:cubicBezTo>
                  <a:pt x="10062" y="278012"/>
                  <a:pt x="-13750" y="274837"/>
                  <a:pt x="11650" y="268487"/>
                </a:cubicBezTo>
                <a:cubicBezTo>
                  <a:pt x="37050" y="262137"/>
                  <a:pt x="119600" y="266900"/>
                  <a:pt x="164050" y="268487"/>
                </a:cubicBezTo>
                <a:cubicBezTo>
                  <a:pt x="208500" y="270075"/>
                  <a:pt x="241838" y="279599"/>
                  <a:pt x="278350" y="278012"/>
                </a:cubicBezTo>
                <a:cubicBezTo>
                  <a:pt x="314862" y="276425"/>
                  <a:pt x="370425" y="281187"/>
                  <a:pt x="383125" y="258962"/>
                </a:cubicBezTo>
                <a:cubicBezTo>
                  <a:pt x="395825" y="236737"/>
                  <a:pt x="357725" y="185937"/>
                  <a:pt x="354550" y="144662"/>
                </a:cubicBezTo>
                <a:cubicBezTo>
                  <a:pt x="351375" y="103387"/>
                  <a:pt x="330737" y="30362"/>
                  <a:pt x="364075" y="11312"/>
                </a:cubicBezTo>
                <a:cubicBezTo>
                  <a:pt x="397412" y="-7738"/>
                  <a:pt x="499013" y="31949"/>
                  <a:pt x="554575" y="30362"/>
                </a:cubicBezTo>
                <a:cubicBezTo>
                  <a:pt x="610137" y="28775"/>
                  <a:pt x="694275" y="-22025"/>
                  <a:pt x="716500" y="11312"/>
                </a:cubicBezTo>
                <a:close/>
              </a:path>
            </a:pathLst>
          </a:custGeom>
          <a:solidFill>
            <a:srgbClr val="66FFFF"/>
          </a:solidFill>
          <a:ln w="19050" cap="flat" cmpd="sng">
            <a:solidFill>
              <a:schemeClr val="tx1"/>
            </a:solidFill>
            <a:prstDash val="solid"/>
            <a:round/>
            <a:headEnd/>
            <a:tailEnd/>
          </a:ln>
        </p:spPr>
        <p:txBody>
          <a:bodyPr anchor="ctr"/>
          <a:lstStyle/>
          <a:p>
            <a:endParaRPr lang="fr-FR"/>
          </a:p>
        </p:txBody>
      </p:sp>
      <p:sp>
        <p:nvSpPr>
          <p:cNvPr id="103430" name="Forme libre 100"/>
          <p:cNvSpPr>
            <a:spLocks/>
          </p:cNvSpPr>
          <p:nvPr/>
        </p:nvSpPr>
        <p:spPr bwMode="auto">
          <a:xfrm rot="16200000" flipV="1">
            <a:off x="7235825" y="3217863"/>
            <a:ext cx="609600" cy="641350"/>
          </a:xfrm>
          <a:custGeom>
            <a:avLst/>
            <a:gdLst>
              <a:gd name="T0" fmla="*/ 41 w 757448"/>
              <a:gd name="T1" fmla="*/ 2 h 798400"/>
              <a:gd name="T2" fmla="*/ 43 w 757448"/>
              <a:gd name="T3" fmla="*/ 14 h 798400"/>
              <a:gd name="T4" fmla="*/ 41 w 757448"/>
              <a:gd name="T5" fmla="*/ 24 h 798400"/>
              <a:gd name="T6" fmla="*/ 43 w 757448"/>
              <a:gd name="T7" fmla="*/ 35 h 798400"/>
              <a:gd name="T8" fmla="*/ 42 w 757448"/>
              <a:gd name="T9" fmla="*/ 41 h 798400"/>
              <a:gd name="T10" fmla="*/ 38 w 757448"/>
              <a:gd name="T11" fmla="*/ 41 h 798400"/>
              <a:gd name="T12" fmla="*/ 34 w 757448"/>
              <a:gd name="T13" fmla="*/ 41 h 798400"/>
              <a:gd name="T14" fmla="*/ 31 w 757448"/>
              <a:gd name="T15" fmla="*/ 41 h 798400"/>
              <a:gd name="T16" fmla="*/ 31 w 757448"/>
              <a:gd name="T17" fmla="*/ 37 h 798400"/>
              <a:gd name="T18" fmla="*/ 31 w 757448"/>
              <a:gd name="T19" fmla="*/ 30 h 798400"/>
              <a:gd name="T20" fmla="*/ 22 w 757448"/>
              <a:gd name="T21" fmla="*/ 29 h 798400"/>
              <a:gd name="T22" fmla="*/ 11 w 757448"/>
              <a:gd name="T23" fmla="*/ 27 h 798400"/>
              <a:gd name="T24" fmla="*/ 2 w 757448"/>
              <a:gd name="T25" fmla="*/ 30 h 798400"/>
              <a:gd name="T26" fmla="*/ 2 w 757448"/>
              <a:gd name="T27" fmla="*/ 25 h 798400"/>
              <a:gd name="T28" fmla="*/ 2 w 757448"/>
              <a:gd name="T29" fmla="*/ 18 h 798400"/>
              <a:gd name="T30" fmla="*/ 2 w 757448"/>
              <a:gd name="T31" fmla="*/ 15 h 798400"/>
              <a:gd name="T32" fmla="*/ 10 w 757448"/>
              <a:gd name="T33" fmla="*/ 15 h 798400"/>
              <a:gd name="T34" fmla="*/ 16 w 757448"/>
              <a:gd name="T35" fmla="*/ 16 h 798400"/>
              <a:gd name="T36" fmla="*/ 22 w 757448"/>
              <a:gd name="T37" fmla="*/ 14 h 798400"/>
              <a:gd name="T38" fmla="*/ 23 w 757448"/>
              <a:gd name="T39" fmla="*/ 9 h 798400"/>
              <a:gd name="T40" fmla="*/ 20 w 757448"/>
              <a:gd name="T41" fmla="*/ 2 h 798400"/>
              <a:gd name="T42" fmla="*/ 31 w 757448"/>
              <a:gd name="T43" fmla="*/ 2 h 798400"/>
              <a:gd name="T44" fmla="*/ 41 w 757448"/>
              <a:gd name="T45" fmla="*/ 2 h 7984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57448" h="798400">
                <a:moveTo>
                  <a:pt x="716500" y="38870"/>
                </a:moveTo>
                <a:cubicBezTo>
                  <a:pt x="748250" y="81732"/>
                  <a:pt x="754600" y="189683"/>
                  <a:pt x="754600" y="257945"/>
                </a:cubicBezTo>
                <a:cubicBezTo>
                  <a:pt x="754600" y="326207"/>
                  <a:pt x="716500" y="380183"/>
                  <a:pt x="716500" y="448445"/>
                </a:cubicBezTo>
                <a:cubicBezTo>
                  <a:pt x="716500" y="516707"/>
                  <a:pt x="749837" y="613545"/>
                  <a:pt x="754600" y="667520"/>
                </a:cubicBezTo>
                <a:cubicBezTo>
                  <a:pt x="759363" y="721495"/>
                  <a:pt x="759362" y="751658"/>
                  <a:pt x="745075" y="772295"/>
                </a:cubicBezTo>
                <a:cubicBezTo>
                  <a:pt x="730788" y="792932"/>
                  <a:pt x="694275" y="788170"/>
                  <a:pt x="668875" y="791345"/>
                </a:cubicBezTo>
                <a:cubicBezTo>
                  <a:pt x="643475" y="794520"/>
                  <a:pt x="592675" y="791345"/>
                  <a:pt x="592675" y="791345"/>
                </a:cubicBezTo>
                <a:cubicBezTo>
                  <a:pt x="573625" y="791345"/>
                  <a:pt x="562512" y="807220"/>
                  <a:pt x="554575" y="791345"/>
                </a:cubicBezTo>
                <a:cubicBezTo>
                  <a:pt x="546638" y="775470"/>
                  <a:pt x="546638" y="734195"/>
                  <a:pt x="545050" y="696095"/>
                </a:cubicBezTo>
                <a:cubicBezTo>
                  <a:pt x="543462" y="657995"/>
                  <a:pt x="572037" y="586557"/>
                  <a:pt x="545050" y="562745"/>
                </a:cubicBezTo>
                <a:cubicBezTo>
                  <a:pt x="518063" y="538933"/>
                  <a:pt x="441863" y="561158"/>
                  <a:pt x="383125" y="553220"/>
                </a:cubicBezTo>
                <a:cubicBezTo>
                  <a:pt x="324388" y="545283"/>
                  <a:pt x="252950" y="513533"/>
                  <a:pt x="192625" y="515120"/>
                </a:cubicBezTo>
                <a:cubicBezTo>
                  <a:pt x="132300" y="516707"/>
                  <a:pt x="49750" y="570683"/>
                  <a:pt x="21175" y="562745"/>
                </a:cubicBezTo>
                <a:cubicBezTo>
                  <a:pt x="-7400" y="554807"/>
                  <a:pt x="22763" y="505595"/>
                  <a:pt x="21175" y="467495"/>
                </a:cubicBezTo>
                <a:cubicBezTo>
                  <a:pt x="19587" y="429395"/>
                  <a:pt x="13237" y="362720"/>
                  <a:pt x="11650" y="334145"/>
                </a:cubicBezTo>
                <a:cubicBezTo>
                  <a:pt x="10062" y="305570"/>
                  <a:pt x="-13750" y="302395"/>
                  <a:pt x="11650" y="296045"/>
                </a:cubicBezTo>
                <a:cubicBezTo>
                  <a:pt x="37050" y="289695"/>
                  <a:pt x="119600" y="294458"/>
                  <a:pt x="164050" y="296045"/>
                </a:cubicBezTo>
                <a:cubicBezTo>
                  <a:pt x="208500" y="297633"/>
                  <a:pt x="241838" y="307157"/>
                  <a:pt x="278350" y="305570"/>
                </a:cubicBezTo>
                <a:cubicBezTo>
                  <a:pt x="314862" y="303983"/>
                  <a:pt x="362488" y="307157"/>
                  <a:pt x="383125" y="286520"/>
                </a:cubicBezTo>
                <a:cubicBezTo>
                  <a:pt x="403762" y="265883"/>
                  <a:pt x="405350" y="223020"/>
                  <a:pt x="402175" y="181745"/>
                </a:cubicBezTo>
                <a:cubicBezTo>
                  <a:pt x="399000" y="140470"/>
                  <a:pt x="330737" y="57920"/>
                  <a:pt x="364075" y="38870"/>
                </a:cubicBezTo>
                <a:cubicBezTo>
                  <a:pt x="397412" y="19820"/>
                  <a:pt x="508538" y="2357"/>
                  <a:pt x="564100" y="770"/>
                </a:cubicBezTo>
                <a:cubicBezTo>
                  <a:pt x="619662" y="-817"/>
                  <a:pt x="684750" y="-3992"/>
                  <a:pt x="716500" y="38870"/>
                </a:cubicBezTo>
                <a:close/>
              </a:path>
            </a:pathLst>
          </a:custGeom>
          <a:solidFill>
            <a:srgbClr val="66FFFF"/>
          </a:solidFill>
          <a:ln w="19050" cap="flat" cmpd="sng">
            <a:solidFill>
              <a:schemeClr val="tx1"/>
            </a:solidFill>
            <a:prstDash val="solid"/>
            <a:round/>
            <a:headEnd/>
            <a:tailEnd/>
          </a:ln>
        </p:spPr>
        <p:txBody>
          <a:bodyPr anchor="ctr"/>
          <a:lstStyle/>
          <a:p>
            <a:endParaRPr lang="fr-FR"/>
          </a:p>
        </p:txBody>
      </p:sp>
      <p:cxnSp>
        <p:nvCxnSpPr>
          <p:cNvPr id="103431" name="Connecteur droit 14"/>
          <p:cNvCxnSpPr>
            <a:cxnSpLocks noChangeShapeType="1"/>
          </p:cNvCxnSpPr>
          <p:nvPr/>
        </p:nvCxnSpPr>
        <p:spPr bwMode="auto">
          <a:xfrm rot="-5400000">
            <a:off x="6987382" y="3237706"/>
            <a:ext cx="0" cy="1166813"/>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32" name="Connecteur droit 15"/>
          <p:cNvCxnSpPr>
            <a:cxnSpLocks noChangeShapeType="1"/>
          </p:cNvCxnSpPr>
          <p:nvPr/>
        </p:nvCxnSpPr>
        <p:spPr bwMode="auto">
          <a:xfrm rot="-5400000">
            <a:off x="6987382" y="2996406"/>
            <a:ext cx="0" cy="811213"/>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33" name="Connecteur droit 18"/>
          <p:cNvCxnSpPr>
            <a:cxnSpLocks noChangeShapeType="1"/>
          </p:cNvCxnSpPr>
          <p:nvPr/>
        </p:nvCxnSpPr>
        <p:spPr bwMode="auto">
          <a:xfrm rot="-5400000">
            <a:off x="6961982" y="2978944"/>
            <a:ext cx="0" cy="509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34" name="Connecteur droit 20"/>
          <p:cNvCxnSpPr>
            <a:cxnSpLocks noChangeShapeType="1"/>
          </p:cNvCxnSpPr>
          <p:nvPr/>
        </p:nvCxnSpPr>
        <p:spPr bwMode="auto">
          <a:xfrm rot="-5400000">
            <a:off x="6580981" y="3510757"/>
            <a:ext cx="846137" cy="0"/>
          </a:xfrm>
          <a:prstGeom prst="line">
            <a:avLst/>
          </a:prstGeom>
          <a:noFill/>
          <a:ln w="19050" algn="ctr">
            <a:solidFill>
              <a:srgbClr val="00B050"/>
            </a:solidFill>
            <a:prstDash val="lgDashDot"/>
            <a:round/>
            <a:headEnd/>
            <a:tailEnd/>
          </a:ln>
          <a:extLst>
            <a:ext uri="{909E8E84-426E-40DD-AFC4-6F175D3DCCD1}">
              <a14:hiddenFill xmlns:a14="http://schemas.microsoft.com/office/drawing/2010/main">
                <a:noFill/>
              </a14:hiddenFill>
            </a:ext>
          </a:extLst>
        </p:spPr>
      </p:cxnSp>
      <p:cxnSp>
        <p:nvCxnSpPr>
          <p:cNvPr id="103435" name="Connecteur droit avec flèche 40"/>
          <p:cNvCxnSpPr>
            <a:cxnSpLocks noChangeShapeType="1"/>
          </p:cNvCxnSpPr>
          <p:nvPr/>
        </p:nvCxnSpPr>
        <p:spPr bwMode="auto">
          <a:xfrm>
            <a:off x="6332538" y="4356100"/>
            <a:ext cx="1301750" cy="0"/>
          </a:xfrm>
          <a:prstGeom prst="straightConnector1">
            <a:avLst/>
          </a:prstGeom>
          <a:noFill/>
          <a:ln w="19050" algn="ctr">
            <a:solidFill>
              <a:srgbClr val="00B050"/>
            </a:solidFill>
            <a:round/>
            <a:headEnd type="arrow" w="med" len="med"/>
            <a:tailEnd type="arrow" w="med" len="med"/>
          </a:ln>
          <a:extLst>
            <a:ext uri="{909E8E84-426E-40DD-AFC4-6F175D3DCCD1}">
              <a14:hiddenFill xmlns:a14="http://schemas.microsoft.com/office/drawing/2010/main">
                <a:noFill/>
              </a14:hiddenFill>
            </a:ext>
          </a:extLst>
        </p:spPr>
      </p:cxnSp>
      <p:cxnSp>
        <p:nvCxnSpPr>
          <p:cNvPr id="103436" name="Connecteur droit 55"/>
          <p:cNvCxnSpPr>
            <a:cxnSpLocks noChangeShapeType="1"/>
          </p:cNvCxnSpPr>
          <p:nvPr/>
        </p:nvCxnSpPr>
        <p:spPr bwMode="auto">
          <a:xfrm rot="-5400000">
            <a:off x="6746875" y="3233738"/>
            <a:ext cx="35877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37" name="Connecteur droit 57"/>
          <p:cNvCxnSpPr>
            <a:cxnSpLocks noChangeShapeType="1"/>
          </p:cNvCxnSpPr>
          <p:nvPr/>
        </p:nvCxnSpPr>
        <p:spPr bwMode="auto">
          <a:xfrm rot="-5400000">
            <a:off x="6891337" y="3233738"/>
            <a:ext cx="35877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38" name="Rectangle 21"/>
          <p:cNvSpPr>
            <a:spLocks noChangeArrowheads="1"/>
          </p:cNvSpPr>
          <p:nvPr/>
        </p:nvSpPr>
        <p:spPr bwMode="auto">
          <a:xfrm>
            <a:off x="6554788" y="3978275"/>
            <a:ext cx="8588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B050"/>
                </a:solidFill>
              </a:rPr>
              <a:t>Ø31,98</a:t>
            </a:r>
          </a:p>
        </p:txBody>
      </p:sp>
      <p:sp>
        <p:nvSpPr>
          <p:cNvPr id="103439" name="Rectangle 754"/>
          <p:cNvSpPr>
            <a:spLocks noChangeArrowheads="1"/>
          </p:cNvSpPr>
          <p:nvPr/>
        </p:nvSpPr>
        <p:spPr bwMode="auto">
          <a:xfrm>
            <a:off x="6602413" y="2566988"/>
            <a:ext cx="8048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chemeClr val="tx1"/>
                </a:solidFill>
                <a:latin typeface="Symbol" pitchFamily="18" charset="2"/>
              </a:rPr>
              <a:t>Æ </a:t>
            </a:r>
            <a:r>
              <a:rPr lang="fr-FR" altLang="fr-FR" b="0">
                <a:solidFill>
                  <a:schemeClr val="tx1"/>
                </a:solidFill>
              </a:rPr>
              <a:t>0,09</a:t>
            </a:r>
          </a:p>
        </p:txBody>
      </p:sp>
      <p:cxnSp>
        <p:nvCxnSpPr>
          <p:cNvPr id="103440" name="Connecteur droit avec flèche 113"/>
          <p:cNvCxnSpPr>
            <a:cxnSpLocks noChangeShapeType="1"/>
          </p:cNvCxnSpPr>
          <p:nvPr/>
        </p:nvCxnSpPr>
        <p:spPr bwMode="auto">
          <a:xfrm rot="16200000" flipV="1">
            <a:off x="7164388" y="2998787"/>
            <a:ext cx="0" cy="2063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41" name="Connecteur droit 114"/>
          <p:cNvCxnSpPr>
            <a:cxnSpLocks noChangeShapeType="1"/>
          </p:cNvCxnSpPr>
          <p:nvPr/>
        </p:nvCxnSpPr>
        <p:spPr bwMode="auto">
          <a:xfrm rot="-5400000">
            <a:off x="7006432" y="3037681"/>
            <a:ext cx="0" cy="1285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42" name="Forme libre 115"/>
          <p:cNvSpPr>
            <a:spLocks/>
          </p:cNvSpPr>
          <p:nvPr/>
        </p:nvSpPr>
        <p:spPr bwMode="auto">
          <a:xfrm rot="-5400000">
            <a:off x="6933407" y="3309144"/>
            <a:ext cx="138112" cy="38100"/>
          </a:xfrm>
          <a:custGeom>
            <a:avLst/>
            <a:gdLst>
              <a:gd name="T0" fmla="*/ 0 w 171450"/>
              <a:gd name="T1" fmla="*/ 2 h 47625"/>
              <a:gd name="T2" fmla="*/ 4 w 171450"/>
              <a:gd name="T3" fmla="*/ 0 h 47625"/>
              <a:gd name="T4" fmla="*/ 10 w 171450"/>
              <a:gd name="T5" fmla="*/ 2 h 47625"/>
              <a:gd name="T6" fmla="*/ 0 60000 65536"/>
              <a:gd name="T7" fmla="*/ 0 60000 65536"/>
              <a:gd name="T8" fmla="*/ 0 60000 65536"/>
            </a:gdLst>
            <a:ahLst/>
            <a:cxnLst>
              <a:cxn ang="T6">
                <a:pos x="T0" y="T1"/>
              </a:cxn>
              <a:cxn ang="T7">
                <a:pos x="T2" y="T3"/>
              </a:cxn>
              <a:cxn ang="T8">
                <a:pos x="T4" y="T5"/>
              </a:cxn>
            </a:cxnLst>
            <a:rect l="0" t="0" r="r" b="b"/>
            <a:pathLst>
              <a:path w="171450" h="47625">
                <a:moveTo>
                  <a:pt x="0" y="47625"/>
                </a:moveTo>
                <a:cubicBezTo>
                  <a:pt x="19050" y="23812"/>
                  <a:pt x="38100" y="0"/>
                  <a:pt x="66675" y="0"/>
                </a:cubicBezTo>
                <a:cubicBezTo>
                  <a:pt x="95250" y="0"/>
                  <a:pt x="133350" y="23812"/>
                  <a:pt x="171450" y="47625"/>
                </a:cubicBezTo>
              </a:path>
            </a:pathLst>
          </a:custGeom>
          <a:noFill/>
          <a:ln w="19050" cap="flat"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103443" name="ZoneTexte 53"/>
          <p:cNvSpPr txBox="1">
            <a:spLocks noChangeArrowheads="1"/>
          </p:cNvSpPr>
          <p:nvPr/>
        </p:nvSpPr>
        <p:spPr bwMode="auto">
          <a:xfrm>
            <a:off x="6161088" y="4387850"/>
            <a:ext cx="1927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sym typeface="CATIA Symbols" pitchFamily="2" charset="2"/>
              </a:rPr>
              <a:t>(Diamètre au )</a:t>
            </a:r>
            <a:endParaRPr lang="fr-FR" altLang="fr-FR" sz="1800" b="0">
              <a:solidFill>
                <a:schemeClr val="tx1"/>
              </a:solidFill>
            </a:endParaRPr>
          </a:p>
        </p:txBody>
      </p:sp>
      <p:cxnSp>
        <p:nvCxnSpPr>
          <p:cNvPr id="103444" name="Connecteur droit 117"/>
          <p:cNvCxnSpPr>
            <a:cxnSpLocks noChangeShapeType="1"/>
            <a:endCxn id="103438" idx="0"/>
          </p:cNvCxnSpPr>
          <p:nvPr/>
        </p:nvCxnSpPr>
        <p:spPr bwMode="auto">
          <a:xfrm>
            <a:off x="6983413" y="2884488"/>
            <a:ext cx="1587" cy="1093787"/>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cxnSp>
        <p:nvCxnSpPr>
          <p:cNvPr id="103445" name="Connecteur droit avec flèche 120"/>
          <p:cNvCxnSpPr>
            <a:cxnSpLocks noChangeShapeType="1"/>
          </p:cNvCxnSpPr>
          <p:nvPr/>
        </p:nvCxnSpPr>
        <p:spPr bwMode="auto">
          <a:xfrm rot="5400000" flipH="1" flipV="1">
            <a:off x="6839744" y="2999581"/>
            <a:ext cx="0" cy="204788"/>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67606" name="ZoneTexte 118"/>
          <p:cNvSpPr txBox="1">
            <a:spLocks noChangeArrowheads="1"/>
          </p:cNvSpPr>
          <p:nvPr/>
        </p:nvSpPr>
        <p:spPr bwMode="auto">
          <a:xfrm>
            <a:off x="153193" y="5062538"/>
            <a:ext cx="88169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defRPr/>
            </a:pPr>
            <a:r>
              <a:rPr lang="fr-FR" altLang="fr-FR" sz="1800" b="0" dirty="0">
                <a:solidFill>
                  <a:schemeClr val="tx1"/>
                </a:solidFill>
              </a:rPr>
              <a:t>L</a:t>
            </a:r>
            <a:r>
              <a:rPr lang="fr-FR" altLang="fr-FR" sz="1800" b="0" dirty="0" smtClean="0">
                <a:solidFill>
                  <a:schemeClr val="tx1"/>
                </a:solidFill>
              </a:rPr>
              <a:t>a pièce avec la référence au mini matière (31,94) flotte de 0,04 dans le montage.</a:t>
            </a:r>
          </a:p>
          <a:p>
            <a:pPr marL="285750" indent="-285750" eaLnBrk="1" hangingPunct="1">
              <a:buFont typeface="Symbol" pitchFamily="18" charset="2"/>
              <a:buChar char="Þ"/>
              <a:defRPr/>
            </a:pPr>
            <a:r>
              <a:rPr lang="fr-FR" altLang="fr-FR" sz="1800" b="0" dirty="0" smtClean="0">
                <a:solidFill>
                  <a:schemeClr val="tx1"/>
                </a:solidFill>
              </a:rPr>
              <a:t>La zone de tolérance </a:t>
            </a:r>
            <a:r>
              <a:rPr lang="fr-FR" altLang="fr-FR" sz="1800" b="0" dirty="0" smtClean="0">
                <a:solidFill>
                  <a:schemeClr val="tx1"/>
                </a:solidFill>
                <a:sym typeface="Symbol"/>
              </a:rPr>
              <a:t>0,05</a:t>
            </a:r>
            <a:r>
              <a:rPr lang="fr-FR" altLang="fr-FR" sz="1800" b="0" dirty="0" smtClean="0">
                <a:solidFill>
                  <a:schemeClr val="tx1"/>
                </a:solidFill>
              </a:rPr>
              <a:t> se déplace dans un cylindre Ø0,04 + Ø0,05 = Ø0,09.</a:t>
            </a:r>
          </a:p>
          <a:p>
            <a:pPr eaLnBrk="1" hangingPunct="1">
              <a:defRPr/>
            </a:pPr>
            <a:endParaRPr lang="fr-FR" sz="1800" dirty="0" smtClean="0">
              <a:solidFill>
                <a:schemeClr val="tx1"/>
              </a:solidFill>
            </a:endParaRPr>
          </a:p>
          <a:p>
            <a:pPr eaLnBrk="1" hangingPunct="1">
              <a:defRPr/>
            </a:pPr>
            <a:r>
              <a:rPr lang="fr-FR" sz="1800" dirty="0" smtClean="0">
                <a:solidFill>
                  <a:schemeClr val="tx1"/>
                </a:solidFill>
              </a:rPr>
              <a:t>Quelle que soit la position de la pièce, tous les points de l'axe réel doivent rester dans la zone de tolérance étendue de 0,09.</a:t>
            </a:r>
            <a:endParaRPr lang="fr-FR" altLang="fr-FR" sz="1800" b="0" dirty="0" smtClean="0">
              <a:solidFill>
                <a:schemeClr val="tx1"/>
              </a:solidFill>
            </a:endParaRPr>
          </a:p>
        </p:txBody>
      </p:sp>
      <p:cxnSp>
        <p:nvCxnSpPr>
          <p:cNvPr id="103447" name="Connecteur droit 3"/>
          <p:cNvCxnSpPr>
            <a:cxnSpLocks noChangeShapeType="1"/>
          </p:cNvCxnSpPr>
          <p:nvPr/>
        </p:nvCxnSpPr>
        <p:spPr bwMode="auto">
          <a:xfrm>
            <a:off x="6300788" y="4010025"/>
            <a:ext cx="1371600"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48" name="ZoneTexte 5"/>
          <p:cNvSpPr txBox="1">
            <a:spLocks noChangeArrowheads="1"/>
          </p:cNvSpPr>
          <p:nvPr/>
        </p:nvSpPr>
        <p:spPr bwMode="auto">
          <a:xfrm>
            <a:off x="4268788" y="3071813"/>
            <a:ext cx="13446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Bague de contrôle</a:t>
            </a:r>
          </a:p>
        </p:txBody>
      </p:sp>
      <p:cxnSp>
        <p:nvCxnSpPr>
          <p:cNvPr id="103449" name="Connecteur droit 12"/>
          <p:cNvCxnSpPr>
            <a:cxnSpLocks noChangeShapeType="1"/>
          </p:cNvCxnSpPr>
          <p:nvPr/>
        </p:nvCxnSpPr>
        <p:spPr bwMode="auto">
          <a:xfrm>
            <a:off x="6300788" y="4010025"/>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50" name="Connecteur droit 110"/>
          <p:cNvCxnSpPr>
            <a:cxnSpLocks noChangeShapeType="1"/>
          </p:cNvCxnSpPr>
          <p:nvPr/>
        </p:nvCxnSpPr>
        <p:spPr bwMode="auto">
          <a:xfrm>
            <a:off x="7672388" y="4008438"/>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51" name="Connecteur droit avec flèche 14"/>
          <p:cNvCxnSpPr>
            <a:cxnSpLocks noChangeShapeType="1"/>
          </p:cNvCxnSpPr>
          <p:nvPr/>
        </p:nvCxnSpPr>
        <p:spPr bwMode="auto">
          <a:xfrm>
            <a:off x="5576888" y="3538538"/>
            <a:ext cx="476250" cy="2825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03452" name="Rectangle 44"/>
          <p:cNvSpPr>
            <a:spLocks noChangeArrowheads="1"/>
          </p:cNvSpPr>
          <p:nvPr/>
        </p:nvSpPr>
        <p:spPr bwMode="auto">
          <a:xfrm>
            <a:off x="1106488" y="3411538"/>
            <a:ext cx="495300" cy="463550"/>
          </a:xfrm>
          <a:prstGeom prst="rect">
            <a:avLst/>
          </a:prstGeom>
          <a:solidFill>
            <a:srgbClr val="99FF66"/>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3453" name="Rectangle 97"/>
          <p:cNvSpPr>
            <a:spLocks noChangeArrowheads="1"/>
          </p:cNvSpPr>
          <p:nvPr/>
        </p:nvSpPr>
        <p:spPr bwMode="auto">
          <a:xfrm>
            <a:off x="2973388" y="3395663"/>
            <a:ext cx="495300" cy="463550"/>
          </a:xfrm>
          <a:prstGeom prst="rect">
            <a:avLst/>
          </a:prstGeom>
          <a:solidFill>
            <a:srgbClr val="99FF66"/>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103454" name="Connecteur droit avec flèche 40"/>
          <p:cNvCxnSpPr>
            <a:cxnSpLocks noChangeShapeType="1"/>
          </p:cNvCxnSpPr>
          <p:nvPr/>
        </p:nvCxnSpPr>
        <p:spPr bwMode="auto">
          <a:xfrm>
            <a:off x="1633538" y="4205288"/>
            <a:ext cx="1301750" cy="0"/>
          </a:xfrm>
          <a:prstGeom prst="straightConnector1">
            <a:avLst/>
          </a:prstGeom>
          <a:noFill/>
          <a:ln w="1905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103455" name="Rectangle 21"/>
          <p:cNvSpPr>
            <a:spLocks noChangeArrowheads="1"/>
          </p:cNvSpPr>
          <p:nvPr/>
        </p:nvSpPr>
        <p:spPr bwMode="auto">
          <a:xfrm>
            <a:off x="1855788" y="3910013"/>
            <a:ext cx="8588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B050"/>
                </a:solidFill>
              </a:rPr>
              <a:t>Ø31,98</a:t>
            </a:r>
          </a:p>
        </p:txBody>
      </p:sp>
      <p:sp>
        <p:nvSpPr>
          <p:cNvPr id="103456" name="ZoneTexte 53"/>
          <p:cNvSpPr txBox="1">
            <a:spLocks noChangeArrowheads="1"/>
          </p:cNvSpPr>
          <p:nvPr/>
        </p:nvSpPr>
        <p:spPr bwMode="auto">
          <a:xfrm>
            <a:off x="1462088" y="4237038"/>
            <a:ext cx="192722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sym typeface="CATIA Symbols" pitchFamily="2" charset="2"/>
              </a:rPr>
              <a:t>(Diamètre au )</a:t>
            </a:r>
            <a:endParaRPr lang="fr-FR" altLang="fr-FR" sz="1800" b="0">
              <a:solidFill>
                <a:schemeClr val="tx1"/>
              </a:solidFill>
            </a:endParaRPr>
          </a:p>
        </p:txBody>
      </p:sp>
      <p:cxnSp>
        <p:nvCxnSpPr>
          <p:cNvPr id="103457" name="Connecteur droit 3"/>
          <p:cNvCxnSpPr>
            <a:cxnSpLocks noChangeShapeType="1"/>
          </p:cNvCxnSpPr>
          <p:nvPr/>
        </p:nvCxnSpPr>
        <p:spPr bwMode="auto">
          <a:xfrm>
            <a:off x="1601788" y="3859213"/>
            <a:ext cx="1371600"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58" name="ZoneTexte 5"/>
          <p:cNvSpPr txBox="1">
            <a:spLocks noChangeArrowheads="1"/>
          </p:cNvSpPr>
          <p:nvPr/>
        </p:nvSpPr>
        <p:spPr bwMode="auto">
          <a:xfrm>
            <a:off x="-22225" y="2720975"/>
            <a:ext cx="1344613"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Bague de contrôle</a:t>
            </a:r>
          </a:p>
        </p:txBody>
      </p:sp>
      <p:cxnSp>
        <p:nvCxnSpPr>
          <p:cNvPr id="103459" name="Connecteur droit 12"/>
          <p:cNvCxnSpPr>
            <a:cxnSpLocks noChangeShapeType="1"/>
          </p:cNvCxnSpPr>
          <p:nvPr/>
        </p:nvCxnSpPr>
        <p:spPr bwMode="auto">
          <a:xfrm>
            <a:off x="1601788" y="3859213"/>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60" name="Connecteur droit 110"/>
          <p:cNvCxnSpPr>
            <a:cxnSpLocks noChangeShapeType="1"/>
          </p:cNvCxnSpPr>
          <p:nvPr/>
        </p:nvCxnSpPr>
        <p:spPr bwMode="auto">
          <a:xfrm>
            <a:off x="2973388" y="3859213"/>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61" name="Connecteur droit avec flèche 14"/>
          <p:cNvCxnSpPr>
            <a:cxnSpLocks noChangeShapeType="1"/>
          </p:cNvCxnSpPr>
          <p:nvPr/>
        </p:nvCxnSpPr>
        <p:spPr bwMode="auto">
          <a:xfrm>
            <a:off x="877888" y="3327400"/>
            <a:ext cx="476250" cy="344488"/>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63" name="Connecteur droit avec flèche 40"/>
          <p:cNvCxnSpPr>
            <a:cxnSpLocks noChangeShapeType="1"/>
          </p:cNvCxnSpPr>
          <p:nvPr/>
        </p:nvCxnSpPr>
        <p:spPr bwMode="auto">
          <a:xfrm>
            <a:off x="1603375" y="2430463"/>
            <a:ext cx="1301750" cy="0"/>
          </a:xfrm>
          <a:prstGeom prst="straightConnector1">
            <a:avLst/>
          </a:prstGeom>
          <a:noFill/>
          <a:ln w="19050"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103464" name="Rectangle 21"/>
          <p:cNvSpPr>
            <a:spLocks noChangeArrowheads="1"/>
          </p:cNvSpPr>
          <p:nvPr/>
        </p:nvSpPr>
        <p:spPr bwMode="auto">
          <a:xfrm>
            <a:off x="1825625" y="2052638"/>
            <a:ext cx="858838"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chemeClr val="tx1"/>
                </a:solidFill>
              </a:rPr>
              <a:t>Ø31,94</a:t>
            </a:r>
          </a:p>
        </p:txBody>
      </p:sp>
      <p:sp>
        <p:nvSpPr>
          <p:cNvPr id="103466" name="ZoneTexte 3"/>
          <p:cNvSpPr txBox="1">
            <a:spLocks noChangeArrowheads="1"/>
          </p:cNvSpPr>
          <p:nvPr/>
        </p:nvSpPr>
        <p:spPr bwMode="auto">
          <a:xfrm>
            <a:off x="547688" y="746241"/>
            <a:ext cx="33909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Calibre au minimum de matière</a:t>
            </a:r>
          </a:p>
        </p:txBody>
      </p:sp>
      <p:cxnSp>
        <p:nvCxnSpPr>
          <p:cNvPr id="103468" name="Connecteur droit 80"/>
          <p:cNvCxnSpPr>
            <a:cxnSpLocks noChangeShapeType="1"/>
          </p:cNvCxnSpPr>
          <p:nvPr/>
        </p:nvCxnSpPr>
        <p:spPr bwMode="auto">
          <a:xfrm>
            <a:off x="2281238" y="3065463"/>
            <a:ext cx="0" cy="573087"/>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103469" name="ZoneTexte 4"/>
          <p:cNvSpPr txBox="1">
            <a:spLocks noChangeArrowheads="1"/>
          </p:cNvSpPr>
          <p:nvPr/>
        </p:nvSpPr>
        <p:spPr bwMode="auto">
          <a:xfrm>
            <a:off x="3441700" y="3978275"/>
            <a:ext cx="14843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Flottement 0,04</a:t>
            </a:r>
          </a:p>
        </p:txBody>
      </p:sp>
      <p:cxnSp>
        <p:nvCxnSpPr>
          <p:cNvPr id="103470" name="Connecteur droit avec flèche 6"/>
          <p:cNvCxnSpPr>
            <a:cxnSpLocks noChangeShapeType="1"/>
          </p:cNvCxnSpPr>
          <p:nvPr/>
        </p:nvCxnSpPr>
        <p:spPr bwMode="auto">
          <a:xfrm flipH="1" flipV="1">
            <a:off x="2973388" y="3660775"/>
            <a:ext cx="468312" cy="487363"/>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71" name="Connecteur droit 11"/>
          <p:cNvCxnSpPr>
            <a:cxnSpLocks noChangeShapeType="1"/>
          </p:cNvCxnSpPr>
          <p:nvPr/>
        </p:nvCxnSpPr>
        <p:spPr bwMode="auto">
          <a:xfrm>
            <a:off x="2243138" y="2973388"/>
            <a:ext cx="0" cy="3175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72" name="Connecteur droit 89"/>
          <p:cNvCxnSpPr>
            <a:cxnSpLocks noChangeShapeType="1"/>
          </p:cNvCxnSpPr>
          <p:nvPr/>
        </p:nvCxnSpPr>
        <p:spPr bwMode="auto">
          <a:xfrm>
            <a:off x="2319338" y="2960688"/>
            <a:ext cx="0" cy="3175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73" name="Connecteur droit avec flèche 13"/>
          <p:cNvCxnSpPr>
            <a:cxnSpLocks noChangeShapeType="1"/>
          </p:cNvCxnSpPr>
          <p:nvPr/>
        </p:nvCxnSpPr>
        <p:spPr bwMode="auto">
          <a:xfrm>
            <a:off x="1925638" y="3009900"/>
            <a:ext cx="292100"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74" name="Connecteur droit avec flèche 93"/>
          <p:cNvCxnSpPr>
            <a:cxnSpLocks noChangeShapeType="1"/>
          </p:cNvCxnSpPr>
          <p:nvPr/>
        </p:nvCxnSpPr>
        <p:spPr bwMode="auto">
          <a:xfrm flipH="1">
            <a:off x="2338388" y="3009900"/>
            <a:ext cx="292100"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03475" name="ZoneTexte 15"/>
          <p:cNvSpPr txBox="1">
            <a:spLocks noChangeArrowheads="1"/>
          </p:cNvSpPr>
          <p:nvPr/>
        </p:nvSpPr>
        <p:spPr bwMode="auto">
          <a:xfrm>
            <a:off x="1878013" y="2651125"/>
            <a:ext cx="7441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rPr>
              <a:t>Ø0,09</a:t>
            </a:r>
            <a:endParaRPr lang="fr-FR" altLang="fr-FR" b="0" dirty="0">
              <a:solidFill>
                <a:schemeClr val="tx1"/>
              </a:solidFill>
            </a:endParaRPr>
          </a:p>
        </p:txBody>
      </p:sp>
      <p:sp>
        <p:nvSpPr>
          <p:cNvPr id="103476" name="Freeform 1235"/>
          <p:cNvSpPr>
            <a:spLocks/>
          </p:cNvSpPr>
          <p:nvPr/>
        </p:nvSpPr>
        <p:spPr bwMode="auto">
          <a:xfrm>
            <a:off x="3267075" y="1787525"/>
            <a:ext cx="120650" cy="60325"/>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3477" name="Rectangle 1233"/>
          <p:cNvSpPr>
            <a:spLocks noChangeArrowheads="1"/>
          </p:cNvSpPr>
          <p:nvPr/>
        </p:nvSpPr>
        <p:spPr bwMode="auto">
          <a:xfrm>
            <a:off x="3213100" y="1927225"/>
            <a:ext cx="228600" cy="2286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100" b="0">
              <a:solidFill>
                <a:schemeClr val="tx1"/>
              </a:solidFill>
              <a:latin typeface="Arial Unicode MS" pitchFamily="34" charset="-128"/>
            </a:endParaRPr>
          </a:p>
        </p:txBody>
      </p:sp>
      <p:sp>
        <p:nvSpPr>
          <p:cNvPr id="103478" name="Line 1234"/>
          <p:cNvSpPr>
            <a:spLocks noChangeShapeType="1"/>
          </p:cNvSpPr>
          <p:nvPr/>
        </p:nvSpPr>
        <p:spPr bwMode="auto">
          <a:xfrm flipV="1">
            <a:off x="3327400" y="1817688"/>
            <a:ext cx="0" cy="103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479" name="Rectangle 1236"/>
          <p:cNvSpPr>
            <a:spLocks noChangeArrowheads="1"/>
          </p:cNvSpPr>
          <p:nvPr/>
        </p:nvSpPr>
        <p:spPr bwMode="auto">
          <a:xfrm>
            <a:off x="3187700" y="1920875"/>
            <a:ext cx="279400"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100" b="0">
                <a:solidFill>
                  <a:schemeClr val="tx1"/>
                </a:solidFill>
              </a:rPr>
              <a:t>A</a:t>
            </a:r>
          </a:p>
        </p:txBody>
      </p:sp>
      <p:cxnSp>
        <p:nvCxnSpPr>
          <p:cNvPr id="103480" name="Connecteur droit 2"/>
          <p:cNvCxnSpPr>
            <a:cxnSpLocks noChangeShapeType="1"/>
          </p:cNvCxnSpPr>
          <p:nvPr/>
        </p:nvCxnSpPr>
        <p:spPr bwMode="auto">
          <a:xfrm>
            <a:off x="3141663" y="1789113"/>
            <a:ext cx="37147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81" name="Connecteur droit 15"/>
          <p:cNvCxnSpPr>
            <a:cxnSpLocks noChangeShapeType="1"/>
          </p:cNvCxnSpPr>
          <p:nvPr/>
        </p:nvCxnSpPr>
        <p:spPr bwMode="auto">
          <a:xfrm>
            <a:off x="4424363" y="2052638"/>
            <a:ext cx="134143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82" name="Connecteur droit 18"/>
          <p:cNvCxnSpPr>
            <a:cxnSpLocks noChangeShapeType="1"/>
          </p:cNvCxnSpPr>
          <p:nvPr/>
        </p:nvCxnSpPr>
        <p:spPr bwMode="auto">
          <a:xfrm rot="-5400000">
            <a:off x="5062538" y="884237"/>
            <a:ext cx="0" cy="140652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83" name="Connecteur droit 55"/>
          <p:cNvCxnSpPr>
            <a:cxnSpLocks noChangeShapeType="1"/>
          </p:cNvCxnSpPr>
          <p:nvPr/>
        </p:nvCxnSpPr>
        <p:spPr bwMode="auto">
          <a:xfrm flipV="1">
            <a:off x="4964113" y="1257300"/>
            <a:ext cx="0" cy="11779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84" name="Connecteur droit 57"/>
          <p:cNvCxnSpPr>
            <a:cxnSpLocks noChangeShapeType="1"/>
          </p:cNvCxnSpPr>
          <p:nvPr/>
        </p:nvCxnSpPr>
        <p:spPr bwMode="auto">
          <a:xfrm flipV="1">
            <a:off x="5362575" y="1257300"/>
            <a:ext cx="0" cy="11779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85" name="Connecteur droit avec flèche 113"/>
          <p:cNvCxnSpPr>
            <a:cxnSpLocks noChangeShapeType="1"/>
          </p:cNvCxnSpPr>
          <p:nvPr/>
        </p:nvCxnSpPr>
        <p:spPr bwMode="auto">
          <a:xfrm rot="16200000" flipV="1">
            <a:off x="5623719" y="1021557"/>
            <a:ext cx="0" cy="569912"/>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86" name="Connecteur droit 114"/>
          <p:cNvCxnSpPr>
            <a:cxnSpLocks noChangeShapeType="1"/>
          </p:cNvCxnSpPr>
          <p:nvPr/>
        </p:nvCxnSpPr>
        <p:spPr bwMode="auto">
          <a:xfrm>
            <a:off x="4829175" y="1306513"/>
            <a:ext cx="53657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87" name="Forme libre 115"/>
          <p:cNvSpPr>
            <a:spLocks/>
          </p:cNvSpPr>
          <p:nvPr/>
        </p:nvSpPr>
        <p:spPr bwMode="auto">
          <a:xfrm rot="-5400000">
            <a:off x="4882357" y="1751806"/>
            <a:ext cx="469900" cy="106363"/>
          </a:xfrm>
          <a:custGeom>
            <a:avLst/>
            <a:gdLst>
              <a:gd name="T0" fmla="*/ 0 w 171450"/>
              <a:gd name="T1" fmla="*/ 219023047 h 47625"/>
              <a:gd name="T2" fmla="*/ 2147483647 w 171450"/>
              <a:gd name="T3" fmla="*/ 0 h 47625"/>
              <a:gd name="T4" fmla="*/ 2147483647 w 171450"/>
              <a:gd name="T5" fmla="*/ 219023047 h 47625"/>
              <a:gd name="T6" fmla="*/ 0 60000 65536"/>
              <a:gd name="T7" fmla="*/ 0 60000 65536"/>
              <a:gd name="T8" fmla="*/ 0 60000 65536"/>
            </a:gdLst>
            <a:ahLst/>
            <a:cxnLst>
              <a:cxn ang="T6">
                <a:pos x="T0" y="T1"/>
              </a:cxn>
              <a:cxn ang="T7">
                <a:pos x="T2" y="T3"/>
              </a:cxn>
              <a:cxn ang="T8">
                <a:pos x="T4" y="T5"/>
              </a:cxn>
            </a:cxnLst>
            <a:rect l="0" t="0" r="r" b="b"/>
            <a:pathLst>
              <a:path w="171450" h="47625">
                <a:moveTo>
                  <a:pt x="0" y="47625"/>
                </a:moveTo>
                <a:cubicBezTo>
                  <a:pt x="19050" y="23812"/>
                  <a:pt x="38100" y="0"/>
                  <a:pt x="66675" y="0"/>
                </a:cubicBezTo>
                <a:cubicBezTo>
                  <a:pt x="95250" y="0"/>
                  <a:pt x="133350" y="23812"/>
                  <a:pt x="171450" y="47625"/>
                </a:cubicBezTo>
              </a:path>
            </a:pathLst>
          </a:custGeom>
          <a:noFill/>
          <a:ln w="19050" cap="flat"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cxnSp>
        <p:nvCxnSpPr>
          <p:cNvPr id="103488" name="Connecteur droit avec flèche 120"/>
          <p:cNvCxnSpPr>
            <a:cxnSpLocks noChangeShapeType="1"/>
          </p:cNvCxnSpPr>
          <p:nvPr/>
        </p:nvCxnSpPr>
        <p:spPr bwMode="auto">
          <a:xfrm>
            <a:off x="4378325" y="1306513"/>
            <a:ext cx="565150"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3489" name="Connecteur droit 14"/>
          <p:cNvCxnSpPr>
            <a:cxnSpLocks noChangeShapeType="1"/>
          </p:cNvCxnSpPr>
          <p:nvPr/>
        </p:nvCxnSpPr>
        <p:spPr bwMode="auto">
          <a:xfrm>
            <a:off x="5159375" y="1127125"/>
            <a:ext cx="0" cy="1646238"/>
          </a:xfrm>
          <a:prstGeom prst="line">
            <a:avLst/>
          </a:prstGeom>
          <a:noFill/>
          <a:ln w="28575" algn="ctr">
            <a:solidFill>
              <a:srgbClr val="00B050"/>
            </a:solidFill>
            <a:prstDash val="lgDashDot"/>
            <a:round/>
            <a:headEnd/>
            <a:tailEnd/>
          </a:ln>
          <a:extLst>
            <a:ext uri="{909E8E84-426E-40DD-AFC4-6F175D3DCCD1}">
              <a14:hiddenFill xmlns:a14="http://schemas.microsoft.com/office/drawing/2010/main">
                <a:noFill/>
              </a14:hiddenFill>
            </a:ext>
          </a:extLst>
        </p:spPr>
      </p:cxnSp>
      <p:sp>
        <p:nvSpPr>
          <p:cNvPr id="103490" name="ZoneTexte 17"/>
          <p:cNvSpPr txBox="1">
            <a:spLocks noChangeArrowheads="1"/>
          </p:cNvSpPr>
          <p:nvPr/>
        </p:nvSpPr>
        <p:spPr bwMode="auto">
          <a:xfrm>
            <a:off x="6153150" y="1158875"/>
            <a:ext cx="28067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solidFill>
                  <a:schemeClr val="tx1"/>
                </a:solidFill>
              </a:rPr>
              <a:t>1 </a:t>
            </a:r>
            <a:r>
              <a:rPr lang="fr-FR" altLang="fr-FR" sz="1400" b="0" dirty="0" smtClean="0">
                <a:solidFill>
                  <a:schemeClr val="tx1"/>
                </a:solidFill>
              </a:rPr>
              <a:t>: Axe </a:t>
            </a:r>
            <a:r>
              <a:rPr lang="fr-FR" altLang="fr-FR" sz="1400" b="0" dirty="0">
                <a:solidFill>
                  <a:schemeClr val="tx1"/>
                </a:solidFill>
              </a:rPr>
              <a:t>de la bague de contrôle</a:t>
            </a:r>
          </a:p>
          <a:p>
            <a:pPr eaLnBrk="1" hangingPunct="1"/>
            <a:r>
              <a:rPr lang="fr-FR" altLang="fr-FR" sz="1400" b="0" dirty="0">
                <a:solidFill>
                  <a:schemeClr val="tx1"/>
                </a:solidFill>
              </a:rPr>
              <a:t>2 </a:t>
            </a:r>
            <a:r>
              <a:rPr lang="fr-FR" altLang="fr-FR" sz="1400" b="0" dirty="0" smtClean="0">
                <a:solidFill>
                  <a:schemeClr val="tx1"/>
                </a:solidFill>
              </a:rPr>
              <a:t>: Zone de </a:t>
            </a:r>
            <a:r>
              <a:rPr lang="fr-FR" altLang="fr-FR" sz="1400" b="0" dirty="0">
                <a:solidFill>
                  <a:schemeClr val="tx1"/>
                </a:solidFill>
              </a:rPr>
              <a:t>tolérance </a:t>
            </a:r>
            <a:r>
              <a:rPr lang="fr-FR" altLang="fr-FR" sz="1400" b="0" dirty="0" smtClean="0">
                <a:solidFill>
                  <a:schemeClr val="tx1"/>
                </a:solidFill>
              </a:rPr>
              <a:t>étendue </a:t>
            </a:r>
            <a:r>
              <a:rPr lang="fr-FR" altLang="fr-FR" sz="1400" b="0" dirty="0" smtClean="0">
                <a:solidFill>
                  <a:schemeClr val="tx1"/>
                </a:solidFill>
                <a:sym typeface="Symbol" pitchFamily="18" charset="2"/>
              </a:rPr>
              <a:t>0,09</a:t>
            </a:r>
            <a:r>
              <a:rPr lang="fr-FR" altLang="fr-FR" sz="1400" b="0" dirty="0" smtClean="0">
                <a:solidFill>
                  <a:schemeClr val="tx1"/>
                </a:solidFill>
              </a:rPr>
              <a:t> </a:t>
            </a:r>
            <a:endParaRPr lang="fr-FR" altLang="fr-FR" sz="1400" b="0" dirty="0">
              <a:solidFill>
                <a:schemeClr val="tx1"/>
              </a:solidFill>
            </a:endParaRPr>
          </a:p>
          <a:p>
            <a:pPr eaLnBrk="1" hangingPunct="1"/>
            <a:r>
              <a:rPr lang="fr-FR" altLang="fr-FR" sz="1400" b="0" dirty="0">
                <a:solidFill>
                  <a:schemeClr val="tx1"/>
                </a:solidFill>
              </a:rPr>
              <a:t>3 </a:t>
            </a:r>
            <a:r>
              <a:rPr lang="fr-FR" altLang="fr-FR" sz="1400" b="0" dirty="0" smtClean="0">
                <a:solidFill>
                  <a:schemeClr val="tx1"/>
                </a:solidFill>
              </a:rPr>
              <a:t>: Axe </a:t>
            </a:r>
            <a:r>
              <a:rPr lang="fr-FR" altLang="fr-FR" sz="1400" b="0" dirty="0">
                <a:solidFill>
                  <a:schemeClr val="tx1"/>
                </a:solidFill>
              </a:rPr>
              <a:t>réel de l'alésage</a:t>
            </a:r>
          </a:p>
        </p:txBody>
      </p:sp>
      <p:cxnSp>
        <p:nvCxnSpPr>
          <p:cNvPr id="103491" name="Connecteur droit 20"/>
          <p:cNvCxnSpPr>
            <a:cxnSpLocks noChangeShapeType="1"/>
          </p:cNvCxnSpPr>
          <p:nvPr/>
        </p:nvCxnSpPr>
        <p:spPr bwMode="auto">
          <a:xfrm>
            <a:off x="4695825" y="1751013"/>
            <a:ext cx="398463"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492" name="Connecteur droit 97"/>
          <p:cNvCxnSpPr>
            <a:cxnSpLocks noChangeShapeType="1"/>
          </p:cNvCxnSpPr>
          <p:nvPr/>
        </p:nvCxnSpPr>
        <p:spPr bwMode="auto">
          <a:xfrm>
            <a:off x="4560888" y="887413"/>
            <a:ext cx="585787" cy="26511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493" name="Ellipse 24"/>
          <p:cNvSpPr>
            <a:spLocks noChangeArrowheads="1"/>
          </p:cNvSpPr>
          <p:nvPr/>
        </p:nvSpPr>
        <p:spPr bwMode="auto">
          <a:xfrm>
            <a:off x="4276725" y="938213"/>
            <a:ext cx="1573213" cy="1573212"/>
          </a:xfrm>
          <a:prstGeom prst="ellipse">
            <a:avLst/>
          </a:pr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3494" name="Ellipse 100"/>
          <p:cNvSpPr>
            <a:spLocks noChangeArrowheads="1"/>
          </p:cNvSpPr>
          <p:nvPr/>
        </p:nvSpPr>
        <p:spPr bwMode="auto">
          <a:xfrm flipV="1">
            <a:off x="6740525" y="2968625"/>
            <a:ext cx="531813" cy="530225"/>
          </a:xfrm>
          <a:prstGeom prst="ellipse">
            <a:avLst/>
          </a:pr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103495" name="Connecteur droit avec flèche 26"/>
          <p:cNvCxnSpPr>
            <a:cxnSpLocks noChangeShapeType="1"/>
            <a:stCxn id="103494" idx="2"/>
            <a:endCxn id="103493" idx="5"/>
          </p:cNvCxnSpPr>
          <p:nvPr/>
        </p:nvCxnSpPr>
        <p:spPr bwMode="auto">
          <a:xfrm flipH="1" flipV="1">
            <a:off x="5619750" y="2281238"/>
            <a:ext cx="1120775" cy="9525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03496" name="ZoneTexte 103"/>
          <p:cNvSpPr txBox="1">
            <a:spLocks noChangeArrowheads="1"/>
          </p:cNvSpPr>
          <p:nvPr/>
        </p:nvSpPr>
        <p:spPr bwMode="auto">
          <a:xfrm>
            <a:off x="3781425" y="1874838"/>
            <a:ext cx="3127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2</a:t>
            </a:r>
          </a:p>
        </p:txBody>
      </p:sp>
      <p:sp>
        <p:nvSpPr>
          <p:cNvPr id="103497" name="ZoneTexte 109"/>
          <p:cNvSpPr txBox="1">
            <a:spLocks noChangeArrowheads="1"/>
          </p:cNvSpPr>
          <p:nvPr/>
        </p:nvSpPr>
        <p:spPr bwMode="auto">
          <a:xfrm>
            <a:off x="4383088" y="1566863"/>
            <a:ext cx="312737"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3</a:t>
            </a:r>
          </a:p>
        </p:txBody>
      </p:sp>
      <p:sp>
        <p:nvSpPr>
          <p:cNvPr id="103498" name="Rectangle 754"/>
          <p:cNvSpPr>
            <a:spLocks noChangeArrowheads="1"/>
          </p:cNvSpPr>
          <p:nvPr/>
        </p:nvSpPr>
        <p:spPr bwMode="auto">
          <a:xfrm>
            <a:off x="5334000" y="944563"/>
            <a:ext cx="804863" cy="339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chemeClr val="tx1"/>
                </a:solidFill>
                <a:latin typeface="Symbol" pitchFamily="18" charset="2"/>
              </a:rPr>
              <a:t>Æ </a:t>
            </a:r>
            <a:r>
              <a:rPr lang="fr-FR" altLang="fr-FR" b="0">
                <a:solidFill>
                  <a:schemeClr val="tx1"/>
                </a:solidFill>
              </a:rPr>
              <a:t>0,09</a:t>
            </a:r>
          </a:p>
        </p:txBody>
      </p:sp>
      <p:cxnSp>
        <p:nvCxnSpPr>
          <p:cNvPr id="103499" name="Connecteur droit 28"/>
          <p:cNvCxnSpPr>
            <a:cxnSpLocks noChangeShapeType="1"/>
          </p:cNvCxnSpPr>
          <p:nvPr/>
        </p:nvCxnSpPr>
        <p:spPr bwMode="auto">
          <a:xfrm>
            <a:off x="4159250" y="2147888"/>
            <a:ext cx="804863" cy="17621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500" name="Connecteur droit 12"/>
          <p:cNvCxnSpPr>
            <a:cxnSpLocks noChangeShapeType="1"/>
          </p:cNvCxnSpPr>
          <p:nvPr/>
        </p:nvCxnSpPr>
        <p:spPr bwMode="auto">
          <a:xfrm>
            <a:off x="1620838" y="2033588"/>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3501" name="Connecteur droit 12"/>
          <p:cNvCxnSpPr>
            <a:cxnSpLocks noChangeShapeType="1"/>
          </p:cNvCxnSpPr>
          <p:nvPr/>
        </p:nvCxnSpPr>
        <p:spPr bwMode="auto">
          <a:xfrm>
            <a:off x="2911475" y="2058988"/>
            <a:ext cx="0" cy="377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03502" name="ZoneTexte 18"/>
          <p:cNvSpPr txBox="1">
            <a:spLocks noChangeArrowheads="1"/>
          </p:cNvSpPr>
          <p:nvPr/>
        </p:nvSpPr>
        <p:spPr bwMode="auto">
          <a:xfrm>
            <a:off x="4276725" y="746125"/>
            <a:ext cx="314325" cy="368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1</a:t>
            </a:r>
          </a:p>
        </p:txBody>
      </p:sp>
      <p:grpSp>
        <p:nvGrpSpPr>
          <p:cNvPr id="16" name="Groupe 15"/>
          <p:cNvGrpSpPr/>
          <p:nvPr/>
        </p:nvGrpSpPr>
        <p:grpSpPr>
          <a:xfrm>
            <a:off x="1345197" y="1465263"/>
            <a:ext cx="1842503" cy="614364"/>
            <a:chOff x="1345197" y="1465263"/>
            <a:chExt cx="1842503" cy="614364"/>
          </a:xfrm>
        </p:grpSpPr>
        <p:cxnSp>
          <p:nvCxnSpPr>
            <p:cNvPr id="103510" name="Connecteur droit 14"/>
            <p:cNvCxnSpPr>
              <a:cxnSpLocks noChangeShapeType="1"/>
            </p:cNvCxnSpPr>
            <p:nvPr/>
          </p:nvCxnSpPr>
          <p:spPr bwMode="auto">
            <a:xfrm>
              <a:off x="1630354" y="2078038"/>
              <a:ext cx="1279129"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512" name="Connecteur droit 18"/>
            <p:cNvCxnSpPr>
              <a:cxnSpLocks noChangeShapeType="1"/>
            </p:cNvCxnSpPr>
            <p:nvPr/>
          </p:nvCxnSpPr>
          <p:spPr bwMode="auto">
            <a:xfrm>
              <a:off x="2190000" y="1508128"/>
              <a:ext cx="13568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3465" name="Connecteur droit 2"/>
            <p:cNvCxnSpPr>
              <a:cxnSpLocks noChangeShapeType="1"/>
            </p:cNvCxnSpPr>
            <p:nvPr/>
          </p:nvCxnSpPr>
          <p:spPr bwMode="auto">
            <a:xfrm>
              <a:off x="2270125" y="1465263"/>
              <a:ext cx="0" cy="57150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6" name="Forme libre 5"/>
            <p:cNvSpPr/>
            <p:nvPr/>
          </p:nvSpPr>
          <p:spPr>
            <a:xfrm>
              <a:off x="1345197" y="1507671"/>
              <a:ext cx="871537" cy="571500"/>
            </a:xfrm>
            <a:custGeom>
              <a:avLst/>
              <a:gdLst>
                <a:gd name="connsiteX0" fmla="*/ 273844 w 871537"/>
                <a:gd name="connsiteY0" fmla="*/ 302419 h 571500"/>
                <a:gd name="connsiteX1" fmla="*/ 0 w 871537"/>
                <a:gd name="connsiteY1" fmla="*/ 302419 h 571500"/>
                <a:gd name="connsiteX2" fmla="*/ 0 w 871537"/>
                <a:gd name="connsiteY2" fmla="*/ 0 h 571500"/>
                <a:gd name="connsiteX3" fmla="*/ 871537 w 871537"/>
                <a:gd name="connsiteY3" fmla="*/ 0 h 571500"/>
                <a:gd name="connsiteX4" fmla="*/ 871537 w 871537"/>
                <a:gd name="connsiteY4" fmla="*/ 164306 h 571500"/>
                <a:gd name="connsiteX5" fmla="*/ 473869 w 871537"/>
                <a:gd name="connsiteY5" fmla="*/ 164306 h 571500"/>
                <a:gd name="connsiteX6" fmla="*/ 473869 w 871537"/>
                <a:gd name="connsiteY6" fmla="*/ 571500 h 571500"/>
                <a:gd name="connsiteX7" fmla="*/ 276225 w 871537"/>
                <a:gd name="connsiteY7" fmla="*/ 571500 h 571500"/>
                <a:gd name="connsiteX8" fmla="*/ 273844 w 871537"/>
                <a:gd name="connsiteY8" fmla="*/ 302419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537" h="571500">
                  <a:moveTo>
                    <a:pt x="273844" y="302419"/>
                  </a:moveTo>
                  <a:lnTo>
                    <a:pt x="0" y="302419"/>
                  </a:lnTo>
                  <a:lnTo>
                    <a:pt x="0" y="0"/>
                  </a:lnTo>
                  <a:lnTo>
                    <a:pt x="871537" y="0"/>
                  </a:lnTo>
                  <a:lnTo>
                    <a:pt x="871537" y="164306"/>
                  </a:lnTo>
                  <a:lnTo>
                    <a:pt x="473869" y="164306"/>
                  </a:lnTo>
                  <a:lnTo>
                    <a:pt x="473869" y="571500"/>
                  </a:lnTo>
                  <a:lnTo>
                    <a:pt x="276225" y="571500"/>
                  </a:lnTo>
                  <a:cubicBezTo>
                    <a:pt x="275431" y="481806"/>
                    <a:pt x="274638" y="392113"/>
                    <a:pt x="273844" y="302419"/>
                  </a:cubicBezTo>
                  <a:close/>
                </a:path>
              </a:pathLst>
            </a:custGeom>
            <a:solidFill>
              <a:srgbClr val="FFCCFF"/>
            </a:solidFill>
            <a:ln w="19050" cap="flat" cmpd="sng">
              <a:solidFill>
                <a:schemeClr val="tx1"/>
              </a:solidFill>
              <a:prstDash val="solid"/>
              <a:round/>
              <a:headEnd/>
              <a:tailEnd/>
            </a:ln>
          </p:spPr>
          <p:txBody>
            <a:bodyPr anchor="ctr"/>
            <a:lstStyle/>
            <a:p>
              <a:endParaRPr lang="fr-FR">
                <a:solidFill>
                  <a:schemeClr val="tx1"/>
                </a:solidFill>
              </a:endParaRPr>
            </a:p>
          </p:txBody>
        </p:sp>
        <p:sp>
          <p:nvSpPr>
            <p:cNvPr id="95" name="Forme libre 94"/>
            <p:cNvSpPr/>
            <p:nvPr/>
          </p:nvSpPr>
          <p:spPr>
            <a:xfrm flipH="1">
              <a:off x="2316163" y="1508127"/>
              <a:ext cx="871537" cy="571500"/>
            </a:xfrm>
            <a:custGeom>
              <a:avLst/>
              <a:gdLst>
                <a:gd name="connsiteX0" fmla="*/ 273844 w 871537"/>
                <a:gd name="connsiteY0" fmla="*/ 302419 h 571500"/>
                <a:gd name="connsiteX1" fmla="*/ 0 w 871537"/>
                <a:gd name="connsiteY1" fmla="*/ 302419 h 571500"/>
                <a:gd name="connsiteX2" fmla="*/ 0 w 871537"/>
                <a:gd name="connsiteY2" fmla="*/ 0 h 571500"/>
                <a:gd name="connsiteX3" fmla="*/ 871537 w 871537"/>
                <a:gd name="connsiteY3" fmla="*/ 0 h 571500"/>
                <a:gd name="connsiteX4" fmla="*/ 871537 w 871537"/>
                <a:gd name="connsiteY4" fmla="*/ 164306 h 571500"/>
                <a:gd name="connsiteX5" fmla="*/ 473869 w 871537"/>
                <a:gd name="connsiteY5" fmla="*/ 164306 h 571500"/>
                <a:gd name="connsiteX6" fmla="*/ 473869 w 871537"/>
                <a:gd name="connsiteY6" fmla="*/ 571500 h 571500"/>
                <a:gd name="connsiteX7" fmla="*/ 276225 w 871537"/>
                <a:gd name="connsiteY7" fmla="*/ 571500 h 571500"/>
                <a:gd name="connsiteX8" fmla="*/ 273844 w 871537"/>
                <a:gd name="connsiteY8" fmla="*/ 302419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537" h="571500">
                  <a:moveTo>
                    <a:pt x="273844" y="302419"/>
                  </a:moveTo>
                  <a:lnTo>
                    <a:pt x="0" y="302419"/>
                  </a:lnTo>
                  <a:lnTo>
                    <a:pt x="0" y="0"/>
                  </a:lnTo>
                  <a:lnTo>
                    <a:pt x="871537" y="0"/>
                  </a:lnTo>
                  <a:lnTo>
                    <a:pt x="871537" y="164306"/>
                  </a:lnTo>
                  <a:lnTo>
                    <a:pt x="473869" y="164306"/>
                  </a:lnTo>
                  <a:lnTo>
                    <a:pt x="473869" y="571500"/>
                  </a:lnTo>
                  <a:lnTo>
                    <a:pt x="276225" y="571500"/>
                  </a:lnTo>
                  <a:cubicBezTo>
                    <a:pt x="275431" y="481806"/>
                    <a:pt x="274638" y="392113"/>
                    <a:pt x="273844" y="302419"/>
                  </a:cubicBezTo>
                  <a:close/>
                </a:path>
              </a:pathLst>
            </a:custGeom>
            <a:solidFill>
              <a:srgbClr val="FFCCFF"/>
            </a:solidFill>
            <a:ln w="19050" cap="flat" cmpd="sng">
              <a:solidFill>
                <a:schemeClr val="tx1"/>
              </a:solidFill>
              <a:prstDash val="solid"/>
              <a:round/>
              <a:headEnd/>
              <a:tailEnd/>
            </a:ln>
          </p:spPr>
          <p:txBody>
            <a:bodyPr anchor="ctr"/>
            <a:lstStyle/>
            <a:p>
              <a:endParaRPr lang="fr-FR">
                <a:solidFill>
                  <a:schemeClr val="tx1"/>
                </a:solidFill>
              </a:endParaRPr>
            </a:p>
          </p:txBody>
        </p:sp>
        <p:cxnSp>
          <p:nvCxnSpPr>
            <p:cNvPr id="97" name="Connecteur droit 18"/>
            <p:cNvCxnSpPr>
              <a:cxnSpLocks noChangeShapeType="1"/>
            </p:cNvCxnSpPr>
            <p:nvPr/>
          </p:nvCxnSpPr>
          <p:spPr bwMode="auto">
            <a:xfrm>
              <a:off x="2197242" y="1672433"/>
              <a:ext cx="13568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cxnSp>
        <p:nvCxnSpPr>
          <p:cNvPr id="9" name="Connecteur droit 8"/>
          <p:cNvCxnSpPr>
            <a:endCxn id="6" idx="3"/>
          </p:cNvCxnSpPr>
          <p:nvPr/>
        </p:nvCxnSpPr>
        <p:spPr>
          <a:xfrm>
            <a:off x="2216734" y="1328738"/>
            <a:ext cx="0" cy="17893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0" name="Connecteur droit 99"/>
          <p:cNvCxnSpPr/>
          <p:nvPr/>
        </p:nvCxnSpPr>
        <p:spPr>
          <a:xfrm>
            <a:off x="2319338" y="1329195"/>
            <a:ext cx="0" cy="17893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1" name="Connecteur droit avec flèche 10"/>
          <p:cNvCxnSpPr/>
          <p:nvPr/>
        </p:nvCxnSpPr>
        <p:spPr>
          <a:xfrm>
            <a:off x="2041327" y="1366838"/>
            <a:ext cx="17540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3" name="Connecteur droit avec flèche 102"/>
          <p:cNvCxnSpPr/>
          <p:nvPr/>
        </p:nvCxnSpPr>
        <p:spPr>
          <a:xfrm rot="10800000">
            <a:off x="2316163" y="1366838"/>
            <a:ext cx="17540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ZoneTexte 11"/>
          <p:cNvSpPr txBox="1"/>
          <p:nvPr/>
        </p:nvSpPr>
        <p:spPr>
          <a:xfrm>
            <a:off x="1878013" y="1028284"/>
            <a:ext cx="716863" cy="338554"/>
          </a:xfrm>
          <a:prstGeom prst="rect">
            <a:avLst/>
          </a:prstGeom>
          <a:noFill/>
        </p:spPr>
        <p:txBody>
          <a:bodyPr wrap="none" rtlCol="0">
            <a:spAutoFit/>
          </a:bodyPr>
          <a:lstStyle/>
          <a:p>
            <a:r>
              <a:rPr lang="fr-FR" sz="1600" dirty="0" smtClean="0">
                <a:sym typeface="Symbol"/>
              </a:rPr>
              <a:t>0,05</a:t>
            </a:r>
            <a:endParaRPr lang="fr-FR" sz="1600" dirty="0"/>
          </a:p>
        </p:txBody>
      </p:sp>
      <p:cxnSp>
        <p:nvCxnSpPr>
          <p:cNvPr id="14" name="Connecteur droit 13"/>
          <p:cNvCxnSpPr/>
          <p:nvPr/>
        </p:nvCxnSpPr>
        <p:spPr>
          <a:xfrm>
            <a:off x="2051795" y="1366838"/>
            <a:ext cx="41359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09" name="Groupe 108"/>
          <p:cNvGrpSpPr/>
          <p:nvPr/>
        </p:nvGrpSpPr>
        <p:grpSpPr>
          <a:xfrm>
            <a:off x="1363954" y="3065461"/>
            <a:ext cx="1842503" cy="614364"/>
            <a:chOff x="1345197" y="1465263"/>
            <a:chExt cx="1842503" cy="614364"/>
          </a:xfrm>
        </p:grpSpPr>
        <p:cxnSp>
          <p:nvCxnSpPr>
            <p:cNvPr id="110" name="Connecteur droit 14"/>
            <p:cNvCxnSpPr>
              <a:cxnSpLocks noChangeShapeType="1"/>
            </p:cNvCxnSpPr>
            <p:nvPr/>
          </p:nvCxnSpPr>
          <p:spPr bwMode="auto">
            <a:xfrm>
              <a:off x="1630354" y="2078038"/>
              <a:ext cx="1279129"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11" name="Connecteur droit 18"/>
            <p:cNvCxnSpPr>
              <a:cxnSpLocks noChangeShapeType="1"/>
            </p:cNvCxnSpPr>
            <p:nvPr/>
          </p:nvCxnSpPr>
          <p:spPr bwMode="auto">
            <a:xfrm>
              <a:off x="2190000" y="1508128"/>
              <a:ext cx="13568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12" name="Connecteur droit 2"/>
            <p:cNvCxnSpPr>
              <a:cxnSpLocks noChangeShapeType="1"/>
            </p:cNvCxnSpPr>
            <p:nvPr/>
          </p:nvCxnSpPr>
          <p:spPr bwMode="auto">
            <a:xfrm>
              <a:off x="2270125" y="1465263"/>
              <a:ext cx="0" cy="57150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113" name="Forme libre 112"/>
            <p:cNvSpPr/>
            <p:nvPr/>
          </p:nvSpPr>
          <p:spPr>
            <a:xfrm>
              <a:off x="1345197" y="1507671"/>
              <a:ext cx="871537" cy="571500"/>
            </a:xfrm>
            <a:custGeom>
              <a:avLst/>
              <a:gdLst>
                <a:gd name="connsiteX0" fmla="*/ 273844 w 871537"/>
                <a:gd name="connsiteY0" fmla="*/ 302419 h 571500"/>
                <a:gd name="connsiteX1" fmla="*/ 0 w 871537"/>
                <a:gd name="connsiteY1" fmla="*/ 302419 h 571500"/>
                <a:gd name="connsiteX2" fmla="*/ 0 w 871537"/>
                <a:gd name="connsiteY2" fmla="*/ 0 h 571500"/>
                <a:gd name="connsiteX3" fmla="*/ 871537 w 871537"/>
                <a:gd name="connsiteY3" fmla="*/ 0 h 571500"/>
                <a:gd name="connsiteX4" fmla="*/ 871537 w 871537"/>
                <a:gd name="connsiteY4" fmla="*/ 164306 h 571500"/>
                <a:gd name="connsiteX5" fmla="*/ 473869 w 871537"/>
                <a:gd name="connsiteY5" fmla="*/ 164306 h 571500"/>
                <a:gd name="connsiteX6" fmla="*/ 473869 w 871537"/>
                <a:gd name="connsiteY6" fmla="*/ 571500 h 571500"/>
                <a:gd name="connsiteX7" fmla="*/ 276225 w 871537"/>
                <a:gd name="connsiteY7" fmla="*/ 571500 h 571500"/>
                <a:gd name="connsiteX8" fmla="*/ 273844 w 871537"/>
                <a:gd name="connsiteY8" fmla="*/ 302419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537" h="571500">
                  <a:moveTo>
                    <a:pt x="273844" y="302419"/>
                  </a:moveTo>
                  <a:lnTo>
                    <a:pt x="0" y="302419"/>
                  </a:lnTo>
                  <a:lnTo>
                    <a:pt x="0" y="0"/>
                  </a:lnTo>
                  <a:lnTo>
                    <a:pt x="871537" y="0"/>
                  </a:lnTo>
                  <a:lnTo>
                    <a:pt x="871537" y="164306"/>
                  </a:lnTo>
                  <a:lnTo>
                    <a:pt x="473869" y="164306"/>
                  </a:lnTo>
                  <a:lnTo>
                    <a:pt x="473869" y="571500"/>
                  </a:lnTo>
                  <a:lnTo>
                    <a:pt x="276225" y="571500"/>
                  </a:lnTo>
                  <a:cubicBezTo>
                    <a:pt x="275431" y="481806"/>
                    <a:pt x="274638" y="392113"/>
                    <a:pt x="273844" y="302419"/>
                  </a:cubicBezTo>
                  <a:close/>
                </a:path>
              </a:pathLst>
            </a:custGeom>
            <a:solidFill>
              <a:srgbClr val="FFCCFF"/>
            </a:solidFill>
            <a:ln w="19050" cap="flat" cmpd="sng">
              <a:solidFill>
                <a:schemeClr val="tx1"/>
              </a:solidFill>
              <a:prstDash val="solid"/>
              <a:round/>
              <a:headEnd/>
              <a:tailEnd/>
            </a:ln>
          </p:spPr>
          <p:txBody>
            <a:bodyPr anchor="ctr"/>
            <a:lstStyle/>
            <a:p>
              <a:endParaRPr lang="fr-FR">
                <a:solidFill>
                  <a:schemeClr val="tx1"/>
                </a:solidFill>
              </a:endParaRPr>
            </a:p>
          </p:txBody>
        </p:sp>
        <p:sp>
          <p:nvSpPr>
            <p:cNvPr id="114" name="Forme libre 113"/>
            <p:cNvSpPr/>
            <p:nvPr/>
          </p:nvSpPr>
          <p:spPr>
            <a:xfrm flipH="1">
              <a:off x="2316163" y="1508127"/>
              <a:ext cx="871537" cy="571500"/>
            </a:xfrm>
            <a:custGeom>
              <a:avLst/>
              <a:gdLst>
                <a:gd name="connsiteX0" fmla="*/ 273844 w 871537"/>
                <a:gd name="connsiteY0" fmla="*/ 302419 h 571500"/>
                <a:gd name="connsiteX1" fmla="*/ 0 w 871537"/>
                <a:gd name="connsiteY1" fmla="*/ 302419 h 571500"/>
                <a:gd name="connsiteX2" fmla="*/ 0 w 871537"/>
                <a:gd name="connsiteY2" fmla="*/ 0 h 571500"/>
                <a:gd name="connsiteX3" fmla="*/ 871537 w 871537"/>
                <a:gd name="connsiteY3" fmla="*/ 0 h 571500"/>
                <a:gd name="connsiteX4" fmla="*/ 871537 w 871537"/>
                <a:gd name="connsiteY4" fmla="*/ 164306 h 571500"/>
                <a:gd name="connsiteX5" fmla="*/ 473869 w 871537"/>
                <a:gd name="connsiteY5" fmla="*/ 164306 h 571500"/>
                <a:gd name="connsiteX6" fmla="*/ 473869 w 871537"/>
                <a:gd name="connsiteY6" fmla="*/ 571500 h 571500"/>
                <a:gd name="connsiteX7" fmla="*/ 276225 w 871537"/>
                <a:gd name="connsiteY7" fmla="*/ 571500 h 571500"/>
                <a:gd name="connsiteX8" fmla="*/ 273844 w 871537"/>
                <a:gd name="connsiteY8" fmla="*/ 302419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537" h="571500">
                  <a:moveTo>
                    <a:pt x="273844" y="302419"/>
                  </a:moveTo>
                  <a:lnTo>
                    <a:pt x="0" y="302419"/>
                  </a:lnTo>
                  <a:lnTo>
                    <a:pt x="0" y="0"/>
                  </a:lnTo>
                  <a:lnTo>
                    <a:pt x="871537" y="0"/>
                  </a:lnTo>
                  <a:lnTo>
                    <a:pt x="871537" y="164306"/>
                  </a:lnTo>
                  <a:lnTo>
                    <a:pt x="473869" y="164306"/>
                  </a:lnTo>
                  <a:lnTo>
                    <a:pt x="473869" y="571500"/>
                  </a:lnTo>
                  <a:lnTo>
                    <a:pt x="276225" y="571500"/>
                  </a:lnTo>
                  <a:cubicBezTo>
                    <a:pt x="275431" y="481806"/>
                    <a:pt x="274638" y="392113"/>
                    <a:pt x="273844" y="302419"/>
                  </a:cubicBezTo>
                  <a:close/>
                </a:path>
              </a:pathLst>
            </a:custGeom>
            <a:solidFill>
              <a:srgbClr val="FFCCFF"/>
            </a:solidFill>
            <a:ln w="19050" cap="flat" cmpd="sng">
              <a:solidFill>
                <a:schemeClr val="tx1"/>
              </a:solidFill>
              <a:prstDash val="solid"/>
              <a:round/>
              <a:headEnd/>
              <a:tailEnd/>
            </a:ln>
          </p:spPr>
          <p:txBody>
            <a:bodyPr anchor="ctr"/>
            <a:lstStyle/>
            <a:p>
              <a:endParaRPr lang="fr-FR">
                <a:solidFill>
                  <a:schemeClr val="tx1"/>
                </a:solidFill>
              </a:endParaRPr>
            </a:p>
          </p:txBody>
        </p:sp>
        <p:cxnSp>
          <p:nvCxnSpPr>
            <p:cNvPr id="115" name="Connecteur droit 18"/>
            <p:cNvCxnSpPr>
              <a:cxnSpLocks noChangeShapeType="1"/>
            </p:cNvCxnSpPr>
            <p:nvPr/>
          </p:nvCxnSpPr>
          <p:spPr bwMode="auto">
            <a:xfrm>
              <a:off x="2197242" y="1672433"/>
              <a:ext cx="135687"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17" name="Flèche droite 116"/>
          <p:cNvSpPr/>
          <p:nvPr/>
        </p:nvSpPr>
        <p:spPr>
          <a:xfrm>
            <a:off x="2746376" y="2685678"/>
            <a:ext cx="441324" cy="368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8" name="Flèche droite 117"/>
          <p:cNvSpPr/>
          <p:nvPr/>
        </p:nvSpPr>
        <p:spPr>
          <a:xfrm flipH="1">
            <a:off x="1326597" y="2671913"/>
            <a:ext cx="441324" cy="36867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40761369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2"/>
          <p:cNvSpPr>
            <a:spLocks noGrp="1"/>
          </p:cNvSpPr>
          <p:nvPr>
            <p:ph type="sldNum" sz="quarter" idx="4294967295"/>
          </p:nvPr>
        </p:nvSpPr>
        <p:spPr>
          <a:xfrm>
            <a:off x="8362690" y="6497473"/>
            <a:ext cx="576064" cy="268139"/>
          </a:xfrm>
          <a:prstGeom prst="rect">
            <a:avLst/>
          </a:prstGeom>
        </p:spPr>
        <p:txBody>
          <a:bodyPr/>
          <a:lstStyle/>
          <a:p>
            <a:pPr>
              <a:tabLst>
                <a:tab pos="1440000" algn="r"/>
              </a:tabLst>
            </a:pPr>
            <a:fld id="{52D49FE9-411A-421C-95F2-BCD663E375F5}" type="slidenum">
              <a:rPr lang="fr-FR" smtClean="0"/>
              <a:pPr>
                <a:tabLst>
                  <a:tab pos="1440000" algn="r"/>
                </a:tabLst>
              </a:pPr>
              <a:t>26</a:t>
            </a:fld>
            <a:endParaRPr lang="fr-FR" dirty="0"/>
          </a:p>
        </p:txBody>
      </p:sp>
      <p:sp>
        <p:nvSpPr>
          <p:cNvPr id="3" name="Rectangle 313"/>
          <p:cNvSpPr>
            <a:spLocks noChangeArrowheads="1"/>
          </p:cNvSpPr>
          <p:nvPr/>
        </p:nvSpPr>
        <p:spPr bwMode="auto">
          <a:xfrm>
            <a:off x="4511002" y="1162590"/>
            <a:ext cx="3098526" cy="330200"/>
          </a:xfrm>
          <a:prstGeom prst="rect">
            <a:avLst/>
          </a:prstGeom>
          <a:no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4" name="Rectangle 153"/>
          <p:cNvSpPr>
            <a:spLocks noChangeArrowheads="1"/>
          </p:cNvSpPr>
          <p:nvPr/>
        </p:nvSpPr>
        <p:spPr bwMode="auto">
          <a:xfrm>
            <a:off x="1386484" y="1501775"/>
            <a:ext cx="2827338" cy="1927225"/>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5" name="Oval 154"/>
          <p:cNvSpPr>
            <a:spLocks noChangeArrowheads="1"/>
          </p:cNvSpPr>
          <p:nvPr/>
        </p:nvSpPr>
        <p:spPr bwMode="auto">
          <a:xfrm>
            <a:off x="1680172" y="2320925"/>
            <a:ext cx="285750" cy="28416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6" name="Line 157"/>
          <p:cNvSpPr>
            <a:spLocks noChangeShapeType="1"/>
          </p:cNvSpPr>
          <p:nvPr/>
        </p:nvSpPr>
        <p:spPr bwMode="auto">
          <a:xfrm>
            <a:off x="1821459" y="1366838"/>
            <a:ext cx="18669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 name="Rectangle 158"/>
          <p:cNvSpPr>
            <a:spLocks noChangeArrowheads="1"/>
          </p:cNvSpPr>
          <p:nvPr/>
        </p:nvSpPr>
        <p:spPr bwMode="auto">
          <a:xfrm>
            <a:off x="2447739" y="990672"/>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panose="020B0604020202020204" pitchFamily="34" charset="0"/>
                <a:cs typeface="Arial" panose="020B0604020202020204" pitchFamily="34" charset="0"/>
              </a:rPr>
              <a:t>70</a:t>
            </a:r>
          </a:p>
        </p:txBody>
      </p:sp>
      <p:sp>
        <p:nvSpPr>
          <p:cNvPr id="8" name="Rectangle 159"/>
          <p:cNvSpPr>
            <a:spLocks noChangeArrowheads="1"/>
          </p:cNvSpPr>
          <p:nvPr/>
        </p:nvSpPr>
        <p:spPr bwMode="auto">
          <a:xfrm>
            <a:off x="2501596" y="1031948"/>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9" name="Line 160"/>
          <p:cNvSpPr>
            <a:spLocks noChangeShapeType="1"/>
          </p:cNvSpPr>
          <p:nvPr/>
        </p:nvSpPr>
        <p:spPr bwMode="auto">
          <a:xfrm flipV="1">
            <a:off x="5217122" y="2317750"/>
            <a:ext cx="0" cy="29845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 name="Line 177"/>
          <p:cNvSpPr>
            <a:spLocks noChangeShapeType="1"/>
          </p:cNvSpPr>
          <p:nvPr/>
        </p:nvSpPr>
        <p:spPr bwMode="auto">
          <a:xfrm>
            <a:off x="3705822" y="2333625"/>
            <a:ext cx="15748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 name="Line 178"/>
          <p:cNvSpPr>
            <a:spLocks noChangeShapeType="1"/>
          </p:cNvSpPr>
          <p:nvPr/>
        </p:nvSpPr>
        <p:spPr bwMode="auto">
          <a:xfrm>
            <a:off x="3799484" y="2597150"/>
            <a:ext cx="149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2" name="Line 179"/>
          <p:cNvSpPr>
            <a:spLocks noChangeShapeType="1"/>
          </p:cNvSpPr>
          <p:nvPr/>
        </p:nvSpPr>
        <p:spPr bwMode="auto">
          <a:xfrm flipV="1">
            <a:off x="5215534" y="2159000"/>
            <a:ext cx="0" cy="200025"/>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3" name="Oval 181"/>
          <p:cNvSpPr>
            <a:spLocks noChangeArrowheads="1"/>
          </p:cNvSpPr>
          <p:nvPr/>
        </p:nvSpPr>
        <p:spPr bwMode="auto">
          <a:xfrm>
            <a:off x="1627784" y="1704975"/>
            <a:ext cx="384175" cy="384175"/>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4" name="Line 239"/>
          <p:cNvSpPr>
            <a:spLocks noChangeShapeType="1"/>
          </p:cNvSpPr>
          <p:nvPr/>
        </p:nvSpPr>
        <p:spPr bwMode="auto">
          <a:xfrm>
            <a:off x="4677372" y="1865313"/>
            <a:ext cx="0" cy="588962"/>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5" name="Rectangle 240"/>
          <p:cNvSpPr>
            <a:spLocks noChangeArrowheads="1"/>
          </p:cNvSpPr>
          <p:nvPr/>
        </p:nvSpPr>
        <p:spPr bwMode="auto">
          <a:xfrm rot="-5400000">
            <a:off x="4199534" y="1956965"/>
            <a:ext cx="514350"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16" name="Rectangle 241"/>
          <p:cNvSpPr>
            <a:spLocks noChangeArrowheads="1"/>
          </p:cNvSpPr>
          <p:nvPr/>
        </p:nvSpPr>
        <p:spPr bwMode="auto">
          <a:xfrm>
            <a:off x="4315422" y="1952625"/>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7" name="Line 247"/>
          <p:cNvSpPr>
            <a:spLocks noChangeShapeType="1"/>
          </p:cNvSpPr>
          <p:nvPr/>
        </p:nvSpPr>
        <p:spPr bwMode="auto">
          <a:xfrm flipV="1">
            <a:off x="3816947" y="1325563"/>
            <a:ext cx="450850" cy="45085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8" name="Line 248"/>
          <p:cNvSpPr>
            <a:spLocks noChangeShapeType="1"/>
          </p:cNvSpPr>
          <p:nvPr/>
        </p:nvSpPr>
        <p:spPr bwMode="auto">
          <a:xfrm>
            <a:off x="4266527" y="1327690"/>
            <a:ext cx="2444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5" name="Rectangle 312"/>
          <p:cNvSpPr>
            <a:spLocks noChangeArrowheads="1"/>
          </p:cNvSpPr>
          <p:nvPr/>
        </p:nvSpPr>
        <p:spPr bwMode="auto">
          <a:xfrm>
            <a:off x="4779289" y="1173481"/>
            <a:ext cx="283199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12.4]</a:t>
            </a:r>
            <a:r>
              <a:rPr lang="fr-FR" altLang="fr-FR" sz="1400" dirty="0" smtClean="0">
                <a:latin typeface="Arial" panose="020B0604020202020204" pitchFamily="34" charset="0"/>
                <a:cs typeface="Arial" panose="020B0604020202020204" pitchFamily="34" charset="0"/>
                <a:sym typeface="CATIA Symbols"/>
              </a:rPr>
              <a:t>   A  B[Ø10]  C[10]</a:t>
            </a:r>
            <a:endParaRPr lang="fr-FR" altLang="fr-FR" sz="1400" dirty="0">
              <a:latin typeface="Arial" panose="020B0604020202020204" pitchFamily="34" charset="0"/>
              <a:cs typeface="Arial" panose="020B0604020202020204" pitchFamily="34" charset="0"/>
            </a:endParaRPr>
          </a:p>
        </p:txBody>
      </p:sp>
      <p:sp>
        <p:nvSpPr>
          <p:cNvPr id="26" name="Line 314"/>
          <p:cNvSpPr>
            <a:spLocks noChangeShapeType="1"/>
          </p:cNvSpPr>
          <p:nvPr/>
        </p:nvSpPr>
        <p:spPr bwMode="auto">
          <a:xfrm>
            <a:off x="483802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7" name="Line 315"/>
          <p:cNvSpPr>
            <a:spLocks noChangeShapeType="1"/>
          </p:cNvSpPr>
          <p:nvPr/>
        </p:nvSpPr>
        <p:spPr bwMode="auto">
          <a:xfrm>
            <a:off x="572575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8" name="Line 316"/>
          <p:cNvSpPr>
            <a:spLocks noChangeShapeType="1"/>
          </p:cNvSpPr>
          <p:nvPr/>
        </p:nvSpPr>
        <p:spPr bwMode="auto">
          <a:xfrm>
            <a:off x="597467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29" name="Group 317"/>
          <p:cNvGrpSpPr>
            <a:grpSpLocks/>
          </p:cNvGrpSpPr>
          <p:nvPr/>
        </p:nvGrpSpPr>
        <p:grpSpPr bwMode="auto">
          <a:xfrm>
            <a:off x="4593552" y="1231646"/>
            <a:ext cx="190500" cy="192088"/>
            <a:chOff x="4360" y="1124"/>
            <a:chExt cx="120" cy="120"/>
          </a:xfrm>
        </p:grpSpPr>
        <p:sp>
          <p:nvSpPr>
            <p:cNvPr id="30"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31"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32"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sp>
        <p:nvSpPr>
          <p:cNvPr id="33" name="Line 321"/>
          <p:cNvSpPr>
            <a:spLocks noChangeShapeType="1"/>
          </p:cNvSpPr>
          <p:nvPr/>
        </p:nvSpPr>
        <p:spPr bwMode="auto">
          <a:xfrm>
            <a:off x="6828752"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 name="Rectangle 268"/>
          <p:cNvSpPr>
            <a:spLocks noChangeArrowheads="1"/>
          </p:cNvSpPr>
          <p:nvPr/>
        </p:nvSpPr>
        <p:spPr bwMode="auto">
          <a:xfrm>
            <a:off x="5067897" y="277891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49" name="Line 269"/>
          <p:cNvSpPr>
            <a:spLocks noChangeShapeType="1"/>
          </p:cNvSpPr>
          <p:nvPr/>
        </p:nvSpPr>
        <p:spPr bwMode="auto">
          <a:xfrm flipV="1">
            <a:off x="5213947" y="2613819"/>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0" name="Freeform 270"/>
          <p:cNvSpPr>
            <a:spLocks/>
          </p:cNvSpPr>
          <p:nvPr/>
        </p:nvSpPr>
        <p:spPr bwMode="auto">
          <a:xfrm>
            <a:off x="5136159" y="2609056"/>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51" name="Rectangle 271"/>
          <p:cNvSpPr>
            <a:spLocks noChangeArrowheads="1"/>
          </p:cNvSpPr>
          <p:nvPr/>
        </p:nvSpPr>
        <p:spPr bwMode="auto">
          <a:xfrm>
            <a:off x="5056784" y="277256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Arial" panose="020B0604020202020204" pitchFamily="34" charset="0"/>
                <a:cs typeface="Arial" panose="020B0604020202020204" pitchFamily="34" charset="0"/>
              </a:rPr>
              <a:t>C</a:t>
            </a:r>
          </a:p>
        </p:txBody>
      </p:sp>
      <p:sp>
        <p:nvSpPr>
          <p:cNvPr id="52" name="Line 166"/>
          <p:cNvSpPr>
            <a:spLocks noChangeShapeType="1"/>
          </p:cNvSpPr>
          <p:nvPr/>
        </p:nvSpPr>
        <p:spPr bwMode="auto">
          <a:xfrm flipV="1">
            <a:off x="3670897" y="2201863"/>
            <a:ext cx="0" cy="127158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53" name="Groupe 2"/>
          <p:cNvGrpSpPr>
            <a:grpSpLocks/>
          </p:cNvGrpSpPr>
          <p:nvPr/>
        </p:nvGrpSpPr>
        <p:grpSpPr bwMode="auto">
          <a:xfrm>
            <a:off x="3439122" y="2298700"/>
            <a:ext cx="465137" cy="344488"/>
            <a:chOff x="3408363" y="2740025"/>
            <a:chExt cx="728662" cy="539750"/>
          </a:xfrm>
        </p:grpSpPr>
        <p:sp>
          <p:nvSpPr>
            <p:cNvPr id="54" name="Arc 162"/>
            <p:cNvSpPr>
              <a:spLocks/>
            </p:cNvSpPr>
            <p:nvPr/>
          </p:nvSpPr>
          <p:spPr bwMode="auto">
            <a:xfrm>
              <a:off x="3925888" y="2797175"/>
              <a:ext cx="211137"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sz="1400">
                <a:latin typeface="Arial" panose="020B0604020202020204" pitchFamily="34" charset="0"/>
                <a:cs typeface="Arial" panose="020B0604020202020204" pitchFamily="34" charset="0"/>
              </a:endParaRPr>
            </a:p>
          </p:txBody>
        </p:sp>
        <p:sp>
          <p:nvSpPr>
            <p:cNvPr id="55" name="Arc 163"/>
            <p:cNvSpPr>
              <a:spLocks/>
            </p:cNvSpPr>
            <p:nvPr/>
          </p:nvSpPr>
          <p:spPr bwMode="auto">
            <a:xfrm>
              <a:off x="3408363" y="2797175"/>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sz="1400">
                <a:latin typeface="Arial" panose="020B0604020202020204" pitchFamily="34" charset="0"/>
                <a:cs typeface="Arial" panose="020B0604020202020204" pitchFamily="34" charset="0"/>
              </a:endParaRPr>
            </a:p>
          </p:txBody>
        </p:sp>
        <p:sp>
          <p:nvSpPr>
            <p:cNvPr id="56" name="Line 168"/>
            <p:cNvSpPr>
              <a:spLocks noChangeShapeType="1"/>
            </p:cNvSpPr>
            <p:nvPr/>
          </p:nvSpPr>
          <p:spPr bwMode="auto">
            <a:xfrm flipV="1">
              <a:off x="3929063" y="2740025"/>
              <a:ext cx="0" cy="519113"/>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7" name="Rectangle 1"/>
            <p:cNvSpPr>
              <a:spLocks noChangeArrowheads="1"/>
            </p:cNvSpPr>
            <p:nvPr/>
          </p:nvSpPr>
          <p:spPr bwMode="auto">
            <a:xfrm>
              <a:off x="3624263" y="2795588"/>
              <a:ext cx="303212" cy="407987"/>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58" name="Line 167"/>
            <p:cNvSpPr>
              <a:spLocks noChangeShapeType="1"/>
            </p:cNvSpPr>
            <p:nvPr/>
          </p:nvSpPr>
          <p:spPr bwMode="auto">
            <a:xfrm flipV="1">
              <a:off x="3624263" y="2759075"/>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9" name="Line 164"/>
            <p:cNvSpPr>
              <a:spLocks noChangeShapeType="1"/>
            </p:cNvSpPr>
            <p:nvPr/>
          </p:nvSpPr>
          <p:spPr bwMode="auto">
            <a:xfrm>
              <a:off x="3597275" y="2795588"/>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60" name="Line 165"/>
            <p:cNvSpPr>
              <a:spLocks noChangeShapeType="1"/>
            </p:cNvSpPr>
            <p:nvPr/>
          </p:nvSpPr>
          <p:spPr bwMode="auto">
            <a:xfrm>
              <a:off x="3603625" y="3203575"/>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cxnSp>
        <p:nvCxnSpPr>
          <p:cNvPr id="62" name="Connecteur droit 5"/>
          <p:cNvCxnSpPr>
            <a:cxnSpLocks noChangeShapeType="1"/>
          </p:cNvCxnSpPr>
          <p:nvPr/>
        </p:nvCxnSpPr>
        <p:spPr bwMode="auto">
          <a:xfrm flipH="1">
            <a:off x="584797" y="2894013"/>
            <a:ext cx="68580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Freeform 1219"/>
          <p:cNvSpPr>
            <a:spLocks/>
          </p:cNvSpPr>
          <p:nvPr/>
        </p:nvSpPr>
        <p:spPr bwMode="auto">
          <a:xfrm>
            <a:off x="888009" y="2020888"/>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grpSp>
        <p:nvGrpSpPr>
          <p:cNvPr id="64" name="Groupe 3"/>
          <p:cNvGrpSpPr>
            <a:grpSpLocks/>
          </p:cNvGrpSpPr>
          <p:nvPr/>
        </p:nvGrpSpPr>
        <p:grpSpPr bwMode="auto">
          <a:xfrm flipH="1">
            <a:off x="584797" y="1576388"/>
            <a:ext cx="973137" cy="433387"/>
            <a:chOff x="7862282" y="4976084"/>
            <a:chExt cx="973577" cy="434117"/>
          </a:xfrm>
        </p:grpSpPr>
        <p:sp>
          <p:nvSpPr>
            <p:cNvPr id="65" name="Freeform 1215"/>
            <p:cNvSpPr>
              <a:spLocks/>
            </p:cNvSpPr>
            <p:nvPr/>
          </p:nvSpPr>
          <p:spPr bwMode="auto">
            <a:xfrm flipH="1">
              <a:off x="8163068" y="5302551"/>
              <a:ext cx="672791" cy="107650"/>
            </a:xfrm>
            <a:custGeom>
              <a:avLst/>
              <a:gdLst>
                <a:gd name="T0" fmla="*/ 0 w 7762"/>
                <a:gd name="T1" fmla="*/ 2147483647 h 3569"/>
                <a:gd name="T2" fmla="*/ 2147483647 w 7762"/>
                <a:gd name="T3" fmla="*/ 2147483647 h 3569"/>
                <a:gd name="T4" fmla="*/ 2147483647 w 7762"/>
                <a:gd name="T5" fmla="*/ 0 h 3569"/>
                <a:gd name="T6" fmla="*/ 0 60000 65536"/>
                <a:gd name="T7" fmla="*/ 0 60000 65536"/>
                <a:gd name="T8" fmla="*/ 0 60000 65536"/>
              </a:gdLst>
              <a:ahLst/>
              <a:cxnLst>
                <a:cxn ang="T6">
                  <a:pos x="T0" y="T1"/>
                </a:cxn>
                <a:cxn ang="T7">
                  <a:pos x="T2" y="T3"/>
                </a:cxn>
                <a:cxn ang="T8">
                  <a:pos x="T4" y="T5"/>
                </a:cxn>
              </a:cxnLst>
              <a:rect l="0" t="0" r="r" b="b"/>
              <a:pathLst>
                <a:path w="7762" h="3569">
                  <a:moveTo>
                    <a:pt x="0" y="3569"/>
                  </a:moveTo>
                  <a:lnTo>
                    <a:pt x="6520" y="3569"/>
                  </a:lnTo>
                  <a:lnTo>
                    <a:pt x="776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66" name="Oval 1216"/>
            <p:cNvSpPr>
              <a:spLocks noChangeArrowheads="1"/>
            </p:cNvSpPr>
            <p:nvPr/>
          </p:nvSpPr>
          <p:spPr bwMode="auto">
            <a:xfrm flipH="1">
              <a:off x="7862282" y="4976084"/>
              <a:ext cx="88900" cy="88900"/>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67" name="Connecteur droit 2"/>
            <p:cNvCxnSpPr>
              <a:cxnSpLocks noChangeShapeType="1"/>
              <a:stCxn id="65" idx="2"/>
            </p:cNvCxnSpPr>
            <p:nvPr/>
          </p:nvCxnSpPr>
          <p:spPr bwMode="auto">
            <a:xfrm flipH="1" flipV="1">
              <a:off x="7897019" y="5033963"/>
              <a:ext cx="266049" cy="268588"/>
            </a:xfrm>
            <a:prstGeom prst="line">
              <a:avLst/>
            </a:prstGeom>
            <a:noFill/>
            <a:ln w="9525" algn="ctr">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8" name="Rectangle 1217"/>
          <p:cNvSpPr>
            <a:spLocks noChangeArrowheads="1"/>
          </p:cNvSpPr>
          <p:nvPr/>
        </p:nvSpPr>
        <p:spPr bwMode="auto">
          <a:xfrm>
            <a:off x="818159" y="221932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69" name="Rectangle 1220"/>
          <p:cNvSpPr>
            <a:spLocks noChangeArrowheads="1"/>
          </p:cNvSpPr>
          <p:nvPr/>
        </p:nvSpPr>
        <p:spPr bwMode="auto">
          <a:xfrm>
            <a:off x="813397" y="221297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A</a:t>
            </a:r>
          </a:p>
        </p:txBody>
      </p:sp>
      <p:sp>
        <p:nvSpPr>
          <p:cNvPr id="70" name="Line 1218"/>
          <p:cNvSpPr>
            <a:spLocks noChangeShapeType="1"/>
          </p:cNvSpPr>
          <p:nvPr/>
        </p:nvSpPr>
        <p:spPr bwMode="auto">
          <a:xfrm flipV="1">
            <a:off x="964209" y="2035175"/>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1" name="Freeform 1219"/>
          <p:cNvSpPr>
            <a:spLocks/>
          </p:cNvSpPr>
          <p:nvPr/>
        </p:nvSpPr>
        <p:spPr bwMode="auto">
          <a:xfrm>
            <a:off x="710210" y="290390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72" name="Rectangle 1217"/>
          <p:cNvSpPr>
            <a:spLocks noChangeArrowheads="1"/>
          </p:cNvSpPr>
          <p:nvPr/>
        </p:nvSpPr>
        <p:spPr bwMode="auto">
          <a:xfrm>
            <a:off x="640360" y="310234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3" name="Rectangle 1220"/>
          <p:cNvSpPr>
            <a:spLocks noChangeArrowheads="1"/>
          </p:cNvSpPr>
          <p:nvPr/>
        </p:nvSpPr>
        <p:spPr bwMode="auto">
          <a:xfrm>
            <a:off x="635597" y="309599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B</a:t>
            </a:r>
          </a:p>
        </p:txBody>
      </p:sp>
      <p:sp>
        <p:nvSpPr>
          <p:cNvPr id="74" name="Line 1218"/>
          <p:cNvSpPr>
            <a:spLocks noChangeShapeType="1"/>
          </p:cNvSpPr>
          <p:nvPr/>
        </p:nvSpPr>
        <p:spPr bwMode="auto">
          <a:xfrm flipV="1">
            <a:off x="786410" y="2918196"/>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5" name="Oval 181"/>
          <p:cNvSpPr>
            <a:spLocks noChangeArrowheads="1"/>
          </p:cNvSpPr>
          <p:nvPr/>
        </p:nvSpPr>
        <p:spPr bwMode="auto">
          <a:xfrm>
            <a:off x="3480397" y="1714500"/>
            <a:ext cx="382587" cy="382588"/>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6" name="Line 235"/>
          <p:cNvSpPr>
            <a:spLocks noChangeShapeType="1"/>
          </p:cNvSpPr>
          <p:nvPr/>
        </p:nvSpPr>
        <p:spPr bwMode="auto">
          <a:xfrm>
            <a:off x="1600797" y="1893888"/>
            <a:ext cx="31718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7" name="Oval 181"/>
          <p:cNvSpPr>
            <a:spLocks noChangeArrowheads="1"/>
          </p:cNvSpPr>
          <p:nvPr/>
        </p:nvSpPr>
        <p:spPr bwMode="auto">
          <a:xfrm>
            <a:off x="1627784" y="2841625"/>
            <a:ext cx="384175" cy="384175"/>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8" name="Oval 181"/>
          <p:cNvSpPr>
            <a:spLocks noChangeArrowheads="1"/>
          </p:cNvSpPr>
          <p:nvPr/>
        </p:nvSpPr>
        <p:spPr bwMode="auto">
          <a:xfrm>
            <a:off x="3480397" y="2851150"/>
            <a:ext cx="382587" cy="382588"/>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0" name="Line 239"/>
          <p:cNvSpPr>
            <a:spLocks noChangeShapeType="1"/>
          </p:cNvSpPr>
          <p:nvPr/>
        </p:nvSpPr>
        <p:spPr bwMode="auto">
          <a:xfrm>
            <a:off x="4678959" y="2454275"/>
            <a:ext cx="0" cy="587375"/>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1" name="Rectangle 240"/>
          <p:cNvSpPr>
            <a:spLocks noChangeArrowheads="1"/>
          </p:cNvSpPr>
          <p:nvPr/>
        </p:nvSpPr>
        <p:spPr bwMode="auto">
          <a:xfrm rot="-5400000">
            <a:off x="4190803" y="2630859"/>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82" name="Rectangle 241"/>
          <p:cNvSpPr>
            <a:spLocks noChangeArrowheads="1"/>
          </p:cNvSpPr>
          <p:nvPr/>
        </p:nvSpPr>
        <p:spPr bwMode="auto">
          <a:xfrm>
            <a:off x="4307484" y="2625725"/>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3" name="Line 231"/>
          <p:cNvSpPr>
            <a:spLocks noChangeShapeType="1"/>
          </p:cNvSpPr>
          <p:nvPr/>
        </p:nvSpPr>
        <p:spPr bwMode="auto">
          <a:xfrm flipV="1">
            <a:off x="3672484" y="1260475"/>
            <a:ext cx="0" cy="228917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4" name="Line 156"/>
          <p:cNvSpPr>
            <a:spLocks noChangeShapeType="1"/>
          </p:cNvSpPr>
          <p:nvPr/>
        </p:nvSpPr>
        <p:spPr bwMode="auto">
          <a:xfrm>
            <a:off x="1819872" y="1271588"/>
            <a:ext cx="0" cy="261778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5" name="Rectangle 200"/>
          <p:cNvSpPr>
            <a:spLocks noChangeArrowheads="1"/>
          </p:cNvSpPr>
          <p:nvPr/>
        </p:nvSpPr>
        <p:spPr bwMode="auto">
          <a:xfrm>
            <a:off x="4409402" y="847090"/>
            <a:ext cx="1303242"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4x  </a:t>
            </a:r>
            <a:r>
              <a:rPr lang="fr-FR" altLang="fr-FR" sz="1400" dirty="0" smtClean="0">
                <a:latin typeface="Arial" panose="020B0604020202020204" pitchFamily="34" charset="0"/>
                <a:cs typeface="Arial" panose="020B0604020202020204" pitchFamily="34" charset="0"/>
              </a:rPr>
              <a:t>Ø13.2 </a:t>
            </a:r>
            <a:r>
              <a:rPr lang="fr-FR" altLang="fr-FR" sz="1400" dirty="0" smtClean="0">
                <a:latin typeface="Arial" panose="020B0604020202020204" pitchFamily="34" charset="0"/>
                <a:cs typeface="Arial" panose="020B0604020202020204" pitchFamily="34" charset="0"/>
                <a:sym typeface="CATIA Symbols"/>
              </a:rPr>
              <a:t></a:t>
            </a:r>
            <a:endParaRPr lang="fr-FR" altLang="fr-FR" sz="1400" dirty="0">
              <a:latin typeface="Arial" panose="020B0604020202020204" pitchFamily="34" charset="0"/>
              <a:cs typeface="Arial" panose="020B0604020202020204" pitchFamily="34" charset="0"/>
            </a:endParaRPr>
          </a:p>
        </p:txBody>
      </p:sp>
      <p:sp>
        <p:nvSpPr>
          <p:cNvPr id="86" name="Oval 181"/>
          <p:cNvSpPr>
            <a:spLocks noChangeArrowheads="1"/>
          </p:cNvSpPr>
          <p:nvPr/>
        </p:nvSpPr>
        <p:spPr bwMode="auto">
          <a:xfrm>
            <a:off x="2669184" y="2712363"/>
            <a:ext cx="633413" cy="633412"/>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7" name="Line 236"/>
          <p:cNvSpPr>
            <a:spLocks noChangeShapeType="1"/>
          </p:cNvSpPr>
          <p:nvPr/>
        </p:nvSpPr>
        <p:spPr bwMode="auto">
          <a:xfrm>
            <a:off x="1791297" y="3781425"/>
            <a:ext cx="12065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8" name="Rectangle 237"/>
          <p:cNvSpPr>
            <a:spLocks noChangeArrowheads="1"/>
          </p:cNvSpPr>
          <p:nvPr/>
        </p:nvSpPr>
        <p:spPr bwMode="auto">
          <a:xfrm>
            <a:off x="2159707" y="3429000"/>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panose="020B0604020202020204" pitchFamily="34" charset="0"/>
                <a:cs typeface="Arial" panose="020B0604020202020204" pitchFamily="34" charset="0"/>
              </a:rPr>
              <a:t>40</a:t>
            </a:r>
          </a:p>
        </p:txBody>
      </p:sp>
      <p:sp>
        <p:nvSpPr>
          <p:cNvPr id="89" name="Rectangle 238"/>
          <p:cNvSpPr>
            <a:spLocks noChangeArrowheads="1"/>
          </p:cNvSpPr>
          <p:nvPr/>
        </p:nvSpPr>
        <p:spPr bwMode="auto">
          <a:xfrm>
            <a:off x="2232119" y="3470276"/>
            <a:ext cx="323253" cy="2524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90" name="Line 156"/>
          <p:cNvSpPr>
            <a:spLocks noChangeShapeType="1"/>
          </p:cNvSpPr>
          <p:nvPr/>
        </p:nvSpPr>
        <p:spPr bwMode="auto">
          <a:xfrm>
            <a:off x="2986684" y="2639338"/>
            <a:ext cx="0" cy="125003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91" name="Line 155"/>
          <p:cNvSpPr>
            <a:spLocks noChangeShapeType="1"/>
          </p:cNvSpPr>
          <p:nvPr/>
        </p:nvSpPr>
        <p:spPr bwMode="auto">
          <a:xfrm>
            <a:off x="1154709" y="2466975"/>
            <a:ext cx="29083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92" name="Groupe 15"/>
          <p:cNvGrpSpPr>
            <a:grpSpLocks/>
          </p:cNvGrpSpPr>
          <p:nvPr/>
        </p:nvGrpSpPr>
        <p:grpSpPr bwMode="auto">
          <a:xfrm rot="-778604">
            <a:off x="1189634" y="2339975"/>
            <a:ext cx="995363" cy="455613"/>
            <a:chOff x="2308778" y="2428211"/>
            <a:chExt cx="995064" cy="456788"/>
          </a:xfrm>
        </p:grpSpPr>
        <p:cxnSp>
          <p:nvCxnSpPr>
            <p:cNvPr id="93" name="Connecteur droit avec flèche 3"/>
            <p:cNvCxnSpPr>
              <a:cxnSpLocks noChangeShapeType="1"/>
            </p:cNvCxnSpPr>
            <p:nvPr/>
          </p:nvCxnSpPr>
          <p:spPr bwMode="auto">
            <a:xfrm flipV="1">
              <a:off x="2308778" y="2644247"/>
              <a:ext cx="521548" cy="24075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Connecteur droit avec flèche 3"/>
            <p:cNvCxnSpPr>
              <a:cxnSpLocks noChangeShapeType="1"/>
            </p:cNvCxnSpPr>
            <p:nvPr/>
          </p:nvCxnSpPr>
          <p:spPr bwMode="auto">
            <a:xfrm flipH="1">
              <a:off x="3105795" y="2428211"/>
              <a:ext cx="198047" cy="91721"/>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Connecteur droit 6"/>
            <p:cNvCxnSpPr>
              <a:cxnSpLocks noChangeShapeType="1"/>
            </p:cNvCxnSpPr>
            <p:nvPr/>
          </p:nvCxnSpPr>
          <p:spPr bwMode="auto">
            <a:xfrm flipV="1">
              <a:off x="2830326" y="2506439"/>
              <a:ext cx="311539" cy="1524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96" name="Line 247"/>
          <p:cNvSpPr>
            <a:spLocks noChangeShapeType="1"/>
          </p:cNvSpPr>
          <p:nvPr/>
        </p:nvSpPr>
        <p:spPr bwMode="auto">
          <a:xfrm rot="10800000" flipV="1">
            <a:off x="3429597" y="2027238"/>
            <a:ext cx="123825" cy="125412"/>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97" name="Connecteur droit 239"/>
          <p:cNvCxnSpPr>
            <a:cxnSpLocks noChangeShapeType="1"/>
          </p:cNvCxnSpPr>
          <p:nvPr/>
        </p:nvCxnSpPr>
        <p:spPr bwMode="auto">
          <a:xfrm flipV="1">
            <a:off x="3553422" y="1774825"/>
            <a:ext cx="266700" cy="25241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ZoneTexte 12"/>
          <p:cNvSpPr txBox="1">
            <a:spLocks noChangeArrowheads="1"/>
          </p:cNvSpPr>
          <p:nvPr/>
        </p:nvSpPr>
        <p:spPr bwMode="auto">
          <a:xfrm>
            <a:off x="7604765" y="1173802"/>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(1)</a:t>
            </a:r>
          </a:p>
        </p:txBody>
      </p:sp>
      <p:sp>
        <p:nvSpPr>
          <p:cNvPr id="101" name="Rectangle 313"/>
          <p:cNvSpPr>
            <a:spLocks noChangeArrowheads="1"/>
          </p:cNvSpPr>
          <p:nvPr/>
        </p:nvSpPr>
        <p:spPr bwMode="auto">
          <a:xfrm>
            <a:off x="3383809" y="3681413"/>
            <a:ext cx="3625108" cy="301625"/>
          </a:xfrm>
          <a:prstGeom prst="rect">
            <a:avLst/>
          </a:prstGeom>
          <a:no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02" name="Rectangle 311"/>
          <p:cNvSpPr>
            <a:spLocks noChangeArrowheads="1"/>
          </p:cNvSpPr>
          <p:nvPr/>
        </p:nvSpPr>
        <p:spPr bwMode="auto">
          <a:xfrm>
            <a:off x="4531896" y="3679825"/>
            <a:ext cx="269278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A    </a:t>
            </a:r>
            <a:r>
              <a:rPr lang="fr-FR" altLang="fr-FR" sz="1400" dirty="0" smtClean="0">
                <a:latin typeface="Arial" panose="020B0604020202020204" pitchFamily="34" charset="0"/>
                <a:cs typeface="Arial" panose="020B0604020202020204" pitchFamily="34" charset="0"/>
              </a:rPr>
              <a:t>B[Ø10.08]</a:t>
            </a:r>
            <a:r>
              <a:rPr lang="fr-FR" altLang="fr-FR" sz="1400" dirty="0" smtClean="0">
                <a:latin typeface="Arial" panose="020B0604020202020204" pitchFamily="34" charset="0"/>
                <a:cs typeface="Arial" panose="020B0604020202020204" pitchFamily="34" charset="0"/>
                <a:sym typeface="CATIA Symbols"/>
              </a:rPr>
              <a:t>   C[10.08]</a:t>
            </a:r>
            <a:r>
              <a:rPr lang="fr-FR" altLang="fr-FR" sz="1400" dirty="0" smtClean="0">
                <a:latin typeface="Arial" panose="020B0604020202020204" pitchFamily="34" charset="0"/>
                <a:cs typeface="Arial" panose="020B0604020202020204" pitchFamily="34" charset="0"/>
              </a:rPr>
              <a:t>  </a:t>
            </a:r>
            <a:endParaRPr lang="fr-FR" altLang="fr-FR" sz="1400" dirty="0">
              <a:latin typeface="Arial" panose="020B0604020202020204" pitchFamily="34" charset="0"/>
              <a:cs typeface="Arial" panose="020B0604020202020204" pitchFamily="34" charset="0"/>
            </a:endParaRPr>
          </a:p>
        </p:txBody>
      </p:sp>
      <p:sp>
        <p:nvSpPr>
          <p:cNvPr id="103" name="Rectangle 312"/>
          <p:cNvSpPr>
            <a:spLocks noChangeArrowheads="1"/>
          </p:cNvSpPr>
          <p:nvPr/>
        </p:nvSpPr>
        <p:spPr bwMode="auto">
          <a:xfrm>
            <a:off x="3666384" y="3679825"/>
            <a:ext cx="88165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 20]</a:t>
            </a:r>
            <a:r>
              <a:rPr lang="fr-FR" altLang="fr-FR" sz="1400" dirty="0" smtClean="0">
                <a:latin typeface="Arial" panose="020B0604020202020204" pitchFamily="34" charset="0"/>
                <a:cs typeface="Arial" panose="020B0604020202020204" pitchFamily="34" charset="0"/>
                <a:sym typeface="CATIA Symbols"/>
              </a:rPr>
              <a:t></a:t>
            </a:r>
            <a:endParaRPr lang="fr-FR" altLang="fr-FR" sz="1400" dirty="0">
              <a:latin typeface="Arial" panose="020B0604020202020204" pitchFamily="34" charset="0"/>
              <a:cs typeface="Arial" panose="020B0604020202020204" pitchFamily="34" charset="0"/>
            </a:endParaRPr>
          </a:p>
        </p:txBody>
      </p:sp>
      <p:sp>
        <p:nvSpPr>
          <p:cNvPr id="104" name="Line 314"/>
          <p:cNvSpPr>
            <a:spLocks noChangeShapeType="1"/>
          </p:cNvSpPr>
          <p:nvPr/>
        </p:nvSpPr>
        <p:spPr bwMode="auto">
          <a:xfrm>
            <a:off x="3682259"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5" name="Line 315"/>
          <p:cNvSpPr>
            <a:spLocks noChangeShapeType="1"/>
          </p:cNvSpPr>
          <p:nvPr/>
        </p:nvSpPr>
        <p:spPr bwMode="auto">
          <a:xfrm>
            <a:off x="4546184"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6" name="Line 316"/>
          <p:cNvSpPr>
            <a:spLocks noChangeShapeType="1"/>
          </p:cNvSpPr>
          <p:nvPr/>
        </p:nvSpPr>
        <p:spPr bwMode="auto">
          <a:xfrm>
            <a:off x="4850984"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107" name="Group 317"/>
          <p:cNvGrpSpPr>
            <a:grpSpLocks/>
          </p:cNvGrpSpPr>
          <p:nvPr/>
        </p:nvGrpSpPr>
        <p:grpSpPr bwMode="auto">
          <a:xfrm>
            <a:off x="3437784" y="3736975"/>
            <a:ext cx="190500" cy="192088"/>
            <a:chOff x="4360" y="1124"/>
            <a:chExt cx="120" cy="120"/>
          </a:xfrm>
        </p:grpSpPr>
        <p:sp>
          <p:nvSpPr>
            <p:cNvPr id="108"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09"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0"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sp>
        <p:nvSpPr>
          <p:cNvPr id="111" name="Line 321"/>
          <p:cNvSpPr>
            <a:spLocks noChangeShapeType="1"/>
          </p:cNvSpPr>
          <p:nvPr/>
        </p:nvSpPr>
        <p:spPr bwMode="auto">
          <a:xfrm>
            <a:off x="5971759"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2" name="Line 248"/>
          <p:cNvSpPr>
            <a:spLocks noChangeShapeType="1"/>
          </p:cNvSpPr>
          <p:nvPr/>
        </p:nvSpPr>
        <p:spPr bwMode="auto">
          <a:xfrm>
            <a:off x="3252047" y="3832225"/>
            <a:ext cx="1444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3" name="Line 247"/>
          <p:cNvSpPr>
            <a:spLocks noChangeShapeType="1"/>
          </p:cNvSpPr>
          <p:nvPr/>
        </p:nvSpPr>
        <p:spPr bwMode="auto">
          <a:xfrm rot="1763884">
            <a:off x="2962610" y="3385216"/>
            <a:ext cx="377475" cy="380681"/>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4" name="Line 247"/>
          <p:cNvSpPr>
            <a:spLocks noChangeShapeType="1"/>
          </p:cNvSpPr>
          <p:nvPr/>
        </p:nvSpPr>
        <p:spPr bwMode="auto">
          <a:xfrm rot="-9036116">
            <a:off x="2811074" y="2612570"/>
            <a:ext cx="125413" cy="12382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115" name="Connecteur droit 243"/>
          <p:cNvCxnSpPr>
            <a:cxnSpLocks noChangeShapeType="1"/>
            <a:stCxn id="114" idx="0"/>
          </p:cNvCxnSpPr>
          <p:nvPr/>
        </p:nvCxnSpPr>
        <p:spPr bwMode="auto">
          <a:xfrm>
            <a:off x="2896799" y="2758620"/>
            <a:ext cx="173038" cy="57626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6" name="ZoneTexte 247"/>
          <p:cNvSpPr txBox="1">
            <a:spLocks noChangeArrowheads="1"/>
          </p:cNvSpPr>
          <p:nvPr/>
        </p:nvSpPr>
        <p:spPr bwMode="auto">
          <a:xfrm>
            <a:off x="7008917" y="367411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panose="020B0604020202020204" pitchFamily="34" charset="0"/>
                <a:cs typeface="Arial" panose="020B0604020202020204" pitchFamily="34" charset="0"/>
              </a:rPr>
              <a:t>(2)</a:t>
            </a:r>
          </a:p>
        </p:txBody>
      </p:sp>
      <p:sp>
        <p:nvSpPr>
          <p:cNvPr id="118" name="ZoneTexte 247"/>
          <p:cNvSpPr txBox="1">
            <a:spLocks noChangeArrowheads="1"/>
          </p:cNvSpPr>
          <p:nvPr/>
        </p:nvSpPr>
        <p:spPr bwMode="auto">
          <a:xfrm>
            <a:off x="5737865" y="84709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panose="020B0604020202020204" pitchFamily="34" charset="0"/>
                <a:cs typeface="Arial" panose="020B0604020202020204" pitchFamily="34" charset="0"/>
              </a:rPr>
              <a:t>(3)</a:t>
            </a:r>
            <a:endParaRPr lang="fr-FR" altLang="fr-FR" sz="1400" dirty="0">
              <a:latin typeface="Arial" pitchFamily="34" charset="0"/>
              <a:cs typeface="Arial" panose="020B0604020202020204" pitchFamily="34" charset="0"/>
            </a:endParaRPr>
          </a:p>
        </p:txBody>
      </p:sp>
      <p:sp>
        <p:nvSpPr>
          <p:cNvPr id="119" name="ZoneTexte 118"/>
          <p:cNvSpPr txBox="1"/>
          <p:nvPr/>
        </p:nvSpPr>
        <p:spPr>
          <a:xfrm>
            <a:off x="107504" y="116632"/>
            <a:ext cx="6458435"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SPECIFICATION D'UN GROUPE DE TROUS</a:t>
            </a:r>
            <a:endParaRPr lang="fr-FR" sz="2400" b="1" dirty="0">
              <a:latin typeface="Arial" panose="020B0604020202020204" pitchFamily="34" charset="0"/>
              <a:cs typeface="Arial" panose="020B0604020202020204" pitchFamily="34" charset="0"/>
            </a:endParaRPr>
          </a:p>
        </p:txBody>
      </p:sp>
      <p:sp>
        <p:nvSpPr>
          <p:cNvPr id="79" name="Line 235"/>
          <p:cNvSpPr>
            <a:spLocks noChangeShapeType="1"/>
          </p:cNvSpPr>
          <p:nvPr/>
        </p:nvSpPr>
        <p:spPr bwMode="auto">
          <a:xfrm>
            <a:off x="1484909" y="3030538"/>
            <a:ext cx="331628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99" name="Rectangle 210"/>
          <p:cNvSpPr>
            <a:spLocks noChangeArrowheads="1"/>
          </p:cNvSpPr>
          <p:nvPr/>
        </p:nvSpPr>
        <p:spPr bwMode="auto">
          <a:xfrm>
            <a:off x="5732107" y="163449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0" name="Line 211"/>
          <p:cNvSpPr>
            <a:spLocks noChangeShapeType="1"/>
          </p:cNvSpPr>
          <p:nvPr/>
        </p:nvSpPr>
        <p:spPr bwMode="auto">
          <a:xfrm flipV="1">
            <a:off x="5878157" y="1520195"/>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Freeform 212"/>
          <p:cNvSpPr>
            <a:spLocks/>
          </p:cNvSpPr>
          <p:nvPr/>
        </p:nvSpPr>
        <p:spPr bwMode="auto">
          <a:xfrm>
            <a:off x="5800370" y="150432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0" name="Rectangle 223"/>
          <p:cNvSpPr>
            <a:spLocks noChangeArrowheads="1"/>
          </p:cNvSpPr>
          <p:nvPr/>
        </p:nvSpPr>
        <p:spPr bwMode="auto">
          <a:xfrm>
            <a:off x="5725757" y="1628145"/>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121" name="Rectangle 210"/>
          <p:cNvSpPr>
            <a:spLocks noChangeArrowheads="1"/>
          </p:cNvSpPr>
          <p:nvPr/>
        </p:nvSpPr>
        <p:spPr bwMode="auto">
          <a:xfrm>
            <a:off x="5403202" y="411520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2" name="Line 211"/>
          <p:cNvSpPr>
            <a:spLocks noChangeShapeType="1"/>
          </p:cNvSpPr>
          <p:nvPr/>
        </p:nvSpPr>
        <p:spPr bwMode="auto">
          <a:xfrm flipV="1">
            <a:off x="5549252" y="4000902"/>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Freeform 212"/>
          <p:cNvSpPr>
            <a:spLocks/>
          </p:cNvSpPr>
          <p:nvPr/>
        </p:nvSpPr>
        <p:spPr bwMode="auto">
          <a:xfrm>
            <a:off x="5471465" y="398502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4" name="Rectangle 223"/>
          <p:cNvSpPr>
            <a:spLocks noChangeArrowheads="1"/>
          </p:cNvSpPr>
          <p:nvPr/>
        </p:nvSpPr>
        <p:spPr bwMode="auto">
          <a:xfrm>
            <a:off x="5396852" y="4108852"/>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H</a:t>
            </a:r>
            <a:endParaRPr lang="fr-FR" altLang="fr-FR" sz="1400" dirty="0">
              <a:latin typeface="Arial" charset="0"/>
            </a:endParaRPr>
          </a:p>
        </p:txBody>
      </p:sp>
      <p:sp>
        <p:nvSpPr>
          <p:cNvPr id="125" name="Flèche droite 124"/>
          <p:cNvSpPr/>
          <p:nvPr/>
        </p:nvSpPr>
        <p:spPr>
          <a:xfrm flipH="1">
            <a:off x="8050934" y="1134856"/>
            <a:ext cx="653143" cy="34602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62886583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2"/>
          <p:cNvSpPr>
            <a:spLocks noGrp="1"/>
          </p:cNvSpPr>
          <p:nvPr>
            <p:ph type="sldNum" sz="quarter" idx="4294967295"/>
          </p:nvPr>
        </p:nvSpPr>
        <p:spPr>
          <a:xfrm>
            <a:off x="8362690" y="6497473"/>
            <a:ext cx="576064" cy="268139"/>
          </a:xfrm>
          <a:prstGeom prst="rect">
            <a:avLst/>
          </a:prstGeom>
        </p:spPr>
        <p:txBody>
          <a:bodyPr/>
          <a:lstStyle/>
          <a:p>
            <a:pPr>
              <a:tabLst>
                <a:tab pos="1440000" algn="r"/>
              </a:tabLst>
            </a:pPr>
            <a:fld id="{52D49FE9-411A-421C-95F2-BCD663E375F5}" type="slidenum">
              <a:rPr lang="fr-FR" smtClean="0"/>
              <a:pPr>
                <a:tabLst>
                  <a:tab pos="1440000" algn="r"/>
                </a:tabLst>
              </a:pPr>
              <a:t>27</a:t>
            </a:fld>
            <a:endParaRPr lang="fr-FR" dirty="0"/>
          </a:p>
        </p:txBody>
      </p:sp>
      <p:sp>
        <p:nvSpPr>
          <p:cNvPr id="19" name="Freeform 278" descr="Diagonales vers le haut (blanc/noir)"/>
          <p:cNvSpPr>
            <a:spLocks/>
          </p:cNvSpPr>
          <p:nvPr/>
        </p:nvSpPr>
        <p:spPr bwMode="auto">
          <a:xfrm>
            <a:off x="1299952" y="1880657"/>
            <a:ext cx="1350845" cy="1271481"/>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20" name="Rectangle 285"/>
          <p:cNvSpPr>
            <a:spLocks noChangeArrowheads="1"/>
          </p:cNvSpPr>
          <p:nvPr/>
        </p:nvSpPr>
        <p:spPr bwMode="auto">
          <a:xfrm>
            <a:off x="1177845" y="3035678"/>
            <a:ext cx="27732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Calibri" pitchFamily="34" charset="0"/>
              </a:rPr>
              <a:t>2</a:t>
            </a:r>
            <a:endParaRPr lang="fr-FR" altLang="fr-FR" sz="1400" dirty="0">
              <a:latin typeface="Calibri" pitchFamily="34" charset="0"/>
            </a:endParaRPr>
          </a:p>
        </p:txBody>
      </p:sp>
      <p:sp>
        <p:nvSpPr>
          <p:cNvPr id="21" name="Rectangle 287"/>
          <p:cNvSpPr>
            <a:spLocks noChangeArrowheads="1"/>
          </p:cNvSpPr>
          <p:nvPr/>
        </p:nvSpPr>
        <p:spPr bwMode="auto">
          <a:xfrm>
            <a:off x="2910983" y="3064531"/>
            <a:ext cx="106477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Calibri" pitchFamily="34" charset="0"/>
              </a:rPr>
              <a:t>4 : MMVC</a:t>
            </a:r>
            <a:endParaRPr lang="fr-FR" altLang="fr-FR" sz="1400" dirty="0">
              <a:latin typeface="Calibri" pitchFamily="34" charset="0"/>
            </a:endParaRPr>
          </a:p>
        </p:txBody>
      </p:sp>
      <p:sp>
        <p:nvSpPr>
          <p:cNvPr id="34" name="Rectangle 343"/>
          <p:cNvSpPr>
            <a:spLocks noChangeArrowheads="1"/>
          </p:cNvSpPr>
          <p:nvPr/>
        </p:nvSpPr>
        <p:spPr bwMode="auto">
          <a:xfrm>
            <a:off x="5582261" y="1914333"/>
            <a:ext cx="2419445" cy="1570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Calibri" pitchFamily="34" charset="0"/>
              </a:rPr>
              <a:t>1 : Surface réelle B</a:t>
            </a:r>
          </a:p>
          <a:p>
            <a:pPr eaLnBrk="1" hangingPunct="1">
              <a:spcBef>
                <a:spcPct val="0"/>
              </a:spcBef>
              <a:buFontTx/>
              <a:buNone/>
            </a:pPr>
            <a:r>
              <a:rPr lang="fr-FR" altLang="fr-FR" sz="1600" dirty="0" smtClean="0">
                <a:latin typeface="Calibri" pitchFamily="34" charset="0"/>
              </a:rPr>
              <a:t>2 : Zone de tolérance de B</a:t>
            </a:r>
          </a:p>
          <a:p>
            <a:pPr eaLnBrk="1" hangingPunct="1">
              <a:spcBef>
                <a:spcPct val="0"/>
              </a:spcBef>
              <a:buNone/>
            </a:pPr>
            <a:r>
              <a:rPr lang="fr-FR" altLang="fr-FR" sz="1600" dirty="0" smtClean="0">
                <a:latin typeface="Calibri" pitchFamily="34" charset="0"/>
              </a:rPr>
              <a:t>3 : </a:t>
            </a:r>
            <a:r>
              <a:rPr lang="fr-FR" altLang="fr-FR" sz="1600" dirty="0">
                <a:latin typeface="Calibri" pitchFamily="34" charset="0"/>
              </a:rPr>
              <a:t>Surface réelle C</a:t>
            </a:r>
          </a:p>
          <a:p>
            <a:pPr eaLnBrk="1" hangingPunct="1">
              <a:spcBef>
                <a:spcPct val="0"/>
              </a:spcBef>
              <a:buFontTx/>
              <a:buNone/>
            </a:pPr>
            <a:r>
              <a:rPr lang="fr-FR" altLang="fr-FR" sz="1600" dirty="0" smtClean="0">
                <a:latin typeface="Calibri" pitchFamily="34" charset="0"/>
              </a:rPr>
              <a:t>4 : Zone de tolérance de C </a:t>
            </a:r>
          </a:p>
          <a:p>
            <a:pPr eaLnBrk="1" hangingPunct="1">
              <a:spcBef>
                <a:spcPct val="0"/>
              </a:spcBef>
              <a:buFontTx/>
              <a:buNone/>
            </a:pPr>
            <a:r>
              <a:rPr lang="fr-FR" altLang="fr-FR" sz="1600" dirty="0" smtClean="0">
                <a:latin typeface="Calibri" pitchFamily="34" charset="0"/>
              </a:rPr>
              <a:t>5 : Surfaces tolérancées G</a:t>
            </a:r>
          </a:p>
          <a:p>
            <a:pPr eaLnBrk="1" hangingPunct="1">
              <a:spcBef>
                <a:spcPct val="0"/>
              </a:spcBef>
              <a:buFontTx/>
              <a:buNone/>
            </a:pPr>
            <a:r>
              <a:rPr lang="fr-FR" altLang="fr-FR" sz="1600" dirty="0" smtClean="0">
                <a:latin typeface="Calibri" pitchFamily="34" charset="0"/>
              </a:rPr>
              <a:t>6 </a:t>
            </a:r>
            <a:r>
              <a:rPr lang="fr-FR" altLang="fr-FR" sz="1600" dirty="0">
                <a:latin typeface="Calibri" pitchFamily="34" charset="0"/>
              </a:rPr>
              <a:t>: </a:t>
            </a:r>
            <a:r>
              <a:rPr lang="fr-FR" altLang="fr-FR" sz="1600" dirty="0" smtClean="0">
                <a:latin typeface="Calibri" pitchFamily="34" charset="0"/>
              </a:rPr>
              <a:t>Zone de tolérance de G </a:t>
            </a:r>
            <a:endParaRPr lang="fr-FR" altLang="fr-FR" sz="1600" dirty="0">
              <a:latin typeface="Calibri" pitchFamily="34" charset="0"/>
            </a:endParaRPr>
          </a:p>
        </p:txBody>
      </p:sp>
      <p:sp>
        <p:nvSpPr>
          <p:cNvPr id="40" name="Freeform 309" descr="Diagonales vers le haut (blanc/noir)"/>
          <p:cNvSpPr>
            <a:spLocks/>
          </p:cNvSpPr>
          <p:nvPr/>
        </p:nvSpPr>
        <p:spPr bwMode="auto">
          <a:xfrm>
            <a:off x="3797327" y="2852620"/>
            <a:ext cx="717550" cy="304800"/>
          </a:xfrm>
          <a:custGeom>
            <a:avLst/>
            <a:gdLst>
              <a:gd name="T0" fmla="*/ 2147483647 w 717"/>
              <a:gd name="T1" fmla="*/ 2147483647 h 142"/>
              <a:gd name="T2" fmla="*/ 2147483647 w 717"/>
              <a:gd name="T3" fmla="*/ 0 h 142"/>
              <a:gd name="T4" fmla="*/ 2147483647 w 717"/>
              <a:gd name="T5" fmla="*/ 2147483647 h 142"/>
              <a:gd name="T6" fmla="*/ 2147483647 w 717"/>
              <a:gd name="T7" fmla="*/ 2147483647 h 142"/>
              <a:gd name="T8" fmla="*/ 0 w 717"/>
              <a:gd name="T9" fmla="*/ 2147483647 h 142"/>
              <a:gd name="T10" fmla="*/ 2147483647 w 717"/>
              <a:gd name="T11" fmla="*/ 2147483647 h 1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7" h="142">
                <a:moveTo>
                  <a:pt x="21" y="1"/>
                </a:moveTo>
                <a:lnTo>
                  <a:pt x="708" y="0"/>
                </a:lnTo>
                <a:lnTo>
                  <a:pt x="717" y="142"/>
                </a:lnTo>
                <a:lnTo>
                  <a:pt x="126" y="99"/>
                </a:lnTo>
                <a:lnTo>
                  <a:pt x="0" y="12"/>
                </a:lnTo>
                <a:lnTo>
                  <a:pt x="21" y="1"/>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fr-FR"/>
          </a:p>
        </p:txBody>
      </p:sp>
      <p:sp>
        <p:nvSpPr>
          <p:cNvPr id="41" name="Freeform 308" descr="Diagonales vers le haut (blanc/noir)"/>
          <p:cNvSpPr>
            <a:spLocks/>
          </p:cNvSpPr>
          <p:nvPr/>
        </p:nvSpPr>
        <p:spPr bwMode="auto">
          <a:xfrm>
            <a:off x="3816377" y="1933457"/>
            <a:ext cx="730250" cy="338138"/>
          </a:xfrm>
          <a:custGeom>
            <a:avLst/>
            <a:gdLst>
              <a:gd name="T0" fmla="*/ 0 w 729"/>
              <a:gd name="T1" fmla="*/ 2147483647 h 159"/>
              <a:gd name="T2" fmla="*/ 2147483647 w 729"/>
              <a:gd name="T3" fmla="*/ 2147483647 h 159"/>
              <a:gd name="T4" fmla="*/ 2147483647 w 729"/>
              <a:gd name="T5" fmla="*/ 2147483647 h 159"/>
              <a:gd name="T6" fmla="*/ 2147483647 w 729"/>
              <a:gd name="T7" fmla="*/ 0 h 159"/>
              <a:gd name="T8" fmla="*/ 0 w 729"/>
              <a:gd name="T9" fmla="*/ 2147483647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159">
                <a:moveTo>
                  <a:pt x="0" y="159"/>
                </a:moveTo>
                <a:lnTo>
                  <a:pt x="729" y="159"/>
                </a:lnTo>
                <a:lnTo>
                  <a:pt x="696" y="18"/>
                </a:lnTo>
                <a:lnTo>
                  <a:pt x="153" y="0"/>
                </a:lnTo>
                <a:lnTo>
                  <a:pt x="0" y="159"/>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fr-FR"/>
          </a:p>
        </p:txBody>
      </p:sp>
      <p:sp>
        <p:nvSpPr>
          <p:cNvPr id="42" name="Line 306"/>
          <p:cNvSpPr>
            <a:spLocks noChangeShapeType="1"/>
          </p:cNvSpPr>
          <p:nvPr/>
        </p:nvSpPr>
        <p:spPr bwMode="auto">
          <a:xfrm>
            <a:off x="3422995" y="2771022"/>
            <a:ext cx="1090295"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 name="Line 307"/>
          <p:cNvSpPr>
            <a:spLocks noChangeShapeType="1"/>
          </p:cNvSpPr>
          <p:nvPr/>
        </p:nvSpPr>
        <p:spPr bwMode="auto">
          <a:xfrm>
            <a:off x="3422995" y="2330650"/>
            <a:ext cx="1137920"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Line 345"/>
          <p:cNvSpPr>
            <a:spLocks noChangeShapeType="1"/>
          </p:cNvSpPr>
          <p:nvPr/>
        </p:nvSpPr>
        <p:spPr bwMode="auto">
          <a:xfrm flipV="1">
            <a:off x="4266537" y="1834107"/>
            <a:ext cx="301996" cy="37034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5" name="Forme libre 2"/>
          <p:cNvSpPr>
            <a:spLocks/>
          </p:cNvSpPr>
          <p:nvPr/>
        </p:nvSpPr>
        <p:spPr bwMode="auto">
          <a:xfrm rot="10800000">
            <a:off x="3786215" y="2825632"/>
            <a:ext cx="774700" cy="96838"/>
          </a:xfrm>
          <a:custGeom>
            <a:avLst/>
            <a:gdLst>
              <a:gd name="T0" fmla="*/ 0 w 1229533"/>
              <a:gd name="T1" fmla="*/ 281910 h 95766"/>
              <a:gd name="T2" fmla="*/ 2695 w 1229533"/>
              <a:gd name="T3" fmla="*/ 8169 h 95766"/>
              <a:gd name="T4" fmla="*/ 4910 w 1229533"/>
              <a:gd name="T5" fmla="*/ 68996 h 95766"/>
              <a:gd name="T6" fmla="*/ 7991 w 1229533"/>
              <a:gd name="T7" fmla="*/ 38586 h 95766"/>
              <a:gd name="T8" fmla="*/ 11458 w 1229533"/>
              <a:gd name="T9" fmla="*/ 281909 h 957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9533" h="95766">
                <a:moveTo>
                  <a:pt x="0" y="95766"/>
                </a:moveTo>
                <a:cubicBezTo>
                  <a:pt x="86101" y="71657"/>
                  <a:pt x="201478" y="14830"/>
                  <a:pt x="289302" y="2776"/>
                </a:cubicBezTo>
                <a:cubicBezTo>
                  <a:pt x="377126" y="-9278"/>
                  <a:pt x="432231" y="21717"/>
                  <a:pt x="526943" y="23439"/>
                </a:cubicBezTo>
                <a:cubicBezTo>
                  <a:pt x="621655" y="25161"/>
                  <a:pt x="740475" y="1054"/>
                  <a:pt x="857573" y="13108"/>
                </a:cubicBezTo>
                <a:cubicBezTo>
                  <a:pt x="974671" y="25162"/>
                  <a:pt x="1089617" y="76822"/>
                  <a:pt x="1229533" y="95765"/>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46" name="Forme libre 171"/>
          <p:cNvSpPr>
            <a:spLocks/>
          </p:cNvSpPr>
          <p:nvPr/>
        </p:nvSpPr>
        <p:spPr bwMode="auto">
          <a:xfrm>
            <a:off x="3814790" y="2204920"/>
            <a:ext cx="746125" cy="88900"/>
          </a:xfrm>
          <a:custGeom>
            <a:avLst/>
            <a:gdLst>
              <a:gd name="T0" fmla="*/ 0 w 1183038"/>
              <a:gd name="T1" fmla="*/ 47813 h 89231"/>
              <a:gd name="T2" fmla="*/ 3102 w 1183038"/>
              <a:gd name="T3" fmla="*/ 981 h 89231"/>
              <a:gd name="T4" fmla="*/ 5698 w 1183038"/>
              <a:gd name="T5" fmla="*/ 15391 h 89231"/>
              <a:gd name="T6" fmla="*/ 9308 w 1183038"/>
              <a:gd name="T7" fmla="*/ 8187 h 89231"/>
              <a:gd name="T8" fmla="*/ 10737 w 1183038"/>
              <a:gd name="T9" fmla="*/ 22774 h 89231"/>
              <a:gd name="T10" fmla="*/ 12918 w 1183038"/>
              <a:gd name="T11" fmla="*/ 62223 h 892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83038" h="89231">
                <a:moveTo>
                  <a:pt x="0" y="68567"/>
                </a:moveTo>
                <a:cubicBezTo>
                  <a:pt x="86101" y="44458"/>
                  <a:pt x="197173" y="9157"/>
                  <a:pt x="284136" y="1408"/>
                </a:cubicBezTo>
                <a:cubicBezTo>
                  <a:pt x="371099" y="-6341"/>
                  <a:pt x="427065" y="20349"/>
                  <a:pt x="521777" y="22071"/>
                </a:cubicBezTo>
                <a:cubicBezTo>
                  <a:pt x="616489" y="23793"/>
                  <a:pt x="775476" y="9976"/>
                  <a:pt x="852407" y="11740"/>
                </a:cubicBezTo>
                <a:cubicBezTo>
                  <a:pt x="929338" y="13504"/>
                  <a:pt x="921370" y="18881"/>
                  <a:pt x="983363" y="32657"/>
                </a:cubicBezTo>
                <a:cubicBezTo>
                  <a:pt x="1045356" y="46433"/>
                  <a:pt x="1124789" y="76358"/>
                  <a:pt x="1183038" y="89231"/>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61" name="Line 288"/>
          <p:cNvSpPr>
            <a:spLocks noChangeShapeType="1"/>
          </p:cNvSpPr>
          <p:nvPr/>
        </p:nvSpPr>
        <p:spPr bwMode="auto">
          <a:xfrm flipH="1">
            <a:off x="3422995" y="2760059"/>
            <a:ext cx="537210" cy="275619"/>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245" name="Groupe 10244"/>
          <p:cNvGrpSpPr/>
          <p:nvPr/>
        </p:nvGrpSpPr>
        <p:grpSpPr>
          <a:xfrm>
            <a:off x="1625389" y="2072032"/>
            <a:ext cx="636900" cy="771660"/>
            <a:chOff x="885823" y="3115856"/>
            <a:chExt cx="611507" cy="740894"/>
          </a:xfrm>
        </p:grpSpPr>
        <p:sp>
          <p:nvSpPr>
            <p:cNvPr id="35" name="Line 344"/>
            <p:cNvSpPr>
              <a:spLocks noChangeShapeType="1"/>
            </p:cNvSpPr>
            <p:nvPr/>
          </p:nvSpPr>
          <p:spPr bwMode="auto">
            <a:xfrm flipH="1" flipV="1">
              <a:off x="885823" y="3115856"/>
              <a:ext cx="255587" cy="222569"/>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8" name="Groupe 137"/>
            <p:cNvGrpSpPr/>
            <p:nvPr/>
          </p:nvGrpSpPr>
          <p:grpSpPr>
            <a:xfrm>
              <a:off x="966470" y="3333816"/>
              <a:ext cx="530860" cy="522934"/>
              <a:chOff x="912812" y="3280958"/>
              <a:chExt cx="638175" cy="628650"/>
            </a:xfrm>
          </p:grpSpPr>
          <p:grpSp>
            <p:nvGrpSpPr>
              <p:cNvPr id="22" name="Group 301"/>
              <p:cNvGrpSpPr>
                <a:grpSpLocks/>
              </p:cNvGrpSpPr>
              <p:nvPr/>
            </p:nvGrpSpPr>
            <p:grpSpPr bwMode="auto">
              <a:xfrm>
                <a:off x="1196975" y="3514321"/>
                <a:ext cx="134937" cy="134937"/>
                <a:chOff x="3742" y="3913"/>
                <a:chExt cx="85" cy="85"/>
              </a:xfrm>
            </p:grpSpPr>
            <p:sp>
              <p:nvSpPr>
                <p:cNvPr id="23"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7" name="Forme libre 1"/>
              <p:cNvSpPr>
                <a:spLocks/>
              </p:cNvSpPr>
              <p:nvPr/>
            </p:nvSpPr>
            <p:spPr bwMode="auto">
              <a:xfrm>
                <a:off x="912812" y="3280958"/>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99" name="Oval 279"/>
              <p:cNvSpPr>
                <a:spLocks noChangeArrowheads="1"/>
              </p:cNvSpPr>
              <p:nvPr/>
            </p:nvSpPr>
            <p:spPr bwMode="auto">
              <a:xfrm>
                <a:off x="990600" y="3338109"/>
                <a:ext cx="495300" cy="495300"/>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grpSp>
      <p:sp>
        <p:nvSpPr>
          <p:cNvPr id="100" name="Line 286"/>
          <p:cNvSpPr>
            <a:spLocks noChangeShapeType="1"/>
          </p:cNvSpPr>
          <p:nvPr/>
        </p:nvSpPr>
        <p:spPr bwMode="auto">
          <a:xfrm flipH="1">
            <a:off x="1412779" y="2721091"/>
            <a:ext cx="430336" cy="405346"/>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1" name="ZoneTexte 120"/>
          <p:cNvSpPr txBox="1"/>
          <p:nvPr/>
        </p:nvSpPr>
        <p:spPr>
          <a:xfrm>
            <a:off x="4577694" y="1547433"/>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sp>
        <p:nvSpPr>
          <p:cNvPr id="123" name="ZoneTexte 122"/>
          <p:cNvSpPr txBox="1"/>
          <p:nvPr/>
        </p:nvSpPr>
        <p:spPr>
          <a:xfrm>
            <a:off x="1316505" y="1840676"/>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124" name="Line 157"/>
          <p:cNvSpPr>
            <a:spLocks noChangeShapeType="1"/>
          </p:cNvSpPr>
          <p:nvPr/>
        </p:nvSpPr>
        <p:spPr bwMode="auto">
          <a:xfrm>
            <a:off x="2005833" y="1086465"/>
            <a:ext cx="2039538"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25" name="Rectangle 158"/>
          <p:cNvSpPr>
            <a:spLocks noChangeArrowheads="1"/>
          </p:cNvSpPr>
          <p:nvPr/>
        </p:nvSpPr>
        <p:spPr bwMode="auto">
          <a:xfrm>
            <a:off x="2782588" y="733449"/>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panose="020B0604020202020204" pitchFamily="34" charset="0"/>
                <a:cs typeface="Arial" panose="020B0604020202020204" pitchFamily="34" charset="0"/>
              </a:rPr>
              <a:t>70</a:t>
            </a:r>
          </a:p>
        </p:txBody>
      </p:sp>
      <p:sp>
        <p:nvSpPr>
          <p:cNvPr id="126" name="Rectangle 159"/>
          <p:cNvSpPr>
            <a:spLocks noChangeArrowheads="1"/>
          </p:cNvSpPr>
          <p:nvPr/>
        </p:nvSpPr>
        <p:spPr bwMode="auto">
          <a:xfrm>
            <a:off x="2836445" y="774725"/>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28" name="Rectangle 240"/>
          <p:cNvSpPr>
            <a:spLocks noChangeArrowheads="1"/>
          </p:cNvSpPr>
          <p:nvPr/>
        </p:nvSpPr>
        <p:spPr bwMode="auto">
          <a:xfrm rot="-5400000">
            <a:off x="4646798" y="1928052"/>
            <a:ext cx="514350"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dirty="0">
                <a:latin typeface="Arial" panose="020B0604020202020204" pitchFamily="34" charset="0"/>
                <a:cs typeface="Arial" panose="020B0604020202020204" pitchFamily="34" charset="0"/>
              </a:rPr>
              <a:t>22</a:t>
            </a:r>
          </a:p>
        </p:txBody>
      </p:sp>
      <p:sp>
        <p:nvSpPr>
          <p:cNvPr id="129" name="Rectangle 241"/>
          <p:cNvSpPr>
            <a:spLocks noChangeArrowheads="1"/>
          </p:cNvSpPr>
          <p:nvPr/>
        </p:nvSpPr>
        <p:spPr bwMode="auto">
          <a:xfrm>
            <a:off x="4751256" y="1912282"/>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33" name="Rectangle 240"/>
          <p:cNvSpPr>
            <a:spLocks noChangeArrowheads="1"/>
          </p:cNvSpPr>
          <p:nvPr/>
        </p:nvSpPr>
        <p:spPr bwMode="auto">
          <a:xfrm rot="-5400000">
            <a:off x="4615207" y="2899126"/>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134" name="Rectangle 241"/>
          <p:cNvSpPr>
            <a:spLocks noChangeArrowheads="1"/>
          </p:cNvSpPr>
          <p:nvPr/>
        </p:nvSpPr>
        <p:spPr bwMode="auto">
          <a:xfrm>
            <a:off x="4731888" y="2893992"/>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137" name="Connecteur droit avec flèche 136"/>
          <p:cNvCxnSpPr/>
          <p:nvPr/>
        </p:nvCxnSpPr>
        <p:spPr>
          <a:xfrm>
            <a:off x="5103363" y="1565689"/>
            <a:ext cx="0" cy="999593"/>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39" name="Connecteur droit avec flèche 138"/>
          <p:cNvCxnSpPr/>
          <p:nvPr/>
        </p:nvCxnSpPr>
        <p:spPr>
          <a:xfrm>
            <a:off x="5103363" y="2535882"/>
            <a:ext cx="0" cy="999593"/>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140" name="Group 301"/>
          <p:cNvGrpSpPr>
            <a:grpSpLocks/>
          </p:cNvGrpSpPr>
          <p:nvPr/>
        </p:nvGrpSpPr>
        <p:grpSpPr bwMode="auto">
          <a:xfrm>
            <a:off x="3975763" y="1484727"/>
            <a:ext cx="134937" cy="134937"/>
            <a:chOff x="3742" y="3913"/>
            <a:chExt cx="85" cy="85"/>
          </a:xfrm>
        </p:grpSpPr>
        <p:sp>
          <p:nvSpPr>
            <p:cNvPr id="141"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43" name="Forme libre 1"/>
          <p:cNvSpPr>
            <a:spLocks/>
          </p:cNvSpPr>
          <p:nvPr/>
        </p:nvSpPr>
        <p:spPr bwMode="auto">
          <a:xfrm>
            <a:off x="3691600" y="1251364"/>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44" name="Oval 279"/>
          <p:cNvSpPr>
            <a:spLocks noChangeArrowheads="1"/>
          </p:cNvSpPr>
          <p:nvPr/>
        </p:nvSpPr>
        <p:spPr bwMode="auto">
          <a:xfrm>
            <a:off x="3769388" y="1308515"/>
            <a:ext cx="495300" cy="495300"/>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nvGrpSpPr>
          <p:cNvPr id="146" name="Group 301"/>
          <p:cNvGrpSpPr>
            <a:grpSpLocks/>
          </p:cNvGrpSpPr>
          <p:nvPr/>
        </p:nvGrpSpPr>
        <p:grpSpPr bwMode="auto">
          <a:xfrm>
            <a:off x="1952970" y="1457542"/>
            <a:ext cx="134937" cy="134937"/>
            <a:chOff x="3742" y="3913"/>
            <a:chExt cx="85" cy="85"/>
          </a:xfrm>
        </p:grpSpPr>
        <p:sp>
          <p:nvSpPr>
            <p:cNvPr id="147"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8"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49" name="Forme libre 1"/>
          <p:cNvSpPr>
            <a:spLocks/>
          </p:cNvSpPr>
          <p:nvPr/>
        </p:nvSpPr>
        <p:spPr bwMode="auto">
          <a:xfrm>
            <a:off x="1668807" y="1224179"/>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50" name="Oval 279"/>
          <p:cNvSpPr>
            <a:spLocks noChangeArrowheads="1"/>
          </p:cNvSpPr>
          <p:nvPr/>
        </p:nvSpPr>
        <p:spPr bwMode="auto">
          <a:xfrm>
            <a:off x="1746595" y="1281330"/>
            <a:ext cx="495300" cy="495300"/>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nvGrpSpPr>
          <p:cNvPr id="151" name="Group 301"/>
          <p:cNvGrpSpPr>
            <a:grpSpLocks/>
          </p:cNvGrpSpPr>
          <p:nvPr/>
        </p:nvGrpSpPr>
        <p:grpSpPr bwMode="auto">
          <a:xfrm>
            <a:off x="3997670" y="3481698"/>
            <a:ext cx="134937" cy="134937"/>
            <a:chOff x="3742" y="3913"/>
            <a:chExt cx="85" cy="85"/>
          </a:xfrm>
        </p:grpSpPr>
        <p:sp>
          <p:nvSpPr>
            <p:cNvPr id="152"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3"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54" name="Forme libre 1"/>
          <p:cNvSpPr>
            <a:spLocks/>
          </p:cNvSpPr>
          <p:nvPr/>
        </p:nvSpPr>
        <p:spPr bwMode="auto">
          <a:xfrm>
            <a:off x="3713507" y="3248335"/>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55" name="Oval 279"/>
          <p:cNvSpPr>
            <a:spLocks noChangeArrowheads="1"/>
          </p:cNvSpPr>
          <p:nvPr/>
        </p:nvSpPr>
        <p:spPr bwMode="auto">
          <a:xfrm>
            <a:off x="3791295" y="3305486"/>
            <a:ext cx="495300" cy="495300"/>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nvGrpSpPr>
          <p:cNvPr id="156" name="Group 301"/>
          <p:cNvGrpSpPr>
            <a:grpSpLocks/>
          </p:cNvGrpSpPr>
          <p:nvPr/>
        </p:nvGrpSpPr>
        <p:grpSpPr bwMode="auto">
          <a:xfrm>
            <a:off x="1974877" y="3454513"/>
            <a:ext cx="134937" cy="134937"/>
            <a:chOff x="3742" y="3913"/>
            <a:chExt cx="85" cy="85"/>
          </a:xfrm>
        </p:grpSpPr>
        <p:sp>
          <p:nvSpPr>
            <p:cNvPr id="157"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8"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59" name="Forme libre 1"/>
          <p:cNvSpPr>
            <a:spLocks/>
          </p:cNvSpPr>
          <p:nvPr/>
        </p:nvSpPr>
        <p:spPr bwMode="auto">
          <a:xfrm>
            <a:off x="1690714" y="3221150"/>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60" name="Oval 279"/>
          <p:cNvSpPr>
            <a:spLocks noChangeArrowheads="1"/>
          </p:cNvSpPr>
          <p:nvPr/>
        </p:nvSpPr>
        <p:spPr bwMode="auto">
          <a:xfrm>
            <a:off x="1768502" y="3278301"/>
            <a:ext cx="495300" cy="495300"/>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30" name="Line 235"/>
          <p:cNvSpPr>
            <a:spLocks noChangeShapeType="1"/>
          </p:cNvSpPr>
          <p:nvPr/>
        </p:nvSpPr>
        <p:spPr bwMode="auto">
          <a:xfrm>
            <a:off x="1785171" y="1551254"/>
            <a:ext cx="3439314"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31" name="Line 235"/>
          <p:cNvSpPr>
            <a:spLocks noChangeShapeType="1"/>
          </p:cNvSpPr>
          <p:nvPr/>
        </p:nvSpPr>
        <p:spPr bwMode="auto">
          <a:xfrm>
            <a:off x="1815230" y="3535475"/>
            <a:ext cx="331628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35" name="Line 231"/>
          <p:cNvSpPr>
            <a:spLocks noChangeShapeType="1"/>
          </p:cNvSpPr>
          <p:nvPr/>
        </p:nvSpPr>
        <p:spPr bwMode="auto">
          <a:xfrm flipV="1">
            <a:off x="4039738" y="874606"/>
            <a:ext cx="0" cy="3168736"/>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36" name="Line 156"/>
          <p:cNvSpPr>
            <a:spLocks noChangeShapeType="1"/>
          </p:cNvSpPr>
          <p:nvPr/>
        </p:nvSpPr>
        <p:spPr bwMode="auto">
          <a:xfrm>
            <a:off x="2004246" y="885347"/>
            <a:ext cx="0" cy="315799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38" name="Line 280"/>
          <p:cNvSpPr>
            <a:spLocks noChangeShapeType="1"/>
          </p:cNvSpPr>
          <p:nvPr/>
        </p:nvSpPr>
        <p:spPr bwMode="auto">
          <a:xfrm>
            <a:off x="1552602" y="2565282"/>
            <a:ext cx="3841544"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0240" name="Connecteur droit avec flèche 10239"/>
          <p:cNvCxnSpPr/>
          <p:nvPr/>
        </p:nvCxnSpPr>
        <p:spPr>
          <a:xfrm>
            <a:off x="3504828" y="2330649"/>
            <a:ext cx="0" cy="45494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243" name="Connecteur droit avec flèche 10242"/>
          <p:cNvCxnSpPr/>
          <p:nvPr/>
        </p:nvCxnSpPr>
        <p:spPr>
          <a:xfrm>
            <a:off x="3507809" y="1936632"/>
            <a:ext cx="0" cy="42364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244" name="ZoneTexte 10243"/>
          <p:cNvSpPr txBox="1"/>
          <p:nvPr/>
        </p:nvSpPr>
        <p:spPr>
          <a:xfrm rot="16200000">
            <a:off x="3162202" y="1933018"/>
            <a:ext cx="3834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a:t>
            </a:r>
          </a:p>
        </p:txBody>
      </p:sp>
      <p:sp>
        <p:nvSpPr>
          <p:cNvPr id="166" name="Line 306"/>
          <p:cNvSpPr>
            <a:spLocks noChangeShapeType="1"/>
          </p:cNvSpPr>
          <p:nvPr/>
        </p:nvSpPr>
        <p:spPr bwMode="auto">
          <a:xfrm>
            <a:off x="1012220" y="2776884"/>
            <a:ext cx="98202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7" name="Line 307"/>
          <p:cNvSpPr>
            <a:spLocks noChangeShapeType="1"/>
          </p:cNvSpPr>
          <p:nvPr/>
        </p:nvSpPr>
        <p:spPr bwMode="auto">
          <a:xfrm>
            <a:off x="1012219" y="2342374"/>
            <a:ext cx="9975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68" name="Connecteur droit avec flèche 167"/>
          <p:cNvCxnSpPr/>
          <p:nvPr/>
        </p:nvCxnSpPr>
        <p:spPr>
          <a:xfrm>
            <a:off x="1151927" y="2336511"/>
            <a:ext cx="0" cy="45494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70" name="ZoneTexte 169"/>
          <p:cNvSpPr txBox="1"/>
          <p:nvPr/>
        </p:nvSpPr>
        <p:spPr>
          <a:xfrm rot="16200000">
            <a:off x="719220" y="2370747"/>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a:t>
            </a:r>
          </a:p>
        </p:txBody>
      </p:sp>
      <p:sp>
        <p:nvSpPr>
          <p:cNvPr id="171" name="Line 306"/>
          <p:cNvSpPr>
            <a:spLocks noChangeShapeType="1"/>
          </p:cNvSpPr>
          <p:nvPr/>
        </p:nvSpPr>
        <p:spPr bwMode="auto">
          <a:xfrm>
            <a:off x="1027201" y="1793921"/>
            <a:ext cx="98202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2" name="Line 307"/>
          <p:cNvSpPr>
            <a:spLocks noChangeShapeType="1"/>
          </p:cNvSpPr>
          <p:nvPr/>
        </p:nvSpPr>
        <p:spPr bwMode="auto">
          <a:xfrm>
            <a:off x="1113894" y="1277143"/>
            <a:ext cx="89022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73" name="Connecteur droit avec flèche 172"/>
          <p:cNvCxnSpPr/>
          <p:nvPr/>
        </p:nvCxnSpPr>
        <p:spPr>
          <a:xfrm>
            <a:off x="1151927" y="1273646"/>
            <a:ext cx="0" cy="52971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74" name="ZoneTexte 173"/>
          <p:cNvSpPr txBox="1"/>
          <p:nvPr/>
        </p:nvSpPr>
        <p:spPr>
          <a:xfrm rot="16200000">
            <a:off x="659662" y="1364634"/>
            <a:ext cx="671979"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12.4</a:t>
            </a:r>
          </a:p>
        </p:txBody>
      </p:sp>
      <p:sp>
        <p:nvSpPr>
          <p:cNvPr id="176" name="Line 345"/>
          <p:cNvSpPr>
            <a:spLocks noChangeShapeType="1"/>
          </p:cNvSpPr>
          <p:nvPr/>
        </p:nvSpPr>
        <p:spPr bwMode="auto">
          <a:xfrm flipV="1">
            <a:off x="4244630" y="1291720"/>
            <a:ext cx="333063" cy="147986"/>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7" name="ZoneTexte 176"/>
          <p:cNvSpPr txBox="1"/>
          <p:nvPr/>
        </p:nvSpPr>
        <p:spPr>
          <a:xfrm>
            <a:off x="4613213" y="1130440"/>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6</a:t>
            </a:r>
          </a:p>
        </p:txBody>
      </p:sp>
      <p:sp>
        <p:nvSpPr>
          <p:cNvPr id="178" name="Line 345"/>
          <p:cNvSpPr>
            <a:spLocks noChangeShapeType="1"/>
          </p:cNvSpPr>
          <p:nvPr/>
        </p:nvSpPr>
        <p:spPr bwMode="auto">
          <a:xfrm flipV="1">
            <a:off x="4200684" y="1086465"/>
            <a:ext cx="210477" cy="205256"/>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9" name="ZoneTexte 178"/>
          <p:cNvSpPr txBox="1"/>
          <p:nvPr/>
        </p:nvSpPr>
        <p:spPr>
          <a:xfrm>
            <a:off x="4439948" y="86689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5</a:t>
            </a:r>
          </a:p>
        </p:txBody>
      </p:sp>
      <p:sp>
        <p:nvSpPr>
          <p:cNvPr id="78" name="ZoneTexte 77"/>
          <p:cNvSpPr txBox="1"/>
          <p:nvPr/>
        </p:nvSpPr>
        <p:spPr>
          <a:xfrm>
            <a:off x="107504" y="116632"/>
            <a:ext cx="6554615"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LOCALISATION (1) DU GROUPE DE TROUS</a:t>
            </a:r>
            <a:endParaRPr lang="fr-FR" sz="2400" b="1" dirty="0">
              <a:latin typeface="Arial" panose="020B0604020202020204" pitchFamily="34" charset="0"/>
              <a:cs typeface="Arial" panose="020B0604020202020204" pitchFamily="34" charset="0"/>
            </a:endParaRPr>
          </a:p>
        </p:txBody>
      </p:sp>
      <p:cxnSp>
        <p:nvCxnSpPr>
          <p:cNvPr id="4" name="Connecteur droit avec flèche 3"/>
          <p:cNvCxnSpPr/>
          <p:nvPr/>
        </p:nvCxnSpPr>
        <p:spPr>
          <a:xfrm flipH="1">
            <a:off x="4136728" y="866898"/>
            <a:ext cx="114374" cy="38760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Connecteur droit avec flèche 80"/>
          <p:cNvCxnSpPr/>
          <p:nvPr/>
        </p:nvCxnSpPr>
        <p:spPr>
          <a:xfrm flipV="1">
            <a:off x="4075420" y="1334851"/>
            <a:ext cx="57187" cy="19380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Connecteur droit 6"/>
          <p:cNvCxnSpPr/>
          <p:nvPr/>
        </p:nvCxnSpPr>
        <p:spPr>
          <a:xfrm>
            <a:off x="4286595" y="866898"/>
            <a:ext cx="592930"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 name="ZoneTexte 7"/>
          <p:cNvSpPr txBox="1"/>
          <p:nvPr/>
        </p:nvSpPr>
        <p:spPr>
          <a:xfrm>
            <a:off x="4193915" y="548783"/>
            <a:ext cx="779124" cy="369332"/>
          </a:xfrm>
          <a:prstGeom prst="rect">
            <a:avLst/>
          </a:prstGeom>
          <a:noFill/>
        </p:spPr>
        <p:txBody>
          <a:bodyPr wrap="none" rtlCol="0">
            <a:spAutoFit/>
          </a:bodyPr>
          <a:lstStyle/>
          <a:p>
            <a:r>
              <a:rPr lang="fr-FR" dirty="0" smtClean="0"/>
              <a:t>marge</a:t>
            </a:r>
            <a:endParaRPr lang="fr-FR" dirty="0"/>
          </a:p>
        </p:txBody>
      </p:sp>
      <p:sp>
        <p:nvSpPr>
          <p:cNvPr id="87" name="ZoneTexte 19"/>
          <p:cNvSpPr txBox="1">
            <a:spLocks noChangeArrowheads="1"/>
          </p:cNvSpPr>
          <p:nvPr/>
        </p:nvSpPr>
        <p:spPr bwMode="auto">
          <a:xfrm>
            <a:off x="50738" y="3801411"/>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extérieur matière des moindres carrés </a:t>
            </a:r>
          </a:p>
          <a:p>
            <a:pPr marL="0" indent="0" eaLnBrk="1" hangingPunct="1">
              <a:defRPr/>
            </a:pPr>
            <a:r>
              <a:rPr lang="fr-FR" altLang="fr-FR" sz="1800" b="0" dirty="0" smtClean="0">
                <a:solidFill>
                  <a:srgbClr val="0070C0"/>
                </a:solidFill>
                <a:latin typeface="Comic Sans MS" pitchFamily="66" charset="0"/>
              </a:rPr>
              <a:t>Secondaire : Zone cylindrique </a:t>
            </a:r>
            <a:r>
              <a:rPr lang="fr-FR" altLang="fr-FR" sz="1800" b="0" dirty="0" smtClean="0">
                <a:solidFill>
                  <a:srgbClr val="0070C0"/>
                </a:solidFill>
                <a:latin typeface="Comic Sans MS" pitchFamily="66" charset="0"/>
                <a:sym typeface="Symbol"/>
              </a:rPr>
              <a:t>10 centrée sur l'axe nominal B</a:t>
            </a:r>
          </a:p>
          <a:p>
            <a:pPr marL="0" indent="0" eaLnBrk="1" hangingPunct="1">
              <a:defRPr/>
            </a:pPr>
            <a:r>
              <a:rPr lang="fr-FR" altLang="fr-FR" sz="1800" b="0" dirty="0" smtClean="0">
                <a:solidFill>
                  <a:srgbClr val="0070C0"/>
                </a:solidFill>
                <a:latin typeface="Comic Sans MS" pitchFamily="66" charset="0"/>
              </a:rPr>
              <a:t>Tertiaire </a:t>
            </a:r>
            <a:r>
              <a:rPr lang="fr-FR" altLang="fr-FR" sz="1800" b="0" dirty="0">
                <a:solidFill>
                  <a:srgbClr val="0070C0"/>
                </a:solidFill>
                <a:latin typeface="Comic Sans MS" pitchFamily="66" charset="0"/>
              </a:rPr>
              <a:t>: Zone </a:t>
            </a:r>
            <a:r>
              <a:rPr lang="fr-FR" altLang="fr-FR" sz="1800" b="0" dirty="0" smtClean="0">
                <a:solidFill>
                  <a:srgbClr val="0070C0"/>
                </a:solidFill>
                <a:latin typeface="Comic Sans MS" pitchFamily="66" charset="0"/>
              </a:rPr>
              <a:t>entre deux plans distants de 10, </a:t>
            </a:r>
            <a:r>
              <a:rPr lang="fr-FR" altLang="fr-FR" sz="1800" b="0" dirty="0" smtClean="0">
                <a:solidFill>
                  <a:srgbClr val="0070C0"/>
                </a:solidFill>
                <a:latin typeface="Comic Sans MS" pitchFamily="66" charset="0"/>
                <a:sym typeface="Symbol"/>
              </a:rPr>
              <a:t>centrée les deux plans nominaux C</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4 alésages G</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4 Surfaces réelles (tous les points des alésages)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4 Zones extérieures aux cylindres </a:t>
            </a:r>
            <a:r>
              <a:rPr lang="fr-FR" altLang="fr-FR" sz="1800" b="0" dirty="0" smtClean="0">
                <a:solidFill>
                  <a:srgbClr val="0070C0"/>
                </a:solidFill>
                <a:latin typeface="Comic Sans MS" pitchFamily="66" charset="0"/>
                <a:sym typeface="Symbol"/>
              </a:rPr>
              <a:t>12,4</a:t>
            </a:r>
            <a:r>
              <a:rPr lang="fr-FR" altLang="fr-FR" sz="1800" b="0" dirty="0" smtClean="0">
                <a:solidFill>
                  <a:srgbClr val="0070C0"/>
                </a:solidFill>
                <a:latin typeface="Comic Sans MS" pitchFamily="66" charset="0"/>
              </a:rPr>
              <a:t>, centrées sur les 4 axes nominaux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les éléments tolérancés</a:t>
            </a:r>
          </a:p>
          <a:p>
            <a:pPr eaLnBrk="1" hangingPunct="1">
              <a:defRPr/>
            </a:pPr>
            <a:r>
              <a:rPr lang="fr-FR" altLang="fr-FR" sz="1800" b="0" dirty="0" smtClean="0">
                <a:solidFill>
                  <a:srgbClr val="0070C0"/>
                </a:solidFill>
                <a:latin typeface="Comic Sans MS" pitchFamily="66" charset="0"/>
              </a:rPr>
              <a:t>sont dans les zones de tolérance </a:t>
            </a:r>
          </a:p>
        </p:txBody>
      </p:sp>
    </p:spTree>
    <p:extLst>
      <p:ext uri="{BB962C8B-B14F-4D97-AF65-F5344CB8AC3E}">
        <p14:creationId xmlns:p14="http://schemas.microsoft.com/office/powerpoint/2010/main" val="383458502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ZoneTexte 44"/>
          <p:cNvSpPr txBox="1"/>
          <p:nvPr/>
        </p:nvSpPr>
        <p:spPr>
          <a:xfrm>
            <a:off x="107504" y="116632"/>
            <a:ext cx="7154138"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CALIBRE DE CONTRÔLE POUR MAXI MATIERE</a:t>
            </a:r>
            <a:endParaRPr lang="fr-FR" sz="2400" b="1" dirty="0">
              <a:latin typeface="Arial" panose="020B0604020202020204" pitchFamily="34" charset="0"/>
              <a:cs typeface="Arial" panose="020B0604020202020204" pitchFamily="34" charset="0"/>
            </a:endParaRPr>
          </a:p>
        </p:txBody>
      </p:sp>
      <p:sp>
        <p:nvSpPr>
          <p:cNvPr id="2" name="Cube 1"/>
          <p:cNvSpPr/>
          <p:nvPr/>
        </p:nvSpPr>
        <p:spPr>
          <a:xfrm>
            <a:off x="168613" y="1509740"/>
            <a:ext cx="4401444" cy="1414118"/>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Cylindre 2"/>
          <p:cNvSpPr/>
          <p:nvPr/>
        </p:nvSpPr>
        <p:spPr>
          <a:xfrm>
            <a:off x="1131982" y="1713018"/>
            <a:ext cx="282823" cy="406559"/>
          </a:xfrm>
          <a:prstGeom prst="can">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Cube 3"/>
          <p:cNvSpPr/>
          <p:nvPr/>
        </p:nvSpPr>
        <p:spPr>
          <a:xfrm>
            <a:off x="3004216" y="1705652"/>
            <a:ext cx="301973" cy="413925"/>
          </a:xfrm>
          <a:prstGeom prst="cube">
            <a:avLst>
              <a:gd name="adj" fmla="val 31707"/>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Cylindre 4"/>
          <p:cNvSpPr/>
          <p:nvPr/>
        </p:nvSpPr>
        <p:spPr>
          <a:xfrm>
            <a:off x="875673" y="2013519"/>
            <a:ext cx="362368" cy="406559"/>
          </a:xfrm>
          <a:prstGeom prst="ca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Cylindre 5"/>
          <p:cNvSpPr/>
          <p:nvPr/>
        </p:nvSpPr>
        <p:spPr>
          <a:xfrm>
            <a:off x="2641848" y="2013518"/>
            <a:ext cx="362368" cy="406559"/>
          </a:xfrm>
          <a:prstGeom prst="ca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Cylindre 6"/>
          <p:cNvSpPr/>
          <p:nvPr/>
        </p:nvSpPr>
        <p:spPr>
          <a:xfrm>
            <a:off x="1414806" y="1386004"/>
            <a:ext cx="362368" cy="406559"/>
          </a:xfrm>
          <a:prstGeom prst="ca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Cylindre 7"/>
          <p:cNvSpPr/>
          <p:nvPr/>
        </p:nvSpPr>
        <p:spPr>
          <a:xfrm>
            <a:off x="3306189" y="1377164"/>
            <a:ext cx="362368" cy="406559"/>
          </a:xfrm>
          <a:prstGeom prst="ca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p:nvPr/>
        </p:nvCxnSpPr>
        <p:spPr>
          <a:xfrm flipH="1">
            <a:off x="1874394" y="1589283"/>
            <a:ext cx="1612979" cy="1715936"/>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flipH="1">
            <a:off x="168613" y="1646731"/>
            <a:ext cx="1453890" cy="1546693"/>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3" name="Connecteur droit avec flèche 12"/>
          <p:cNvCxnSpPr/>
          <p:nvPr/>
        </p:nvCxnSpPr>
        <p:spPr>
          <a:xfrm>
            <a:off x="178506" y="3183535"/>
            <a:ext cx="1767648"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Rectangle 158"/>
          <p:cNvSpPr>
            <a:spLocks noChangeArrowheads="1"/>
          </p:cNvSpPr>
          <p:nvPr/>
        </p:nvSpPr>
        <p:spPr bwMode="auto">
          <a:xfrm>
            <a:off x="957797" y="2922975"/>
            <a:ext cx="348368" cy="260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70</a:t>
            </a:r>
          </a:p>
        </p:txBody>
      </p:sp>
      <p:cxnSp>
        <p:nvCxnSpPr>
          <p:cNvPr id="19" name="Connecteur droit 18"/>
          <p:cNvCxnSpPr/>
          <p:nvPr/>
        </p:nvCxnSpPr>
        <p:spPr>
          <a:xfrm flipV="1">
            <a:off x="1414806" y="1173886"/>
            <a:ext cx="0" cy="212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19"/>
          <p:cNvCxnSpPr/>
          <p:nvPr/>
        </p:nvCxnSpPr>
        <p:spPr>
          <a:xfrm flipV="1">
            <a:off x="1777173" y="1173886"/>
            <a:ext cx="0" cy="2268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a:off x="1414806" y="1279939"/>
            <a:ext cx="362368"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3" name="ZoneTexte 22"/>
          <p:cNvSpPr txBox="1"/>
          <p:nvPr/>
        </p:nvSpPr>
        <p:spPr>
          <a:xfrm>
            <a:off x="1372441" y="953655"/>
            <a:ext cx="500122" cy="229064"/>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12.4</a:t>
            </a:r>
          </a:p>
        </p:txBody>
      </p:sp>
      <p:cxnSp>
        <p:nvCxnSpPr>
          <p:cNvPr id="27" name="Connecteur droit 26"/>
          <p:cNvCxnSpPr/>
          <p:nvPr/>
        </p:nvCxnSpPr>
        <p:spPr>
          <a:xfrm>
            <a:off x="3306189" y="1705652"/>
            <a:ext cx="164391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eur droit 27"/>
          <p:cNvCxnSpPr/>
          <p:nvPr/>
        </p:nvCxnSpPr>
        <p:spPr>
          <a:xfrm>
            <a:off x="3191289" y="1792561"/>
            <a:ext cx="16615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p:nvPr/>
        </p:nvCxnSpPr>
        <p:spPr>
          <a:xfrm flipH="1">
            <a:off x="4826894" y="1464574"/>
            <a:ext cx="246415" cy="2494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rot="10800000" flipH="1">
            <a:off x="4507662" y="1805818"/>
            <a:ext cx="246415" cy="2494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ZoneTexte 33"/>
          <p:cNvSpPr txBox="1"/>
          <p:nvPr/>
        </p:nvSpPr>
        <p:spPr>
          <a:xfrm rot="18980583">
            <a:off x="4696994" y="1395208"/>
            <a:ext cx="285375" cy="229064"/>
          </a:xfrm>
          <a:prstGeom prst="rect">
            <a:avLst/>
          </a:prstGeom>
          <a:noFill/>
          <a:ln>
            <a:noFill/>
          </a:ln>
        </p:spPr>
        <p:txBody>
          <a:bodyPr wrap="none" rtlCol="0">
            <a:spAutoFit/>
          </a:bodyPr>
          <a:lstStyle/>
          <a:p>
            <a:r>
              <a:rPr lang="fr-FR" sz="1400" dirty="0" smtClean="0">
                <a:latin typeface="Arial" panose="020B0604020202020204" pitchFamily="34" charset="0"/>
                <a:cs typeface="Arial" panose="020B0604020202020204" pitchFamily="34" charset="0"/>
              </a:rPr>
              <a:t>10</a:t>
            </a:r>
          </a:p>
        </p:txBody>
      </p:sp>
      <p:cxnSp>
        <p:nvCxnSpPr>
          <p:cNvPr id="36" name="Connecteur droit avec flèche 35"/>
          <p:cNvCxnSpPr/>
          <p:nvPr/>
        </p:nvCxnSpPr>
        <p:spPr>
          <a:xfrm>
            <a:off x="44878" y="1930527"/>
            <a:ext cx="108710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Connecteur droit avec flèche 36"/>
          <p:cNvCxnSpPr/>
          <p:nvPr/>
        </p:nvCxnSpPr>
        <p:spPr>
          <a:xfrm flipH="1">
            <a:off x="1414806" y="1930527"/>
            <a:ext cx="25630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a:off x="1098843" y="1946728"/>
            <a:ext cx="41464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p:cNvSpPr txBox="1"/>
          <p:nvPr/>
        </p:nvSpPr>
        <p:spPr>
          <a:xfrm>
            <a:off x="100125" y="1683550"/>
            <a:ext cx="389169" cy="229064"/>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a:t>
            </a:r>
          </a:p>
        </p:txBody>
      </p:sp>
      <p:cxnSp>
        <p:nvCxnSpPr>
          <p:cNvPr id="43" name="Connecteur droit 42"/>
          <p:cNvCxnSpPr/>
          <p:nvPr/>
        </p:nvCxnSpPr>
        <p:spPr>
          <a:xfrm flipH="1">
            <a:off x="4671754" y="1541815"/>
            <a:ext cx="335853" cy="327674"/>
          </a:xfrm>
          <a:prstGeom prst="line">
            <a:avLst/>
          </a:prstGeom>
        </p:spPr>
        <p:style>
          <a:lnRef idx="1">
            <a:schemeClr val="accent1"/>
          </a:lnRef>
          <a:fillRef idx="0">
            <a:schemeClr val="accent1"/>
          </a:fillRef>
          <a:effectRef idx="0">
            <a:schemeClr val="accent1"/>
          </a:effectRef>
          <a:fontRef idx="minor">
            <a:schemeClr val="tx1"/>
          </a:fontRef>
        </p:style>
      </p:cxnSp>
      <p:sp>
        <p:nvSpPr>
          <p:cNvPr id="29" name="Cube 28"/>
          <p:cNvSpPr/>
          <p:nvPr/>
        </p:nvSpPr>
        <p:spPr>
          <a:xfrm>
            <a:off x="4748837" y="1613199"/>
            <a:ext cx="4174631" cy="1341247"/>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ZoneTexte 29"/>
          <p:cNvSpPr txBox="1"/>
          <p:nvPr/>
        </p:nvSpPr>
        <p:spPr>
          <a:xfrm>
            <a:off x="3190656" y="3319217"/>
            <a:ext cx="231065" cy="282438"/>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31" name="Connecteur droit 30"/>
          <p:cNvCxnSpPr/>
          <p:nvPr/>
        </p:nvCxnSpPr>
        <p:spPr>
          <a:xfrm flipH="1" flipV="1">
            <a:off x="3192248" y="2737177"/>
            <a:ext cx="50378" cy="4463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ZoneTexte 34"/>
          <p:cNvSpPr txBox="1"/>
          <p:nvPr/>
        </p:nvSpPr>
        <p:spPr>
          <a:xfrm>
            <a:off x="5118536" y="3196738"/>
            <a:ext cx="280084" cy="34235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sp>
        <p:nvSpPr>
          <p:cNvPr id="44" name="Forme libre 43"/>
          <p:cNvSpPr/>
          <p:nvPr/>
        </p:nvSpPr>
        <p:spPr>
          <a:xfrm>
            <a:off x="4745423" y="1279356"/>
            <a:ext cx="4193755" cy="1334957"/>
          </a:xfrm>
          <a:custGeom>
            <a:avLst/>
            <a:gdLst>
              <a:gd name="connsiteX0" fmla="*/ 74061 w 4937877"/>
              <a:gd name="connsiteY0" fmla="*/ 1183038 h 1571869"/>
              <a:gd name="connsiteX1" fmla="*/ 74061 w 4937877"/>
              <a:gd name="connsiteY1" fmla="*/ 1301858 h 1571869"/>
              <a:gd name="connsiteX2" fmla="*/ 32732 w 4937877"/>
              <a:gd name="connsiteY2" fmla="*/ 1487838 h 1571869"/>
              <a:gd name="connsiteX3" fmla="*/ 58563 w 4937877"/>
              <a:gd name="connsiteY3" fmla="*/ 1570495 h 1571869"/>
              <a:gd name="connsiteX4" fmla="*/ 709492 w 4937877"/>
              <a:gd name="connsiteY4" fmla="*/ 1539499 h 1571869"/>
              <a:gd name="connsiteX5" fmla="*/ 1598061 w 4937877"/>
              <a:gd name="connsiteY5" fmla="*/ 1539499 h 1571869"/>
              <a:gd name="connsiteX6" fmla="*/ 2383309 w 4937877"/>
              <a:gd name="connsiteY6" fmla="*/ 1560163 h 1571869"/>
              <a:gd name="connsiteX7" fmla="*/ 3163390 w 4937877"/>
              <a:gd name="connsiteY7" fmla="*/ 1554997 h 1571869"/>
              <a:gd name="connsiteX8" fmla="*/ 3571512 w 4937877"/>
              <a:gd name="connsiteY8" fmla="*/ 1554997 h 1571869"/>
              <a:gd name="connsiteX9" fmla="*/ 3788488 w 4937877"/>
              <a:gd name="connsiteY9" fmla="*/ 1549831 h 1571869"/>
              <a:gd name="connsiteX10" fmla="*/ 3922807 w 4937877"/>
              <a:gd name="connsiteY10" fmla="*/ 1384516 h 1571869"/>
              <a:gd name="connsiteX11" fmla="*/ 4243105 w 4937877"/>
              <a:gd name="connsiteY11" fmla="*/ 1012556 h 1571869"/>
              <a:gd name="connsiteX12" fmla="*/ 4382590 w 4937877"/>
              <a:gd name="connsiteY12" fmla="*/ 888570 h 1571869"/>
              <a:gd name="connsiteX13" fmla="*/ 4635729 w 4937877"/>
              <a:gd name="connsiteY13" fmla="*/ 573438 h 1571869"/>
              <a:gd name="connsiteX14" fmla="*/ 4816542 w 4937877"/>
              <a:gd name="connsiteY14" fmla="*/ 526943 h 1571869"/>
              <a:gd name="connsiteX15" fmla="*/ 4930197 w 4937877"/>
              <a:gd name="connsiteY15" fmla="*/ 413288 h 1571869"/>
              <a:gd name="connsiteX16" fmla="*/ 4925031 w 4937877"/>
              <a:gd name="connsiteY16" fmla="*/ 268638 h 1571869"/>
              <a:gd name="connsiteX17" fmla="*/ 4904366 w 4937877"/>
              <a:gd name="connsiteY17" fmla="*/ 134319 h 1571869"/>
              <a:gd name="connsiteX18" fmla="*/ 4935363 w 4937877"/>
              <a:gd name="connsiteY18" fmla="*/ 0 h 1571869"/>
              <a:gd name="connsiteX0" fmla="*/ 50615 w 4937877"/>
              <a:gd name="connsiteY0" fmla="*/ 1186946 h 1571869"/>
              <a:gd name="connsiteX1" fmla="*/ 74061 w 4937877"/>
              <a:gd name="connsiteY1" fmla="*/ 1301858 h 1571869"/>
              <a:gd name="connsiteX2" fmla="*/ 32732 w 4937877"/>
              <a:gd name="connsiteY2" fmla="*/ 1487838 h 1571869"/>
              <a:gd name="connsiteX3" fmla="*/ 58563 w 4937877"/>
              <a:gd name="connsiteY3" fmla="*/ 1570495 h 1571869"/>
              <a:gd name="connsiteX4" fmla="*/ 709492 w 4937877"/>
              <a:gd name="connsiteY4" fmla="*/ 1539499 h 1571869"/>
              <a:gd name="connsiteX5" fmla="*/ 1598061 w 4937877"/>
              <a:gd name="connsiteY5" fmla="*/ 1539499 h 1571869"/>
              <a:gd name="connsiteX6" fmla="*/ 2383309 w 4937877"/>
              <a:gd name="connsiteY6" fmla="*/ 1560163 h 1571869"/>
              <a:gd name="connsiteX7" fmla="*/ 3163390 w 4937877"/>
              <a:gd name="connsiteY7" fmla="*/ 1554997 h 1571869"/>
              <a:gd name="connsiteX8" fmla="*/ 3571512 w 4937877"/>
              <a:gd name="connsiteY8" fmla="*/ 1554997 h 1571869"/>
              <a:gd name="connsiteX9" fmla="*/ 3788488 w 4937877"/>
              <a:gd name="connsiteY9" fmla="*/ 1549831 h 1571869"/>
              <a:gd name="connsiteX10" fmla="*/ 3922807 w 4937877"/>
              <a:gd name="connsiteY10" fmla="*/ 1384516 h 1571869"/>
              <a:gd name="connsiteX11" fmla="*/ 4243105 w 4937877"/>
              <a:gd name="connsiteY11" fmla="*/ 1012556 h 1571869"/>
              <a:gd name="connsiteX12" fmla="*/ 4382590 w 4937877"/>
              <a:gd name="connsiteY12" fmla="*/ 888570 h 1571869"/>
              <a:gd name="connsiteX13" fmla="*/ 4635729 w 4937877"/>
              <a:gd name="connsiteY13" fmla="*/ 573438 h 1571869"/>
              <a:gd name="connsiteX14" fmla="*/ 4816542 w 4937877"/>
              <a:gd name="connsiteY14" fmla="*/ 526943 h 1571869"/>
              <a:gd name="connsiteX15" fmla="*/ 4930197 w 4937877"/>
              <a:gd name="connsiteY15" fmla="*/ 413288 h 1571869"/>
              <a:gd name="connsiteX16" fmla="*/ 4925031 w 4937877"/>
              <a:gd name="connsiteY16" fmla="*/ 268638 h 1571869"/>
              <a:gd name="connsiteX17" fmla="*/ 4904366 w 4937877"/>
              <a:gd name="connsiteY17" fmla="*/ 134319 h 1571869"/>
              <a:gd name="connsiteX18" fmla="*/ 4935363 w 4937877"/>
              <a:gd name="connsiteY18" fmla="*/ 0 h 1571869"/>
              <a:gd name="connsiteX0" fmla="*/ 18651 w 4905913"/>
              <a:gd name="connsiteY0" fmla="*/ 1186946 h 1571869"/>
              <a:gd name="connsiteX1" fmla="*/ 42097 w 4905913"/>
              <a:gd name="connsiteY1" fmla="*/ 1301858 h 1571869"/>
              <a:gd name="connsiteX2" fmla="*/ 768 w 4905913"/>
              <a:gd name="connsiteY2" fmla="*/ 1487838 h 1571869"/>
              <a:gd name="connsiteX3" fmla="*/ 85214 w 4905913"/>
              <a:gd name="connsiteY3" fmla="*/ 1570495 h 1571869"/>
              <a:gd name="connsiteX4" fmla="*/ 677528 w 4905913"/>
              <a:gd name="connsiteY4" fmla="*/ 1539499 h 1571869"/>
              <a:gd name="connsiteX5" fmla="*/ 1566097 w 4905913"/>
              <a:gd name="connsiteY5" fmla="*/ 1539499 h 1571869"/>
              <a:gd name="connsiteX6" fmla="*/ 2351345 w 4905913"/>
              <a:gd name="connsiteY6" fmla="*/ 1560163 h 1571869"/>
              <a:gd name="connsiteX7" fmla="*/ 3131426 w 4905913"/>
              <a:gd name="connsiteY7" fmla="*/ 1554997 h 1571869"/>
              <a:gd name="connsiteX8" fmla="*/ 3539548 w 4905913"/>
              <a:gd name="connsiteY8" fmla="*/ 1554997 h 1571869"/>
              <a:gd name="connsiteX9" fmla="*/ 3756524 w 4905913"/>
              <a:gd name="connsiteY9" fmla="*/ 1549831 h 1571869"/>
              <a:gd name="connsiteX10" fmla="*/ 3890843 w 4905913"/>
              <a:gd name="connsiteY10" fmla="*/ 1384516 h 1571869"/>
              <a:gd name="connsiteX11" fmla="*/ 4211141 w 4905913"/>
              <a:gd name="connsiteY11" fmla="*/ 1012556 h 1571869"/>
              <a:gd name="connsiteX12" fmla="*/ 4350626 w 4905913"/>
              <a:gd name="connsiteY12" fmla="*/ 888570 h 1571869"/>
              <a:gd name="connsiteX13" fmla="*/ 4603765 w 4905913"/>
              <a:gd name="connsiteY13" fmla="*/ 573438 h 1571869"/>
              <a:gd name="connsiteX14" fmla="*/ 4784578 w 4905913"/>
              <a:gd name="connsiteY14" fmla="*/ 526943 h 1571869"/>
              <a:gd name="connsiteX15" fmla="*/ 4898233 w 4905913"/>
              <a:gd name="connsiteY15" fmla="*/ 413288 h 1571869"/>
              <a:gd name="connsiteX16" fmla="*/ 4893067 w 4905913"/>
              <a:gd name="connsiteY16" fmla="*/ 268638 h 1571869"/>
              <a:gd name="connsiteX17" fmla="*/ 4872402 w 4905913"/>
              <a:gd name="connsiteY17" fmla="*/ 134319 h 1571869"/>
              <a:gd name="connsiteX18" fmla="*/ 4903399 w 4905913"/>
              <a:gd name="connsiteY18" fmla="*/ 0 h 1571869"/>
              <a:gd name="connsiteX0" fmla="*/ 18651 w 4905913"/>
              <a:gd name="connsiteY0" fmla="*/ 1186946 h 1571869"/>
              <a:gd name="connsiteX1" fmla="*/ 42097 w 4905913"/>
              <a:gd name="connsiteY1" fmla="*/ 1301858 h 1571869"/>
              <a:gd name="connsiteX2" fmla="*/ 768 w 4905913"/>
              <a:gd name="connsiteY2" fmla="*/ 1487838 h 1571869"/>
              <a:gd name="connsiteX3" fmla="*/ 85214 w 4905913"/>
              <a:gd name="connsiteY3" fmla="*/ 1570495 h 1571869"/>
              <a:gd name="connsiteX4" fmla="*/ 677528 w 4905913"/>
              <a:gd name="connsiteY4" fmla="*/ 1539499 h 1571869"/>
              <a:gd name="connsiteX5" fmla="*/ 1566097 w 4905913"/>
              <a:gd name="connsiteY5" fmla="*/ 1539499 h 1571869"/>
              <a:gd name="connsiteX6" fmla="*/ 2351345 w 4905913"/>
              <a:gd name="connsiteY6" fmla="*/ 1560163 h 1571869"/>
              <a:gd name="connsiteX7" fmla="*/ 3131426 w 4905913"/>
              <a:gd name="connsiteY7" fmla="*/ 1554997 h 1571869"/>
              <a:gd name="connsiteX8" fmla="*/ 3539548 w 4905913"/>
              <a:gd name="connsiteY8" fmla="*/ 1554997 h 1571869"/>
              <a:gd name="connsiteX9" fmla="*/ 3756524 w 4905913"/>
              <a:gd name="connsiteY9" fmla="*/ 1549831 h 1571869"/>
              <a:gd name="connsiteX10" fmla="*/ 3890843 w 4905913"/>
              <a:gd name="connsiteY10" fmla="*/ 1384516 h 1571869"/>
              <a:gd name="connsiteX11" fmla="*/ 4211141 w 4905913"/>
              <a:gd name="connsiteY11" fmla="*/ 1012556 h 1571869"/>
              <a:gd name="connsiteX12" fmla="*/ 4350626 w 4905913"/>
              <a:gd name="connsiteY12" fmla="*/ 888570 h 1571869"/>
              <a:gd name="connsiteX13" fmla="*/ 4603765 w 4905913"/>
              <a:gd name="connsiteY13" fmla="*/ 573438 h 1571869"/>
              <a:gd name="connsiteX14" fmla="*/ 4784578 w 4905913"/>
              <a:gd name="connsiteY14" fmla="*/ 526943 h 1571869"/>
              <a:gd name="connsiteX15" fmla="*/ 4898233 w 4905913"/>
              <a:gd name="connsiteY15" fmla="*/ 413288 h 1571869"/>
              <a:gd name="connsiteX16" fmla="*/ 4893067 w 4905913"/>
              <a:gd name="connsiteY16" fmla="*/ 268638 h 1571869"/>
              <a:gd name="connsiteX17" fmla="*/ 4872402 w 4905913"/>
              <a:gd name="connsiteY17" fmla="*/ 134319 h 1571869"/>
              <a:gd name="connsiteX18" fmla="*/ 4903399 w 4905913"/>
              <a:gd name="connsiteY18" fmla="*/ 0 h 1571869"/>
              <a:gd name="connsiteX0" fmla="*/ 14908 w 4902170"/>
              <a:gd name="connsiteY0" fmla="*/ 1186946 h 1572160"/>
              <a:gd name="connsiteX1" fmla="*/ 38354 w 4902170"/>
              <a:gd name="connsiteY1" fmla="*/ 1301858 h 1572160"/>
              <a:gd name="connsiteX2" fmla="*/ 933 w 4902170"/>
              <a:gd name="connsiteY2" fmla="*/ 1538638 h 1572160"/>
              <a:gd name="connsiteX3" fmla="*/ 81471 w 4902170"/>
              <a:gd name="connsiteY3" fmla="*/ 1570495 h 1572160"/>
              <a:gd name="connsiteX4" fmla="*/ 673785 w 4902170"/>
              <a:gd name="connsiteY4" fmla="*/ 1539499 h 1572160"/>
              <a:gd name="connsiteX5" fmla="*/ 1562354 w 4902170"/>
              <a:gd name="connsiteY5" fmla="*/ 1539499 h 1572160"/>
              <a:gd name="connsiteX6" fmla="*/ 2347602 w 4902170"/>
              <a:gd name="connsiteY6" fmla="*/ 1560163 h 1572160"/>
              <a:gd name="connsiteX7" fmla="*/ 3127683 w 4902170"/>
              <a:gd name="connsiteY7" fmla="*/ 1554997 h 1572160"/>
              <a:gd name="connsiteX8" fmla="*/ 3535805 w 4902170"/>
              <a:gd name="connsiteY8" fmla="*/ 1554997 h 1572160"/>
              <a:gd name="connsiteX9" fmla="*/ 3752781 w 4902170"/>
              <a:gd name="connsiteY9" fmla="*/ 1549831 h 1572160"/>
              <a:gd name="connsiteX10" fmla="*/ 3887100 w 4902170"/>
              <a:gd name="connsiteY10" fmla="*/ 1384516 h 1572160"/>
              <a:gd name="connsiteX11" fmla="*/ 4207398 w 4902170"/>
              <a:gd name="connsiteY11" fmla="*/ 1012556 h 1572160"/>
              <a:gd name="connsiteX12" fmla="*/ 4346883 w 4902170"/>
              <a:gd name="connsiteY12" fmla="*/ 888570 h 1572160"/>
              <a:gd name="connsiteX13" fmla="*/ 4600022 w 4902170"/>
              <a:gd name="connsiteY13" fmla="*/ 573438 h 1572160"/>
              <a:gd name="connsiteX14" fmla="*/ 4780835 w 4902170"/>
              <a:gd name="connsiteY14" fmla="*/ 526943 h 1572160"/>
              <a:gd name="connsiteX15" fmla="*/ 4894490 w 4902170"/>
              <a:gd name="connsiteY15" fmla="*/ 413288 h 1572160"/>
              <a:gd name="connsiteX16" fmla="*/ 4889324 w 4902170"/>
              <a:gd name="connsiteY16" fmla="*/ 268638 h 1572160"/>
              <a:gd name="connsiteX17" fmla="*/ 4868659 w 4902170"/>
              <a:gd name="connsiteY17" fmla="*/ 134319 h 1572160"/>
              <a:gd name="connsiteX18" fmla="*/ 4899656 w 4902170"/>
              <a:gd name="connsiteY18" fmla="*/ 0 h 1572160"/>
              <a:gd name="connsiteX0" fmla="*/ 14797 w 4902059"/>
              <a:gd name="connsiteY0" fmla="*/ 1186946 h 1570495"/>
              <a:gd name="connsiteX1" fmla="*/ 38243 w 4902059"/>
              <a:gd name="connsiteY1" fmla="*/ 1301858 h 1570495"/>
              <a:gd name="connsiteX2" fmla="*/ 822 w 4902059"/>
              <a:gd name="connsiteY2" fmla="*/ 1538638 h 1570495"/>
              <a:gd name="connsiteX3" fmla="*/ 81360 w 4902059"/>
              <a:gd name="connsiteY3" fmla="*/ 1570495 h 1570495"/>
              <a:gd name="connsiteX4" fmla="*/ 673674 w 4902059"/>
              <a:gd name="connsiteY4" fmla="*/ 1539499 h 1570495"/>
              <a:gd name="connsiteX5" fmla="*/ 1562243 w 4902059"/>
              <a:gd name="connsiteY5" fmla="*/ 1539499 h 1570495"/>
              <a:gd name="connsiteX6" fmla="*/ 2347491 w 4902059"/>
              <a:gd name="connsiteY6" fmla="*/ 1560163 h 1570495"/>
              <a:gd name="connsiteX7" fmla="*/ 3127572 w 4902059"/>
              <a:gd name="connsiteY7" fmla="*/ 1554997 h 1570495"/>
              <a:gd name="connsiteX8" fmla="*/ 3535694 w 4902059"/>
              <a:gd name="connsiteY8" fmla="*/ 1554997 h 1570495"/>
              <a:gd name="connsiteX9" fmla="*/ 3752670 w 4902059"/>
              <a:gd name="connsiteY9" fmla="*/ 1549831 h 1570495"/>
              <a:gd name="connsiteX10" fmla="*/ 3886989 w 4902059"/>
              <a:gd name="connsiteY10" fmla="*/ 1384516 h 1570495"/>
              <a:gd name="connsiteX11" fmla="*/ 4207287 w 4902059"/>
              <a:gd name="connsiteY11" fmla="*/ 1012556 h 1570495"/>
              <a:gd name="connsiteX12" fmla="*/ 4346772 w 4902059"/>
              <a:gd name="connsiteY12" fmla="*/ 888570 h 1570495"/>
              <a:gd name="connsiteX13" fmla="*/ 4599911 w 4902059"/>
              <a:gd name="connsiteY13" fmla="*/ 573438 h 1570495"/>
              <a:gd name="connsiteX14" fmla="*/ 4780724 w 4902059"/>
              <a:gd name="connsiteY14" fmla="*/ 526943 h 1570495"/>
              <a:gd name="connsiteX15" fmla="*/ 4894379 w 4902059"/>
              <a:gd name="connsiteY15" fmla="*/ 413288 h 1570495"/>
              <a:gd name="connsiteX16" fmla="*/ 4889213 w 4902059"/>
              <a:gd name="connsiteY16" fmla="*/ 268638 h 1570495"/>
              <a:gd name="connsiteX17" fmla="*/ 4868548 w 4902059"/>
              <a:gd name="connsiteY17" fmla="*/ 134319 h 1570495"/>
              <a:gd name="connsiteX18" fmla="*/ 4899545 w 4902059"/>
              <a:gd name="connsiteY18" fmla="*/ 0 h 1570495"/>
              <a:gd name="connsiteX0" fmla="*/ 13975 w 4901237"/>
              <a:gd name="connsiteY0" fmla="*/ 1186946 h 1570495"/>
              <a:gd name="connsiteX1" fmla="*/ 37421 w 4901237"/>
              <a:gd name="connsiteY1" fmla="*/ 1301858 h 1570495"/>
              <a:gd name="connsiteX2" fmla="*/ 0 w 4901237"/>
              <a:gd name="connsiteY2" fmla="*/ 1538638 h 1570495"/>
              <a:gd name="connsiteX3" fmla="*/ 80538 w 4901237"/>
              <a:gd name="connsiteY3" fmla="*/ 1570495 h 1570495"/>
              <a:gd name="connsiteX4" fmla="*/ 672852 w 4901237"/>
              <a:gd name="connsiteY4" fmla="*/ 1539499 h 1570495"/>
              <a:gd name="connsiteX5" fmla="*/ 1561421 w 4901237"/>
              <a:gd name="connsiteY5" fmla="*/ 1539499 h 1570495"/>
              <a:gd name="connsiteX6" fmla="*/ 2346669 w 4901237"/>
              <a:gd name="connsiteY6" fmla="*/ 1560163 h 1570495"/>
              <a:gd name="connsiteX7" fmla="*/ 3126750 w 4901237"/>
              <a:gd name="connsiteY7" fmla="*/ 1554997 h 1570495"/>
              <a:gd name="connsiteX8" fmla="*/ 3534872 w 4901237"/>
              <a:gd name="connsiteY8" fmla="*/ 1554997 h 1570495"/>
              <a:gd name="connsiteX9" fmla="*/ 3751848 w 4901237"/>
              <a:gd name="connsiteY9" fmla="*/ 1549831 h 1570495"/>
              <a:gd name="connsiteX10" fmla="*/ 3886167 w 4901237"/>
              <a:gd name="connsiteY10" fmla="*/ 1384516 h 1570495"/>
              <a:gd name="connsiteX11" fmla="*/ 4206465 w 4901237"/>
              <a:gd name="connsiteY11" fmla="*/ 1012556 h 1570495"/>
              <a:gd name="connsiteX12" fmla="*/ 4345950 w 4901237"/>
              <a:gd name="connsiteY12" fmla="*/ 888570 h 1570495"/>
              <a:gd name="connsiteX13" fmla="*/ 4599089 w 4901237"/>
              <a:gd name="connsiteY13" fmla="*/ 573438 h 1570495"/>
              <a:gd name="connsiteX14" fmla="*/ 4779902 w 4901237"/>
              <a:gd name="connsiteY14" fmla="*/ 526943 h 1570495"/>
              <a:gd name="connsiteX15" fmla="*/ 4893557 w 4901237"/>
              <a:gd name="connsiteY15" fmla="*/ 413288 h 1570495"/>
              <a:gd name="connsiteX16" fmla="*/ 4888391 w 4901237"/>
              <a:gd name="connsiteY16" fmla="*/ 268638 h 1570495"/>
              <a:gd name="connsiteX17" fmla="*/ 4867726 w 4901237"/>
              <a:gd name="connsiteY17" fmla="*/ 134319 h 1570495"/>
              <a:gd name="connsiteX18" fmla="*/ 4898723 w 4901237"/>
              <a:gd name="connsiteY18" fmla="*/ 0 h 1570495"/>
              <a:gd name="connsiteX0" fmla="*/ 13975 w 4901237"/>
              <a:gd name="connsiteY0" fmla="*/ 1186946 h 1563725"/>
              <a:gd name="connsiteX1" fmla="*/ 37421 w 4901237"/>
              <a:gd name="connsiteY1" fmla="*/ 1301858 h 1563725"/>
              <a:gd name="connsiteX2" fmla="*/ 0 w 4901237"/>
              <a:gd name="connsiteY2" fmla="*/ 1538638 h 1563725"/>
              <a:gd name="connsiteX3" fmla="*/ 178230 w 4901237"/>
              <a:gd name="connsiteY3" fmla="*/ 1550957 h 1563725"/>
              <a:gd name="connsiteX4" fmla="*/ 672852 w 4901237"/>
              <a:gd name="connsiteY4" fmla="*/ 1539499 h 1563725"/>
              <a:gd name="connsiteX5" fmla="*/ 1561421 w 4901237"/>
              <a:gd name="connsiteY5" fmla="*/ 1539499 h 1563725"/>
              <a:gd name="connsiteX6" fmla="*/ 2346669 w 4901237"/>
              <a:gd name="connsiteY6" fmla="*/ 1560163 h 1563725"/>
              <a:gd name="connsiteX7" fmla="*/ 3126750 w 4901237"/>
              <a:gd name="connsiteY7" fmla="*/ 1554997 h 1563725"/>
              <a:gd name="connsiteX8" fmla="*/ 3534872 w 4901237"/>
              <a:gd name="connsiteY8" fmla="*/ 1554997 h 1563725"/>
              <a:gd name="connsiteX9" fmla="*/ 3751848 w 4901237"/>
              <a:gd name="connsiteY9" fmla="*/ 1549831 h 1563725"/>
              <a:gd name="connsiteX10" fmla="*/ 3886167 w 4901237"/>
              <a:gd name="connsiteY10" fmla="*/ 1384516 h 1563725"/>
              <a:gd name="connsiteX11" fmla="*/ 4206465 w 4901237"/>
              <a:gd name="connsiteY11" fmla="*/ 1012556 h 1563725"/>
              <a:gd name="connsiteX12" fmla="*/ 4345950 w 4901237"/>
              <a:gd name="connsiteY12" fmla="*/ 888570 h 1563725"/>
              <a:gd name="connsiteX13" fmla="*/ 4599089 w 4901237"/>
              <a:gd name="connsiteY13" fmla="*/ 573438 h 1563725"/>
              <a:gd name="connsiteX14" fmla="*/ 4779902 w 4901237"/>
              <a:gd name="connsiteY14" fmla="*/ 526943 h 1563725"/>
              <a:gd name="connsiteX15" fmla="*/ 4893557 w 4901237"/>
              <a:gd name="connsiteY15" fmla="*/ 413288 h 1563725"/>
              <a:gd name="connsiteX16" fmla="*/ 4888391 w 4901237"/>
              <a:gd name="connsiteY16" fmla="*/ 268638 h 1563725"/>
              <a:gd name="connsiteX17" fmla="*/ 4867726 w 4901237"/>
              <a:gd name="connsiteY17" fmla="*/ 134319 h 1563725"/>
              <a:gd name="connsiteX18" fmla="*/ 4898723 w 4901237"/>
              <a:gd name="connsiteY18" fmla="*/ 0 h 1563725"/>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51848 w 4901237"/>
              <a:gd name="connsiteY9" fmla="*/ 1549831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12772 w 4901237"/>
              <a:gd name="connsiteY9" fmla="*/ 1545923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12772 w 4901237"/>
              <a:gd name="connsiteY9" fmla="*/ 1545923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1237" h="1560163">
                <a:moveTo>
                  <a:pt x="13975" y="1186946"/>
                </a:moveTo>
                <a:cubicBezTo>
                  <a:pt x="17419" y="1220956"/>
                  <a:pt x="39750" y="1243243"/>
                  <a:pt x="37421" y="1301858"/>
                </a:cubicBezTo>
                <a:cubicBezTo>
                  <a:pt x="35092" y="1360473"/>
                  <a:pt x="12353" y="1423526"/>
                  <a:pt x="0" y="1538638"/>
                </a:cubicBezTo>
                <a:cubicBezTo>
                  <a:pt x="57986" y="1559965"/>
                  <a:pt x="66088" y="1550814"/>
                  <a:pt x="178230" y="1550957"/>
                </a:cubicBezTo>
                <a:cubicBezTo>
                  <a:pt x="290372" y="1551101"/>
                  <a:pt x="442320" y="1541409"/>
                  <a:pt x="672852" y="1539499"/>
                </a:cubicBezTo>
                <a:lnTo>
                  <a:pt x="1561421" y="1539499"/>
                </a:lnTo>
                <a:cubicBezTo>
                  <a:pt x="1840390" y="1542943"/>
                  <a:pt x="2346669" y="1560163"/>
                  <a:pt x="2346669" y="1560163"/>
                </a:cubicBezTo>
                <a:lnTo>
                  <a:pt x="3126750" y="1554997"/>
                </a:lnTo>
                <a:lnTo>
                  <a:pt x="3534872" y="1554997"/>
                </a:lnTo>
                <a:cubicBezTo>
                  <a:pt x="3632542" y="1553485"/>
                  <a:pt x="3604284" y="1548506"/>
                  <a:pt x="3712772" y="1545923"/>
                </a:cubicBezTo>
                <a:cubicBezTo>
                  <a:pt x="3771321" y="1490155"/>
                  <a:pt x="3803885" y="1473410"/>
                  <a:pt x="3886167" y="1384516"/>
                </a:cubicBezTo>
                <a:cubicBezTo>
                  <a:pt x="3968449" y="1295622"/>
                  <a:pt x="4129834" y="1095214"/>
                  <a:pt x="4206465" y="1012556"/>
                </a:cubicBezTo>
                <a:cubicBezTo>
                  <a:pt x="4283096" y="929898"/>
                  <a:pt x="4280513" y="961756"/>
                  <a:pt x="4345950" y="888570"/>
                </a:cubicBezTo>
                <a:cubicBezTo>
                  <a:pt x="4411387" y="815384"/>
                  <a:pt x="4526764" y="633709"/>
                  <a:pt x="4599089" y="573438"/>
                </a:cubicBezTo>
                <a:cubicBezTo>
                  <a:pt x="4671414" y="513167"/>
                  <a:pt x="4730824" y="553635"/>
                  <a:pt x="4779902" y="526943"/>
                </a:cubicBezTo>
                <a:cubicBezTo>
                  <a:pt x="4828980" y="500251"/>
                  <a:pt x="4875476" y="456339"/>
                  <a:pt x="4893557" y="413288"/>
                </a:cubicBezTo>
                <a:cubicBezTo>
                  <a:pt x="4911638" y="370237"/>
                  <a:pt x="4892696" y="315133"/>
                  <a:pt x="4888391" y="268638"/>
                </a:cubicBezTo>
                <a:cubicBezTo>
                  <a:pt x="4884086" y="222143"/>
                  <a:pt x="4866004" y="179092"/>
                  <a:pt x="4867726" y="134319"/>
                </a:cubicBezTo>
                <a:cubicBezTo>
                  <a:pt x="4869448" y="89546"/>
                  <a:pt x="4884085" y="44773"/>
                  <a:pt x="4898723" y="0"/>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Forme libre 45"/>
          <p:cNvSpPr/>
          <p:nvPr/>
        </p:nvSpPr>
        <p:spPr>
          <a:xfrm>
            <a:off x="4754459" y="1264454"/>
            <a:ext cx="4168679" cy="1030520"/>
          </a:xfrm>
          <a:custGeom>
            <a:avLst/>
            <a:gdLst>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35614 w 4871931"/>
              <a:gd name="connsiteY33" fmla="*/ 1042158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71931" h="1204368">
                <a:moveTo>
                  <a:pt x="1168569" y="53578"/>
                </a:moveTo>
                <a:cubicBezTo>
                  <a:pt x="1211620" y="31191"/>
                  <a:pt x="1320108" y="6222"/>
                  <a:pt x="1380379" y="1917"/>
                </a:cubicBezTo>
                <a:cubicBezTo>
                  <a:pt x="1440650" y="-2388"/>
                  <a:pt x="1424291" y="22581"/>
                  <a:pt x="1530196" y="27747"/>
                </a:cubicBezTo>
                <a:cubicBezTo>
                  <a:pt x="1636101" y="32913"/>
                  <a:pt x="1867714" y="32914"/>
                  <a:pt x="2015809" y="32914"/>
                </a:cubicBezTo>
                <a:cubicBezTo>
                  <a:pt x="2163904" y="32914"/>
                  <a:pt x="2319748" y="31191"/>
                  <a:pt x="2418765" y="27747"/>
                </a:cubicBezTo>
                <a:cubicBezTo>
                  <a:pt x="2517782" y="24303"/>
                  <a:pt x="2520365" y="11388"/>
                  <a:pt x="2609911" y="12249"/>
                </a:cubicBezTo>
                <a:cubicBezTo>
                  <a:pt x="2699457" y="13110"/>
                  <a:pt x="2956040" y="32914"/>
                  <a:pt x="2956040" y="32914"/>
                </a:cubicBezTo>
                <a:lnTo>
                  <a:pt x="3586304" y="22581"/>
                </a:lnTo>
                <a:cubicBezTo>
                  <a:pt x="3755063" y="23442"/>
                  <a:pt x="3852359" y="35497"/>
                  <a:pt x="3968596" y="38080"/>
                </a:cubicBezTo>
                <a:cubicBezTo>
                  <a:pt x="4084833" y="40663"/>
                  <a:pt x="4177823" y="42385"/>
                  <a:pt x="4283728" y="38080"/>
                </a:cubicBezTo>
                <a:cubicBezTo>
                  <a:pt x="4389633" y="33775"/>
                  <a:pt x="4511897" y="17415"/>
                  <a:pt x="4604026" y="12249"/>
                </a:cubicBezTo>
                <a:cubicBezTo>
                  <a:pt x="4696155" y="7083"/>
                  <a:pt x="4792589" y="7944"/>
                  <a:pt x="4836501" y="7083"/>
                </a:cubicBezTo>
                <a:cubicBezTo>
                  <a:pt x="4880413" y="6222"/>
                  <a:pt x="4873524" y="-8415"/>
                  <a:pt x="4867497" y="7083"/>
                </a:cubicBezTo>
                <a:cubicBezTo>
                  <a:pt x="4861470" y="22581"/>
                  <a:pt x="4852860" y="52717"/>
                  <a:pt x="4800338" y="100073"/>
                </a:cubicBezTo>
                <a:cubicBezTo>
                  <a:pt x="4747816" y="147429"/>
                  <a:pt x="4608331" y="236114"/>
                  <a:pt x="4552365" y="291219"/>
                </a:cubicBezTo>
                <a:cubicBezTo>
                  <a:pt x="4496399" y="346324"/>
                  <a:pt x="4516202" y="375598"/>
                  <a:pt x="4464541" y="430703"/>
                </a:cubicBezTo>
                <a:cubicBezTo>
                  <a:pt x="4412880" y="485808"/>
                  <a:pt x="4300087" y="567605"/>
                  <a:pt x="4242399" y="621849"/>
                </a:cubicBezTo>
                <a:cubicBezTo>
                  <a:pt x="4184711" y="676093"/>
                  <a:pt x="4164908" y="704507"/>
                  <a:pt x="4118413" y="756168"/>
                </a:cubicBezTo>
                <a:cubicBezTo>
                  <a:pt x="4071918" y="807829"/>
                  <a:pt x="4019396" y="869822"/>
                  <a:pt x="3963430" y="931815"/>
                </a:cubicBezTo>
                <a:cubicBezTo>
                  <a:pt x="3907464" y="993808"/>
                  <a:pt x="3782616" y="1128127"/>
                  <a:pt x="3782616" y="1128127"/>
                </a:cubicBezTo>
                <a:cubicBezTo>
                  <a:pt x="3741287" y="1172900"/>
                  <a:pt x="3773145" y="1189260"/>
                  <a:pt x="3715457" y="1200453"/>
                </a:cubicBezTo>
                <a:cubicBezTo>
                  <a:pt x="3657769" y="1211646"/>
                  <a:pt x="3436487" y="1195286"/>
                  <a:pt x="3436487" y="1195286"/>
                </a:cubicBezTo>
                <a:lnTo>
                  <a:pt x="2863050" y="1184954"/>
                </a:lnTo>
                <a:cubicBezTo>
                  <a:pt x="2703762" y="1185815"/>
                  <a:pt x="2602161" y="1197870"/>
                  <a:pt x="2480758" y="1200453"/>
                </a:cubicBezTo>
                <a:cubicBezTo>
                  <a:pt x="2359355" y="1203036"/>
                  <a:pt x="2134630" y="1200453"/>
                  <a:pt x="2134630" y="1200453"/>
                </a:cubicBezTo>
                <a:cubicBezTo>
                  <a:pt x="2038196" y="1200453"/>
                  <a:pt x="2016670" y="1204758"/>
                  <a:pt x="1902155" y="1200453"/>
                </a:cubicBezTo>
                <a:cubicBezTo>
                  <a:pt x="1787640" y="1196148"/>
                  <a:pt x="1572385" y="1177205"/>
                  <a:pt x="1447538" y="1174622"/>
                </a:cubicBezTo>
                <a:cubicBezTo>
                  <a:pt x="1322691" y="1172039"/>
                  <a:pt x="1253809" y="1183232"/>
                  <a:pt x="1153070" y="1184954"/>
                </a:cubicBezTo>
                <a:cubicBezTo>
                  <a:pt x="1052331" y="1186676"/>
                  <a:pt x="947287" y="1182371"/>
                  <a:pt x="843104" y="1184954"/>
                </a:cubicBezTo>
                <a:cubicBezTo>
                  <a:pt x="738921" y="1187537"/>
                  <a:pt x="627850" y="1199592"/>
                  <a:pt x="527972" y="1200453"/>
                </a:cubicBezTo>
                <a:cubicBezTo>
                  <a:pt x="428094" y="1201314"/>
                  <a:pt x="321327" y="1190981"/>
                  <a:pt x="243836" y="1190120"/>
                </a:cubicBezTo>
                <a:cubicBezTo>
                  <a:pt x="166345" y="1189259"/>
                  <a:pt x="103491" y="1195286"/>
                  <a:pt x="63023" y="1195286"/>
                </a:cubicBezTo>
                <a:cubicBezTo>
                  <a:pt x="22555" y="1195286"/>
                  <a:pt x="-5858" y="1201313"/>
                  <a:pt x="1030" y="1190120"/>
                </a:cubicBezTo>
                <a:cubicBezTo>
                  <a:pt x="66534" y="1135942"/>
                  <a:pt x="75343" y="1104151"/>
                  <a:pt x="135614" y="1042158"/>
                </a:cubicBezTo>
                <a:cubicBezTo>
                  <a:pt x="195885" y="980165"/>
                  <a:pt x="285210" y="894239"/>
                  <a:pt x="362657" y="818161"/>
                </a:cubicBezTo>
                <a:cubicBezTo>
                  <a:pt x="440104" y="742083"/>
                  <a:pt x="508168" y="672649"/>
                  <a:pt x="600297" y="585686"/>
                </a:cubicBezTo>
                <a:cubicBezTo>
                  <a:pt x="692426" y="498723"/>
                  <a:pt x="828467" y="371293"/>
                  <a:pt x="915430" y="296385"/>
                </a:cubicBezTo>
                <a:cubicBezTo>
                  <a:pt x="1002393" y="221477"/>
                  <a:pt x="1078162" y="175843"/>
                  <a:pt x="1122074" y="136236"/>
                </a:cubicBezTo>
                <a:cubicBezTo>
                  <a:pt x="1165986" y="96629"/>
                  <a:pt x="1125518" y="75965"/>
                  <a:pt x="1168569" y="53578"/>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Ellipse 46"/>
          <p:cNvSpPr/>
          <p:nvPr/>
        </p:nvSpPr>
        <p:spPr>
          <a:xfrm rot="20874295">
            <a:off x="5729138" y="1654801"/>
            <a:ext cx="412019" cy="14096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Forme libre 47"/>
          <p:cNvSpPr/>
          <p:nvPr/>
        </p:nvSpPr>
        <p:spPr>
          <a:xfrm>
            <a:off x="7460639" y="1653829"/>
            <a:ext cx="389335" cy="140877"/>
          </a:xfrm>
          <a:custGeom>
            <a:avLst/>
            <a:gdLst>
              <a:gd name="connsiteX0" fmla="*/ 134257 w 551543"/>
              <a:gd name="connsiteY0" fmla="*/ 3628 h 199571"/>
              <a:gd name="connsiteX1" fmla="*/ 551543 w 551543"/>
              <a:gd name="connsiteY1" fmla="*/ 0 h 199571"/>
              <a:gd name="connsiteX2" fmla="*/ 446314 w 551543"/>
              <a:gd name="connsiteY2" fmla="*/ 192314 h 199571"/>
              <a:gd name="connsiteX3" fmla="*/ 0 w 551543"/>
              <a:gd name="connsiteY3" fmla="*/ 199571 h 199571"/>
              <a:gd name="connsiteX4" fmla="*/ 134257 w 551543"/>
              <a:gd name="connsiteY4" fmla="*/ 3628 h 199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543" h="199571">
                <a:moveTo>
                  <a:pt x="134257" y="3628"/>
                </a:moveTo>
                <a:lnTo>
                  <a:pt x="551543" y="0"/>
                </a:lnTo>
                <a:lnTo>
                  <a:pt x="446314" y="192314"/>
                </a:lnTo>
                <a:lnTo>
                  <a:pt x="0" y="199571"/>
                </a:lnTo>
                <a:lnTo>
                  <a:pt x="134257" y="36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9" name="Connecteur droit 48"/>
          <p:cNvCxnSpPr/>
          <p:nvPr/>
        </p:nvCxnSpPr>
        <p:spPr>
          <a:xfrm>
            <a:off x="7592909" y="1658262"/>
            <a:ext cx="22210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Arc 49"/>
          <p:cNvSpPr/>
          <p:nvPr/>
        </p:nvSpPr>
        <p:spPr>
          <a:xfrm rot="10520070">
            <a:off x="7379319" y="1662000"/>
            <a:ext cx="373304" cy="136563"/>
          </a:xfrm>
          <a:prstGeom prst="arc">
            <a:avLst>
              <a:gd name="adj1" fmla="val 19685132"/>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1" name="Arc 50"/>
          <p:cNvSpPr/>
          <p:nvPr/>
        </p:nvSpPr>
        <p:spPr>
          <a:xfrm rot="21320070">
            <a:off x="7566898" y="1656877"/>
            <a:ext cx="373304" cy="136563"/>
          </a:xfrm>
          <a:prstGeom prst="arc">
            <a:avLst>
              <a:gd name="adj1" fmla="val 18762220"/>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52" name="Connecteur droit 51"/>
          <p:cNvCxnSpPr>
            <a:stCxn id="50" idx="0"/>
          </p:cNvCxnSpPr>
          <p:nvPr/>
        </p:nvCxnSpPr>
        <p:spPr>
          <a:xfrm flipV="1">
            <a:off x="7476538" y="1795767"/>
            <a:ext cx="293804" cy="88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Parallélogramme 53"/>
          <p:cNvSpPr/>
          <p:nvPr/>
        </p:nvSpPr>
        <p:spPr>
          <a:xfrm>
            <a:off x="7512100" y="1672595"/>
            <a:ext cx="286412" cy="101631"/>
          </a:xfrm>
          <a:prstGeom prst="parallelogram">
            <a:avLst>
              <a:gd name="adj" fmla="val 9408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Ellipse 54"/>
          <p:cNvSpPr/>
          <p:nvPr/>
        </p:nvSpPr>
        <p:spPr>
          <a:xfrm rot="20874295">
            <a:off x="5820071" y="1679542"/>
            <a:ext cx="254661" cy="87128"/>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6" name="Connecteur droit 55"/>
          <p:cNvCxnSpPr/>
          <p:nvPr/>
        </p:nvCxnSpPr>
        <p:spPr>
          <a:xfrm>
            <a:off x="5820840" y="1732761"/>
            <a:ext cx="0" cy="75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6079489" y="1698323"/>
            <a:ext cx="0" cy="453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7806217" y="1666267"/>
            <a:ext cx="0" cy="123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e libre 58"/>
          <p:cNvSpPr/>
          <p:nvPr/>
        </p:nvSpPr>
        <p:spPr>
          <a:xfrm>
            <a:off x="7917504" y="2300749"/>
            <a:ext cx="13375" cy="297583"/>
          </a:xfrm>
          <a:custGeom>
            <a:avLst/>
            <a:gdLst>
              <a:gd name="connsiteX0" fmla="*/ 15631 w 15631"/>
              <a:gd name="connsiteY0" fmla="*/ 0 h 347785"/>
              <a:gd name="connsiteX1" fmla="*/ 7815 w 15631"/>
              <a:gd name="connsiteY1" fmla="*/ 187569 h 347785"/>
              <a:gd name="connsiteX2" fmla="*/ 0 w 15631"/>
              <a:gd name="connsiteY2" fmla="*/ 347785 h 347785"/>
            </a:gdLst>
            <a:ahLst/>
            <a:cxnLst>
              <a:cxn ang="0">
                <a:pos x="connsiteX0" y="connsiteY0"/>
              </a:cxn>
              <a:cxn ang="0">
                <a:pos x="connsiteX1" y="connsiteY1"/>
              </a:cxn>
              <a:cxn ang="0">
                <a:pos x="connsiteX2" y="connsiteY2"/>
              </a:cxn>
            </a:cxnLst>
            <a:rect l="l" t="t" r="r" b="b"/>
            <a:pathLst>
              <a:path w="15631" h="347785">
                <a:moveTo>
                  <a:pt x="15631" y="0"/>
                </a:moveTo>
                <a:cubicBezTo>
                  <a:pt x="13025" y="64802"/>
                  <a:pt x="10420" y="129605"/>
                  <a:pt x="7815" y="187569"/>
                </a:cubicBezTo>
                <a:cubicBezTo>
                  <a:pt x="5210" y="245533"/>
                  <a:pt x="2605" y="296659"/>
                  <a:pt x="0" y="34778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Forme libre 59"/>
          <p:cNvSpPr/>
          <p:nvPr/>
        </p:nvSpPr>
        <p:spPr>
          <a:xfrm>
            <a:off x="5258578" y="1971828"/>
            <a:ext cx="489181" cy="217715"/>
          </a:xfrm>
          <a:custGeom>
            <a:avLst/>
            <a:gdLst>
              <a:gd name="connsiteX0" fmla="*/ 24380 w 1087302"/>
              <a:gd name="connsiteY0" fmla="*/ 215531 h 457838"/>
              <a:gd name="connsiteX1" fmla="*/ 172873 w 1087302"/>
              <a:gd name="connsiteY1" fmla="*/ 125654 h 457838"/>
              <a:gd name="connsiteX2" fmla="*/ 508934 w 1087302"/>
              <a:gd name="connsiteY2" fmla="*/ 78762 h 457838"/>
              <a:gd name="connsiteX3" fmla="*/ 606626 w 1087302"/>
              <a:gd name="connsiteY3" fmla="*/ 608 h 457838"/>
              <a:gd name="connsiteX4" fmla="*/ 919242 w 1087302"/>
              <a:gd name="connsiteY4" fmla="*/ 47500 h 457838"/>
              <a:gd name="connsiteX5" fmla="*/ 1087273 w 1087302"/>
              <a:gd name="connsiteY5" fmla="*/ 137377 h 457838"/>
              <a:gd name="connsiteX6" fmla="*/ 930965 w 1087302"/>
              <a:gd name="connsiteY6" fmla="*/ 324947 h 457838"/>
              <a:gd name="connsiteX7" fmla="*/ 716042 w 1087302"/>
              <a:gd name="connsiteY7" fmla="*/ 375747 h 457838"/>
              <a:gd name="connsiteX8" fmla="*/ 551919 w 1087302"/>
              <a:gd name="connsiteY8" fmla="*/ 430454 h 457838"/>
              <a:gd name="connsiteX9" fmla="*/ 333088 w 1087302"/>
              <a:gd name="connsiteY9" fmla="*/ 457808 h 457838"/>
              <a:gd name="connsiteX10" fmla="*/ 145519 w 1087302"/>
              <a:gd name="connsiteY10" fmla="*/ 434362 h 457838"/>
              <a:gd name="connsiteX11" fmla="*/ 36103 w 1087302"/>
              <a:gd name="connsiteY11" fmla="*/ 371839 h 457838"/>
              <a:gd name="connsiteX12" fmla="*/ 934 w 1087302"/>
              <a:gd name="connsiteY12" fmla="*/ 274147 h 457838"/>
              <a:gd name="connsiteX13" fmla="*/ 24380 w 1087302"/>
              <a:gd name="connsiteY13" fmla="*/ 215531 h 457838"/>
              <a:gd name="connsiteX0" fmla="*/ 24380 w 1087302"/>
              <a:gd name="connsiteY0" fmla="*/ 174544 h 416851"/>
              <a:gd name="connsiteX1" fmla="*/ 172873 w 1087302"/>
              <a:gd name="connsiteY1" fmla="*/ 84667 h 416851"/>
              <a:gd name="connsiteX2" fmla="*/ 508934 w 1087302"/>
              <a:gd name="connsiteY2" fmla="*/ 37775 h 416851"/>
              <a:gd name="connsiteX3" fmla="*/ 735580 w 1087302"/>
              <a:gd name="connsiteY3" fmla="*/ 10421 h 416851"/>
              <a:gd name="connsiteX4" fmla="*/ 919242 w 1087302"/>
              <a:gd name="connsiteY4" fmla="*/ 6513 h 416851"/>
              <a:gd name="connsiteX5" fmla="*/ 1087273 w 1087302"/>
              <a:gd name="connsiteY5" fmla="*/ 96390 h 416851"/>
              <a:gd name="connsiteX6" fmla="*/ 930965 w 1087302"/>
              <a:gd name="connsiteY6" fmla="*/ 283960 h 416851"/>
              <a:gd name="connsiteX7" fmla="*/ 716042 w 1087302"/>
              <a:gd name="connsiteY7" fmla="*/ 334760 h 416851"/>
              <a:gd name="connsiteX8" fmla="*/ 551919 w 1087302"/>
              <a:gd name="connsiteY8" fmla="*/ 389467 h 416851"/>
              <a:gd name="connsiteX9" fmla="*/ 333088 w 1087302"/>
              <a:gd name="connsiteY9" fmla="*/ 416821 h 416851"/>
              <a:gd name="connsiteX10" fmla="*/ 145519 w 1087302"/>
              <a:gd name="connsiteY10" fmla="*/ 393375 h 416851"/>
              <a:gd name="connsiteX11" fmla="*/ 36103 w 1087302"/>
              <a:gd name="connsiteY11" fmla="*/ 330852 h 416851"/>
              <a:gd name="connsiteX12" fmla="*/ 934 w 1087302"/>
              <a:gd name="connsiteY12" fmla="*/ 233160 h 416851"/>
              <a:gd name="connsiteX13" fmla="*/ 24380 w 1087302"/>
              <a:gd name="connsiteY13" fmla="*/ 174544 h 416851"/>
              <a:gd name="connsiteX0" fmla="*/ 24380 w 1087302"/>
              <a:gd name="connsiteY0" fmla="*/ 190361 h 432668"/>
              <a:gd name="connsiteX1" fmla="*/ 172873 w 1087302"/>
              <a:gd name="connsiteY1" fmla="*/ 100484 h 432668"/>
              <a:gd name="connsiteX2" fmla="*/ 497211 w 1087302"/>
              <a:gd name="connsiteY2" fmla="*/ 2792 h 432668"/>
              <a:gd name="connsiteX3" fmla="*/ 735580 w 1087302"/>
              <a:gd name="connsiteY3" fmla="*/ 26238 h 432668"/>
              <a:gd name="connsiteX4" fmla="*/ 919242 w 1087302"/>
              <a:gd name="connsiteY4" fmla="*/ 22330 h 432668"/>
              <a:gd name="connsiteX5" fmla="*/ 1087273 w 1087302"/>
              <a:gd name="connsiteY5" fmla="*/ 112207 h 432668"/>
              <a:gd name="connsiteX6" fmla="*/ 930965 w 1087302"/>
              <a:gd name="connsiteY6" fmla="*/ 299777 h 432668"/>
              <a:gd name="connsiteX7" fmla="*/ 716042 w 1087302"/>
              <a:gd name="connsiteY7" fmla="*/ 350577 h 432668"/>
              <a:gd name="connsiteX8" fmla="*/ 551919 w 1087302"/>
              <a:gd name="connsiteY8" fmla="*/ 405284 h 432668"/>
              <a:gd name="connsiteX9" fmla="*/ 333088 w 1087302"/>
              <a:gd name="connsiteY9" fmla="*/ 432638 h 432668"/>
              <a:gd name="connsiteX10" fmla="*/ 145519 w 1087302"/>
              <a:gd name="connsiteY10" fmla="*/ 409192 h 432668"/>
              <a:gd name="connsiteX11" fmla="*/ 36103 w 1087302"/>
              <a:gd name="connsiteY11" fmla="*/ 346669 h 432668"/>
              <a:gd name="connsiteX12" fmla="*/ 934 w 1087302"/>
              <a:gd name="connsiteY12" fmla="*/ 248977 h 432668"/>
              <a:gd name="connsiteX13" fmla="*/ 24380 w 1087302"/>
              <a:gd name="connsiteY13" fmla="*/ 190361 h 43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302" h="432668">
                <a:moveTo>
                  <a:pt x="24380" y="190361"/>
                </a:moveTo>
                <a:cubicBezTo>
                  <a:pt x="53036" y="165612"/>
                  <a:pt x="94068" y="131745"/>
                  <a:pt x="172873" y="100484"/>
                </a:cubicBezTo>
                <a:cubicBezTo>
                  <a:pt x="251678" y="69223"/>
                  <a:pt x="403427" y="15166"/>
                  <a:pt x="497211" y="2792"/>
                </a:cubicBezTo>
                <a:cubicBezTo>
                  <a:pt x="590996" y="-9582"/>
                  <a:pt x="665242" y="22982"/>
                  <a:pt x="735580" y="26238"/>
                </a:cubicBezTo>
                <a:cubicBezTo>
                  <a:pt x="805918" y="29494"/>
                  <a:pt x="860627" y="8002"/>
                  <a:pt x="919242" y="22330"/>
                </a:cubicBezTo>
                <a:cubicBezTo>
                  <a:pt x="977857" y="36658"/>
                  <a:pt x="1085319" y="65966"/>
                  <a:pt x="1087273" y="112207"/>
                </a:cubicBezTo>
                <a:cubicBezTo>
                  <a:pt x="1089227" y="158448"/>
                  <a:pt x="992837" y="260049"/>
                  <a:pt x="930965" y="299777"/>
                </a:cubicBezTo>
                <a:cubicBezTo>
                  <a:pt x="869093" y="339505"/>
                  <a:pt x="779216" y="332992"/>
                  <a:pt x="716042" y="350577"/>
                </a:cubicBezTo>
                <a:cubicBezTo>
                  <a:pt x="652868" y="368162"/>
                  <a:pt x="615745" y="391607"/>
                  <a:pt x="551919" y="405284"/>
                </a:cubicBezTo>
                <a:cubicBezTo>
                  <a:pt x="488093" y="418961"/>
                  <a:pt x="400821" y="431987"/>
                  <a:pt x="333088" y="432638"/>
                </a:cubicBezTo>
                <a:cubicBezTo>
                  <a:pt x="265355" y="433289"/>
                  <a:pt x="195016" y="423520"/>
                  <a:pt x="145519" y="409192"/>
                </a:cubicBezTo>
                <a:cubicBezTo>
                  <a:pt x="96022" y="394864"/>
                  <a:pt x="60200" y="373371"/>
                  <a:pt x="36103" y="346669"/>
                </a:cubicBezTo>
                <a:cubicBezTo>
                  <a:pt x="12006" y="319967"/>
                  <a:pt x="2236" y="273074"/>
                  <a:pt x="934" y="248977"/>
                </a:cubicBezTo>
                <a:cubicBezTo>
                  <a:pt x="-368" y="224880"/>
                  <a:pt x="-4276" y="215110"/>
                  <a:pt x="24380" y="19036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Forme libre 81"/>
          <p:cNvSpPr/>
          <p:nvPr/>
        </p:nvSpPr>
        <p:spPr>
          <a:xfrm>
            <a:off x="5992952" y="1362729"/>
            <a:ext cx="489181" cy="217715"/>
          </a:xfrm>
          <a:custGeom>
            <a:avLst/>
            <a:gdLst>
              <a:gd name="connsiteX0" fmla="*/ 24380 w 1087302"/>
              <a:gd name="connsiteY0" fmla="*/ 215531 h 457838"/>
              <a:gd name="connsiteX1" fmla="*/ 172873 w 1087302"/>
              <a:gd name="connsiteY1" fmla="*/ 125654 h 457838"/>
              <a:gd name="connsiteX2" fmla="*/ 508934 w 1087302"/>
              <a:gd name="connsiteY2" fmla="*/ 78762 h 457838"/>
              <a:gd name="connsiteX3" fmla="*/ 606626 w 1087302"/>
              <a:gd name="connsiteY3" fmla="*/ 608 h 457838"/>
              <a:gd name="connsiteX4" fmla="*/ 919242 w 1087302"/>
              <a:gd name="connsiteY4" fmla="*/ 47500 h 457838"/>
              <a:gd name="connsiteX5" fmla="*/ 1087273 w 1087302"/>
              <a:gd name="connsiteY5" fmla="*/ 137377 h 457838"/>
              <a:gd name="connsiteX6" fmla="*/ 930965 w 1087302"/>
              <a:gd name="connsiteY6" fmla="*/ 324947 h 457838"/>
              <a:gd name="connsiteX7" fmla="*/ 716042 w 1087302"/>
              <a:gd name="connsiteY7" fmla="*/ 375747 h 457838"/>
              <a:gd name="connsiteX8" fmla="*/ 551919 w 1087302"/>
              <a:gd name="connsiteY8" fmla="*/ 430454 h 457838"/>
              <a:gd name="connsiteX9" fmla="*/ 333088 w 1087302"/>
              <a:gd name="connsiteY9" fmla="*/ 457808 h 457838"/>
              <a:gd name="connsiteX10" fmla="*/ 145519 w 1087302"/>
              <a:gd name="connsiteY10" fmla="*/ 434362 h 457838"/>
              <a:gd name="connsiteX11" fmla="*/ 36103 w 1087302"/>
              <a:gd name="connsiteY11" fmla="*/ 371839 h 457838"/>
              <a:gd name="connsiteX12" fmla="*/ 934 w 1087302"/>
              <a:gd name="connsiteY12" fmla="*/ 274147 h 457838"/>
              <a:gd name="connsiteX13" fmla="*/ 24380 w 1087302"/>
              <a:gd name="connsiteY13" fmla="*/ 215531 h 457838"/>
              <a:gd name="connsiteX0" fmla="*/ 24380 w 1087302"/>
              <a:gd name="connsiteY0" fmla="*/ 174544 h 416851"/>
              <a:gd name="connsiteX1" fmla="*/ 172873 w 1087302"/>
              <a:gd name="connsiteY1" fmla="*/ 84667 h 416851"/>
              <a:gd name="connsiteX2" fmla="*/ 508934 w 1087302"/>
              <a:gd name="connsiteY2" fmla="*/ 37775 h 416851"/>
              <a:gd name="connsiteX3" fmla="*/ 735580 w 1087302"/>
              <a:gd name="connsiteY3" fmla="*/ 10421 h 416851"/>
              <a:gd name="connsiteX4" fmla="*/ 919242 w 1087302"/>
              <a:gd name="connsiteY4" fmla="*/ 6513 h 416851"/>
              <a:gd name="connsiteX5" fmla="*/ 1087273 w 1087302"/>
              <a:gd name="connsiteY5" fmla="*/ 96390 h 416851"/>
              <a:gd name="connsiteX6" fmla="*/ 930965 w 1087302"/>
              <a:gd name="connsiteY6" fmla="*/ 283960 h 416851"/>
              <a:gd name="connsiteX7" fmla="*/ 716042 w 1087302"/>
              <a:gd name="connsiteY7" fmla="*/ 334760 h 416851"/>
              <a:gd name="connsiteX8" fmla="*/ 551919 w 1087302"/>
              <a:gd name="connsiteY8" fmla="*/ 389467 h 416851"/>
              <a:gd name="connsiteX9" fmla="*/ 333088 w 1087302"/>
              <a:gd name="connsiteY9" fmla="*/ 416821 h 416851"/>
              <a:gd name="connsiteX10" fmla="*/ 145519 w 1087302"/>
              <a:gd name="connsiteY10" fmla="*/ 393375 h 416851"/>
              <a:gd name="connsiteX11" fmla="*/ 36103 w 1087302"/>
              <a:gd name="connsiteY11" fmla="*/ 330852 h 416851"/>
              <a:gd name="connsiteX12" fmla="*/ 934 w 1087302"/>
              <a:gd name="connsiteY12" fmla="*/ 233160 h 416851"/>
              <a:gd name="connsiteX13" fmla="*/ 24380 w 1087302"/>
              <a:gd name="connsiteY13" fmla="*/ 174544 h 416851"/>
              <a:gd name="connsiteX0" fmla="*/ 24380 w 1087302"/>
              <a:gd name="connsiteY0" fmla="*/ 190361 h 432668"/>
              <a:gd name="connsiteX1" fmla="*/ 172873 w 1087302"/>
              <a:gd name="connsiteY1" fmla="*/ 100484 h 432668"/>
              <a:gd name="connsiteX2" fmla="*/ 497211 w 1087302"/>
              <a:gd name="connsiteY2" fmla="*/ 2792 h 432668"/>
              <a:gd name="connsiteX3" fmla="*/ 735580 w 1087302"/>
              <a:gd name="connsiteY3" fmla="*/ 26238 h 432668"/>
              <a:gd name="connsiteX4" fmla="*/ 919242 w 1087302"/>
              <a:gd name="connsiteY4" fmla="*/ 22330 h 432668"/>
              <a:gd name="connsiteX5" fmla="*/ 1087273 w 1087302"/>
              <a:gd name="connsiteY5" fmla="*/ 112207 h 432668"/>
              <a:gd name="connsiteX6" fmla="*/ 930965 w 1087302"/>
              <a:gd name="connsiteY6" fmla="*/ 299777 h 432668"/>
              <a:gd name="connsiteX7" fmla="*/ 716042 w 1087302"/>
              <a:gd name="connsiteY7" fmla="*/ 350577 h 432668"/>
              <a:gd name="connsiteX8" fmla="*/ 551919 w 1087302"/>
              <a:gd name="connsiteY8" fmla="*/ 405284 h 432668"/>
              <a:gd name="connsiteX9" fmla="*/ 333088 w 1087302"/>
              <a:gd name="connsiteY9" fmla="*/ 432638 h 432668"/>
              <a:gd name="connsiteX10" fmla="*/ 145519 w 1087302"/>
              <a:gd name="connsiteY10" fmla="*/ 409192 h 432668"/>
              <a:gd name="connsiteX11" fmla="*/ 36103 w 1087302"/>
              <a:gd name="connsiteY11" fmla="*/ 346669 h 432668"/>
              <a:gd name="connsiteX12" fmla="*/ 934 w 1087302"/>
              <a:gd name="connsiteY12" fmla="*/ 248977 h 432668"/>
              <a:gd name="connsiteX13" fmla="*/ 24380 w 1087302"/>
              <a:gd name="connsiteY13" fmla="*/ 190361 h 43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302" h="432668">
                <a:moveTo>
                  <a:pt x="24380" y="190361"/>
                </a:moveTo>
                <a:cubicBezTo>
                  <a:pt x="53036" y="165612"/>
                  <a:pt x="94068" y="131745"/>
                  <a:pt x="172873" y="100484"/>
                </a:cubicBezTo>
                <a:cubicBezTo>
                  <a:pt x="251678" y="69223"/>
                  <a:pt x="403427" y="15166"/>
                  <a:pt x="497211" y="2792"/>
                </a:cubicBezTo>
                <a:cubicBezTo>
                  <a:pt x="590996" y="-9582"/>
                  <a:pt x="665242" y="22982"/>
                  <a:pt x="735580" y="26238"/>
                </a:cubicBezTo>
                <a:cubicBezTo>
                  <a:pt x="805918" y="29494"/>
                  <a:pt x="860627" y="8002"/>
                  <a:pt x="919242" y="22330"/>
                </a:cubicBezTo>
                <a:cubicBezTo>
                  <a:pt x="977857" y="36658"/>
                  <a:pt x="1085319" y="65966"/>
                  <a:pt x="1087273" y="112207"/>
                </a:cubicBezTo>
                <a:cubicBezTo>
                  <a:pt x="1089227" y="158448"/>
                  <a:pt x="992837" y="260049"/>
                  <a:pt x="930965" y="299777"/>
                </a:cubicBezTo>
                <a:cubicBezTo>
                  <a:pt x="869093" y="339505"/>
                  <a:pt x="779216" y="332992"/>
                  <a:pt x="716042" y="350577"/>
                </a:cubicBezTo>
                <a:cubicBezTo>
                  <a:pt x="652868" y="368162"/>
                  <a:pt x="615745" y="391607"/>
                  <a:pt x="551919" y="405284"/>
                </a:cubicBezTo>
                <a:cubicBezTo>
                  <a:pt x="488093" y="418961"/>
                  <a:pt x="400821" y="431987"/>
                  <a:pt x="333088" y="432638"/>
                </a:cubicBezTo>
                <a:cubicBezTo>
                  <a:pt x="265355" y="433289"/>
                  <a:pt x="195016" y="423520"/>
                  <a:pt x="145519" y="409192"/>
                </a:cubicBezTo>
                <a:cubicBezTo>
                  <a:pt x="96022" y="394864"/>
                  <a:pt x="60200" y="373371"/>
                  <a:pt x="36103" y="346669"/>
                </a:cubicBezTo>
                <a:cubicBezTo>
                  <a:pt x="12006" y="319967"/>
                  <a:pt x="2236" y="273074"/>
                  <a:pt x="934" y="248977"/>
                </a:cubicBezTo>
                <a:cubicBezTo>
                  <a:pt x="-368" y="224880"/>
                  <a:pt x="-4276" y="215110"/>
                  <a:pt x="24380" y="19036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Forme libre 82"/>
          <p:cNvSpPr/>
          <p:nvPr/>
        </p:nvSpPr>
        <p:spPr>
          <a:xfrm>
            <a:off x="7700548" y="1358598"/>
            <a:ext cx="489181" cy="217715"/>
          </a:xfrm>
          <a:custGeom>
            <a:avLst/>
            <a:gdLst>
              <a:gd name="connsiteX0" fmla="*/ 24380 w 1087302"/>
              <a:gd name="connsiteY0" fmla="*/ 215531 h 457838"/>
              <a:gd name="connsiteX1" fmla="*/ 172873 w 1087302"/>
              <a:gd name="connsiteY1" fmla="*/ 125654 h 457838"/>
              <a:gd name="connsiteX2" fmla="*/ 508934 w 1087302"/>
              <a:gd name="connsiteY2" fmla="*/ 78762 h 457838"/>
              <a:gd name="connsiteX3" fmla="*/ 606626 w 1087302"/>
              <a:gd name="connsiteY3" fmla="*/ 608 h 457838"/>
              <a:gd name="connsiteX4" fmla="*/ 919242 w 1087302"/>
              <a:gd name="connsiteY4" fmla="*/ 47500 h 457838"/>
              <a:gd name="connsiteX5" fmla="*/ 1087273 w 1087302"/>
              <a:gd name="connsiteY5" fmla="*/ 137377 h 457838"/>
              <a:gd name="connsiteX6" fmla="*/ 930965 w 1087302"/>
              <a:gd name="connsiteY6" fmla="*/ 324947 h 457838"/>
              <a:gd name="connsiteX7" fmla="*/ 716042 w 1087302"/>
              <a:gd name="connsiteY7" fmla="*/ 375747 h 457838"/>
              <a:gd name="connsiteX8" fmla="*/ 551919 w 1087302"/>
              <a:gd name="connsiteY8" fmla="*/ 430454 h 457838"/>
              <a:gd name="connsiteX9" fmla="*/ 333088 w 1087302"/>
              <a:gd name="connsiteY9" fmla="*/ 457808 h 457838"/>
              <a:gd name="connsiteX10" fmla="*/ 145519 w 1087302"/>
              <a:gd name="connsiteY10" fmla="*/ 434362 h 457838"/>
              <a:gd name="connsiteX11" fmla="*/ 36103 w 1087302"/>
              <a:gd name="connsiteY11" fmla="*/ 371839 h 457838"/>
              <a:gd name="connsiteX12" fmla="*/ 934 w 1087302"/>
              <a:gd name="connsiteY12" fmla="*/ 274147 h 457838"/>
              <a:gd name="connsiteX13" fmla="*/ 24380 w 1087302"/>
              <a:gd name="connsiteY13" fmla="*/ 215531 h 457838"/>
              <a:gd name="connsiteX0" fmla="*/ 24380 w 1087302"/>
              <a:gd name="connsiteY0" fmla="*/ 174544 h 416851"/>
              <a:gd name="connsiteX1" fmla="*/ 172873 w 1087302"/>
              <a:gd name="connsiteY1" fmla="*/ 84667 h 416851"/>
              <a:gd name="connsiteX2" fmla="*/ 508934 w 1087302"/>
              <a:gd name="connsiteY2" fmla="*/ 37775 h 416851"/>
              <a:gd name="connsiteX3" fmla="*/ 735580 w 1087302"/>
              <a:gd name="connsiteY3" fmla="*/ 10421 h 416851"/>
              <a:gd name="connsiteX4" fmla="*/ 919242 w 1087302"/>
              <a:gd name="connsiteY4" fmla="*/ 6513 h 416851"/>
              <a:gd name="connsiteX5" fmla="*/ 1087273 w 1087302"/>
              <a:gd name="connsiteY5" fmla="*/ 96390 h 416851"/>
              <a:gd name="connsiteX6" fmla="*/ 930965 w 1087302"/>
              <a:gd name="connsiteY6" fmla="*/ 283960 h 416851"/>
              <a:gd name="connsiteX7" fmla="*/ 716042 w 1087302"/>
              <a:gd name="connsiteY7" fmla="*/ 334760 h 416851"/>
              <a:gd name="connsiteX8" fmla="*/ 551919 w 1087302"/>
              <a:gd name="connsiteY8" fmla="*/ 389467 h 416851"/>
              <a:gd name="connsiteX9" fmla="*/ 333088 w 1087302"/>
              <a:gd name="connsiteY9" fmla="*/ 416821 h 416851"/>
              <a:gd name="connsiteX10" fmla="*/ 145519 w 1087302"/>
              <a:gd name="connsiteY10" fmla="*/ 393375 h 416851"/>
              <a:gd name="connsiteX11" fmla="*/ 36103 w 1087302"/>
              <a:gd name="connsiteY11" fmla="*/ 330852 h 416851"/>
              <a:gd name="connsiteX12" fmla="*/ 934 w 1087302"/>
              <a:gd name="connsiteY12" fmla="*/ 233160 h 416851"/>
              <a:gd name="connsiteX13" fmla="*/ 24380 w 1087302"/>
              <a:gd name="connsiteY13" fmla="*/ 174544 h 416851"/>
              <a:gd name="connsiteX0" fmla="*/ 24380 w 1087302"/>
              <a:gd name="connsiteY0" fmla="*/ 190361 h 432668"/>
              <a:gd name="connsiteX1" fmla="*/ 172873 w 1087302"/>
              <a:gd name="connsiteY1" fmla="*/ 100484 h 432668"/>
              <a:gd name="connsiteX2" fmla="*/ 497211 w 1087302"/>
              <a:gd name="connsiteY2" fmla="*/ 2792 h 432668"/>
              <a:gd name="connsiteX3" fmla="*/ 735580 w 1087302"/>
              <a:gd name="connsiteY3" fmla="*/ 26238 h 432668"/>
              <a:gd name="connsiteX4" fmla="*/ 919242 w 1087302"/>
              <a:gd name="connsiteY4" fmla="*/ 22330 h 432668"/>
              <a:gd name="connsiteX5" fmla="*/ 1087273 w 1087302"/>
              <a:gd name="connsiteY5" fmla="*/ 112207 h 432668"/>
              <a:gd name="connsiteX6" fmla="*/ 930965 w 1087302"/>
              <a:gd name="connsiteY6" fmla="*/ 299777 h 432668"/>
              <a:gd name="connsiteX7" fmla="*/ 716042 w 1087302"/>
              <a:gd name="connsiteY7" fmla="*/ 350577 h 432668"/>
              <a:gd name="connsiteX8" fmla="*/ 551919 w 1087302"/>
              <a:gd name="connsiteY8" fmla="*/ 405284 h 432668"/>
              <a:gd name="connsiteX9" fmla="*/ 333088 w 1087302"/>
              <a:gd name="connsiteY9" fmla="*/ 432638 h 432668"/>
              <a:gd name="connsiteX10" fmla="*/ 145519 w 1087302"/>
              <a:gd name="connsiteY10" fmla="*/ 409192 h 432668"/>
              <a:gd name="connsiteX11" fmla="*/ 36103 w 1087302"/>
              <a:gd name="connsiteY11" fmla="*/ 346669 h 432668"/>
              <a:gd name="connsiteX12" fmla="*/ 934 w 1087302"/>
              <a:gd name="connsiteY12" fmla="*/ 248977 h 432668"/>
              <a:gd name="connsiteX13" fmla="*/ 24380 w 1087302"/>
              <a:gd name="connsiteY13" fmla="*/ 190361 h 43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302" h="432668">
                <a:moveTo>
                  <a:pt x="24380" y="190361"/>
                </a:moveTo>
                <a:cubicBezTo>
                  <a:pt x="53036" y="165612"/>
                  <a:pt x="94068" y="131745"/>
                  <a:pt x="172873" y="100484"/>
                </a:cubicBezTo>
                <a:cubicBezTo>
                  <a:pt x="251678" y="69223"/>
                  <a:pt x="403427" y="15166"/>
                  <a:pt x="497211" y="2792"/>
                </a:cubicBezTo>
                <a:cubicBezTo>
                  <a:pt x="590996" y="-9582"/>
                  <a:pt x="665242" y="22982"/>
                  <a:pt x="735580" y="26238"/>
                </a:cubicBezTo>
                <a:cubicBezTo>
                  <a:pt x="805918" y="29494"/>
                  <a:pt x="860627" y="8002"/>
                  <a:pt x="919242" y="22330"/>
                </a:cubicBezTo>
                <a:cubicBezTo>
                  <a:pt x="977857" y="36658"/>
                  <a:pt x="1085319" y="65966"/>
                  <a:pt x="1087273" y="112207"/>
                </a:cubicBezTo>
                <a:cubicBezTo>
                  <a:pt x="1089227" y="158448"/>
                  <a:pt x="992837" y="260049"/>
                  <a:pt x="930965" y="299777"/>
                </a:cubicBezTo>
                <a:cubicBezTo>
                  <a:pt x="869093" y="339505"/>
                  <a:pt x="779216" y="332992"/>
                  <a:pt x="716042" y="350577"/>
                </a:cubicBezTo>
                <a:cubicBezTo>
                  <a:pt x="652868" y="368162"/>
                  <a:pt x="615745" y="391607"/>
                  <a:pt x="551919" y="405284"/>
                </a:cubicBezTo>
                <a:cubicBezTo>
                  <a:pt x="488093" y="418961"/>
                  <a:pt x="400821" y="431987"/>
                  <a:pt x="333088" y="432638"/>
                </a:cubicBezTo>
                <a:cubicBezTo>
                  <a:pt x="265355" y="433289"/>
                  <a:pt x="195016" y="423520"/>
                  <a:pt x="145519" y="409192"/>
                </a:cubicBezTo>
                <a:cubicBezTo>
                  <a:pt x="96022" y="394864"/>
                  <a:pt x="60200" y="373371"/>
                  <a:pt x="36103" y="346669"/>
                </a:cubicBezTo>
                <a:cubicBezTo>
                  <a:pt x="12006" y="319967"/>
                  <a:pt x="2236" y="273074"/>
                  <a:pt x="934" y="248977"/>
                </a:cubicBezTo>
                <a:cubicBezTo>
                  <a:pt x="-368" y="224880"/>
                  <a:pt x="-4276" y="215110"/>
                  <a:pt x="24380" y="19036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Forme libre 83"/>
          <p:cNvSpPr/>
          <p:nvPr/>
        </p:nvSpPr>
        <p:spPr>
          <a:xfrm>
            <a:off x="7103729" y="1999084"/>
            <a:ext cx="489181" cy="217715"/>
          </a:xfrm>
          <a:custGeom>
            <a:avLst/>
            <a:gdLst>
              <a:gd name="connsiteX0" fmla="*/ 24380 w 1087302"/>
              <a:gd name="connsiteY0" fmla="*/ 215531 h 457838"/>
              <a:gd name="connsiteX1" fmla="*/ 172873 w 1087302"/>
              <a:gd name="connsiteY1" fmla="*/ 125654 h 457838"/>
              <a:gd name="connsiteX2" fmla="*/ 508934 w 1087302"/>
              <a:gd name="connsiteY2" fmla="*/ 78762 h 457838"/>
              <a:gd name="connsiteX3" fmla="*/ 606626 w 1087302"/>
              <a:gd name="connsiteY3" fmla="*/ 608 h 457838"/>
              <a:gd name="connsiteX4" fmla="*/ 919242 w 1087302"/>
              <a:gd name="connsiteY4" fmla="*/ 47500 h 457838"/>
              <a:gd name="connsiteX5" fmla="*/ 1087273 w 1087302"/>
              <a:gd name="connsiteY5" fmla="*/ 137377 h 457838"/>
              <a:gd name="connsiteX6" fmla="*/ 930965 w 1087302"/>
              <a:gd name="connsiteY6" fmla="*/ 324947 h 457838"/>
              <a:gd name="connsiteX7" fmla="*/ 716042 w 1087302"/>
              <a:gd name="connsiteY7" fmla="*/ 375747 h 457838"/>
              <a:gd name="connsiteX8" fmla="*/ 551919 w 1087302"/>
              <a:gd name="connsiteY8" fmla="*/ 430454 h 457838"/>
              <a:gd name="connsiteX9" fmla="*/ 333088 w 1087302"/>
              <a:gd name="connsiteY9" fmla="*/ 457808 h 457838"/>
              <a:gd name="connsiteX10" fmla="*/ 145519 w 1087302"/>
              <a:gd name="connsiteY10" fmla="*/ 434362 h 457838"/>
              <a:gd name="connsiteX11" fmla="*/ 36103 w 1087302"/>
              <a:gd name="connsiteY11" fmla="*/ 371839 h 457838"/>
              <a:gd name="connsiteX12" fmla="*/ 934 w 1087302"/>
              <a:gd name="connsiteY12" fmla="*/ 274147 h 457838"/>
              <a:gd name="connsiteX13" fmla="*/ 24380 w 1087302"/>
              <a:gd name="connsiteY13" fmla="*/ 215531 h 457838"/>
              <a:gd name="connsiteX0" fmla="*/ 24380 w 1087302"/>
              <a:gd name="connsiteY0" fmla="*/ 174544 h 416851"/>
              <a:gd name="connsiteX1" fmla="*/ 172873 w 1087302"/>
              <a:gd name="connsiteY1" fmla="*/ 84667 h 416851"/>
              <a:gd name="connsiteX2" fmla="*/ 508934 w 1087302"/>
              <a:gd name="connsiteY2" fmla="*/ 37775 h 416851"/>
              <a:gd name="connsiteX3" fmla="*/ 735580 w 1087302"/>
              <a:gd name="connsiteY3" fmla="*/ 10421 h 416851"/>
              <a:gd name="connsiteX4" fmla="*/ 919242 w 1087302"/>
              <a:gd name="connsiteY4" fmla="*/ 6513 h 416851"/>
              <a:gd name="connsiteX5" fmla="*/ 1087273 w 1087302"/>
              <a:gd name="connsiteY5" fmla="*/ 96390 h 416851"/>
              <a:gd name="connsiteX6" fmla="*/ 930965 w 1087302"/>
              <a:gd name="connsiteY6" fmla="*/ 283960 h 416851"/>
              <a:gd name="connsiteX7" fmla="*/ 716042 w 1087302"/>
              <a:gd name="connsiteY7" fmla="*/ 334760 h 416851"/>
              <a:gd name="connsiteX8" fmla="*/ 551919 w 1087302"/>
              <a:gd name="connsiteY8" fmla="*/ 389467 h 416851"/>
              <a:gd name="connsiteX9" fmla="*/ 333088 w 1087302"/>
              <a:gd name="connsiteY9" fmla="*/ 416821 h 416851"/>
              <a:gd name="connsiteX10" fmla="*/ 145519 w 1087302"/>
              <a:gd name="connsiteY10" fmla="*/ 393375 h 416851"/>
              <a:gd name="connsiteX11" fmla="*/ 36103 w 1087302"/>
              <a:gd name="connsiteY11" fmla="*/ 330852 h 416851"/>
              <a:gd name="connsiteX12" fmla="*/ 934 w 1087302"/>
              <a:gd name="connsiteY12" fmla="*/ 233160 h 416851"/>
              <a:gd name="connsiteX13" fmla="*/ 24380 w 1087302"/>
              <a:gd name="connsiteY13" fmla="*/ 174544 h 416851"/>
              <a:gd name="connsiteX0" fmla="*/ 24380 w 1087302"/>
              <a:gd name="connsiteY0" fmla="*/ 190361 h 432668"/>
              <a:gd name="connsiteX1" fmla="*/ 172873 w 1087302"/>
              <a:gd name="connsiteY1" fmla="*/ 100484 h 432668"/>
              <a:gd name="connsiteX2" fmla="*/ 497211 w 1087302"/>
              <a:gd name="connsiteY2" fmla="*/ 2792 h 432668"/>
              <a:gd name="connsiteX3" fmla="*/ 735580 w 1087302"/>
              <a:gd name="connsiteY3" fmla="*/ 26238 h 432668"/>
              <a:gd name="connsiteX4" fmla="*/ 919242 w 1087302"/>
              <a:gd name="connsiteY4" fmla="*/ 22330 h 432668"/>
              <a:gd name="connsiteX5" fmla="*/ 1087273 w 1087302"/>
              <a:gd name="connsiteY5" fmla="*/ 112207 h 432668"/>
              <a:gd name="connsiteX6" fmla="*/ 930965 w 1087302"/>
              <a:gd name="connsiteY6" fmla="*/ 299777 h 432668"/>
              <a:gd name="connsiteX7" fmla="*/ 716042 w 1087302"/>
              <a:gd name="connsiteY7" fmla="*/ 350577 h 432668"/>
              <a:gd name="connsiteX8" fmla="*/ 551919 w 1087302"/>
              <a:gd name="connsiteY8" fmla="*/ 405284 h 432668"/>
              <a:gd name="connsiteX9" fmla="*/ 333088 w 1087302"/>
              <a:gd name="connsiteY9" fmla="*/ 432638 h 432668"/>
              <a:gd name="connsiteX10" fmla="*/ 145519 w 1087302"/>
              <a:gd name="connsiteY10" fmla="*/ 409192 h 432668"/>
              <a:gd name="connsiteX11" fmla="*/ 36103 w 1087302"/>
              <a:gd name="connsiteY11" fmla="*/ 346669 h 432668"/>
              <a:gd name="connsiteX12" fmla="*/ 934 w 1087302"/>
              <a:gd name="connsiteY12" fmla="*/ 248977 h 432668"/>
              <a:gd name="connsiteX13" fmla="*/ 24380 w 1087302"/>
              <a:gd name="connsiteY13" fmla="*/ 190361 h 43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302" h="432668">
                <a:moveTo>
                  <a:pt x="24380" y="190361"/>
                </a:moveTo>
                <a:cubicBezTo>
                  <a:pt x="53036" y="165612"/>
                  <a:pt x="94068" y="131745"/>
                  <a:pt x="172873" y="100484"/>
                </a:cubicBezTo>
                <a:cubicBezTo>
                  <a:pt x="251678" y="69223"/>
                  <a:pt x="403427" y="15166"/>
                  <a:pt x="497211" y="2792"/>
                </a:cubicBezTo>
                <a:cubicBezTo>
                  <a:pt x="590996" y="-9582"/>
                  <a:pt x="665242" y="22982"/>
                  <a:pt x="735580" y="26238"/>
                </a:cubicBezTo>
                <a:cubicBezTo>
                  <a:pt x="805918" y="29494"/>
                  <a:pt x="860627" y="8002"/>
                  <a:pt x="919242" y="22330"/>
                </a:cubicBezTo>
                <a:cubicBezTo>
                  <a:pt x="977857" y="36658"/>
                  <a:pt x="1085319" y="65966"/>
                  <a:pt x="1087273" y="112207"/>
                </a:cubicBezTo>
                <a:cubicBezTo>
                  <a:pt x="1089227" y="158448"/>
                  <a:pt x="992837" y="260049"/>
                  <a:pt x="930965" y="299777"/>
                </a:cubicBezTo>
                <a:cubicBezTo>
                  <a:pt x="869093" y="339505"/>
                  <a:pt x="779216" y="332992"/>
                  <a:pt x="716042" y="350577"/>
                </a:cubicBezTo>
                <a:cubicBezTo>
                  <a:pt x="652868" y="368162"/>
                  <a:pt x="615745" y="391607"/>
                  <a:pt x="551919" y="405284"/>
                </a:cubicBezTo>
                <a:cubicBezTo>
                  <a:pt x="488093" y="418961"/>
                  <a:pt x="400821" y="431987"/>
                  <a:pt x="333088" y="432638"/>
                </a:cubicBezTo>
                <a:cubicBezTo>
                  <a:pt x="265355" y="433289"/>
                  <a:pt x="195016" y="423520"/>
                  <a:pt x="145519" y="409192"/>
                </a:cubicBezTo>
                <a:cubicBezTo>
                  <a:pt x="96022" y="394864"/>
                  <a:pt x="60200" y="373371"/>
                  <a:pt x="36103" y="346669"/>
                </a:cubicBezTo>
                <a:cubicBezTo>
                  <a:pt x="12006" y="319967"/>
                  <a:pt x="2236" y="273074"/>
                  <a:pt x="934" y="248977"/>
                </a:cubicBezTo>
                <a:cubicBezTo>
                  <a:pt x="-368" y="224880"/>
                  <a:pt x="-4276" y="215110"/>
                  <a:pt x="24380" y="19036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Ellipse 84"/>
          <p:cNvSpPr/>
          <p:nvPr/>
        </p:nvSpPr>
        <p:spPr>
          <a:xfrm rot="20874295">
            <a:off x="5344441" y="2017902"/>
            <a:ext cx="254661" cy="87128"/>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6" name="Ellipse 85"/>
          <p:cNvSpPr/>
          <p:nvPr/>
        </p:nvSpPr>
        <p:spPr>
          <a:xfrm rot="20874295">
            <a:off x="6110212" y="1423455"/>
            <a:ext cx="254661" cy="87128"/>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Ellipse 86"/>
          <p:cNvSpPr/>
          <p:nvPr/>
        </p:nvSpPr>
        <p:spPr>
          <a:xfrm rot="20874295">
            <a:off x="7812518" y="1402878"/>
            <a:ext cx="254661" cy="87128"/>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Ellipse 87"/>
          <p:cNvSpPr/>
          <p:nvPr/>
        </p:nvSpPr>
        <p:spPr>
          <a:xfrm rot="20874295">
            <a:off x="7198237" y="2059151"/>
            <a:ext cx="254661" cy="87128"/>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ZoneTexte 88"/>
          <p:cNvSpPr txBox="1"/>
          <p:nvPr/>
        </p:nvSpPr>
        <p:spPr>
          <a:xfrm>
            <a:off x="5710507" y="3193424"/>
            <a:ext cx="2891635" cy="50036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Calibre au maximum de matière</a:t>
            </a:r>
          </a:p>
          <a:p>
            <a:r>
              <a:rPr lang="fr-FR" sz="1600" dirty="0" smtClean="0">
                <a:latin typeface="Arial" panose="020B0604020202020204" pitchFamily="34" charset="0"/>
                <a:cs typeface="Arial" panose="020B0604020202020204" pitchFamily="34" charset="0"/>
              </a:rPr>
              <a:t>2 : Pièce réelle</a:t>
            </a:r>
          </a:p>
        </p:txBody>
      </p:sp>
      <p:cxnSp>
        <p:nvCxnSpPr>
          <p:cNvPr id="38" name="Connecteur droit 37"/>
          <p:cNvCxnSpPr/>
          <p:nvPr/>
        </p:nvCxnSpPr>
        <p:spPr>
          <a:xfrm flipV="1">
            <a:off x="5338139" y="2458835"/>
            <a:ext cx="113495" cy="6084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035253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2"/>
          <p:cNvSpPr>
            <a:spLocks noGrp="1"/>
          </p:cNvSpPr>
          <p:nvPr>
            <p:ph type="sldNum" sz="quarter" idx="4294967295"/>
          </p:nvPr>
        </p:nvSpPr>
        <p:spPr>
          <a:xfrm>
            <a:off x="8362690" y="6497473"/>
            <a:ext cx="576064" cy="268139"/>
          </a:xfrm>
          <a:prstGeom prst="rect">
            <a:avLst/>
          </a:prstGeom>
        </p:spPr>
        <p:txBody>
          <a:bodyPr/>
          <a:lstStyle/>
          <a:p>
            <a:pPr>
              <a:tabLst>
                <a:tab pos="1440000" algn="r"/>
              </a:tabLst>
            </a:pPr>
            <a:fld id="{52D49FE9-411A-421C-95F2-BCD663E375F5}" type="slidenum">
              <a:rPr lang="fr-FR" smtClean="0"/>
              <a:pPr>
                <a:tabLst>
                  <a:tab pos="1440000" algn="r"/>
                </a:tabLst>
              </a:pPr>
              <a:t>29</a:t>
            </a:fld>
            <a:endParaRPr lang="fr-FR" dirty="0"/>
          </a:p>
        </p:txBody>
      </p:sp>
      <p:sp>
        <p:nvSpPr>
          <p:cNvPr id="3" name="Rectangle 313"/>
          <p:cNvSpPr>
            <a:spLocks noChangeArrowheads="1"/>
          </p:cNvSpPr>
          <p:nvPr/>
        </p:nvSpPr>
        <p:spPr bwMode="auto">
          <a:xfrm>
            <a:off x="4511002" y="1162590"/>
            <a:ext cx="3098526" cy="330200"/>
          </a:xfrm>
          <a:prstGeom prst="rect">
            <a:avLst/>
          </a:prstGeom>
          <a:no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4" name="Rectangle 153"/>
          <p:cNvSpPr>
            <a:spLocks noChangeArrowheads="1"/>
          </p:cNvSpPr>
          <p:nvPr/>
        </p:nvSpPr>
        <p:spPr bwMode="auto">
          <a:xfrm>
            <a:off x="1386484" y="1501775"/>
            <a:ext cx="2827338" cy="1927225"/>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5" name="Oval 154"/>
          <p:cNvSpPr>
            <a:spLocks noChangeArrowheads="1"/>
          </p:cNvSpPr>
          <p:nvPr/>
        </p:nvSpPr>
        <p:spPr bwMode="auto">
          <a:xfrm>
            <a:off x="1680172" y="2320925"/>
            <a:ext cx="285750" cy="28416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6" name="Line 157"/>
          <p:cNvSpPr>
            <a:spLocks noChangeShapeType="1"/>
          </p:cNvSpPr>
          <p:nvPr/>
        </p:nvSpPr>
        <p:spPr bwMode="auto">
          <a:xfrm>
            <a:off x="1821459" y="1366838"/>
            <a:ext cx="18669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 name="Rectangle 158"/>
          <p:cNvSpPr>
            <a:spLocks noChangeArrowheads="1"/>
          </p:cNvSpPr>
          <p:nvPr/>
        </p:nvSpPr>
        <p:spPr bwMode="auto">
          <a:xfrm>
            <a:off x="2447739" y="990672"/>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panose="020B0604020202020204" pitchFamily="34" charset="0"/>
                <a:cs typeface="Arial" panose="020B0604020202020204" pitchFamily="34" charset="0"/>
              </a:rPr>
              <a:t>70</a:t>
            </a:r>
          </a:p>
        </p:txBody>
      </p:sp>
      <p:sp>
        <p:nvSpPr>
          <p:cNvPr id="8" name="Rectangle 159"/>
          <p:cNvSpPr>
            <a:spLocks noChangeArrowheads="1"/>
          </p:cNvSpPr>
          <p:nvPr/>
        </p:nvSpPr>
        <p:spPr bwMode="auto">
          <a:xfrm>
            <a:off x="2501596" y="1031948"/>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9" name="Line 160"/>
          <p:cNvSpPr>
            <a:spLocks noChangeShapeType="1"/>
          </p:cNvSpPr>
          <p:nvPr/>
        </p:nvSpPr>
        <p:spPr bwMode="auto">
          <a:xfrm flipV="1">
            <a:off x="5217122" y="2317750"/>
            <a:ext cx="0" cy="29845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 name="Line 177"/>
          <p:cNvSpPr>
            <a:spLocks noChangeShapeType="1"/>
          </p:cNvSpPr>
          <p:nvPr/>
        </p:nvSpPr>
        <p:spPr bwMode="auto">
          <a:xfrm>
            <a:off x="3705822" y="2333625"/>
            <a:ext cx="15748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 name="Line 178"/>
          <p:cNvSpPr>
            <a:spLocks noChangeShapeType="1"/>
          </p:cNvSpPr>
          <p:nvPr/>
        </p:nvSpPr>
        <p:spPr bwMode="auto">
          <a:xfrm>
            <a:off x="3799484" y="2597150"/>
            <a:ext cx="14906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2" name="Line 179"/>
          <p:cNvSpPr>
            <a:spLocks noChangeShapeType="1"/>
          </p:cNvSpPr>
          <p:nvPr/>
        </p:nvSpPr>
        <p:spPr bwMode="auto">
          <a:xfrm flipV="1">
            <a:off x="5215534" y="2159000"/>
            <a:ext cx="0" cy="200025"/>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3" name="Oval 181"/>
          <p:cNvSpPr>
            <a:spLocks noChangeArrowheads="1"/>
          </p:cNvSpPr>
          <p:nvPr/>
        </p:nvSpPr>
        <p:spPr bwMode="auto">
          <a:xfrm>
            <a:off x="1627784" y="1704975"/>
            <a:ext cx="384175" cy="384175"/>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4" name="Line 239"/>
          <p:cNvSpPr>
            <a:spLocks noChangeShapeType="1"/>
          </p:cNvSpPr>
          <p:nvPr/>
        </p:nvSpPr>
        <p:spPr bwMode="auto">
          <a:xfrm>
            <a:off x="4677372" y="1865313"/>
            <a:ext cx="0" cy="588962"/>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5" name="Rectangle 240"/>
          <p:cNvSpPr>
            <a:spLocks noChangeArrowheads="1"/>
          </p:cNvSpPr>
          <p:nvPr/>
        </p:nvSpPr>
        <p:spPr bwMode="auto">
          <a:xfrm rot="-5400000">
            <a:off x="4199534" y="1956965"/>
            <a:ext cx="514350"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16" name="Rectangle 241"/>
          <p:cNvSpPr>
            <a:spLocks noChangeArrowheads="1"/>
          </p:cNvSpPr>
          <p:nvPr/>
        </p:nvSpPr>
        <p:spPr bwMode="auto">
          <a:xfrm>
            <a:off x="4315422" y="1952625"/>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7" name="Line 247"/>
          <p:cNvSpPr>
            <a:spLocks noChangeShapeType="1"/>
          </p:cNvSpPr>
          <p:nvPr/>
        </p:nvSpPr>
        <p:spPr bwMode="auto">
          <a:xfrm flipV="1">
            <a:off x="3816947" y="1325563"/>
            <a:ext cx="450850" cy="45085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8" name="Line 248"/>
          <p:cNvSpPr>
            <a:spLocks noChangeShapeType="1"/>
          </p:cNvSpPr>
          <p:nvPr/>
        </p:nvSpPr>
        <p:spPr bwMode="auto">
          <a:xfrm>
            <a:off x="4266527" y="1327690"/>
            <a:ext cx="2444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5" name="Rectangle 312"/>
          <p:cNvSpPr>
            <a:spLocks noChangeArrowheads="1"/>
          </p:cNvSpPr>
          <p:nvPr/>
        </p:nvSpPr>
        <p:spPr bwMode="auto">
          <a:xfrm>
            <a:off x="4779289" y="1173481"/>
            <a:ext cx="283199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12.4]</a:t>
            </a:r>
            <a:r>
              <a:rPr lang="fr-FR" altLang="fr-FR" sz="1400" dirty="0" smtClean="0">
                <a:latin typeface="Arial" panose="020B0604020202020204" pitchFamily="34" charset="0"/>
                <a:cs typeface="Arial" panose="020B0604020202020204" pitchFamily="34" charset="0"/>
                <a:sym typeface="CATIA Symbols"/>
              </a:rPr>
              <a:t>   A  B[Ø10]  C[10]</a:t>
            </a:r>
            <a:endParaRPr lang="fr-FR" altLang="fr-FR" sz="1400" dirty="0">
              <a:latin typeface="Arial" panose="020B0604020202020204" pitchFamily="34" charset="0"/>
              <a:cs typeface="Arial" panose="020B0604020202020204" pitchFamily="34" charset="0"/>
            </a:endParaRPr>
          </a:p>
        </p:txBody>
      </p:sp>
      <p:sp>
        <p:nvSpPr>
          <p:cNvPr id="26" name="Line 314"/>
          <p:cNvSpPr>
            <a:spLocks noChangeShapeType="1"/>
          </p:cNvSpPr>
          <p:nvPr/>
        </p:nvSpPr>
        <p:spPr bwMode="auto">
          <a:xfrm>
            <a:off x="483802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7" name="Line 315"/>
          <p:cNvSpPr>
            <a:spLocks noChangeShapeType="1"/>
          </p:cNvSpPr>
          <p:nvPr/>
        </p:nvSpPr>
        <p:spPr bwMode="auto">
          <a:xfrm>
            <a:off x="572575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8" name="Line 316"/>
          <p:cNvSpPr>
            <a:spLocks noChangeShapeType="1"/>
          </p:cNvSpPr>
          <p:nvPr/>
        </p:nvSpPr>
        <p:spPr bwMode="auto">
          <a:xfrm>
            <a:off x="5974677"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29" name="Group 317"/>
          <p:cNvGrpSpPr>
            <a:grpSpLocks/>
          </p:cNvGrpSpPr>
          <p:nvPr/>
        </p:nvGrpSpPr>
        <p:grpSpPr bwMode="auto">
          <a:xfrm>
            <a:off x="4593552" y="1231646"/>
            <a:ext cx="190500" cy="192088"/>
            <a:chOff x="4360" y="1124"/>
            <a:chExt cx="120" cy="120"/>
          </a:xfrm>
        </p:grpSpPr>
        <p:sp>
          <p:nvSpPr>
            <p:cNvPr id="30"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31"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32"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sp>
        <p:nvSpPr>
          <p:cNvPr id="33" name="Line 321"/>
          <p:cNvSpPr>
            <a:spLocks noChangeShapeType="1"/>
          </p:cNvSpPr>
          <p:nvPr/>
        </p:nvSpPr>
        <p:spPr bwMode="auto">
          <a:xfrm>
            <a:off x="6828752" y="1174496"/>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 name="Rectangle 268"/>
          <p:cNvSpPr>
            <a:spLocks noChangeArrowheads="1"/>
          </p:cNvSpPr>
          <p:nvPr/>
        </p:nvSpPr>
        <p:spPr bwMode="auto">
          <a:xfrm>
            <a:off x="5067897" y="277891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49" name="Line 269"/>
          <p:cNvSpPr>
            <a:spLocks noChangeShapeType="1"/>
          </p:cNvSpPr>
          <p:nvPr/>
        </p:nvSpPr>
        <p:spPr bwMode="auto">
          <a:xfrm flipV="1">
            <a:off x="5213947" y="2613819"/>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0" name="Freeform 270"/>
          <p:cNvSpPr>
            <a:spLocks/>
          </p:cNvSpPr>
          <p:nvPr/>
        </p:nvSpPr>
        <p:spPr bwMode="auto">
          <a:xfrm>
            <a:off x="5136159" y="2609056"/>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51" name="Rectangle 271"/>
          <p:cNvSpPr>
            <a:spLocks noChangeArrowheads="1"/>
          </p:cNvSpPr>
          <p:nvPr/>
        </p:nvSpPr>
        <p:spPr bwMode="auto">
          <a:xfrm>
            <a:off x="5056784" y="277256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Arial" panose="020B0604020202020204" pitchFamily="34" charset="0"/>
                <a:cs typeface="Arial" panose="020B0604020202020204" pitchFamily="34" charset="0"/>
              </a:rPr>
              <a:t>C</a:t>
            </a:r>
          </a:p>
        </p:txBody>
      </p:sp>
      <p:sp>
        <p:nvSpPr>
          <p:cNvPr id="52" name="Line 166"/>
          <p:cNvSpPr>
            <a:spLocks noChangeShapeType="1"/>
          </p:cNvSpPr>
          <p:nvPr/>
        </p:nvSpPr>
        <p:spPr bwMode="auto">
          <a:xfrm flipV="1">
            <a:off x="3670897" y="2201863"/>
            <a:ext cx="0" cy="127158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53" name="Groupe 2"/>
          <p:cNvGrpSpPr>
            <a:grpSpLocks/>
          </p:cNvGrpSpPr>
          <p:nvPr/>
        </p:nvGrpSpPr>
        <p:grpSpPr bwMode="auto">
          <a:xfrm>
            <a:off x="3439122" y="2298700"/>
            <a:ext cx="465137" cy="344488"/>
            <a:chOff x="3408363" y="2740025"/>
            <a:chExt cx="728662" cy="539750"/>
          </a:xfrm>
        </p:grpSpPr>
        <p:sp>
          <p:nvSpPr>
            <p:cNvPr id="54" name="Arc 162"/>
            <p:cNvSpPr>
              <a:spLocks/>
            </p:cNvSpPr>
            <p:nvPr/>
          </p:nvSpPr>
          <p:spPr bwMode="auto">
            <a:xfrm>
              <a:off x="3925888" y="2797175"/>
              <a:ext cx="211137"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sz="1400">
                <a:latin typeface="Arial" panose="020B0604020202020204" pitchFamily="34" charset="0"/>
                <a:cs typeface="Arial" panose="020B0604020202020204" pitchFamily="34" charset="0"/>
              </a:endParaRPr>
            </a:p>
          </p:txBody>
        </p:sp>
        <p:sp>
          <p:nvSpPr>
            <p:cNvPr id="55" name="Arc 163"/>
            <p:cNvSpPr>
              <a:spLocks/>
            </p:cNvSpPr>
            <p:nvPr/>
          </p:nvSpPr>
          <p:spPr bwMode="auto">
            <a:xfrm>
              <a:off x="3408363" y="2797175"/>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sz="1400">
                <a:latin typeface="Arial" panose="020B0604020202020204" pitchFamily="34" charset="0"/>
                <a:cs typeface="Arial" panose="020B0604020202020204" pitchFamily="34" charset="0"/>
              </a:endParaRPr>
            </a:p>
          </p:txBody>
        </p:sp>
        <p:sp>
          <p:nvSpPr>
            <p:cNvPr id="56" name="Line 168"/>
            <p:cNvSpPr>
              <a:spLocks noChangeShapeType="1"/>
            </p:cNvSpPr>
            <p:nvPr/>
          </p:nvSpPr>
          <p:spPr bwMode="auto">
            <a:xfrm flipV="1">
              <a:off x="3929063" y="2740025"/>
              <a:ext cx="0" cy="519113"/>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7" name="Rectangle 1"/>
            <p:cNvSpPr>
              <a:spLocks noChangeArrowheads="1"/>
            </p:cNvSpPr>
            <p:nvPr/>
          </p:nvSpPr>
          <p:spPr bwMode="auto">
            <a:xfrm>
              <a:off x="3624263" y="2795588"/>
              <a:ext cx="303212" cy="407987"/>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58" name="Line 167"/>
            <p:cNvSpPr>
              <a:spLocks noChangeShapeType="1"/>
            </p:cNvSpPr>
            <p:nvPr/>
          </p:nvSpPr>
          <p:spPr bwMode="auto">
            <a:xfrm flipV="1">
              <a:off x="3624263" y="2759075"/>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9" name="Line 164"/>
            <p:cNvSpPr>
              <a:spLocks noChangeShapeType="1"/>
            </p:cNvSpPr>
            <p:nvPr/>
          </p:nvSpPr>
          <p:spPr bwMode="auto">
            <a:xfrm>
              <a:off x="3597275" y="2795588"/>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60" name="Line 165"/>
            <p:cNvSpPr>
              <a:spLocks noChangeShapeType="1"/>
            </p:cNvSpPr>
            <p:nvPr/>
          </p:nvSpPr>
          <p:spPr bwMode="auto">
            <a:xfrm>
              <a:off x="3603625" y="3203575"/>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cxnSp>
        <p:nvCxnSpPr>
          <p:cNvPr id="62" name="Connecteur droit 5"/>
          <p:cNvCxnSpPr>
            <a:cxnSpLocks noChangeShapeType="1"/>
          </p:cNvCxnSpPr>
          <p:nvPr/>
        </p:nvCxnSpPr>
        <p:spPr bwMode="auto">
          <a:xfrm flipH="1">
            <a:off x="584797" y="2894013"/>
            <a:ext cx="68580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Freeform 1219"/>
          <p:cNvSpPr>
            <a:spLocks/>
          </p:cNvSpPr>
          <p:nvPr/>
        </p:nvSpPr>
        <p:spPr bwMode="auto">
          <a:xfrm>
            <a:off x="888009" y="2020888"/>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grpSp>
        <p:nvGrpSpPr>
          <p:cNvPr id="64" name="Groupe 3"/>
          <p:cNvGrpSpPr>
            <a:grpSpLocks/>
          </p:cNvGrpSpPr>
          <p:nvPr/>
        </p:nvGrpSpPr>
        <p:grpSpPr bwMode="auto">
          <a:xfrm flipH="1">
            <a:off x="584797" y="1576388"/>
            <a:ext cx="973137" cy="433387"/>
            <a:chOff x="7862282" y="4976084"/>
            <a:chExt cx="973577" cy="434117"/>
          </a:xfrm>
        </p:grpSpPr>
        <p:sp>
          <p:nvSpPr>
            <p:cNvPr id="65" name="Freeform 1215"/>
            <p:cNvSpPr>
              <a:spLocks/>
            </p:cNvSpPr>
            <p:nvPr/>
          </p:nvSpPr>
          <p:spPr bwMode="auto">
            <a:xfrm flipH="1">
              <a:off x="8163068" y="5302551"/>
              <a:ext cx="672791" cy="107650"/>
            </a:xfrm>
            <a:custGeom>
              <a:avLst/>
              <a:gdLst>
                <a:gd name="T0" fmla="*/ 0 w 7762"/>
                <a:gd name="T1" fmla="*/ 2147483647 h 3569"/>
                <a:gd name="T2" fmla="*/ 2147483647 w 7762"/>
                <a:gd name="T3" fmla="*/ 2147483647 h 3569"/>
                <a:gd name="T4" fmla="*/ 2147483647 w 7762"/>
                <a:gd name="T5" fmla="*/ 0 h 3569"/>
                <a:gd name="T6" fmla="*/ 0 60000 65536"/>
                <a:gd name="T7" fmla="*/ 0 60000 65536"/>
                <a:gd name="T8" fmla="*/ 0 60000 65536"/>
              </a:gdLst>
              <a:ahLst/>
              <a:cxnLst>
                <a:cxn ang="T6">
                  <a:pos x="T0" y="T1"/>
                </a:cxn>
                <a:cxn ang="T7">
                  <a:pos x="T2" y="T3"/>
                </a:cxn>
                <a:cxn ang="T8">
                  <a:pos x="T4" y="T5"/>
                </a:cxn>
              </a:cxnLst>
              <a:rect l="0" t="0" r="r" b="b"/>
              <a:pathLst>
                <a:path w="7762" h="3569">
                  <a:moveTo>
                    <a:pt x="0" y="3569"/>
                  </a:moveTo>
                  <a:lnTo>
                    <a:pt x="6520" y="3569"/>
                  </a:lnTo>
                  <a:lnTo>
                    <a:pt x="776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66" name="Oval 1216"/>
            <p:cNvSpPr>
              <a:spLocks noChangeArrowheads="1"/>
            </p:cNvSpPr>
            <p:nvPr/>
          </p:nvSpPr>
          <p:spPr bwMode="auto">
            <a:xfrm flipH="1">
              <a:off x="7862282" y="4976084"/>
              <a:ext cx="88900" cy="88900"/>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67" name="Connecteur droit 2"/>
            <p:cNvCxnSpPr>
              <a:cxnSpLocks noChangeShapeType="1"/>
              <a:stCxn id="65" idx="2"/>
            </p:cNvCxnSpPr>
            <p:nvPr/>
          </p:nvCxnSpPr>
          <p:spPr bwMode="auto">
            <a:xfrm flipH="1" flipV="1">
              <a:off x="7897019" y="5033963"/>
              <a:ext cx="266049" cy="268588"/>
            </a:xfrm>
            <a:prstGeom prst="line">
              <a:avLst/>
            </a:prstGeom>
            <a:noFill/>
            <a:ln w="9525" algn="ctr">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8" name="Rectangle 1217"/>
          <p:cNvSpPr>
            <a:spLocks noChangeArrowheads="1"/>
          </p:cNvSpPr>
          <p:nvPr/>
        </p:nvSpPr>
        <p:spPr bwMode="auto">
          <a:xfrm>
            <a:off x="818159" y="221932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69" name="Rectangle 1220"/>
          <p:cNvSpPr>
            <a:spLocks noChangeArrowheads="1"/>
          </p:cNvSpPr>
          <p:nvPr/>
        </p:nvSpPr>
        <p:spPr bwMode="auto">
          <a:xfrm>
            <a:off x="813397" y="221297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A</a:t>
            </a:r>
          </a:p>
        </p:txBody>
      </p:sp>
      <p:sp>
        <p:nvSpPr>
          <p:cNvPr id="70" name="Line 1218"/>
          <p:cNvSpPr>
            <a:spLocks noChangeShapeType="1"/>
          </p:cNvSpPr>
          <p:nvPr/>
        </p:nvSpPr>
        <p:spPr bwMode="auto">
          <a:xfrm flipV="1">
            <a:off x="964209" y="2035175"/>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1" name="Freeform 1219"/>
          <p:cNvSpPr>
            <a:spLocks/>
          </p:cNvSpPr>
          <p:nvPr/>
        </p:nvSpPr>
        <p:spPr bwMode="auto">
          <a:xfrm>
            <a:off x="710210" y="290390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400">
              <a:latin typeface="Arial" panose="020B0604020202020204" pitchFamily="34" charset="0"/>
              <a:cs typeface="Arial" panose="020B0604020202020204" pitchFamily="34" charset="0"/>
            </a:endParaRPr>
          </a:p>
        </p:txBody>
      </p:sp>
      <p:sp>
        <p:nvSpPr>
          <p:cNvPr id="72" name="Rectangle 1217"/>
          <p:cNvSpPr>
            <a:spLocks noChangeArrowheads="1"/>
          </p:cNvSpPr>
          <p:nvPr/>
        </p:nvSpPr>
        <p:spPr bwMode="auto">
          <a:xfrm>
            <a:off x="640360" y="310234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3" name="Rectangle 1220"/>
          <p:cNvSpPr>
            <a:spLocks noChangeArrowheads="1"/>
          </p:cNvSpPr>
          <p:nvPr/>
        </p:nvSpPr>
        <p:spPr bwMode="auto">
          <a:xfrm>
            <a:off x="635597" y="309599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B</a:t>
            </a:r>
          </a:p>
        </p:txBody>
      </p:sp>
      <p:sp>
        <p:nvSpPr>
          <p:cNvPr id="74" name="Line 1218"/>
          <p:cNvSpPr>
            <a:spLocks noChangeShapeType="1"/>
          </p:cNvSpPr>
          <p:nvPr/>
        </p:nvSpPr>
        <p:spPr bwMode="auto">
          <a:xfrm flipV="1">
            <a:off x="786410" y="2918196"/>
            <a:ext cx="0" cy="1889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5" name="Oval 181"/>
          <p:cNvSpPr>
            <a:spLocks noChangeArrowheads="1"/>
          </p:cNvSpPr>
          <p:nvPr/>
        </p:nvSpPr>
        <p:spPr bwMode="auto">
          <a:xfrm>
            <a:off x="3480397" y="1714500"/>
            <a:ext cx="382587" cy="382588"/>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6" name="Line 235"/>
          <p:cNvSpPr>
            <a:spLocks noChangeShapeType="1"/>
          </p:cNvSpPr>
          <p:nvPr/>
        </p:nvSpPr>
        <p:spPr bwMode="auto">
          <a:xfrm>
            <a:off x="1600797" y="1893888"/>
            <a:ext cx="31718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7" name="Oval 181"/>
          <p:cNvSpPr>
            <a:spLocks noChangeArrowheads="1"/>
          </p:cNvSpPr>
          <p:nvPr/>
        </p:nvSpPr>
        <p:spPr bwMode="auto">
          <a:xfrm>
            <a:off x="1627784" y="2841625"/>
            <a:ext cx="384175" cy="384175"/>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8" name="Oval 181"/>
          <p:cNvSpPr>
            <a:spLocks noChangeArrowheads="1"/>
          </p:cNvSpPr>
          <p:nvPr/>
        </p:nvSpPr>
        <p:spPr bwMode="auto">
          <a:xfrm>
            <a:off x="3480397" y="2851150"/>
            <a:ext cx="382587" cy="382588"/>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0" name="Line 239"/>
          <p:cNvSpPr>
            <a:spLocks noChangeShapeType="1"/>
          </p:cNvSpPr>
          <p:nvPr/>
        </p:nvSpPr>
        <p:spPr bwMode="auto">
          <a:xfrm>
            <a:off x="4678959" y="2454275"/>
            <a:ext cx="0" cy="587375"/>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1" name="Rectangle 240"/>
          <p:cNvSpPr>
            <a:spLocks noChangeArrowheads="1"/>
          </p:cNvSpPr>
          <p:nvPr/>
        </p:nvSpPr>
        <p:spPr bwMode="auto">
          <a:xfrm rot="-5400000">
            <a:off x="4190803" y="2630859"/>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82" name="Rectangle 241"/>
          <p:cNvSpPr>
            <a:spLocks noChangeArrowheads="1"/>
          </p:cNvSpPr>
          <p:nvPr/>
        </p:nvSpPr>
        <p:spPr bwMode="auto">
          <a:xfrm>
            <a:off x="4307484" y="2625725"/>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3" name="Line 231"/>
          <p:cNvSpPr>
            <a:spLocks noChangeShapeType="1"/>
          </p:cNvSpPr>
          <p:nvPr/>
        </p:nvSpPr>
        <p:spPr bwMode="auto">
          <a:xfrm flipV="1">
            <a:off x="3672484" y="1260475"/>
            <a:ext cx="0" cy="228917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4" name="Line 156"/>
          <p:cNvSpPr>
            <a:spLocks noChangeShapeType="1"/>
          </p:cNvSpPr>
          <p:nvPr/>
        </p:nvSpPr>
        <p:spPr bwMode="auto">
          <a:xfrm>
            <a:off x="1819872" y="1271588"/>
            <a:ext cx="0" cy="261778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5" name="Rectangle 200"/>
          <p:cNvSpPr>
            <a:spLocks noChangeArrowheads="1"/>
          </p:cNvSpPr>
          <p:nvPr/>
        </p:nvSpPr>
        <p:spPr bwMode="auto">
          <a:xfrm>
            <a:off x="4409402" y="847090"/>
            <a:ext cx="1303242"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4x  </a:t>
            </a:r>
            <a:r>
              <a:rPr lang="fr-FR" altLang="fr-FR" sz="1400" dirty="0" smtClean="0">
                <a:latin typeface="Arial" panose="020B0604020202020204" pitchFamily="34" charset="0"/>
                <a:cs typeface="Arial" panose="020B0604020202020204" pitchFamily="34" charset="0"/>
              </a:rPr>
              <a:t>Ø13.2 </a:t>
            </a:r>
            <a:r>
              <a:rPr lang="fr-FR" altLang="fr-FR" sz="1400" dirty="0" smtClean="0">
                <a:latin typeface="Arial" panose="020B0604020202020204" pitchFamily="34" charset="0"/>
                <a:cs typeface="Arial" panose="020B0604020202020204" pitchFamily="34" charset="0"/>
                <a:sym typeface="CATIA Symbols"/>
              </a:rPr>
              <a:t></a:t>
            </a:r>
            <a:endParaRPr lang="fr-FR" altLang="fr-FR" sz="1400" dirty="0">
              <a:latin typeface="Arial" panose="020B0604020202020204" pitchFamily="34" charset="0"/>
              <a:cs typeface="Arial" panose="020B0604020202020204" pitchFamily="34" charset="0"/>
            </a:endParaRPr>
          </a:p>
        </p:txBody>
      </p:sp>
      <p:sp>
        <p:nvSpPr>
          <p:cNvPr id="86" name="Oval 181"/>
          <p:cNvSpPr>
            <a:spLocks noChangeArrowheads="1"/>
          </p:cNvSpPr>
          <p:nvPr/>
        </p:nvSpPr>
        <p:spPr bwMode="auto">
          <a:xfrm>
            <a:off x="2669184" y="2712363"/>
            <a:ext cx="633413" cy="633412"/>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87" name="Line 236"/>
          <p:cNvSpPr>
            <a:spLocks noChangeShapeType="1"/>
          </p:cNvSpPr>
          <p:nvPr/>
        </p:nvSpPr>
        <p:spPr bwMode="auto">
          <a:xfrm>
            <a:off x="1791297" y="3781425"/>
            <a:ext cx="12065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88" name="Rectangle 237"/>
          <p:cNvSpPr>
            <a:spLocks noChangeArrowheads="1"/>
          </p:cNvSpPr>
          <p:nvPr/>
        </p:nvSpPr>
        <p:spPr bwMode="auto">
          <a:xfrm>
            <a:off x="2159707" y="3429000"/>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panose="020B0604020202020204" pitchFamily="34" charset="0"/>
                <a:cs typeface="Arial" panose="020B0604020202020204" pitchFamily="34" charset="0"/>
              </a:rPr>
              <a:t>40</a:t>
            </a:r>
          </a:p>
        </p:txBody>
      </p:sp>
      <p:sp>
        <p:nvSpPr>
          <p:cNvPr id="89" name="Rectangle 238"/>
          <p:cNvSpPr>
            <a:spLocks noChangeArrowheads="1"/>
          </p:cNvSpPr>
          <p:nvPr/>
        </p:nvSpPr>
        <p:spPr bwMode="auto">
          <a:xfrm>
            <a:off x="2232119" y="3470276"/>
            <a:ext cx="323253" cy="2524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90" name="Line 156"/>
          <p:cNvSpPr>
            <a:spLocks noChangeShapeType="1"/>
          </p:cNvSpPr>
          <p:nvPr/>
        </p:nvSpPr>
        <p:spPr bwMode="auto">
          <a:xfrm>
            <a:off x="2986684" y="2639338"/>
            <a:ext cx="0" cy="125003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91" name="Line 155"/>
          <p:cNvSpPr>
            <a:spLocks noChangeShapeType="1"/>
          </p:cNvSpPr>
          <p:nvPr/>
        </p:nvSpPr>
        <p:spPr bwMode="auto">
          <a:xfrm>
            <a:off x="1154709" y="2466975"/>
            <a:ext cx="29083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92" name="Groupe 15"/>
          <p:cNvGrpSpPr>
            <a:grpSpLocks/>
          </p:cNvGrpSpPr>
          <p:nvPr/>
        </p:nvGrpSpPr>
        <p:grpSpPr bwMode="auto">
          <a:xfrm rot="-778604">
            <a:off x="1189634" y="2339975"/>
            <a:ext cx="995363" cy="455613"/>
            <a:chOff x="2308778" y="2428211"/>
            <a:chExt cx="995064" cy="456788"/>
          </a:xfrm>
        </p:grpSpPr>
        <p:cxnSp>
          <p:nvCxnSpPr>
            <p:cNvPr id="93" name="Connecteur droit avec flèche 3"/>
            <p:cNvCxnSpPr>
              <a:cxnSpLocks noChangeShapeType="1"/>
            </p:cNvCxnSpPr>
            <p:nvPr/>
          </p:nvCxnSpPr>
          <p:spPr bwMode="auto">
            <a:xfrm flipV="1">
              <a:off x="2308778" y="2644247"/>
              <a:ext cx="521548" cy="240752"/>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Connecteur droit avec flèche 3"/>
            <p:cNvCxnSpPr>
              <a:cxnSpLocks noChangeShapeType="1"/>
            </p:cNvCxnSpPr>
            <p:nvPr/>
          </p:nvCxnSpPr>
          <p:spPr bwMode="auto">
            <a:xfrm flipH="1">
              <a:off x="3105795" y="2428211"/>
              <a:ext cx="198047" cy="91721"/>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Connecteur droit 6"/>
            <p:cNvCxnSpPr>
              <a:cxnSpLocks noChangeShapeType="1"/>
            </p:cNvCxnSpPr>
            <p:nvPr/>
          </p:nvCxnSpPr>
          <p:spPr bwMode="auto">
            <a:xfrm flipV="1">
              <a:off x="2830326" y="2506439"/>
              <a:ext cx="311539" cy="1524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96" name="Line 247"/>
          <p:cNvSpPr>
            <a:spLocks noChangeShapeType="1"/>
          </p:cNvSpPr>
          <p:nvPr/>
        </p:nvSpPr>
        <p:spPr bwMode="auto">
          <a:xfrm rot="10800000" flipV="1">
            <a:off x="3429597" y="2027238"/>
            <a:ext cx="123825" cy="125412"/>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97" name="Connecteur droit 239"/>
          <p:cNvCxnSpPr>
            <a:cxnSpLocks noChangeShapeType="1"/>
          </p:cNvCxnSpPr>
          <p:nvPr/>
        </p:nvCxnSpPr>
        <p:spPr bwMode="auto">
          <a:xfrm flipV="1">
            <a:off x="3553422" y="1774825"/>
            <a:ext cx="266700" cy="25241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ZoneTexte 12"/>
          <p:cNvSpPr txBox="1">
            <a:spLocks noChangeArrowheads="1"/>
          </p:cNvSpPr>
          <p:nvPr/>
        </p:nvSpPr>
        <p:spPr bwMode="auto">
          <a:xfrm>
            <a:off x="7604765" y="1173802"/>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panose="020B0604020202020204" pitchFamily="34" charset="0"/>
                <a:cs typeface="Arial" panose="020B0604020202020204" pitchFamily="34" charset="0"/>
              </a:rPr>
              <a:t>(1)</a:t>
            </a:r>
          </a:p>
        </p:txBody>
      </p:sp>
      <p:sp>
        <p:nvSpPr>
          <p:cNvPr id="101" name="Rectangle 313"/>
          <p:cNvSpPr>
            <a:spLocks noChangeArrowheads="1"/>
          </p:cNvSpPr>
          <p:nvPr/>
        </p:nvSpPr>
        <p:spPr bwMode="auto">
          <a:xfrm>
            <a:off x="3383809" y="3681413"/>
            <a:ext cx="3625108" cy="301625"/>
          </a:xfrm>
          <a:prstGeom prst="rect">
            <a:avLst/>
          </a:prstGeom>
          <a:no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02" name="Rectangle 311"/>
          <p:cNvSpPr>
            <a:spLocks noChangeArrowheads="1"/>
          </p:cNvSpPr>
          <p:nvPr/>
        </p:nvSpPr>
        <p:spPr bwMode="auto">
          <a:xfrm>
            <a:off x="4531896" y="3679825"/>
            <a:ext cx="269278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A    </a:t>
            </a:r>
            <a:r>
              <a:rPr lang="fr-FR" altLang="fr-FR" sz="1400" dirty="0" smtClean="0">
                <a:latin typeface="Arial" panose="020B0604020202020204" pitchFamily="34" charset="0"/>
                <a:cs typeface="Arial" panose="020B0604020202020204" pitchFamily="34" charset="0"/>
              </a:rPr>
              <a:t>B[Ø10.08]</a:t>
            </a:r>
            <a:r>
              <a:rPr lang="fr-FR" altLang="fr-FR" sz="1400" dirty="0" smtClean="0">
                <a:latin typeface="Arial" panose="020B0604020202020204" pitchFamily="34" charset="0"/>
                <a:cs typeface="Arial" panose="020B0604020202020204" pitchFamily="34" charset="0"/>
                <a:sym typeface="CATIA Symbols"/>
              </a:rPr>
              <a:t>   C[10.08]</a:t>
            </a:r>
            <a:r>
              <a:rPr lang="fr-FR" altLang="fr-FR" sz="1400" dirty="0" smtClean="0">
                <a:latin typeface="Arial" panose="020B0604020202020204" pitchFamily="34" charset="0"/>
                <a:cs typeface="Arial" panose="020B0604020202020204" pitchFamily="34" charset="0"/>
              </a:rPr>
              <a:t>  </a:t>
            </a:r>
            <a:endParaRPr lang="fr-FR" altLang="fr-FR" sz="1400" dirty="0">
              <a:latin typeface="Arial" panose="020B0604020202020204" pitchFamily="34" charset="0"/>
              <a:cs typeface="Arial" panose="020B0604020202020204" pitchFamily="34" charset="0"/>
            </a:endParaRPr>
          </a:p>
        </p:txBody>
      </p:sp>
      <p:sp>
        <p:nvSpPr>
          <p:cNvPr id="103" name="Rectangle 312"/>
          <p:cNvSpPr>
            <a:spLocks noChangeArrowheads="1"/>
          </p:cNvSpPr>
          <p:nvPr/>
        </p:nvSpPr>
        <p:spPr bwMode="auto">
          <a:xfrm>
            <a:off x="3666384" y="3679825"/>
            <a:ext cx="88165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 20]</a:t>
            </a:r>
            <a:r>
              <a:rPr lang="fr-FR" altLang="fr-FR" sz="1400" dirty="0" smtClean="0">
                <a:latin typeface="Arial" panose="020B0604020202020204" pitchFamily="34" charset="0"/>
                <a:cs typeface="Arial" panose="020B0604020202020204" pitchFamily="34" charset="0"/>
                <a:sym typeface="CATIA Symbols"/>
              </a:rPr>
              <a:t></a:t>
            </a:r>
            <a:endParaRPr lang="fr-FR" altLang="fr-FR" sz="1400" dirty="0">
              <a:latin typeface="Arial" panose="020B0604020202020204" pitchFamily="34" charset="0"/>
              <a:cs typeface="Arial" panose="020B0604020202020204" pitchFamily="34" charset="0"/>
            </a:endParaRPr>
          </a:p>
        </p:txBody>
      </p:sp>
      <p:sp>
        <p:nvSpPr>
          <p:cNvPr id="104" name="Line 314"/>
          <p:cNvSpPr>
            <a:spLocks noChangeShapeType="1"/>
          </p:cNvSpPr>
          <p:nvPr/>
        </p:nvSpPr>
        <p:spPr bwMode="auto">
          <a:xfrm>
            <a:off x="3682259"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5" name="Line 315"/>
          <p:cNvSpPr>
            <a:spLocks noChangeShapeType="1"/>
          </p:cNvSpPr>
          <p:nvPr/>
        </p:nvSpPr>
        <p:spPr bwMode="auto">
          <a:xfrm>
            <a:off x="4546184"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06" name="Line 316"/>
          <p:cNvSpPr>
            <a:spLocks noChangeShapeType="1"/>
          </p:cNvSpPr>
          <p:nvPr/>
        </p:nvSpPr>
        <p:spPr bwMode="auto">
          <a:xfrm>
            <a:off x="4850984"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107" name="Group 317"/>
          <p:cNvGrpSpPr>
            <a:grpSpLocks/>
          </p:cNvGrpSpPr>
          <p:nvPr/>
        </p:nvGrpSpPr>
        <p:grpSpPr bwMode="auto">
          <a:xfrm>
            <a:off x="3437784" y="3736975"/>
            <a:ext cx="190500" cy="192088"/>
            <a:chOff x="4360" y="1124"/>
            <a:chExt cx="120" cy="120"/>
          </a:xfrm>
        </p:grpSpPr>
        <p:sp>
          <p:nvSpPr>
            <p:cNvPr id="108"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09"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0"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grpSp>
      <p:sp>
        <p:nvSpPr>
          <p:cNvPr id="111" name="Line 321"/>
          <p:cNvSpPr>
            <a:spLocks noChangeShapeType="1"/>
          </p:cNvSpPr>
          <p:nvPr/>
        </p:nvSpPr>
        <p:spPr bwMode="auto">
          <a:xfrm>
            <a:off x="5971759" y="3679825"/>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2" name="Line 248"/>
          <p:cNvSpPr>
            <a:spLocks noChangeShapeType="1"/>
          </p:cNvSpPr>
          <p:nvPr/>
        </p:nvSpPr>
        <p:spPr bwMode="auto">
          <a:xfrm>
            <a:off x="3252047" y="3832225"/>
            <a:ext cx="1444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3" name="Line 247"/>
          <p:cNvSpPr>
            <a:spLocks noChangeShapeType="1"/>
          </p:cNvSpPr>
          <p:nvPr/>
        </p:nvSpPr>
        <p:spPr bwMode="auto">
          <a:xfrm rot="1763884">
            <a:off x="2962610" y="3385216"/>
            <a:ext cx="377475" cy="380681"/>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14" name="Line 247"/>
          <p:cNvSpPr>
            <a:spLocks noChangeShapeType="1"/>
          </p:cNvSpPr>
          <p:nvPr/>
        </p:nvSpPr>
        <p:spPr bwMode="auto">
          <a:xfrm rot="-9036116">
            <a:off x="2811074" y="2612570"/>
            <a:ext cx="125413" cy="12382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115" name="Connecteur droit 243"/>
          <p:cNvCxnSpPr>
            <a:cxnSpLocks noChangeShapeType="1"/>
            <a:stCxn id="114" idx="0"/>
          </p:cNvCxnSpPr>
          <p:nvPr/>
        </p:nvCxnSpPr>
        <p:spPr bwMode="auto">
          <a:xfrm>
            <a:off x="2896799" y="2758620"/>
            <a:ext cx="173038" cy="576263"/>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6" name="ZoneTexte 247"/>
          <p:cNvSpPr txBox="1">
            <a:spLocks noChangeArrowheads="1"/>
          </p:cNvSpPr>
          <p:nvPr/>
        </p:nvSpPr>
        <p:spPr bwMode="auto">
          <a:xfrm>
            <a:off x="7008917" y="367411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panose="020B0604020202020204" pitchFamily="34" charset="0"/>
                <a:cs typeface="Arial" panose="020B0604020202020204" pitchFamily="34" charset="0"/>
              </a:rPr>
              <a:t>(2)</a:t>
            </a:r>
          </a:p>
        </p:txBody>
      </p:sp>
      <p:sp>
        <p:nvSpPr>
          <p:cNvPr id="118" name="ZoneTexte 247"/>
          <p:cNvSpPr txBox="1">
            <a:spLocks noChangeArrowheads="1"/>
          </p:cNvSpPr>
          <p:nvPr/>
        </p:nvSpPr>
        <p:spPr bwMode="auto">
          <a:xfrm>
            <a:off x="5737865" y="84709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panose="020B0604020202020204" pitchFamily="34" charset="0"/>
                <a:cs typeface="Arial" panose="020B0604020202020204" pitchFamily="34" charset="0"/>
              </a:rPr>
              <a:t>(3)</a:t>
            </a:r>
            <a:endParaRPr lang="fr-FR" altLang="fr-FR" sz="1400" dirty="0">
              <a:latin typeface="Arial" pitchFamily="34" charset="0"/>
              <a:cs typeface="Arial" panose="020B0604020202020204" pitchFamily="34" charset="0"/>
            </a:endParaRPr>
          </a:p>
        </p:txBody>
      </p:sp>
      <p:sp>
        <p:nvSpPr>
          <p:cNvPr id="119" name="ZoneTexte 118"/>
          <p:cNvSpPr txBox="1"/>
          <p:nvPr/>
        </p:nvSpPr>
        <p:spPr>
          <a:xfrm>
            <a:off x="107504" y="116632"/>
            <a:ext cx="6371873"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LOCALISATION DE L'ALESAGE CENTRAL</a:t>
            </a:r>
            <a:endParaRPr lang="fr-FR" sz="2400" b="1" dirty="0">
              <a:latin typeface="Arial" panose="020B0604020202020204" pitchFamily="34" charset="0"/>
              <a:cs typeface="Arial" panose="020B0604020202020204" pitchFamily="34" charset="0"/>
            </a:endParaRPr>
          </a:p>
        </p:txBody>
      </p:sp>
      <p:sp>
        <p:nvSpPr>
          <p:cNvPr id="79" name="Line 235"/>
          <p:cNvSpPr>
            <a:spLocks noChangeShapeType="1"/>
          </p:cNvSpPr>
          <p:nvPr/>
        </p:nvSpPr>
        <p:spPr bwMode="auto">
          <a:xfrm>
            <a:off x="1484909" y="3030538"/>
            <a:ext cx="331628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99" name="Rectangle 210"/>
          <p:cNvSpPr>
            <a:spLocks noChangeArrowheads="1"/>
          </p:cNvSpPr>
          <p:nvPr/>
        </p:nvSpPr>
        <p:spPr bwMode="auto">
          <a:xfrm>
            <a:off x="5732107" y="163449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0" name="Line 211"/>
          <p:cNvSpPr>
            <a:spLocks noChangeShapeType="1"/>
          </p:cNvSpPr>
          <p:nvPr/>
        </p:nvSpPr>
        <p:spPr bwMode="auto">
          <a:xfrm flipV="1">
            <a:off x="5878157" y="1520195"/>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Freeform 212"/>
          <p:cNvSpPr>
            <a:spLocks/>
          </p:cNvSpPr>
          <p:nvPr/>
        </p:nvSpPr>
        <p:spPr bwMode="auto">
          <a:xfrm>
            <a:off x="5800370" y="150432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0" name="Rectangle 223"/>
          <p:cNvSpPr>
            <a:spLocks noChangeArrowheads="1"/>
          </p:cNvSpPr>
          <p:nvPr/>
        </p:nvSpPr>
        <p:spPr bwMode="auto">
          <a:xfrm>
            <a:off x="5725757" y="1628145"/>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G</a:t>
            </a:r>
            <a:endParaRPr lang="fr-FR" altLang="fr-FR" sz="1400" dirty="0">
              <a:latin typeface="Arial" charset="0"/>
            </a:endParaRPr>
          </a:p>
        </p:txBody>
      </p:sp>
      <p:sp>
        <p:nvSpPr>
          <p:cNvPr id="121" name="Rectangle 210"/>
          <p:cNvSpPr>
            <a:spLocks noChangeArrowheads="1"/>
          </p:cNvSpPr>
          <p:nvPr/>
        </p:nvSpPr>
        <p:spPr bwMode="auto">
          <a:xfrm>
            <a:off x="5403202" y="411520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2" name="Line 211"/>
          <p:cNvSpPr>
            <a:spLocks noChangeShapeType="1"/>
          </p:cNvSpPr>
          <p:nvPr/>
        </p:nvSpPr>
        <p:spPr bwMode="auto">
          <a:xfrm flipV="1">
            <a:off x="5549252" y="4000902"/>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3" name="Freeform 212"/>
          <p:cNvSpPr>
            <a:spLocks/>
          </p:cNvSpPr>
          <p:nvPr/>
        </p:nvSpPr>
        <p:spPr bwMode="auto">
          <a:xfrm>
            <a:off x="5471465" y="398502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4" name="Rectangle 223"/>
          <p:cNvSpPr>
            <a:spLocks noChangeArrowheads="1"/>
          </p:cNvSpPr>
          <p:nvPr/>
        </p:nvSpPr>
        <p:spPr bwMode="auto">
          <a:xfrm>
            <a:off x="5396852" y="4108852"/>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H</a:t>
            </a:r>
            <a:endParaRPr lang="fr-FR" altLang="fr-FR" sz="1400" dirty="0">
              <a:latin typeface="Arial" charset="0"/>
            </a:endParaRPr>
          </a:p>
        </p:txBody>
      </p:sp>
      <p:sp>
        <p:nvSpPr>
          <p:cNvPr id="19" name="Flèche droite 18"/>
          <p:cNvSpPr/>
          <p:nvPr/>
        </p:nvSpPr>
        <p:spPr>
          <a:xfrm flipH="1">
            <a:off x="7429403" y="3644569"/>
            <a:ext cx="653143" cy="34602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72652072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227611" y="1098789"/>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365925371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Freeform 278" descr="Diagonales vers le haut (blanc/noir)"/>
          <p:cNvSpPr>
            <a:spLocks/>
          </p:cNvSpPr>
          <p:nvPr/>
        </p:nvSpPr>
        <p:spPr bwMode="auto">
          <a:xfrm rot="16200000">
            <a:off x="1107794" y="1185738"/>
            <a:ext cx="1057230" cy="995116"/>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2" name="Freeform 278" descr="Diagonales vers le haut (blanc/noir)"/>
          <p:cNvSpPr>
            <a:spLocks/>
          </p:cNvSpPr>
          <p:nvPr/>
        </p:nvSpPr>
        <p:spPr bwMode="auto">
          <a:xfrm>
            <a:off x="2136790" y="1945501"/>
            <a:ext cx="1350845" cy="1271481"/>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3" name="Rectangle 285"/>
          <p:cNvSpPr>
            <a:spLocks noChangeArrowheads="1"/>
          </p:cNvSpPr>
          <p:nvPr/>
        </p:nvSpPr>
        <p:spPr bwMode="auto">
          <a:xfrm>
            <a:off x="525225" y="2333967"/>
            <a:ext cx="79188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Calibri" pitchFamily="34" charset="0"/>
              </a:rPr>
              <a:t>2: LMVC</a:t>
            </a:r>
            <a:endParaRPr lang="fr-FR" altLang="fr-FR" sz="1400" dirty="0">
              <a:latin typeface="Calibri" pitchFamily="34" charset="0"/>
            </a:endParaRPr>
          </a:p>
        </p:txBody>
      </p:sp>
      <p:sp>
        <p:nvSpPr>
          <p:cNvPr id="4" name="Rectangle 287"/>
          <p:cNvSpPr>
            <a:spLocks noChangeArrowheads="1"/>
          </p:cNvSpPr>
          <p:nvPr/>
        </p:nvSpPr>
        <p:spPr bwMode="auto">
          <a:xfrm>
            <a:off x="3862868" y="2224634"/>
            <a:ext cx="106477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Calibri" pitchFamily="34" charset="0"/>
              </a:rPr>
              <a:t>4: LMVC</a:t>
            </a:r>
            <a:endParaRPr lang="fr-FR" altLang="fr-FR" sz="1400" dirty="0">
              <a:latin typeface="Calibri" pitchFamily="34" charset="0"/>
            </a:endParaRPr>
          </a:p>
        </p:txBody>
      </p:sp>
      <p:sp>
        <p:nvSpPr>
          <p:cNvPr id="5" name="Rectangle 343"/>
          <p:cNvSpPr>
            <a:spLocks noChangeArrowheads="1"/>
          </p:cNvSpPr>
          <p:nvPr/>
        </p:nvSpPr>
        <p:spPr bwMode="auto">
          <a:xfrm>
            <a:off x="5253519" y="981547"/>
            <a:ext cx="2398605" cy="1570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Calibri" pitchFamily="34" charset="0"/>
              </a:rPr>
              <a:t>1 : </a:t>
            </a:r>
            <a:r>
              <a:rPr lang="fr-FR" altLang="fr-FR" sz="1600" dirty="0">
                <a:latin typeface="Calibri" pitchFamily="34" charset="0"/>
              </a:rPr>
              <a:t>S</a:t>
            </a:r>
            <a:r>
              <a:rPr lang="fr-FR" altLang="fr-FR" sz="1600" dirty="0" smtClean="0">
                <a:latin typeface="Calibri" pitchFamily="34" charset="0"/>
              </a:rPr>
              <a:t>urface réelle B</a:t>
            </a:r>
          </a:p>
          <a:p>
            <a:pPr eaLnBrk="1" hangingPunct="1">
              <a:spcBef>
                <a:spcPct val="0"/>
              </a:spcBef>
              <a:buFontTx/>
              <a:buNone/>
            </a:pPr>
            <a:r>
              <a:rPr lang="fr-FR" altLang="fr-FR" sz="1600" dirty="0" smtClean="0">
                <a:latin typeface="Calibri" pitchFamily="34" charset="0"/>
              </a:rPr>
              <a:t>2 : Zone de tolérance de B</a:t>
            </a:r>
          </a:p>
          <a:p>
            <a:pPr eaLnBrk="1" hangingPunct="1">
              <a:spcBef>
                <a:spcPct val="0"/>
              </a:spcBef>
              <a:buNone/>
            </a:pPr>
            <a:r>
              <a:rPr lang="fr-FR" altLang="fr-FR" sz="1600" dirty="0" smtClean="0">
                <a:latin typeface="Calibri" pitchFamily="34" charset="0"/>
              </a:rPr>
              <a:t>3 : </a:t>
            </a:r>
            <a:r>
              <a:rPr lang="fr-FR" altLang="fr-FR" sz="1600" dirty="0">
                <a:latin typeface="Calibri" pitchFamily="34" charset="0"/>
              </a:rPr>
              <a:t>Surface réelle C </a:t>
            </a:r>
            <a:endParaRPr lang="fr-FR" altLang="fr-FR" sz="1600" dirty="0" smtClean="0">
              <a:latin typeface="Calibri" pitchFamily="34" charset="0"/>
            </a:endParaRPr>
          </a:p>
          <a:p>
            <a:pPr eaLnBrk="1" hangingPunct="1">
              <a:spcBef>
                <a:spcPct val="0"/>
              </a:spcBef>
              <a:buNone/>
            </a:pPr>
            <a:r>
              <a:rPr lang="fr-FR" altLang="fr-FR" sz="1600" dirty="0" smtClean="0">
                <a:latin typeface="Calibri" pitchFamily="34" charset="0"/>
              </a:rPr>
              <a:t>4 : </a:t>
            </a:r>
            <a:r>
              <a:rPr lang="fr-FR" altLang="fr-FR" sz="1600" dirty="0">
                <a:latin typeface="Calibri" pitchFamily="34" charset="0"/>
              </a:rPr>
              <a:t>Zone de tolérance </a:t>
            </a:r>
            <a:r>
              <a:rPr lang="fr-FR" altLang="fr-FR" sz="1600" dirty="0" smtClean="0">
                <a:latin typeface="Calibri" pitchFamily="34" charset="0"/>
              </a:rPr>
              <a:t>de C </a:t>
            </a:r>
          </a:p>
          <a:p>
            <a:pPr eaLnBrk="1" hangingPunct="1">
              <a:spcBef>
                <a:spcPct val="0"/>
              </a:spcBef>
              <a:buFontTx/>
              <a:buNone/>
            </a:pPr>
            <a:r>
              <a:rPr lang="fr-FR" altLang="fr-FR" sz="1600" dirty="0" smtClean="0">
                <a:latin typeface="Calibri" pitchFamily="34" charset="0"/>
              </a:rPr>
              <a:t>5 : </a:t>
            </a:r>
            <a:r>
              <a:rPr lang="fr-FR" altLang="fr-FR" sz="1600" dirty="0">
                <a:latin typeface="Calibri" pitchFamily="34" charset="0"/>
              </a:rPr>
              <a:t>Surface réelle H</a:t>
            </a:r>
            <a:endParaRPr lang="fr-FR" altLang="fr-FR" sz="1600" dirty="0" smtClean="0">
              <a:latin typeface="Calibri" pitchFamily="34" charset="0"/>
            </a:endParaRPr>
          </a:p>
          <a:p>
            <a:pPr eaLnBrk="1" hangingPunct="1">
              <a:spcBef>
                <a:spcPct val="0"/>
              </a:spcBef>
              <a:buFontTx/>
              <a:buNone/>
            </a:pPr>
            <a:r>
              <a:rPr lang="fr-FR" altLang="fr-FR" sz="1600" dirty="0" smtClean="0">
                <a:latin typeface="Calibri" pitchFamily="34" charset="0"/>
              </a:rPr>
              <a:t>6 </a:t>
            </a:r>
            <a:r>
              <a:rPr lang="fr-FR" altLang="fr-FR" sz="1600" dirty="0">
                <a:latin typeface="Calibri" pitchFamily="34" charset="0"/>
              </a:rPr>
              <a:t>: Zone de tolérance </a:t>
            </a:r>
            <a:r>
              <a:rPr lang="fr-FR" altLang="fr-FR" sz="1600" dirty="0" smtClean="0">
                <a:latin typeface="Calibri" pitchFamily="34" charset="0"/>
              </a:rPr>
              <a:t>de H </a:t>
            </a:r>
            <a:endParaRPr lang="fr-FR" altLang="fr-FR" sz="1600" dirty="0">
              <a:latin typeface="Calibri" pitchFamily="34" charset="0"/>
            </a:endParaRPr>
          </a:p>
        </p:txBody>
      </p:sp>
      <p:sp>
        <p:nvSpPr>
          <p:cNvPr id="6" name="Freeform 309" descr="Diagonales vers le haut (blanc/noir)"/>
          <p:cNvSpPr>
            <a:spLocks/>
          </p:cNvSpPr>
          <p:nvPr/>
        </p:nvSpPr>
        <p:spPr bwMode="auto">
          <a:xfrm>
            <a:off x="3468585" y="1919834"/>
            <a:ext cx="717550" cy="304800"/>
          </a:xfrm>
          <a:custGeom>
            <a:avLst/>
            <a:gdLst>
              <a:gd name="T0" fmla="*/ 2147483647 w 717"/>
              <a:gd name="T1" fmla="*/ 2147483647 h 142"/>
              <a:gd name="T2" fmla="*/ 2147483647 w 717"/>
              <a:gd name="T3" fmla="*/ 0 h 142"/>
              <a:gd name="T4" fmla="*/ 2147483647 w 717"/>
              <a:gd name="T5" fmla="*/ 2147483647 h 142"/>
              <a:gd name="T6" fmla="*/ 2147483647 w 717"/>
              <a:gd name="T7" fmla="*/ 2147483647 h 142"/>
              <a:gd name="T8" fmla="*/ 0 w 717"/>
              <a:gd name="T9" fmla="*/ 2147483647 h 142"/>
              <a:gd name="T10" fmla="*/ 2147483647 w 717"/>
              <a:gd name="T11" fmla="*/ 2147483647 h 1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7" h="142">
                <a:moveTo>
                  <a:pt x="21" y="1"/>
                </a:moveTo>
                <a:lnTo>
                  <a:pt x="708" y="0"/>
                </a:lnTo>
                <a:lnTo>
                  <a:pt x="717" y="142"/>
                </a:lnTo>
                <a:lnTo>
                  <a:pt x="126" y="99"/>
                </a:lnTo>
                <a:lnTo>
                  <a:pt x="0" y="12"/>
                </a:lnTo>
                <a:lnTo>
                  <a:pt x="21" y="1"/>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fr-FR"/>
          </a:p>
        </p:txBody>
      </p:sp>
      <p:sp>
        <p:nvSpPr>
          <p:cNvPr id="7" name="Freeform 308" descr="Diagonales vers le haut (blanc/noir)"/>
          <p:cNvSpPr>
            <a:spLocks/>
          </p:cNvSpPr>
          <p:nvPr/>
        </p:nvSpPr>
        <p:spPr bwMode="auto">
          <a:xfrm>
            <a:off x="3487635" y="1000671"/>
            <a:ext cx="730250" cy="338138"/>
          </a:xfrm>
          <a:custGeom>
            <a:avLst/>
            <a:gdLst>
              <a:gd name="T0" fmla="*/ 0 w 729"/>
              <a:gd name="T1" fmla="*/ 2147483647 h 159"/>
              <a:gd name="T2" fmla="*/ 2147483647 w 729"/>
              <a:gd name="T3" fmla="*/ 2147483647 h 159"/>
              <a:gd name="T4" fmla="*/ 2147483647 w 729"/>
              <a:gd name="T5" fmla="*/ 2147483647 h 159"/>
              <a:gd name="T6" fmla="*/ 2147483647 w 729"/>
              <a:gd name="T7" fmla="*/ 0 h 159"/>
              <a:gd name="T8" fmla="*/ 0 w 729"/>
              <a:gd name="T9" fmla="*/ 2147483647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159">
                <a:moveTo>
                  <a:pt x="0" y="159"/>
                </a:moveTo>
                <a:lnTo>
                  <a:pt x="729" y="159"/>
                </a:lnTo>
                <a:lnTo>
                  <a:pt x="696" y="18"/>
                </a:lnTo>
                <a:lnTo>
                  <a:pt x="153" y="0"/>
                </a:lnTo>
                <a:lnTo>
                  <a:pt x="0" y="159"/>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fr-FR"/>
          </a:p>
        </p:txBody>
      </p:sp>
      <p:sp>
        <p:nvSpPr>
          <p:cNvPr id="8" name="Line 306"/>
          <p:cNvSpPr>
            <a:spLocks noChangeShapeType="1"/>
          </p:cNvSpPr>
          <p:nvPr/>
        </p:nvSpPr>
        <p:spPr bwMode="auto">
          <a:xfrm>
            <a:off x="3477107" y="2050425"/>
            <a:ext cx="1090295"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 name="Line 307"/>
          <p:cNvSpPr>
            <a:spLocks noChangeShapeType="1"/>
          </p:cNvSpPr>
          <p:nvPr/>
        </p:nvSpPr>
        <p:spPr bwMode="auto">
          <a:xfrm>
            <a:off x="3486048" y="1180997"/>
            <a:ext cx="1137920"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 name="Line 345"/>
          <p:cNvSpPr>
            <a:spLocks noChangeShapeType="1"/>
          </p:cNvSpPr>
          <p:nvPr/>
        </p:nvSpPr>
        <p:spPr bwMode="auto">
          <a:xfrm flipH="1" flipV="1">
            <a:off x="3844822" y="901320"/>
            <a:ext cx="92973" cy="37034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Forme libre 2"/>
          <p:cNvSpPr>
            <a:spLocks/>
          </p:cNvSpPr>
          <p:nvPr/>
        </p:nvSpPr>
        <p:spPr bwMode="auto">
          <a:xfrm rot="10800000">
            <a:off x="3457473" y="1892846"/>
            <a:ext cx="774700" cy="96838"/>
          </a:xfrm>
          <a:custGeom>
            <a:avLst/>
            <a:gdLst>
              <a:gd name="T0" fmla="*/ 0 w 1229533"/>
              <a:gd name="T1" fmla="*/ 281910 h 95766"/>
              <a:gd name="T2" fmla="*/ 2695 w 1229533"/>
              <a:gd name="T3" fmla="*/ 8169 h 95766"/>
              <a:gd name="T4" fmla="*/ 4910 w 1229533"/>
              <a:gd name="T5" fmla="*/ 68996 h 95766"/>
              <a:gd name="T6" fmla="*/ 7991 w 1229533"/>
              <a:gd name="T7" fmla="*/ 38586 h 95766"/>
              <a:gd name="T8" fmla="*/ 11458 w 1229533"/>
              <a:gd name="T9" fmla="*/ 281909 h 957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9533" h="95766">
                <a:moveTo>
                  <a:pt x="0" y="95766"/>
                </a:moveTo>
                <a:cubicBezTo>
                  <a:pt x="86101" y="71657"/>
                  <a:pt x="201478" y="14830"/>
                  <a:pt x="289302" y="2776"/>
                </a:cubicBezTo>
                <a:cubicBezTo>
                  <a:pt x="377126" y="-9278"/>
                  <a:pt x="432231" y="21717"/>
                  <a:pt x="526943" y="23439"/>
                </a:cubicBezTo>
                <a:cubicBezTo>
                  <a:pt x="621655" y="25161"/>
                  <a:pt x="740475" y="1054"/>
                  <a:pt x="857573" y="13108"/>
                </a:cubicBezTo>
                <a:cubicBezTo>
                  <a:pt x="974671" y="25162"/>
                  <a:pt x="1089617" y="76822"/>
                  <a:pt x="1229533" y="95765"/>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2" name="Forme libre 171"/>
          <p:cNvSpPr>
            <a:spLocks/>
          </p:cNvSpPr>
          <p:nvPr/>
        </p:nvSpPr>
        <p:spPr bwMode="auto">
          <a:xfrm>
            <a:off x="3486048" y="1272134"/>
            <a:ext cx="746125" cy="88900"/>
          </a:xfrm>
          <a:custGeom>
            <a:avLst/>
            <a:gdLst>
              <a:gd name="T0" fmla="*/ 0 w 1183038"/>
              <a:gd name="T1" fmla="*/ 47813 h 89231"/>
              <a:gd name="T2" fmla="*/ 3102 w 1183038"/>
              <a:gd name="T3" fmla="*/ 981 h 89231"/>
              <a:gd name="T4" fmla="*/ 5698 w 1183038"/>
              <a:gd name="T5" fmla="*/ 15391 h 89231"/>
              <a:gd name="T6" fmla="*/ 9308 w 1183038"/>
              <a:gd name="T7" fmla="*/ 8187 h 89231"/>
              <a:gd name="T8" fmla="*/ 10737 w 1183038"/>
              <a:gd name="T9" fmla="*/ 22774 h 89231"/>
              <a:gd name="T10" fmla="*/ 12918 w 1183038"/>
              <a:gd name="T11" fmla="*/ 62223 h 892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83038" h="89231">
                <a:moveTo>
                  <a:pt x="0" y="68567"/>
                </a:moveTo>
                <a:cubicBezTo>
                  <a:pt x="86101" y="44458"/>
                  <a:pt x="197173" y="9157"/>
                  <a:pt x="284136" y="1408"/>
                </a:cubicBezTo>
                <a:cubicBezTo>
                  <a:pt x="371099" y="-6341"/>
                  <a:pt x="427065" y="20349"/>
                  <a:pt x="521777" y="22071"/>
                </a:cubicBezTo>
                <a:cubicBezTo>
                  <a:pt x="616489" y="23793"/>
                  <a:pt x="775476" y="9976"/>
                  <a:pt x="852407" y="11740"/>
                </a:cubicBezTo>
                <a:cubicBezTo>
                  <a:pt x="929338" y="13504"/>
                  <a:pt x="921370" y="18881"/>
                  <a:pt x="983363" y="32657"/>
                </a:cubicBezTo>
                <a:cubicBezTo>
                  <a:pt x="1045356" y="46433"/>
                  <a:pt x="1124789" y="76358"/>
                  <a:pt x="1183038" y="89231"/>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3" name="Line 288"/>
          <p:cNvSpPr>
            <a:spLocks noChangeShapeType="1"/>
          </p:cNvSpPr>
          <p:nvPr/>
        </p:nvSpPr>
        <p:spPr bwMode="auto">
          <a:xfrm>
            <a:off x="4095964" y="2050425"/>
            <a:ext cx="157267" cy="235529"/>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Line 344"/>
          <p:cNvSpPr>
            <a:spLocks noChangeShapeType="1"/>
          </p:cNvSpPr>
          <p:nvPr/>
        </p:nvSpPr>
        <p:spPr bwMode="auto">
          <a:xfrm flipH="1" flipV="1">
            <a:off x="1296647" y="1139246"/>
            <a:ext cx="266200" cy="231811"/>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6" name="Groupe 15"/>
          <p:cNvGrpSpPr/>
          <p:nvPr/>
        </p:nvGrpSpPr>
        <p:grpSpPr>
          <a:xfrm>
            <a:off x="1342148" y="1295966"/>
            <a:ext cx="656468" cy="656462"/>
            <a:chOff x="868379" y="3199829"/>
            <a:chExt cx="757711" cy="757709"/>
          </a:xfrm>
        </p:grpSpPr>
        <p:grpSp>
          <p:nvGrpSpPr>
            <p:cNvPr id="17" name="Group 301"/>
            <p:cNvGrpSpPr>
              <a:grpSpLocks/>
            </p:cNvGrpSpPr>
            <p:nvPr/>
          </p:nvGrpSpPr>
          <p:grpSpPr bwMode="auto">
            <a:xfrm>
              <a:off x="1196975" y="3514321"/>
              <a:ext cx="134937" cy="134937"/>
              <a:chOff x="3742" y="3913"/>
              <a:chExt cx="85" cy="85"/>
            </a:xfrm>
          </p:grpSpPr>
          <p:sp>
            <p:nvSpPr>
              <p:cNvPr id="20"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8" name="Forme libre 1"/>
            <p:cNvSpPr>
              <a:spLocks/>
            </p:cNvSpPr>
            <p:nvPr/>
          </p:nvSpPr>
          <p:spPr bwMode="auto">
            <a:xfrm>
              <a:off x="912812" y="3280958"/>
              <a:ext cx="638175" cy="628650"/>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19" name="Oval 279"/>
            <p:cNvSpPr>
              <a:spLocks noChangeArrowheads="1"/>
            </p:cNvSpPr>
            <p:nvPr/>
          </p:nvSpPr>
          <p:spPr bwMode="auto">
            <a:xfrm>
              <a:off x="868379" y="3199829"/>
              <a:ext cx="757711" cy="757709"/>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22" name="Line 286"/>
          <p:cNvSpPr>
            <a:spLocks noChangeShapeType="1"/>
          </p:cNvSpPr>
          <p:nvPr/>
        </p:nvSpPr>
        <p:spPr bwMode="auto">
          <a:xfrm flipH="1">
            <a:off x="1026093" y="1880608"/>
            <a:ext cx="430336" cy="405346"/>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ZoneTexte 22"/>
          <p:cNvSpPr txBox="1"/>
          <p:nvPr/>
        </p:nvSpPr>
        <p:spPr>
          <a:xfrm>
            <a:off x="1885164" y="289093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5</a:t>
            </a:r>
          </a:p>
        </p:txBody>
      </p:sp>
      <p:sp>
        <p:nvSpPr>
          <p:cNvPr id="24" name="ZoneTexte 23"/>
          <p:cNvSpPr txBox="1"/>
          <p:nvPr/>
        </p:nvSpPr>
        <p:spPr>
          <a:xfrm>
            <a:off x="987763" y="907890"/>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25" name="Line 157"/>
          <p:cNvSpPr>
            <a:spLocks noChangeShapeType="1"/>
          </p:cNvSpPr>
          <p:nvPr/>
        </p:nvSpPr>
        <p:spPr bwMode="auto">
          <a:xfrm>
            <a:off x="1677091" y="1163595"/>
            <a:ext cx="1190974"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26" name="Rectangle 158"/>
          <p:cNvSpPr>
            <a:spLocks noChangeArrowheads="1"/>
          </p:cNvSpPr>
          <p:nvPr/>
        </p:nvSpPr>
        <p:spPr bwMode="auto">
          <a:xfrm>
            <a:off x="1988311" y="798170"/>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40</a:t>
            </a:r>
            <a:endParaRPr lang="fr-FR" altLang="fr-FR" sz="1400" dirty="0">
              <a:latin typeface="Arial" panose="020B0604020202020204" pitchFamily="34" charset="0"/>
              <a:cs typeface="Arial" panose="020B0604020202020204" pitchFamily="34" charset="0"/>
            </a:endParaRPr>
          </a:p>
        </p:txBody>
      </p:sp>
      <p:sp>
        <p:nvSpPr>
          <p:cNvPr id="27" name="Rectangle 159"/>
          <p:cNvSpPr>
            <a:spLocks noChangeArrowheads="1"/>
          </p:cNvSpPr>
          <p:nvPr/>
        </p:nvSpPr>
        <p:spPr bwMode="auto">
          <a:xfrm>
            <a:off x="2042168" y="839446"/>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57" name="Line 156"/>
          <p:cNvSpPr>
            <a:spLocks noChangeShapeType="1"/>
          </p:cNvSpPr>
          <p:nvPr/>
        </p:nvSpPr>
        <p:spPr bwMode="auto">
          <a:xfrm>
            <a:off x="1675504" y="845338"/>
            <a:ext cx="0" cy="226521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8" name="Line 280"/>
          <p:cNvSpPr>
            <a:spLocks noChangeShapeType="1"/>
          </p:cNvSpPr>
          <p:nvPr/>
        </p:nvSpPr>
        <p:spPr bwMode="auto">
          <a:xfrm>
            <a:off x="1223860" y="1632496"/>
            <a:ext cx="3873656"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9" name="Connecteur droit avec flèche 58"/>
          <p:cNvCxnSpPr/>
          <p:nvPr/>
        </p:nvCxnSpPr>
        <p:spPr>
          <a:xfrm>
            <a:off x="4514852" y="1179878"/>
            <a:ext cx="0" cy="834758"/>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p:nvPr/>
        </p:nvCxnSpPr>
        <p:spPr>
          <a:xfrm>
            <a:off x="4517833" y="753060"/>
            <a:ext cx="0" cy="42364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ZoneTexte 60"/>
          <p:cNvSpPr txBox="1"/>
          <p:nvPr/>
        </p:nvSpPr>
        <p:spPr>
          <a:xfrm rot="16200000">
            <a:off x="4024073" y="691451"/>
            <a:ext cx="63190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10.08</a:t>
            </a:r>
          </a:p>
        </p:txBody>
      </p:sp>
      <p:sp>
        <p:nvSpPr>
          <p:cNvPr id="62" name="Line 306"/>
          <p:cNvSpPr>
            <a:spLocks noChangeShapeType="1"/>
          </p:cNvSpPr>
          <p:nvPr/>
        </p:nvSpPr>
        <p:spPr bwMode="auto">
          <a:xfrm>
            <a:off x="683478" y="1974723"/>
            <a:ext cx="98202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3" name="Line 307"/>
          <p:cNvSpPr>
            <a:spLocks noChangeShapeType="1"/>
          </p:cNvSpPr>
          <p:nvPr/>
        </p:nvSpPr>
        <p:spPr bwMode="auto">
          <a:xfrm>
            <a:off x="683477" y="1290838"/>
            <a:ext cx="99758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64" name="Connecteur droit avec flèche 63"/>
          <p:cNvCxnSpPr/>
          <p:nvPr/>
        </p:nvCxnSpPr>
        <p:spPr>
          <a:xfrm>
            <a:off x="823185" y="1290838"/>
            <a:ext cx="0" cy="686694"/>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5" name="ZoneTexte 64"/>
          <p:cNvSpPr txBox="1"/>
          <p:nvPr/>
        </p:nvSpPr>
        <p:spPr>
          <a:xfrm rot="16200000">
            <a:off x="266246" y="1474076"/>
            <a:ext cx="771365"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10.08</a:t>
            </a:r>
          </a:p>
        </p:txBody>
      </p:sp>
      <p:sp>
        <p:nvSpPr>
          <p:cNvPr id="70" name="Line 345"/>
          <p:cNvSpPr>
            <a:spLocks noChangeShapeType="1"/>
          </p:cNvSpPr>
          <p:nvPr/>
        </p:nvSpPr>
        <p:spPr bwMode="auto">
          <a:xfrm>
            <a:off x="3128578" y="2996788"/>
            <a:ext cx="535371" cy="11376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1" name="ZoneTexte 70"/>
          <p:cNvSpPr txBox="1"/>
          <p:nvPr/>
        </p:nvSpPr>
        <p:spPr>
          <a:xfrm>
            <a:off x="3663949" y="2956667"/>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6</a:t>
            </a:r>
          </a:p>
        </p:txBody>
      </p:sp>
      <p:sp>
        <p:nvSpPr>
          <p:cNvPr id="73" name="ZoneTexte 72"/>
          <p:cNvSpPr txBox="1"/>
          <p:nvPr/>
        </p:nvSpPr>
        <p:spPr>
          <a:xfrm>
            <a:off x="3508598" y="644281"/>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sp>
        <p:nvSpPr>
          <p:cNvPr id="50" name="Rectangle 240"/>
          <p:cNvSpPr>
            <a:spLocks noChangeArrowheads="1"/>
          </p:cNvSpPr>
          <p:nvPr/>
        </p:nvSpPr>
        <p:spPr bwMode="auto">
          <a:xfrm rot="-5400000">
            <a:off x="4528453" y="1968981"/>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51" name="Rectangle 241"/>
          <p:cNvSpPr>
            <a:spLocks noChangeArrowheads="1"/>
          </p:cNvSpPr>
          <p:nvPr/>
        </p:nvSpPr>
        <p:spPr bwMode="auto">
          <a:xfrm>
            <a:off x="4645134" y="1963847"/>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52" name="Connecteur droit avec flèche 51"/>
          <p:cNvCxnSpPr/>
          <p:nvPr/>
        </p:nvCxnSpPr>
        <p:spPr>
          <a:xfrm>
            <a:off x="5016609" y="1605737"/>
            <a:ext cx="0" cy="999593"/>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8" name="Forme libre 1"/>
          <p:cNvSpPr>
            <a:spLocks/>
          </p:cNvSpPr>
          <p:nvPr/>
        </p:nvSpPr>
        <p:spPr bwMode="auto">
          <a:xfrm>
            <a:off x="2444262" y="2202321"/>
            <a:ext cx="808842" cy="800736"/>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69" name="Oval 279"/>
          <p:cNvSpPr>
            <a:spLocks noChangeArrowheads="1"/>
          </p:cNvSpPr>
          <p:nvPr/>
        </p:nvSpPr>
        <p:spPr bwMode="auto">
          <a:xfrm>
            <a:off x="2382271" y="2095452"/>
            <a:ext cx="971587" cy="971578"/>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5" name="Line 235"/>
          <p:cNvSpPr>
            <a:spLocks noChangeShapeType="1"/>
          </p:cNvSpPr>
          <p:nvPr/>
        </p:nvSpPr>
        <p:spPr bwMode="auto">
          <a:xfrm>
            <a:off x="1486488" y="2602689"/>
            <a:ext cx="331628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56" name="Line 231"/>
          <p:cNvSpPr>
            <a:spLocks noChangeShapeType="1"/>
          </p:cNvSpPr>
          <p:nvPr/>
        </p:nvSpPr>
        <p:spPr bwMode="auto">
          <a:xfrm flipV="1">
            <a:off x="2868065" y="871758"/>
            <a:ext cx="0" cy="223109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2" name="Line 345"/>
          <p:cNvSpPr>
            <a:spLocks noChangeShapeType="1"/>
          </p:cNvSpPr>
          <p:nvPr/>
        </p:nvSpPr>
        <p:spPr bwMode="auto">
          <a:xfrm flipH="1">
            <a:off x="2180310" y="2786497"/>
            <a:ext cx="352732" cy="21656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0" name="Connecteur droit avec flèche 79"/>
          <p:cNvCxnSpPr/>
          <p:nvPr/>
        </p:nvCxnSpPr>
        <p:spPr>
          <a:xfrm>
            <a:off x="2382271" y="3574021"/>
            <a:ext cx="953899"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1" name="ZoneTexte 80"/>
          <p:cNvSpPr txBox="1"/>
          <p:nvPr/>
        </p:nvSpPr>
        <p:spPr>
          <a:xfrm>
            <a:off x="2557718" y="3263111"/>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20</a:t>
            </a:r>
          </a:p>
        </p:txBody>
      </p:sp>
      <p:cxnSp>
        <p:nvCxnSpPr>
          <p:cNvPr id="29" name="Connecteur droit 28"/>
          <p:cNvCxnSpPr/>
          <p:nvPr/>
        </p:nvCxnSpPr>
        <p:spPr>
          <a:xfrm>
            <a:off x="2382271" y="2551850"/>
            <a:ext cx="0" cy="11462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necteur droit 81"/>
          <p:cNvCxnSpPr/>
          <p:nvPr/>
        </p:nvCxnSpPr>
        <p:spPr>
          <a:xfrm>
            <a:off x="3346746" y="2551849"/>
            <a:ext cx="0" cy="11462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ZoneTexte 52"/>
          <p:cNvSpPr txBox="1"/>
          <p:nvPr/>
        </p:nvSpPr>
        <p:spPr>
          <a:xfrm>
            <a:off x="107504" y="116632"/>
            <a:ext cx="6833537"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LOCALISATION (2) DE L'ALESAGE CENTRAL</a:t>
            </a:r>
            <a:endParaRPr lang="fr-FR" sz="2400" b="1" dirty="0">
              <a:latin typeface="Arial" panose="020B0604020202020204" pitchFamily="34" charset="0"/>
              <a:cs typeface="Arial" panose="020B0604020202020204" pitchFamily="34" charset="0"/>
            </a:endParaRPr>
          </a:p>
        </p:txBody>
      </p:sp>
      <p:sp>
        <p:nvSpPr>
          <p:cNvPr id="54" name="ZoneTexte 19"/>
          <p:cNvSpPr txBox="1">
            <a:spLocks noChangeArrowheads="1"/>
          </p:cNvSpPr>
          <p:nvPr/>
        </p:nvSpPr>
        <p:spPr bwMode="auto">
          <a:xfrm>
            <a:off x="50738" y="3516411"/>
            <a:ext cx="8998259"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extérieur matière des moindres carrés </a:t>
            </a:r>
          </a:p>
          <a:p>
            <a:pPr marL="0" indent="0" eaLnBrk="1" hangingPunct="1">
              <a:defRPr/>
            </a:pPr>
            <a:r>
              <a:rPr lang="fr-FR" altLang="fr-FR" sz="1800" b="0" dirty="0" smtClean="0">
                <a:solidFill>
                  <a:srgbClr val="0070C0"/>
                </a:solidFill>
                <a:latin typeface="Comic Sans MS" pitchFamily="66" charset="0"/>
              </a:rPr>
              <a:t>Secondaire : Zone cylindrique </a:t>
            </a:r>
            <a:r>
              <a:rPr lang="fr-FR" altLang="fr-FR" sz="1800" b="0" dirty="0" smtClean="0">
                <a:solidFill>
                  <a:srgbClr val="0070C0"/>
                </a:solidFill>
                <a:latin typeface="Comic Sans MS" pitchFamily="66" charset="0"/>
                <a:sym typeface="Symbol"/>
              </a:rPr>
              <a:t>10,08 centrée sur l'axe nominal B</a:t>
            </a:r>
          </a:p>
          <a:p>
            <a:pPr marL="0" indent="0" eaLnBrk="1" hangingPunct="1">
              <a:defRPr/>
            </a:pPr>
            <a:r>
              <a:rPr lang="fr-FR" altLang="fr-FR" sz="1800" b="0" dirty="0" smtClean="0">
                <a:solidFill>
                  <a:srgbClr val="0070C0"/>
                </a:solidFill>
                <a:latin typeface="Comic Sans MS" pitchFamily="66" charset="0"/>
              </a:rPr>
              <a:t>Tertiaire : Zone entre deux plans distants de 10,08, </a:t>
            </a:r>
            <a:r>
              <a:rPr lang="fr-FR" altLang="fr-FR" sz="1800" b="0" dirty="0" smtClean="0">
                <a:solidFill>
                  <a:srgbClr val="0070C0"/>
                </a:solidFill>
                <a:latin typeface="Comic Sans MS" pitchFamily="66" charset="0"/>
                <a:sym typeface="Symbol"/>
              </a:rPr>
              <a:t>centrée les deux plans nominaux C</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Alésage H</a:t>
            </a: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Surface réelle H (tous les points de l'alésage)</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intérieure au cylindre </a:t>
            </a:r>
            <a:r>
              <a:rPr lang="fr-FR" altLang="fr-FR" sz="1800" b="0" dirty="0" smtClean="0">
                <a:solidFill>
                  <a:srgbClr val="0070C0"/>
                </a:solidFill>
                <a:latin typeface="Comic Sans MS" pitchFamily="66" charset="0"/>
                <a:sym typeface="Symbol"/>
              </a:rPr>
              <a:t>20</a:t>
            </a:r>
            <a:r>
              <a:rPr lang="fr-FR" altLang="fr-FR" sz="1800" b="0" dirty="0" smtClean="0">
                <a:solidFill>
                  <a:srgbClr val="0070C0"/>
                </a:solidFill>
                <a:latin typeface="Comic Sans MS" pitchFamily="66" charset="0"/>
              </a:rPr>
              <a:t>, centrée sur l'axe nominal </a:t>
            </a:r>
          </a:p>
          <a:p>
            <a:pPr marL="0" indent="0"/>
            <a:r>
              <a:rPr lang="fr-FR" altLang="fr-FR" sz="1800" dirty="0" smtClean="0">
                <a:solidFill>
                  <a:schemeClr val="tx1"/>
                </a:solidFill>
              </a:rPr>
              <a:t>Validation : </a:t>
            </a:r>
            <a:r>
              <a:rPr lang="fr-FR" sz="1800" b="0" dirty="0">
                <a:solidFill>
                  <a:srgbClr val="0070C0"/>
                </a:solidFill>
                <a:latin typeface="Comic Sans MS" pitchFamily="66" charset="0"/>
              </a:rPr>
              <a:t>La zone de tolérance étendue doit être respectée quelle que soit la position de la pièce permise par le jeu entre la surface réelle de référence et le montage de contrôle.</a:t>
            </a:r>
          </a:p>
        </p:txBody>
      </p:sp>
    </p:spTree>
    <p:extLst>
      <p:ext uri="{BB962C8B-B14F-4D97-AF65-F5344CB8AC3E}">
        <p14:creationId xmlns:p14="http://schemas.microsoft.com/office/powerpoint/2010/main" val="392172832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ZoneTexte 44"/>
          <p:cNvSpPr txBox="1"/>
          <p:nvPr/>
        </p:nvSpPr>
        <p:spPr>
          <a:xfrm>
            <a:off x="107504" y="116632"/>
            <a:ext cx="5990358"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CALIBRE ET MONTAGE DE CONTROLE</a:t>
            </a:r>
            <a:endParaRPr lang="fr-FR" sz="2400" b="1" dirty="0">
              <a:latin typeface="Arial" panose="020B0604020202020204" pitchFamily="34" charset="0"/>
              <a:cs typeface="Arial" panose="020B0604020202020204" pitchFamily="34" charset="0"/>
            </a:endParaRPr>
          </a:p>
        </p:txBody>
      </p:sp>
      <p:sp>
        <p:nvSpPr>
          <p:cNvPr id="2" name="Cube 1"/>
          <p:cNvSpPr/>
          <p:nvPr/>
        </p:nvSpPr>
        <p:spPr>
          <a:xfrm>
            <a:off x="769416" y="2927515"/>
            <a:ext cx="4878887" cy="1567514"/>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Cylindre 2"/>
          <p:cNvSpPr/>
          <p:nvPr/>
        </p:nvSpPr>
        <p:spPr>
          <a:xfrm>
            <a:off x="1837285" y="3152844"/>
            <a:ext cx="313502" cy="450660"/>
          </a:xfrm>
          <a:prstGeom prst="can">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Cube 3"/>
          <p:cNvSpPr/>
          <p:nvPr/>
        </p:nvSpPr>
        <p:spPr>
          <a:xfrm>
            <a:off x="3912607" y="3144678"/>
            <a:ext cx="334729" cy="458825"/>
          </a:xfrm>
          <a:prstGeom prst="cube">
            <a:avLst>
              <a:gd name="adj" fmla="val 31707"/>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p:nvPr/>
        </p:nvCxnSpPr>
        <p:spPr>
          <a:xfrm flipH="1">
            <a:off x="2660229" y="3015687"/>
            <a:ext cx="1787946" cy="190207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flipH="1">
            <a:off x="769416" y="3079365"/>
            <a:ext cx="1611599" cy="1714469"/>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3" name="Connecteur droit avec flèche 12"/>
          <p:cNvCxnSpPr/>
          <p:nvPr/>
        </p:nvCxnSpPr>
        <p:spPr>
          <a:xfrm>
            <a:off x="780382" y="4782874"/>
            <a:ext cx="1959392"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Rectangle 158"/>
          <p:cNvSpPr>
            <a:spLocks noChangeArrowheads="1"/>
          </p:cNvSpPr>
          <p:nvPr/>
        </p:nvSpPr>
        <p:spPr bwMode="auto">
          <a:xfrm>
            <a:off x="1644206" y="4494050"/>
            <a:ext cx="386156" cy="2888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70</a:t>
            </a:r>
          </a:p>
        </p:txBody>
      </p:sp>
      <p:cxnSp>
        <p:nvCxnSpPr>
          <p:cNvPr id="27" name="Connecteur droit 26"/>
          <p:cNvCxnSpPr/>
          <p:nvPr/>
        </p:nvCxnSpPr>
        <p:spPr>
          <a:xfrm>
            <a:off x="4247337" y="3144678"/>
            <a:ext cx="18222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eur droit 27"/>
          <p:cNvCxnSpPr/>
          <p:nvPr/>
        </p:nvCxnSpPr>
        <p:spPr>
          <a:xfrm>
            <a:off x="4119974" y="3241015"/>
            <a:ext cx="18418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p:nvPr/>
        </p:nvCxnSpPr>
        <p:spPr>
          <a:xfrm flipH="1">
            <a:off x="5947173" y="2877450"/>
            <a:ext cx="273145" cy="2764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rot="10800000" flipH="1">
            <a:off x="5557889" y="3245085"/>
            <a:ext cx="273145" cy="2764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ZoneTexte 33"/>
          <p:cNvSpPr txBox="1"/>
          <p:nvPr/>
        </p:nvSpPr>
        <p:spPr>
          <a:xfrm rot="18980583">
            <a:off x="5789008" y="2800559"/>
            <a:ext cx="316330" cy="253911"/>
          </a:xfrm>
          <a:prstGeom prst="rect">
            <a:avLst/>
          </a:prstGeom>
          <a:noFill/>
          <a:ln>
            <a:noFill/>
          </a:ln>
        </p:spPr>
        <p:txBody>
          <a:bodyPr wrap="none" rtlCol="0">
            <a:spAutoFit/>
          </a:bodyPr>
          <a:lstStyle/>
          <a:p>
            <a:r>
              <a:rPr lang="fr-FR" sz="1400" dirty="0" smtClean="0">
                <a:latin typeface="Arial" panose="020B0604020202020204" pitchFamily="34" charset="0"/>
                <a:cs typeface="Arial" panose="020B0604020202020204" pitchFamily="34" charset="0"/>
              </a:rPr>
              <a:t>10</a:t>
            </a:r>
          </a:p>
        </p:txBody>
      </p:sp>
      <p:cxnSp>
        <p:nvCxnSpPr>
          <p:cNvPr id="36" name="Connecteur droit avec flèche 35"/>
          <p:cNvCxnSpPr/>
          <p:nvPr/>
        </p:nvCxnSpPr>
        <p:spPr>
          <a:xfrm>
            <a:off x="632259" y="3402925"/>
            <a:ext cx="120502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Connecteur droit avec flèche 36"/>
          <p:cNvCxnSpPr/>
          <p:nvPr/>
        </p:nvCxnSpPr>
        <p:spPr>
          <a:xfrm flipH="1">
            <a:off x="2150787" y="3402925"/>
            <a:ext cx="28411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a:off x="1800552" y="3402925"/>
            <a:ext cx="4596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p:cNvSpPr txBox="1"/>
          <p:nvPr/>
        </p:nvSpPr>
        <p:spPr>
          <a:xfrm>
            <a:off x="693498" y="3120179"/>
            <a:ext cx="431384" cy="253911"/>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a:t>
            </a:r>
          </a:p>
        </p:txBody>
      </p:sp>
      <p:cxnSp>
        <p:nvCxnSpPr>
          <p:cNvPr id="43" name="Connecteur droit 42"/>
          <p:cNvCxnSpPr/>
          <p:nvPr/>
        </p:nvCxnSpPr>
        <p:spPr>
          <a:xfrm flipH="1">
            <a:off x="5761031" y="3152844"/>
            <a:ext cx="177773" cy="1734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Cube 28"/>
          <p:cNvSpPr/>
          <p:nvPr/>
        </p:nvSpPr>
        <p:spPr>
          <a:xfrm>
            <a:off x="909190" y="1192464"/>
            <a:ext cx="4878887" cy="1567514"/>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llipse 8"/>
          <p:cNvSpPr/>
          <p:nvPr/>
        </p:nvSpPr>
        <p:spPr>
          <a:xfrm rot="20874295">
            <a:off x="2031919" y="1631081"/>
            <a:ext cx="481526" cy="16474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llipse 41"/>
          <p:cNvSpPr/>
          <p:nvPr/>
        </p:nvSpPr>
        <p:spPr>
          <a:xfrm rot="21082425">
            <a:off x="2548739" y="1825096"/>
            <a:ext cx="1118263" cy="382598"/>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Forme libre 45"/>
          <p:cNvSpPr/>
          <p:nvPr/>
        </p:nvSpPr>
        <p:spPr>
          <a:xfrm>
            <a:off x="4055523" y="1629945"/>
            <a:ext cx="455015" cy="164643"/>
          </a:xfrm>
          <a:custGeom>
            <a:avLst/>
            <a:gdLst>
              <a:gd name="connsiteX0" fmla="*/ 134257 w 551543"/>
              <a:gd name="connsiteY0" fmla="*/ 3628 h 199571"/>
              <a:gd name="connsiteX1" fmla="*/ 551543 w 551543"/>
              <a:gd name="connsiteY1" fmla="*/ 0 h 199571"/>
              <a:gd name="connsiteX2" fmla="*/ 446314 w 551543"/>
              <a:gd name="connsiteY2" fmla="*/ 192314 h 199571"/>
              <a:gd name="connsiteX3" fmla="*/ 0 w 551543"/>
              <a:gd name="connsiteY3" fmla="*/ 199571 h 199571"/>
              <a:gd name="connsiteX4" fmla="*/ 134257 w 551543"/>
              <a:gd name="connsiteY4" fmla="*/ 3628 h 199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543" h="199571">
                <a:moveTo>
                  <a:pt x="134257" y="3628"/>
                </a:moveTo>
                <a:lnTo>
                  <a:pt x="551543" y="0"/>
                </a:lnTo>
                <a:lnTo>
                  <a:pt x="446314" y="192314"/>
                </a:lnTo>
                <a:lnTo>
                  <a:pt x="0" y="199571"/>
                </a:lnTo>
                <a:lnTo>
                  <a:pt x="134257" y="36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 name="Connecteur droit 15"/>
          <p:cNvCxnSpPr/>
          <p:nvPr/>
        </p:nvCxnSpPr>
        <p:spPr>
          <a:xfrm>
            <a:off x="4210107" y="1635125"/>
            <a:ext cx="25957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Arc 37"/>
          <p:cNvSpPr/>
          <p:nvPr/>
        </p:nvSpPr>
        <p:spPr>
          <a:xfrm rot="10520070">
            <a:off x="3960484" y="1639494"/>
            <a:ext cx="436280" cy="159601"/>
          </a:xfrm>
          <a:prstGeom prst="arc">
            <a:avLst>
              <a:gd name="adj1" fmla="val 19685132"/>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44" name="Arc 43"/>
          <p:cNvSpPr/>
          <p:nvPr/>
        </p:nvSpPr>
        <p:spPr>
          <a:xfrm rot="21320070">
            <a:off x="4179708" y="1633507"/>
            <a:ext cx="436280" cy="159601"/>
          </a:xfrm>
          <a:prstGeom prst="arc">
            <a:avLst>
              <a:gd name="adj1" fmla="val 18762220"/>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40" name="Connecteur droit 39"/>
          <p:cNvCxnSpPr>
            <a:stCxn id="38" idx="0"/>
          </p:cNvCxnSpPr>
          <p:nvPr/>
        </p:nvCxnSpPr>
        <p:spPr>
          <a:xfrm flipV="1">
            <a:off x="4074104" y="1795827"/>
            <a:ext cx="343369" cy="10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ZoneTexte 46"/>
          <p:cNvSpPr txBox="1"/>
          <p:nvPr/>
        </p:nvSpPr>
        <p:spPr>
          <a:xfrm>
            <a:off x="295363" y="3696551"/>
            <a:ext cx="270046" cy="33008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49" name="Connecteur droit 48"/>
          <p:cNvCxnSpPr/>
          <p:nvPr/>
        </p:nvCxnSpPr>
        <p:spPr>
          <a:xfrm>
            <a:off x="632259" y="3861594"/>
            <a:ext cx="4926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ZoneTexte 49"/>
          <p:cNvSpPr txBox="1"/>
          <p:nvPr/>
        </p:nvSpPr>
        <p:spPr>
          <a:xfrm>
            <a:off x="354241" y="2392812"/>
            <a:ext cx="270046" cy="33008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51" name="Connecteur droit 50"/>
          <p:cNvCxnSpPr/>
          <p:nvPr/>
        </p:nvCxnSpPr>
        <p:spPr>
          <a:xfrm>
            <a:off x="691136" y="2557855"/>
            <a:ext cx="4926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necteur droit avec flèche 51"/>
          <p:cNvCxnSpPr/>
          <p:nvPr/>
        </p:nvCxnSpPr>
        <p:spPr>
          <a:xfrm>
            <a:off x="878570" y="1712266"/>
            <a:ext cx="120502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Connecteur droit avec flèche 52"/>
          <p:cNvCxnSpPr/>
          <p:nvPr/>
        </p:nvCxnSpPr>
        <p:spPr>
          <a:xfrm flipH="1">
            <a:off x="2397099" y="1712266"/>
            <a:ext cx="28411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4" name="Connecteur droit 53"/>
          <p:cNvCxnSpPr/>
          <p:nvPr/>
        </p:nvCxnSpPr>
        <p:spPr>
          <a:xfrm>
            <a:off x="2046863" y="1712266"/>
            <a:ext cx="4596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ZoneTexte 54"/>
          <p:cNvSpPr txBox="1"/>
          <p:nvPr/>
        </p:nvSpPr>
        <p:spPr>
          <a:xfrm>
            <a:off x="780382" y="1416479"/>
            <a:ext cx="636364" cy="253911"/>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10.08</a:t>
            </a:r>
          </a:p>
        </p:txBody>
      </p:sp>
      <p:cxnSp>
        <p:nvCxnSpPr>
          <p:cNvPr id="57" name="Connecteur droit 56"/>
          <p:cNvCxnSpPr/>
          <p:nvPr/>
        </p:nvCxnSpPr>
        <p:spPr>
          <a:xfrm>
            <a:off x="4399417" y="1633643"/>
            <a:ext cx="18222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4227741" y="1794588"/>
            <a:ext cx="18418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p:nvPr/>
        </p:nvCxnSpPr>
        <p:spPr>
          <a:xfrm flipH="1">
            <a:off x="6099253" y="1366414"/>
            <a:ext cx="273145" cy="2764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p:nvPr/>
        </p:nvCxnSpPr>
        <p:spPr>
          <a:xfrm rot="10800000" flipH="1">
            <a:off x="5688660" y="1775842"/>
            <a:ext cx="273145" cy="2764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ZoneTexte 60"/>
          <p:cNvSpPr txBox="1"/>
          <p:nvPr/>
        </p:nvSpPr>
        <p:spPr>
          <a:xfrm rot="18980583">
            <a:off x="5838597" y="1289524"/>
            <a:ext cx="521311" cy="253911"/>
          </a:xfrm>
          <a:prstGeom prst="rect">
            <a:avLst/>
          </a:prstGeom>
          <a:noFill/>
          <a:ln>
            <a:noFill/>
          </a:ln>
        </p:spPr>
        <p:txBody>
          <a:bodyPr wrap="none" rtlCol="0">
            <a:spAutoFit/>
          </a:bodyPr>
          <a:lstStyle/>
          <a:p>
            <a:r>
              <a:rPr lang="fr-FR" sz="1400" dirty="0" smtClean="0">
                <a:latin typeface="Arial" panose="020B0604020202020204" pitchFamily="34" charset="0"/>
                <a:cs typeface="Arial" panose="020B0604020202020204" pitchFamily="34" charset="0"/>
              </a:rPr>
              <a:t>10.08</a:t>
            </a:r>
          </a:p>
        </p:txBody>
      </p:sp>
      <p:cxnSp>
        <p:nvCxnSpPr>
          <p:cNvPr id="62" name="Connecteur droit 61"/>
          <p:cNvCxnSpPr/>
          <p:nvPr/>
        </p:nvCxnSpPr>
        <p:spPr>
          <a:xfrm flipH="1">
            <a:off x="5913111" y="1641808"/>
            <a:ext cx="177773" cy="1734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ZoneTexte 70"/>
          <p:cNvSpPr txBox="1"/>
          <p:nvPr/>
        </p:nvSpPr>
        <p:spPr>
          <a:xfrm>
            <a:off x="415062" y="1848546"/>
            <a:ext cx="431384" cy="253911"/>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20</a:t>
            </a:r>
          </a:p>
        </p:txBody>
      </p:sp>
      <p:sp>
        <p:nvSpPr>
          <p:cNvPr id="72" name="ZoneTexte 71"/>
          <p:cNvSpPr txBox="1"/>
          <p:nvPr/>
        </p:nvSpPr>
        <p:spPr>
          <a:xfrm>
            <a:off x="5524185" y="4323421"/>
            <a:ext cx="3219151"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montage de contrôle</a:t>
            </a:r>
          </a:p>
          <a:p>
            <a:r>
              <a:rPr lang="fr-FR" sz="1600" dirty="0" smtClean="0">
                <a:latin typeface="Arial" panose="020B0604020202020204" pitchFamily="34" charset="0"/>
                <a:cs typeface="Arial" panose="020B0604020202020204" pitchFamily="34" charset="0"/>
              </a:rPr>
              <a:t>2: calibre au </a:t>
            </a:r>
            <a:r>
              <a:rPr lang="fr-FR" sz="1600" dirty="0" smtClean="0">
                <a:latin typeface="Arial" panose="020B0604020202020204" pitchFamily="34" charset="0"/>
                <a:cs typeface="Arial" panose="020B0604020202020204" pitchFamily="34" charset="0"/>
                <a:sym typeface="CATIA Symbols"/>
              </a:rPr>
              <a:t>minimum de matière</a:t>
            </a:r>
            <a:endParaRPr lang="fr-FR" sz="1600" dirty="0" smtClean="0">
              <a:latin typeface="Arial" panose="020B0604020202020204" pitchFamily="34" charset="0"/>
              <a:cs typeface="Arial" panose="020B0604020202020204" pitchFamily="34" charset="0"/>
            </a:endParaRPr>
          </a:p>
        </p:txBody>
      </p:sp>
      <p:cxnSp>
        <p:nvCxnSpPr>
          <p:cNvPr id="75" name="Connecteur droit avec flèche 74"/>
          <p:cNvCxnSpPr>
            <a:endCxn id="42" idx="2"/>
          </p:cNvCxnSpPr>
          <p:nvPr/>
        </p:nvCxnSpPr>
        <p:spPr>
          <a:xfrm flipV="1">
            <a:off x="1994036" y="2100258"/>
            <a:ext cx="561028" cy="8009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Connecteur droit 76"/>
          <p:cNvCxnSpPr/>
          <p:nvPr/>
        </p:nvCxnSpPr>
        <p:spPr>
          <a:xfrm flipH="1">
            <a:off x="295363" y="2178942"/>
            <a:ext cx="16986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757131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ZoneTexte 44"/>
          <p:cNvSpPr txBox="1"/>
          <p:nvPr/>
        </p:nvSpPr>
        <p:spPr>
          <a:xfrm>
            <a:off x="107504" y="116632"/>
            <a:ext cx="3570208"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JAUGE DE CONTROLE</a:t>
            </a:r>
            <a:endParaRPr lang="fr-FR" sz="2400" b="1" dirty="0">
              <a:latin typeface="Arial" panose="020B0604020202020204" pitchFamily="34" charset="0"/>
              <a:cs typeface="Arial" panose="020B0604020202020204" pitchFamily="34" charset="0"/>
            </a:endParaRPr>
          </a:p>
        </p:txBody>
      </p:sp>
      <p:sp>
        <p:nvSpPr>
          <p:cNvPr id="2" name="Cube 1"/>
          <p:cNvSpPr/>
          <p:nvPr/>
        </p:nvSpPr>
        <p:spPr>
          <a:xfrm>
            <a:off x="300578" y="3554407"/>
            <a:ext cx="4143260" cy="1331168"/>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Cylindre 2"/>
          <p:cNvSpPr/>
          <p:nvPr/>
        </p:nvSpPr>
        <p:spPr>
          <a:xfrm>
            <a:off x="1357020" y="3603399"/>
            <a:ext cx="266233" cy="382711"/>
          </a:xfrm>
          <a:prstGeom prst="can">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Cube 28"/>
          <p:cNvSpPr/>
          <p:nvPr/>
        </p:nvSpPr>
        <p:spPr>
          <a:xfrm>
            <a:off x="320066" y="3223213"/>
            <a:ext cx="4143260" cy="1331168"/>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llipse 8"/>
          <p:cNvSpPr/>
          <p:nvPr/>
        </p:nvSpPr>
        <p:spPr>
          <a:xfrm rot="20874295">
            <a:off x="1273513" y="3595696"/>
            <a:ext cx="408923" cy="1399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llipse 41"/>
          <p:cNvSpPr/>
          <p:nvPr/>
        </p:nvSpPr>
        <p:spPr>
          <a:xfrm rot="21082425">
            <a:off x="1712408" y="3760458"/>
            <a:ext cx="949654" cy="324911"/>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Forme libre 45"/>
          <p:cNvSpPr/>
          <p:nvPr/>
        </p:nvSpPr>
        <p:spPr>
          <a:xfrm>
            <a:off x="2992003" y="3594731"/>
            <a:ext cx="386409" cy="139819"/>
          </a:xfrm>
          <a:custGeom>
            <a:avLst/>
            <a:gdLst>
              <a:gd name="connsiteX0" fmla="*/ 134257 w 551543"/>
              <a:gd name="connsiteY0" fmla="*/ 3628 h 199571"/>
              <a:gd name="connsiteX1" fmla="*/ 551543 w 551543"/>
              <a:gd name="connsiteY1" fmla="*/ 0 h 199571"/>
              <a:gd name="connsiteX2" fmla="*/ 446314 w 551543"/>
              <a:gd name="connsiteY2" fmla="*/ 192314 h 199571"/>
              <a:gd name="connsiteX3" fmla="*/ 0 w 551543"/>
              <a:gd name="connsiteY3" fmla="*/ 199571 h 199571"/>
              <a:gd name="connsiteX4" fmla="*/ 134257 w 551543"/>
              <a:gd name="connsiteY4" fmla="*/ 3628 h 199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543" h="199571">
                <a:moveTo>
                  <a:pt x="134257" y="3628"/>
                </a:moveTo>
                <a:lnTo>
                  <a:pt x="551543" y="0"/>
                </a:lnTo>
                <a:lnTo>
                  <a:pt x="446314" y="192314"/>
                </a:lnTo>
                <a:lnTo>
                  <a:pt x="0" y="199571"/>
                </a:lnTo>
                <a:lnTo>
                  <a:pt x="134257" y="36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 name="Connecteur droit 15"/>
          <p:cNvCxnSpPr/>
          <p:nvPr/>
        </p:nvCxnSpPr>
        <p:spPr>
          <a:xfrm>
            <a:off x="3123279" y="3599130"/>
            <a:ext cx="22043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Arc 37"/>
          <p:cNvSpPr/>
          <p:nvPr/>
        </p:nvSpPr>
        <p:spPr>
          <a:xfrm rot="10520070">
            <a:off x="2911293" y="3602841"/>
            <a:ext cx="370499" cy="135537"/>
          </a:xfrm>
          <a:prstGeom prst="arc">
            <a:avLst>
              <a:gd name="adj1" fmla="val 19685132"/>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44" name="Arc 43"/>
          <p:cNvSpPr/>
          <p:nvPr/>
        </p:nvSpPr>
        <p:spPr>
          <a:xfrm rot="21320070">
            <a:off x="3097463" y="3597756"/>
            <a:ext cx="370499" cy="135537"/>
          </a:xfrm>
          <a:prstGeom prst="arc">
            <a:avLst>
              <a:gd name="adj1" fmla="val 18762220"/>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40" name="Connecteur droit 39"/>
          <p:cNvCxnSpPr>
            <a:stCxn id="38" idx="0"/>
          </p:cNvCxnSpPr>
          <p:nvPr/>
        </p:nvCxnSpPr>
        <p:spPr>
          <a:xfrm flipV="1">
            <a:off x="3007782" y="3735602"/>
            <a:ext cx="291597" cy="87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ZoneTexte 46"/>
          <p:cNvSpPr txBox="1"/>
          <p:nvPr/>
        </p:nvSpPr>
        <p:spPr>
          <a:xfrm>
            <a:off x="413572" y="5262575"/>
            <a:ext cx="229329" cy="280316"/>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49" name="Connecteur droit 48"/>
          <p:cNvCxnSpPr/>
          <p:nvPr/>
        </p:nvCxnSpPr>
        <p:spPr>
          <a:xfrm flipH="1" flipV="1">
            <a:off x="503237" y="4723593"/>
            <a:ext cx="50000" cy="4430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ZoneTexte 49"/>
          <p:cNvSpPr txBox="1"/>
          <p:nvPr/>
        </p:nvSpPr>
        <p:spPr>
          <a:xfrm>
            <a:off x="859105" y="5166875"/>
            <a:ext cx="229329" cy="280316"/>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51" name="Connecteur droit 50"/>
          <p:cNvCxnSpPr/>
          <p:nvPr/>
        </p:nvCxnSpPr>
        <p:spPr>
          <a:xfrm flipV="1">
            <a:off x="915037" y="4442412"/>
            <a:ext cx="0" cy="6038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ZoneTexte 71"/>
          <p:cNvSpPr txBox="1"/>
          <p:nvPr/>
        </p:nvSpPr>
        <p:spPr>
          <a:xfrm>
            <a:off x="1814245" y="5046287"/>
            <a:ext cx="2782782" cy="705701"/>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Montage de contrôle</a:t>
            </a:r>
          </a:p>
          <a:p>
            <a:r>
              <a:rPr lang="fr-FR" sz="1600" dirty="0" smtClean="0">
                <a:latin typeface="Arial" panose="020B0604020202020204" pitchFamily="34" charset="0"/>
                <a:cs typeface="Arial" panose="020B0604020202020204" pitchFamily="34" charset="0"/>
              </a:rPr>
              <a:t>2 : calibre </a:t>
            </a:r>
            <a:r>
              <a:rPr lang="fr-FR" sz="1600" dirty="0" smtClean="0">
                <a:latin typeface="Arial" panose="020B0604020202020204" pitchFamily="34" charset="0"/>
                <a:cs typeface="Arial" panose="020B0604020202020204" pitchFamily="34" charset="0"/>
                <a:sym typeface="CATIA Symbols"/>
              </a:rPr>
              <a:t>au minimum de matière</a:t>
            </a:r>
          </a:p>
          <a:p>
            <a:r>
              <a:rPr lang="fr-FR" sz="1600" dirty="0" smtClean="0">
                <a:latin typeface="Arial" panose="020B0604020202020204" pitchFamily="34" charset="0"/>
                <a:cs typeface="Arial" panose="020B0604020202020204" pitchFamily="34" charset="0"/>
                <a:sym typeface="CATIA Symbols"/>
              </a:rPr>
              <a:t>3 : Pièce réelle</a:t>
            </a:r>
            <a:endParaRPr lang="fr-FR" sz="1600" dirty="0" smtClean="0">
              <a:latin typeface="Arial" panose="020B0604020202020204" pitchFamily="34" charset="0"/>
              <a:cs typeface="Arial" panose="020B0604020202020204" pitchFamily="34" charset="0"/>
            </a:endParaRPr>
          </a:p>
        </p:txBody>
      </p:sp>
      <p:grpSp>
        <p:nvGrpSpPr>
          <p:cNvPr id="110" name="Groupe 109"/>
          <p:cNvGrpSpPr/>
          <p:nvPr/>
        </p:nvGrpSpPr>
        <p:grpSpPr>
          <a:xfrm>
            <a:off x="1569973" y="2702410"/>
            <a:ext cx="539390" cy="1377235"/>
            <a:chOff x="6362897" y="579549"/>
            <a:chExt cx="2330342" cy="5950115"/>
          </a:xfrm>
        </p:grpSpPr>
        <p:sp>
          <p:nvSpPr>
            <p:cNvPr id="78" name="Ellipse 77"/>
            <p:cNvSpPr/>
            <p:nvPr/>
          </p:nvSpPr>
          <p:spPr>
            <a:xfrm>
              <a:off x="6362897" y="1004552"/>
              <a:ext cx="1858691" cy="23054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0" name="Connecteur droit avec flèche 79"/>
            <p:cNvCxnSpPr/>
            <p:nvPr/>
          </p:nvCxnSpPr>
          <p:spPr>
            <a:xfrm flipH="1" flipV="1">
              <a:off x="6735651" y="1558344"/>
              <a:ext cx="682580" cy="982251"/>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1" name="Forme libre 80"/>
            <p:cNvSpPr/>
            <p:nvPr/>
          </p:nvSpPr>
          <p:spPr>
            <a:xfrm>
              <a:off x="7353837" y="708338"/>
              <a:ext cx="605307" cy="412124"/>
            </a:xfrm>
            <a:custGeom>
              <a:avLst/>
              <a:gdLst>
                <a:gd name="connsiteX0" fmla="*/ 0 w 605307"/>
                <a:gd name="connsiteY0" fmla="*/ 309093 h 412124"/>
                <a:gd name="connsiteX1" fmla="*/ 0 w 605307"/>
                <a:gd name="connsiteY1" fmla="*/ 0 h 412124"/>
                <a:gd name="connsiteX2" fmla="*/ 605307 w 605307"/>
                <a:gd name="connsiteY2" fmla="*/ 103031 h 412124"/>
                <a:gd name="connsiteX3" fmla="*/ 605307 w 605307"/>
                <a:gd name="connsiteY3" fmla="*/ 412124 h 412124"/>
              </a:gdLst>
              <a:ahLst/>
              <a:cxnLst>
                <a:cxn ang="0">
                  <a:pos x="connsiteX0" y="connsiteY0"/>
                </a:cxn>
                <a:cxn ang="0">
                  <a:pos x="connsiteX1" y="connsiteY1"/>
                </a:cxn>
                <a:cxn ang="0">
                  <a:pos x="connsiteX2" y="connsiteY2"/>
                </a:cxn>
                <a:cxn ang="0">
                  <a:pos x="connsiteX3" y="connsiteY3"/>
                </a:cxn>
              </a:cxnLst>
              <a:rect l="l" t="t" r="r" b="b"/>
              <a:pathLst>
                <a:path w="605307" h="412124">
                  <a:moveTo>
                    <a:pt x="0" y="309093"/>
                  </a:moveTo>
                  <a:lnTo>
                    <a:pt x="0" y="0"/>
                  </a:lnTo>
                  <a:lnTo>
                    <a:pt x="605307" y="103031"/>
                  </a:lnTo>
                  <a:lnTo>
                    <a:pt x="605307" y="41212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Arc 81"/>
            <p:cNvSpPr/>
            <p:nvPr/>
          </p:nvSpPr>
          <p:spPr>
            <a:xfrm>
              <a:off x="6581840" y="991673"/>
              <a:ext cx="1858691" cy="2305433"/>
            </a:xfrm>
            <a:prstGeom prst="arc">
              <a:avLst>
                <a:gd name="adj1" fmla="val 15900207"/>
                <a:gd name="adj2" fmla="val 554184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83" name="Forme libre 82"/>
            <p:cNvSpPr/>
            <p:nvPr/>
          </p:nvSpPr>
          <p:spPr>
            <a:xfrm>
              <a:off x="7353837" y="579549"/>
              <a:ext cx="1339402" cy="4172755"/>
            </a:xfrm>
            <a:custGeom>
              <a:avLst/>
              <a:gdLst>
                <a:gd name="connsiteX0" fmla="*/ 0 w 1339402"/>
                <a:gd name="connsiteY0" fmla="*/ 103031 h 4172755"/>
                <a:gd name="connsiteX1" fmla="*/ 695459 w 1339402"/>
                <a:gd name="connsiteY1" fmla="*/ 0 h 4172755"/>
                <a:gd name="connsiteX2" fmla="*/ 1339402 w 1339402"/>
                <a:gd name="connsiteY2" fmla="*/ 115910 h 4172755"/>
                <a:gd name="connsiteX3" fmla="*/ 1262129 w 1339402"/>
                <a:gd name="connsiteY3" fmla="*/ 4172755 h 4172755"/>
              </a:gdLst>
              <a:ahLst/>
              <a:cxnLst>
                <a:cxn ang="0">
                  <a:pos x="connsiteX0" y="connsiteY0"/>
                </a:cxn>
                <a:cxn ang="0">
                  <a:pos x="connsiteX1" y="connsiteY1"/>
                </a:cxn>
                <a:cxn ang="0">
                  <a:pos x="connsiteX2" y="connsiteY2"/>
                </a:cxn>
                <a:cxn ang="0">
                  <a:pos x="connsiteX3" y="connsiteY3"/>
                </a:cxn>
              </a:cxnLst>
              <a:rect l="l" t="t" r="r" b="b"/>
              <a:pathLst>
                <a:path w="1339402" h="4172755">
                  <a:moveTo>
                    <a:pt x="0" y="103031"/>
                  </a:moveTo>
                  <a:lnTo>
                    <a:pt x="695459" y="0"/>
                  </a:lnTo>
                  <a:lnTo>
                    <a:pt x="1339402" y="115910"/>
                  </a:lnTo>
                  <a:lnTo>
                    <a:pt x="1262129" y="417275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5" name="Connecteur droit 84"/>
            <p:cNvCxnSpPr>
              <a:stCxn id="83" idx="2"/>
              <a:endCxn id="81" idx="2"/>
            </p:cNvCxnSpPr>
            <p:nvPr/>
          </p:nvCxnSpPr>
          <p:spPr>
            <a:xfrm flipH="1">
              <a:off x="7959144" y="695459"/>
              <a:ext cx="734095"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necteur droit 86"/>
            <p:cNvCxnSpPr/>
            <p:nvPr/>
          </p:nvCxnSpPr>
          <p:spPr>
            <a:xfrm>
              <a:off x="7353837" y="3372128"/>
              <a:ext cx="0" cy="901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necteur droit 88"/>
            <p:cNvCxnSpPr/>
            <p:nvPr/>
          </p:nvCxnSpPr>
          <p:spPr>
            <a:xfrm>
              <a:off x="7959144" y="3212481"/>
              <a:ext cx="0" cy="11109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necteur droit 90"/>
            <p:cNvCxnSpPr/>
            <p:nvPr/>
          </p:nvCxnSpPr>
          <p:spPr>
            <a:xfrm>
              <a:off x="7370172" y="4240177"/>
              <a:ext cx="588972"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necteur droit 93"/>
            <p:cNvCxnSpPr>
              <a:endCxn id="98" idx="0"/>
            </p:cNvCxnSpPr>
            <p:nvPr/>
          </p:nvCxnSpPr>
          <p:spPr>
            <a:xfrm>
              <a:off x="7353836" y="4227298"/>
              <a:ext cx="134266" cy="6806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7932640" y="4273357"/>
              <a:ext cx="157349" cy="8798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Arc 94"/>
            <p:cNvSpPr/>
            <p:nvPr/>
          </p:nvSpPr>
          <p:spPr>
            <a:xfrm flipV="1">
              <a:off x="7998435" y="3809861"/>
              <a:ext cx="624795" cy="1530599"/>
            </a:xfrm>
            <a:prstGeom prst="arc">
              <a:avLst>
                <a:gd name="adj1" fmla="val 14369333"/>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98" name="Arc 97"/>
            <p:cNvSpPr/>
            <p:nvPr/>
          </p:nvSpPr>
          <p:spPr>
            <a:xfrm flipV="1">
              <a:off x="7432510" y="3706828"/>
              <a:ext cx="624795" cy="1530599"/>
            </a:xfrm>
            <a:prstGeom prst="arc">
              <a:avLst>
                <a:gd name="adj1" fmla="val 14369333"/>
                <a:gd name="adj2" fmla="val 159784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0" name="Ellipse 99"/>
            <p:cNvSpPr/>
            <p:nvPr/>
          </p:nvSpPr>
          <p:spPr>
            <a:xfrm>
              <a:off x="7876046" y="6313664"/>
              <a:ext cx="216000" cy="216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1" name="Forme libre 100"/>
            <p:cNvSpPr/>
            <p:nvPr/>
          </p:nvSpPr>
          <p:spPr>
            <a:xfrm>
              <a:off x="7933386" y="5228822"/>
              <a:ext cx="193183" cy="1223493"/>
            </a:xfrm>
            <a:custGeom>
              <a:avLst/>
              <a:gdLst>
                <a:gd name="connsiteX0" fmla="*/ 0 w 218941"/>
                <a:gd name="connsiteY0" fmla="*/ 25757 h 1120461"/>
                <a:gd name="connsiteX1" fmla="*/ 25758 w 218941"/>
                <a:gd name="connsiteY1" fmla="*/ 257577 h 1120461"/>
                <a:gd name="connsiteX2" fmla="*/ 51516 w 218941"/>
                <a:gd name="connsiteY2" fmla="*/ 1120461 h 1120461"/>
                <a:gd name="connsiteX3" fmla="*/ 103031 w 218941"/>
                <a:gd name="connsiteY3" fmla="*/ 1107583 h 1120461"/>
                <a:gd name="connsiteX4" fmla="*/ 193183 w 218941"/>
                <a:gd name="connsiteY4" fmla="*/ 244698 h 1120461"/>
                <a:gd name="connsiteX5" fmla="*/ 218941 w 218941"/>
                <a:gd name="connsiteY5" fmla="*/ 0 h 1120461"/>
                <a:gd name="connsiteX0" fmla="*/ 0 w 193183"/>
                <a:gd name="connsiteY0" fmla="*/ 0 h 1223493"/>
                <a:gd name="connsiteX1" fmla="*/ 0 w 193183"/>
                <a:gd name="connsiteY1" fmla="*/ 360609 h 1223493"/>
                <a:gd name="connsiteX2" fmla="*/ 25758 w 193183"/>
                <a:gd name="connsiteY2" fmla="*/ 1223493 h 1223493"/>
                <a:gd name="connsiteX3" fmla="*/ 77273 w 193183"/>
                <a:gd name="connsiteY3" fmla="*/ 1210615 h 1223493"/>
                <a:gd name="connsiteX4" fmla="*/ 167425 w 193183"/>
                <a:gd name="connsiteY4" fmla="*/ 347730 h 1223493"/>
                <a:gd name="connsiteX5" fmla="*/ 193183 w 193183"/>
                <a:gd name="connsiteY5" fmla="*/ 103032 h 122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183" h="1223493">
                  <a:moveTo>
                    <a:pt x="0" y="0"/>
                  </a:moveTo>
                  <a:lnTo>
                    <a:pt x="0" y="360609"/>
                  </a:lnTo>
                  <a:lnTo>
                    <a:pt x="25758" y="1223493"/>
                  </a:lnTo>
                  <a:lnTo>
                    <a:pt x="77273" y="1210615"/>
                  </a:lnTo>
                  <a:lnTo>
                    <a:pt x="167425" y="347730"/>
                  </a:lnTo>
                  <a:lnTo>
                    <a:pt x="193183" y="10303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6" name="Connecteur droit 105"/>
            <p:cNvCxnSpPr/>
            <p:nvPr/>
          </p:nvCxnSpPr>
          <p:spPr>
            <a:xfrm>
              <a:off x="7664658" y="5231657"/>
              <a:ext cx="588972"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Connecteur droit 107"/>
            <p:cNvCxnSpPr/>
            <p:nvPr/>
          </p:nvCxnSpPr>
          <p:spPr>
            <a:xfrm flipH="1">
              <a:off x="6989349" y="970208"/>
              <a:ext cx="498753" cy="57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1" name="ZoneTexte 110"/>
          <p:cNvSpPr txBox="1"/>
          <p:nvPr/>
        </p:nvSpPr>
        <p:spPr>
          <a:xfrm>
            <a:off x="1291993" y="2724793"/>
            <a:ext cx="277979"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0</a:t>
            </a:r>
          </a:p>
        </p:txBody>
      </p:sp>
      <p:sp>
        <p:nvSpPr>
          <p:cNvPr id="112" name="ZoneTexte 111"/>
          <p:cNvSpPr txBox="1"/>
          <p:nvPr/>
        </p:nvSpPr>
        <p:spPr>
          <a:xfrm>
            <a:off x="1755123" y="3910341"/>
            <a:ext cx="265727"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13" name="ZoneTexte 112"/>
          <p:cNvSpPr txBox="1"/>
          <p:nvPr/>
        </p:nvSpPr>
        <p:spPr>
          <a:xfrm>
            <a:off x="1799885" y="4186148"/>
            <a:ext cx="41389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Pi</a:t>
            </a:r>
          </a:p>
        </p:txBody>
      </p:sp>
      <p:sp>
        <p:nvSpPr>
          <p:cNvPr id="114" name="Flèche vers le bas 113"/>
          <p:cNvSpPr/>
          <p:nvPr/>
        </p:nvSpPr>
        <p:spPr>
          <a:xfrm rot="2516448">
            <a:off x="1635200" y="4149879"/>
            <a:ext cx="174992" cy="27342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Parallélogramme 4"/>
          <p:cNvSpPr/>
          <p:nvPr/>
        </p:nvSpPr>
        <p:spPr>
          <a:xfrm>
            <a:off x="3043077" y="3613356"/>
            <a:ext cx="284259" cy="100867"/>
          </a:xfrm>
          <a:prstGeom prst="parallelogram">
            <a:avLst>
              <a:gd name="adj" fmla="val 9408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Ellipse 68"/>
          <p:cNvSpPr/>
          <p:nvPr/>
        </p:nvSpPr>
        <p:spPr>
          <a:xfrm rot="20874295">
            <a:off x="1363763" y="3620250"/>
            <a:ext cx="252747" cy="86474"/>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 name="Connecteur droit 6"/>
          <p:cNvCxnSpPr/>
          <p:nvPr/>
        </p:nvCxnSpPr>
        <p:spPr>
          <a:xfrm>
            <a:off x="1364526" y="3673069"/>
            <a:ext cx="0" cy="750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necteur droit 72"/>
          <p:cNvCxnSpPr/>
          <p:nvPr/>
        </p:nvCxnSpPr>
        <p:spPr>
          <a:xfrm>
            <a:off x="1621231" y="3638891"/>
            <a:ext cx="0" cy="449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necteur droit 78"/>
          <p:cNvCxnSpPr/>
          <p:nvPr/>
        </p:nvCxnSpPr>
        <p:spPr>
          <a:xfrm>
            <a:off x="3334983" y="3607076"/>
            <a:ext cx="0" cy="122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Cube 83"/>
          <p:cNvSpPr/>
          <p:nvPr/>
        </p:nvSpPr>
        <p:spPr>
          <a:xfrm>
            <a:off x="4592748" y="3584329"/>
            <a:ext cx="4143260" cy="1331168"/>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ZoneTexte 103"/>
          <p:cNvSpPr txBox="1"/>
          <p:nvPr/>
        </p:nvSpPr>
        <p:spPr>
          <a:xfrm>
            <a:off x="5228242" y="5244998"/>
            <a:ext cx="229329" cy="280316"/>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105" name="Connecteur droit 104"/>
          <p:cNvCxnSpPr/>
          <p:nvPr/>
        </p:nvCxnSpPr>
        <p:spPr>
          <a:xfrm flipH="1" flipV="1">
            <a:off x="5317907" y="4706016"/>
            <a:ext cx="50000" cy="4430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5673775" y="5149297"/>
            <a:ext cx="277979"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3</a:t>
            </a:r>
          </a:p>
        </p:txBody>
      </p:sp>
      <p:cxnSp>
        <p:nvCxnSpPr>
          <p:cNvPr id="109" name="Connecteur droit 108"/>
          <p:cNvCxnSpPr/>
          <p:nvPr/>
        </p:nvCxnSpPr>
        <p:spPr>
          <a:xfrm flipV="1">
            <a:off x="5729707" y="4424835"/>
            <a:ext cx="0" cy="6038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ZoneTexte 134"/>
          <p:cNvSpPr txBox="1"/>
          <p:nvPr/>
        </p:nvSpPr>
        <p:spPr>
          <a:xfrm>
            <a:off x="6047293" y="3940264"/>
            <a:ext cx="265727"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36" name="ZoneTexte 135"/>
          <p:cNvSpPr txBox="1"/>
          <p:nvPr/>
        </p:nvSpPr>
        <p:spPr>
          <a:xfrm>
            <a:off x="6092055" y="4216070"/>
            <a:ext cx="337877"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M</a:t>
            </a:r>
          </a:p>
        </p:txBody>
      </p:sp>
      <p:sp>
        <p:nvSpPr>
          <p:cNvPr id="25" name="Forme libre 24"/>
          <p:cNvSpPr/>
          <p:nvPr/>
        </p:nvSpPr>
        <p:spPr>
          <a:xfrm>
            <a:off x="4589360" y="3252994"/>
            <a:ext cx="4162241" cy="1324925"/>
          </a:xfrm>
          <a:custGeom>
            <a:avLst/>
            <a:gdLst>
              <a:gd name="connsiteX0" fmla="*/ 74061 w 4937877"/>
              <a:gd name="connsiteY0" fmla="*/ 1183038 h 1571869"/>
              <a:gd name="connsiteX1" fmla="*/ 74061 w 4937877"/>
              <a:gd name="connsiteY1" fmla="*/ 1301858 h 1571869"/>
              <a:gd name="connsiteX2" fmla="*/ 32732 w 4937877"/>
              <a:gd name="connsiteY2" fmla="*/ 1487838 h 1571869"/>
              <a:gd name="connsiteX3" fmla="*/ 58563 w 4937877"/>
              <a:gd name="connsiteY3" fmla="*/ 1570495 h 1571869"/>
              <a:gd name="connsiteX4" fmla="*/ 709492 w 4937877"/>
              <a:gd name="connsiteY4" fmla="*/ 1539499 h 1571869"/>
              <a:gd name="connsiteX5" fmla="*/ 1598061 w 4937877"/>
              <a:gd name="connsiteY5" fmla="*/ 1539499 h 1571869"/>
              <a:gd name="connsiteX6" fmla="*/ 2383309 w 4937877"/>
              <a:gd name="connsiteY6" fmla="*/ 1560163 h 1571869"/>
              <a:gd name="connsiteX7" fmla="*/ 3163390 w 4937877"/>
              <a:gd name="connsiteY7" fmla="*/ 1554997 h 1571869"/>
              <a:gd name="connsiteX8" fmla="*/ 3571512 w 4937877"/>
              <a:gd name="connsiteY8" fmla="*/ 1554997 h 1571869"/>
              <a:gd name="connsiteX9" fmla="*/ 3788488 w 4937877"/>
              <a:gd name="connsiteY9" fmla="*/ 1549831 h 1571869"/>
              <a:gd name="connsiteX10" fmla="*/ 3922807 w 4937877"/>
              <a:gd name="connsiteY10" fmla="*/ 1384516 h 1571869"/>
              <a:gd name="connsiteX11" fmla="*/ 4243105 w 4937877"/>
              <a:gd name="connsiteY11" fmla="*/ 1012556 h 1571869"/>
              <a:gd name="connsiteX12" fmla="*/ 4382590 w 4937877"/>
              <a:gd name="connsiteY12" fmla="*/ 888570 h 1571869"/>
              <a:gd name="connsiteX13" fmla="*/ 4635729 w 4937877"/>
              <a:gd name="connsiteY13" fmla="*/ 573438 h 1571869"/>
              <a:gd name="connsiteX14" fmla="*/ 4816542 w 4937877"/>
              <a:gd name="connsiteY14" fmla="*/ 526943 h 1571869"/>
              <a:gd name="connsiteX15" fmla="*/ 4930197 w 4937877"/>
              <a:gd name="connsiteY15" fmla="*/ 413288 h 1571869"/>
              <a:gd name="connsiteX16" fmla="*/ 4925031 w 4937877"/>
              <a:gd name="connsiteY16" fmla="*/ 268638 h 1571869"/>
              <a:gd name="connsiteX17" fmla="*/ 4904366 w 4937877"/>
              <a:gd name="connsiteY17" fmla="*/ 134319 h 1571869"/>
              <a:gd name="connsiteX18" fmla="*/ 4935363 w 4937877"/>
              <a:gd name="connsiteY18" fmla="*/ 0 h 1571869"/>
              <a:gd name="connsiteX0" fmla="*/ 50615 w 4937877"/>
              <a:gd name="connsiteY0" fmla="*/ 1186946 h 1571869"/>
              <a:gd name="connsiteX1" fmla="*/ 74061 w 4937877"/>
              <a:gd name="connsiteY1" fmla="*/ 1301858 h 1571869"/>
              <a:gd name="connsiteX2" fmla="*/ 32732 w 4937877"/>
              <a:gd name="connsiteY2" fmla="*/ 1487838 h 1571869"/>
              <a:gd name="connsiteX3" fmla="*/ 58563 w 4937877"/>
              <a:gd name="connsiteY3" fmla="*/ 1570495 h 1571869"/>
              <a:gd name="connsiteX4" fmla="*/ 709492 w 4937877"/>
              <a:gd name="connsiteY4" fmla="*/ 1539499 h 1571869"/>
              <a:gd name="connsiteX5" fmla="*/ 1598061 w 4937877"/>
              <a:gd name="connsiteY5" fmla="*/ 1539499 h 1571869"/>
              <a:gd name="connsiteX6" fmla="*/ 2383309 w 4937877"/>
              <a:gd name="connsiteY6" fmla="*/ 1560163 h 1571869"/>
              <a:gd name="connsiteX7" fmla="*/ 3163390 w 4937877"/>
              <a:gd name="connsiteY7" fmla="*/ 1554997 h 1571869"/>
              <a:gd name="connsiteX8" fmla="*/ 3571512 w 4937877"/>
              <a:gd name="connsiteY8" fmla="*/ 1554997 h 1571869"/>
              <a:gd name="connsiteX9" fmla="*/ 3788488 w 4937877"/>
              <a:gd name="connsiteY9" fmla="*/ 1549831 h 1571869"/>
              <a:gd name="connsiteX10" fmla="*/ 3922807 w 4937877"/>
              <a:gd name="connsiteY10" fmla="*/ 1384516 h 1571869"/>
              <a:gd name="connsiteX11" fmla="*/ 4243105 w 4937877"/>
              <a:gd name="connsiteY11" fmla="*/ 1012556 h 1571869"/>
              <a:gd name="connsiteX12" fmla="*/ 4382590 w 4937877"/>
              <a:gd name="connsiteY12" fmla="*/ 888570 h 1571869"/>
              <a:gd name="connsiteX13" fmla="*/ 4635729 w 4937877"/>
              <a:gd name="connsiteY13" fmla="*/ 573438 h 1571869"/>
              <a:gd name="connsiteX14" fmla="*/ 4816542 w 4937877"/>
              <a:gd name="connsiteY14" fmla="*/ 526943 h 1571869"/>
              <a:gd name="connsiteX15" fmla="*/ 4930197 w 4937877"/>
              <a:gd name="connsiteY15" fmla="*/ 413288 h 1571869"/>
              <a:gd name="connsiteX16" fmla="*/ 4925031 w 4937877"/>
              <a:gd name="connsiteY16" fmla="*/ 268638 h 1571869"/>
              <a:gd name="connsiteX17" fmla="*/ 4904366 w 4937877"/>
              <a:gd name="connsiteY17" fmla="*/ 134319 h 1571869"/>
              <a:gd name="connsiteX18" fmla="*/ 4935363 w 4937877"/>
              <a:gd name="connsiteY18" fmla="*/ 0 h 1571869"/>
              <a:gd name="connsiteX0" fmla="*/ 18651 w 4905913"/>
              <a:gd name="connsiteY0" fmla="*/ 1186946 h 1571869"/>
              <a:gd name="connsiteX1" fmla="*/ 42097 w 4905913"/>
              <a:gd name="connsiteY1" fmla="*/ 1301858 h 1571869"/>
              <a:gd name="connsiteX2" fmla="*/ 768 w 4905913"/>
              <a:gd name="connsiteY2" fmla="*/ 1487838 h 1571869"/>
              <a:gd name="connsiteX3" fmla="*/ 85214 w 4905913"/>
              <a:gd name="connsiteY3" fmla="*/ 1570495 h 1571869"/>
              <a:gd name="connsiteX4" fmla="*/ 677528 w 4905913"/>
              <a:gd name="connsiteY4" fmla="*/ 1539499 h 1571869"/>
              <a:gd name="connsiteX5" fmla="*/ 1566097 w 4905913"/>
              <a:gd name="connsiteY5" fmla="*/ 1539499 h 1571869"/>
              <a:gd name="connsiteX6" fmla="*/ 2351345 w 4905913"/>
              <a:gd name="connsiteY6" fmla="*/ 1560163 h 1571869"/>
              <a:gd name="connsiteX7" fmla="*/ 3131426 w 4905913"/>
              <a:gd name="connsiteY7" fmla="*/ 1554997 h 1571869"/>
              <a:gd name="connsiteX8" fmla="*/ 3539548 w 4905913"/>
              <a:gd name="connsiteY8" fmla="*/ 1554997 h 1571869"/>
              <a:gd name="connsiteX9" fmla="*/ 3756524 w 4905913"/>
              <a:gd name="connsiteY9" fmla="*/ 1549831 h 1571869"/>
              <a:gd name="connsiteX10" fmla="*/ 3890843 w 4905913"/>
              <a:gd name="connsiteY10" fmla="*/ 1384516 h 1571869"/>
              <a:gd name="connsiteX11" fmla="*/ 4211141 w 4905913"/>
              <a:gd name="connsiteY11" fmla="*/ 1012556 h 1571869"/>
              <a:gd name="connsiteX12" fmla="*/ 4350626 w 4905913"/>
              <a:gd name="connsiteY12" fmla="*/ 888570 h 1571869"/>
              <a:gd name="connsiteX13" fmla="*/ 4603765 w 4905913"/>
              <a:gd name="connsiteY13" fmla="*/ 573438 h 1571869"/>
              <a:gd name="connsiteX14" fmla="*/ 4784578 w 4905913"/>
              <a:gd name="connsiteY14" fmla="*/ 526943 h 1571869"/>
              <a:gd name="connsiteX15" fmla="*/ 4898233 w 4905913"/>
              <a:gd name="connsiteY15" fmla="*/ 413288 h 1571869"/>
              <a:gd name="connsiteX16" fmla="*/ 4893067 w 4905913"/>
              <a:gd name="connsiteY16" fmla="*/ 268638 h 1571869"/>
              <a:gd name="connsiteX17" fmla="*/ 4872402 w 4905913"/>
              <a:gd name="connsiteY17" fmla="*/ 134319 h 1571869"/>
              <a:gd name="connsiteX18" fmla="*/ 4903399 w 4905913"/>
              <a:gd name="connsiteY18" fmla="*/ 0 h 1571869"/>
              <a:gd name="connsiteX0" fmla="*/ 18651 w 4905913"/>
              <a:gd name="connsiteY0" fmla="*/ 1186946 h 1571869"/>
              <a:gd name="connsiteX1" fmla="*/ 42097 w 4905913"/>
              <a:gd name="connsiteY1" fmla="*/ 1301858 h 1571869"/>
              <a:gd name="connsiteX2" fmla="*/ 768 w 4905913"/>
              <a:gd name="connsiteY2" fmla="*/ 1487838 h 1571869"/>
              <a:gd name="connsiteX3" fmla="*/ 85214 w 4905913"/>
              <a:gd name="connsiteY3" fmla="*/ 1570495 h 1571869"/>
              <a:gd name="connsiteX4" fmla="*/ 677528 w 4905913"/>
              <a:gd name="connsiteY4" fmla="*/ 1539499 h 1571869"/>
              <a:gd name="connsiteX5" fmla="*/ 1566097 w 4905913"/>
              <a:gd name="connsiteY5" fmla="*/ 1539499 h 1571869"/>
              <a:gd name="connsiteX6" fmla="*/ 2351345 w 4905913"/>
              <a:gd name="connsiteY6" fmla="*/ 1560163 h 1571869"/>
              <a:gd name="connsiteX7" fmla="*/ 3131426 w 4905913"/>
              <a:gd name="connsiteY7" fmla="*/ 1554997 h 1571869"/>
              <a:gd name="connsiteX8" fmla="*/ 3539548 w 4905913"/>
              <a:gd name="connsiteY8" fmla="*/ 1554997 h 1571869"/>
              <a:gd name="connsiteX9" fmla="*/ 3756524 w 4905913"/>
              <a:gd name="connsiteY9" fmla="*/ 1549831 h 1571869"/>
              <a:gd name="connsiteX10" fmla="*/ 3890843 w 4905913"/>
              <a:gd name="connsiteY10" fmla="*/ 1384516 h 1571869"/>
              <a:gd name="connsiteX11" fmla="*/ 4211141 w 4905913"/>
              <a:gd name="connsiteY11" fmla="*/ 1012556 h 1571869"/>
              <a:gd name="connsiteX12" fmla="*/ 4350626 w 4905913"/>
              <a:gd name="connsiteY12" fmla="*/ 888570 h 1571869"/>
              <a:gd name="connsiteX13" fmla="*/ 4603765 w 4905913"/>
              <a:gd name="connsiteY13" fmla="*/ 573438 h 1571869"/>
              <a:gd name="connsiteX14" fmla="*/ 4784578 w 4905913"/>
              <a:gd name="connsiteY14" fmla="*/ 526943 h 1571869"/>
              <a:gd name="connsiteX15" fmla="*/ 4898233 w 4905913"/>
              <a:gd name="connsiteY15" fmla="*/ 413288 h 1571869"/>
              <a:gd name="connsiteX16" fmla="*/ 4893067 w 4905913"/>
              <a:gd name="connsiteY16" fmla="*/ 268638 h 1571869"/>
              <a:gd name="connsiteX17" fmla="*/ 4872402 w 4905913"/>
              <a:gd name="connsiteY17" fmla="*/ 134319 h 1571869"/>
              <a:gd name="connsiteX18" fmla="*/ 4903399 w 4905913"/>
              <a:gd name="connsiteY18" fmla="*/ 0 h 1571869"/>
              <a:gd name="connsiteX0" fmla="*/ 14908 w 4902170"/>
              <a:gd name="connsiteY0" fmla="*/ 1186946 h 1572160"/>
              <a:gd name="connsiteX1" fmla="*/ 38354 w 4902170"/>
              <a:gd name="connsiteY1" fmla="*/ 1301858 h 1572160"/>
              <a:gd name="connsiteX2" fmla="*/ 933 w 4902170"/>
              <a:gd name="connsiteY2" fmla="*/ 1538638 h 1572160"/>
              <a:gd name="connsiteX3" fmla="*/ 81471 w 4902170"/>
              <a:gd name="connsiteY3" fmla="*/ 1570495 h 1572160"/>
              <a:gd name="connsiteX4" fmla="*/ 673785 w 4902170"/>
              <a:gd name="connsiteY4" fmla="*/ 1539499 h 1572160"/>
              <a:gd name="connsiteX5" fmla="*/ 1562354 w 4902170"/>
              <a:gd name="connsiteY5" fmla="*/ 1539499 h 1572160"/>
              <a:gd name="connsiteX6" fmla="*/ 2347602 w 4902170"/>
              <a:gd name="connsiteY6" fmla="*/ 1560163 h 1572160"/>
              <a:gd name="connsiteX7" fmla="*/ 3127683 w 4902170"/>
              <a:gd name="connsiteY7" fmla="*/ 1554997 h 1572160"/>
              <a:gd name="connsiteX8" fmla="*/ 3535805 w 4902170"/>
              <a:gd name="connsiteY8" fmla="*/ 1554997 h 1572160"/>
              <a:gd name="connsiteX9" fmla="*/ 3752781 w 4902170"/>
              <a:gd name="connsiteY9" fmla="*/ 1549831 h 1572160"/>
              <a:gd name="connsiteX10" fmla="*/ 3887100 w 4902170"/>
              <a:gd name="connsiteY10" fmla="*/ 1384516 h 1572160"/>
              <a:gd name="connsiteX11" fmla="*/ 4207398 w 4902170"/>
              <a:gd name="connsiteY11" fmla="*/ 1012556 h 1572160"/>
              <a:gd name="connsiteX12" fmla="*/ 4346883 w 4902170"/>
              <a:gd name="connsiteY12" fmla="*/ 888570 h 1572160"/>
              <a:gd name="connsiteX13" fmla="*/ 4600022 w 4902170"/>
              <a:gd name="connsiteY13" fmla="*/ 573438 h 1572160"/>
              <a:gd name="connsiteX14" fmla="*/ 4780835 w 4902170"/>
              <a:gd name="connsiteY14" fmla="*/ 526943 h 1572160"/>
              <a:gd name="connsiteX15" fmla="*/ 4894490 w 4902170"/>
              <a:gd name="connsiteY15" fmla="*/ 413288 h 1572160"/>
              <a:gd name="connsiteX16" fmla="*/ 4889324 w 4902170"/>
              <a:gd name="connsiteY16" fmla="*/ 268638 h 1572160"/>
              <a:gd name="connsiteX17" fmla="*/ 4868659 w 4902170"/>
              <a:gd name="connsiteY17" fmla="*/ 134319 h 1572160"/>
              <a:gd name="connsiteX18" fmla="*/ 4899656 w 4902170"/>
              <a:gd name="connsiteY18" fmla="*/ 0 h 1572160"/>
              <a:gd name="connsiteX0" fmla="*/ 14797 w 4902059"/>
              <a:gd name="connsiteY0" fmla="*/ 1186946 h 1570495"/>
              <a:gd name="connsiteX1" fmla="*/ 38243 w 4902059"/>
              <a:gd name="connsiteY1" fmla="*/ 1301858 h 1570495"/>
              <a:gd name="connsiteX2" fmla="*/ 822 w 4902059"/>
              <a:gd name="connsiteY2" fmla="*/ 1538638 h 1570495"/>
              <a:gd name="connsiteX3" fmla="*/ 81360 w 4902059"/>
              <a:gd name="connsiteY3" fmla="*/ 1570495 h 1570495"/>
              <a:gd name="connsiteX4" fmla="*/ 673674 w 4902059"/>
              <a:gd name="connsiteY4" fmla="*/ 1539499 h 1570495"/>
              <a:gd name="connsiteX5" fmla="*/ 1562243 w 4902059"/>
              <a:gd name="connsiteY5" fmla="*/ 1539499 h 1570495"/>
              <a:gd name="connsiteX6" fmla="*/ 2347491 w 4902059"/>
              <a:gd name="connsiteY6" fmla="*/ 1560163 h 1570495"/>
              <a:gd name="connsiteX7" fmla="*/ 3127572 w 4902059"/>
              <a:gd name="connsiteY7" fmla="*/ 1554997 h 1570495"/>
              <a:gd name="connsiteX8" fmla="*/ 3535694 w 4902059"/>
              <a:gd name="connsiteY8" fmla="*/ 1554997 h 1570495"/>
              <a:gd name="connsiteX9" fmla="*/ 3752670 w 4902059"/>
              <a:gd name="connsiteY9" fmla="*/ 1549831 h 1570495"/>
              <a:gd name="connsiteX10" fmla="*/ 3886989 w 4902059"/>
              <a:gd name="connsiteY10" fmla="*/ 1384516 h 1570495"/>
              <a:gd name="connsiteX11" fmla="*/ 4207287 w 4902059"/>
              <a:gd name="connsiteY11" fmla="*/ 1012556 h 1570495"/>
              <a:gd name="connsiteX12" fmla="*/ 4346772 w 4902059"/>
              <a:gd name="connsiteY12" fmla="*/ 888570 h 1570495"/>
              <a:gd name="connsiteX13" fmla="*/ 4599911 w 4902059"/>
              <a:gd name="connsiteY13" fmla="*/ 573438 h 1570495"/>
              <a:gd name="connsiteX14" fmla="*/ 4780724 w 4902059"/>
              <a:gd name="connsiteY14" fmla="*/ 526943 h 1570495"/>
              <a:gd name="connsiteX15" fmla="*/ 4894379 w 4902059"/>
              <a:gd name="connsiteY15" fmla="*/ 413288 h 1570495"/>
              <a:gd name="connsiteX16" fmla="*/ 4889213 w 4902059"/>
              <a:gd name="connsiteY16" fmla="*/ 268638 h 1570495"/>
              <a:gd name="connsiteX17" fmla="*/ 4868548 w 4902059"/>
              <a:gd name="connsiteY17" fmla="*/ 134319 h 1570495"/>
              <a:gd name="connsiteX18" fmla="*/ 4899545 w 4902059"/>
              <a:gd name="connsiteY18" fmla="*/ 0 h 1570495"/>
              <a:gd name="connsiteX0" fmla="*/ 13975 w 4901237"/>
              <a:gd name="connsiteY0" fmla="*/ 1186946 h 1570495"/>
              <a:gd name="connsiteX1" fmla="*/ 37421 w 4901237"/>
              <a:gd name="connsiteY1" fmla="*/ 1301858 h 1570495"/>
              <a:gd name="connsiteX2" fmla="*/ 0 w 4901237"/>
              <a:gd name="connsiteY2" fmla="*/ 1538638 h 1570495"/>
              <a:gd name="connsiteX3" fmla="*/ 80538 w 4901237"/>
              <a:gd name="connsiteY3" fmla="*/ 1570495 h 1570495"/>
              <a:gd name="connsiteX4" fmla="*/ 672852 w 4901237"/>
              <a:gd name="connsiteY4" fmla="*/ 1539499 h 1570495"/>
              <a:gd name="connsiteX5" fmla="*/ 1561421 w 4901237"/>
              <a:gd name="connsiteY5" fmla="*/ 1539499 h 1570495"/>
              <a:gd name="connsiteX6" fmla="*/ 2346669 w 4901237"/>
              <a:gd name="connsiteY6" fmla="*/ 1560163 h 1570495"/>
              <a:gd name="connsiteX7" fmla="*/ 3126750 w 4901237"/>
              <a:gd name="connsiteY7" fmla="*/ 1554997 h 1570495"/>
              <a:gd name="connsiteX8" fmla="*/ 3534872 w 4901237"/>
              <a:gd name="connsiteY8" fmla="*/ 1554997 h 1570495"/>
              <a:gd name="connsiteX9" fmla="*/ 3751848 w 4901237"/>
              <a:gd name="connsiteY9" fmla="*/ 1549831 h 1570495"/>
              <a:gd name="connsiteX10" fmla="*/ 3886167 w 4901237"/>
              <a:gd name="connsiteY10" fmla="*/ 1384516 h 1570495"/>
              <a:gd name="connsiteX11" fmla="*/ 4206465 w 4901237"/>
              <a:gd name="connsiteY11" fmla="*/ 1012556 h 1570495"/>
              <a:gd name="connsiteX12" fmla="*/ 4345950 w 4901237"/>
              <a:gd name="connsiteY12" fmla="*/ 888570 h 1570495"/>
              <a:gd name="connsiteX13" fmla="*/ 4599089 w 4901237"/>
              <a:gd name="connsiteY13" fmla="*/ 573438 h 1570495"/>
              <a:gd name="connsiteX14" fmla="*/ 4779902 w 4901237"/>
              <a:gd name="connsiteY14" fmla="*/ 526943 h 1570495"/>
              <a:gd name="connsiteX15" fmla="*/ 4893557 w 4901237"/>
              <a:gd name="connsiteY15" fmla="*/ 413288 h 1570495"/>
              <a:gd name="connsiteX16" fmla="*/ 4888391 w 4901237"/>
              <a:gd name="connsiteY16" fmla="*/ 268638 h 1570495"/>
              <a:gd name="connsiteX17" fmla="*/ 4867726 w 4901237"/>
              <a:gd name="connsiteY17" fmla="*/ 134319 h 1570495"/>
              <a:gd name="connsiteX18" fmla="*/ 4898723 w 4901237"/>
              <a:gd name="connsiteY18" fmla="*/ 0 h 1570495"/>
              <a:gd name="connsiteX0" fmla="*/ 13975 w 4901237"/>
              <a:gd name="connsiteY0" fmla="*/ 1186946 h 1563725"/>
              <a:gd name="connsiteX1" fmla="*/ 37421 w 4901237"/>
              <a:gd name="connsiteY1" fmla="*/ 1301858 h 1563725"/>
              <a:gd name="connsiteX2" fmla="*/ 0 w 4901237"/>
              <a:gd name="connsiteY2" fmla="*/ 1538638 h 1563725"/>
              <a:gd name="connsiteX3" fmla="*/ 178230 w 4901237"/>
              <a:gd name="connsiteY3" fmla="*/ 1550957 h 1563725"/>
              <a:gd name="connsiteX4" fmla="*/ 672852 w 4901237"/>
              <a:gd name="connsiteY4" fmla="*/ 1539499 h 1563725"/>
              <a:gd name="connsiteX5" fmla="*/ 1561421 w 4901237"/>
              <a:gd name="connsiteY5" fmla="*/ 1539499 h 1563725"/>
              <a:gd name="connsiteX6" fmla="*/ 2346669 w 4901237"/>
              <a:gd name="connsiteY6" fmla="*/ 1560163 h 1563725"/>
              <a:gd name="connsiteX7" fmla="*/ 3126750 w 4901237"/>
              <a:gd name="connsiteY7" fmla="*/ 1554997 h 1563725"/>
              <a:gd name="connsiteX8" fmla="*/ 3534872 w 4901237"/>
              <a:gd name="connsiteY8" fmla="*/ 1554997 h 1563725"/>
              <a:gd name="connsiteX9" fmla="*/ 3751848 w 4901237"/>
              <a:gd name="connsiteY9" fmla="*/ 1549831 h 1563725"/>
              <a:gd name="connsiteX10" fmla="*/ 3886167 w 4901237"/>
              <a:gd name="connsiteY10" fmla="*/ 1384516 h 1563725"/>
              <a:gd name="connsiteX11" fmla="*/ 4206465 w 4901237"/>
              <a:gd name="connsiteY11" fmla="*/ 1012556 h 1563725"/>
              <a:gd name="connsiteX12" fmla="*/ 4345950 w 4901237"/>
              <a:gd name="connsiteY12" fmla="*/ 888570 h 1563725"/>
              <a:gd name="connsiteX13" fmla="*/ 4599089 w 4901237"/>
              <a:gd name="connsiteY13" fmla="*/ 573438 h 1563725"/>
              <a:gd name="connsiteX14" fmla="*/ 4779902 w 4901237"/>
              <a:gd name="connsiteY14" fmla="*/ 526943 h 1563725"/>
              <a:gd name="connsiteX15" fmla="*/ 4893557 w 4901237"/>
              <a:gd name="connsiteY15" fmla="*/ 413288 h 1563725"/>
              <a:gd name="connsiteX16" fmla="*/ 4888391 w 4901237"/>
              <a:gd name="connsiteY16" fmla="*/ 268638 h 1563725"/>
              <a:gd name="connsiteX17" fmla="*/ 4867726 w 4901237"/>
              <a:gd name="connsiteY17" fmla="*/ 134319 h 1563725"/>
              <a:gd name="connsiteX18" fmla="*/ 4898723 w 4901237"/>
              <a:gd name="connsiteY18" fmla="*/ 0 h 1563725"/>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51848 w 4901237"/>
              <a:gd name="connsiteY9" fmla="*/ 1549831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12772 w 4901237"/>
              <a:gd name="connsiteY9" fmla="*/ 1545923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 name="connsiteX0" fmla="*/ 13975 w 4901237"/>
              <a:gd name="connsiteY0" fmla="*/ 1186946 h 1560163"/>
              <a:gd name="connsiteX1" fmla="*/ 37421 w 4901237"/>
              <a:gd name="connsiteY1" fmla="*/ 1301858 h 1560163"/>
              <a:gd name="connsiteX2" fmla="*/ 0 w 4901237"/>
              <a:gd name="connsiteY2" fmla="*/ 1538638 h 1560163"/>
              <a:gd name="connsiteX3" fmla="*/ 178230 w 4901237"/>
              <a:gd name="connsiteY3" fmla="*/ 1550957 h 1560163"/>
              <a:gd name="connsiteX4" fmla="*/ 672852 w 4901237"/>
              <a:gd name="connsiteY4" fmla="*/ 1539499 h 1560163"/>
              <a:gd name="connsiteX5" fmla="*/ 1561421 w 4901237"/>
              <a:gd name="connsiteY5" fmla="*/ 1539499 h 1560163"/>
              <a:gd name="connsiteX6" fmla="*/ 2346669 w 4901237"/>
              <a:gd name="connsiteY6" fmla="*/ 1560163 h 1560163"/>
              <a:gd name="connsiteX7" fmla="*/ 3126750 w 4901237"/>
              <a:gd name="connsiteY7" fmla="*/ 1554997 h 1560163"/>
              <a:gd name="connsiteX8" fmla="*/ 3534872 w 4901237"/>
              <a:gd name="connsiteY8" fmla="*/ 1554997 h 1560163"/>
              <a:gd name="connsiteX9" fmla="*/ 3712772 w 4901237"/>
              <a:gd name="connsiteY9" fmla="*/ 1545923 h 1560163"/>
              <a:gd name="connsiteX10" fmla="*/ 3886167 w 4901237"/>
              <a:gd name="connsiteY10" fmla="*/ 1384516 h 1560163"/>
              <a:gd name="connsiteX11" fmla="*/ 4206465 w 4901237"/>
              <a:gd name="connsiteY11" fmla="*/ 1012556 h 1560163"/>
              <a:gd name="connsiteX12" fmla="*/ 4345950 w 4901237"/>
              <a:gd name="connsiteY12" fmla="*/ 888570 h 1560163"/>
              <a:gd name="connsiteX13" fmla="*/ 4599089 w 4901237"/>
              <a:gd name="connsiteY13" fmla="*/ 573438 h 1560163"/>
              <a:gd name="connsiteX14" fmla="*/ 4779902 w 4901237"/>
              <a:gd name="connsiteY14" fmla="*/ 526943 h 1560163"/>
              <a:gd name="connsiteX15" fmla="*/ 4893557 w 4901237"/>
              <a:gd name="connsiteY15" fmla="*/ 413288 h 1560163"/>
              <a:gd name="connsiteX16" fmla="*/ 4888391 w 4901237"/>
              <a:gd name="connsiteY16" fmla="*/ 268638 h 1560163"/>
              <a:gd name="connsiteX17" fmla="*/ 4867726 w 4901237"/>
              <a:gd name="connsiteY17" fmla="*/ 134319 h 1560163"/>
              <a:gd name="connsiteX18" fmla="*/ 4898723 w 4901237"/>
              <a:gd name="connsiteY18" fmla="*/ 0 h 156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1237" h="1560163">
                <a:moveTo>
                  <a:pt x="13975" y="1186946"/>
                </a:moveTo>
                <a:cubicBezTo>
                  <a:pt x="17419" y="1220956"/>
                  <a:pt x="39750" y="1243243"/>
                  <a:pt x="37421" y="1301858"/>
                </a:cubicBezTo>
                <a:cubicBezTo>
                  <a:pt x="35092" y="1360473"/>
                  <a:pt x="12353" y="1423526"/>
                  <a:pt x="0" y="1538638"/>
                </a:cubicBezTo>
                <a:cubicBezTo>
                  <a:pt x="57986" y="1559965"/>
                  <a:pt x="66088" y="1550814"/>
                  <a:pt x="178230" y="1550957"/>
                </a:cubicBezTo>
                <a:cubicBezTo>
                  <a:pt x="290372" y="1551101"/>
                  <a:pt x="442320" y="1541409"/>
                  <a:pt x="672852" y="1539499"/>
                </a:cubicBezTo>
                <a:lnTo>
                  <a:pt x="1561421" y="1539499"/>
                </a:lnTo>
                <a:cubicBezTo>
                  <a:pt x="1840390" y="1542943"/>
                  <a:pt x="2346669" y="1560163"/>
                  <a:pt x="2346669" y="1560163"/>
                </a:cubicBezTo>
                <a:lnTo>
                  <a:pt x="3126750" y="1554997"/>
                </a:lnTo>
                <a:lnTo>
                  <a:pt x="3534872" y="1554997"/>
                </a:lnTo>
                <a:cubicBezTo>
                  <a:pt x="3632542" y="1553485"/>
                  <a:pt x="3604284" y="1548506"/>
                  <a:pt x="3712772" y="1545923"/>
                </a:cubicBezTo>
                <a:cubicBezTo>
                  <a:pt x="3771321" y="1490155"/>
                  <a:pt x="3803885" y="1473410"/>
                  <a:pt x="3886167" y="1384516"/>
                </a:cubicBezTo>
                <a:cubicBezTo>
                  <a:pt x="3968449" y="1295622"/>
                  <a:pt x="4129834" y="1095214"/>
                  <a:pt x="4206465" y="1012556"/>
                </a:cubicBezTo>
                <a:cubicBezTo>
                  <a:pt x="4283096" y="929898"/>
                  <a:pt x="4280513" y="961756"/>
                  <a:pt x="4345950" y="888570"/>
                </a:cubicBezTo>
                <a:cubicBezTo>
                  <a:pt x="4411387" y="815384"/>
                  <a:pt x="4526764" y="633709"/>
                  <a:pt x="4599089" y="573438"/>
                </a:cubicBezTo>
                <a:cubicBezTo>
                  <a:pt x="4671414" y="513167"/>
                  <a:pt x="4730824" y="553635"/>
                  <a:pt x="4779902" y="526943"/>
                </a:cubicBezTo>
                <a:cubicBezTo>
                  <a:pt x="4828980" y="500251"/>
                  <a:pt x="4875476" y="456339"/>
                  <a:pt x="4893557" y="413288"/>
                </a:cubicBezTo>
                <a:cubicBezTo>
                  <a:pt x="4911638" y="370237"/>
                  <a:pt x="4892696" y="315133"/>
                  <a:pt x="4888391" y="268638"/>
                </a:cubicBezTo>
                <a:cubicBezTo>
                  <a:pt x="4884086" y="222143"/>
                  <a:pt x="4866004" y="179092"/>
                  <a:pt x="4867726" y="134319"/>
                </a:cubicBezTo>
                <a:cubicBezTo>
                  <a:pt x="4869448" y="89546"/>
                  <a:pt x="4884085" y="44773"/>
                  <a:pt x="4898723" y="0"/>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Forme libre 23"/>
          <p:cNvSpPr/>
          <p:nvPr/>
        </p:nvSpPr>
        <p:spPr>
          <a:xfrm>
            <a:off x="4598328" y="3238205"/>
            <a:ext cx="4137353" cy="1022776"/>
          </a:xfrm>
          <a:custGeom>
            <a:avLst/>
            <a:gdLst>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04352 w 4871931"/>
              <a:gd name="connsiteY33" fmla="*/ 1128127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 name="connsiteX0" fmla="*/ 1168569 w 4871931"/>
              <a:gd name="connsiteY0" fmla="*/ 53578 h 1204368"/>
              <a:gd name="connsiteX1" fmla="*/ 1380379 w 4871931"/>
              <a:gd name="connsiteY1" fmla="*/ 1917 h 1204368"/>
              <a:gd name="connsiteX2" fmla="*/ 1530196 w 4871931"/>
              <a:gd name="connsiteY2" fmla="*/ 27747 h 1204368"/>
              <a:gd name="connsiteX3" fmla="*/ 2015809 w 4871931"/>
              <a:gd name="connsiteY3" fmla="*/ 32914 h 1204368"/>
              <a:gd name="connsiteX4" fmla="*/ 2418765 w 4871931"/>
              <a:gd name="connsiteY4" fmla="*/ 27747 h 1204368"/>
              <a:gd name="connsiteX5" fmla="*/ 2609911 w 4871931"/>
              <a:gd name="connsiteY5" fmla="*/ 12249 h 1204368"/>
              <a:gd name="connsiteX6" fmla="*/ 2956040 w 4871931"/>
              <a:gd name="connsiteY6" fmla="*/ 32914 h 1204368"/>
              <a:gd name="connsiteX7" fmla="*/ 3586304 w 4871931"/>
              <a:gd name="connsiteY7" fmla="*/ 22581 h 1204368"/>
              <a:gd name="connsiteX8" fmla="*/ 3968596 w 4871931"/>
              <a:gd name="connsiteY8" fmla="*/ 38080 h 1204368"/>
              <a:gd name="connsiteX9" fmla="*/ 4283728 w 4871931"/>
              <a:gd name="connsiteY9" fmla="*/ 38080 h 1204368"/>
              <a:gd name="connsiteX10" fmla="*/ 4604026 w 4871931"/>
              <a:gd name="connsiteY10" fmla="*/ 12249 h 1204368"/>
              <a:gd name="connsiteX11" fmla="*/ 4836501 w 4871931"/>
              <a:gd name="connsiteY11" fmla="*/ 7083 h 1204368"/>
              <a:gd name="connsiteX12" fmla="*/ 4867497 w 4871931"/>
              <a:gd name="connsiteY12" fmla="*/ 7083 h 1204368"/>
              <a:gd name="connsiteX13" fmla="*/ 4800338 w 4871931"/>
              <a:gd name="connsiteY13" fmla="*/ 100073 h 1204368"/>
              <a:gd name="connsiteX14" fmla="*/ 4552365 w 4871931"/>
              <a:gd name="connsiteY14" fmla="*/ 291219 h 1204368"/>
              <a:gd name="connsiteX15" fmla="*/ 4464541 w 4871931"/>
              <a:gd name="connsiteY15" fmla="*/ 430703 h 1204368"/>
              <a:gd name="connsiteX16" fmla="*/ 4242399 w 4871931"/>
              <a:gd name="connsiteY16" fmla="*/ 621849 h 1204368"/>
              <a:gd name="connsiteX17" fmla="*/ 4118413 w 4871931"/>
              <a:gd name="connsiteY17" fmla="*/ 756168 h 1204368"/>
              <a:gd name="connsiteX18" fmla="*/ 3963430 w 4871931"/>
              <a:gd name="connsiteY18" fmla="*/ 931815 h 1204368"/>
              <a:gd name="connsiteX19" fmla="*/ 3782616 w 4871931"/>
              <a:gd name="connsiteY19" fmla="*/ 1128127 h 1204368"/>
              <a:gd name="connsiteX20" fmla="*/ 3715457 w 4871931"/>
              <a:gd name="connsiteY20" fmla="*/ 1200453 h 1204368"/>
              <a:gd name="connsiteX21" fmla="*/ 3436487 w 4871931"/>
              <a:gd name="connsiteY21" fmla="*/ 1195286 h 1204368"/>
              <a:gd name="connsiteX22" fmla="*/ 2863050 w 4871931"/>
              <a:gd name="connsiteY22" fmla="*/ 1184954 h 1204368"/>
              <a:gd name="connsiteX23" fmla="*/ 2480758 w 4871931"/>
              <a:gd name="connsiteY23" fmla="*/ 1200453 h 1204368"/>
              <a:gd name="connsiteX24" fmla="*/ 2134630 w 4871931"/>
              <a:gd name="connsiteY24" fmla="*/ 1200453 h 1204368"/>
              <a:gd name="connsiteX25" fmla="*/ 1902155 w 4871931"/>
              <a:gd name="connsiteY25" fmla="*/ 1200453 h 1204368"/>
              <a:gd name="connsiteX26" fmla="*/ 1447538 w 4871931"/>
              <a:gd name="connsiteY26" fmla="*/ 1174622 h 1204368"/>
              <a:gd name="connsiteX27" fmla="*/ 1153070 w 4871931"/>
              <a:gd name="connsiteY27" fmla="*/ 1184954 h 1204368"/>
              <a:gd name="connsiteX28" fmla="*/ 843104 w 4871931"/>
              <a:gd name="connsiteY28" fmla="*/ 1184954 h 1204368"/>
              <a:gd name="connsiteX29" fmla="*/ 527972 w 4871931"/>
              <a:gd name="connsiteY29" fmla="*/ 1200453 h 1204368"/>
              <a:gd name="connsiteX30" fmla="*/ 243836 w 4871931"/>
              <a:gd name="connsiteY30" fmla="*/ 1190120 h 1204368"/>
              <a:gd name="connsiteX31" fmla="*/ 63023 w 4871931"/>
              <a:gd name="connsiteY31" fmla="*/ 1195286 h 1204368"/>
              <a:gd name="connsiteX32" fmla="*/ 1030 w 4871931"/>
              <a:gd name="connsiteY32" fmla="*/ 1190120 h 1204368"/>
              <a:gd name="connsiteX33" fmla="*/ 135614 w 4871931"/>
              <a:gd name="connsiteY33" fmla="*/ 1042158 h 1204368"/>
              <a:gd name="connsiteX34" fmla="*/ 362657 w 4871931"/>
              <a:gd name="connsiteY34" fmla="*/ 818161 h 1204368"/>
              <a:gd name="connsiteX35" fmla="*/ 600297 w 4871931"/>
              <a:gd name="connsiteY35" fmla="*/ 585686 h 1204368"/>
              <a:gd name="connsiteX36" fmla="*/ 915430 w 4871931"/>
              <a:gd name="connsiteY36" fmla="*/ 296385 h 1204368"/>
              <a:gd name="connsiteX37" fmla="*/ 1122074 w 4871931"/>
              <a:gd name="connsiteY37" fmla="*/ 136236 h 1204368"/>
              <a:gd name="connsiteX38" fmla="*/ 1168569 w 4871931"/>
              <a:gd name="connsiteY38" fmla="*/ 53578 h 120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71931" h="1204368">
                <a:moveTo>
                  <a:pt x="1168569" y="53578"/>
                </a:moveTo>
                <a:cubicBezTo>
                  <a:pt x="1211620" y="31191"/>
                  <a:pt x="1320108" y="6222"/>
                  <a:pt x="1380379" y="1917"/>
                </a:cubicBezTo>
                <a:cubicBezTo>
                  <a:pt x="1440650" y="-2388"/>
                  <a:pt x="1424291" y="22581"/>
                  <a:pt x="1530196" y="27747"/>
                </a:cubicBezTo>
                <a:cubicBezTo>
                  <a:pt x="1636101" y="32913"/>
                  <a:pt x="1867714" y="32914"/>
                  <a:pt x="2015809" y="32914"/>
                </a:cubicBezTo>
                <a:cubicBezTo>
                  <a:pt x="2163904" y="32914"/>
                  <a:pt x="2319748" y="31191"/>
                  <a:pt x="2418765" y="27747"/>
                </a:cubicBezTo>
                <a:cubicBezTo>
                  <a:pt x="2517782" y="24303"/>
                  <a:pt x="2520365" y="11388"/>
                  <a:pt x="2609911" y="12249"/>
                </a:cubicBezTo>
                <a:cubicBezTo>
                  <a:pt x="2699457" y="13110"/>
                  <a:pt x="2956040" y="32914"/>
                  <a:pt x="2956040" y="32914"/>
                </a:cubicBezTo>
                <a:lnTo>
                  <a:pt x="3586304" y="22581"/>
                </a:lnTo>
                <a:cubicBezTo>
                  <a:pt x="3755063" y="23442"/>
                  <a:pt x="3852359" y="35497"/>
                  <a:pt x="3968596" y="38080"/>
                </a:cubicBezTo>
                <a:cubicBezTo>
                  <a:pt x="4084833" y="40663"/>
                  <a:pt x="4177823" y="42385"/>
                  <a:pt x="4283728" y="38080"/>
                </a:cubicBezTo>
                <a:cubicBezTo>
                  <a:pt x="4389633" y="33775"/>
                  <a:pt x="4511897" y="17415"/>
                  <a:pt x="4604026" y="12249"/>
                </a:cubicBezTo>
                <a:cubicBezTo>
                  <a:pt x="4696155" y="7083"/>
                  <a:pt x="4792589" y="7944"/>
                  <a:pt x="4836501" y="7083"/>
                </a:cubicBezTo>
                <a:cubicBezTo>
                  <a:pt x="4880413" y="6222"/>
                  <a:pt x="4873524" y="-8415"/>
                  <a:pt x="4867497" y="7083"/>
                </a:cubicBezTo>
                <a:cubicBezTo>
                  <a:pt x="4861470" y="22581"/>
                  <a:pt x="4852860" y="52717"/>
                  <a:pt x="4800338" y="100073"/>
                </a:cubicBezTo>
                <a:cubicBezTo>
                  <a:pt x="4747816" y="147429"/>
                  <a:pt x="4608331" y="236114"/>
                  <a:pt x="4552365" y="291219"/>
                </a:cubicBezTo>
                <a:cubicBezTo>
                  <a:pt x="4496399" y="346324"/>
                  <a:pt x="4516202" y="375598"/>
                  <a:pt x="4464541" y="430703"/>
                </a:cubicBezTo>
                <a:cubicBezTo>
                  <a:pt x="4412880" y="485808"/>
                  <a:pt x="4300087" y="567605"/>
                  <a:pt x="4242399" y="621849"/>
                </a:cubicBezTo>
                <a:cubicBezTo>
                  <a:pt x="4184711" y="676093"/>
                  <a:pt x="4164908" y="704507"/>
                  <a:pt x="4118413" y="756168"/>
                </a:cubicBezTo>
                <a:cubicBezTo>
                  <a:pt x="4071918" y="807829"/>
                  <a:pt x="4019396" y="869822"/>
                  <a:pt x="3963430" y="931815"/>
                </a:cubicBezTo>
                <a:cubicBezTo>
                  <a:pt x="3907464" y="993808"/>
                  <a:pt x="3782616" y="1128127"/>
                  <a:pt x="3782616" y="1128127"/>
                </a:cubicBezTo>
                <a:cubicBezTo>
                  <a:pt x="3741287" y="1172900"/>
                  <a:pt x="3773145" y="1189260"/>
                  <a:pt x="3715457" y="1200453"/>
                </a:cubicBezTo>
                <a:cubicBezTo>
                  <a:pt x="3657769" y="1211646"/>
                  <a:pt x="3436487" y="1195286"/>
                  <a:pt x="3436487" y="1195286"/>
                </a:cubicBezTo>
                <a:lnTo>
                  <a:pt x="2863050" y="1184954"/>
                </a:lnTo>
                <a:cubicBezTo>
                  <a:pt x="2703762" y="1185815"/>
                  <a:pt x="2602161" y="1197870"/>
                  <a:pt x="2480758" y="1200453"/>
                </a:cubicBezTo>
                <a:cubicBezTo>
                  <a:pt x="2359355" y="1203036"/>
                  <a:pt x="2134630" y="1200453"/>
                  <a:pt x="2134630" y="1200453"/>
                </a:cubicBezTo>
                <a:cubicBezTo>
                  <a:pt x="2038196" y="1200453"/>
                  <a:pt x="2016670" y="1204758"/>
                  <a:pt x="1902155" y="1200453"/>
                </a:cubicBezTo>
                <a:cubicBezTo>
                  <a:pt x="1787640" y="1196148"/>
                  <a:pt x="1572385" y="1177205"/>
                  <a:pt x="1447538" y="1174622"/>
                </a:cubicBezTo>
                <a:cubicBezTo>
                  <a:pt x="1322691" y="1172039"/>
                  <a:pt x="1253809" y="1183232"/>
                  <a:pt x="1153070" y="1184954"/>
                </a:cubicBezTo>
                <a:cubicBezTo>
                  <a:pt x="1052331" y="1186676"/>
                  <a:pt x="947287" y="1182371"/>
                  <a:pt x="843104" y="1184954"/>
                </a:cubicBezTo>
                <a:cubicBezTo>
                  <a:pt x="738921" y="1187537"/>
                  <a:pt x="627850" y="1199592"/>
                  <a:pt x="527972" y="1200453"/>
                </a:cubicBezTo>
                <a:cubicBezTo>
                  <a:pt x="428094" y="1201314"/>
                  <a:pt x="321327" y="1190981"/>
                  <a:pt x="243836" y="1190120"/>
                </a:cubicBezTo>
                <a:cubicBezTo>
                  <a:pt x="166345" y="1189259"/>
                  <a:pt x="103491" y="1195286"/>
                  <a:pt x="63023" y="1195286"/>
                </a:cubicBezTo>
                <a:cubicBezTo>
                  <a:pt x="22555" y="1195286"/>
                  <a:pt x="-5858" y="1201313"/>
                  <a:pt x="1030" y="1190120"/>
                </a:cubicBezTo>
                <a:cubicBezTo>
                  <a:pt x="66534" y="1135942"/>
                  <a:pt x="75343" y="1104151"/>
                  <a:pt x="135614" y="1042158"/>
                </a:cubicBezTo>
                <a:cubicBezTo>
                  <a:pt x="195885" y="980165"/>
                  <a:pt x="285210" y="894239"/>
                  <a:pt x="362657" y="818161"/>
                </a:cubicBezTo>
                <a:cubicBezTo>
                  <a:pt x="440104" y="742083"/>
                  <a:pt x="508168" y="672649"/>
                  <a:pt x="600297" y="585686"/>
                </a:cubicBezTo>
                <a:cubicBezTo>
                  <a:pt x="692426" y="498723"/>
                  <a:pt x="828467" y="371293"/>
                  <a:pt x="915430" y="296385"/>
                </a:cubicBezTo>
                <a:cubicBezTo>
                  <a:pt x="1002393" y="221477"/>
                  <a:pt x="1078162" y="175843"/>
                  <a:pt x="1122074" y="136236"/>
                </a:cubicBezTo>
                <a:cubicBezTo>
                  <a:pt x="1165986" y="96629"/>
                  <a:pt x="1125518" y="75965"/>
                  <a:pt x="1168569" y="53578"/>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Ellipse 89"/>
          <p:cNvSpPr/>
          <p:nvPr/>
        </p:nvSpPr>
        <p:spPr>
          <a:xfrm rot="20874295">
            <a:off x="5565683" y="3625618"/>
            <a:ext cx="408923" cy="1399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Forme libre 92"/>
          <p:cNvSpPr/>
          <p:nvPr/>
        </p:nvSpPr>
        <p:spPr>
          <a:xfrm>
            <a:off x="7284173" y="3624654"/>
            <a:ext cx="386409" cy="139819"/>
          </a:xfrm>
          <a:custGeom>
            <a:avLst/>
            <a:gdLst>
              <a:gd name="connsiteX0" fmla="*/ 134257 w 551543"/>
              <a:gd name="connsiteY0" fmla="*/ 3628 h 199571"/>
              <a:gd name="connsiteX1" fmla="*/ 551543 w 551543"/>
              <a:gd name="connsiteY1" fmla="*/ 0 h 199571"/>
              <a:gd name="connsiteX2" fmla="*/ 446314 w 551543"/>
              <a:gd name="connsiteY2" fmla="*/ 192314 h 199571"/>
              <a:gd name="connsiteX3" fmla="*/ 0 w 551543"/>
              <a:gd name="connsiteY3" fmla="*/ 199571 h 199571"/>
              <a:gd name="connsiteX4" fmla="*/ 134257 w 551543"/>
              <a:gd name="connsiteY4" fmla="*/ 3628 h 199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543" h="199571">
                <a:moveTo>
                  <a:pt x="134257" y="3628"/>
                </a:moveTo>
                <a:lnTo>
                  <a:pt x="551543" y="0"/>
                </a:lnTo>
                <a:lnTo>
                  <a:pt x="446314" y="192314"/>
                </a:lnTo>
                <a:lnTo>
                  <a:pt x="0" y="199571"/>
                </a:lnTo>
                <a:lnTo>
                  <a:pt x="134257" y="36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7" name="Connecteur droit 96"/>
          <p:cNvCxnSpPr/>
          <p:nvPr/>
        </p:nvCxnSpPr>
        <p:spPr>
          <a:xfrm>
            <a:off x="7415449" y="3629053"/>
            <a:ext cx="22043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Arc 98"/>
          <p:cNvSpPr/>
          <p:nvPr/>
        </p:nvSpPr>
        <p:spPr>
          <a:xfrm rot="10520070">
            <a:off x="7203463" y="3632763"/>
            <a:ext cx="370499" cy="135537"/>
          </a:xfrm>
          <a:prstGeom prst="arc">
            <a:avLst>
              <a:gd name="adj1" fmla="val 19685132"/>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2" name="Arc 101"/>
          <p:cNvSpPr/>
          <p:nvPr/>
        </p:nvSpPr>
        <p:spPr>
          <a:xfrm rot="21320070">
            <a:off x="7389633" y="3627679"/>
            <a:ext cx="370499" cy="135537"/>
          </a:xfrm>
          <a:prstGeom prst="arc">
            <a:avLst>
              <a:gd name="adj1" fmla="val 18762220"/>
              <a:gd name="adj2" fmla="val 6991905"/>
            </a:avLst>
          </a:prstGeom>
          <a:solidFill>
            <a:schemeClr val="bg1"/>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103" name="Connecteur droit 102"/>
          <p:cNvCxnSpPr>
            <a:stCxn id="99" idx="0"/>
          </p:cNvCxnSpPr>
          <p:nvPr/>
        </p:nvCxnSpPr>
        <p:spPr>
          <a:xfrm flipV="1">
            <a:off x="7299952" y="3765524"/>
            <a:ext cx="291597" cy="87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ZoneTexte 133"/>
          <p:cNvSpPr txBox="1"/>
          <p:nvPr/>
        </p:nvSpPr>
        <p:spPr>
          <a:xfrm>
            <a:off x="5290264" y="2702410"/>
            <a:ext cx="397774"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sym typeface="Symbol"/>
              </a:rPr>
              <a:t></a:t>
            </a:r>
            <a:r>
              <a:rPr lang="fr-FR" sz="2000" dirty="0" smtClean="0">
                <a:latin typeface="Arial" panose="020B0604020202020204" pitchFamily="34" charset="0"/>
                <a:cs typeface="Arial" panose="020B0604020202020204" pitchFamily="34" charset="0"/>
              </a:rPr>
              <a:t>0</a:t>
            </a:r>
          </a:p>
        </p:txBody>
      </p:sp>
      <p:sp>
        <p:nvSpPr>
          <p:cNvPr id="138" name="Parallélogramme 137"/>
          <p:cNvSpPr/>
          <p:nvPr/>
        </p:nvSpPr>
        <p:spPr>
          <a:xfrm>
            <a:off x="7335247" y="3643278"/>
            <a:ext cx="284259" cy="100867"/>
          </a:xfrm>
          <a:prstGeom prst="parallelogram">
            <a:avLst>
              <a:gd name="adj" fmla="val 9408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9" name="Ellipse 138"/>
          <p:cNvSpPr/>
          <p:nvPr/>
        </p:nvSpPr>
        <p:spPr>
          <a:xfrm rot="20874295">
            <a:off x="5655933" y="3650173"/>
            <a:ext cx="252747" cy="86474"/>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0" name="Connecteur droit 139"/>
          <p:cNvCxnSpPr/>
          <p:nvPr/>
        </p:nvCxnSpPr>
        <p:spPr>
          <a:xfrm>
            <a:off x="5656695" y="3702992"/>
            <a:ext cx="0" cy="750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necteur droit 140"/>
          <p:cNvCxnSpPr/>
          <p:nvPr/>
        </p:nvCxnSpPr>
        <p:spPr>
          <a:xfrm>
            <a:off x="5913401" y="3668813"/>
            <a:ext cx="0" cy="449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Connecteur droit 141"/>
          <p:cNvCxnSpPr/>
          <p:nvPr/>
        </p:nvCxnSpPr>
        <p:spPr>
          <a:xfrm>
            <a:off x="7627153" y="3636998"/>
            <a:ext cx="0" cy="122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orme libre 25"/>
          <p:cNvSpPr/>
          <p:nvPr/>
        </p:nvSpPr>
        <p:spPr>
          <a:xfrm>
            <a:off x="7737604" y="4266712"/>
            <a:ext cx="13274" cy="295347"/>
          </a:xfrm>
          <a:custGeom>
            <a:avLst/>
            <a:gdLst>
              <a:gd name="connsiteX0" fmla="*/ 15631 w 15631"/>
              <a:gd name="connsiteY0" fmla="*/ 0 h 347785"/>
              <a:gd name="connsiteX1" fmla="*/ 7815 w 15631"/>
              <a:gd name="connsiteY1" fmla="*/ 187569 h 347785"/>
              <a:gd name="connsiteX2" fmla="*/ 0 w 15631"/>
              <a:gd name="connsiteY2" fmla="*/ 347785 h 347785"/>
            </a:gdLst>
            <a:ahLst/>
            <a:cxnLst>
              <a:cxn ang="0">
                <a:pos x="connsiteX0" y="connsiteY0"/>
              </a:cxn>
              <a:cxn ang="0">
                <a:pos x="connsiteX1" y="connsiteY1"/>
              </a:cxn>
              <a:cxn ang="0">
                <a:pos x="connsiteX2" y="connsiteY2"/>
              </a:cxn>
            </a:cxnLst>
            <a:rect l="l" t="t" r="r" b="b"/>
            <a:pathLst>
              <a:path w="15631" h="347785">
                <a:moveTo>
                  <a:pt x="15631" y="0"/>
                </a:moveTo>
                <a:cubicBezTo>
                  <a:pt x="13025" y="64802"/>
                  <a:pt x="10420" y="129605"/>
                  <a:pt x="7815" y="187569"/>
                </a:cubicBezTo>
                <a:cubicBezTo>
                  <a:pt x="5210" y="245533"/>
                  <a:pt x="2605" y="296659"/>
                  <a:pt x="0" y="34778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Forme libre 29"/>
          <p:cNvSpPr/>
          <p:nvPr/>
        </p:nvSpPr>
        <p:spPr>
          <a:xfrm>
            <a:off x="6077253" y="3776892"/>
            <a:ext cx="923361" cy="367431"/>
          </a:xfrm>
          <a:custGeom>
            <a:avLst/>
            <a:gdLst>
              <a:gd name="connsiteX0" fmla="*/ 24380 w 1087302"/>
              <a:gd name="connsiteY0" fmla="*/ 215531 h 457838"/>
              <a:gd name="connsiteX1" fmla="*/ 172873 w 1087302"/>
              <a:gd name="connsiteY1" fmla="*/ 125654 h 457838"/>
              <a:gd name="connsiteX2" fmla="*/ 508934 w 1087302"/>
              <a:gd name="connsiteY2" fmla="*/ 78762 h 457838"/>
              <a:gd name="connsiteX3" fmla="*/ 606626 w 1087302"/>
              <a:gd name="connsiteY3" fmla="*/ 608 h 457838"/>
              <a:gd name="connsiteX4" fmla="*/ 919242 w 1087302"/>
              <a:gd name="connsiteY4" fmla="*/ 47500 h 457838"/>
              <a:gd name="connsiteX5" fmla="*/ 1087273 w 1087302"/>
              <a:gd name="connsiteY5" fmla="*/ 137377 h 457838"/>
              <a:gd name="connsiteX6" fmla="*/ 930965 w 1087302"/>
              <a:gd name="connsiteY6" fmla="*/ 324947 h 457838"/>
              <a:gd name="connsiteX7" fmla="*/ 716042 w 1087302"/>
              <a:gd name="connsiteY7" fmla="*/ 375747 h 457838"/>
              <a:gd name="connsiteX8" fmla="*/ 551919 w 1087302"/>
              <a:gd name="connsiteY8" fmla="*/ 430454 h 457838"/>
              <a:gd name="connsiteX9" fmla="*/ 333088 w 1087302"/>
              <a:gd name="connsiteY9" fmla="*/ 457808 h 457838"/>
              <a:gd name="connsiteX10" fmla="*/ 145519 w 1087302"/>
              <a:gd name="connsiteY10" fmla="*/ 434362 h 457838"/>
              <a:gd name="connsiteX11" fmla="*/ 36103 w 1087302"/>
              <a:gd name="connsiteY11" fmla="*/ 371839 h 457838"/>
              <a:gd name="connsiteX12" fmla="*/ 934 w 1087302"/>
              <a:gd name="connsiteY12" fmla="*/ 274147 h 457838"/>
              <a:gd name="connsiteX13" fmla="*/ 24380 w 1087302"/>
              <a:gd name="connsiteY13" fmla="*/ 215531 h 457838"/>
              <a:gd name="connsiteX0" fmla="*/ 24380 w 1087302"/>
              <a:gd name="connsiteY0" fmla="*/ 174544 h 416851"/>
              <a:gd name="connsiteX1" fmla="*/ 172873 w 1087302"/>
              <a:gd name="connsiteY1" fmla="*/ 84667 h 416851"/>
              <a:gd name="connsiteX2" fmla="*/ 508934 w 1087302"/>
              <a:gd name="connsiteY2" fmla="*/ 37775 h 416851"/>
              <a:gd name="connsiteX3" fmla="*/ 735580 w 1087302"/>
              <a:gd name="connsiteY3" fmla="*/ 10421 h 416851"/>
              <a:gd name="connsiteX4" fmla="*/ 919242 w 1087302"/>
              <a:gd name="connsiteY4" fmla="*/ 6513 h 416851"/>
              <a:gd name="connsiteX5" fmla="*/ 1087273 w 1087302"/>
              <a:gd name="connsiteY5" fmla="*/ 96390 h 416851"/>
              <a:gd name="connsiteX6" fmla="*/ 930965 w 1087302"/>
              <a:gd name="connsiteY6" fmla="*/ 283960 h 416851"/>
              <a:gd name="connsiteX7" fmla="*/ 716042 w 1087302"/>
              <a:gd name="connsiteY7" fmla="*/ 334760 h 416851"/>
              <a:gd name="connsiteX8" fmla="*/ 551919 w 1087302"/>
              <a:gd name="connsiteY8" fmla="*/ 389467 h 416851"/>
              <a:gd name="connsiteX9" fmla="*/ 333088 w 1087302"/>
              <a:gd name="connsiteY9" fmla="*/ 416821 h 416851"/>
              <a:gd name="connsiteX10" fmla="*/ 145519 w 1087302"/>
              <a:gd name="connsiteY10" fmla="*/ 393375 h 416851"/>
              <a:gd name="connsiteX11" fmla="*/ 36103 w 1087302"/>
              <a:gd name="connsiteY11" fmla="*/ 330852 h 416851"/>
              <a:gd name="connsiteX12" fmla="*/ 934 w 1087302"/>
              <a:gd name="connsiteY12" fmla="*/ 233160 h 416851"/>
              <a:gd name="connsiteX13" fmla="*/ 24380 w 1087302"/>
              <a:gd name="connsiteY13" fmla="*/ 174544 h 416851"/>
              <a:gd name="connsiteX0" fmla="*/ 24380 w 1087302"/>
              <a:gd name="connsiteY0" fmla="*/ 190361 h 432668"/>
              <a:gd name="connsiteX1" fmla="*/ 172873 w 1087302"/>
              <a:gd name="connsiteY1" fmla="*/ 100484 h 432668"/>
              <a:gd name="connsiteX2" fmla="*/ 497211 w 1087302"/>
              <a:gd name="connsiteY2" fmla="*/ 2792 h 432668"/>
              <a:gd name="connsiteX3" fmla="*/ 735580 w 1087302"/>
              <a:gd name="connsiteY3" fmla="*/ 26238 h 432668"/>
              <a:gd name="connsiteX4" fmla="*/ 919242 w 1087302"/>
              <a:gd name="connsiteY4" fmla="*/ 22330 h 432668"/>
              <a:gd name="connsiteX5" fmla="*/ 1087273 w 1087302"/>
              <a:gd name="connsiteY5" fmla="*/ 112207 h 432668"/>
              <a:gd name="connsiteX6" fmla="*/ 930965 w 1087302"/>
              <a:gd name="connsiteY6" fmla="*/ 299777 h 432668"/>
              <a:gd name="connsiteX7" fmla="*/ 716042 w 1087302"/>
              <a:gd name="connsiteY7" fmla="*/ 350577 h 432668"/>
              <a:gd name="connsiteX8" fmla="*/ 551919 w 1087302"/>
              <a:gd name="connsiteY8" fmla="*/ 405284 h 432668"/>
              <a:gd name="connsiteX9" fmla="*/ 333088 w 1087302"/>
              <a:gd name="connsiteY9" fmla="*/ 432638 h 432668"/>
              <a:gd name="connsiteX10" fmla="*/ 145519 w 1087302"/>
              <a:gd name="connsiteY10" fmla="*/ 409192 h 432668"/>
              <a:gd name="connsiteX11" fmla="*/ 36103 w 1087302"/>
              <a:gd name="connsiteY11" fmla="*/ 346669 h 432668"/>
              <a:gd name="connsiteX12" fmla="*/ 934 w 1087302"/>
              <a:gd name="connsiteY12" fmla="*/ 248977 h 432668"/>
              <a:gd name="connsiteX13" fmla="*/ 24380 w 1087302"/>
              <a:gd name="connsiteY13" fmla="*/ 190361 h 43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302" h="432668">
                <a:moveTo>
                  <a:pt x="24380" y="190361"/>
                </a:moveTo>
                <a:cubicBezTo>
                  <a:pt x="53036" y="165612"/>
                  <a:pt x="94068" y="131745"/>
                  <a:pt x="172873" y="100484"/>
                </a:cubicBezTo>
                <a:cubicBezTo>
                  <a:pt x="251678" y="69223"/>
                  <a:pt x="403427" y="15166"/>
                  <a:pt x="497211" y="2792"/>
                </a:cubicBezTo>
                <a:cubicBezTo>
                  <a:pt x="590996" y="-9582"/>
                  <a:pt x="665242" y="22982"/>
                  <a:pt x="735580" y="26238"/>
                </a:cubicBezTo>
                <a:cubicBezTo>
                  <a:pt x="805918" y="29494"/>
                  <a:pt x="860627" y="8002"/>
                  <a:pt x="919242" y="22330"/>
                </a:cubicBezTo>
                <a:cubicBezTo>
                  <a:pt x="977857" y="36658"/>
                  <a:pt x="1085319" y="65966"/>
                  <a:pt x="1087273" y="112207"/>
                </a:cubicBezTo>
                <a:cubicBezTo>
                  <a:pt x="1089227" y="158448"/>
                  <a:pt x="992837" y="260049"/>
                  <a:pt x="930965" y="299777"/>
                </a:cubicBezTo>
                <a:cubicBezTo>
                  <a:pt x="869093" y="339505"/>
                  <a:pt x="779216" y="332992"/>
                  <a:pt x="716042" y="350577"/>
                </a:cubicBezTo>
                <a:cubicBezTo>
                  <a:pt x="652868" y="368162"/>
                  <a:pt x="615745" y="391607"/>
                  <a:pt x="551919" y="405284"/>
                </a:cubicBezTo>
                <a:cubicBezTo>
                  <a:pt x="488093" y="418961"/>
                  <a:pt x="400821" y="431987"/>
                  <a:pt x="333088" y="432638"/>
                </a:cubicBezTo>
                <a:cubicBezTo>
                  <a:pt x="265355" y="433289"/>
                  <a:pt x="195016" y="423520"/>
                  <a:pt x="145519" y="409192"/>
                </a:cubicBezTo>
                <a:cubicBezTo>
                  <a:pt x="96022" y="394864"/>
                  <a:pt x="60200" y="373371"/>
                  <a:pt x="36103" y="346669"/>
                </a:cubicBezTo>
                <a:cubicBezTo>
                  <a:pt x="12006" y="319967"/>
                  <a:pt x="2236" y="273074"/>
                  <a:pt x="934" y="248977"/>
                </a:cubicBezTo>
                <a:cubicBezTo>
                  <a:pt x="-368" y="224880"/>
                  <a:pt x="-4276" y="215110"/>
                  <a:pt x="24380" y="19036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6" name="Groupe 115"/>
          <p:cNvGrpSpPr/>
          <p:nvPr/>
        </p:nvGrpSpPr>
        <p:grpSpPr>
          <a:xfrm>
            <a:off x="5862143" y="2732332"/>
            <a:ext cx="539390" cy="1377235"/>
            <a:chOff x="6362897" y="579549"/>
            <a:chExt cx="2330342" cy="5950115"/>
          </a:xfrm>
        </p:grpSpPr>
        <p:sp>
          <p:nvSpPr>
            <p:cNvPr id="117" name="Ellipse 116"/>
            <p:cNvSpPr/>
            <p:nvPr/>
          </p:nvSpPr>
          <p:spPr>
            <a:xfrm>
              <a:off x="6362897" y="1004552"/>
              <a:ext cx="1858691" cy="23054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8" name="Connecteur droit avec flèche 117"/>
            <p:cNvCxnSpPr>
              <a:endCxn id="117" idx="0"/>
            </p:cNvCxnSpPr>
            <p:nvPr/>
          </p:nvCxnSpPr>
          <p:spPr>
            <a:xfrm flipH="1" flipV="1">
              <a:off x="7292242" y="1004554"/>
              <a:ext cx="125991" cy="153604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9" name="Forme libre 118"/>
            <p:cNvSpPr/>
            <p:nvPr/>
          </p:nvSpPr>
          <p:spPr>
            <a:xfrm>
              <a:off x="7353837" y="708338"/>
              <a:ext cx="605307" cy="412124"/>
            </a:xfrm>
            <a:custGeom>
              <a:avLst/>
              <a:gdLst>
                <a:gd name="connsiteX0" fmla="*/ 0 w 605307"/>
                <a:gd name="connsiteY0" fmla="*/ 309093 h 412124"/>
                <a:gd name="connsiteX1" fmla="*/ 0 w 605307"/>
                <a:gd name="connsiteY1" fmla="*/ 0 h 412124"/>
                <a:gd name="connsiteX2" fmla="*/ 605307 w 605307"/>
                <a:gd name="connsiteY2" fmla="*/ 103031 h 412124"/>
                <a:gd name="connsiteX3" fmla="*/ 605307 w 605307"/>
                <a:gd name="connsiteY3" fmla="*/ 412124 h 412124"/>
              </a:gdLst>
              <a:ahLst/>
              <a:cxnLst>
                <a:cxn ang="0">
                  <a:pos x="connsiteX0" y="connsiteY0"/>
                </a:cxn>
                <a:cxn ang="0">
                  <a:pos x="connsiteX1" y="connsiteY1"/>
                </a:cxn>
                <a:cxn ang="0">
                  <a:pos x="connsiteX2" y="connsiteY2"/>
                </a:cxn>
                <a:cxn ang="0">
                  <a:pos x="connsiteX3" y="connsiteY3"/>
                </a:cxn>
              </a:cxnLst>
              <a:rect l="l" t="t" r="r" b="b"/>
              <a:pathLst>
                <a:path w="605307" h="412124">
                  <a:moveTo>
                    <a:pt x="0" y="309093"/>
                  </a:moveTo>
                  <a:lnTo>
                    <a:pt x="0" y="0"/>
                  </a:lnTo>
                  <a:lnTo>
                    <a:pt x="605307" y="103031"/>
                  </a:lnTo>
                  <a:lnTo>
                    <a:pt x="605307" y="41212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0" name="Arc 119"/>
            <p:cNvSpPr/>
            <p:nvPr/>
          </p:nvSpPr>
          <p:spPr>
            <a:xfrm>
              <a:off x="6581840" y="991673"/>
              <a:ext cx="1858691" cy="2305433"/>
            </a:xfrm>
            <a:prstGeom prst="arc">
              <a:avLst>
                <a:gd name="adj1" fmla="val 15900207"/>
                <a:gd name="adj2" fmla="val 554184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21" name="Forme libre 120"/>
            <p:cNvSpPr/>
            <p:nvPr/>
          </p:nvSpPr>
          <p:spPr>
            <a:xfrm>
              <a:off x="7353837" y="579549"/>
              <a:ext cx="1339402" cy="4172755"/>
            </a:xfrm>
            <a:custGeom>
              <a:avLst/>
              <a:gdLst>
                <a:gd name="connsiteX0" fmla="*/ 0 w 1339402"/>
                <a:gd name="connsiteY0" fmla="*/ 103031 h 4172755"/>
                <a:gd name="connsiteX1" fmla="*/ 695459 w 1339402"/>
                <a:gd name="connsiteY1" fmla="*/ 0 h 4172755"/>
                <a:gd name="connsiteX2" fmla="*/ 1339402 w 1339402"/>
                <a:gd name="connsiteY2" fmla="*/ 115910 h 4172755"/>
                <a:gd name="connsiteX3" fmla="*/ 1262129 w 1339402"/>
                <a:gd name="connsiteY3" fmla="*/ 4172755 h 4172755"/>
              </a:gdLst>
              <a:ahLst/>
              <a:cxnLst>
                <a:cxn ang="0">
                  <a:pos x="connsiteX0" y="connsiteY0"/>
                </a:cxn>
                <a:cxn ang="0">
                  <a:pos x="connsiteX1" y="connsiteY1"/>
                </a:cxn>
                <a:cxn ang="0">
                  <a:pos x="connsiteX2" y="connsiteY2"/>
                </a:cxn>
                <a:cxn ang="0">
                  <a:pos x="connsiteX3" y="connsiteY3"/>
                </a:cxn>
              </a:cxnLst>
              <a:rect l="l" t="t" r="r" b="b"/>
              <a:pathLst>
                <a:path w="1339402" h="4172755">
                  <a:moveTo>
                    <a:pt x="0" y="103031"/>
                  </a:moveTo>
                  <a:lnTo>
                    <a:pt x="695459" y="0"/>
                  </a:lnTo>
                  <a:lnTo>
                    <a:pt x="1339402" y="115910"/>
                  </a:lnTo>
                  <a:lnTo>
                    <a:pt x="1262129" y="417275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2" name="Connecteur droit 121"/>
            <p:cNvCxnSpPr>
              <a:stCxn id="121" idx="2"/>
              <a:endCxn id="119" idx="2"/>
            </p:cNvCxnSpPr>
            <p:nvPr/>
          </p:nvCxnSpPr>
          <p:spPr>
            <a:xfrm flipH="1">
              <a:off x="7959144" y="695459"/>
              <a:ext cx="734095"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Connecteur droit 122"/>
            <p:cNvCxnSpPr/>
            <p:nvPr/>
          </p:nvCxnSpPr>
          <p:spPr>
            <a:xfrm>
              <a:off x="7353837" y="3372128"/>
              <a:ext cx="0" cy="901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7959144" y="3212481"/>
              <a:ext cx="0" cy="11109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a:off x="7370172" y="4240177"/>
              <a:ext cx="588972"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necteur droit 125"/>
            <p:cNvCxnSpPr>
              <a:endCxn id="129" idx="0"/>
            </p:cNvCxnSpPr>
            <p:nvPr/>
          </p:nvCxnSpPr>
          <p:spPr>
            <a:xfrm>
              <a:off x="7353836" y="4227298"/>
              <a:ext cx="134266" cy="6806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a:off x="7932640" y="4273357"/>
              <a:ext cx="157349" cy="8798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Arc 127"/>
            <p:cNvSpPr/>
            <p:nvPr/>
          </p:nvSpPr>
          <p:spPr>
            <a:xfrm flipV="1">
              <a:off x="7998435" y="3809861"/>
              <a:ext cx="624795" cy="1530599"/>
            </a:xfrm>
            <a:prstGeom prst="arc">
              <a:avLst>
                <a:gd name="adj1" fmla="val 14369333"/>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29" name="Arc 128"/>
            <p:cNvSpPr/>
            <p:nvPr/>
          </p:nvSpPr>
          <p:spPr>
            <a:xfrm flipV="1">
              <a:off x="7432510" y="3706828"/>
              <a:ext cx="624795" cy="1530599"/>
            </a:xfrm>
            <a:prstGeom prst="arc">
              <a:avLst>
                <a:gd name="adj1" fmla="val 14369333"/>
                <a:gd name="adj2" fmla="val 159784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30" name="Ellipse 129"/>
            <p:cNvSpPr/>
            <p:nvPr/>
          </p:nvSpPr>
          <p:spPr>
            <a:xfrm>
              <a:off x="7876046" y="6313664"/>
              <a:ext cx="216000" cy="216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1" name="Forme libre 130"/>
            <p:cNvSpPr/>
            <p:nvPr/>
          </p:nvSpPr>
          <p:spPr>
            <a:xfrm>
              <a:off x="7933386" y="5228822"/>
              <a:ext cx="193183" cy="1223493"/>
            </a:xfrm>
            <a:custGeom>
              <a:avLst/>
              <a:gdLst>
                <a:gd name="connsiteX0" fmla="*/ 0 w 218941"/>
                <a:gd name="connsiteY0" fmla="*/ 25757 h 1120461"/>
                <a:gd name="connsiteX1" fmla="*/ 25758 w 218941"/>
                <a:gd name="connsiteY1" fmla="*/ 257577 h 1120461"/>
                <a:gd name="connsiteX2" fmla="*/ 51516 w 218941"/>
                <a:gd name="connsiteY2" fmla="*/ 1120461 h 1120461"/>
                <a:gd name="connsiteX3" fmla="*/ 103031 w 218941"/>
                <a:gd name="connsiteY3" fmla="*/ 1107583 h 1120461"/>
                <a:gd name="connsiteX4" fmla="*/ 193183 w 218941"/>
                <a:gd name="connsiteY4" fmla="*/ 244698 h 1120461"/>
                <a:gd name="connsiteX5" fmla="*/ 218941 w 218941"/>
                <a:gd name="connsiteY5" fmla="*/ 0 h 1120461"/>
                <a:gd name="connsiteX0" fmla="*/ 0 w 193183"/>
                <a:gd name="connsiteY0" fmla="*/ 0 h 1223493"/>
                <a:gd name="connsiteX1" fmla="*/ 0 w 193183"/>
                <a:gd name="connsiteY1" fmla="*/ 360609 h 1223493"/>
                <a:gd name="connsiteX2" fmla="*/ 25758 w 193183"/>
                <a:gd name="connsiteY2" fmla="*/ 1223493 h 1223493"/>
                <a:gd name="connsiteX3" fmla="*/ 77273 w 193183"/>
                <a:gd name="connsiteY3" fmla="*/ 1210615 h 1223493"/>
                <a:gd name="connsiteX4" fmla="*/ 167425 w 193183"/>
                <a:gd name="connsiteY4" fmla="*/ 347730 h 1223493"/>
                <a:gd name="connsiteX5" fmla="*/ 193183 w 193183"/>
                <a:gd name="connsiteY5" fmla="*/ 103032 h 122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183" h="1223493">
                  <a:moveTo>
                    <a:pt x="0" y="0"/>
                  </a:moveTo>
                  <a:lnTo>
                    <a:pt x="0" y="360609"/>
                  </a:lnTo>
                  <a:lnTo>
                    <a:pt x="25758" y="1223493"/>
                  </a:lnTo>
                  <a:lnTo>
                    <a:pt x="77273" y="1210615"/>
                  </a:lnTo>
                  <a:lnTo>
                    <a:pt x="167425" y="347730"/>
                  </a:lnTo>
                  <a:lnTo>
                    <a:pt x="193183" y="10303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32" name="Connecteur droit 131"/>
            <p:cNvCxnSpPr/>
            <p:nvPr/>
          </p:nvCxnSpPr>
          <p:spPr>
            <a:xfrm>
              <a:off x="7664658" y="5231657"/>
              <a:ext cx="588972" cy="1159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necteur droit 132"/>
            <p:cNvCxnSpPr/>
            <p:nvPr/>
          </p:nvCxnSpPr>
          <p:spPr>
            <a:xfrm flipH="1">
              <a:off x="6989349" y="970208"/>
              <a:ext cx="498753" cy="579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7" name="Flèche vers le bas 136"/>
          <p:cNvSpPr/>
          <p:nvPr/>
        </p:nvSpPr>
        <p:spPr>
          <a:xfrm rot="2516448">
            <a:off x="5927370" y="4179801"/>
            <a:ext cx="174992" cy="27342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3" name="ZoneTexte 142"/>
          <p:cNvSpPr txBox="1"/>
          <p:nvPr/>
        </p:nvSpPr>
        <p:spPr>
          <a:xfrm>
            <a:off x="6077824" y="3971885"/>
            <a:ext cx="265727" cy="339782"/>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44" name="ZoneTexte 143"/>
          <p:cNvSpPr txBox="1"/>
          <p:nvPr/>
        </p:nvSpPr>
        <p:spPr>
          <a:xfrm>
            <a:off x="6122587" y="4247691"/>
            <a:ext cx="41389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Pi</a:t>
            </a:r>
          </a:p>
        </p:txBody>
      </p:sp>
      <p:sp>
        <p:nvSpPr>
          <p:cNvPr id="6" name="ZoneTexte 5"/>
          <p:cNvSpPr txBox="1"/>
          <p:nvPr/>
        </p:nvSpPr>
        <p:spPr>
          <a:xfrm>
            <a:off x="107504" y="686237"/>
            <a:ext cx="8322109" cy="1200329"/>
          </a:xfrm>
          <a:prstGeom prst="rect">
            <a:avLst/>
          </a:prstGeom>
          <a:noFill/>
        </p:spPr>
        <p:txBody>
          <a:bodyPr wrap="square" rtlCol="0">
            <a:spAutoFit/>
          </a:bodyPr>
          <a:lstStyle/>
          <a:p>
            <a:r>
              <a:rPr lang="fr-FR" dirty="0" smtClean="0"/>
              <a:t>En tout point Pi de l'alésage du calibre, il faut déterminer le déplacement maximum correspondant au minimum de matière.</a:t>
            </a:r>
          </a:p>
          <a:p>
            <a:r>
              <a:rPr lang="fr-FR" dirty="0" smtClean="0"/>
              <a:t>Le déplacement maximum du point Pi correspondant sur la pièce réelle, doit respecter la limite de la zone de tolérance étendue.</a:t>
            </a:r>
            <a:endParaRPr lang="fr-FR" dirty="0"/>
          </a:p>
        </p:txBody>
      </p:sp>
      <p:sp>
        <p:nvSpPr>
          <p:cNvPr id="92" name="ZoneTexte 91"/>
          <p:cNvSpPr txBox="1"/>
          <p:nvPr/>
        </p:nvSpPr>
        <p:spPr>
          <a:xfrm>
            <a:off x="4600544" y="6008362"/>
            <a:ext cx="4281428" cy="646331"/>
          </a:xfrm>
          <a:prstGeom prst="rect">
            <a:avLst/>
          </a:prstGeom>
          <a:solidFill>
            <a:srgbClr val="FFFF00"/>
          </a:solidFill>
        </p:spPr>
        <p:txBody>
          <a:bodyPr wrap="square" rtlCol="0">
            <a:spAutoFit/>
          </a:bodyPr>
          <a:lstStyle/>
          <a:p>
            <a:r>
              <a:rPr lang="fr-FR" dirty="0" smtClean="0"/>
              <a:t>Pièce réelle ayant le même comportement que le calibre</a:t>
            </a:r>
            <a:endParaRPr lang="fr-FR" dirty="0"/>
          </a:p>
        </p:txBody>
      </p:sp>
      <p:sp>
        <p:nvSpPr>
          <p:cNvPr id="115" name="ZoneTexte 114"/>
          <p:cNvSpPr txBox="1"/>
          <p:nvPr/>
        </p:nvSpPr>
        <p:spPr>
          <a:xfrm>
            <a:off x="334692" y="6008362"/>
            <a:ext cx="1464648" cy="369332"/>
          </a:xfrm>
          <a:prstGeom prst="rect">
            <a:avLst/>
          </a:prstGeom>
          <a:solidFill>
            <a:srgbClr val="FFFF00"/>
          </a:solidFill>
        </p:spPr>
        <p:txBody>
          <a:bodyPr wrap="square" rtlCol="0">
            <a:spAutoFit/>
          </a:bodyPr>
          <a:lstStyle/>
          <a:p>
            <a:r>
              <a:rPr lang="fr-FR" dirty="0" smtClean="0"/>
              <a:t>Calibre admis</a:t>
            </a:r>
            <a:endParaRPr lang="fr-FR" dirty="0"/>
          </a:p>
        </p:txBody>
      </p:sp>
    </p:spTree>
    <p:extLst>
      <p:ext uri="{BB962C8B-B14F-4D97-AF65-F5344CB8AC3E}">
        <p14:creationId xmlns:p14="http://schemas.microsoft.com/office/powerpoint/2010/main" val="316853381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 name="Forme libre 234"/>
          <p:cNvSpPr/>
          <p:nvPr/>
        </p:nvSpPr>
        <p:spPr>
          <a:xfrm>
            <a:off x="5295950" y="976178"/>
            <a:ext cx="3571276" cy="2566496"/>
          </a:xfrm>
          <a:custGeom>
            <a:avLst/>
            <a:gdLst>
              <a:gd name="connsiteX0" fmla="*/ 38938 w 3571276"/>
              <a:gd name="connsiteY0" fmla="*/ 57150 h 2566496"/>
              <a:gd name="connsiteX1" fmla="*/ 467563 w 3571276"/>
              <a:gd name="connsiteY1" fmla="*/ 9525 h 2566496"/>
              <a:gd name="connsiteX2" fmla="*/ 1439113 w 3571276"/>
              <a:gd name="connsiteY2" fmla="*/ 85725 h 2566496"/>
              <a:gd name="connsiteX3" fmla="*/ 2210638 w 3571276"/>
              <a:gd name="connsiteY3" fmla="*/ 66675 h 2566496"/>
              <a:gd name="connsiteX4" fmla="*/ 2629738 w 3571276"/>
              <a:gd name="connsiteY4" fmla="*/ 0 h 2566496"/>
              <a:gd name="connsiteX5" fmla="*/ 3315538 w 3571276"/>
              <a:gd name="connsiteY5" fmla="*/ 28575 h 2566496"/>
              <a:gd name="connsiteX6" fmla="*/ 3448888 w 3571276"/>
              <a:gd name="connsiteY6" fmla="*/ 47625 h 2566496"/>
              <a:gd name="connsiteX7" fmla="*/ 3544138 w 3571276"/>
              <a:gd name="connsiteY7" fmla="*/ 228600 h 2566496"/>
              <a:gd name="connsiteX8" fmla="*/ 3477463 w 3571276"/>
              <a:gd name="connsiteY8" fmla="*/ 1304925 h 2566496"/>
              <a:gd name="connsiteX9" fmla="*/ 3563188 w 3571276"/>
              <a:gd name="connsiteY9" fmla="*/ 1933575 h 2566496"/>
              <a:gd name="connsiteX10" fmla="*/ 3553663 w 3571276"/>
              <a:gd name="connsiteY10" fmla="*/ 2438400 h 2566496"/>
              <a:gd name="connsiteX11" fmla="*/ 3439363 w 3571276"/>
              <a:gd name="connsiteY11" fmla="*/ 2495550 h 2566496"/>
              <a:gd name="connsiteX12" fmla="*/ 2734513 w 3571276"/>
              <a:gd name="connsiteY12" fmla="*/ 2486025 h 2566496"/>
              <a:gd name="connsiteX13" fmla="*/ 1953463 w 3571276"/>
              <a:gd name="connsiteY13" fmla="*/ 2514600 h 2566496"/>
              <a:gd name="connsiteX14" fmla="*/ 1229563 w 3571276"/>
              <a:gd name="connsiteY14" fmla="*/ 2514600 h 2566496"/>
              <a:gd name="connsiteX15" fmla="*/ 515188 w 3571276"/>
              <a:gd name="connsiteY15" fmla="*/ 2495550 h 2566496"/>
              <a:gd name="connsiteX16" fmla="*/ 77038 w 3571276"/>
              <a:gd name="connsiteY16" fmla="*/ 2514600 h 2566496"/>
              <a:gd name="connsiteX17" fmla="*/ 67513 w 3571276"/>
              <a:gd name="connsiteY17" fmla="*/ 1733550 h 2566496"/>
              <a:gd name="connsiteX18" fmla="*/ 67513 w 3571276"/>
              <a:gd name="connsiteY18" fmla="*/ 819150 h 2566496"/>
              <a:gd name="connsiteX19" fmla="*/ 19888 w 3571276"/>
              <a:gd name="connsiteY19" fmla="*/ 314325 h 2566496"/>
              <a:gd name="connsiteX20" fmla="*/ 38938 w 3571276"/>
              <a:gd name="connsiteY20" fmla="*/ 57150 h 256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71276" h="2566496">
                <a:moveTo>
                  <a:pt x="38938" y="57150"/>
                </a:moveTo>
                <a:cubicBezTo>
                  <a:pt x="113550" y="6350"/>
                  <a:pt x="234201" y="4763"/>
                  <a:pt x="467563" y="9525"/>
                </a:cubicBezTo>
                <a:cubicBezTo>
                  <a:pt x="700925" y="14287"/>
                  <a:pt x="1148601" y="76200"/>
                  <a:pt x="1439113" y="85725"/>
                </a:cubicBezTo>
                <a:cubicBezTo>
                  <a:pt x="1729625" y="95250"/>
                  <a:pt x="2012201" y="80963"/>
                  <a:pt x="2210638" y="66675"/>
                </a:cubicBezTo>
                <a:cubicBezTo>
                  <a:pt x="2409076" y="52387"/>
                  <a:pt x="2445588" y="6350"/>
                  <a:pt x="2629738" y="0"/>
                </a:cubicBezTo>
                <a:lnTo>
                  <a:pt x="3315538" y="28575"/>
                </a:lnTo>
                <a:cubicBezTo>
                  <a:pt x="3452063" y="36512"/>
                  <a:pt x="3410788" y="14288"/>
                  <a:pt x="3448888" y="47625"/>
                </a:cubicBezTo>
                <a:cubicBezTo>
                  <a:pt x="3486988" y="80962"/>
                  <a:pt x="3539376" y="19050"/>
                  <a:pt x="3544138" y="228600"/>
                </a:cubicBezTo>
                <a:cubicBezTo>
                  <a:pt x="3548901" y="438150"/>
                  <a:pt x="3474288" y="1020763"/>
                  <a:pt x="3477463" y="1304925"/>
                </a:cubicBezTo>
                <a:cubicBezTo>
                  <a:pt x="3480638" y="1589087"/>
                  <a:pt x="3550488" y="1744663"/>
                  <a:pt x="3563188" y="1933575"/>
                </a:cubicBezTo>
                <a:cubicBezTo>
                  <a:pt x="3575888" y="2122487"/>
                  <a:pt x="3574300" y="2344738"/>
                  <a:pt x="3553663" y="2438400"/>
                </a:cubicBezTo>
                <a:cubicBezTo>
                  <a:pt x="3533026" y="2532062"/>
                  <a:pt x="3575888" y="2487613"/>
                  <a:pt x="3439363" y="2495550"/>
                </a:cubicBezTo>
                <a:cubicBezTo>
                  <a:pt x="3302838" y="2503488"/>
                  <a:pt x="2982163" y="2482850"/>
                  <a:pt x="2734513" y="2486025"/>
                </a:cubicBezTo>
                <a:cubicBezTo>
                  <a:pt x="2486863" y="2489200"/>
                  <a:pt x="2204288" y="2509838"/>
                  <a:pt x="1953463" y="2514600"/>
                </a:cubicBezTo>
                <a:cubicBezTo>
                  <a:pt x="1702638" y="2519362"/>
                  <a:pt x="1469275" y="2517775"/>
                  <a:pt x="1229563" y="2514600"/>
                </a:cubicBezTo>
                <a:cubicBezTo>
                  <a:pt x="989851" y="2511425"/>
                  <a:pt x="707275" y="2495550"/>
                  <a:pt x="515188" y="2495550"/>
                </a:cubicBezTo>
                <a:cubicBezTo>
                  <a:pt x="323101" y="2495550"/>
                  <a:pt x="151651" y="2641600"/>
                  <a:pt x="77038" y="2514600"/>
                </a:cubicBezTo>
                <a:cubicBezTo>
                  <a:pt x="2425" y="2387600"/>
                  <a:pt x="69101" y="2016125"/>
                  <a:pt x="67513" y="1733550"/>
                </a:cubicBezTo>
                <a:cubicBezTo>
                  <a:pt x="65926" y="1450975"/>
                  <a:pt x="75450" y="1055687"/>
                  <a:pt x="67513" y="819150"/>
                </a:cubicBezTo>
                <a:cubicBezTo>
                  <a:pt x="59576" y="582613"/>
                  <a:pt x="19888" y="438150"/>
                  <a:pt x="19888" y="314325"/>
                </a:cubicBezTo>
                <a:cubicBezTo>
                  <a:pt x="19888" y="190500"/>
                  <a:pt x="-35674" y="107950"/>
                  <a:pt x="38938" y="57150"/>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6" name="Rectangle 225"/>
          <p:cNvSpPr/>
          <p:nvPr/>
        </p:nvSpPr>
        <p:spPr>
          <a:xfrm>
            <a:off x="593095" y="1029169"/>
            <a:ext cx="3516856" cy="2460514"/>
          </a:xfrm>
          <a:prstGeom prst="rect">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 name="Freeform 278" descr="Diagonales vers le haut (blanc/noir)"/>
          <p:cNvSpPr>
            <a:spLocks/>
          </p:cNvSpPr>
          <p:nvPr/>
        </p:nvSpPr>
        <p:spPr bwMode="auto">
          <a:xfrm rot="16200000">
            <a:off x="644472" y="1458438"/>
            <a:ext cx="1057230" cy="995116"/>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solidFill>
            <a:srgbClr val="FFCCFF"/>
          </a:solidFill>
          <a:ln>
            <a:noFill/>
          </a:ln>
          <a:extLst/>
        </p:spPr>
        <p:txBody>
          <a:bodyPr/>
          <a:lstStyle/>
          <a:p>
            <a:endParaRPr lang="fr-FR"/>
          </a:p>
        </p:txBody>
      </p:sp>
      <p:sp>
        <p:nvSpPr>
          <p:cNvPr id="184" name="Ellipse 183"/>
          <p:cNvSpPr/>
          <p:nvPr/>
        </p:nvSpPr>
        <p:spPr>
          <a:xfrm>
            <a:off x="947435" y="1616477"/>
            <a:ext cx="549069" cy="54906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ZoneTexte 1"/>
          <p:cNvSpPr txBox="1"/>
          <p:nvPr/>
        </p:nvSpPr>
        <p:spPr>
          <a:xfrm>
            <a:off x="107504" y="116632"/>
            <a:ext cx="2381999"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OPTIMISATION</a:t>
            </a:r>
            <a:endParaRPr lang="fr-FR" sz="2400" b="1" dirty="0">
              <a:latin typeface="Arial" panose="020B0604020202020204" pitchFamily="34" charset="0"/>
              <a:cs typeface="Arial" panose="020B0604020202020204" pitchFamily="34" charset="0"/>
            </a:endParaRPr>
          </a:p>
        </p:txBody>
      </p:sp>
      <p:sp>
        <p:nvSpPr>
          <p:cNvPr id="32" name="ZoneTexte 31"/>
          <p:cNvSpPr txBox="1"/>
          <p:nvPr/>
        </p:nvSpPr>
        <p:spPr>
          <a:xfrm rot="16200000">
            <a:off x="3560751" y="606134"/>
            <a:ext cx="63190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10.08</a:t>
            </a:r>
          </a:p>
        </p:txBody>
      </p:sp>
      <p:sp>
        <p:nvSpPr>
          <p:cNvPr id="36" name="ZoneTexte 35"/>
          <p:cNvSpPr txBox="1"/>
          <p:nvPr/>
        </p:nvSpPr>
        <p:spPr>
          <a:xfrm>
            <a:off x="-191572" y="1267295"/>
            <a:ext cx="771365"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10.08</a:t>
            </a:r>
          </a:p>
        </p:txBody>
      </p:sp>
      <p:sp>
        <p:nvSpPr>
          <p:cNvPr id="60" name="Line 345"/>
          <p:cNvSpPr>
            <a:spLocks noChangeShapeType="1"/>
          </p:cNvSpPr>
          <p:nvPr/>
        </p:nvSpPr>
        <p:spPr bwMode="auto">
          <a:xfrm flipH="1" flipV="1">
            <a:off x="7430738" y="1134300"/>
            <a:ext cx="323161" cy="297633"/>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4" name="Line 344"/>
          <p:cNvSpPr>
            <a:spLocks noChangeShapeType="1"/>
          </p:cNvSpPr>
          <p:nvPr/>
        </p:nvSpPr>
        <p:spPr bwMode="auto">
          <a:xfrm flipH="1" flipV="1">
            <a:off x="5666019" y="1293244"/>
            <a:ext cx="174341" cy="21637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6" name="Group 301"/>
          <p:cNvGrpSpPr>
            <a:grpSpLocks/>
          </p:cNvGrpSpPr>
          <p:nvPr/>
        </p:nvGrpSpPr>
        <p:grpSpPr bwMode="auto">
          <a:xfrm>
            <a:off x="5840361" y="1707001"/>
            <a:ext cx="116907" cy="116906"/>
            <a:chOff x="3742" y="3913"/>
            <a:chExt cx="85" cy="85"/>
          </a:xfrm>
        </p:grpSpPr>
        <p:sp>
          <p:nvSpPr>
            <p:cNvPr id="69"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0"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7" name="Forme libre 1"/>
          <p:cNvSpPr>
            <a:spLocks/>
          </p:cNvSpPr>
          <p:nvPr/>
        </p:nvSpPr>
        <p:spPr bwMode="auto">
          <a:xfrm>
            <a:off x="5594167" y="1504820"/>
            <a:ext cx="552904" cy="544648"/>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68" name="Oval 279"/>
          <p:cNvSpPr>
            <a:spLocks noChangeArrowheads="1"/>
          </p:cNvSpPr>
          <p:nvPr/>
        </p:nvSpPr>
        <p:spPr bwMode="auto">
          <a:xfrm>
            <a:off x="5666020" y="1544880"/>
            <a:ext cx="435770" cy="435766"/>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2" name="ZoneTexte 71"/>
          <p:cNvSpPr txBox="1"/>
          <p:nvPr/>
        </p:nvSpPr>
        <p:spPr>
          <a:xfrm>
            <a:off x="6098687" y="3029505"/>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5</a:t>
            </a:r>
          </a:p>
        </p:txBody>
      </p:sp>
      <p:sp>
        <p:nvSpPr>
          <p:cNvPr id="73" name="ZoneTexte 72"/>
          <p:cNvSpPr txBox="1"/>
          <p:nvPr/>
        </p:nvSpPr>
        <p:spPr>
          <a:xfrm>
            <a:off x="5424091" y="1034047"/>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74" name="Line 157"/>
          <p:cNvSpPr>
            <a:spLocks noChangeShapeType="1"/>
          </p:cNvSpPr>
          <p:nvPr/>
        </p:nvSpPr>
        <p:spPr bwMode="auto">
          <a:xfrm>
            <a:off x="5890614" y="859811"/>
            <a:ext cx="1190974"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75" name="Rectangle 158"/>
          <p:cNvSpPr>
            <a:spLocks noChangeArrowheads="1"/>
          </p:cNvSpPr>
          <p:nvPr/>
        </p:nvSpPr>
        <p:spPr bwMode="auto">
          <a:xfrm>
            <a:off x="6201834" y="494386"/>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40</a:t>
            </a:r>
            <a:endParaRPr lang="fr-FR" altLang="fr-FR" sz="1400" dirty="0">
              <a:latin typeface="Arial" panose="020B0604020202020204" pitchFamily="34" charset="0"/>
              <a:cs typeface="Arial" panose="020B0604020202020204" pitchFamily="34" charset="0"/>
            </a:endParaRPr>
          </a:p>
        </p:txBody>
      </p:sp>
      <p:sp>
        <p:nvSpPr>
          <p:cNvPr id="76" name="Rectangle 159"/>
          <p:cNvSpPr>
            <a:spLocks noChangeArrowheads="1"/>
          </p:cNvSpPr>
          <p:nvPr/>
        </p:nvSpPr>
        <p:spPr bwMode="auto">
          <a:xfrm>
            <a:off x="6255691" y="535662"/>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77" name="Line 156"/>
          <p:cNvSpPr>
            <a:spLocks noChangeShapeType="1"/>
          </p:cNvSpPr>
          <p:nvPr/>
        </p:nvSpPr>
        <p:spPr bwMode="auto">
          <a:xfrm>
            <a:off x="5889027" y="774354"/>
            <a:ext cx="0" cy="2265217"/>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79" name="Connecteur droit avec flèche 78"/>
          <p:cNvCxnSpPr/>
          <p:nvPr/>
        </p:nvCxnSpPr>
        <p:spPr>
          <a:xfrm>
            <a:off x="8206363" y="1486335"/>
            <a:ext cx="0" cy="52932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2" name="Line 306"/>
          <p:cNvSpPr>
            <a:spLocks noChangeShapeType="1"/>
          </p:cNvSpPr>
          <p:nvPr/>
        </p:nvSpPr>
        <p:spPr bwMode="auto">
          <a:xfrm>
            <a:off x="5019674" y="1980646"/>
            <a:ext cx="8792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Line 307"/>
          <p:cNvSpPr>
            <a:spLocks noChangeShapeType="1"/>
          </p:cNvSpPr>
          <p:nvPr/>
        </p:nvSpPr>
        <p:spPr bwMode="auto">
          <a:xfrm>
            <a:off x="5019674" y="1538246"/>
            <a:ext cx="8948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4" name="Connecteur droit avec flèche 83"/>
          <p:cNvCxnSpPr/>
          <p:nvPr/>
        </p:nvCxnSpPr>
        <p:spPr>
          <a:xfrm>
            <a:off x="5088580" y="1531873"/>
            <a:ext cx="0" cy="466677"/>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5" name="ZoneTexte 84"/>
          <p:cNvSpPr txBox="1"/>
          <p:nvPr/>
        </p:nvSpPr>
        <p:spPr>
          <a:xfrm rot="16200000">
            <a:off x="4680202" y="1600646"/>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a:t>
            </a:r>
          </a:p>
        </p:txBody>
      </p:sp>
      <p:sp>
        <p:nvSpPr>
          <p:cNvPr id="86" name="Line 345"/>
          <p:cNvSpPr>
            <a:spLocks noChangeShapeType="1"/>
          </p:cNvSpPr>
          <p:nvPr/>
        </p:nvSpPr>
        <p:spPr bwMode="auto">
          <a:xfrm>
            <a:off x="7574193" y="3204982"/>
            <a:ext cx="535371" cy="11376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 name="ZoneTexte 87"/>
          <p:cNvSpPr txBox="1"/>
          <p:nvPr/>
        </p:nvSpPr>
        <p:spPr>
          <a:xfrm>
            <a:off x="7232185" y="825384"/>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sp>
        <p:nvSpPr>
          <p:cNvPr id="89" name="Rectangle 240"/>
          <p:cNvSpPr>
            <a:spLocks noChangeArrowheads="1"/>
          </p:cNvSpPr>
          <p:nvPr/>
        </p:nvSpPr>
        <p:spPr bwMode="auto">
          <a:xfrm rot="-5400000">
            <a:off x="8741976" y="2107547"/>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90" name="Rectangle 241"/>
          <p:cNvSpPr>
            <a:spLocks noChangeArrowheads="1"/>
          </p:cNvSpPr>
          <p:nvPr/>
        </p:nvSpPr>
        <p:spPr bwMode="auto">
          <a:xfrm>
            <a:off x="8858657" y="2102413"/>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91" name="Connecteur droit avec flèche 90"/>
          <p:cNvCxnSpPr/>
          <p:nvPr/>
        </p:nvCxnSpPr>
        <p:spPr>
          <a:xfrm>
            <a:off x="9230132" y="1744303"/>
            <a:ext cx="0" cy="999593"/>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2" name="Forme libre 1"/>
          <p:cNvSpPr>
            <a:spLocks/>
          </p:cNvSpPr>
          <p:nvPr/>
        </p:nvSpPr>
        <p:spPr bwMode="auto">
          <a:xfrm>
            <a:off x="6492763" y="2190833"/>
            <a:ext cx="1138886" cy="1127472"/>
          </a:xfrm>
          <a:custGeom>
            <a:avLst/>
            <a:gdLst>
              <a:gd name="T0" fmla="*/ 165793 w 639380"/>
              <a:gd name="T1" fmla="*/ 33167 h 628851"/>
              <a:gd name="T2" fmla="*/ 45331 w 639380"/>
              <a:gd name="T3" fmla="*/ 113327 h 628851"/>
              <a:gd name="T4" fmla="*/ 2307 w 639380"/>
              <a:gd name="T5" fmla="*/ 238534 h 628851"/>
              <a:gd name="T6" fmla="*/ 10911 w 639380"/>
              <a:gd name="T7" fmla="*/ 338700 h 628851"/>
              <a:gd name="T8" fmla="*/ 53935 w 639380"/>
              <a:gd name="T9" fmla="*/ 483943 h 628851"/>
              <a:gd name="T10" fmla="*/ 127074 w 639380"/>
              <a:gd name="T11" fmla="*/ 584111 h 628851"/>
              <a:gd name="T12" fmla="*/ 264747 w 639380"/>
              <a:gd name="T13" fmla="*/ 609150 h 628851"/>
              <a:gd name="T14" fmla="*/ 402414 w 639380"/>
              <a:gd name="T15" fmla="*/ 569085 h 628851"/>
              <a:gd name="T16" fmla="*/ 514278 w 639380"/>
              <a:gd name="T17" fmla="*/ 519000 h 628851"/>
              <a:gd name="T18" fmla="*/ 531487 w 639380"/>
              <a:gd name="T19" fmla="*/ 268585 h 628851"/>
              <a:gd name="T20" fmla="*/ 505674 w 639380"/>
              <a:gd name="T21" fmla="*/ 98298 h 628851"/>
              <a:gd name="T22" fmla="*/ 350789 w 639380"/>
              <a:gd name="T23" fmla="*/ 3141 h 628851"/>
              <a:gd name="T24" fmla="*/ 165793 w 639380"/>
              <a:gd name="T25" fmla="*/ 33167 h 6288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9380" h="628851">
                <a:moveTo>
                  <a:pt x="199084" y="34234"/>
                </a:moveTo>
                <a:cubicBezTo>
                  <a:pt x="137952" y="53176"/>
                  <a:pt x="87152" y="81590"/>
                  <a:pt x="54433" y="116892"/>
                </a:cubicBezTo>
                <a:cubicBezTo>
                  <a:pt x="21714" y="152194"/>
                  <a:pt x="9660" y="207299"/>
                  <a:pt x="2772" y="246045"/>
                </a:cubicBezTo>
                <a:cubicBezTo>
                  <a:pt x="-4116" y="284791"/>
                  <a:pt x="2772" y="307177"/>
                  <a:pt x="13104" y="349367"/>
                </a:cubicBezTo>
                <a:cubicBezTo>
                  <a:pt x="23436" y="391557"/>
                  <a:pt x="41518" y="456994"/>
                  <a:pt x="64765" y="499184"/>
                </a:cubicBezTo>
                <a:cubicBezTo>
                  <a:pt x="88012" y="541374"/>
                  <a:pt x="110399" y="580981"/>
                  <a:pt x="152589" y="602506"/>
                </a:cubicBezTo>
                <a:cubicBezTo>
                  <a:pt x="194779" y="624031"/>
                  <a:pt x="262799" y="630919"/>
                  <a:pt x="317904" y="628336"/>
                </a:cubicBezTo>
                <a:cubicBezTo>
                  <a:pt x="373009" y="625753"/>
                  <a:pt x="433281" y="602505"/>
                  <a:pt x="483220" y="587007"/>
                </a:cubicBezTo>
                <a:cubicBezTo>
                  <a:pt x="533159" y="571509"/>
                  <a:pt x="591708" y="587007"/>
                  <a:pt x="617538" y="535346"/>
                </a:cubicBezTo>
                <a:cubicBezTo>
                  <a:pt x="643368" y="483685"/>
                  <a:pt x="639925" y="349366"/>
                  <a:pt x="638203" y="277041"/>
                </a:cubicBezTo>
                <a:cubicBezTo>
                  <a:pt x="636481" y="204716"/>
                  <a:pt x="643369" y="147028"/>
                  <a:pt x="607206" y="101394"/>
                </a:cubicBezTo>
                <a:cubicBezTo>
                  <a:pt x="571043" y="55760"/>
                  <a:pt x="490968" y="15292"/>
                  <a:pt x="421226" y="3238"/>
                </a:cubicBezTo>
                <a:cubicBezTo>
                  <a:pt x="351484" y="-8816"/>
                  <a:pt x="260216" y="15292"/>
                  <a:pt x="199084" y="34234"/>
                </a:cubicBezTo>
                <a:close/>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96" name="Line 345"/>
          <p:cNvSpPr>
            <a:spLocks noChangeShapeType="1"/>
          </p:cNvSpPr>
          <p:nvPr/>
        </p:nvSpPr>
        <p:spPr bwMode="auto">
          <a:xfrm flipH="1">
            <a:off x="6323204" y="3020442"/>
            <a:ext cx="272138" cy="165164"/>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5" name="ZoneTexte 104"/>
          <p:cNvSpPr txBox="1"/>
          <p:nvPr/>
        </p:nvSpPr>
        <p:spPr>
          <a:xfrm rot="20336068">
            <a:off x="5927807" y="1318012"/>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06" name="ZoneTexte 105"/>
          <p:cNvSpPr txBox="1"/>
          <p:nvPr/>
        </p:nvSpPr>
        <p:spPr>
          <a:xfrm>
            <a:off x="6037773" y="1139357"/>
            <a:ext cx="344966" cy="307777"/>
          </a:xfrm>
          <a:prstGeom prst="rect">
            <a:avLst/>
          </a:prstGeom>
          <a:solidFill>
            <a:schemeClr val="bg1"/>
          </a:solidFill>
        </p:spPr>
        <p:txBody>
          <a:bodyPr wrap="none" rtlCol="0">
            <a:spAutoFit/>
          </a:bodyPr>
          <a:lstStyle/>
          <a:p>
            <a:r>
              <a:rPr lang="fr-FR" sz="1400" dirty="0" smtClean="0">
                <a:latin typeface="Arial" panose="020B0604020202020204" pitchFamily="34" charset="0"/>
                <a:cs typeface="Arial" panose="020B0604020202020204" pitchFamily="34" charset="0"/>
              </a:rPr>
              <a:t>Bi</a:t>
            </a:r>
          </a:p>
        </p:txBody>
      </p:sp>
      <p:cxnSp>
        <p:nvCxnSpPr>
          <p:cNvPr id="108" name="Connecteur droit 107"/>
          <p:cNvCxnSpPr/>
          <p:nvPr/>
        </p:nvCxnSpPr>
        <p:spPr>
          <a:xfrm>
            <a:off x="6101790" y="1544880"/>
            <a:ext cx="433836" cy="4357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09" name="Connecteur droit 108"/>
          <p:cNvCxnSpPr/>
          <p:nvPr/>
        </p:nvCxnSpPr>
        <p:spPr>
          <a:xfrm>
            <a:off x="6023795" y="1602087"/>
            <a:ext cx="433836" cy="4357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Connecteur droit avec flèche 110"/>
          <p:cNvCxnSpPr/>
          <p:nvPr/>
        </p:nvCxnSpPr>
        <p:spPr>
          <a:xfrm rot="5400000">
            <a:off x="6429987" y="1439985"/>
            <a:ext cx="417050" cy="44738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3" name="Connecteur droit avec flèche 112"/>
          <p:cNvCxnSpPr/>
          <p:nvPr/>
        </p:nvCxnSpPr>
        <p:spPr>
          <a:xfrm flipV="1">
            <a:off x="6269877" y="1933427"/>
            <a:ext cx="91982" cy="8574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5" name="ZoneTexte 114"/>
          <p:cNvSpPr txBox="1"/>
          <p:nvPr/>
        </p:nvSpPr>
        <p:spPr>
          <a:xfrm rot="18921316">
            <a:off x="6383382" y="1345710"/>
            <a:ext cx="444352" cy="307777"/>
          </a:xfrm>
          <a:prstGeom prst="rect">
            <a:avLst/>
          </a:prstGeom>
          <a:noFill/>
        </p:spPr>
        <p:txBody>
          <a:bodyPr wrap="none" rtlCol="0">
            <a:spAutoFit/>
          </a:bodyPr>
          <a:lstStyle/>
          <a:p>
            <a:r>
              <a:rPr lang="fr-FR" sz="1400" dirty="0" err="1" smtClean="0">
                <a:latin typeface="Arial" panose="020B0604020202020204" pitchFamily="34" charset="0"/>
                <a:cs typeface="Arial" panose="020B0604020202020204" pitchFamily="34" charset="0"/>
              </a:rPr>
              <a:t>eBi</a:t>
            </a:r>
            <a:endParaRPr lang="fr-FR" sz="1400" dirty="0" smtClean="0">
              <a:latin typeface="Arial" panose="020B0604020202020204" pitchFamily="34" charset="0"/>
              <a:cs typeface="Arial" panose="020B0604020202020204" pitchFamily="34" charset="0"/>
            </a:endParaRPr>
          </a:p>
        </p:txBody>
      </p:sp>
      <p:sp>
        <p:nvSpPr>
          <p:cNvPr id="119" name="ZoneTexte 118"/>
          <p:cNvSpPr txBox="1"/>
          <p:nvPr/>
        </p:nvSpPr>
        <p:spPr>
          <a:xfrm>
            <a:off x="8099595" y="998512"/>
            <a:ext cx="354584" cy="307777"/>
          </a:xfrm>
          <a:prstGeom prst="rect">
            <a:avLst/>
          </a:prstGeom>
          <a:solidFill>
            <a:schemeClr val="bg1"/>
          </a:solidFill>
        </p:spPr>
        <p:txBody>
          <a:bodyPr wrap="none" rtlCol="0">
            <a:spAutoFit/>
          </a:bodyPr>
          <a:lstStyle/>
          <a:p>
            <a:r>
              <a:rPr lang="fr-FR" sz="1400" dirty="0" smtClean="0">
                <a:latin typeface="Arial" panose="020B0604020202020204" pitchFamily="34" charset="0"/>
                <a:cs typeface="Arial" panose="020B0604020202020204" pitchFamily="34" charset="0"/>
              </a:rPr>
              <a:t>Ci</a:t>
            </a:r>
          </a:p>
        </p:txBody>
      </p:sp>
      <p:cxnSp>
        <p:nvCxnSpPr>
          <p:cNvPr id="121" name="Connecteur droit avec flèche 120"/>
          <p:cNvCxnSpPr/>
          <p:nvPr/>
        </p:nvCxnSpPr>
        <p:spPr>
          <a:xfrm>
            <a:off x="8023239" y="919065"/>
            <a:ext cx="0" cy="49163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ZoneTexte 125"/>
          <p:cNvSpPr txBox="1"/>
          <p:nvPr/>
        </p:nvSpPr>
        <p:spPr>
          <a:xfrm rot="16200000">
            <a:off x="7660657" y="1047527"/>
            <a:ext cx="453970" cy="307777"/>
          </a:xfrm>
          <a:prstGeom prst="rect">
            <a:avLst/>
          </a:prstGeom>
          <a:noFill/>
        </p:spPr>
        <p:txBody>
          <a:bodyPr wrap="none" rtlCol="0">
            <a:spAutoFit/>
          </a:bodyPr>
          <a:lstStyle/>
          <a:p>
            <a:r>
              <a:rPr lang="fr-FR" sz="1400" dirty="0" err="1" smtClean="0">
                <a:latin typeface="Arial" panose="020B0604020202020204" pitchFamily="34" charset="0"/>
                <a:cs typeface="Arial" panose="020B0604020202020204" pitchFamily="34" charset="0"/>
              </a:rPr>
              <a:t>eCi</a:t>
            </a:r>
            <a:endParaRPr lang="fr-FR" sz="1400" dirty="0" smtClean="0">
              <a:latin typeface="Arial" panose="020B0604020202020204" pitchFamily="34" charset="0"/>
              <a:cs typeface="Arial" panose="020B0604020202020204" pitchFamily="34" charset="0"/>
            </a:endParaRPr>
          </a:p>
        </p:txBody>
      </p:sp>
      <p:sp>
        <p:nvSpPr>
          <p:cNvPr id="129" name="Freeform 309" descr="Diagonales vers le haut (blanc/noir)"/>
          <p:cNvSpPr>
            <a:spLocks/>
          </p:cNvSpPr>
          <p:nvPr/>
        </p:nvSpPr>
        <p:spPr bwMode="auto">
          <a:xfrm>
            <a:off x="3005263" y="2192534"/>
            <a:ext cx="717550" cy="304800"/>
          </a:xfrm>
          <a:custGeom>
            <a:avLst/>
            <a:gdLst>
              <a:gd name="T0" fmla="*/ 2147483647 w 717"/>
              <a:gd name="T1" fmla="*/ 2147483647 h 142"/>
              <a:gd name="T2" fmla="*/ 2147483647 w 717"/>
              <a:gd name="T3" fmla="*/ 0 h 142"/>
              <a:gd name="T4" fmla="*/ 2147483647 w 717"/>
              <a:gd name="T5" fmla="*/ 2147483647 h 142"/>
              <a:gd name="T6" fmla="*/ 2147483647 w 717"/>
              <a:gd name="T7" fmla="*/ 2147483647 h 142"/>
              <a:gd name="T8" fmla="*/ 0 w 717"/>
              <a:gd name="T9" fmla="*/ 2147483647 h 142"/>
              <a:gd name="T10" fmla="*/ 2147483647 w 717"/>
              <a:gd name="T11" fmla="*/ 2147483647 h 1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7" h="142">
                <a:moveTo>
                  <a:pt x="21" y="1"/>
                </a:moveTo>
                <a:lnTo>
                  <a:pt x="708" y="0"/>
                </a:lnTo>
                <a:lnTo>
                  <a:pt x="717" y="142"/>
                </a:lnTo>
                <a:lnTo>
                  <a:pt x="126" y="99"/>
                </a:lnTo>
                <a:lnTo>
                  <a:pt x="0" y="12"/>
                </a:lnTo>
                <a:lnTo>
                  <a:pt x="21" y="1"/>
                </a:lnTo>
                <a:close/>
              </a:path>
            </a:pathLst>
          </a:custGeom>
          <a:solidFill>
            <a:srgbClr val="FFCCFF"/>
          </a:solidFill>
          <a:ln>
            <a:noFill/>
          </a:ln>
          <a:extLst/>
        </p:spPr>
        <p:txBody>
          <a:bodyPr wrap="none" anchor="ctr"/>
          <a:lstStyle/>
          <a:p>
            <a:endParaRPr lang="fr-FR"/>
          </a:p>
        </p:txBody>
      </p:sp>
      <p:sp>
        <p:nvSpPr>
          <p:cNvPr id="136" name="Line 344"/>
          <p:cNvSpPr>
            <a:spLocks noChangeShapeType="1"/>
          </p:cNvSpPr>
          <p:nvPr/>
        </p:nvSpPr>
        <p:spPr bwMode="auto">
          <a:xfrm flipH="1" flipV="1">
            <a:off x="947435" y="1315883"/>
            <a:ext cx="152090" cy="327873"/>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7" name="Group 301"/>
          <p:cNvGrpSpPr>
            <a:grpSpLocks/>
          </p:cNvGrpSpPr>
          <p:nvPr/>
        </p:nvGrpSpPr>
        <p:grpSpPr bwMode="auto">
          <a:xfrm>
            <a:off x="1163516" y="1841135"/>
            <a:ext cx="116907" cy="116906"/>
            <a:chOff x="3742" y="3913"/>
            <a:chExt cx="85" cy="85"/>
          </a:xfrm>
        </p:grpSpPr>
        <p:sp>
          <p:nvSpPr>
            <p:cNvPr id="138" name="Line 30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9" name="Line 30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41" name="Oval 279"/>
          <p:cNvSpPr>
            <a:spLocks noChangeArrowheads="1"/>
          </p:cNvSpPr>
          <p:nvPr/>
        </p:nvSpPr>
        <p:spPr bwMode="auto">
          <a:xfrm>
            <a:off x="989175" y="1679014"/>
            <a:ext cx="435770" cy="435766"/>
          </a:xfrm>
          <a:prstGeom prst="ellipse">
            <a:avLst/>
          </a:pr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42" name="ZoneTexte 141"/>
          <p:cNvSpPr txBox="1"/>
          <p:nvPr/>
        </p:nvSpPr>
        <p:spPr>
          <a:xfrm>
            <a:off x="1291339" y="3079794"/>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5</a:t>
            </a:r>
          </a:p>
        </p:txBody>
      </p:sp>
      <p:sp>
        <p:nvSpPr>
          <p:cNvPr id="143" name="ZoneTexte 142"/>
          <p:cNvSpPr txBox="1"/>
          <p:nvPr/>
        </p:nvSpPr>
        <p:spPr>
          <a:xfrm>
            <a:off x="666467" y="102916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144" name="Line 157"/>
          <p:cNvSpPr>
            <a:spLocks noChangeShapeType="1"/>
          </p:cNvSpPr>
          <p:nvPr/>
        </p:nvSpPr>
        <p:spPr bwMode="auto">
          <a:xfrm>
            <a:off x="1213769" y="946320"/>
            <a:ext cx="1190974"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45" name="Rectangle 158"/>
          <p:cNvSpPr>
            <a:spLocks noChangeArrowheads="1"/>
          </p:cNvSpPr>
          <p:nvPr/>
        </p:nvSpPr>
        <p:spPr bwMode="auto">
          <a:xfrm>
            <a:off x="1524989" y="580895"/>
            <a:ext cx="46807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40</a:t>
            </a:r>
            <a:endParaRPr lang="fr-FR" altLang="fr-FR" sz="1400" dirty="0">
              <a:latin typeface="Arial" panose="020B0604020202020204" pitchFamily="34" charset="0"/>
              <a:cs typeface="Arial" panose="020B0604020202020204" pitchFamily="34" charset="0"/>
            </a:endParaRPr>
          </a:p>
        </p:txBody>
      </p:sp>
      <p:sp>
        <p:nvSpPr>
          <p:cNvPr id="146" name="Rectangle 159"/>
          <p:cNvSpPr>
            <a:spLocks noChangeArrowheads="1"/>
          </p:cNvSpPr>
          <p:nvPr/>
        </p:nvSpPr>
        <p:spPr bwMode="auto">
          <a:xfrm>
            <a:off x="1578846" y="622171"/>
            <a:ext cx="360362" cy="2460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sp>
        <p:nvSpPr>
          <p:cNvPr id="147" name="Line 156"/>
          <p:cNvSpPr>
            <a:spLocks noChangeShapeType="1"/>
          </p:cNvSpPr>
          <p:nvPr/>
        </p:nvSpPr>
        <p:spPr bwMode="auto">
          <a:xfrm>
            <a:off x="1212182" y="851390"/>
            <a:ext cx="0" cy="2110188"/>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48" name="Line 280"/>
          <p:cNvSpPr>
            <a:spLocks noChangeShapeType="1"/>
          </p:cNvSpPr>
          <p:nvPr/>
        </p:nvSpPr>
        <p:spPr bwMode="auto">
          <a:xfrm>
            <a:off x="1112963" y="1905196"/>
            <a:ext cx="3480869"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50" name="Connecteur droit avec flèche 149"/>
          <p:cNvCxnSpPr/>
          <p:nvPr/>
        </p:nvCxnSpPr>
        <p:spPr>
          <a:xfrm>
            <a:off x="4022718" y="444070"/>
            <a:ext cx="0" cy="114521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5" name="ZoneTexte 154"/>
          <p:cNvSpPr txBox="1"/>
          <p:nvPr/>
        </p:nvSpPr>
        <p:spPr>
          <a:xfrm>
            <a:off x="-16562" y="1820473"/>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10</a:t>
            </a:r>
          </a:p>
        </p:txBody>
      </p:sp>
      <p:sp>
        <p:nvSpPr>
          <p:cNvPr id="157" name="ZoneTexte 156"/>
          <p:cNvSpPr txBox="1"/>
          <p:nvPr/>
        </p:nvSpPr>
        <p:spPr>
          <a:xfrm>
            <a:off x="3450756" y="303834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6</a:t>
            </a:r>
          </a:p>
        </p:txBody>
      </p:sp>
      <p:sp>
        <p:nvSpPr>
          <p:cNvPr id="158" name="ZoneTexte 157"/>
          <p:cNvSpPr txBox="1"/>
          <p:nvPr/>
        </p:nvSpPr>
        <p:spPr>
          <a:xfrm>
            <a:off x="2592568" y="1103571"/>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sp>
        <p:nvSpPr>
          <p:cNvPr id="159" name="Rectangle 240"/>
          <p:cNvSpPr>
            <a:spLocks noChangeArrowheads="1"/>
          </p:cNvSpPr>
          <p:nvPr/>
        </p:nvSpPr>
        <p:spPr bwMode="auto">
          <a:xfrm rot="-5400000">
            <a:off x="4027031" y="2241681"/>
            <a:ext cx="515937" cy="350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a:latin typeface="Arial" panose="020B0604020202020204" pitchFamily="34" charset="0"/>
                <a:cs typeface="Arial" panose="020B0604020202020204" pitchFamily="34" charset="0"/>
              </a:rPr>
              <a:t>22</a:t>
            </a:r>
          </a:p>
        </p:txBody>
      </p:sp>
      <p:sp>
        <p:nvSpPr>
          <p:cNvPr id="160" name="Rectangle 241"/>
          <p:cNvSpPr>
            <a:spLocks noChangeArrowheads="1"/>
          </p:cNvSpPr>
          <p:nvPr/>
        </p:nvSpPr>
        <p:spPr bwMode="auto">
          <a:xfrm>
            <a:off x="4143712" y="2236547"/>
            <a:ext cx="295275" cy="3492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panose="020B0604020202020204" pitchFamily="34" charset="0"/>
              <a:cs typeface="Arial" panose="020B0604020202020204" pitchFamily="34" charset="0"/>
            </a:endParaRPr>
          </a:p>
        </p:txBody>
      </p:sp>
      <p:cxnSp>
        <p:nvCxnSpPr>
          <p:cNvPr id="161" name="Connecteur droit avec flèche 160"/>
          <p:cNvCxnSpPr/>
          <p:nvPr/>
        </p:nvCxnSpPr>
        <p:spPr>
          <a:xfrm>
            <a:off x="4515187" y="1878437"/>
            <a:ext cx="0" cy="999593"/>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3" name="Oval 279"/>
          <p:cNvSpPr>
            <a:spLocks noChangeArrowheads="1"/>
          </p:cNvSpPr>
          <p:nvPr/>
        </p:nvSpPr>
        <p:spPr bwMode="auto">
          <a:xfrm>
            <a:off x="1918949" y="2368152"/>
            <a:ext cx="971587" cy="971578"/>
          </a:xfrm>
          <a:prstGeom prst="ellipse">
            <a:avLst/>
          </a:prstGeom>
          <a:solidFill>
            <a:schemeClr val="bg1"/>
          </a:solidFill>
          <a:ln w="38100">
            <a:solidFill>
              <a:schemeClr val="tx1"/>
            </a:solidFill>
            <a:round/>
            <a:headEnd/>
            <a:tailEnd/>
          </a:ln>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64" name="Line 235"/>
          <p:cNvSpPr>
            <a:spLocks noChangeShapeType="1"/>
          </p:cNvSpPr>
          <p:nvPr/>
        </p:nvSpPr>
        <p:spPr bwMode="auto">
          <a:xfrm>
            <a:off x="1099525" y="2875389"/>
            <a:ext cx="3592354"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65" name="Line 231"/>
          <p:cNvSpPr>
            <a:spLocks noChangeShapeType="1"/>
          </p:cNvSpPr>
          <p:nvPr/>
        </p:nvSpPr>
        <p:spPr bwMode="auto">
          <a:xfrm flipV="1">
            <a:off x="2404743" y="868233"/>
            <a:ext cx="0" cy="250731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166" name="Line 345"/>
          <p:cNvSpPr>
            <a:spLocks noChangeShapeType="1"/>
          </p:cNvSpPr>
          <p:nvPr/>
        </p:nvSpPr>
        <p:spPr bwMode="auto">
          <a:xfrm flipH="1">
            <a:off x="1582781" y="2975678"/>
            <a:ext cx="352732" cy="21656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1" name="ZoneTexte 170"/>
          <p:cNvSpPr txBox="1"/>
          <p:nvPr/>
        </p:nvSpPr>
        <p:spPr>
          <a:xfrm rot="20336068">
            <a:off x="1250962" y="1452146"/>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72" name="ZoneTexte 171"/>
          <p:cNvSpPr txBox="1"/>
          <p:nvPr/>
        </p:nvSpPr>
        <p:spPr>
          <a:xfrm>
            <a:off x="1360928" y="1273491"/>
            <a:ext cx="344966" cy="307777"/>
          </a:xfrm>
          <a:prstGeom prst="rect">
            <a:avLst/>
          </a:prstGeom>
          <a:solidFill>
            <a:schemeClr val="bg1"/>
          </a:solidFill>
        </p:spPr>
        <p:txBody>
          <a:bodyPr wrap="none" rtlCol="0">
            <a:spAutoFit/>
          </a:bodyPr>
          <a:lstStyle/>
          <a:p>
            <a:r>
              <a:rPr lang="fr-FR" sz="1400" dirty="0" smtClean="0">
                <a:latin typeface="Arial" panose="020B0604020202020204" pitchFamily="34" charset="0"/>
                <a:cs typeface="Arial" panose="020B0604020202020204" pitchFamily="34" charset="0"/>
              </a:rPr>
              <a:t>Bi</a:t>
            </a:r>
          </a:p>
        </p:txBody>
      </p:sp>
      <p:cxnSp>
        <p:nvCxnSpPr>
          <p:cNvPr id="173" name="Connecteur droit 172"/>
          <p:cNvCxnSpPr/>
          <p:nvPr/>
        </p:nvCxnSpPr>
        <p:spPr>
          <a:xfrm>
            <a:off x="1424945" y="1679014"/>
            <a:ext cx="433836" cy="4357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74" name="Connecteur droit 173"/>
          <p:cNvCxnSpPr/>
          <p:nvPr/>
        </p:nvCxnSpPr>
        <p:spPr>
          <a:xfrm>
            <a:off x="1346950" y="1736221"/>
            <a:ext cx="433836" cy="4357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75" name="Connecteur droit avec flèche 174"/>
          <p:cNvCxnSpPr/>
          <p:nvPr/>
        </p:nvCxnSpPr>
        <p:spPr>
          <a:xfrm rot="5400000">
            <a:off x="1753142" y="1574119"/>
            <a:ext cx="417050" cy="44738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76" name="Connecteur droit avec flèche 175"/>
          <p:cNvCxnSpPr/>
          <p:nvPr/>
        </p:nvCxnSpPr>
        <p:spPr>
          <a:xfrm flipV="1">
            <a:off x="1593032" y="2067561"/>
            <a:ext cx="91982" cy="8574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77" name="ZoneTexte 176"/>
          <p:cNvSpPr txBox="1"/>
          <p:nvPr/>
        </p:nvSpPr>
        <p:spPr>
          <a:xfrm rot="18921316">
            <a:off x="1706537" y="1479844"/>
            <a:ext cx="444352" cy="307777"/>
          </a:xfrm>
          <a:prstGeom prst="rect">
            <a:avLst/>
          </a:prstGeom>
          <a:noFill/>
        </p:spPr>
        <p:txBody>
          <a:bodyPr wrap="none" rtlCol="0">
            <a:spAutoFit/>
          </a:bodyPr>
          <a:lstStyle/>
          <a:p>
            <a:r>
              <a:rPr lang="fr-FR" sz="1400" dirty="0" err="1" smtClean="0">
                <a:latin typeface="Arial" panose="020B0604020202020204" pitchFamily="34" charset="0"/>
                <a:cs typeface="Arial" panose="020B0604020202020204" pitchFamily="34" charset="0"/>
              </a:rPr>
              <a:t>eBi</a:t>
            </a:r>
            <a:endParaRPr lang="fr-FR" sz="1400" dirty="0" smtClean="0">
              <a:latin typeface="Arial" panose="020B0604020202020204" pitchFamily="34" charset="0"/>
              <a:cs typeface="Arial" panose="020B0604020202020204" pitchFamily="34" charset="0"/>
            </a:endParaRPr>
          </a:p>
        </p:txBody>
      </p:sp>
      <p:cxnSp>
        <p:nvCxnSpPr>
          <p:cNvPr id="186" name="Connecteur droit avec flèche 185"/>
          <p:cNvCxnSpPr/>
          <p:nvPr/>
        </p:nvCxnSpPr>
        <p:spPr>
          <a:xfrm>
            <a:off x="513401" y="1544834"/>
            <a:ext cx="462538" cy="22250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9" name="Connecteur droit 188"/>
          <p:cNvCxnSpPr/>
          <p:nvPr/>
        </p:nvCxnSpPr>
        <p:spPr>
          <a:xfrm flipH="1">
            <a:off x="-84742" y="1544834"/>
            <a:ext cx="5981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Connecteur droit avec flèche 189"/>
          <p:cNvCxnSpPr/>
          <p:nvPr/>
        </p:nvCxnSpPr>
        <p:spPr>
          <a:xfrm flipV="1">
            <a:off x="534435" y="1962002"/>
            <a:ext cx="509032" cy="1353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1" name="Connecteur droit 190"/>
          <p:cNvCxnSpPr/>
          <p:nvPr/>
        </p:nvCxnSpPr>
        <p:spPr>
          <a:xfrm flipH="1">
            <a:off x="-54183" y="2104279"/>
            <a:ext cx="5981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Line 344"/>
          <p:cNvSpPr>
            <a:spLocks noChangeShapeType="1"/>
          </p:cNvSpPr>
          <p:nvPr/>
        </p:nvSpPr>
        <p:spPr bwMode="auto">
          <a:xfrm flipH="1">
            <a:off x="947434" y="2079830"/>
            <a:ext cx="165527" cy="238019"/>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5" name="ZoneTexte 194"/>
          <p:cNvSpPr txBox="1"/>
          <p:nvPr/>
        </p:nvSpPr>
        <p:spPr>
          <a:xfrm>
            <a:off x="746145" y="2262840"/>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cxnSp>
        <p:nvCxnSpPr>
          <p:cNvPr id="204" name="Connecteur droit 203"/>
          <p:cNvCxnSpPr/>
          <p:nvPr/>
        </p:nvCxnSpPr>
        <p:spPr>
          <a:xfrm>
            <a:off x="3780300" y="1560683"/>
            <a:ext cx="3876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Connecteur droit 205"/>
          <p:cNvCxnSpPr/>
          <p:nvPr/>
        </p:nvCxnSpPr>
        <p:spPr>
          <a:xfrm>
            <a:off x="4022718" y="1575133"/>
            <a:ext cx="0" cy="5943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Connecteur droit 206"/>
          <p:cNvCxnSpPr/>
          <p:nvPr/>
        </p:nvCxnSpPr>
        <p:spPr>
          <a:xfrm>
            <a:off x="3738869" y="2199858"/>
            <a:ext cx="3876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Connecteur droit avec flèche 207"/>
          <p:cNvCxnSpPr/>
          <p:nvPr/>
        </p:nvCxnSpPr>
        <p:spPr>
          <a:xfrm flipV="1">
            <a:off x="4017243" y="2204863"/>
            <a:ext cx="0" cy="42364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1" name="ZoneTexte 210"/>
          <p:cNvSpPr txBox="1"/>
          <p:nvPr/>
        </p:nvSpPr>
        <p:spPr>
          <a:xfrm>
            <a:off x="3458016" y="252080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4</a:t>
            </a:r>
          </a:p>
        </p:txBody>
      </p:sp>
      <p:sp>
        <p:nvSpPr>
          <p:cNvPr id="212" name="ZoneTexte 211"/>
          <p:cNvSpPr txBox="1"/>
          <p:nvPr/>
        </p:nvSpPr>
        <p:spPr>
          <a:xfrm rot="20336068">
            <a:off x="2549566" y="3004443"/>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213" name="ZoneTexte 212"/>
          <p:cNvSpPr txBox="1"/>
          <p:nvPr/>
        </p:nvSpPr>
        <p:spPr>
          <a:xfrm>
            <a:off x="2390121" y="2852479"/>
            <a:ext cx="377026"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Ni</a:t>
            </a:r>
          </a:p>
        </p:txBody>
      </p:sp>
      <p:sp>
        <p:nvSpPr>
          <p:cNvPr id="214" name="Line 345"/>
          <p:cNvSpPr>
            <a:spLocks noChangeShapeType="1"/>
          </p:cNvSpPr>
          <p:nvPr/>
        </p:nvSpPr>
        <p:spPr bwMode="auto">
          <a:xfrm flipV="1">
            <a:off x="2852204" y="3183392"/>
            <a:ext cx="569015" cy="884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216" name="Connecteur droit avec flèche 215"/>
          <p:cNvCxnSpPr/>
          <p:nvPr/>
        </p:nvCxnSpPr>
        <p:spPr>
          <a:xfrm>
            <a:off x="2777926" y="3318305"/>
            <a:ext cx="283893" cy="32140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8" name="Connecteur droit avec flèche 217"/>
          <p:cNvCxnSpPr>
            <a:endCxn id="163" idx="3"/>
          </p:cNvCxnSpPr>
          <p:nvPr/>
        </p:nvCxnSpPr>
        <p:spPr>
          <a:xfrm flipV="1">
            <a:off x="1496504" y="3197446"/>
            <a:ext cx="564731" cy="55323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9" name="ZoneTexte 218"/>
          <p:cNvSpPr txBox="1"/>
          <p:nvPr/>
        </p:nvSpPr>
        <p:spPr>
          <a:xfrm>
            <a:off x="953622" y="3490525"/>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20</a:t>
            </a:r>
          </a:p>
        </p:txBody>
      </p:sp>
      <p:cxnSp>
        <p:nvCxnSpPr>
          <p:cNvPr id="220" name="Connecteur droit 219"/>
          <p:cNvCxnSpPr/>
          <p:nvPr/>
        </p:nvCxnSpPr>
        <p:spPr>
          <a:xfrm flipH="1">
            <a:off x="890438" y="3750677"/>
            <a:ext cx="5981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ZoneTexte 224"/>
          <p:cNvSpPr txBox="1"/>
          <p:nvPr/>
        </p:nvSpPr>
        <p:spPr>
          <a:xfrm>
            <a:off x="3096339" y="3412123"/>
            <a:ext cx="349776" cy="338554"/>
          </a:xfrm>
          <a:prstGeom prst="rect">
            <a:avLst/>
          </a:prstGeom>
          <a:noFill/>
        </p:spPr>
        <p:txBody>
          <a:bodyPr wrap="none" rtlCol="0">
            <a:spAutoFit/>
          </a:bodyPr>
          <a:lstStyle/>
          <a:p>
            <a:r>
              <a:rPr lang="fr-FR" sz="1600" b="1" dirty="0" smtClean="0">
                <a:latin typeface="Arial" panose="020B0604020202020204" pitchFamily="34" charset="0"/>
                <a:cs typeface="Arial" panose="020B0604020202020204" pitchFamily="34" charset="0"/>
              </a:rPr>
              <a:t>n</a:t>
            </a:r>
            <a:r>
              <a:rPr lang="fr-FR" sz="1200" dirty="0" smtClean="0">
                <a:latin typeface="Arial" panose="020B0604020202020204" pitchFamily="34" charset="0"/>
                <a:cs typeface="Arial" panose="020B0604020202020204" pitchFamily="34" charset="0"/>
              </a:rPr>
              <a:t>i</a:t>
            </a:r>
            <a:endParaRPr lang="fr-FR" sz="1600" dirty="0" smtClean="0">
              <a:latin typeface="Arial" panose="020B0604020202020204" pitchFamily="34" charset="0"/>
              <a:cs typeface="Arial" panose="020B0604020202020204" pitchFamily="34" charset="0"/>
            </a:endParaRPr>
          </a:p>
        </p:txBody>
      </p:sp>
      <p:sp>
        <p:nvSpPr>
          <p:cNvPr id="229" name="Rectangle 228"/>
          <p:cNvSpPr/>
          <p:nvPr/>
        </p:nvSpPr>
        <p:spPr>
          <a:xfrm>
            <a:off x="3037858" y="1555932"/>
            <a:ext cx="802778" cy="6439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 name="Freeform 308" descr="Diagonales vers le haut (blanc/noir)"/>
          <p:cNvSpPr>
            <a:spLocks/>
          </p:cNvSpPr>
          <p:nvPr/>
        </p:nvSpPr>
        <p:spPr bwMode="auto">
          <a:xfrm>
            <a:off x="3061819" y="1222545"/>
            <a:ext cx="730250" cy="338138"/>
          </a:xfrm>
          <a:custGeom>
            <a:avLst/>
            <a:gdLst>
              <a:gd name="T0" fmla="*/ 0 w 729"/>
              <a:gd name="T1" fmla="*/ 2147483647 h 159"/>
              <a:gd name="T2" fmla="*/ 2147483647 w 729"/>
              <a:gd name="T3" fmla="*/ 2147483647 h 159"/>
              <a:gd name="T4" fmla="*/ 2147483647 w 729"/>
              <a:gd name="T5" fmla="*/ 2147483647 h 159"/>
              <a:gd name="T6" fmla="*/ 2147483647 w 729"/>
              <a:gd name="T7" fmla="*/ 0 h 159"/>
              <a:gd name="T8" fmla="*/ 0 w 729"/>
              <a:gd name="T9" fmla="*/ 2147483647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159">
                <a:moveTo>
                  <a:pt x="0" y="159"/>
                </a:moveTo>
                <a:lnTo>
                  <a:pt x="729" y="159"/>
                </a:lnTo>
                <a:lnTo>
                  <a:pt x="696" y="18"/>
                </a:lnTo>
                <a:lnTo>
                  <a:pt x="153" y="0"/>
                </a:lnTo>
                <a:lnTo>
                  <a:pt x="0" y="159"/>
                </a:lnTo>
                <a:close/>
              </a:path>
            </a:pathLst>
          </a:custGeom>
          <a:solidFill>
            <a:srgbClr val="FFCCFF"/>
          </a:solidFill>
          <a:ln>
            <a:noFill/>
          </a:ln>
          <a:extLst/>
        </p:spPr>
        <p:txBody>
          <a:bodyPr wrap="none" anchor="ctr"/>
          <a:lstStyle/>
          <a:p>
            <a:endParaRPr lang="fr-FR"/>
          </a:p>
        </p:txBody>
      </p:sp>
      <p:sp>
        <p:nvSpPr>
          <p:cNvPr id="131" name="Line 306"/>
          <p:cNvSpPr>
            <a:spLocks noChangeShapeType="1"/>
          </p:cNvSpPr>
          <p:nvPr/>
        </p:nvSpPr>
        <p:spPr bwMode="auto">
          <a:xfrm>
            <a:off x="3005264" y="2153308"/>
            <a:ext cx="717550"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2" name="Line 307"/>
          <p:cNvSpPr>
            <a:spLocks noChangeShapeType="1"/>
          </p:cNvSpPr>
          <p:nvPr/>
        </p:nvSpPr>
        <p:spPr bwMode="auto">
          <a:xfrm>
            <a:off x="3013785" y="1639577"/>
            <a:ext cx="795401"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3" name="Line 345"/>
          <p:cNvSpPr>
            <a:spLocks noChangeShapeType="1"/>
          </p:cNvSpPr>
          <p:nvPr/>
        </p:nvSpPr>
        <p:spPr bwMode="auto">
          <a:xfrm flipH="1" flipV="1">
            <a:off x="2879179" y="1315883"/>
            <a:ext cx="251440" cy="24004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49" name="Connecteur droit avec flèche 148"/>
          <p:cNvCxnSpPr/>
          <p:nvPr/>
        </p:nvCxnSpPr>
        <p:spPr>
          <a:xfrm>
            <a:off x="3696701" y="1629435"/>
            <a:ext cx="0" cy="52932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51" name="ZoneTexte 150"/>
          <p:cNvSpPr txBox="1"/>
          <p:nvPr/>
        </p:nvSpPr>
        <p:spPr>
          <a:xfrm rot="16200000">
            <a:off x="3277325" y="1751759"/>
            <a:ext cx="3834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a:t>
            </a:r>
          </a:p>
        </p:txBody>
      </p:sp>
      <p:sp>
        <p:nvSpPr>
          <p:cNvPr id="178" name="ZoneTexte 177"/>
          <p:cNvSpPr txBox="1"/>
          <p:nvPr/>
        </p:nvSpPr>
        <p:spPr>
          <a:xfrm rot="20336068">
            <a:off x="3312784" y="1311301"/>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179" name="ZoneTexte 178"/>
          <p:cNvSpPr txBox="1"/>
          <p:nvPr/>
        </p:nvSpPr>
        <p:spPr>
          <a:xfrm>
            <a:off x="3422750" y="1132646"/>
            <a:ext cx="354584" cy="307777"/>
          </a:xfrm>
          <a:prstGeom prst="rect">
            <a:avLst/>
          </a:prstGeom>
          <a:solidFill>
            <a:schemeClr val="bg1"/>
          </a:solidFill>
        </p:spPr>
        <p:txBody>
          <a:bodyPr wrap="none" rtlCol="0">
            <a:spAutoFit/>
          </a:bodyPr>
          <a:lstStyle/>
          <a:p>
            <a:r>
              <a:rPr lang="fr-FR" sz="1400" dirty="0" smtClean="0">
                <a:latin typeface="Arial" panose="020B0604020202020204" pitchFamily="34" charset="0"/>
                <a:cs typeface="Arial" panose="020B0604020202020204" pitchFamily="34" charset="0"/>
              </a:rPr>
              <a:t>Ci</a:t>
            </a:r>
          </a:p>
        </p:txBody>
      </p:sp>
      <p:cxnSp>
        <p:nvCxnSpPr>
          <p:cNvPr id="180" name="Connecteur droit avec flèche 179"/>
          <p:cNvCxnSpPr/>
          <p:nvPr/>
        </p:nvCxnSpPr>
        <p:spPr>
          <a:xfrm>
            <a:off x="3346394" y="1053199"/>
            <a:ext cx="0" cy="49163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1" name="Connecteur droit avec flèche 180"/>
          <p:cNvCxnSpPr/>
          <p:nvPr/>
        </p:nvCxnSpPr>
        <p:spPr>
          <a:xfrm flipV="1">
            <a:off x="3346394" y="1633732"/>
            <a:ext cx="0" cy="11737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2" name="Connecteur droit 181"/>
          <p:cNvCxnSpPr/>
          <p:nvPr/>
        </p:nvCxnSpPr>
        <p:spPr>
          <a:xfrm>
            <a:off x="3342011" y="1498066"/>
            <a:ext cx="0" cy="1541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ZoneTexte 182"/>
          <p:cNvSpPr txBox="1"/>
          <p:nvPr/>
        </p:nvSpPr>
        <p:spPr>
          <a:xfrm rot="16200000">
            <a:off x="2993337" y="1105461"/>
            <a:ext cx="453970" cy="307777"/>
          </a:xfrm>
          <a:prstGeom prst="rect">
            <a:avLst/>
          </a:prstGeom>
          <a:noFill/>
        </p:spPr>
        <p:txBody>
          <a:bodyPr wrap="none" rtlCol="0">
            <a:spAutoFit/>
          </a:bodyPr>
          <a:lstStyle/>
          <a:p>
            <a:r>
              <a:rPr lang="fr-FR" sz="1400" dirty="0" err="1" smtClean="0">
                <a:latin typeface="Arial" panose="020B0604020202020204" pitchFamily="34" charset="0"/>
                <a:cs typeface="Arial" panose="020B0604020202020204" pitchFamily="34" charset="0"/>
              </a:rPr>
              <a:t>eCi</a:t>
            </a:r>
            <a:endParaRPr lang="fr-FR" sz="1400" dirty="0" smtClean="0">
              <a:latin typeface="Arial" panose="020B0604020202020204" pitchFamily="34" charset="0"/>
              <a:cs typeface="Arial" panose="020B0604020202020204" pitchFamily="34" charset="0"/>
            </a:endParaRPr>
          </a:p>
        </p:txBody>
      </p:sp>
      <p:cxnSp>
        <p:nvCxnSpPr>
          <p:cNvPr id="197" name="Connecteur droit 196"/>
          <p:cNvCxnSpPr/>
          <p:nvPr/>
        </p:nvCxnSpPr>
        <p:spPr>
          <a:xfrm>
            <a:off x="3048251" y="1558287"/>
            <a:ext cx="79238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Connecteur droit 201"/>
          <p:cNvCxnSpPr/>
          <p:nvPr/>
        </p:nvCxnSpPr>
        <p:spPr>
          <a:xfrm>
            <a:off x="3009743" y="2204863"/>
            <a:ext cx="79238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ZoneTexte 229"/>
          <p:cNvSpPr txBox="1"/>
          <p:nvPr/>
        </p:nvSpPr>
        <p:spPr>
          <a:xfrm rot="20336068">
            <a:off x="7319723" y="2933023"/>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cxnSp>
        <p:nvCxnSpPr>
          <p:cNvPr id="233" name="Connecteur droit avec flèche 232"/>
          <p:cNvCxnSpPr/>
          <p:nvPr/>
        </p:nvCxnSpPr>
        <p:spPr>
          <a:xfrm>
            <a:off x="7490197" y="3166724"/>
            <a:ext cx="283893" cy="47298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4" name="ZoneTexte 233"/>
          <p:cNvSpPr txBox="1"/>
          <p:nvPr/>
        </p:nvSpPr>
        <p:spPr>
          <a:xfrm>
            <a:off x="7814162" y="3461598"/>
            <a:ext cx="349776" cy="338554"/>
          </a:xfrm>
          <a:prstGeom prst="rect">
            <a:avLst/>
          </a:prstGeom>
          <a:noFill/>
        </p:spPr>
        <p:txBody>
          <a:bodyPr wrap="none" rtlCol="0">
            <a:spAutoFit/>
          </a:bodyPr>
          <a:lstStyle/>
          <a:p>
            <a:r>
              <a:rPr lang="fr-FR" sz="1600" b="1" dirty="0" smtClean="0">
                <a:latin typeface="Arial" panose="020B0604020202020204" pitchFamily="34" charset="0"/>
                <a:cs typeface="Arial" panose="020B0604020202020204" pitchFamily="34" charset="0"/>
              </a:rPr>
              <a:t>n</a:t>
            </a:r>
            <a:r>
              <a:rPr lang="fr-FR" sz="1200" dirty="0" smtClean="0">
                <a:latin typeface="Arial" panose="020B0604020202020204" pitchFamily="34" charset="0"/>
                <a:cs typeface="Arial" panose="020B0604020202020204" pitchFamily="34" charset="0"/>
              </a:rPr>
              <a:t>i</a:t>
            </a:r>
            <a:endParaRPr lang="fr-FR" sz="1600" dirty="0" smtClean="0">
              <a:latin typeface="Arial" panose="020B0604020202020204" pitchFamily="34" charset="0"/>
              <a:cs typeface="Arial" panose="020B0604020202020204" pitchFamily="34" charset="0"/>
            </a:endParaRPr>
          </a:p>
        </p:txBody>
      </p:sp>
      <p:sp>
        <p:nvSpPr>
          <p:cNvPr id="236" name="Rectangle 235"/>
          <p:cNvSpPr/>
          <p:nvPr/>
        </p:nvSpPr>
        <p:spPr>
          <a:xfrm>
            <a:off x="7700538" y="1489021"/>
            <a:ext cx="745158" cy="5406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Forme libre 2"/>
          <p:cNvSpPr>
            <a:spLocks/>
          </p:cNvSpPr>
          <p:nvPr/>
        </p:nvSpPr>
        <p:spPr bwMode="auto">
          <a:xfrm rot="10800000">
            <a:off x="7670996" y="2031412"/>
            <a:ext cx="774700" cy="96838"/>
          </a:xfrm>
          <a:custGeom>
            <a:avLst/>
            <a:gdLst>
              <a:gd name="T0" fmla="*/ 0 w 1229533"/>
              <a:gd name="T1" fmla="*/ 281910 h 95766"/>
              <a:gd name="T2" fmla="*/ 2695 w 1229533"/>
              <a:gd name="T3" fmla="*/ 8169 h 95766"/>
              <a:gd name="T4" fmla="*/ 4910 w 1229533"/>
              <a:gd name="T5" fmla="*/ 68996 h 95766"/>
              <a:gd name="T6" fmla="*/ 7991 w 1229533"/>
              <a:gd name="T7" fmla="*/ 38586 h 95766"/>
              <a:gd name="T8" fmla="*/ 11458 w 1229533"/>
              <a:gd name="T9" fmla="*/ 281909 h 957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9533" h="95766">
                <a:moveTo>
                  <a:pt x="0" y="95766"/>
                </a:moveTo>
                <a:cubicBezTo>
                  <a:pt x="86101" y="71657"/>
                  <a:pt x="201478" y="14830"/>
                  <a:pt x="289302" y="2776"/>
                </a:cubicBezTo>
                <a:cubicBezTo>
                  <a:pt x="377126" y="-9278"/>
                  <a:pt x="432231" y="21717"/>
                  <a:pt x="526943" y="23439"/>
                </a:cubicBezTo>
                <a:cubicBezTo>
                  <a:pt x="621655" y="25161"/>
                  <a:pt x="740475" y="1054"/>
                  <a:pt x="857573" y="13108"/>
                </a:cubicBezTo>
                <a:cubicBezTo>
                  <a:pt x="974671" y="25162"/>
                  <a:pt x="1089617" y="76822"/>
                  <a:pt x="1229533" y="95765"/>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62" name="Forme libre 171"/>
          <p:cNvSpPr>
            <a:spLocks/>
          </p:cNvSpPr>
          <p:nvPr/>
        </p:nvSpPr>
        <p:spPr bwMode="auto">
          <a:xfrm>
            <a:off x="7699571" y="1410700"/>
            <a:ext cx="746125" cy="88900"/>
          </a:xfrm>
          <a:custGeom>
            <a:avLst/>
            <a:gdLst>
              <a:gd name="T0" fmla="*/ 0 w 1183038"/>
              <a:gd name="T1" fmla="*/ 47813 h 89231"/>
              <a:gd name="T2" fmla="*/ 3102 w 1183038"/>
              <a:gd name="T3" fmla="*/ 981 h 89231"/>
              <a:gd name="T4" fmla="*/ 5698 w 1183038"/>
              <a:gd name="T5" fmla="*/ 15391 h 89231"/>
              <a:gd name="T6" fmla="*/ 9308 w 1183038"/>
              <a:gd name="T7" fmla="*/ 8187 h 89231"/>
              <a:gd name="T8" fmla="*/ 10737 w 1183038"/>
              <a:gd name="T9" fmla="*/ 22774 h 89231"/>
              <a:gd name="T10" fmla="*/ 12918 w 1183038"/>
              <a:gd name="T11" fmla="*/ 62223 h 892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83038" h="89231">
                <a:moveTo>
                  <a:pt x="0" y="68567"/>
                </a:moveTo>
                <a:cubicBezTo>
                  <a:pt x="86101" y="44458"/>
                  <a:pt x="197173" y="9157"/>
                  <a:pt x="284136" y="1408"/>
                </a:cubicBezTo>
                <a:cubicBezTo>
                  <a:pt x="371099" y="-6341"/>
                  <a:pt x="427065" y="20349"/>
                  <a:pt x="521777" y="22071"/>
                </a:cubicBezTo>
                <a:cubicBezTo>
                  <a:pt x="616489" y="23793"/>
                  <a:pt x="775476" y="9976"/>
                  <a:pt x="852407" y="11740"/>
                </a:cubicBezTo>
                <a:cubicBezTo>
                  <a:pt x="929338" y="13504"/>
                  <a:pt x="921370" y="18881"/>
                  <a:pt x="983363" y="32657"/>
                </a:cubicBezTo>
                <a:cubicBezTo>
                  <a:pt x="1045356" y="46433"/>
                  <a:pt x="1124789" y="76358"/>
                  <a:pt x="1183038" y="89231"/>
                </a:cubicBezTo>
              </a:path>
            </a:pathLst>
          </a:custGeom>
          <a:solidFill>
            <a:schemeClr val="bg1"/>
          </a:solidFill>
          <a:ln w="19050" cap="flat" cmpd="sng" algn="ctr">
            <a:solidFill>
              <a:schemeClr val="tx1"/>
            </a:solidFill>
            <a:prstDash val="solid"/>
            <a:round/>
            <a:headEnd type="none" w="sm" len="sm"/>
            <a:tailEnd type="none" w="sm" len="sm"/>
          </a:ln>
        </p:spPr>
        <p:txBody>
          <a:bodyPr/>
          <a:lstStyle/>
          <a:p>
            <a:endParaRPr lang="fr-FR"/>
          </a:p>
        </p:txBody>
      </p:sp>
      <p:sp>
        <p:nvSpPr>
          <p:cNvPr id="87" name="ZoneTexte 86"/>
          <p:cNvSpPr txBox="1"/>
          <p:nvPr/>
        </p:nvSpPr>
        <p:spPr>
          <a:xfrm>
            <a:off x="8099595" y="313307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7</a:t>
            </a:r>
          </a:p>
        </p:txBody>
      </p:sp>
      <p:cxnSp>
        <p:nvCxnSpPr>
          <p:cNvPr id="122" name="Connecteur droit avec flèche 121"/>
          <p:cNvCxnSpPr/>
          <p:nvPr/>
        </p:nvCxnSpPr>
        <p:spPr>
          <a:xfrm flipV="1">
            <a:off x="8023239" y="1499598"/>
            <a:ext cx="0" cy="11737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a:off x="8018856" y="1363932"/>
            <a:ext cx="0" cy="154135"/>
          </a:xfrm>
          <a:prstGeom prst="line">
            <a:avLst/>
          </a:prstGeom>
        </p:spPr>
        <p:style>
          <a:lnRef idx="1">
            <a:schemeClr val="accent1"/>
          </a:lnRef>
          <a:fillRef idx="0">
            <a:schemeClr val="accent1"/>
          </a:fillRef>
          <a:effectRef idx="0">
            <a:schemeClr val="accent1"/>
          </a:effectRef>
          <a:fontRef idx="minor">
            <a:schemeClr val="tx1"/>
          </a:fontRef>
        </p:style>
      </p:cxnSp>
      <p:sp>
        <p:nvSpPr>
          <p:cNvPr id="59" name="Line 307"/>
          <p:cNvSpPr>
            <a:spLocks noChangeShapeType="1"/>
          </p:cNvSpPr>
          <p:nvPr/>
        </p:nvSpPr>
        <p:spPr bwMode="auto">
          <a:xfrm>
            <a:off x="7690630" y="1505443"/>
            <a:ext cx="929495"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8" name="Line 306"/>
          <p:cNvSpPr>
            <a:spLocks noChangeShapeType="1"/>
          </p:cNvSpPr>
          <p:nvPr/>
        </p:nvSpPr>
        <p:spPr bwMode="auto">
          <a:xfrm>
            <a:off x="7682108" y="2019174"/>
            <a:ext cx="938017" cy="0"/>
          </a:xfrm>
          <a:prstGeom prst="line">
            <a:avLst/>
          </a:prstGeom>
          <a:noFill/>
          <a:ln w="1270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8" name="ZoneTexte 117"/>
          <p:cNvSpPr txBox="1"/>
          <p:nvPr/>
        </p:nvSpPr>
        <p:spPr>
          <a:xfrm rot="20336068">
            <a:off x="7989629" y="1177167"/>
            <a:ext cx="312906"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x</a:t>
            </a:r>
          </a:p>
        </p:txBody>
      </p:sp>
      <p:sp>
        <p:nvSpPr>
          <p:cNvPr id="78" name="Line 280"/>
          <p:cNvSpPr>
            <a:spLocks noChangeShapeType="1"/>
          </p:cNvSpPr>
          <p:nvPr/>
        </p:nvSpPr>
        <p:spPr bwMode="auto">
          <a:xfrm>
            <a:off x="5437383" y="1771062"/>
            <a:ext cx="2336707"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1" name="ZoneTexte 80"/>
          <p:cNvSpPr txBox="1"/>
          <p:nvPr/>
        </p:nvSpPr>
        <p:spPr>
          <a:xfrm rot="16200000">
            <a:off x="7716069" y="1609460"/>
            <a:ext cx="3834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10</a:t>
            </a:r>
          </a:p>
        </p:txBody>
      </p:sp>
      <p:cxnSp>
        <p:nvCxnSpPr>
          <p:cNvPr id="237" name="Connecteur droit avec flèche 236"/>
          <p:cNvCxnSpPr/>
          <p:nvPr/>
        </p:nvCxnSpPr>
        <p:spPr>
          <a:xfrm>
            <a:off x="8105221" y="1513969"/>
            <a:ext cx="0" cy="4976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39" name="Line 280"/>
          <p:cNvSpPr>
            <a:spLocks noChangeShapeType="1"/>
          </p:cNvSpPr>
          <p:nvPr/>
        </p:nvSpPr>
        <p:spPr bwMode="auto">
          <a:xfrm>
            <a:off x="8206364" y="1751424"/>
            <a:ext cx="1147186"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1" name="ZoneTexte 240"/>
          <p:cNvSpPr txBox="1"/>
          <p:nvPr/>
        </p:nvSpPr>
        <p:spPr>
          <a:xfrm>
            <a:off x="1399553" y="3933825"/>
            <a:ext cx="2610010" cy="1384995"/>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 : </a:t>
            </a:r>
            <a:r>
              <a:rPr lang="fr-FR" sz="1400" dirty="0" smtClean="0">
                <a:latin typeface="Arial" panose="020B0604020202020204" pitchFamily="34" charset="0"/>
                <a:cs typeface="Arial" panose="020B0604020202020204" pitchFamily="34" charset="0"/>
                <a:sym typeface="CATIA Symbols"/>
              </a:rPr>
              <a:t>Zone </a:t>
            </a:r>
            <a:r>
              <a:rPr lang="fr-FR" sz="1400" dirty="0">
                <a:latin typeface="Arial" panose="020B0604020202020204" pitchFamily="34" charset="0"/>
                <a:cs typeface="Arial" panose="020B0604020202020204" pitchFamily="34" charset="0"/>
                <a:sym typeface="CATIA Symbols"/>
              </a:rPr>
              <a:t>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de </a:t>
            </a:r>
            <a:r>
              <a:rPr lang="fr-FR" sz="1400" dirty="0" smtClean="0">
                <a:latin typeface="Arial" panose="020B0604020202020204" pitchFamily="34" charset="0"/>
                <a:cs typeface="Arial" panose="020B0604020202020204" pitchFamily="34" charset="0"/>
                <a:sym typeface="CATIA Symbols"/>
              </a:rPr>
              <a:t>B</a:t>
            </a:r>
          </a:p>
          <a:p>
            <a:r>
              <a:rPr lang="fr-FR" sz="1400" dirty="0" smtClean="0">
                <a:latin typeface="Arial" panose="020B0604020202020204" pitchFamily="34" charset="0"/>
                <a:cs typeface="Arial" panose="020B0604020202020204" pitchFamily="34" charset="0"/>
              </a:rPr>
              <a:t>2 : </a:t>
            </a:r>
            <a:r>
              <a:rPr lang="fr-FR" sz="1400" dirty="0" smtClean="0">
                <a:latin typeface="Arial" panose="020B0604020202020204" pitchFamily="34" charset="0"/>
                <a:cs typeface="Arial" panose="020B0604020202020204" pitchFamily="34" charset="0"/>
                <a:sym typeface="CATIA Symbols"/>
              </a:rPr>
              <a:t>Zone </a:t>
            </a:r>
            <a:r>
              <a:rPr lang="fr-FR" sz="1400" dirty="0">
                <a:latin typeface="Arial" panose="020B0604020202020204" pitchFamily="34" charset="0"/>
                <a:cs typeface="Arial" panose="020B0604020202020204" pitchFamily="34" charset="0"/>
                <a:sym typeface="CATIA Symbols"/>
              </a:rPr>
              <a:t>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B</a:t>
            </a:r>
          </a:p>
          <a:p>
            <a:r>
              <a:rPr lang="fr-FR" sz="1400" dirty="0" smtClean="0">
                <a:latin typeface="Arial" panose="020B0604020202020204" pitchFamily="34" charset="0"/>
                <a:cs typeface="Arial" panose="020B0604020202020204" pitchFamily="34" charset="0"/>
              </a:rPr>
              <a:t>3 : </a:t>
            </a:r>
            <a:r>
              <a:rPr lang="fr-FR" sz="1400" dirty="0" smtClean="0">
                <a:latin typeface="Arial" panose="020B0604020202020204" pitchFamily="34" charset="0"/>
                <a:cs typeface="Arial" panose="020B0604020202020204" pitchFamily="34" charset="0"/>
                <a:sym typeface="CATIA Symbols"/>
              </a:rPr>
              <a:t>Zone </a:t>
            </a:r>
            <a:r>
              <a:rPr lang="fr-FR" sz="1400" dirty="0">
                <a:latin typeface="Arial" panose="020B0604020202020204" pitchFamily="34" charset="0"/>
                <a:cs typeface="Arial" panose="020B0604020202020204" pitchFamily="34" charset="0"/>
                <a:sym typeface="CATIA Symbols"/>
              </a:rPr>
              <a:t>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C</a:t>
            </a:r>
            <a:endParaRPr lang="fr-FR" sz="1400" dirty="0">
              <a:latin typeface="Arial" panose="020B0604020202020204" pitchFamily="34" charset="0"/>
              <a:cs typeface="Arial" panose="020B0604020202020204" pitchFamily="34" charset="0"/>
              <a:sym typeface="CATIA Symbols"/>
            </a:endParaRPr>
          </a:p>
          <a:p>
            <a:r>
              <a:rPr lang="fr-FR" sz="1400" dirty="0" smtClean="0">
                <a:latin typeface="Arial" panose="020B0604020202020204" pitchFamily="34" charset="0"/>
                <a:cs typeface="Arial" panose="020B0604020202020204" pitchFamily="34" charset="0"/>
              </a:rPr>
              <a:t>4 : </a:t>
            </a:r>
            <a:r>
              <a:rPr lang="fr-FR" sz="1400" dirty="0" smtClean="0">
                <a:latin typeface="Arial" panose="020B0604020202020204" pitchFamily="34" charset="0"/>
                <a:cs typeface="Arial" panose="020B0604020202020204" pitchFamily="34" charset="0"/>
                <a:sym typeface="CATIA Symbols"/>
              </a:rPr>
              <a:t>Zone </a:t>
            </a:r>
            <a:r>
              <a:rPr lang="fr-FR" sz="1400" dirty="0">
                <a:latin typeface="Arial" panose="020B0604020202020204" pitchFamily="34" charset="0"/>
                <a:cs typeface="Arial" panose="020B0604020202020204" pitchFamily="34" charset="0"/>
                <a:sym typeface="CATIA Symbols"/>
              </a:rPr>
              <a:t>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C</a:t>
            </a:r>
            <a:endParaRPr lang="fr-FR" sz="1400" dirty="0">
              <a:latin typeface="Arial" panose="020B0604020202020204" pitchFamily="34" charset="0"/>
              <a:cs typeface="Arial" panose="020B0604020202020204" pitchFamily="34" charset="0"/>
              <a:sym typeface="CATIA Symbols"/>
            </a:endParaRPr>
          </a:p>
          <a:p>
            <a:r>
              <a:rPr lang="fr-FR" sz="1400" dirty="0" smtClean="0">
                <a:latin typeface="Arial" panose="020B0604020202020204" pitchFamily="34" charset="0"/>
                <a:cs typeface="Arial" panose="020B0604020202020204" pitchFamily="34" charset="0"/>
              </a:rPr>
              <a:t>5 :</a:t>
            </a:r>
            <a:r>
              <a:rPr lang="fr-FR" sz="1400" dirty="0" smtClean="0">
                <a:latin typeface="Arial" panose="020B0604020202020204" pitchFamily="34" charset="0"/>
                <a:cs typeface="Arial" panose="020B0604020202020204" pitchFamily="34" charset="0"/>
                <a:sym typeface="CATIA Symbols"/>
              </a:rPr>
              <a:t> Zone </a:t>
            </a:r>
            <a:r>
              <a:rPr lang="fr-FR" sz="1400" dirty="0">
                <a:latin typeface="Arial" panose="020B0604020202020204" pitchFamily="34" charset="0"/>
                <a:cs typeface="Arial" panose="020B0604020202020204" pitchFamily="34" charset="0"/>
                <a:sym typeface="CATIA Symbols"/>
              </a:rPr>
              <a:t>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a:t>
            </a:r>
            <a:r>
              <a:rPr lang="fr-FR" sz="1400" dirty="0">
                <a:latin typeface="Arial" panose="020B0604020202020204" pitchFamily="34" charset="0"/>
                <a:cs typeface="Arial" panose="020B0604020202020204" pitchFamily="34" charset="0"/>
                <a:sym typeface="CATIA Symbols"/>
              </a:rPr>
              <a:t>H</a:t>
            </a:r>
          </a:p>
          <a:p>
            <a:r>
              <a:rPr lang="fr-FR" sz="1400" dirty="0" smtClean="0">
                <a:latin typeface="Arial" panose="020B0604020202020204" pitchFamily="34" charset="0"/>
                <a:cs typeface="Arial" panose="020B0604020202020204" pitchFamily="34" charset="0"/>
              </a:rPr>
              <a:t>6 : Point Ni </a:t>
            </a:r>
            <a:r>
              <a:rPr lang="fr-FR" sz="1400" dirty="0">
                <a:latin typeface="Arial" panose="020B0604020202020204" pitchFamily="34" charset="0"/>
                <a:cs typeface="Arial" panose="020B0604020202020204" pitchFamily="34" charset="0"/>
                <a:sym typeface="CATIA Symbols"/>
              </a:rPr>
              <a:t>de</a:t>
            </a:r>
            <a:r>
              <a:rPr lang="fr-FR" sz="1400" dirty="0" smtClean="0">
                <a:latin typeface="Arial" panose="020B0604020202020204" pitchFamily="34" charset="0"/>
                <a:cs typeface="Arial" panose="020B0604020202020204" pitchFamily="34" charset="0"/>
              </a:rPr>
              <a:t> H</a:t>
            </a:r>
          </a:p>
        </p:txBody>
      </p:sp>
      <p:sp>
        <p:nvSpPr>
          <p:cNvPr id="210" name="Line 345"/>
          <p:cNvSpPr>
            <a:spLocks noChangeShapeType="1"/>
          </p:cNvSpPr>
          <p:nvPr/>
        </p:nvSpPr>
        <p:spPr bwMode="auto">
          <a:xfrm>
            <a:off x="3364039" y="2114780"/>
            <a:ext cx="215928" cy="471017"/>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2" name="ZoneTexte 241"/>
          <p:cNvSpPr txBox="1"/>
          <p:nvPr/>
        </p:nvSpPr>
        <p:spPr>
          <a:xfrm>
            <a:off x="5718711" y="3933825"/>
            <a:ext cx="2510624" cy="1600438"/>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 </a:t>
            </a:r>
            <a:r>
              <a:rPr lang="fr-FR" sz="1400" dirty="0">
                <a:latin typeface="Arial" panose="020B0604020202020204" pitchFamily="34" charset="0"/>
                <a:cs typeface="Arial" panose="020B0604020202020204" pitchFamily="34" charset="0"/>
                <a:sym typeface="CATIA Symbols"/>
              </a:rPr>
              <a:t>S</a:t>
            </a:r>
            <a:r>
              <a:rPr lang="fr-FR" sz="1400" dirty="0" smtClean="0">
                <a:latin typeface="Arial" panose="020B0604020202020204" pitchFamily="34" charset="0"/>
                <a:cs typeface="Arial" panose="020B0604020202020204" pitchFamily="34" charset="0"/>
                <a:sym typeface="CATIA Symbols"/>
              </a:rPr>
              <a:t>urface réelle B</a:t>
            </a:r>
          </a:p>
          <a:p>
            <a:r>
              <a:rPr lang="fr-FR" sz="1400" dirty="0" smtClean="0">
                <a:latin typeface="Arial" panose="020B0604020202020204" pitchFamily="34" charset="0"/>
                <a:cs typeface="Arial" panose="020B0604020202020204" pitchFamily="34" charset="0"/>
              </a:rPr>
              <a:t>2: </a:t>
            </a:r>
            <a:r>
              <a:rPr lang="fr-FR" sz="1400" dirty="0">
                <a:latin typeface="Arial" panose="020B0604020202020204" pitchFamily="34" charset="0"/>
                <a:cs typeface="Arial" panose="020B0604020202020204" pitchFamily="34" charset="0"/>
                <a:sym typeface="CATIA Symbols"/>
              </a:rPr>
              <a:t>Zone 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B</a:t>
            </a:r>
          </a:p>
          <a:p>
            <a:r>
              <a:rPr lang="fr-FR" sz="1400" dirty="0" smtClean="0">
                <a:latin typeface="Arial" panose="020B0604020202020204" pitchFamily="34" charset="0"/>
                <a:cs typeface="Arial" panose="020B0604020202020204" pitchFamily="34" charset="0"/>
              </a:rPr>
              <a:t>3: </a:t>
            </a:r>
            <a:r>
              <a:rPr lang="fr-FR" sz="1400" dirty="0">
                <a:latin typeface="Arial" panose="020B0604020202020204" pitchFamily="34" charset="0"/>
                <a:cs typeface="Arial" panose="020B0604020202020204" pitchFamily="34" charset="0"/>
                <a:sym typeface="CATIA Symbols"/>
              </a:rPr>
              <a:t>Surface réelle C</a:t>
            </a:r>
          </a:p>
          <a:p>
            <a:r>
              <a:rPr lang="fr-FR" sz="1400" dirty="0" smtClean="0">
                <a:latin typeface="Arial" panose="020B0604020202020204" pitchFamily="34" charset="0"/>
                <a:cs typeface="Arial" panose="020B0604020202020204" pitchFamily="34" charset="0"/>
              </a:rPr>
              <a:t>4: </a:t>
            </a:r>
            <a:r>
              <a:rPr lang="fr-FR" sz="1400" dirty="0">
                <a:latin typeface="Arial" panose="020B0604020202020204" pitchFamily="34" charset="0"/>
                <a:cs typeface="Arial" panose="020B0604020202020204" pitchFamily="34" charset="0"/>
                <a:sym typeface="CATIA Symbols"/>
              </a:rPr>
              <a:t>Zone 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C</a:t>
            </a:r>
            <a:endParaRPr lang="fr-FR" sz="1400" dirty="0">
              <a:latin typeface="Arial" panose="020B0604020202020204" pitchFamily="34" charset="0"/>
              <a:cs typeface="Arial" panose="020B0604020202020204" pitchFamily="34" charset="0"/>
              <a:sym typeface="CATIA Symbols"/>
            </a:endParaRPr>
          </a:p>
          <a:p>
            <a:r>
              <a:rPr lang="fr-FR" sz="1400" dirty="0" smtClean="0">
                <a:latin typeface="Arial" panose="020B0604020202020204" pitchFamily="34" charset="0"/>
                <a:cs typeface="Arial" panose="020B0604020202020204" pitchFamily="34" charset="0"/>
              </a:rPr>
              <a:t>5:</a:t>
            </a:r>
            <a:r>
              <a:rPr lang="fr-FR" sz="1400" dirty="0" smtClean="0">
                <a:latin typeface="Arial" panose="020B0604020202020204" pitchFamily="34" charset="0"/>
                <a:cs typeface="Arial" panose="020B0604020202020204" pitchFamily="34" charset="0"/>
                <a:sym typeface="CATIA Symbols"/>
              </a:rPr>
              <a:t> </a:t>
            </a:r>
            <a:r>
              <a:rPr lang="fr-FR" sz="1400" dirty="0">
                <a:latin typeface="Arial" panose="020B0604020202020204" pitchFamily="34" charset="0"/>
                <a:cs typeface="Arial" panose="020B0604020202020204" pitchFamily="34" charset="0"/>
                <a:sym typeface="CATIA Symbols"/>
              </a:rPr>
              <a:t>Surface réelle H</a:t>
            </a:r>
            <a:endParaRPr lang="fr-FR" sz="1400" dirty="0" smtClean="0">
              <a:latin typeface="Arial" panose="020B0604020202020204" pitchFamily="34" charset="0"/>
              <a:cs typeface="Arial" panose="020B0604020202020204" pitchFamily="34" charset="0"/>
              <a:sym typeface="CATIA Symbols"/>
            </a:endParaRPr>
          </a:p>
          <a:p>
            <a:r>
              <a:rPr lang="fr-FR" sz="1400" dirty="0" smtClean="0">
                <a:latin typeface="Arial" panose="020B0604020202020204" pitchFamily="34" charset="0"/>
                <a:cs typeface="Arial" panose="020B0604020202020204" pitchFamily="34" charset="0"/>
                <a:sym typeface="CATIA Symbols"/>
              </a:rPr>
              <a:t>6: </a:t>
            </a:r>
            <a:r>
              <a:rPr lang="fr-FR" sz="1400" dirty="0">
                <a:latin typeface="Arial" panose="020B0604020202020204" pitchFamily="34" charset="0"/>
                <a:cs typeface="Arial" panose="020B0604020202020204" pitchFamily="34" charset="0"/>
                <a:sym typeface="CATIA Symbols"/>
              </a:rPr>
              <a:t>Zone de </a:t>
            </a:r>
            <a:r>
              <a:rPr lang="fr-FR" sz="1400" dirty="0" err="1">
                <a:latin typeface="Arial" panose="020B0604020202020204" pitchFamily="34" charset="0"/>
                <a:cs typeface="Arial" panose="020B0604020202020204" pitchFamily="34" charset="0"/>
                <a:sym typeface="CATIA Symbols"/>
              </a:rPr>
              <a:t>tolerance</a:t>
            </a:r>
            <a:r>
              <a:rPr lang="fr-FR" sz="1400" dirty="0">
                <a:latin typeface="Arial" panose="020B0604020202020204" pitchFamily="34" charset="0"/>
                <a:cs typeface="Arial" panose="020B0604020202020204" pitchFamily="34" charset="0"/>
                <a:sym typeface="CATIA Symbols"/>
              </a:rPr>
              <a:t>  </a:t>
            </a:r>
            <a:r>
              <a:rPr lang="fr-FR" sz="1400" dirty="0" smtClean="0">
                <a:latin typeface="Arial" panose="020B0604020202020204" pitchFamily="34" charset="0"/>
                <a:cs typeface="Arial" panose="020B0604020202020204" pitchFamily="34" charset="0"/>
                <a:sym typeface="CATIA Symbols"/>
              </a:rPr>
              <a:t>de H</a:t>
            </a:r>
            <a:endParaRPr lang="fr-FR" sz="1400" dirty="0">
              <a:latin typeface="Arial" panose="020B0604020202020204" pitchFamily="34" charset="0"/>
              <a:cs typeface="Arial" panose="020B0604020202020204" pitchFamily="34" charset="0"/>
              <a:sym typeface="CATIA Symbols"/>
            </a:endParaRPr>
          </a:p>
          <a:p>
            <a:r>
              <a:rPr lang="fr-FR" sz="1400" dirty="0" smtClean="0">
                <a:latin typeface="Arial" panose="020B0604020202020204" pitchFamily="34" charset="0"/>
                <a:cs typeface="Arial" panose="020B0604020202020204" pitchFamily="34" charset="0"/>
              </a:rPr>
              <a:t>7: Point Hi de H</a:t>
            </a:r>
          </a:p>
        </p:txBody>
      </p:sp>
      <p:sp>
        <p:nvSpPr>
          <p:cNvPr id="243" name="ZoneTexte 242"/>
          <p:cNvSpPr txBox="1"/>
          <p:nvPr/>
        </p:nvSpPr>
        <p:spPr>
          <a:xfrm>
            <a:off x="8029165" y="2407067"/>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4</a:t>
            </a:r>
          </a:p>
        </p:txBody>
      </p:sp>
      <p:sp>
        <p:nvSpPr>
          <p:cNvPr id="244" name="Line 345"/>
          <p:cNvSpPr>
            <a:spLocks noChangeShapeType="1"/>
          </p:cNvSpPr>
          <p:nvPr/>
        </p:nvSpPr>
        <p:spPr bwMode="auto">
          <a:xfrm>
            <a:off x="7935188" y="2001038"/>
            <a:ext cx="215928" cy="471017"/>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7" name="Line 344"/>
          <p:cNvSpPr>
            <a:spLocks noChangeShapeType="1"/>
          </p:cNvSpPr>
          <p:nvPr/>
        </p:nvSpPr>
        <p:spPr bwMode="auto">
          <a:xfrm flipH="1">
            <a:off x="5544370" y="1900247"/>
            <a:ext cx="174341" cy="27140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8" name="ZoneTexte 247"/>
          <p:cNvSpPr txBox="1"/>
          <p:nvPr/>
        </p:nvSpPr>
        <p:spPr>
          <a:xfrm>
            <a:off x="5385485" y="2121541"/>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sp>
        <p:nvSpPr>
          <p:cNvPr id="135" name="Oval 279"/>
          <p:cNvSpPr>
            <a:spLocks noChangeArrowheads="1"/>
          </p:cNvSpPr>
          <p:nvPr/>
        </p:nvSpPr>
        <p:spPr bwMode="auto">
          <a:xfrm>
            <a:off x="6633997" y="2299233"/>
            <a:ext cx="910679" cy="910671"/>
          </a:xfrm>
          <a:prstGeom prst="ellipse">
            <a:avLst/>
          </a:prstGeom>
          <a:solidFill>
            <a:schemeClr val="bg1"/>
          </a:solidFill>
          <a:ln w="9525">
            <a:solidFill>
              <a:srgbClr val="FF0000"/>
            </a:solidFill>
            <a:prstDash val="solid"/>
            <a:round/>
            <a:headEnd/>
            <a:tailEnd/>
          </a:ln>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94" name="Line 235"/>
          <p:cNvSpPr>
            <a:spLocks noChangeShapeType="1"/>
          </p:cNvSpPr>
          <p:nvPr/>
        </p:nvSpPr>
        <p:spPr bwMode="auto">
          <a:xfrm>
            <a:off x="5700010" y="2741255"/>
            <a:ext cx="3653539"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95" name="Line 231"/>
          <p:cNvSpPr>
            <a:spLocks noChangeShapeType="1"/>
          </p:cNvSpPr>
          <p:nvPr/>
        </p:nvSpPr>
        <p:spPr bwMode="auto">
          <a:xfrm flipV="1">
            <a:off x="7081588" y="781724"/>
            <a:ext cx="0" cy="245969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latin typeface="Arial" panose="020B0604020202020204" pitchFamily="34" charset="0"/>
              <a:cs typeface="Arial" panose="020B0604020202020204" pitchFamily="34" charset="0"/>
            </a:endParaRPr>
          </a:p>
        </p:txBody>
      </p:sp>
      <p:cxnSp>
        <p:nvCxnSpPr>
          <p:cNvPr id="140" name="Connecteur droit avec flèche 139"/>
          <p:cNvCxnSpPr/>
          <p:nvPr/>
        </p:nvCxnSpPr>
        <p:spPr>
          <a:xfrm flipV="1">
            <a:off x="6356146" y="3166724"/>
            <a:ext cx="506057" cy="54004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2" name="ZoneTexte 151"/>
          <p:cNvSpPr txBox="1"/>
          <p:nvPr/>
        </p:nvSpPr>
        <p:spPr>
          <a:xfrm>
            <a:off x="5813264" y="3446616"/>
            <a:ext cx="522900"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20</a:t>
            </a:r>
          </a:p>
        </p:txBody>
      </p:sp>
      <p:cxnSp>
        <p:nvCxnSpPr>
          <p:cNvPr id="153" name="Connecteur droit 152"/>
          <p:cNvCxnSpPr/>
          <p:nvPr/>
        </p:nvCxnSpPr>
        <p:spPr>
          <a:xfrm flipH="1">
            <a:off x="5750080" y="3706768"/>
            <a:ext cx="5981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1" name="ZoneTexte 230"/>
          <p:cNvSpPr txBox="1"/>
          <p:nvPr/>
        </p:nvSpPr>
        <p:spPr>
          <a:xfrm>
            <a:off x="7089125" y="2745959"/>
            <a:ext cx="377026"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Hi</a:t>
            </a:r>
          </a:p>
        </p:txBody>
      </p:sp>
      <p:sp>
        <p:nvSpPr>
          <p:cNvPr id="154" name="Line 345"/>
          <p:cNvSpPr>
            <a:spLocks noChangeShapeType="1"/>
          </p:cNvSpPr>
          <p:nvPr/>
        </p:nvSpPr>
        <p:spPr bwMode="auto">
          <a:xfrm>
            <a:off x="7507575" y="2907988"/>
            <a:ext cx="535371" cy="11376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6" name="ZoneTexte 155"/>
          <p:cNvSpPr txBox="1"/>
          <p:nvPr/>
        </p:nvSpPr>
        <p:spPr>
          <a:xfrm>
            <a:off x="8032977" y="2836084"/>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6</a:t>
            </a:r>
          </a:p>
        </p:txBody>
      </p:sp>
    </p:spTree>
    <p:extLst>
      <p:ext uri="{BB962C8B-B14F-4D97-AF65-F5344CB8AC3E}">
        <p14:creationId xmlns:p14="http://schemas.microsoft.com/office/powerpoint/2010/main" val="307443616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Rectangle 9"/>
          <p:cNvSpPr>
            <a:spLocks noChangeArrowheads="1"/>
          </p:cNvSpPr>
          <p:nvPr/>
        </p:nvSpPr>
        <p:spPr bwMode="auto">
          <a:xfrm>
            <a:off x="602545" y="1911995"/>
            <a:ext cx="1464380" cy="298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68614" name="Line 13"/>
          <p:cNvSpPr>
            <a:spLocks noChangeShapeType="1"/>
          </p:cNvSpPr>
          <p:nvPr/>
        </p:nvSpPr>
        <p:spPr bwMode="auto">
          <a:xfrm flipH="1">
            <a:off x="229483" y="2083445"/>
            <a:ext cx="363537"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68615" name="Rectangle 14"/>
          <p:cNvSpPr>
            <a:spLocks noChangeArrowheads="1"/>
          </p:cNvSpPr>
          <p:nvPr/>
        </p:nvSpPr>
        <p:spPr bwMode="auto">
          <a:xfrm>
            <a:off x="899163" y="1881138"/>
            <a:ext cx="73577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latin typeface="Arial" panose="020B0604020202020204" pitchFamily="34" charset="0"/>
                <a:cs typeface="Arial" panose="020B0604020202020204" pitchFamily="34" charset="0"/>
                <a:sym typeface="CATIA Symbols"/>
              </a:rPr>
              <a:t>{</a:t>
            </a:r>
            <a:r>
              <a:rPr lang="fr-FR" altLang="fr-FR" sz="1800" b="0" dirty="0" smtClean="0">
                <a:latin typeface="Arial" panose="020B0604020202020204" pitchFamily="34" charset="0"/>
                <a:cs typeface="Arial" panose="020B0604020202020204" pitchFamily="34" charset="0"/>
                <a:sym typeface="CATIA Symbols"/>
              </a:rPr>
              <a:t>d}</a:t>
            </a:r>
            <a:endParaRPr lang="fr-FR" altLang="fr-FR" sz="1800" b="0" dirty="0">
              <a:solidFill>
                <a:schemeClr val="tx1"/>
              </a:solidFill>
              <a:latin typeface="Arial" panose="020B0604020202020204" pitchFamily="34" charset="0"/>
              <a:cs typeface="Arial" panose="020B0604020202020204" pitchFamily="34" charset="0"/>
            </a:endParaRPr>
          </a:p>
        </p:txBody>
      </p:sp>
      <p:sp>
        <p:nvSpPr>
          <p:cNvPr id="68631" name="ZoneTexte 2"/>
          <p:cNvSpPr txBox="1">
            <a:spLocks noChangeArrowheads="1"/>
          </p:cNvSpPr>
          <p:nvPr/>
        </p:nvSpPr>
        <p:spPr bwMode="auto">
          <a:xfrm>
            <a:off x="69850" y="66675"/>
            <a:ext cx="8898846"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MAXIMUM  ET MINIMUM DE MATIERE SUR DES SURFACES</a:t>
            </a:r>
            <a:endParaRPr lang="fr-FR" altLang="fr-FR" sz="2400" dirty="0">
              <a:solidFill>
                <a:schemeClr val="tx1"/>
              </a:solidFill>
            </a:endParaRPr>
          </a:p>
        </p:txBody>
      </p:sp>
      <p:sp>
        <p:nvSpPr>
          <p:cNvPr id="68632" name="Forme libre 7"/>
          <p:cNvSpPr>
            <a:spLocks/>
          </p:cNvSpPr>
          <p:nvPr/>
        </p:nvSpPr>
        <p:spPr bwMode="auto">
          <a:xfrm>
            <a:off x="4772819" y="1738594"/>
            <a:ext cx="2240854" cy="568325"/>
          </a:xfrm>
          <a:custGeom>
            <a:avLst/>
            <a:gdLst>
              <a:gd name="T0" fmla="*/ 0 w 2189409"/>
              <a:gd name="T1" fmla="*/ 353898 h 567679"/>
              <a:gd name="T2" fmla="*/ 582859 w 2189409"/>
              <a:gd name="T3" fmla="*/ 231762 h 567679"/>
              <a:gd name="T4" fmla="*/ 967016 w 2189409"/>
              <a:gd name="T5" fmla="*/ 28206 h 567679"/>
              <a:gd name="T6" fmla="*/ 1457146 w 2189409"/>
              <a:gd name="T7" fmla="*/ 14630 h 567679"/>
              <a:gd name="T8" fmla="*/ 1841301 w 2189409"/>
              <a:gd name="T9" fmla="*/ 150339 h 567679"/>
              <a:gd name="T10" fmla="*/ 2251954 w 2189409"/>
              <a:gd name="T11" fmla="*/ 598168 h 567679"/>
              <a:gd name="T12" fmla="*/ 0 60000 65536"/>
              <a:gd name="T13" fmla="*/ 0 60000 65536"/>
              <a:gd name="T14" fmla="*/ 0 60000 65536"/>
              <a:gd name="T15" fmla="*/ 0 60000 65536"/>
              <a:gd name="T16" fmla="*/ 0 60000 65536"/>
              <a:gd name="T17" fmla="*/ 0 60000 65536"/>
              <a:gd name="connsiteX0" fmla="*/ 0 w 2239482"/>
              <a:gd name="connsiteY0" fmla="*/ 335859 h 567679"/>
              <a:gd name="connsiteX1" fmla="*/ 566671 w 2239482"/>
              <a:gd name="connsiteY1" fmla="*/ 219949 h 567679"/>
              <a:gd name="connsiteX2" fmla="*/ 940158 w 2239482"/>
              <a:gd name="connsiteY2" fmla="*/ 26766 h 567679"/>
              <a:gd name="connsiteX3" fmla="*/ 1416676 w 2239482"/>
              <a:gd name="connsiteY3" fmla="*/ 13887 h 567679"/>
              <a:gd name="connsiteX4" fmla="*/ 1790163 w 2239482"/>
              <a:gd name="connsiteY4" fmla="*/ 142676 h 567679"/>
              <a:gd name="connsiteX5" fmla="*/ 2239482 w 2239482"/>
              <a:gd name="connsiteY5" fmla="*/ 567679 h 567679"/>
              <a:gd name="connsiteX0" fmla="*/ 0 w 2239482"/>
              <a:gd name="connsiteY0" fmla="*/ 335859 h 567679"/>
              <a:gd name="connsiteX1" fmla="*/ 566671 w 2239482"/>
              <a:gd name="connsiteY1" fmla="*/ 219949 h 567679"/>
              <a:gd name="connsiteX2" fmla="*/ 940158 w 2239482"/>
              <a:gd name="connsiteY2" fmla="*/ 26766 h 567679"/>
              <a:gd name="connsiteX3" fmla="*/ 1416676 w 2239482"/>
              <a:gd name="connsiteY3" fmla="*/ 13887 h 567679"/>
              <a:gd name="connsiteX4" fmla="*/ 1790163 w 2239482"/>
              <a:gd name="connsiteY4" fmla="*/ 142676 h 567679"/>
              <a:gd name="connsiteX5" fmla="*/ 2239482 w 2239482"/>
              <a:gd name="connsiteY5" fmla="*/ 567679 h 56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9482" h="567679">
                <a:moveTo>
                  <a:pt x="0" y="335859"/>
                </a:moveTo>
                <a:cubicBezTo>
                  <a:pt x="204989" y="303661"/>
                  <a:pt x="409978" y="271464"/>
                  <a:pt x="566671" y="219949"/>
                </a:cubicBezTo>
                <a:cubicBezTo>
                  <a:pt x="723364" y="168434"/>
                  <a:pt x="798491" y="61110"/>
                  <a:pt x="940158" y="26766"/>
                </a:cubicBezTo>
                <a:cubicBezTo>
                  <a:pt x="1081825" y="-7578"/>
                  <a:pt x="1275009" y="-5431"/>
                  <a:pt x="1416676" y="13887"/>
                </a:cubicBezTo>
                <a:cubicBezTo>
                  <a:pt x="1558343" y="33205"/>
                  <a:pt x="1661374" y="50377"/>
                  <a:pt x="1790163" y="142676"/>
                </a:cubicBezTo>
                <a:cubicBezTo>
                  <a:pt x="1918952" y="234975"/>
                  <a:pt x="2067059" y="382008"/>
                  <a:pt x="2239482" y="567679"/>
                </a:cubicBezTo>
              </a:path>
            </a:pathLst>
          </a:custGeom>
          <a:solidFill>
            <a:srgbClr val="CCFF99">
              <a:alpha val="36863"/>
            </a:srgbClr>
          </a:solidFill>
          <a:ln w="28575" cap="flat" cmpd="sng" algn="ctr">
            <a:solidFill>
              <a:schemeClr val="tx1"/>
            </a:solidFill>
            <a:prstDash val="solid"/>
            <a:round/>
            <a:headEnd type="none" w="med" len="med"/>
            <a:tailEnd type="none" w="med" len="med"/>
          </a:ln>
        </p:spPr>
        <p:txBody>
          <a:bodyPr anchor="ctr"/>
          <a:lstStyle/>
          <a:p>
            <a:endParaRPr lang="fr-FR"/>
          </a:p>
        </p:txBody>
      </p:sp>
      <p:sp>
        <p:nvSpPr>
          <p:cNvPr id="68690" name="Line 33"/>
          <p:cNvSpPr>
            <a:spLocks noChangeShapeType="1"/>
          </p:cNvSpPr>
          <p:nvPr/>
        </p:nvSpPr>
        <p:spPr bwMode="auto">
          <a:xfrm rot="1424404">
            <a:off x="6596604" y="1731393"/>
            <a:ext cx="0" cy="92376"/>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68691" name="Line 34"/>
          <p:cNvSpPr>
            <a:spLocks noChangeShapeType="1"/>
          </p:cNvSpPr>
          <p:nvPr/>
        </p:nvSpPr>
        <p:spPr bwMode="auto">
          <a:xfrm rot="1424404">
            <a:off x="6546515" y="1813241"/>
            <a:ext cx="0" cy="15645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8692" name="Line 35"/>
          <p:cNvSpPr>
            <a:spLocks noChangeShapeType="1"/>
          </p:cNvSpPr>
          <p:nvPr/>
        </p:nvSpPr>
        <p:spPr bwMode="auto">
          <a:xfrm rot="1424404" flipH="1">
            <a:off x="6379783" y="1939647"/>
            <a:ext cx="20690" cy="56342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8634" name="Forme libre 6"/>
          <p:cNvSpPr>
            <a:spLocks/>
          </p:cNvSpPr>
          <p:nvPr/>
        </p:nvSpPr>
        <p:spPr bwMode="auto">
          <a:xfrm>
            <a:off x="4861996" y="1849630"/>
            <a:ext cx="2066925" cy="503238"/>
          </a:xfrm>
          <a:custGeom>
            <a:avLst/>
            <a:gdLst>
              <a:gd name="T0" fmla="*/ 0 w 2066307"/>
              <a:gd name="T1" fmla="*/ 314135 h 503635"/>
              <a:gd name="T2" fmla="*/ 481448 w 2066307"/>
              <a:gd name="T3" fmla="*/ 222452 h 503635"/>
              <a:gd name="T4" fmla="*/ 625884 w 2066307"/>
              <a:gd name="T5" fmla="*/ 153687 h 503635"/>
              <a:gd name="T6" fmla="*/ 818463 w 2066307"/>
              <a:gd name="T7" fmla="*/ 62003 h 503635"/>
              <a:gd name="T8" fmla="*/ 950862 w 2066307"/>
              <a:gd name="T9" fmla="*/ 4691 h 503635"/>
              <a:gd name="T10" fmla="*/ 1203621 w 2066307"/>
              <a:gd name="T11" fmla="*/ 4691 h 503635"/>
              <a:gd name="T12" fmla="*/ 1492490 w 2066307"/>
              <a:gd name="T13" fmla="*/ 16162 h 503635"/>
              <a:gd name="T14" fmla="*/ 1673033 w 2066307"/>
              <a:gd name="T15" fmla="*/ 107847 h 503635"/>
              <a:gd name="T16" fmla="*/ 1925793 w 2066307"/>
              <a:gd name="T17" fmla="*/ 325595 h 503635"/>
              <a:gd name="T18" fmla="*/ 2094301 w 2066307"/>
              <a:gd name="T19" fmla="*/ 486043 h 5036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66307" h="503635">
                <a:moveTo>
                  <a:pt x="0" y="325505"/>
                </a:moveTo>
                <a:cubicBezTo>
                  <a:pt x="186047" y="291858"/>
                  <a:pt x="372094" y="258212"/>
                  <a:pt x="475013" y="230503"/>
                </a:cubicBezTo>
                <a:cubicBezTo>
                  <a:pt x="577932" y="202794"/>
                  <a:pt x="617517" y="159251"/>
                  <a:pt x="617517" y="159251"/>
                </a:cubicBezTo>
                <a:lnTo>
                  <a:pt x="807522" y="64248"/>
                </a:lnTo>
                <a:cubicBezTo>
                  <a:pt x="860961" y="38518"/>
                  <a:pt x="874816" y="14767"/>
                  <a:pt x="938151" y="4871"/>
                </a:cubicBezTo>
                <a:cubicBezTo>
                  <a:pt x="1001486" y="-5025"/>
                  <a:pt x="1098468" y="2892"/>
                  <a:pt x="1187533" y="4871"/>
                </a:cubicBezTo>
                <a:cubicBezTo>
                  <a:pt x="1276598" y="6850"/>
                  <a:pt x="1395351" y="-1066"/>
                  <a:pt x="1472540" y="16747"/>
                </a:cubicBezTo>
                <a:cubicBezTo>
                  <a:pt x="1549730" y="34560"/>
                  <a:pt x="1579418" y="58310"/>
                  <a:pt x="1650670" y="111749"/>
                </a:cubicBezTo>
                <a:cubicBezTo>
                  <a:pt x="1721922" y="165188"/>
                  <a:pt x="1830779" y="272066"/>
                  <a:pt x="1900052" y="337380"/>
                </a:cubicBezTo>
                <a:cubicBezTo>
                  <a:pt x="1969325" y="402694"/>
                  <a:pt x="2017816" y="453164"/>
                  <a:pt x="2066307" y="503635"/>
                </a:cubicBezTo>
              </a:path>
            </a:pathLst>
          </a:custGeom>
          <a:noFill/>
          <a:ln w="9525" cap="flat" cmpd="sng" algn="ctr">
            <a:solidFill>
              <a:schemeClr val="tx1"/>
            </a:solidFill>
            <a:prstDash val="lgDash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68635" name="ZoneTexte 7"/>
          <p:cNvSpPr txBox="1">
            <a:spLocks noChangeArrowheads="1"/>
          </p:cNvSpPr>
          <p:nvPr/>
        </p:nvSpPr>
        <p:spPr bwMode="auto">
          <a:xfrm>
            <a:off x="4365930" y="1035234"/>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Surface nominale</a:t>
            </a:r>
          </a:p>
        </p:txBody>
      </p:sp>
      <p:cxnSp>
        <p:nvCxnSpPr>
          <p:cNvPr id="68636" name="Connecteur droit avec flèche 9"/>
          <p:cNvCxnSpPr>
            <a:cxnSpLocks noChangeShapeType="1"/>
            <a:endCxn id="68634" idx="1"/>
          </p:cNvCxnSpPr>
          <p:nvPr/>
        </p:nvCxnSpPr>
        <p:spPr bwMode="auto">
          <a:xfrm>
            <a:off x="4865171" y="1663062"/>
            <a:ext cx="478417" cy="40884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68645" name="Line 36"/>
          <p:cNvSpPr>
            <a:spLocks noChangeShapeType="1"/>
          </p:cNvSpPr>
          <p:nvPr/>
        </p:nvSpPr>
        <p:spPr bwMode="auto">
          <a:xfrm flipH="1">
            <a:off x="5812671" y="2467560"/>
            <a:ext cx="4651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8646" name="Rectangle 37"/>
          <p:cNvSpPr>
            <a:spLocks noChangeArrowheads="1"/>
          </p:cNvSpPr>
          <p:nvPr/>
        </p:nvSpPr>
        <p:spPr bwMode="auto">
          <a:xfrm>
            <a:off x="5855771" y="2077210"/>
            <a:ext cx="31418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panose="020B0604020202020204" pitchFamily="34" charset="0"/>
                <a:cs typeface="Arial" panose="020B0604020202020204" pitchFamily="34" charset="0"/>
              </a:rPr>
              <a:t>d</a:t>
            </a:r>
            <a:endParaRPr lang="fr-FR" altLang="fr-FR" sz="1800" b="0" dirty="0">
              <a:solidFill>
                <a:schemeClr val="tx1"/>
              </a:solidFill>
              <a:latin typeface="Arial" panose="020B0604020202020204" pitchFamily="34" charset="0"/>
              <a:cs typeface="Arial" panose="020B0604020202020204" pitchFamily="34" charset="0"/>
            </a:endParaRPr>
          </a:p>
        </p:txBody>
      </p:sp>
      <p:cxnSp>
        <p:nvCxnSpPr>
          <p:cNvPr id="68651" name="Connecteur droit 85"/>
          <p:cNvCxnSpPr>
            <a:cxnSpLocks noChangeShapeType="1"/>
          </p:cNvCxnSpPr>
          <p:nvPr/>
        </p:nvCxnSpPr>
        <p:spPr bwMode="auto">
          <a:xfrm>
            <a:off x="947033" y="1905645"/>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68652" name="Connecteur droit 86"/>
          <p:cNvCxnSpPr>
            <a:cxnSpLocks noChangeShapeType="1"/>
          </p:cNvCxnSpPr>
          <p:nvPr/>
        </p:nvCxnSpPr>
        <p:spPr bwMode="auto">
          <a:xfrm>
            <a:off x="1626483" y="1911995"/>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 name="Connecteur droit avec flèche 6"/>
          <p:cNvCxnSpPr/>
          <p:nvPr/>
        </p:nvCxnSpPr>
        <p:spPr>
          <a:xfrm flipV="1">
            <a:off x="6302243" y="1337842"/>
            <a:ext cx="92763" cy="50319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ZoneTexte 7"/>
          <p:cNvSpPr txBox="1"/>
          <p:nvPr/>
        </p:nvSpPr>
        <p:spPr>
          <a:xfrm>
            <a:off x="5995749" y="1301310"/>
            <a:ext cx="306494" cy="369332"/>
          </a:xfrm>
          <a:prstGeom prst="rect">
            <a:avLst/>
          </a:prstGeom>
          <a:noFill/>
        </p:spPr>
        <p:txBody>
          <a:bodyPr wrap="none" rtlCol="0">
            <a:spAutoFit/>
          </a:bodyPr>
          <a:lstStyle/>
          <a:p>
            <a:r>
              <a:rPr lang="fr-FR" dirty="0" smtClean="0"/>
              <a:t>n</a:t>
            </a:r>
            <a:endParaRPr lang="fr-FR" dirty="0"/>
          </a:p>
        </p:txBody>
      </p:sp>
      <p:cxnSp>
        <p:nvCxnSpPr>
          <p:cNvPr id="10" name="Connecteur droit avec flèche 9"/>
          <p:cNvCxnSpPr/>
          <p:nvPr/>
        </p:nvCxnSpPr>
        <p:spPr>
          <a:xfrm>
            <a:off x="6031512" y="1358400"/>
            <a:ext cx="228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0" name="Rectangle 9"/>
          <p:cNvSpPr>
            <a:spLocks noChangeArrowheads="1"/>
          </p:cNvSpPr>
          <p:nvPr/>
        </p:nvSpPr>
        <p:spPr bwMode="auto">
          <a:xfrm>
            <a:off x="575281" y="3630832"/>
            <a:ext cx="1491644" cy="298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61" name="Line 13"/>
          <p:cNvSpPr>
            <a:spLocks noChangeShapeType="1"/>
          </p:cNvSpPr>
          <p:nvPr/>
        </p:nvSpPr>
        <p:spPr bwMode="auto">
          <a:xfrm flipH="1">
            <a:off x="202219" y="3802282"/>
            <a:ext cx="363537"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62" name="Rectangle 14"/>
          <p:cNvSpPr>
            <a:spLocks noChangeArrowheads="1"/>
          </p:cNvSpPr>
          <p:nvPr/>
        </p:nvSpPr>
        <p:spPr bwMode="auto">
          <a:xfrm>
            <a:off x="871899" y="3599975"/>
            <a:ext cx="73577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latin typeface="Arial" panose="020B0604020202020204" pitchFamily="34" charset="0"/>
                <a:cs typeface="Arial" panose="020B0604020202020204" pitchFamily="34" charset="0"/>
                <a:sym typeface="CATIA Symbols"/>
              </a:rPr>
              <a:t>{</a:t>
            </a:r>
            <a:r>
              <a:rPr lang="fr-FR" altLang="fr-FR" sz="1800" b="0" dirty="0" smtClean="0">
                <a:latin typeface="Arial" panose="020B0604020202020204" pitchFamily="34" charset="0"/>
                <a:cs typeface="Arial" panose="020B0604020202020204" pitchFamily="34" charset="0"/>
                <a:sym typeface="CATIA Symbols"/>
              </a:rPr>
              <a:t>d}</a:t>
            </a:r>
            <a:endParaRPr lang="fr-FR" altLang="fr-FR" sz="1800" b="0" dirty="0">
              <a:solidFill>
                <a:schemeClr val="tx1"/>
              </a:solidFill>
              <a:latin typeface="Arial" panose="020B0604020202020204" pitchFamily="34" charset="0"/>
              <a:cs typeface="Arial" panose="020B0604020202020204" pitchFamily="34" charset="0"/>
            </a:endParaRPr>
          </a:p>
        </p:txBody>
      </p:sp>
      <p:sp>
        <p:nvSpPr>
          <p:cNvPr id="64" name="Line 33"/>
          <p:cNvSpPr>
            <a:spLocks noChangeShapeType="1"/>
          </p:cNvSpPr>
          <p:nvPr/>
        </p:nvSpPr>
        <p:spPr bwMode="auto">
          <a:xfrm rot="1424404">
            <a:off x="6507367" y="3716301"/>
            <a:ext cx="0" cy="92376"/>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65" name="Line 34"/>
          <p:cNvSpPr>
            <a:spLocks noChangeShapeType="1"/>
          </p:cNvSpPr>
          <p:nvPr/>
        </p:nvSpPr>
        <p:spPr bwMode="auto">
          <a:xfrm rot="1424404">
            <a:off x="6433526" y="3851591"/>
            <a:ext cx="0" cy="15645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6" name="Line 35"/>
          <p:cNvSpPr>
            <a:spLocks noChangeShapeType="1"/>
          </p:cNvSpPr>
          <p:nvPr/>
        </p:nvSpPr>
        <p:spPr bwMode="auto">
          <a:xfrm rot="1424404" flipH="1">
            <a:off x="6338278" y="3853141"/>
            <a:ext cx="20690" cy="56342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7" name="Forme libre 6"/>
          <p:cNvSpPr>
            <a:spLocks/>
          </p:cNvSpPr>
          <p:nvPr/>
        </p:nvSpPr>
        <p:spPr bwMode="auto">
          <a:xfrm>
            <a:off x="4834732" y="3707005"/>
            <a:ext cx="2066925" cy="503238"/>
          </a:xfrm>
          <a:custGeom>
            <a:avLst/>
            <a:gdLst>
              <a:gd name="T0" fmla="*/ 0 w 2066307"/>
              <a:gd name="T1" fmla="*/ 314135 h 503635"/>
              <a:gd name="T2" fmla="*/ 481448 w 2066307"/>
              <a:gd name="T3" fmla="*/ 222452 h 503635"/>
              <a:gd name="T4" fmla="*/ 625884 w 2066307"/>
              <a:gd name="T5" fmla="*/ 153687 h 503635"/>
              <a:gd name="T6" fmla="*/ 818463 w 2066307"/>
              <a:gd name="T7" fmla="*/ 62003 h 503635"/>
              <a:gd name="T8" fmla="*/ 950862 w 2066307"/>
              <a:gd name="T9" fmla="*/ 4691 h 503635"/>
              <a:gd name="T10" fmla="*/ 1203621 w 2066307"/>
              <a:gd name="T11" fmla="*/ 4691 h 503635"/>
              <a:gd name="T12" fmla="*/ 1492490 w 2066307"/>
              <a:gd name="T13" fmla="*/ 16162 h 503635"/>
              <a:gd name="T14" fmla="*/ 1673033 w 2066307"/>
              <a:gd name="T15" fmla="*/ 107847 h 503635"/>
              <a:gd name="T16" fmla="*/ 1925793 w 2066307"/>
              <a:gd name="T17" fmla="*/ 325595 h 503635"/>
              <a:gd name="T18" fmla="*/ 2094301 w 2066307"/>
              <a:gd name="T19" fmla="*/ 486043 h 5036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66307" h="503635">
                <a:moveTo>
                  <a:pt x="0" y="325505"/>
                </a:moveTo>
                <a:cubicBezTo>
                  <a:pt x="186047" y="291858"/>
                  <a:pt x="372094" y="258212"/>
                  <a:pt x="475013" y="230503"/>
                </a:cubicBezTo>
                <a:cubicBezTo>
                  <a:pt x="577932" y="202794"/>
                  <a:pt x="617517" y="159251"/>
                  <a:pt x="617517" y="159251"/>
                </a:cubicBezTo>
                <a:lnTo>
                  <a:pt x="807522" y="64248"/>
                </a:lnTo>
                <a:cubicBezTo>
                  <a:pt x="860961" y="38518"/>
                  <a:pt x="874816" y="14767"/>
                  <a:pt x="938151" y="4871"/>
                </a:cubicBezTo>
                <a:cubicBezTo>
                  <a:pt x="1001486" y="-5025"/>
                  <a:pt x="1098468" y="2892"/>
                  <a:pt x="1187533" y="4871"/>
                </a:cubicBezTo>
                <a:cubicBezTo>
                  <a:pt x="1276598" y="6850"/>
                  <a:pt x="1395351" y="-1066"/>
                  <a:pt x="1472540" y="16747"/>
                </a:cubicBezTo>
                <a:cubicBezTo>
                  <a:pt x="1549730" y="34560"/>
                  <a:pt x="1579418" y="58310"/>
                  <a:pt x="1650670" y="111749"/>
                </a:cubicBezTo>
                <a:cubicBezTo>
                  <a:pt x="1721922" y="165188"/>
                  <a:pt x="1830779" y="272066"/>
                  <a:pt x="1900052" y="337380"/>
                </a:cubicBezTo>
                <a:cubicBezTo>
                  <a:pt x="1969325" y="402694"/>
                  <a:pt x="2017816" y="453164"/>
                  <a:pt x="2066307" y="503635"/>
                </a:cubicBezTo>
              </a:path>
            </a:pathLst>
          </a:custGeom>
          <a:noFill/>
          <a:ln w="9525" cap="flat" cmpd="sng" algn="ctr">
            <a:solidFill>
              <a:schemeClr val="tx1"/>
            </a:solidFill>
            <a:prstDash val="lgDash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68" name="ZoneTexte 7"/>
          <p:cNvSpPr txBox="1">
            <a:spLocks noChangeArrowheads="1"/>
          </p:cNvSpPr>
          <p:nvPr/>
        </p:nvSpPr>
        <p:spPr bwMode="auto">
          <a:xfrm>
            <a:off x="4418561" y="2881686"/>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Surface nominale</a:t>
            </a:r>
          </a:p>
        </p:txBody>
      </p:sp>
      <p:cxnSp>
        <p:nvCxnSpPr>
          <p:cNvPr id="69" name="Connecteur droit avec flèche 9"/>
          <p:cNvCxnSpPr>
            <a:cxnSpLocks noChangeShapeType="1"/>
            <a:endCxn id="67" idx="1"/>
          </p:cNvCxnSpPr>
          <p:nvPr/>
        </p:nvCxnSpPr>
        <p:spPr bwMode="auto">
          <a:xfrm>
            <a:off x="4837907" y="3520437"/>
            <a:ext cx="478417" cy="40884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70" name="Line 36"/>
          <p:cNvSpPr>
            <a:spLocks noChangeShapeType="1"/>
          </p:cNvSpPr>
          <p:nvPr/>
        </p:nvSpPr>
        <p:spPr bwMode="auto">
          <a:xfrm flipH="1">
            <a:off x="5767711" y="4390003"/>
            <a:ext cx="4651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71" name="Rectangle 37"/>
          <p:cNvSpPr>
            <a:spLocks noChangeArrowheads="1"/>
          </p:cNvSpPr>
          <p:nvPr/>
        </p:nvSpPr>
        <p:spPr bwMode="auto">
          <a:xfrm>
            <a:off x="5809159" y="4047338"/>
            <a:ext cx="31418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panose="020B0604020202020204" pitchFamily="34" charset="0"/>
                <a:cs typeface="Arial" panose="020B0604020202020204" pitchFamily="34" charset="0"/>
              </a:rPr>
              <a:t>d</a:t>
            </a:r>
            <a:endParaRPr lang="fr-FR" altLang="fr-FR" sz="1800" b="0" dirty="0">
              <a:solidFill>
                <a:schemeClr val="tx1"/>
              </a:solidFill>
              <a:latin typeface="Arial" panose="020B0604020202020204" pitchFamily="34" charset="0"/>
              <a:cs typeface="Arial" panose="020B0604020202020204" pitchFamily="34" charset="0"/>
            </a:endParaRPr>
          </a:p>
        </p:txBody>
      </p:sp>
      <p:cxnSp>
        <p:nvCxnSpPr>
          <p:cNvPr id="72" name="Connecteur droit 85"/>
          <p:cNvCxnSpPr>
            <a:cxnSpLocks noChangeShapeType="1"/>
          </p:cNvCxnSpPr>
          <p:nvPr/>
        </p:nvCxnSpPr>
        <p:spPr bwMode="auto">
          <a:xfrm>
            <a:off x="919769" y="3624482"/>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3" name="Connecteur droit 86"/>
          <p:cNvCxnSpPr>
            <a:cxnSpLocks noChangeShapeType="1"/>
          </p:cNvCxnSpPr>
          <p:nvPr/>
        </p:nvCxnSpPr>
        <p:spPr bwMode="auto">
          <a:xfrm>
            <a:off x="1599219" y="3630832"/>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4" name="Connecteur droit avec flèche 73"/>
          <p:cNvCxnSpPr/>
          <p:nvPr/>
        </p:nvCxnSpPr>
        <p:spPr>
          <a:xfrm flipV="1">
            <a:off x="6274979" y="3195217"/>
            <a:ext cx="92763" cy="50319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5" name="ZoneTexte 74"/>
          <p:cNvSpPr txBox="1"/>
          <p:nvPr/>
        </p:nvSpPr>
        <p:spPr>
          <a:xfrm>
            <a:off x="5968485" y="3158685"/>
            <a:ext cx="306494" cy="369332"/>
          </a:xfrm>
          <a:prstGeom prst="rect">
            <a:avLst/>
          </a:prstGeom>
          <a:noFill/>
        </p:spPr>
        <p:txBody>
          <a:bodyPr wrap="none" rtlCol="0">
            <a:spAutoFit/>
          </a:bodyPr>
          <a:lstStyle/>
          <a:p>
            <a:r>
              <a:rPr lang="fr-FR" dirty="0" smtClean="0"/>
              <a:t>n</a:t>
            </a:r>
            <a:endParaRPr lang="fr-FR" dirty="0"/>
          </a:p>
        </p:txBody>
      </p:sp>
      <p:cxnSp>
        <p:nvCxnSpPr>
          <p:cNvPr id="76" name="Connecteur droit avec flèche 75"/>
          <p:cNvCxnSpPr/>
          <p:nvPr/>
        </p:nvCxnSpPr>
        <p:spPr>
          <a:xfrm>
            <a:off x="6004248" y="3215775"/>
            <a:ext cx="228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6" name="Forme libre 6"/>
          <p:cNvSpPr>
            <a:spLocks/>
          </p:cNvSpPr>
          <p:nvPr/>
        </p:nvSpPr>
        <p:spPr bwMode="auto">
          <a:xfrm>
            <a:off x="4817765" y="3801060"/>
            <a:ext cx="2057943" cy="507478"/>
          </a:xfrm>
          <a:custGeom>
            <a:avLst/>
            <a:gdLst>
              <a:gd name="T0" fmla="*/ 0 w 1983346"/>
              <a:gd name="T1" fmla="*/ 297802 h 470927"/>
              <a:gd name="T2" fmla="*/ 546656 w 1983346"/>
              <a:gd name="T3" fmla="*/ 204617 h 470927"/>
              <a:gd name="T4" fmla="*/ 940759 w 1983346"/>
              <a:gd name="T5" fmla="*/ 18240 h 470927"/>
              <a:gd name="T6" fmla="*/ 1512841 w 1983346"/>
              <a:gd name="T7" fmla="*/ 53185 h 470927"/>
              <a:gd name="T8" fmla="*/ 1957794 w 1983346"/>
              <a:gd name="T9" fmla="*/ 425931 h 470927"/>
              <a:gd name="T10" fmla="*/ 0 60000 65536"/>
              <a:gd name="T11" fmla="*/ 0 60000 65536"/>
              <a:gd name="T12" fmla="*/ 0 60000 65536"/>
              <a:gd name="T13" fmla="*/ 0 60000 65536"/>
              <a:gd name="T14" fmla="*/ 0 60000 65536"/>
              <a:gd name="connsiteX0" fmla="*/ 0 w 2058523"/>
              <a:gd name="connsiteY0" fmla="*/ 329260 h 508587"/>
              <a:gd name="connsiteX1" fmla="*/ 553791 w 2058523"/>
              <a:gd name="connsiteY1" fmla="*/ 226229 h 508587"/>
              <a:gd name="connsiteX2" fmla="*/ 953036 w 2058523"/>
              <a:gd name="connsiteY2" fmla="*/ 20167 h 508587"/>
              <a:gd name="connsiteX3" fmla="*/ 1532586 w 2058523"/>
              <a:gd name="connsiteY3" fmla="*/ 58803 h 508587"/>
              <a:gd name="connsiteX4" fmla="*/ 2058523 w 2058523"/>
              <a:gd name="connsiteY4" fmla="*/ 508587 h 508587"/>
              <a:gd name="connsiteX0" fmla="*/ 0 w 2058523"/>
              <a:gd name="connsiteY0" fmla="*/ 329260 h 508587"/>
              <a:gd name="connsiteX1" fmla="*/ 553791 w 2058523"/>
              <a:gd name="connsiteY1" fmla="*/ 226229 h 508587"/>
              <a:gd name="connsiteX2" fmla="*/ 953036 w 2058523"/>
              <a:gd name="connsiteY2" fmla="*/ 20167 h 508587"/>
              <a:gd name="connsiteX3" fmla="*/ 1532586 w 2058523"/>
              <a:gd name="connsiteY3" fmla="*/ 58803 h 508587"/>
              <a:gd name="connsiteX4" fmla="*/ 2058523 w 2058523"/>
              <a:gd name="connsiteY4" fmla="*/ 508587 h 50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523" h="508587">
                <a:moveTo>
                  <a:pt x="0" y="329260"/>
                </a:moveTo>
                <a:cubicBezTo>
                  <a:pt x="197476" y="303502"/>
                  <a:pt x="394952" y="277744"/>
                  <a:pt x="553791" y="226229"/>
                </a:cubicBezTo>
                <a:cubicBezTo>
                  <a:pt x="712630" y="174714"/>
                  <a:pt x="789904" y="48071"/>
                  <a:pt x="953036" y="20167"/>
                </a:cubicBezTo>
                <a:cubicBezTo>
                  <a:pt x="1116168" y="-7737"/>
                  <a:pt x="1360868" y="-16324"/>
                  <a:pt x="1532586" y="58803"/>
                </a:cubicBezTo>
                <a:cubicBezTo>
                  <a:pt x="1704304" y="133930"/>
                  <a:pt x="1856354" y="289874"/>
                  <a:pt x="2058523" y="508587"/>
                </a:cubicBezTo>
              </a:path>
            </a:pathLst>
          </a:custGeom>
          <a:solidFill>
            <a:srgbClr val="CCFF99">
              <a:alpha val="49020"/>
            </a:srgbClr>
          </a:solidFill>
          <a:ln w="28575" cap="flat" cmpd="sng" algn="ctr">
            <a:solidFill>
              <a:schemeClr val="tx1"/>
            </a:solidFill>
            <a:prstDash val="solid"/>
            <a:round/>
            <a:headEnd type="none" w="med" len="med"/>
            <a:tailEnd type="none" w="med" len="med"/>
          </a:ln>
        </p:spPr>
        <p:txBody>
          <a:bodyPr anchor="ctr"/>
          <a:lstStyle/>
          <a:p>
            <a:endParaRPr lang="fr-FR"/>
          </a:p>
        </p:txBody>
      </p:sp>
      <p:sp>
        <p:nvSpPr>
          <p:cNvPr id="78" name="Forme libre 77"/>
          <p:cNvSpPr/>
          <p:nvPr/>
        </p:nvSpPr>
        <p:spPr>
          <a:xfrm>
            <a:off x="7484624" y="1682881"/>
            <a:ext cx="992458" cy="662741"/>
          </a:xfrm>
          <a:custGeom>
            <a:avLst/>
            <a:gdLst>
              <a:gd name="connsiteX0" fmla="*/ 0 w 992458"/>
              <a:gd name="connsiteY0" fmla="*/ 512956 h 572430"/>
              <a:gd name="connsiteX1" fmla="*/ 133814 w 992458"/>
              <a:gd name="connsiteY1" fmla="*/ 572430 h 572430"/>
              <a:gd name="connsiteX2" fmla="*/ 505522 w 992458"/>
              <a:gd name="connsiteY2" fmla="*/ 167269 h 572430"/>
              <a:gd name="connsiteX3" fmla="*/ 892097 w 992458"/>
              <a:gd name="connsiteY3" fmla="*/ 564995 h 572430"/>
              <a:gd name="connsiteX4" fmla="*/ 992458 w 992458"/>
              <a:gd name="connsiteY4" fmla="*/ 505522 h 572430"/>
              <a:gd name="connsiteX5" fmla="*/ 498087 w 992458"/>
              <a:gd name="connsiteY5" fmla="*/ 0 h 572430"/>
              <a:gd name="connsiteX6" fmla="*/ 0 w 992458"/>
              <a:gd name="connsiteY6" fmla="*/ 512956 h 572430"/>
              <a:gd name="connsiteX0" fmla="*/ 0 w 992458"/>
              <a:gd name="connsiteY0" fmla="*/ 512956 h 572430"/>
              <a:gd name="connsiteX1" fmla="*/ 133814 w 992458"/>
              <a:gd name="connsiteY1" fmla="*/ 572430 h 572430"/>
              <a:gd name="connsiteX2" fmla="*/ 494233 w 992458"/>
              <a:gd name="connsiteY2" fmla="*/ 460780 h 572430"/>
              <a:gd name="connsiteX3" fmla="*/ 892097 w 992458"/>
              <a:gd name="connsiteY3" fmla="*/ 564995 h 572430"/>
              <a:gd name="connsiteX4" fmla="*/ 992458 w 992458"/>
              <a:gd name="connsiteY4" fmla="*/ 505522 h 572430"/>
              <a:gd name="connsiteX5" fmla="*/ 498087 w 992458"/>
              <a:gd name="connsiteY5" fmla="*/ 0 h 572430"/>
              <a:gd name="connsiteX6" fmla="*/ 0 w 992458"/>
              <a:gd name="connsiteY6" fmla="*/ 512956 h 572430"/>
              <a:gd name="connsiteX0" fmla="*/ 0 w 992458"/>
              <a:gd name="connsiteY0" fmla="*/ 512956 h 662741"/>
              <a:gd name="connsiteX1" fmla="*/ 122526 w 992458"/>
              <a:gd name="connsiteY1" fmla="*/ 662741 h 662741"/>
              <a:gd name="connsiteX2" fmla="*/ 494233 w 992458"/>
              <a:gd name="connsiteY2" fmla="*/ 460780 h 662741"/>
              <a:gd name="connsiteX3" fmla="*/ 892097 w 992458"/>
              <a:gd name="connsiteY3" fmla="*/ 564995 h 662741"/>
              <a:gd name="connsiteX4" fmla="*/ 992458 w 992458"/>
              <a:gd name="connsiteY4" fmla="*/ 505522 h 662741"/>
              <a:gd name="connsiteX5" fmla="*/ 498087 w 992458"/>
              <a:gd name="connsiteY5" fmla="*/ 0 h 662741"/>
              <a:gd name="connsiteX6" fmla="*/ 0 w 992458"/>
              <a:gd name="connsiteY6" fmla="*/ 512956 h 66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2458" h="662741">
                <a:moveTo>
                  <a:pt x="0" y="512956"/>
                </a:moveTo>
                <a:lnTo>
                  <a:pt x="122526" y="662741"/>
                </a:lnTo>
                <a:lnTo>
                  <a:pt x="494233" y="460780"/>
                </a:lnTo>
                <a:lnTo>
                  <a:pt x="892097" y="564995"/>
                </a:lnTo>
                <a:lnTo>
                  <a:pt x="992458" y="505522"/>
                </a:lnTo>
                <a:lnTo>
                  <a:pt x="498087" y="0"/>
                </a:lnTo>
                <a:lnTo>
                  <a:pt x="0" y="512956"/>
                </a:lnTo>
                <a:close/>
              </a:path>
            </a:pathLst>
          </a:cu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9" name="Connecteur droit 21"/>
          <p:cNvCxnSpPr>
            <a:cxnSpLocks noChangeShapeType="1"/>
          </p:cNvCxnSpPr>
          <p:nvPr/>
        </p:nvCxnSpPr>
        <p:spPr bwMode="auto">
          <a:xfrm flipV="1">
            <a:off x="7481363" y="1687254"/>
            <a:ext cx="497197" cy="51451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Connecteur droit 26"/>
          <p:cNvCxnSpPr>
            <a:cxnSpLocks noChangeShapeType="1"/>
          </p:cNvCxnSpPr>
          <p:nvPr/>
        </p:nvCxnSpPr>
        <p:spPr bwMode="auto">
          <a:xfrm>
            <a:off x="7982271" y="1683544"/>
            <a:ext cx="497197" cy="51451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Connecteur droit avec flèche 85"/>
          <p:cNvCxnSpPr/>
          <p:nvPr/>
        </p:nvCxnSpPr>
        <p:spPr>
          <a:xfrm rot="2611570">
            <a:off x="8567696" y="1822094"/>
            <a:ext cx="0" cy="38588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7" name="Connecteur droit avec flèche 86"/>
          <p:cNvCxnSpPr/>
          <p:nvPr/>
        </p:nvCxnSpPr>
        <p:spPr>
          <a:xfrm rot="10800000" flipH="1">
            <a:off x="8207225" y="2178192"/>
            <a:ext cx="181122" cy="2171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5" name="ZoneTexte 53"/>
          <p:cNvSpPr txBox="1">
            <a:spLocks noChangeArrowheads="1"/>
          </p:cNvSpPr>
          <p:nvPr/>
        </p:nvSpPr>
        <p:spPr bwMode="auto">
          <a:xfrm rot="18811570">
            <a:off x="8297246" y="1627548"/>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d</a:t>
            </a:r>
          </a:p>
        </p:txBody>
      </p:sp>
      <p:sp>
        <p:nvSpPr>
          <p:cNvPr id="88" name="Forme libre 87"/>
          <p:cNvSpPr/>
          <p:nvPr/>
        </p:nvSpPr>
        <p:spPr>
          <a:xfrm>
            <a:off x="7603808" y="1775067"/>
            <a:ext cx="842448" cy="468560"/>
          </a:xfrm>
          <a:custGeom>
            <a:avLst/>
            <a:gdLst>
              <a:gd name="connsiteX0" fmla="*/ 0 w 950976"/>
              <a:gd name="connsiteY0" fmla="*/ 499872 h 499872"/>
              <a:gd name="connsiteX1" fmla="*/ 487680 w 950976"/>
              <a:gd name="connsiteY1" fmla="*/ 0 h 499872"/>
              <a:gd name="connsiteX2" fmla="*/ 950976 w 950976"/>
              <a:gd name="connsiteY2" fmla="*/ 475488 h 499872"/>
              <a:gd name="connsiteX0" fmla="*/ 0 w 1081393"/>
              <a:gd name="connsiteY0" fmla="*/ 499872 h 601190"/>
              <a:gd name="connsiteX1" fmla="*/ 487680 w 1081393"/>
              <a:gd name="connsiteY1" fmla="*/ 0 h 601190"/>
              <a:gd name="connsiteX2" fmla="*/ 1081393 w 1081393"/>
              <a:gd name="connsiteY2" fmla="*/ 601190 h 601190"/>
            </a:gdLst>
            <a:ahLst/>
            <a:cxnLst>
              <a:cxn ang="0">
                <a:pos x="connsiteX0" y="connsiteY0"/>
              </a:cxn>
              <a:cxn ang="0">
                <a:pos x="connsiteX1" y="connsiteY1"/>
              </a:cxn>
              <a:cxn ang="0">
                <a:pos x="connsiteX2" y="connsiteY2"/>
              </a:cxn>
            </a:cxnLst>
            <a:rect l="l" t="t" r="r" b="b"/>
            <a:pathLst>
              <a:path w="1081393" h="601190">
                <a:moveTo>
                  <a:pt x="0" y="499872"/>
                </a:moveTo>
                <a:lnTo>
                  <a:pt x="487680" y="0"/>
                </a:lnTo>
                <a:cubicBezTo>
                  <a:pt x="642112" y="158496"/>
                  <a:pt x="926961" y="442694"/>
                  <a:pt x="1081393" y="601190"/>
                </a:cubicBezTo>
              </a:path>
            </a:pathLst>
          </a:custGeom>
          <a:noFill/>
          <a:ln w="1270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9" name="ZoneTexte 7"/>
          <p:cNvSpPr txBox="1">
            <a:spLocks noChangeArrowheads="1"/>
          </p:cNvSpPr>
          <p:nvPr/>
        </p:nvSpPr>
        <p:spPr bwMode="auto">
          <a:xfrm>
            <a:off x="7514282" y="827295"/>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Surfaces nominales</a:t>
            </a:r>
            <a:endParaRPr lang="fr-FR" altLang="fr-FR" sz="1800" b="0" dirty="0">
              <a:solidFill>
                <a:schemeClr val="tx1"/>
              </a:solidFill>
            </a:endParaRPr>
          </a:p>
        </p:txBody>
      </p:sp>
      <p:cxnSp>
        <p:nvCxnSpPr>
          <p:cNvPr id="90" name="Connecteur droit avec flèche 9"/>
          <p:cNvCxnSpPr>
            <a:cxnSpLocks noChangeShapeType="1"/>
          </p:cNvCxnSpPr>
          <p:nvPr/>
        </p:nvCxnSpPr>
        <p:spPr bwMode="auto">
          <a:xfrm flipH="1">
            <a:off x="8185108" y="1516605"/>
            <a:ext cx="222308" cy="506152"/>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91" name="Connecteur droit avec flèche 9"/>
          <p:cNvCxnSpPr>
            <a:cxnSpLocks noChangeShapeType="1"/>
          </p:cNvCxnSpPr>
          <p:nvPr/>
        </p:nvCxnSpPr>
        <p:spPr bwMode="auto">
          <a:xfrm flipH="1">
            <a:off x="7776083" y="1516605"/>
            <a:ext cx="631333" cy="465791"/>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93" name="Forme libre 92"/>
          <p:cNvSpPr/>
          <p:nvPr/>
        </p:nvSpPr>
        <p:spPr>
          <a:xfrm>
            <a:off x="7603808" y="3918595"/>
            <a:ext cx="992458" cy="662741"/>
          </a:xfrm>
          <a:custGeom>
            <a:avLst/>
            <a:gdLst>
              <a:gd name="connsiteX0" fmla="*/ 0 w 992458"/>
              <a:gd name="connsiteY0" fmla="*/ 512956 h 572430"/>
              <a:gd name="connsiteX1" fmla="*/ 133814 w 992458"/>
              <a:gd name="connsiteY1" fmla="*/ 572430 h 572430"/>
              <a:gd name="connsiteX2" fmla="*/ 505522 w 992458"/>
              <a:gd name="connsiteY2" fmla="*/ 167269 h 572430"/>
              <a:gd name="connsiteX3" fmla="*/ 892097 w 992458"/>
              <a:gd name="connsiteY3" fmla="*/ 564995 h 572430"/>
              <a:gd name="connsiteX4" fmla="*/ 992458 w 992458"/>
              <a:gd name="connsiteY4" fmla="*/ 505522 h 572430"/>
              <a:gd name="connsiteX5" fmla="*/ 498087 w 992458"/>
              <a:gd name="connsiteY5" fmla="*/ 0 h 572430"/>
              <a:gd name="connsiteX6" fmla="*/ 0 w 992458"/>
              <a:gd name="connsiteY6" fmla="*/ 512956 h 572430"/>
              <a:gd name="connsiteX0" fmla="*/ 0 w 992458"/>
              <a:gd name="connsiteY0" fmla="*/ 512956 h 572430"/>
              <a:gd name="connsiteX1" fmla="*/ 133814 w 992458"/>
              <a:gd name="connsiteY1" fmla="*/ 572430 h 572430"/>
              <a:gd name="connsiteX2" fmla="*/ 494233 w 992458"/>
              <a:gd name="connsiteY2" fmla="*/ 460780 h 572430"/>
              <a:gd name="connsiteX3" fmla="*/ 892097 w 992458"/>
              <a:gd name="connsiteY3" fmla="*/ 564995 h 572430"/>
              <a:gd name="connsiteX4" fmla="*/ 992458 w 992458"/>
              <a:gd name="connsiteY4" fmla="*/ 505522 h 572430"/>
              <a:gd name="connsiteX5" fmla="*/ 498087 w 992458"/>
              <a:gd name="connsiteY5" fmla="*/ 0 h 572430"/>
              <a:gd name="connsiteX6" fmla="*/ 0 w 992458"/>
              <a:gd name="connsiteY6" fmla="*/ 512956 h 572430"/>
              <a:gd name="connsiteX0" fmla="*/ 0 w 992458"/>
              <a:gd name="connsiteY0" fmla="*/ 512956 h 662741"/>
              <a:gd name="connsiteX1" fmla="*/ 122526 w 992458"/>
              <a:gd name="connsiteY1" fmla="*/ 662741 h 662741"/>
              <a:gd name="connsiteX2" fmla="*/ 494233 w 992458"/>
              <a:gd name="connsiteY2" fmla="*/ 460780 h 662741"/>
              <a:gd name="connsiteX3" fmla="*/ 892097 w 992458"/>
              <a:gd name="connsiteY3" fmla="*/ 564995 h 662741"/>
              <a:gd name="connsiteX4" fmla="*/ 992458 w 992458"/>
              <a:gd name="connsiteY4" fmla="*/ 505522 h 662741"/>
              <a:gd name="connsiteX5" fmla="*/ 498087 w 992458"/>
              <a:gd name="connsiteY5" fmla="*/ 0 h 662741"/>
              <a:gd name="connsiteX6" fmla="*/ 0 w 992458"/>
              <a:gd name="connsiteY6" fmla="*/ 512956 h 66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2458" h="662741">
                <a:moveTo>
                  <a:pt x="0" y="512956"/>
                </a:moveTo>
                <a:lnTo>
                  <a:pt x="122526" y="662741"/>
                </a:lnTo>
                <a:lnTo>
                  <a:pt x="494233" y="460780"/>
                </a:lnTo>
                <a:lnTo>
                  <a:pt x="892097" y="564995"/>
                </a:lnTo>
                <a:lnTo>
                  <a:pt x="992458" y="505522"/>
                </a:lnTo>
                <a:lnTo>
                  <a:pt x="498087" y="0"/>
                </a:lnTo>
                <a:lnTo>
                  <a:pt x="0" y="512956"/>
                </a:lnTo>
                <a:close/>
              </a:path>
            </a:pathLst>
          </a:cu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4" name="Connecteur droit 21"/>
          <p:cNvCxnSpPr>
            <a:cxnSpLocks noChangeShapeType="1"/>
          </p:cNvCxnSpPr>
          <p:nvPr/>
        </p:nvCxnSpPr>
        <p:spPr bwMode="auto">
          <a:xfrm flipV="1">
            <a:off x="7580381" y="3933730"/>
            <a:ext cx="497197" cy="51451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Connecteur droit 26"/>
          <p:cNvCxnSpPr>
            <a:cxnSpLocks noChangeShapeType="1"/>
          </p:cNvCxnSpPr>
          <p:nvPr/>
        </p:nvCxnSpPr>
        <p:spPr bwMode="auto">
          <a:xfrm>
            <a:off x="8091749" y="3940820"/>
            <a:ext cx="497197" cy="51451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Connecteur droit avec flèche 99"/>
          <p:cNvCxnSpPr/>
          <p:nvPr/>
        </p:nvCxnSpPr>
        <p:spPr>
          <a:xfrm rot="2611570">
            <a:off x="8572585" y="3935379"/>
            <a:ext cx="0" cy="38588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1" name="Connecteur droit avec flèche 100"/>
          <p:cNvCxnSpPr/>
          <p:nvPr/>
        </p:nvCxnSpPr>
        <p:spPr>
          <a:xfrm rot="10800000" flipH="1">
            <a:off x="8212114" y="4291477"/>
            <a:ext cx="181122" cy="2171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6" name="ZoneTexte 53"/>
          <p:cNvSpPr txBox="1">
            <a:spLocks noChangeArrowheads="1"/>
          </p:cNvSpPr>
          <p:nvPr/>
        </p:nvSpPr>
        <p:spPr bwMode="auto">
          <a:xfrm rot="18811570">
            <a:off x="7892825" y="4198648"/>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d</a:t>
            </a:r>
          </a:p>
        </p:txBody>
      </p:sp>
      <p:sp>
        <p:nvSpPr>
          <p:cNvPr id="107" name="Forme libre 106"/>
          <p:cNvSpPr/>
          <p:nvPr/>
        </p:nvSpPr>
        <p:spPr>
          <a:xfrm>
            <a:off x="7694422" y="3869302"/>
            <a:ext cx="842448" cy="468560"/>
          </a:xfrm>
          <a:custGeom>
            <a:avLst/>
            <a:gdLst>
              <a:gd name="connsiteX0" fmla="*/ 0 w 950976"/>
              <a:gd name="connsiteY0" fmla="*/ 499872 h 499872"/>
              <a:gd name="connsiteX1" fmla="*/ 487680 w 950976"/>
              <a:gd name="connsiteY1" fmla="*/ 0 h 499872"/>
              <a:gd name="connsiteX2" fmla="*/ 950976 w 950976"/>
              <a:gd name="connsiteY2" fmla="*/ 475488 h 499872"/>
              <a:gd name="connsiteX0" fmla="*/ 0 w 1081393"/>
              <a:gd name="connsiteY0" fmla="*/ 499872 h 601190"/>
              <a:gd name="connsiteX1" fmla="*/ 487680 w 1081393"/>
              <a:gd name="connsiteY1" fmla="*/ 0 h 601190"/>
              <a:gd name="connsiteX2" fmla="*/ 1081393 w 1081393"/>
              <a:gd name="connsiteY2" fmla="*/ 601190 h 601190"/>
            </a:gdLst>
            <a:ahLst/>
            <a:cxnLst>
              <a:cxn ang="0">
                <a:pos x="connsiteX0" y="connsiteY0"/>
              </a:cxn>
              <a:cxn ang="0">
                <a:pos x="connsiteX1" y="connsiteY1"/>
              </a:cxn>
              <a:cxn ang="0">
                <a:pos x="connsiteX2" y="connsiteY2"/>
              </a:cxn>
            </a:cxnLst>
            <a:rect l="l" t="t" r="r" b="b"/>
            <a:pathLst>
              <a:path w="1081393" h="601190">
                <a:moveTo>
                  <a:pt x="0" y="499872"/>
                </a:moveTo>
                <a:lnTo>
                  <a:pt x="487680" y="0"/>
                </a:lnTo>
                <a:cubicBezTo>
                  <a:pt x="642112" y="158496"/>
                  <a:pt x="926961" y="442694"/>
                  <a:pt x="1081393" y="601190"/>
                </a:cubicBezTo>
              </a:path>
            </a:pathLst>
          </a:custGeom>
          <a:noFill/>
          <a:ln w="1270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8" name="ZoneTexte 7"/>
          <p:cNvSpPr txBox="1">
            <a:spLocks noChangeArrowheads="1"/>
          </p:cNvSpPr>
          <p:nvPr/>
        </p:nvSpPr>
        <p:spPr bwMode="auto">
          <a:xfrm>
            <a:off x="7622885" y="2943601"/>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Surfaces nominales</a:t>
            </a:r>
            <a:endParaRPr lang="fr-FR" altLang="fr-FR" sz="1800" b="0" dirty="0">
              <a:solidFill>
                <a:schemeClr val="tx1"/>
              </a:solidFill>
            </a:endParaRPr>
          </a:p>
        </p:txBody>
      </p:sp>
      <p:cxnSp>
        <p:nvCxnSpPr>
          <p:cNvPr id="109" name="Connecteur droit avec flèche 9"/>
          <p:cNvCxnSpPr>
            <a:cxnSpLocks noChangeShapeType="1"/>
          </p:cNvCxnSpPr>
          <p:nvPr/>
        </p:nvCxnSpPr>
        <p:spPr bwMode="auto">
          <a:xfrm flipH="1">
            <a:off x="8275722" y="3610840"/>
            <a:ext cx="222308" cy="506152"/>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1" name="Connecteur droit avec flèche 9"/>
          <p:cNvCxnSpPr>
            <a:cxnSpLocks noChangeShapeType="1"/>
          </p:cNvCxnSpPr>
          <p:nvPr/>
        </p:nvCxnSpPr>
        <p:spPr bwMode="auto">
          <a:xfrm flipH="1">
            <a:off x="7866697" y="3610840"/>
            <a:ext cx="631333" cy="465791"/>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2" name="Connecteur droit avec flèche 111"/>
          <p:cNvCxnSpPr/>
          <p:nvPr/>
        </p:nvCxnSpPr>
        <p:spPr>
          <a:xfrm flipH="1" flipV="1">
            <a:off x="7348805" y="1769681"/>
            <a:ext cx="330954" cy="3137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4" name="ZoneTexte 113"/>
          <p:cNvSpPr txBox="1"/>
          <p:nvPr/>
        </p:nvSpPr>
        <p:spPr>
          <a:xfrm>
            <a:off x="7423467" y="1491144"/>
            <a:ext cx="306494" cy="369332"/>
          </a:xfrm>
          <a:prstGeom prst="rect">
            <a:avLst/>
          </a:prstGeom>
          <a:noFill/>
        </p:spPr>
        <p:txBody>
          <a:bodyPr wrap="none" rtlCol="0">
            <a:spAutoFit/>
          </a:bodyPr>
          <a:lstStyle/>
          <a:p>
            <a:r>
              <a:rPr lang="fr-FR" dirty="0" smtClean="0"/>
              <a:t>n</a:t>
            </a:r>
            <a:endParaRPr lang="fr-FR" dirty="0"/>
          </a:p>
        </p:txBody>
      </p:sp>
      <p:cxnSp>
        <p:nvCxnSpPr>
          <p:cNvPr id="115" name="Connecteur droit avec flèche 114"/>
          <p:cNvCxnSpPr/>
          <p:nvPr/>
        </p:nvCxnSpPr>
        <p:spPr>
          <a:xfrm>
            <a:off x="7459230" y="1548234"/>
            <a:ext cx="228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7" name="Connecteur droit avec flèche 116"/>
          <p:cNvCxnSpPr/>
          <p:nvPr/>
        </p:nvCxnSpPr>
        <p:spPr>
          <a:xfrm flipH="1" flipV="1">
            <a:off x="7394976" y="3912524"/>
            <a:ext cx="330954" cy="3137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8" name="ZoneTexte 117"/>
          <p:cNvSpPr txBox="1"/>
          <p:nvPr/>
        </p:nvSpPr>
        <p:spPr>
          <a:xfrm>
            <a:off x="7469638" y="3633987"/>
            <a:ext cx="306494" cy="369332"/>
          </a:xfrm>
          <a:prstGeom prst="rect">
            <a:avLst/>
          </a:prstGeom>
          <a:noFill/>
        </p:spPr>
        <p:txBody>
          <a:bodyPr wrap="none" rtlCol="0">
            <a:spAutoFit/>
          </a:bodyPr>
          <a:lstStyle/>
          <a:p>
            <a:r>
              <a:rPr lang="fr-FR" dirty="0" smtClean="0"/>
              <a:t>n</a:t>
            </a:r>
            <a:endParaRPr lang="fr-FR" dirty="0"/>
          </a:p>
        </p:txBody>
      </p:sp>
      <p:cxnSp>
        <p:nvCxnSpPr>
          <p:cNvPr id="119" name="Connecteur droit avec flèche 118"/>
          <p:cNvCxnSpPr/>
          <p:nvPr/>
        </p:nvCxnSpPr>
        <p:spPr>
          <a:xfrm>
            <a:off x="7505401" y="3691077"/>
            <a:ext cx="228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Connecteur droit avec flèche 76"/>
          <p:cNvCxnSpPr/>
          <p:nvPr/>
        </p:nvCxnSpPr>
        <p:spPr>
          <a:xfrm flipV="1">
            <a:off x="3629263" y="1640627"/>
            <a:ext cx="269241" cy="1886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0" name="ZoneTexte 79"/>
          <p:cNvSpPr txBox="1"/>
          <p:nvPr/>
        </p:nvSpPr>
        <p:spPr>
          <a:xfrm>
            <a:off x="3817323" y="1670675"/>
            <a:ext cx="306494" cy="369332"/>
          </a:xfrm>
          <a:prstGeom prst="rect">
            <a:avLst/>
          </a:prstGeom>
          <a:noFill/>
        </p:spPr>
        <p:txBody>
          <a:bodyPr wrap="none" rtlCol="0">
            <a:spAutoFit/>
          </a:bodyPr>
          <a:lstStyle/>
          <a:p>
            <a:r>
              <a:rPr lang="fr-FR" b="1" i="1" dirty="0" smtClean="0"/>
              <a:t>n</a:t>
            </a:r>
            <a:endParaRPr lang="fr-FR" b="1" i="1" dirty="0"/>
          </a:p>
        </p:txBody>
      </p:sp>
      <p:sp>
        <p:nvSpPr>
          <p:cNvPr id="81" name="Forme libre 80"/>
          <p:cNvSpPr/>
          <p:nvPr/>
        </p:nvSpPr>
        <p:spPr>
          <a:xfrm>
            <a:off x="2428875" y="1494897"/>
            <a:ext cx="1376804" cy="1367265"/>
          </a:xfrm>
          <a:custGeom>
            <a:avLst/>
            <a:gdLst>
              <a:gd name="connsiteX0" fmla="*/ 804973 w 1394431"/>
              <a:gd name="connsiteY0" fmla="*/ 49682 h 1381017"/>
              <a:gd name="connsiteX1" fmla="*/ 1212167 w 1394431"/>
              <a:gd name="connsiteY1" fmla="*/ 518788 h 1381017"/>
              <a:gd name="connsiteX2" fmla="*/ 1381236 w 1394431"/>
              <a:gd name="connsiteY2" fmla="*/ 1059332 h 1381017"/>
              <a:gd name="connsiteX3" fmla="*/ 1371711 w 1394431"/>
              <a:gd name="connsiteY3" fmla="*/ 1159344 h 1381017"/>
              <a:gd name="connsiteX4" fmla="*/ 1278842 w 1394431"/>
              <a:gd name="connsiteY4" fmla="*/ 1252213 h 1381017"/>
              <a:gd name="connsiteX5" fmla="*/ 762111 w 1394431"/>
              <a:gd name="connsiteY5" fmla="*/ 1380800 h 1381017"/>
              <a:gd name="connsiteX6" fmla="*/ 97742 w 1394431"/>
              <a:gd name="connsiteY6" fmla="*/ 1280788 h 1381017"/>
              <a:gd name="connsiteX7" fmla="*/ 31067 w 1394431"/>
              <a:gd name="connsiteY7" fmla="*/ 1199825 h 1381017"/>
              <a:gd name="connsiteX8" fmla="*/ 9636 w 1394431"/>
              <a:gd name="connsiteY8" fmla="*/ 1099813 h 1381017"/>
              <a:gd name="connsiteX9" fmla="*/ 185848 w 1394431"/>
              <a:gd name="connsiteY9" fmla="*/ 514025 h 1381017"/>
              <a:gd name="connsiteX10" fmla="*/ 581136 w 1394431"/>
              <a:gd name="connsiteY10" fmla="*/ 49682 h 1381017"/>
              <a:gd name="connsiteX11" fmla="*/ 695436 w 1394431"/>
              <a:gd name="connsiteY11" fmla="*/ 13963 h 1381017"/>
              <a:gd name="connsiteX12" fmla="*/ 804973 w 1394431"/>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172 h 1380507"/>
              <a:gd name="connsiteX1" fmla="*/ 1206161 w 1388425"/>
              <a:gd name="connsiteY1" fmla="*/ 518278 h 1380507"/>
              <a:gd name="connsiteX2" fmla="*/ 1375230 w 1388425"/>
              <a:gd name="connsiteY2" fmla="*/ 1058822 h 1380507"/>
              <a:gd name="connsiteX3" fmla="*/ 1365705 w 1388425"/>
              <a:gd name="connsiteY3" fmla="*/ 1158834 h 1380507"/>
              <a:gd name="connsiteX4" fmla="*/ 1272836 w 1388425"/>
              <a:gd name="connsiteY4" fmla="*/ 1251703 h 1380507"/>
              <a:gd name="connsiteX5" fmla="*/ 756105 w 1388425"/>
              <a:gd name="connsiteY5" fmla="*/ 1380290 h 1380507"/>
              <a:gd name="connsiteX6" fmla="*/ 91736 w 1388425"/>
              <a:gd name="connsiteY6" fmla="*/ 1280278 h 1380507"/>
              <a:gd name="connsiteX7" fmla="*/ 25061 w 1388425"/>
              <a:gd name="connsiteY7" fmla="*/ 1199315 h 1380507"/>
              <a:gd name="connsiteX8" fmla="*/ 3630 w 1388425"/>
              <a:gd name="connsiteY8" fmla="*/ 1099303 h 1380507"/>
              <a:gd name="connsiteX9" fmla="*/ 179842 w 1388425"/>
              <a:gd name="connsiteY9" fmla="*/ 513515 h 1380507"/>
              <a:gd name="connsiteX10" fmla="*/ 575130 w 1388425"/>
              <a:gd name="connsiteY10" fmla="*/ 49172 h 1380507"/>
              <a:gd name="connsiteX11" fmla="*/ 689430 w 1388425"/>
              <a:gd name="connsiteY11" fmla="*/ 13453 h 1380507"/>
              <a:gd name="connsiteX12" fmla="*/ 798967 w 1388425"/>
              <a:gd name="connsiteY12" fmla="*/ 49172 h 1380507"/>
              <a:gd name="connsiteX0" fmla="*/ 798967 w 1388425"/>
              <a:gd name="connsiteY0" fmla="*/ 35808 h 1367143"/>
              <a:gd name="connsiteX1" fmla="*/ 1206161 w 1388425"/>
              <a:gd name="connsiteY1" fmla="*/ 504914 h 1367143"/>
              <a:gd name="connsiteX2" fmla="*/ 1375230 w 1388425"/>
              <a:gd name="connsiteY2" fmla="*/ 1045458 h 1367143"/>
              <a:gd name="connsiteX3" fmla="*/ 1365705 w 1388425"/>
              <a:gd name="connsiteY3" fmla="*/ 1145470 h 1367143"/>
              <a:gd name="connsiteX4" fmla="*/ 1272836 w 1388425"/>
              <a:gd name="connsiteY4" fmla="*/ 1238339 h 1367143"/>
              <a:gd name="connsiteX5" fmla="*/ 756105 w 1388425"/>
              <a:gd name="connsiteY5" fmla="*/ 1366926 h 1367143"/>
              <a:gd name="connsiteX6" fmla="*/ 91736 w 1388425"/>
              <a:gd name="connsiteY6" fmla="*/ 1266914 h 1367143"/>
              <a:gd name="connsiteX7" fmla="*/ 25061 w 1388425"/>
              <a:gd name="connsiteY7" fmla="*/ 1185951 h 1367143"/>
              <a:gd name="connsiteX8" fmla="*/ 3630 w 1388425"/>
              <a:gd name="connsiteY8" fmla="*/ 1085939 h 1367143"/>
              <a:gd name="connsiteX9" fmla="*/ 179842 w 1388425"/>
              <a:gd name="connsiteY9" fmla="*/ 500151 h 1367143"/>
              <a:gd name="connsiteX10" fmla="*/ 575130 w 1388425"/>
              <a:gd name="connsiteY10" fmla="*/ 35808 h 1367143"/>
              <a:gd name="connsiteX11" fmla="*/ 689430 w 1388425"/>
              <a:gd name="connsiteY11" fmla="*/ 89 h 1367143"/>
              <a:gd name="connsiteX12" fmla="*/ 798967 w 1388425"/>
              <a:gd name="connsiteY12" fmla="*/ 35808 h 1367143"/>
              <a:gd name="connsiteX0" fmla="*/ 798967 w 1388425"/>
              <a:gd name="connsiteY0" fmla="*/ 35908 h 1367243"/>
              <a:gd name="connsiteX1" fmla="*/ 1206161 w 1388425"/>
              <a:gd name="connsiteY1" fmla="*/ 505014 h 1367243"/>
              <a:gd name="connsiteX2" fmla="*/ 1375230 w 1388425"/>
              <a:gd name="connsiteY2" fmla="*/ 1045558 h 1367243"/>
              <a:gd name="connsiteX3" fmla="*/ 1365705 w 1388425"/>
              <a:gd name="connsiteY3" fmla="*/ 1145570 h 1367243"/>
              <a:gd name="connsiteX4" fmla="*/ 1272836 w 1388425"/>
              <a:gd name="connsiteY4" fmla="*/ 1238439 h 1367243"/>
              <a:gd name="connsiteX5" fmla="*/ 756105 w 1388425"/>
              <a:gd name="connsiteY5" fmla="*/ 1367026 h 1367243"/>
              <a:gd name="connsiteX6" fmla="*/ 91736 w 1388425"/>
              <a:gd name="connsiteY6" fmla="*/ 1267014 h 1367243"/>
              <a:gd name="connsiteX7" fmla="*/ 25061 w 1388425"/>
              <a:gd name="connsiteY7" fmla="*/ 1186051 h 1367243"/>
              <a:gd name="connsiteX8" fmla="*/ 3630 w 1388425"/>
              <a:gd name="connsiteY8" fmla="*/ 1086039 h 1367243"/>
              <a:gd name="connsiteX9" fmla="*/ 179842 w 1388425"/>
              <a:gd name="connsiteY9" fmla="*/ 500251 h 1367243"/>
              <a:gd name="connsiteX10" fmla="*/ 575130 w 1388425"/>
              <a:gd name="connsiteY10" fmla="*/ 35908 h 1367243"/>
              <a:gd name="connsiteX11" fmla="*/ 689430 w 1388425"/>
              <a:gd name="connsiteY11" fmla="*/ 189 h 1367243"/>
              <a:gd name="connsiteX12" fmla="*/ 798967 w 1388425"/>
              <a:gd name="connsiteY12" fmla="*/ 35908 h 1367243"/>
              <a:gd name="connsiteX0" fmla="*/ 797124 w 1386582"/>
              <a:gd name="connsiteY0" fmla="*/ 35908 h 1367243"/>
              <a:gd name="connsiteX1" fmla="*/ 1204318 w 1386582"/>
              <a:gd name="connsiteY1" fmla="*/ 505014 h 1367243"/>
              <a:gd name="connsiteX2" fmla="*/ 1373387 w 1386582"/>
              <a:gd name="connsiteY2" fmla="*/ 1045558 h 1367243"/>
              <a:gd name="connsiteX3" fmla="*/ 1363862 w 1386582"/>
              <a:gd name="connsiteY3" fmla="*/ 1145570 h 1367243"/>
              <a:gd name="connsiteX4" fmla="*/ 1270993 w 1386582"/>
              <a:gd name="connsiteY4" fmla="*/ 1238439 h 1367243"/>
              <a:gd name="connsiteX5" fmla="*/ 754262 w 1386582"/>
              <a:gd name="connsiteY5" fmla="*/ 1367026 h 1367243"/>
              <a:gd name="connsiteX6" fmla="*/ 89893 w 1386582"/>
              <a:gd name="connsiteY6" fmla="*/ 1267014 h 1367243"/>
              <a:gd name="connsiteX7" fmla="*/ 23218 w 1386582"/>
              <a:gd name="connsiteY7" fmla="*/ 1186051 h 1367243"/>
              <a:gd name="connsiteX8" fmla="*/ 1787 w 1386582"/>
              <a:gd name="connsiteY8" fmla="*/ 1086039 h 1367243"/>
              <a:gd name="connsiteX9" fmla="*/ 177999 w 1386582"/>
              <a:gd name="connsiteY9" fmla="*/ 500251 h 1367243"/>
              <a:gd name="connsiteX10" fmla="*/ 573287 w 1386582"/>
              <a:gd name="connsiteY10" fmla="*/ 35908 h 1367243"/>
              <a:gd name="connsiteX11" fmla="*/ 687587 w 1386582"/>
              <a:gd name="connsiteY11" fmla="*/ 189 h 1367243"/>
              <a:gd name="connsiteX12" fmla="*/ 797124 w 1386582"/>
              <a:gd name="connsiteY12" fmla="*/ 35908 h 1367243"/>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0281"/>
              <a:gd name="connsiteY0" fmla="*/ 35908 h 1367205"/>
              <a:gd name="connsiteX1" fmla="*/ 1204318 w 1380281"/>
              <a:gd name="connsiteY1" fmla="*/ 505014 h 1367205"/>
              <a:gd name="connsiteX2" fmla="*/ 1373387 w 1380281"/>
              <a:gd name="connsiteY2" fmla="*/ 1045558 h 1367205"/>
              <a:gd name="connsiteX3" fmla="*/ 1363862 w 1380281"/>
              <a:gd name="connsiteY3" fmla="*/ 1145570 h 1367205"/>
              <a:gd name="connsiteX4" fmla="*/ 1270993 w 1380281"/>
              <a:gd name="connsiteY4" fmla="*/ 1238439 h 1367205"/>
              <a:gd name="connsiteX5" fmla="*/ 754262 w 1380281"/>
              <a:gd name="connsiteY5" fmla="*/ 1367026 h 1367205"/>
              <a:gd name="connsiteX6" fmla="*/ 89893 w 1380281"/>
              <a:gd name="connsiteY6" fmla="*/ 1267014 h 1367205"/>
              <a:gd name="connsiteX7" fmla="*/ 23218 w 1380281"/>
              <a:gd name="connsiteY7" fmla="*/ 1186051 h 1367205"/>
              <a:gd name="connsiteX8" fmla="*/ 1787 w 1380281"/>
              <a:gd name="connsiteY8" fmla="*/ 1086039 h 1367205"/>
              <a:gd name="connsiteX9" fmla="*/ 177999 w 1380281"/>
              <a:gd name="connsiteY9" fmla="*/ 500251 h 1367205"/>
              <a:gd name="connsiteX10" fmla="*/ 573287 w 1380281"/>
              <a:gd name="connsiteY10" fmla="*/ 35908 h 1367205"/>
              <a:gd name="connsiteX11" fmla="*/ 687587 w 1380281"/>
              <a:gd name="connsiteY11" fmla="*/ 189 h 1367205"/>
              <a:gd name="connsiteX12" fmla="*/ 797124 w 138028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76502"/>
              <a:gd name="connsiteY0" fmla="*/ 35908 h 1367205"/>
              <a:gd name="connsiteX1" fmla="*/ 1204318 w 1376502"/>
              <a:gd name="connsiteY1" fmla="*/ 505014 h 1367205"/>
              <a:gd name="connsiteX2" fmla="*/ 1373387 w 1376502"/>
              <a:gd name="connsiteY2" fmla="*/ 1045558 h 1367205"/>
              <a:gd name="connsiteX3" fmla="*/ 1359100 w 1376502"/>
              <a:gd name="connsiteY3" fmla="*/ 1164620 h 1367205"/>
              <a:gd name="connsiteX4" fmla="*/ 1270993 w 1376502"/>
              <a:gd name="connsiteY4" fmla="*/ 1238439 h 1367205"/>
              <a:gd name="connsiteX5" fmla="*/ 754262 w 1376502"/>
              <a:gd name="connsiteY5" fmla="*/ 1367026 h 1367205"/>
              <a:gd name="connsiteX6" fmla="*/ 89893 w 1376502"/>
              <a:gd name="connsiteY6" fmla="*/ 1267014 h 1367205"/>
              <a:gd name="connsiteX7" fmla="*/ 23218 w 1376502"/>
              <a:gd name="connsiteY7" fmla="*/ 1186051 h 1367205"/>
              <a:gd name="connsiteX8" fmla="*/ 1787 w 1376502"/>
              <a:gd name="connsiteY8" fmla="*/ 1086039 h 1367205"/>
              <a:gd name="connsiteX9" fmla="*/ 177999 w 1376502"/>
              <a:gd name="connsiteY9" fmla="*/ 500251 h 1367205"/>
              <a:gd name="connsiteX10" fmla="*/ 573287 w 1376502"/>
              <a:gd name="connsiteY10" fmla="*/ 35908 h 1367205"/>
              <a:gd name="connsiteX11" fmla="*/ 687587 w 1376502"/>
              <a:gd name="connsiteY11" fmla="*/ 189 h 1367205"/>
              <a:gd name="connsiteX12" fmla="*/ 797124 w 1376502"/>
              <a:gd name="connsiteY12" fmla="*/ 35908 h 136720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86039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66501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804" h="1367265">
                <a:moveTo>
                  <a:pt x="797426" y="35908"/>
                </a:moveTo>
                <a:cubicBezTo>
                  <a:pt x="831160" y="62896"/>
                  <a:pt x="1108576" y="336739"/>
                  <a:pt x="1204620" y="505014"/>
                </a:cubicBezTo>
                <a:cubicBezTo>
                  <a:pt x="1300664" y="673289"/>
                  <a:pt x="1366942" y="1004680"/>
                  <a:pt x="1373689" y="1045558"/>
                </a:cubicBezTo>
                <a:cubicBezTo>
                  <a:pt x="1380436" y="1086436"/>
                  <a:pt x="1376468" y="1132473"/>
                  <a:pt x="1359402" y="1164620"/>
                </a:cubicBezTo>
                <a:cubicBezTo>
                  <a:pt x="1342336" y="1196767"/>
                  <a:pt x="1305426" y="1223755"/>
                  <a:pt x="1271295" y="1238439"/>
                </a:cubicBezTo>
                <a:cubicBezTo>
                  <a:pt x="1237164" y="1253123"/>
                  <a:pt x="948158" y="1361612"/>
                  <a:pt x="754564" y="1367026"/>
                </a:cubicBezTo>
                <a:cubicBezTo>
                  <a:pt x="560970" y="1372440"/>
                  <a:pt x="145849" y="1284416"/>
                  <a:pt x="109733" y="1270922"/>
                </a:cubicBezTo>
                <a:cubicBezTo>
                  <a:pt x="73617" y="1257428"/>
                  <a:pt x="41461" y="1220121"/>
                  <a:pt x="23520" y="1186051"/>
                </a:cubicBezTo>
                <a:cubicBezTo>
                  <a:pt x="5579" y="1151981"/>
                  <a:pt x="-4657" y="1106982"/>
                  <a:pt x="2089" y="1066501"/>
                </a:cubicBezTo>
                <a:cubicBezTo>
                  <a:pt x="8835" y="1026020"/>
                  <a:pt x="83051" y="672016"/>
                  <a:pt x="178301" y="500251"/>
                </a:cubicBezTo>
                <a:cubicBezTo>
                  <a:pt x="273551" y="328486"/>
                  <a:pt x="488658" y="119252"/>
                  <a:pt x="573589" y="35908"/>
                </a:cubicBezTo>
                <a:cubicBezTo>
                  <a:pt x="601370" y="2570"/>
                  <a:pt x="648995" y="-1001"/>
                  <a:pt x="687889" y="189"/>
                </a:cubicBezTo>
                <a:cubicBezTo>
                  <a:pt x="726783" y="1379"/>
                  <a:pt x="763692" y="8920"/>
                  <a:pt x="797426" y="35908"/>
                </a:cubicBezTo>
                <a:close/>
              </a:path>
            </a:pathLst>
          </a:custGeom>
          <a:noFill/>
          <a:ln w="1270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Ellipse 82"/>
          <p:cNvSpPr/>
          <p:nvPr/>
        </p:nvSpPr>
        <p:spPr>
          <a:xfrm>
            <a:off x="2860118" y="2040007"/>
            <a:ext cx="517702" cy="5177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Forme libre 83"/>
          <p:cNvSpPr/>
          <p:nvPr/>
        </p:nvSpPr>
        <p:spPr>
          <a:xfrm>
            <a:off x="2328234" y="1375387"/>
            <a:ext cx="1570270" cy="1559390"/>
          </a:xfrm>
          <a:custGeom>
            <a:avLst/>
            <a:gdLst>
              <a:gd name="connsiteX0" fmla="*/ 804973 w 1394431"/>
              <a:gd name="connsiteY0" fmla="*/ 49682 h 1381017"/>
              <a:gd name="connsiteX1" fmla="*/ 1212167 w 1394431"/>
              <a:gd name="connsiteY1" fmla="*/ 518788 h 1381017"/>
              <a:gd name="connsiteX2" fmla="*/ 1381236 w 1394431"/>
              <a:gd name="connsiteY2" fmla="*/ 1059332 h 1381017"/>
              <a:gd name="connsiteX3" fmla="*/ 1371711 w 1394431"/>
              <a:gd name="connsiteY3" fmla="*/ 1159344 h 1381017"/>
              <a:gd name="connsiteX4" fmla="*/ 1278842 w 1394431"/>
              <a:gd name="connsiteY4" fmla="*/ 1252213 h 1381017"/>
              <a:gd name="connsiteX5" fmla="*/ 762111 w 1394431"/>
              <a:gd name="connsiteY5" fmla="*/ 1380800 h 1381017"/>
              <a:gd name="connsiteX6" fmla="*/ 97742 w 1394431"/>
              <a:gd name="connsiteY6" fmla="*/ 1280788 h 1381017"/>
              <a:gd name="connsiteX7" fmla="*/ 31067 w 1394431"/>
              <a:gd name="connsiteY7" fmla="*/ 1199825 h 1381017"/>
              <a:gd name="connsiteX8" fmla="*/ 9636 w 1394431"/>
              <a:gd name="connsiteY8" fmla="*/ 1099813 h 1381017"/>
              <a:gd name="connsiteX9" fmla="*/ 185848 w 1394431"/>
              <a:gd name="connsiteY9" fmla="*/ 514025 h 1381017"/>
              <a:gd name="connsiteX10" fmla="*/ 581136 w 1394431"/>
              <a:gd name="connsiteY10" fmla="*/ 49682 h 1381017"/>
              <a:gd name="connsiteX11" fmla="*/ 695436 w 1394431"/>
              <a:gd name="connsiteY11" fmla="*/ 13963 h 1381017"/>
              <a:gd name="connsiteX12" fmla="*/ 804973 w 1394431"/>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172 h 1380507"/>
              <a:gd name="connsiteX1" fmla="*/ 1206161 w 1388425"/>
              <a:gd name="connsiteY1" fmla="*/ 518278 h 1380507"/>
              <a:gd name="connsiteX2" fmla="*/ 1375230 w 1388425"/>
              <a:gd name="connsiteY2" fmla="*/ 1058822 h 1380507"/>
              <a:gd name="connsiteX3" fmla="*/ 1365705 w 1388425"/>
              <a:gd name="connsiteY3" fmla="*/ 1158834 h 1380507"/>
              <a:gd name="connsiteX4" fmla="*/ 1272836 w 1388425"/>
              <a:gd name="connsiteY4" fmla="*/ 1251703 h 1380507"/>
              <a:gd name="connsiteX5" fmla="*/ 756105 w 1388425"/>
              <a:gd name="connsiteY5" fmla="*/ 1380290 h 1380507"/>
              <a:gd name="connsiteX6" fmla="*/ 91736 w 1388425"/>
              <a:gd name="connsiteY6" fmla="*/ 1280278 h 1380507"/>
              <a:gd name="connsiteX7" fmla="*/ 25061 w 1388425"/>
              <a:gd name="connsiteY7" fmla="*/ 1199315 h 1380507"/>
              <a:gd name="connsiteX8" fmla="*/ 3630 w 1388425"/>
              <a:gd name="connsiteY8" fmla="*/ 1099303 h 1380507"/>
              <a:gd name="connsiteX9" fmla="*/ 179842 w 1388425"/>
              <a:gd name="connsiteY9" fmla="*/ 513515 h 1380507"/>
              <a:gd name="connsiteX10" fmla="*/ 575130 w 1388425"/>
              <a:gd name="connsiteY10" fmla="*/ 49172 h 1380507"/>
              <a:gd name="connsiteX11" fmla="*/ 689430 w 1388425"/>
              <a:gd name="connsiteY11" fmla="*/ 13453 h 1380507"/>
              <a:gd name="connsiteX12" fmla="*/ 798967 w 1388425"/>
              <a:gd name="connsiteY12" fmla="*/ 49172 h 1380507"/>
              <a:gd name="connsiteX0" fmla="*/ 798967 w 1388425"/>
              <a:gd name="connsiteY0" fmla="*/ 35808 h 1367143"/>
              <a:gd name="connsiteX1" fmla="*/ 1206161 w 1388425"/>
              <a:gd name="connsiteY1" fmla="*/ 504914 h 1367143"/>
              <a:gd name="connsiteX2" fmla="*/ 1375230 w 1388425"/>
              <a:gd name="connsiteY2" fmla="*/ 1045458 h 1367143"/>
              <a:gd name="connsiteX3" fmla="*/ 1365705 w 1388425"/>
              <a:gd name="connsiteY3" fmla="*/ 1145470 h 1367143"/>
              <a:gd name="connsiteX4" fmla="*/ 1272836 w 1388425"/>
              <a:gd name="connsiteY4" fmla="*/ 1238339 h 1367143"/>
              <a:gd name="connsiteX5" fmla="*/ 756105 w 1388425"/>
              <a:gd name="connsiteY5" fmla="*/ 1366926 h 1367143"/>
              <a:gd name="connsiteX6" fmla="*/ 91736 w 1388425"/>
              <a:gd name="connsiteY6" fmla="*/ 1266914 h 1367143"/>
              <a:gd name="connsiteX7" fmla="*/ 25061 w 1388425"/>
              <a:gd name="connsiteY7" fmla="*/ 1185951 h 1367143"/>
              <a:gd name="connsiteX8" fmla="*/ 3630 w 1388425"/>
              <a:gd name="connsiteY8" fmla="*/ 1085939 h 1367143"/>
              <a:gd name="connsiteX9" fmla="*/ 179842 w 1388425"/>
              <a:gd name="connsiteY9" fmla="*/ 500151 h 1367143"/>
              <a:gd name="connsiteX10" fmla="*/ 575130 w 1388425"/>
              <a:gd name="connsiteY10" fmla="*/ 35808 h 1367143"/>
              <a:gd name="connsiteX11" fmla="*/ 689430 w 1388425"/>
              <a:gd name="connsiteY11" fmla="*/ 89 h 1367143"/>
              <a:gd name="connsiteX12" fmla="*/ 798967 w 1388425"/>
              <a:gd name="connsiteY12" fmla="*/ 35808 h 1367143"/>
              <a:gd name="connsiteX0" fmla="*/ 798967 w 1388425"/>
              <a:gd name="connsiteY0" fmla="*/ 35908 h 1367243"/>
              <a:gd name="connsiteX1" fmla="*/ 1206161 w 1388425"/>
              <a:gd name="connsiteY1" fmla="*/ 505014 h 1367243"/>
              <a:gd name="connsiteX2" fmla="*/ 1375230 w 1388425"/>
              <a:gd name="connsiteY2" fmla="*/ 1045558 h 1367243"/>
              <a:gd name="connsiteX3" fmla="*/ 1365705 w 1388425"/>
              <a:gd name="connsiteY3" fmla="*/ 1145570 h 1367243"/>
              <a:gd name="connsiteX4" fmla="*/ 1272836 w 1388425"/>
              <a:gd name="connsiteY4" fmla="*/ 1238439 h 1367243"/>
              <a:gd name="connsiteX5" fmla="*/ 756105 w 1388425"/>
              <a:gd name="connsiteY5" fmla="*/ 1367026 h 1367243"/>
              <a:gd name="connsiteX6" fmla="*/ 91736 w 1388425"/>
              <a:gd name="connsiteY6" fmla="*/ 1267014 h 1367243"/>
              <a:gd name="connsiteX7" fmla="*/ 25061 w 1388425"/>
              <a:gd name="connsiteY7" fmla="*/ 1186051 h 1367243"/>
              <a:gd name="connsiteX8" fmla="*/ 3630 w 1388425"/>
              <a:gd name="connsiteY8" fmla="*/ 1086039 h 1367243"/>
              <a:gd name="connsiteX9" fmla="*/ 179842 w 1388425"/>
              <a:gd name="connsiteY9" fmla="*/ 500251 h 1367243"/>
              <a:gd name="connsiteX10" fmla="*/ 575130 w 1388425"/>
              <a:gd name="connsiteY10" fmla="*/ 35908 h 1367243"/>
              <a:gd name="connsiteX11" fmla="*/ 689430 w 1388425"/>
              <a:gd name="connsiteY11" fmla="*/ 189 h 1367243"/>
              <a:gd name="connsiteX12" fmla="*/ 798967 w 1388425"/>
              <a:gd name="connsiteY12" fmla="*/ 35908 h 1367243"/>
              <a:gd name="connsiteX0" fmla="*/ 797124 w 1386582"/>
              <a:gd name="connsiteY0" fmla="*/ 35908 h 1367243"/>
              <a:gd name="connsiteX1" fmla="*/ 1204318 w 1386582"/>
              <a:gd name="connsiteY1" fmla="*/ 505014 h 1367243"/>
              <a:gd name="connsiteX2" fmla="*/ 1373387 w 1386582"/>
              <a:gd name="connsiteY2" fmla="*/ 1045558 h 1367243"/>
              <a:gd name="connsiteX3" fmla="*/ 1363862 w 1386582"/>
              <a:gd name="connsiteY3" fmla="*/ 1145570 h 1367243"/>
              <a:gd name="connsiteX4" fmla="*/ 1270993 w 1386582"/>
              <a:gd name="connsiteY4" fmla="*/ 1238439 h 1367243"/>
              <a:gd name="connsiteX5" fmla="*/ 754262 w 1386582"/>
              <a:gd name="connsiteY5" fmla="*/ 1367026 h 1367243"/>
              <a:gd name="connsiteX6" fmla="*/ 89893 w 1386582"/>
              <a:gd name="connsiteY6" fmla="*/ 1267014 h 1367243"/>
              <a:gd name="connsiteX7" fmla="*/ 23218 w 1386582"/>
              <a:gd name="connsiteY7" fmla="*/ 1186051 h 1367243"/>
              <a:gd name="connsiteX8" fmla="*/ 1787 w 1386582"/>
              <a:gd name="connsiteY8" fmla="*/ 1086039 h 1367243"/>
              <a:gd name="connsiteX9" fmla="*/ 177999 w 1386582"/>
              <a:gd name="connsiteY9" fmla="*/ 500251 h 1367243"/>
              <a:gd name="connsiteX10" fmla="*/ 573287 w 1386582"/>
              <a:gd name="connsiteY10" fmla="*/ 35908 h 1367243"/>
              <a:gd name="connsiteX11" fmla="*/ 687587 w 1386582"/>
              <a:gd name="connsiteY11" fmla="*/ 189 h 1367243"/>
              <a:gd name="connsiteX12" fmla="*/ 797124 w 1386582"/>
              <a:gd name="connsiteY12" fmla="*/ 35908 h 1367243"/>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0281"/>
              <a:gd name="connsiteY0" fmla="*/ 35908 h 1367205"/>
              <a:gd name="connsiteX1" fmla="*/ 1204318 w 1380281"/>
              <a:gd name="connsiteY1" fmla="*/ 505014 h 1367205"/>
              <a:gd name="connsiteX2" fmla="*/ 1373387 w 1380281"/>
              <a:gd name="connsiteY2" fmla="*/ 1045558 h 1367205"/>
              <a:gd name="connsiteX3" fmla="*/ 1363862 w 1380281"/>
              <a:gd name="connsiteY3" fmla="*/ 1145570 h 1367205"/>
              <a:gd name="connsiteX4" fmla="*/ 1270993 w 1380281"/>
              <a:gd name="connsiteY4" fmla="*/ 1238439 h 1367205"/>
              <a:gd name="connsiteX5" fmla="*/ 754262 w 1380281"/>
              <a:gd name="connsiteY5" fmla="*/ 1367026 h 1367205"/>
              <a:gd name="connsiteX6" fmla="*/ 89893 w 1380281"/>
              <a:gd name="connsiteY6" fmla="*/ 1267014 h 1367205"/>
              <a:gd name="connsiteX7" fmla="*/ 23218 w 1380281"/>
              <a:gd name="connsiteY7" fmla="*/ 1186051 h 1367205"/>
              <a:gd name="connsiteX8" fmla="*/ 1787 w 1380281"/>
              <a:gd name="connsiteY8" fmla="*/ 1086039 h 1367205"/>
              <a:gd name="connsiteX9" fmla="*/ 177999 w 1380281"/>
              <a:gd name="connsiteY9" fmla="*/ 500251 h 1367205"/>
              <a:gd name="connsiteX10" fmla="*/ 573287 w 1380281"/>
              <a:gd name="connsiteY10" fmla="*/ 35908 h 1367205"/>
              <a:gd name="connsiteX11" fmla="*/ 687587 w 1380281"/>
              <a:gd name="connsiteY11" fmla="*/ 189 h 1367205"/>
              <a:gd name="connsiteX12" fmla="*/ 797124 w 138028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76502"/>
              <a:gd name="connsiteY0" fmla="*/ 35908 h 1367205"/>
              <a:gd name="connsiteX1" fmla="*/ 1204318 w 1376502"/>
              <a:gd name="connsiteY1" fmla="*/ 505014 h 1367205"/>
              <a:gd name="connsiteX2" fmla="*/ 1373387 w 1376502"/>
              <a:gd name="connsiteY2" fmla="*/ 1045558 h 1367205"/>
              <a:gd name="connsiteX3" fmla="*/ 1359100 w 1376502"/>
              <a:gd name="connsiteY3" fmla="*/ 1164620 h 1367205"/>
              <a:gd name="connsiteX4" fmla="*/ 1270993 w 1376502"/>
              <a:gd name="connsiteY4" fmla="*/ 1238439 h 1367205"/>
              <a:gd name="connsiteX5" fmla="*/ 754262 w 1376502"/>
              <a:gd name="connsiteY5" fmla="*/ 1367026 h 1367205"/>
              <a:gd name="connsiteX6" fmla="*/ 89893 w 1376502"/>
              <a:gd name="connsiteY6" fmla="*/ 1267014 h 1367205"/>
              <a:gd name="connsiteX7" fmla="*/ 23218 w 1376502"/>
              <a:gd name="connsiteY7" fmla="*/ 1186051 h 1367205"/>
              <a:gd name="connsiteX8" fmla="*/ 1787 w 1376502"/>
              <a:gd name="connsiteY8" fmla="*/ 1086039 h 1367205"/>
              <a:gd name="connsiteX9" fmla="*/ 177999 w 1376502"/>
              <a:gd name="connsiteY9" fmla="*/ 500251 h 1367205"/>
              <a:gd name="connsiteX10" fmla="*/ 573287 w 1376502"/>
              <a:gd name="connsiteY10" fmla="*/ 35908 h 1367205"/>
              <a:gd name="connsiteX11" fmla="*/ 687587 w 1376502"/>
              <a:gd name="connsiteY11" fmla="*/ 189 h 1367205"/>
              <a:gd name="connsiteX12" fmla="*/ 797124 w 1376502"/>
              <a:gd name="connsiteY12" fmla="*/ 35908 h 136720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86039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66501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804" h="1367265">
                <a:moveTo>
                  <a:pt x="797426" y="35908"/>
                </a:moveTo>
                <a:cubicBezTo>
                  <a:pt x="831160" y="62896"/>
                  <a:pt x="1108576" y="336739"/>
                  <a:pt x="1204620" y="505014"/>
                </a:cubicBezTo>
                <a:cubicBezTo>
                  <a:pt x="1300664" y="673289"/>
                  <a:pt x="1366942" y="1004680"/>
                  <a:pt x="1373689" y="1045558"/>
                </a:cubicBezTo>
                <a:cubicBezTo>
                  <a:pt x="1380436" y="1086436"/>
                  <a:pt x="1376468" y="1132473"/>
                  <a:pt x="1359402" y="1164620"/>
                </a:cubicBezTo>
                <a:cubicBezTo>
                  <a:pt x="1342336" y="1196767"/>
                  <a:pt x="1305426" y="1223755"/>
                  <a:pt x="1271295" y="1238439"/>
                </a:cubicBezTo>
                <a:cubicBezTo>
                  <a:pt x="1237164" y="1253123"/>
                  <a:pt x="948158" y="1361612"/>
                  <a:pt x="754564" y="1367026"/>
                </a:cubicBezTo>
                <a:cubicBezTo>
                  <a:pt x="560970" y="1372440"/>
                  <a:pt x="145849" y="1284416"/>
                  <a:pt x="109733" y="1270922"/>
                </a:cubicBezTo>
                <a:cubicBezTo>
                  <a:pt x="73617" y="1257428"/>
                  <a:pt x="41461" y="1220121"/>
                  <a:pt x="23520" y="1186051"/>
                </a:cubicBezTo>
                <a:cubicBezTo>
                  <a:pt x="5579" y="1151981"/>
                  <a:pt x="-4657" y="1106982"/>
                  <a:pt x="2089" y="1066501"/>
                </a:cubicBezTo>
                <a:cubicBezTo>
                  <a:pt x="8835" y="1026020"/>
                  <a:pt x="83051" y="672016"/>
                  <a:pt x="178301" y="500251"/>
                </a:cubicBezTo>
                <a:cubicBezTo>
                  <a:pt x="273551" y="328486"/>
                  <a:pt x="488658" y="119252"/>
                  <a:pt x="573589" y="35908"/>
                </a:cubicBezTo>
                <a:cubicBezTo>
                  <a:pt x="601370" y="2570"/>
                  <a:pt x="648995" y="-1001"/>
                  <a:pt x="687889" y="189"/>
                </a:cubicBezTo>
                <a:cubicBezTo>
                  <a:pt x="726783" y="1379"/>
                  <a:pt x="763692" y="8920"/>
                  <a:pt x="797426" y="35908"/>
                </a:cubicBez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6" name="Connecteur droit avec flèche 9"/>
          <p:cNvCxnSpPr>
            <a:cxnSpLocks noChangeShapeType="1"/>
          </p:cNvCxnSpPr>
          <p:nvPr/>
        </p:nvCxnSpPr>
        <p:spPr bwMode="auto">
          <a:xfrm>
            <a:off x="2428875" y="1640627"/>
            <a:ext cx="299997" cy="180687"/>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97" name="Line 34"/>
          <p:cNvSpPr>
            <a:spLocks noChangeShapeType="1"/>
          </p:cNvSpPr>
          <p:nvPr/>
        </p:nvSpPr>
        <p:spPr bwMode="auto">
          <a:xfrm rot="1424404" flipH="1">
            <a:off x="3350858" y="1547760"/>
            <a:ext cx="28830" cy="90909"/>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98" name="Line 35"/>
          <p:cNvSpPr>
            <a:spLocks noChangeShapeType="1"/>
          </p:cNvSpPr>
          <p:nvPr/>
        </p:nvSpPr>
        <p:spPr bwMode="auto">
          <a:xfrm rot="1424404" flipH="1">
            <a:off x="3252800" y="1615026"/>
            <a:ext cx="51432" cy="15279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99" name="Line 36"/>
          <p:cNvSpPr>
            <a:spLocks noChangeShapeType="1"/>
          </p:cNvSpPr>
          <p:nvPr/>
        </p:nvSpPr>
        <p:spPr bwMode="auto">
          <a:xfrm flipH="1">
            <a:off x="3482767" y="1455983"/>
            <a:ext cx="4651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02" name="Rectangle 37"/>
          <p:cNvSpPr>
            <a:spLocks noChangeArrowheads="1"/>
          </p:cNvSpPr>
          <p:nvPr/>
        </p:nvSpPr>
        <p:spPr bwMode="auto">
          <a:xfrm>
            <a:off x="3516945" y="1124923"/>
            <a:ext cx="31418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panose="020B0604020202020204" pitchFamily="34" charset="0"/>
                <a:cs typeface="Arial" panose="020B0604020202020204" pitchFamily="34" charset="0"/>
              </a:rPr>
              <a:t>d</a:t>
            </a:r>
            <a:endParaRPr lang="fr-FR" altLang="fr-FR" sz="1800" b="0" dirty="0">
              <a:solidFill>
                <a:schemeClr val="tx1"/>
              </a:solidFill>
              <a:latin typeface="Arial" panose="020B0604020202020204" pitchFamily="34" charset="0"/>
              <a:cs typeface="Arial" panose="020B0604020202020204" pitchFamily="34" charset="0"/>
            </a:endParaRPr>
          </a:p>
        </p:txBody>
      </p:sp>
      <p:sp>
        <p:nvSpPr>
          <p:cNvPr id="103" name="Line 35"/>
          <p:cNvSpPr>
            <a:spLocks noChangeShapeType="1"/>
          </p:cNvSpPr>
          <p:nvPr/>
        </p:nvSpPr>
        <p:spPr bwMode="auto">
          <a:xfrm rot="12224404" flipH="1">
            <a:off x="3406401" y="1438649"/>
            <a:ext cx="51432" cy="15279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04" name="Connecteur droit avec flèche 103"/>
          <p:cNvCxnSpPr/>
          <p:nvPr/>
        </p:nvCxnSpPr>
        <p:spPr>
          <a:xfrm flipV="1">
            <a:off x="3645687" y="3710260"/>
            <a:ext cx="269241" cy="1886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5" name="ZoneTexte 104"/>
          <p:cNvSpPr txBox="1"/>
          <p:nvPr/>
        </p:nvSpPr>
        <p:spPr>
          <a:xfrm>
            <a:off x="3826213" y="3600632"/>
            <a:ext cx="306494" cy="369332"/>
          </a:xfrm>
          <a:prstGeom prst="rect">
            <a:avLst/>
          </a:prstGeom>
          <a:noFill/>
        </p:spPr>
        <p:txBody>
          <a:bodyPr wrap="none" rtlCol="0">
            <a:spAutoFit/>
          </a:bodyPr>
          <a:lstStyle/>
          <a:p>
            <a:r>
              <a:rPr lang="fr-FR" b="1" i="1" dirty="0" smtClean="0"/>
              <a:t>n</a:t>
            </a:r>
            <a:endParaRPr lang="fr-FR" b="1" i="1" dirty="0"/>
          </a:p>
        </p:txBody>
      </p:sp>
      <p:sp>
        <p:nvSpPr>
          <p:cNvPr id="110" name="Forme libre 109"/>
          <p:cNvSpPr/>
          <p:nvPr/>
        </p:nvSpPr>
        <p:spPr>
          <a:xfrm>
            <a:off x="2437765" y="3424854"/>
            <a:ext cx="1376804" cy="1367265"/>
          </a:xfrm>
          <a:custGeom>
            <a:avLst/>
            <a:gdLst>
              <a:gd name="connsiteX0" fmla="*/ 804973 w 1394431"/>
              <a:gd name="connsiteY0" fmla="*/ 49682 h 1381017"/>
              <a:gd name="connsiteX1" fmla="*/ 1212167 w 1394431"/>
              <a:gd name="connsiteY1" fmla="*/ 518788 h 1381017"/>
              <a:gd name="connsiteX2" fmla="*/ 1381236 w 1394431"/>
              <a:gd name="connsiteY2" fmla="*/ 1059332 h 1381017"/>
              <a:gd name="connsiteX3" fmla="*/ 1371711 w 1394431"/>
              <a:gd name="connsiteY3" fmla="*/ 1159344 h 1381017"/>
              <a:gd name="connsiteX4" fmla="*/ 1278842 w 1394431"/>
              <a:gd name="connsiteY4" fmla="*/ 1252213 h 1381017"/>
              <a:gd name="connsiteX5" fmla="*/ 762111 w 1394431"/>
              <a:gd name="connsiteY5" fmla="*/ 1380800 h 1381017"/>
              <a:gd name="connsiteX6" fmla="*/ 97742 w 1394431"/>
              <a:gd name="connsiteY6" fmla="*/ 1280788 h 1381017"/>
              <a:gd name="connsiteX7" fmla="*/ 31067 w 1394431"/>
              <a:gd name="connsiteY7" fmla="*/ 1199825 h 1381017"/>
              <a:gd name="connsiteX8" fmla="*/ 9636 w 1394431"/>
              <a:gd name="connsiteY8" fmla="*/ 1099813 h 1381017"/>
              <a:gd name="connsiteX9" fmla="*/ 185848 w 1394431"/>
              <a:gd name="connsiteY9" fmla="*/ 514025 h 1381017"/>
              <a:gd name="connsiteX10" fmla="*/ 581136 w 1394431"/>
              <a:gd name="connsiteY10" fmla="*/ 49682 h 1381017"/>
              <a:gd name="connsiteX11" fmla="*/ 695436 w 1394431"/>
              <a:gd name="connsiteY11" fmla="*/ 13963 h 1381017"/>
              <a:gd name="connsiteX12" fmla="*/ 804973 w 1394431"/>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172 h 1380507"/>
              <a:gd name="connsiteX1" fmla="*/ 1206161 w 1388425"/>
              <a:gd name="connsiteY1" fmla="*/ 518278 h 1380507"/>
              <a:gd name="connsiteX2" fmla="*/ 1375230 w 1388425"/>
              <a:gd name="connsiteY2" fmla="*/ 1058822 h 1380507"/>
              <a:gd name="connsiteX3" fmla="*/ 1365705 w 1388425"/>
              <a:gd name="connsiteY3" fmla="*/ 1158834 h 1380507"/>
              <a:gd name="connsiteX4" fmla="*/ 1272836 w 1388425"/>
              <a:gd name="connsiteY4" fmla="*/ 1251703 h 1380507"/>
              <a:gd name="connsiteX5" fmla="*/ 756105 w 1388425"/>
              <a:gd name="connsiteY5" fmla="*/ 1380290 h 1380507"/>
              <a:gd name="connsiteX6" fmla="*/ 91736 w 1388425"/>
              <a:gd name="connsiteY6" fmla="*/ 1280278 h 1380507"/>
              <a:gd name="connsiteX7" fmla="*/ 25061 w 1388425"/>
              <a:gd name="connsiteY7" fmla="*/ 1199315 h 1380507"/>
              <a:gd name="connsiteX8" fmla="*/ 3630 w 1388425"/>
              <a:gd name="connsiteY8" fmla="*/ 1099303 h 1380507"/>
              <a:gd name="connsiteX9" fmla="*/ 179842 w 1388425"/>
              <a:gd name="connsiteY9" fmla="*/ 513515 h 1380507"/>
              <a:gd name="connsiteX10" fmla="*/ 575130 w 1388425"/>
              <a:gd name="connsiteY10" fmla="*/ 49172 h 1380507"/>
              <a:gd name="connsiteX11" fmla="*/ 689430 w 1388425"/>
              <a:gd name="connsiteY11" fmla="*/ 13453 h 1380507"/>
              <a:gd name="connsiteX12" fmla="*/ 798967 w 1388425"/>
              <a:gd name="connsiteY12" fmla="*/ 49172 h 1380507"/>
              <a:gd name="connsiteX0" fmla="*/ 798967 w 1388425"/>
              <a:gd name="connsiteY0" fmla="*/ 35808 h 1367143"/>
              <a:gd name="connsiteX1" fmla="*/ 1206161 w 1388425"/>
              <a:gd name="connsiteY1" fmla="*/ 504914 h 1367143"/>
              <a:gd name="connsiteX2" fmla="*/ 1375230 w 1388425"/>
              <a:gd name="connsiteY2" fmla="*/ 1045458 h 1367143"/>
              <a:gd name="connsiteX3" fmla="*/ 1365705 w 1388425"/>
              <a:gd name="connsiteY3" fmla="*/ 1145470 h 1367143"/>
              <a:gd name="connsiteX4" fmla="*/ 1272836 w 1388425"/>
              <a:gd name="connsiteY4" fmla="*/ 1238339 h 1367143"/>
              <a:gd name="connsiteX5" fmla="*/ 756105 w 1388425"/>
              <a:gd name="connsiteY5" fmla="*/ 1366926 h 1367143"/>
              <a:gd name="connsiteX6" fmla="*/ 91736 w 1388425"/>
              <a:gd name="connsiteY6" fmla="*/ 1266914 h 1367143"/>
              <a:gd name="connsiteX7" fmla="*/ 25061 w 1388425"/>
              <a:gd name="connsiteY7" fmla="*/ 1185951 h 1367143"/>
              <a:gd name="connsiteX8" fmla="*/ 3630 w 1388425"/>
              <a:gd name="connsiteY8" fmla="*/ 1085939 h 1367143"/>
              <a:gd name="connsiteX9" fmla="*/ 179842 w 1388425"/>
              <a:gd name="connsiteY9" fmla="*/ 500151 h 1367143"/>
              <a:gd name="connsiteX10" fmla="*/ 575130 w 1388425"/>
              <a:gd name="connsiteY10" fmla="*/ 35808 h 1367143"/>
              <a:gd name="connsiteX11" fmla="*/ 689430 w 1388425"/>
              <a:gd name="connsiteY11" fmla="*/ 89 h 1367143"/>
              <a:gd name="connsiteX12" fmla="*/ 798967 w 1388425"/>
              <a:gd name="connsiteY12" fmla="*/ 35808 h 1367143"/>
              <a:gd name="connsiteX0" fmla="*/ 798967 w 1388425"/>
              <a:gd name="connsiteY0" fmla="*/ 35908 h 1367243"/>
              <a:gd name="connsiteX1" fmla="*/ 1206161 w 1388425"/>
              <a:gd name="connsiteY1" fmla="*/ 505014 h 1367243"/>
              <a:gd name="connsiteX2" fmla="*/ 1375230 w 1388425"/>
              <a:gd name="connsiteY2" fmla="*/ 1045558 h 1367243"/>
              <a:gd name="connsiteX3" fmla="*/ 1365705 w 1388425"/>
              <a:gd name="connsiteY3" fmla="*/ 1145570 h 1367243"/>
              <a:gd name="connsiteX4" fmla="*/ 1272836 w 1388425"/>
              <a:gd name="connsiteY4" fmla="*/ 1238439 h 1367243"/>
              <a:gd name="connsiteX5" fmla="*/ 756105 w 1388425"/>
              <a:gd name="connsiteY5" fmla="*/ 1367026 h 1367243"/>
              <a:gd name="connsiteX6" fmla="*/ 91736 w 1388425"/>
              <a:gd name="connsiteY6" fmla="*/ 1267014 h 1367243"/>
              <a:gd name="connsiteX7" fmla="*/ 25061 w 1388425"/>
              <a:gd name="connsiteY7" fmla="*/ 1186051 h 1367243"/>
              <a:gd name="connsiteX8" fmla="*/ 3630 w 1388425"/>
              <a:gd name="connsiteY8" fmla="*/ 1086039 h 1367243"/>
              <a:gd name="connsiteX9" fmla="*/ 179842 w 1388425"/>
              <a:gd name="connsiteY9" fmla="*/ 500251 h 1367243"/>
              <a:gd name="connsiteX10" fmla="*/ 575130 w 1388425"/>
              <a:gd name="connsiteY10" fmla="*/ 35908 h 1367243"/>
              <a:gd name="connsiteX11" fmla="*/ 689430 w 1388425"/>
              <a:gd name="connsiteY11" fmla="*/ 189 h 1367243"/>
              <a:gd name="connsiteX12" fmla="*/ 798967 w 1388425"/>
              <a:gd name="connsiteY12" fmla="*/ 35908 h 1367243"/>
              <a:gd name="connsiteX0" fmla="*/ 797124 w 1386582"/>
              <a:gd name="connsiteY0" fmla="*/ 35908 h 1367243"/>
              <a:gd name="connsiteX1" fmla="*/ 1204318 w 1386582"/>
              <a:gd name="connsiteY1" fmla="*/ 505014 h 1367243"/>
              <a:gd name="connsiteX2" fmla="*/ 1373387 w 1386582"/>
              <a:gd name="connsiteY2" fmla="*/ 1045558 h 1367243"/>
              <a:gd name="connsiteX3" fmla="*/ 1363862 w 1386582"/>
              <a:gd name="connsiteY3" fmla="*/ 1145570 h 1367243"/>
              <a:gd name="connsiteX4" fmla="*/ 1270993 w 1386582"/>
              <a:gd name="connsiteY4" fmla="*/ 1238439 h 1367243"/>
              <a:gd name="connsiteX5" fmla="*/ 754262 w 1386582"/>
              <a:gd name="connsiteY5" fmla="*/ 1367026 h 1367243"/>
              <a:gd name="connsiteX6" fmla="*/ 89893 w 1386582"/>
              <a:gd name="connsiteY6" fmla="*/ 1267014 h 1367243"/>
              <a:gd name="connsiteX7" fmla="*/ 23218 w 1386582"/>
              <a:gd name="connsiteY7" fmla="*/ 1186051 h 1367243"/>
              <a:gd name="connsiteX8" fmla="*/ 1787 w 1386582"/>
              <a:gd name="connsiteY8" fmla="*/ 1086039 h 1367243"/>
              <a:gd name="connsiteX9" fmla="*/ 177999 w 1386582"/>
              <a:gd name="connsiteY9" fmla="*/ 500251 h 1367243"/>
              <a:gd name="connsiteX10" fmla="*/ 573287 w 1386582"/>
              <a:gd name="connsiteY10" fmla="*/ 35908 h 1367243"/>
              <a:gd name="connsiteX11" fmla="*/ 687587 w 1386582"/>
              <a:gd name="connsiteY11" fmla="*/ 189 h 1367243"/>
              <a:gd name="connsiteX12" fmla="*/ 797124 w 1386582"/>
              <a:gd name="connsiteY12" fmla="*/ 35908 h 1367243"/>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0281"/>
              <a:gd name="connsiteY0" fmla="*/ 35908 h 1367205"/>
              <a:gd name="connsiteX1" fmla="*/ 1204318 w 1380281"/>
              <a:gd name="connsiteY1" fmla="*/ 505014 h 1367205"/>
              <a:gd name="connsiteX2" fmla="*/ 1373387 w 1380281"/>
              <a:gd name="connsiteY2" fmla="*/ 1045558 h 1367205"/>
              <a:gd name="connsiteX3" fmla="*/ 1363862 w 1380281"/>
              <a:gd name="connsiteY3" fmla="*/ 1145570 h 1367205"/>
              <a:gd name="connsiteX4" fmla="*/ 1270993 w 1380281"/>
              <a:gd name="connsiteY4" fmla="*/ 1238439 h 1367205"/>
              <a:gd name="connsiteX5" fmla="*/ 754262 w 1380281"/>
              <a:gd name="connsiteY5" fmla="*/ 1367026 h 1367205"/>
              <a:gd name="connsiteX6" fmla="*/ 89893 w 1380281"/>
              <a:gd name="connsiteY6" fmla="*/ 1267014 h 1367205"/>
              <a:gd name="connsiteX7" fmla="*/ 23218 w 1380281"/>
              <a:gd name="connsiteY7" fmla="*/ 1186051 h 1367205"/>
              <a:gd name="connsiteX8" fmla="*/ 1787 w 1380281"/>
              <a:gd name="connsiteY8" fmla="*/ 1086039 h 1367205"/>
              <a:gd name="connsiteX9" fmla="*/ 177999 w 1380281"/>
              <a:gd name="connsiteY9" fmla="*/ 500251 h 1367205"/>
              <a:gd name="connsiteX10" fmla="*/ 573287 w 1380281"/>
              <a:gd name="connsiteY10" fmla="*/ 35908 h 1367205"/>
              <a:gd name="connsiteX11" fmla="*/ 687587 w 1380281"/>
              <a:gd name="connsiteY11" fmla="*/ 189 h 1367205"/>
              <a:gd name="connsiteX12" fmla="*/ 797124 w 138028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76502"/>
              <a:gd name="connsiteY0" fmla="*/ 35908 h 1367205"/>
              <a:gd name="connsiteX1" fmla="*/ 1204318 w 1376502"/>
              <a:gd name="connsiteY1" fmla="*/ 505014 h 1367205"/>
              <a:gd name="connsiteX2" fmla="*/ 1373387 w 1376502"/>
              <a:gd name="connsiteY2" fmla="*/ 1045558 h 1367205"/>
              <a:gd name="connsiteX3" fmla="*/ 1359100 w 1376502"/>
              <a:gd name="connsiteY3" fmla="*/ 1164620 h 1367205"/>
              <a:gd name="connsiteX4" fmla="*/ 1270993 w 1376502"/>
              <a:gd name="connsiteY4" fmla="*/ 1238439 h 1367205"/>
              <a:gd name="connsiteX5" fmla="*/ 754262 w 1376502"/>
              <a:gd name="connsiteY5" fmla="*/ 1367026 h 1367205"/>
              <a:gd name="connsiteX6" fmla="*/ 89893 w 1376502"/>
              <a:gd name="connsiteY6" fmla="*/ 1267014 h 1367205"/>
              <a:gd name="connsiteX7" fmla="*/ 23218 w 1376502"/>
              <a:gd name="connsiteY7" fmla="*/ 1186051 h 1367205"/>
              <a:gd name="connsiteX8" fmla="*/ 1787 w 1376502"/>
              <a:gd name="connsiteY8" fmla="*/ 1086039 h 1367205"/>
              <a:gd name="connsiteX9" fmla="*/ 177999 w 1376502"/>
              <a:gd name="connsiteY9" fmla="*/ 500251 h 1367205"/>
              <a:gd name="connsiteX10" fmla="*/ 573287 w 1376502"/>
              <a:gd name="connsiteY10" fmla="*/ 35908 h 1367205"/>
              <a:gd name="connsiteX11" fmla="*/ 687587 w 1376502"/>
              <a:gd name="connsiteY11" fmla="*/ 189 h 1367205"/>
              <a:gd name="connsiteX12" fmla="*/ 797124 w 1376502"/>
              <a:gd name="connsiteY12" fmla="*/ 35908 h 136720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86039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66501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804" h="1367265">
                <a:moveTo>
                  <a:pt x="797426" y="35908"/>
                </a:moveTo>
                <a:cubicBezTo>
                  <a:pt x="831160" y="62896"/>
                  <a:pt x="1108576" y="336739"/>
                  <a:pt x="1204620" y="505014"/>
                </a:cubicBezTo>
                <a:cubicBezTo>
                  <a:pt x="1300664" y="673289"/>
                  <a:pt x="1366942" y="1004680"/>
                  <a:pt x="1373689" y="1045558"/>
                </a:cubicBezTo>
                <a:cubicBezTo>
                  <a:pt x="1380436" y="1086436"/>
                  <a:pt x="1376468" y="1132473"/>
                  <a:pt x="1359402" y="1164620"/>
                </a:cubicBezTo>
                <a:cubicBezTo>
                  <a:pt x="1342336" y="1196767"/>
                  <a:pt x="1305426" y="1223755"/>
                  <a:pt x="1271295" y="1238439"/>
                </a:cubicBezTo>
                <a:cubicBezTo>
                  <a:pt x="1237164" y="1253123"/>
                  <a:pt x="948158" y="1361612"/>
                  <a:pt x="754564" y="1367026"/>
                </a:cubicBezTo>
                <a:cubicBezTo>
                  <a:pt x="560970" y="1372440"/>
                  <a:pt x="145849" y="1284416"/>
                  <a:pt x="109733" y="1270922"/>
                </a:cubicBezTo>
                <a:cubicBezTo>
                  <a:pt x="73617" y="1257428"/>
                  <a:pt x="41461" y="1220121"/>
                  <a:pt x="23520" y="1186051"/>
                </a:cubicBezTo>
                <a:cubicBezTo>
                  <a:pt x="5579" y="1151981"/>
                  <a:pt x="-4657" y="1106982"/>
                  <a:pt x="2089" y="1066501"/>
                </a:cubicBezTo>
                <a:cubicBezTo>
                  <a:pt x="8835" y="1026020"/>
                  <a:pt x="83051" y="672016"/>
                  <a:pt x="178301" y="500251"/>
                </a:cubicBezTo>
                <a:cubicBezTo>
                  <a:pt x="273551" y="328486"/>
                  <a:pt x="488658" y="119252"/>
                  <a:pt x="573589" y="35908"/>
                </a:cubicBezTo>
                <a:cubicBezTo>
                  <a:pt x="601370" y="2570"/>
                  <a:pt x="648995" y="-1001"/>
                  <a:pt x="687889" y="189"/>
                </a:cubicBezTo>
                <a:cubicBezTo>
                  <a:pt x="726783" y="1379"/>
                  <a:pt x="763692" y="8920"/>
                  <a:pt x="797426" y="35908"/>
                </a:cubicBezTo>
                <a:close/>
              </a:path>
            </a:pathLst>
          </a:custGeom>
          <a:noFill/>
          <a:ln w="1270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3" name="Ellipse 112"/>
          <p:cNvSpPr/>
          <p:nvPr/>
        </p:nvSpPr>
        <p:spPr>
          <a:xfrm>
            <a:off x="2869008" y="3969964"/>
            <a:ext cx="517702" cy="5177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Forme libre 115"/>
          <p:cNvSpPr/>
          <p:nvPr/>
        </p:nvSpPr>
        <p:spPr>
          <a:xfrm>
            <a:off x="2520293" y="3544394"/>
            <a:ext cx="1203932" cy="1195590"/>
          </a:xfrm>
          <a:custGeom>
            <a:avLst/>
            <a:gdLst>
              <a:gd name="connsiteX0" fmla="*/ 804973 w 1394431"/>
              <a:gd name="connsiteY0" fmla="*/ 49682 h 1381017"/>
              <a:gd name="connsiteX1" fmla="*/ 1212167 w 1394431"/>
              <a:gd name="connsiteY1" fmla="*/ 518788 h 1381017"/>
              <a:gd name="connsiteX2" fmla="*/ 1381236 w 1394431"/>
              <a:gd name="connsiteY2" fmla="*/ 1059332 h 1381017"/>
              <a:gd name="connsiteX3" fmla="*/ 1371711 w 1394431"/>
              <a:gd name="connsiteY3" fmla="*/ 1159344 h 1381017"/>
              <a:gd name="connsiteX4" fmla="*/ 1278842 w 1394431"/>
              <a:gd name="connsiteY4" fmla="*/ 1252213 h 1381017"/>
              <a:gd name="connsiteX5" fmla="*/ 762111 w 1394431"/>
              <a:gd name="connsiteY5" fmla="*/ 1380800 h 1381017"/>
              <a:gd name="connsiteX6" fmla="*/ 97742 w 1394431"/>
              <a:gd name="connsiteY6" fmla="*/ 1280788 h 1381017"/>
              <a:gd name="connsiteX7" fmla="*/ 31067 w 1394431"/>
              <a:gd name="connsiteY7" fmla="*/ 1199825 h 1381017"/>
              <a:gd name="connsiteX8" fmla="*/ 9636 w 1394431"/>
              <a:gd name="connsiteY8" fmla="*/ 1099813 h 1381017"/>
              <a:gd name="connsiteX9" fmla="*/ 185848 w 1394431"/>
              <a:gd name="connsiteY9" fmla="*/ 514025 h 1381017"/>
              <a:gd name="connsiteX10" fmla="*/ 581136 w 1394431"/>
              <a:gd name="connsiteY10" fmla="*/ 49682 h 1381017"/>
              <a:gd name="connsiteX11" fmla="*/ 695436 w 1394431"/>
              <a:gd name="connsiteY11" fmla="*/ 13963 h 1381017"/>
              <a:gd name="connsiteX12" fmla="*/ 804973 w 1394431"/>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682 h 1381017"/>
              <a:gd name="connsiteX1" fmla="*/ 1206161 w 1388425"/>
              <a:gd name="connsiteY1" fmla="*/ 518788 h 1381017"/>
              <a:gd name="connsiteX2" fmla="*/ 1375230 w 1388425"/>
              <a:gd name="connsiteY2" fmla="*/ 1059332 h 1381017"/>
              <a:gd name="connsiteX3" fmla="*/ 1365705 w 1388425"/>
              <a:gd name="connsiteY3" fmla="*/ 1159344 h 1381017"/>
              <a:gd name="connsiteX4" fmla="*/ 1272836 w 1388425"/>
              <a:gd name="connsiteY4" fmla="*/ 1252213 h 1381017"/>
              <a:gd name="connsiteX5" fmla="*/ 756105 w 1388425"/>
              <a:gd name="connsiteY5" fmla="*/ 1380800 h 1381017"/>
              <a:gd name="connsiteX6" fmla="*/ 91736 w 1388425"/>
              <a:gd name="connsiteY6" fmla="*/ 1280788 h 1381017"/>
              <a:gd name="connsiteX7" fmla="*/ 25061 w 1388425"/>
              <a:gd name="connsiteY7" fmla="*/ 1199825 h 1381017"/>
              <a:gd name="connsiteX8" fmla="*/ 3630 w 1388425"/>
              <a:gd name="connsiteY8" fmla="*/ 1099813 h 1381017"/>
              <a:gd name="connsiteX9" fmla="*/ 179842 w 1388425"/>
              <a:gd name="connsiteY9" fmla="*/ 514025 h 1381017"/>
              <a:gd name="connsiteX10" fmla="*/ 575130 w 1388425"/>
              <a:gd name="connsiteY10" fmla="*/ 49682 h 1381017"/>
              <a:gd name="connsiteX11" fmla="*/ 689430 w 1388425"/>
              <a:gd name="connsiteY11" fmla="*/ 13963 h 1381017"/>
              <a:gd name="connsiteX12" fmla="*/ 798967 w 1388425"/>
              <a:gd name="connsiteY12" fmla="*/ 49682 h 1381017"/>
              <a:gd name="connsiteX0" fmla="*/ 798967 w 1388425"/>
              <a:gd name="connsiteY0" fmla="*/ 49172 h 1380507"/>
              <a:gd name="connsiteX1" fmla="*/ 1206161 w 1388425"/>
              <a:gd name="connsiteY1" fmla="*/ 518278 h 1380507"/>
              <a:gd name="connsiteX2" fmla="*/ 1375230 w 1388425"/>
              <a:gd name="connsiteY2" fmla="*/ 1058822 h 1380507"/>
              <a:gd name="connsiteX3" fmla="*/ 1365705 w 1388425"/>
              <a:gd name="connsiteY3" fmla="*/ 1158834 h 1380507"/>
              <a:gd name="connsiteX4" fmla="*/ 1272836 w 1388425"/>
              <a:gd name="connsiteY4" fmla="*/ 1251703 h 1380507"/>
              <a:gd name="connsiteX5" fmla="*/ 756105 w 1388425"/>
              <a:gd name="connsiteY5" fmla="*/ 1380290 h 1380507"/>
              <a:gd name="connsiteX6" fmla="*/ 91736 w 1388425"/>
              <a:gd name="connsiteY6" fmla="*/ 1280278 h 1380507"/>
              <a:gd name="connsiteX7" fmla="*/ 25061 w 1388425"/>
              <a:gd name="connsiteY7" fmla="*/ 1199315 h 1380507"/>
              <a:gd name="connsiteX8" fmla="*/ 3630 w 1388425"/>
              <a:gd name="connsiteY8" fmla="*/ 1099303 h 1380507"/>
              <a:gd name="connsiteX9" fmla="*/ 179842 w 1388425"/>
              <a:gd name="connsiteY9" fmla="*/ 513515 h 1380507"/>
              <a:gd name="connsiteX10" fmla="*/ 575130 w 1388425"/>
              <a:gd name="connsiteY10" fmla="*/ 49172 h 1380507"/>
              <a:gd name="connsiteX11" fmla="*/ 689430 w 1388425"/>
              <a:gd name="connsiteY11" fmla="*/ 13453 h 1380507"/>
              <a:gd name="connsiteX12" fmla="*/ 798967 w 1388425"/>
              <a:gd name="connsiteY12" fmla="*/ 49172 h 1380507"/>
              <a:gd name="connsiteX0" fmla="*/ 798967 w 1388425"/>
              <a:gd name="connsiteY0" fmla="*/ 35808 h 1367143"/>
              <a:gd name="connsiteX1" fmla="*/ 1206161 w 1388425"/>
              <a:gd name="connsiteY1" fmla="*/ 504914 h 1367143"/>
              <a:gd name="connsiteX2" fmla="*/ 1375230 w 1388425"/>
              <a:gd name="connsiteY2" fmla="*/ 1045458 h 1367143"/>
              <a:gd name="connsiteX3" fmla="*/ 1365705 w 1388425"/>
              <a:gd name="connsiteY3" fmla="*/ 1145470 h 1367143"/>
              <a:gd name="connsiteX4" fmla="*/ 1272836 w 1388425"/>
              <a:gd name="connsiteY4" fmla="*/ 1238339 h 1367143"/>
              <a:gd name="connsiteX5" fmla="*/ 756105 w 1388425"/>
              <a:gd name="connsiteY5" fmla="*/ 1366926 h 1367143"/>
              <a:gd name="connsiteX6" fmla="*/ 91736 w 1388425"/>
              <a:gd name="connsiteY6" fmla="*/ 1266914 h 1367143"/>
              <a:gd name="connsiteX7" fmla="*/ 25061 w 1388425"/>
              <a:gd name="connsiteY7" fmla="*/ 1185951 h 1367143"/>
              <a:gd name="connsiteX8" fmla="*/ 3630 w 1388425"/>
              <a:gd name="connsiteY8" fmla="*/ 1085939 h 1367143"/>
              <a:gd name="connsiteX9" fmla="*/ 179842 w 1388425"/>
              <a:gd name="connsiteY9" fmla="*/ 500151 h 1367143"/>
              <a:gd name="connsiteX10" fmla="*/ 575130 w 1388425"/>
              <a:gd name="connsiteY10" fmla="*/ 35808 h 1367143"/>
              <a:gd name="connsiteX11" fmla="*/ 689430 w 1388425"/>
              <a:gd name="connsiteY11" fmla="*/ 89 h 1367143"/>
              <a:gd name="connsiteX12" fmla="*/ 798967 w 1388425"/>
              <a:gd name="connsiteY12" fmla="*/ 35808 h 1367143"/>
              <a:gd name="connsiteX0" fmla="*/ 798967 w 1388425"/>
              <a:gd name="connsiteY0" fmla="*/ 35908 h 1367243"/>
              <a:gd name="connsiteX1" fmla="*/ 1206161 w 1388425"/>
              <a:gd name="connsiteY1" fmla="*/ 505014 h 1367243"/>
              <a:gd name="connsiteX2" fmla="*/ 1375230 w 1388425"/>
              <a:gd name="connsiteY2" fmla="*/ 1045558 h 1367243"/>
              <a:gd name="connsiteX3" fmla="*/ 1365705 w 1388425"/>
              <a:gd name="connsiteY3" fmla="*/ 1145570 h 1367243"/>
              <a:gd name="connsiteX4" fmla="*/ 1272836 w 1388425"/>
              <a:gd name="connsiteY4" fmla="*/ 1238439 h 1367243"/>
              <a:gd name="connsiteX5" fmla="*/ 756105 w 1388425"/>
              <a:gd name="connsiteY5" fmla="*/ 1367026 h 1367243"/>
              <a:gd name="connsiteX6" fmla="*/ 91736 w 1388425"/>
              <a:gd name="connsiteY6" fmla="*/ 1267014 h 1367243"/>
              <a:gd name="connsiteX7" fmla="*/ 25061 w 1388425"/>
              <a:gd name="connsiteY7" fmla="*/ 1186051 h 1367243"/>
              <a:gd name="connsiteX8" fmla="*/ 3630 w 1388425"/>
              <a:gd name="connsiteY8" fmla="*/ 1086039 h 1367243"/>
              <a:gd name="connsiteX9" fmla="*/ 179842 w 1388425"/>
              <a:gd name="connsiteY9" fmla="*/ 500251 h 1367243"/>
              <a:gd name="connsiteX10" fmla="*/ 575130 w 1388425"/>
              <a:gd name="connsiteY10" fmla="*/ 35908 h 1367243"/>
              <a:gd name="connsiteX11" fmla="*/ 689430 w 1388425"/>
              <a:gd name="connsiteY11" fmla="*/ 189 h 1367243"/>
              <a:gd name="connsiteX12" fmla="*/ 798967 w 1388425"/>
              <a:gd name="connsiteY12" fmla="*/ 35908 h 1367243"/>
              <a:gd name="connsiteX0" fmla="*/ 797124 w 1386582"/>
              <a:gd name="connsiteY0" fmla="*/ 35908 h 1367243"/>
              <a:gd name="connsiteX1" fmla="*/ 1204318 w 1386582"/>
              <a:gd name="connsiteY1" fmla="*/ 505014 h 1367243"/>
              <a:gd name="connsiteX2" fmla="*/ 1373387 w 1386582"/>
              <a:gd name="connsiteY2" fmla="*/ 1045558 h 1367243"/>
              <a:gd name="connsiteX3" fmla="*/ 1363862 w 1386582"/>
              <a:gd name="connsiteY3" fmla="*/ 1145570 h 1367243"/>
              <a:gd name="connsiteX4" fmla="*/ 1270993 w 1386582"/>
              <a:gd name="connsiteY4" fmla="*/ 1238439 h 1367243"/>
              <a:gd name="connsiteX5" fmla="*/ 754262 w 1386582"/>
              <a:gd name="connsiteY5" fmla="*/ 1367026 h 1367243"/>
              <a:gd name="connsiteX6" fmla="*/ 89893 w 1386582"/>
              <a:gd name="connsiteY6" fmla="*/ 1267014 h 1367243"/>
              <a:gd name="connsiteX7" fmla="*/ 23218 w 1386582"/>
              <a:gd name="connsiteY7" fmla="*/ 1186051 h 1367243"/>
              <a:gd name="connsiteX8" fmla="*/ 1787 w 1386582"/>
              <a:gd name="connsiteY8" fmla="*/ 1086039 h 1367243"/>
              <a:gd name="connsiteX9" fmla="*/ 177999 w 1386582"/>
              <a:gd name="connsiteY9" fmla="*/ 500251 h 1367243"/>
              <a:gd name="connsiteX10" fmla="*/ 573287 w 1386582"/>
              <a:gd name="connsiteY10" fmla="*/ 35908 h 1367243"/>
              <a:gd name="connsiteX11" fmla="*/ 687587 w 1386582"/>
              <a:gd name="connsiteY11" fmla="*/ 189 h 1367243"/>
              <a:gd name="connsiteX12" fmla="*/ 797124 w 1386582"/>
              <a:gd name="connsiteY12" fmla="*/ 35908 h 1367243"/>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6582"/>
              <a:gd name="connsiteY0" fmla="*/ 35908 h 1367205"/>
              <a:gd name="connsiteX1" fmla="*/ 1204318 w 1386582"/>
              <a:gd name="connsiteY1" fmla="*/ 505014 h 1367205"/>
              <a:gd name="connsiteX2" fmla="*/ 1373387 w 1386582"/>
              <a:gd name="connsiteY2" fmla="*/ 1045558 h 1367205"/>
              <a:gd name="connsiteX3" fmla="*/ 1363862 w 1386582"/>
              <a:gd name="connsiteY3" fmla="*/ 1145570 h 1367205"/>
              <a:gd name="connsiteX4" fmla="*/ 1270993 w 1386582"/>
              <a:gd name="connsiteY4" fmla="*/ 1238439 h 1367205"/>
              <a:gd name="connsiteX5" fmla="*/ 754262 w 1386582"/>
              <a:gd name="connsiteY5" fmla="*/ 1367026 h 1367205"/>
              <a:gd name="connsiteX6" fmla="*/ 89893 w 1386582"/>
              <a:gd name="connsiteY6" fmla="*/ 1267014 h 1367205"/>
              <a:gd name="connsiteX7" fmla="*/ 23218 w 1386582"/>
              <a:gd name="connsiteY7" fmla="*/ 1186051 h 1367205"/>
              <a:gd name="connsiteX8" fmla="*/ 1787 w 1386582"/>
              <a:gd name="connsiteY8" fmla="*/ 1086039 h 1367205"/>
              <a:gd name="connsiteX9" fmla="*/ 177999 w 1386582"/>
              <a:gd name="connsiteY9" fmla="*/ 500251 h 1367205"/>
              <a:gd name="connsiteX10" fmla="*/ 573287 w 1386582"/>
              <a:gd name="connsiteY10" fmla="*/ 35908 h 1367205"/>
              <a:gd name="connsiteX11" fmla="*/ 687587 w 1386582"/>
              <a:gd name="connsiteY11" fmla="*/ 189 h 1367205"/>
              <a:gd name="connsiteX12" fmla="*/ 797124 w 1386582"/>
              <a:gd name="connsiteY12" fmla="*/ 35908 h 1367205"/>
              <a:gd name="connsiteX0" fmla="*/ 797124 w 1380281"/>
              <a:gd name="connsiteY0" fmla="*/ 35908 h 1367205"/>
              <a:gd name="connsiteX1" fmla="*/ 1204318 w 1380281"/>
              <a:gd name="connsiteY1" fmla="*/ 505014 h 1367205"/>
              <a:gd name="connsiteX2" fmla="*/ 1373387 w 1380281"/>
              <a:gd name="connsiteY2" fmla="*/ 1045558 h 1367205"/>
              <a:gd name="connsiteX3" fmla="*/ 1363862 w 1380281"/>
              <a:gd name="connsiteY3" fmla="*/ 1145570 h 1367205"/>
              <a:gd name="connsiteX4" fmla="*/ 1270993 w 1380281"/>
              <a:gd name="connsiteY4" fmla="*/ 1238439 h 1367205"/>
              <a:gd name="connsiteX5" fmla="*/ 754262 w 1380281"/>
              <a:gd name="connsiteY5" fmla="*/ 1367026 h 1367205"/>
              <a:gd name="connsiteX6" fmla="*/ 89893 w 1380281"/>
              <a:gd name="connsiteY6" fmla="*/ 1267014 h 1367205"/>
              <a:gd name="connsiteX7" fmla="*/ 23218 w 1380281"/>
              <a:gd name="connsiteY7" fmla="*/ 1186051 h 1367205"/>
              <a:gd name="connsiteX8" fmla="*/ 1787 w 1380281"/>
              <a:gd name="connsiteY8" fmla="*/ 1086039 h 1367205"/>
              <a:gd name="connsiteX9" fmla="*/ 177999 w 1380281"/>
              <a:gd name="connsiteY9" fmla="*/ 500251 h 1367205"/>
              <a:gd name="connsiteX10" fmla="*/ 573287 w 1380281"/>
              <a:gd name="connsiteY10" fmla="*/ 35908 h 1367205"/>
              <a:gd name="connsiteX11" fmla="*/ 687587 w 1380281"/>
              <a:gd name="connsiteY11" fmla="*/ 189 h 1367205"/>
              <a:gd name="connsiteX12" fmla="*/ 797124 w 138028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84951"/>
              <a:gd name="connsiteY0" fmla="*/ 35908 h 1367205"/>
              <a:gd name="connsiteX1" fmla="*/ 1204318 w 1384951"/>
              <a:gd name="connsiteY1" fmla="*/ 505014 h 1367205"/>
              <a:gd name="connsiteX2" fmla="*/ 1373387 w 1384951"/>
              <a:gd name="connsiteY2" fmla="*/ 1045558 h 1367205"/>
              <a:gd name="connsiteX3" fmla="*/ 1359100 w 1384951"/>
              <a:gd name="connsiteY3" fmla="*/ 1164620 h 1367205"/>
              <a:gd name="connsiteX4" fmla="*/ 1270993 w 1384951"/>
              <a:gd name="connsiteY4" fmla="*/ 1238439 h 1367205"/>
              <a:gd name="connsiteX5" fmla="*/ 754262 w 1384951"/>
              <a:gd name="connsiteY5" fmla="*/ 1367026 h 1367205"/>
              <a:gd name="connsiteX6" fmla="*/ 89893 w 1384951"/>
              <a:gd name="connsiteY6" fmla="*/ 1267014 h 1367205"/>
              <a:gd name="connsiteX7" fmla="*/ 23218 w 1384951"/>
              <a:gd name="connsiteY7" fmla="*/ 1186051 h 1367205"/>
              <a:gd name="connsiteX8" fmla="*/ 1787 w 1384951"/>
              <a:gd name="connsiteY8" fmla="*/ 1086039 h 1367205"/>
              <a:gd name="connsiteX9" fmla="*/ 177999 w 1384951"/>
              <a:gd name="connsiteY9" fmla="*/ 500251 h 1367205"/>
              <a:gd name="connsiteX10" fmla="*/ 573287 w 1384951"/>
              <a:gd name="connsiteY10" fmla="*/ 35908 h 1367205"/>
              <a:gd name="connsiteX11" fmla="*/ 687587 w 1384951"/>
              <a:gd name="connsiteY11" fmla="*/ 189 h 1367205"/>
              <a:gd name="connsiteX12" fmla="*/ 797124 w 1384951"/>
              <a:gd name="connsiteY12" fmla="*/ 35908 h 1367205"/>
              <a:gd name="connsiteX0" fmla="*/ 797124 w 1376502"/>
              <a:gd name="connsiteY0" fmla="*/ 35908 h 1367205"/>
              <a:gd name="connsiteX1" fmla="*/ 1204318 w 1376502"/>
              <a:gd name="connsiteY1" fmla="*/ 505014 h 1367205"/>
              <a:gd name="connsiteX2" fmla="*/ 1373387 w 1376502"/>
              <a:gd name="connsiteY2" fmla="*/ 1045558 h 1367205"/>
              <a:gd name="connsiteX3" fmla="*/ 1359100 w 1376502"/>
              <a:gd name="connsiteY3" fmla="*/ 1164620 h 1367205"/>
              <a:gd name="connsiteX4" fmla="*/ 1270993 w 1376502"/>
              <a:gd name="connsiteY4" fmla="*/ 1238439 h 1367205"/>
              <a:gd name="connsiteX5" fmla="*/ 754262 w 1376502"/>
              <a:gd name="connsiteY5" fmla="*/ 1367026 h 1367205"/>
              <a:gd name="connsiteX6" fmla="*/ 89893 w 1376502"/>
              <a:gd name="connsiteY6" fmla="*/ 1267014 h 1367205"/>
              <a:gd name="connsiteX7" fmla="*/ 23218 w 1376502"/>
              <a:gd name="connsiteY7" fmla="*/ 1186051 h 1367205"/>
              <a:gd name="connsiteX8" fmla="*/ 1787 w 1376502"/>
              <a:gd name="connsiteY8" fmla="*/ 1086039 h 1367205"/>
              <a:gd name="connsiteX9" fmla="*/ 177999 w 1376502"/>
              <a:gd name="connsiteY9" fmla="*/ 500251 h 1367205"/>
              <a:gd name="connsiteX10" fmla="*/ 573287 w 1376502"/>
              <a:gd name="connsiteY10" fmla="*/ 35908 h 1367205"/>
              <a:gd name="connsiteX11" fmla="*/ 687587 w 1376502"/>
              <a:gd name="connsiteY11" fmla="*/ 189 h 1367205"/>
              <a:gd name="connsiteX12" fmla="*/ 797124 w 1376502"/>
              <a:gd name="connsiteY12" fmla="*/ 35908 h 136720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86039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 name="connsiteX0" fmla="*/ 797426 w 1376804"/>
              <a:gd name="connsiteY0" fmla="*/ 35908 h 1367265"/>
              <a:gd name="connsiteX1" fmla="*/ 1204620 w 1376804"/>
              <a:gd name="connsiteY1" fmla="*/ 505014 h 1367265"/>
              <a:gd name="connsiteX2" fmla="*/ 1373689 w 1376804"/>
              <a:gd name="connsiteY2" fmla="*/ 1045558 h 1367265"/>
              <a:gd name="connsiteX3" fmla="*/ 1359402 w 1376804"/>
              <a:gd name="connsiteY3" fmla="*/ 1164620 h 1367265"/>
              <a:gd name="connsiteX4" fmla="*/ 1271295 w 1376804"/>
              <a:gd name="connsiteY4" fmla="*/ 1238439 h 1367265"/>
              <a:gd name="connsiteX5" fmla="*/ 754564 w 1376804"/>
              <a:gd name="connsiteY5" fmla="*/ 1367026 h 1367265"/>
              <a:gd name="connsiteX6" fmla="*/ 109733 w 1376804"/>
              <a:gd name="connsiteY6" fmla="*/ 1270922 h 1367265"/>
              <a:gd name="connsiteX7" fmla="*/ 23520 w 1376804"/>
              <a:gd name="connsiteY7" fmla="*/ 1186051 h 1367265"/>
              <a:gd name="connsiteX8" fmla="*/ 2089 w 1376804"/>
              <a:gd name="connsiteY8" fmla="*/ 1066501 h 1367265"/>
              <a:gd name="connsiteX9" fmla="*/ 178301 w 1376804"/>
              <a:gd name="connsiteY9" fmla="*/ 500251 h 1367265"/>
              <a:gd name="connsiteX10" fmla="*/ 573589 w 1376804"/>
              <a:gd name="connsiteY10" fmla="*/ 35908 h 1367265"/>
              <a:gd name="connsiteX11" fmla="*/ 687889 w 1376804"/>
              <a:gd name="connsiteY11" fmla="*/ 189 h 1367265"/>
              <a:gd name="connsiteX12" fmla="*/ 797426 w 1376804"/>
              <a:gd name="connsiteY12" fmla="*/ 35908 h 13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804" h="1367265">
                <a:moveTo>
                  <a:pt x="797426" y="35908"/>
                </a:moveTo>
                <a:cubicBezTo>
                  <a:pt x="831160" y="62896"/>
                  <a:pt x="1108576" y="336739"/>
                  <a:pt x="1204620" y="505014"/>
                </a:cubicBezTo>
                <a:cubicBezTo>
                  <a:pt x="1300664" y="673289"/>
                  <a:pt x="1366942" y="1004680"/>
                  <a:pt x="1373689" y="1045558"/>
                </a:cubicBezTo>
                <a:cubicBezTo>
                  <a:pt x="1380436" y="1086436"/>
                  <a:pt x="1376468" y="1132473"/>
                  <a:pt x="1359402" y="1164620"/>
                </a:cubicBezTo>
                <a:cubicBezTo>
                  <a:pt x="1342336" y="1196767"/>
                  <a:pt x="1305426" y="1223755"/>
                  <a:pt x="1271295" y="1238439"/>
                </a:cubicBezTo>
                <a:cubicBezTo>
                  <a:pt x="1237164" y="1253123"/>
                  <a:pt x="948158" y="1361612"/>
                  <a:pt x="754564" y="1367026"/>
                </a:cubicBezTo>
                <a:cubicBezTo>
                  <a:pt x="560970" y="1372440"/>
                  <a:pt x="145849" y="1284416"/>
                  <a:pt x="109733" y="1270922"/>
                </a:cubicBezTo>
                <a:cubicBezTo>
                  <a:pt x="73617" y="1257428"/>
                  <a:pt x="41461" y="1220121"/>
                  <a:pt x="23520" y="1186051"/>
                </a:cubicBezTo>
                <a:cubicBezTo>
                  <a:pt x="5579" y="1151981"/>
                  <a:pt x="-4657" y="1106982"/>
                  <a:pt x="2089" y="1066501"/>
                </a:cubicBezTo>
                <a:cubicBezTo>
                  <a:pt x="8835" y="1026020"/>
                  <a:pt x="83051" y="672016"/>
                  <a:pt x="178301" y="500251"/>
                </a:cubicBezTo>
                <a:cubicBezTo>
                  <a:pt x="273551" y="328486"/>
                  <a:pt x="488658" y="119252"/>
                  <a:pt x="573589" y="35908"/>
                </a:cubicBezTo>
                <a:cubicBezTo>
                  <a:pt x="601370" y="2570"/>
                  <a:pt x="648995" y="-1001"/>
                  <a:pt x="687889" y="189"/>
                </a:cubicBezTo>
                <a:cubicBezTo>
                  <a:pt x="726783" y="1379"/>
                  <a:pt x="763692" y="8920"/>
                  <a:pt x="797426" y="35908"/>
                </a:cubicBez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1" name="Connecteur droit avec flèche 9"/>
          <p:cNvCxnSpPr>
            <a:cxnSpLocks noChangeShapeType="1"/>
          </p:cNvCxnSpPr>
          <p:nvPr/>
        </p:nvCxnSpPr>
        <p:spPr bwMode="auto">
          <a:xfrm>
            <a:off x="2437765" y="3570584"/>
            <a:ext cx="299997" cy="180687"/>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22" name="Line 34"/>
          <p:cNvSpPr>
            <a:spLocks noChangeShapeType="1"/>
          </p:cNvSpPr>
          <p:nvPr/>
        </p:nvSpPr>
        <p:spPr bwMode="auto">
          <a:xfrm rot="1424404" flipH="1">
            <a:off x="3331173" y="3582492"/>
            <a:ext cx="28830" cy="90909"/>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3" name="Line 35"/>
          <p:cNvSpPr>
            <a:spLocks noChangeShapeType="1"/>
          </p:cNvSpPr>
          <p:nvPr/>
        </p:nvSpPr>
        <p:spPr bwMode="auto">
          <a:xfrm rot="1424404" flipH="1">
            <a:off x="3233115" y="3649758"/>
            <a:ext cx="51432" cy="15279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4" name="Line 36"/>
          <p:cNvSpPr>
            <a:spLocks noChangeShapeType="1"/>
          </p:cNvSpPr>
          <p:nvPr/>
        </p:nvSpPr>
        <p:spPr bwMode="auto">
          <a:xfrm flipH="1">
            <a:off x="3463082" y="3490715"/>
            <a:ext cx="4651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5" name="Rectangle 37"/>
          <p:cNvSpPr>
            <a:spLocks noChangeArrowheads="1"/>
          </p:cNvSpPr>
          <p:nvPr/>
        </p:nvSpPr>
        <p:spPr bwMode="auto">
          <a:xfrm>
            <a:off x="3497260" y="3159655"/>
            <a:ext cx="31418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panose="020B0604020202020204" pitchFamily="34" charset="0"/>
                <a:cs typeface="Arial" panose="020B0604020202020204" pitchFamily="34" charset="0"/>
              </a:rPr>
              <a:t>d</a:t>
            </a:r>
            <a:endParaRPr lang="fr-FR" altLang="fr-FR" sz="1800" b="0" dirty="0">
              <a:solidFill>
                <a:schemeClr val="tx1"/>
              </a:solidFill>
              <a:latin typeface="Arial" panose="020B0604020202020204" pitchFamily="34" charset="0"/>
              <a:cs typeface="Arial" panose="020B0604020202020204" pitchFamily="34" charset="0"/>
            </a:endParaRPr>
          </a:p>
        </p:txBody>
      </p:sp>
      <p:sp>
        <p:nvSpPr>
          <p:cNvPr id="126" name="Line 35"/>
          <p:cNvSpPr>
            <a:spLocks noChangeShapeType="1"/>
          </p:cNvSpPr>
          <p:nvPr/>
        </p:nvSpPr>
        <p:spPr bwMode="auto">
          <a:xfrm rot="12224404" flipH="1">
            <a:off x="3386716" y="3473381"/>
            <a:ext cx="51432" cy="152794"/>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7" name="ZoneTexte 7"/>
          <p:cNvSpPr txBox="1">
            <a:spLocks noChangeArrowheads="1"/>
          </p:cNvSpPr>
          <p:nvPr/>
        </p:nvSpPr>
        <p:spPr bwMode="auto">
          <a:xfrm>
            <a:off x="1845259" y="998297"/>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Surface nominale</a:t>
            </a:r>
          </a:p>
        </p:txBody>
      </p:sp>
      <p:sp>
        <p:nvSpPr>
          <p:cNvPr id="128" name="ZoneTexte 7"/>
          <p:cNvSpPr txBox="1">
            <a:spLocks noChangeArrowheads="1"/>
          </p:cNvSpPr>
          <p:nvPr/>
        </p:nvSpPr>
        <p:spPr bwMode="auto">
          <a:xfrm>
            <a:off x="1855573" y="2918302"/>
            <a:ext cx="14768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Surface nominale</a:t>
            </a:r>
          </a:p>
        </p:txBody>
      </p:sp>
      <p:sp>
        <p:nvSpPr>
          <p:cNvPr id="92" name="Rectangle 9"/>
          <p:cNvSpPr>
            <a:spLocks noChangeArrowheads="1"/>
          </p:cNvSpPr>
          <p:nvPr/>
        </p:nvSpPr>
        <p:spPr bwMode="auto">
          <a:xfrm>
            <a:off x="602545" y="2398244"/>
            <a:ext cx="1464380" cy="298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120" name="Line 13"/>
          <p:cNvSpPr>
            <a:spLocks noChangeShapeType="1"/>
          </p:cNvSpPr>
          <p:nvPr/>
        </p:nvSpPr>
        <p:spPr bwMode="auto">
          <a:xfrm flipH="1">
            <a:off x="229483" y="2569694"/>
            <a:ext cx="363537"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29" name="Rectangle 14"/>
          <p:cNvSpPr>
            <a:spLocks noChangeArrowheads="1"/>
          </p:cNvSpPr>
          <p:nvPr/>
        </p:nvSpPr>
        <p:spPr bwMode="auto">
          <a:xfrm>
            <a:off x="1403988" y="2367387"/>
            <a:ext cx="73577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latin typeface="Arial" panose="020B0604020202020204" pitchFamily="34" charset="0"/>
                <a:cs typeface="Arial" panose="020B0604020202020204" pitchFamily="34" charset="0"/>
                <a:sym typeface="CATIA Symbols"/>
              </a:rPr>
              <a:t>{</a:t>
            </a:r>
            <a:r>
              <a:rPr lang="fr-FR" altLang="fr-FR" sz="1800" b="0" dirty="0" smtClean="0">
                <a:latin typeface="Arial" panose="020B0604020202020204" pitchFamily="34" charset="0"/>
                <a:cs typeface="Arial" panose="020B0604020202020204" pitchFamily="34" charset="0"/>
                <a:sym typeface="CATIA Symbols"/>
              </a:rPr>
              <a:t>d}</a:t>
            </a:r>
            <a:endParaRPr lang="fr-FR" altLang="fr-FR" sz="1800" b="0" dirty="0">
              <a:solidFill>
                <a:schemeClr val="tx1"/>
              </a:solidFill>
              <a:latin typeface="Arial" panose="020B0604020202020204" pitchFamily="34" charset="0"/>
              <a:cs typeface="Arial" panose="020B0604020202020204" pitchFamily="34" charset="0"/>
            </a:endParaRPr>
          </a:p>
        </p:txBody>
      </p:sp>
      <p:cxnSp>
        <p:nvCxnSpPr>
          <p:cNvPr id="130" name="Connecteur droit 85"/>
          <p:cNvCxnSpPr>
            <a:cxnSpLocks noChangeShapeType="1"/>
          </p:cNvCxnSpPr>
          <p:nvPr/>
        </p:nvCxnSpPr>
        <p:spPr bwMode="auto">
          <a:xfrm>
            <a:off x="947033" y="2391894"/>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31" name="Connecteur droit 86"/>
          <p:cNvCxnSpPr>
            <a:cxnSpLocks noChangeShapeType="1"/>
          </p:cNvCxnSpPr>
          <p:nvPr/>
        </p:nvCxnSpPr>
        <p:spPr bwMode="auto">
          <a:xfrm>
            <a:off x="1369308" y="2398244"/>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32" name="Rectangle 9"/>
          <p:cNvSpPr>
            <a:spLocks noChangeArrowheads="1"/>
          </p:cNvSpPr>
          <p:nvPr/>
        </p:nvSpPr>
        <p:spPr bwMode="auto">
          <a:xfrm>
            <a:off x="575281" y="4153047"/>
            <a:ext cx="1491644" cy="2984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133" name="Line 13"/>
          <p:cNvSpPr>
            <a:spLocks noChangeShapeType="1"/>
          </p:cNvSpPr>
          <p:nvPr/>
        </p:nvSpPr>
        <p:spPr bwMode="auto">
          <a:xfrm flipH="1">
            <a:off x="202219" y="4324497"/>
            <a:ext cx="363537"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34" name="Rectangle 14"/>
          <p:cNvSpPr>
            <a:spLocks noChangeArrowheads="1"/>
          </p:cNvSpPr>
          <p:nvPr/>
        </p:nvSpPr>
        <p:spPr bwMode="auto">
          <a:xfrm>
            <a:off x="1367199" y="4122190"/>
            <a:ext cx="735779"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latin typeface="Arial" panose="020B0604020202020204" pitchFamily="34" charset="0"/>
                <a:cs typeface="Arial" panose="020B0604020202020204" pitchFamily="34" charset="0"/>
                <a:sym typeface="CATIA Symbols"/>
              </a:rPr>
              <a:t>{</a:t>
            </a:r>
            <a:r>
              <a:rPr lang="fr-FR" altLang="fr-FR" sz="1800" b="0" dirty="0" smtClean="0">
                <a:latin typeface="Arial" panose="020B0604020202020204" pitchFamily="34" charset="0"/>
                <a:cs typeface="Arial" panose="020B0604020202020204" pitchFamily="34" charset="0"/>
                <a:sym typeface="CATIA Symbols"/>
              </a:rPr>
              <a:t>d}</a:t>
            </a:r>
            <a:endParaRPr lang="fr-FR" altLang="fr-FR" sz="1800" b="0" dirty="0">
              <a:solidFill>
                <a:schemeClr val="tx1"/>
              </a:solidFill>
              <a:latin typeface="Arial" panose="020B0604020202020204" pitchFamily="34" charset="0"/>
              <a:cs typeface="Arial" panose="020B0604020202020204" pitchFamily="34" charset="0"/>
            </a:endParaRPr>
          </a:p>
        </p:txBody>
      </p:sp>
      <p:cxnSp>
        <p:nvCxnSpPr>
          <p:cNvPr id="135" name="Connecteur droit 85"/>
          <p:cNvCxnSpPr>
            <a:cxnSpLocks noChangeShapeType="1"/>
          </p:cNvCxnSpPr>
          <p:nvPr/>
        </p:nvCxnSpPr>
        <p:spPr bwMode="auto">
          <a:xfrm>
            <a:off x="919769" y="4146697"/>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36" name="Connecteur droit 86"/>
          <p:cNvCxnSpPr>
            <a:cxnSpLocks noChangeShapeType="1"/>
          </p:cNvCxnSpPr>
          <p:nvPr/>
        </p:nvCxnSpPr>
        <p:spPr bwMode="auto">
          <a:xfrm>
            <a:off x="1342044" y="4153047"/>
            <a:ext cx="0" cy="306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 name="ZoneTexte 1"/>
          <p:cNvSpPr txBox="1"/>
          <p:nvPr/>
        </p:nvSpPr>
        <p:spPr>
          <a:xfrm>
            <a:off x="-67893" y="1173733"/>
            <a:ext cx="1774845" cy="369332"/>
          </a:xfrm>
          <a:prstGeom prst="rect">
            <a:avLst/>
          </a:prstGeom>
          <a:noFill/>
        </p:spPr>
        <p:txBody>
          <a:bodyPr wrap="none" rtlCol="0">
            <a:spAutoFit/>
          </a:bodyPr>
          <a:lstStyle/>
          <a:p>
            <a:r>
              <a:rPr lang="fr-FR" dirty="0" smtClean="0">
                <a:solidFill>
                  <a:srgbClr val="FF0000"/>
                </a:solidFill>
                <a:latin typeface="Arial" panose="020B0604020202020204" pitchFamily="34" charset="0"/>
                <a:cs typeface="Arial" panose="020B0604020202020204" pitchFamily="34" charset="0"/>
              </a:rPr>
              <a:t>HORS NORME</a:t>
            </a:r>
            <a:endParaRPr lang="fr-FR"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938066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Cube 46"/>
          <p:cNvSpPr/>
          <p:nvPr/>
        </p:nvSpPr>
        <p:spPr>
          <a:xfrm flipH="1" flipV="1">
            <a:off x="4556069" y="1304570"/>
            <a:ext cx="2083443" cy="127143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Cube 47"/>
          <p:cNvSpPr/>
          <p:nvPr/>
        </p:nvSpPr>
        <p:spPr>
          <a:xfrm flipH="1">
            <a:off x="456846" y="2536223"/>
            <a:ext cx="2083443" cy="706056"/>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Cube 48"/>
          <p:cNvSpPr/>
          <p:nvPr/>
        </p:nvSpPr>
        <p:spPr>
          <a:xfrm flipH="1">
            <a:off x="456846" y="1758805"/>
            <a:ext cx="2083443" cy="1122744"/>
          </a:xfrm>
          <a:prstGeom prst="cube">
            <a:avLst>
              <a:gd name="adj" fmla="val 33095"/>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Rectangle 1211"/>
          <p:cNvSpPr>
            <a:spLocks noChangeArrowheads="1"/>
          </p:cNvSpPr>
          <p:nvPr/>
        </p:nvSpPr>
        <p:spPr bwMode="auto">
          <a:xfrm rot="5400000">
            <a:off x="28555" y="2676572"/>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51" name="Line 1212"/>
          <p:cNvSpPr>
            <a:spLocks noChangeShapeType="1"/>
          </p:cNvSpPr>
          <p:nvPr/>
        </p:nvSpPr>
        <p:spPr bwMode="auto">
          <a:xfrm rot="5400000" flipV="1">
            <a:off x="441305" y="2708322"/>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2" name="Freeform 1213"/>
          <p:cNvSpPr>
            <a:spLocks/>
          </p:cNvSpPr>
          <p:nvPr/>
        </p:nvSpPr>
        <p:spPr bwMode="auto">
          <a:xfrm rot="5400000">
            <a:off x="438130" y="2782934"/>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3" name="Rectangle 1214"/>
          <p:cNvSpPr>
            <a:spLocks noChangeArrowheads="1"/>
          </p:cNvSpPr>
          <p:nvPr/>
        </p:nvSpPr>
        <p:spPr bwMode="auto">
          <a:xfrm>
            <a:off x="22205" y="2670222"/>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T</a:t>
            </a:r>
            <a:endParaRPr lang="fr-FR" altLang="fr-FR" sz="1400" b="0" dirty="0">
              <a:solidFill>
                <a:prstClr val="black"/>
              </a:solidFill>
              <a:latin typeface="Arial" charset="0"/>
              <a:cs typeface="+mn-cs"/>
            </a:endParaRPr>
          </a:p>
        </p:txBody>
      </p:sp>
      <p:sp>
        <p:nvSpPr>
          <p:cNvPr id="54" name="Rectangle 716"/>
          <p:cNvSpPr>
            <a:spLocks noChangeArrowheads="1"/>
          </p:cNvSpPr>
          <p:nvPr/>
        </p:nvSpPr>
        <p:spPr bwMode="auto">
          <a:xfrm>
            <a:off x="1709473" y="1450386"/>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F</a:t>
            </a:r>
            <a:endParaRPr lang="fr-FR" altLang="fr-FR" sz="1400" b="0" dirty="0">
              <a:solidFill>
                <a:prstClr val="black"/>
              </a:solidFill>
              <a:latin typeface="Arial" charset="0"/>
              <a:cs typeface="+mn-cs"/>
            </a:endParaRPr>
          </a:p>
        </p:txBody>
      </p:sp>
      <p:sp>
        <p:nvSpPr>
          <p:cNvPr id="55" name="Rectangle 719"/>
          <p:cNvSpPr>
            <a:spLocks noChangeArrowheads="1"/>
          </p:cNvSpPr>
          <p:nvPr/>
        </p:nvSpPr>
        <p:spPr bwMode="auto">
          <a:xfrm>
            <a:off x="2599757" y="1852970"/>
            <a:ext cx="1795146"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56" name="Line 720"/>
          <p:cNvSpPr>
            <a:spLocks noChangeShapeType="1"/>
          </p:cNvSpPr>
          <p:nvPr/>
        </p:nvSpPr>
        <p:spPr bwMode="auto">
          <a:xfrm>
            <a:off x="2898207" y="1846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7" name="Line 721"/>
          <p:cNvSpPr>
            <a:spLocks noChangeShapeType="1"/>
          </p:cNvSpPr>
          <p:nvPr/>
        </p:nvSpPr>
        <p:spPr bwMode="auto">
          <a:xfrm>
            <a:off x="3551628" y="1846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cxnSp>
        <p:nvCxnSpPr>
          <p:cNvPr id="58" name="Connecteur droit avec flèche 57"/>
          <p:cNvCxnSpPr/>
          <p:nvPr/>
        </p:nvCxnSpPr>
        <p:spPr>
          <a:xfrm flipH="1">
            <a:off x="2183769" y="1999020"/>
            <a:ext cx="415988" cy="0"/>
          </a:xfrm>
          <a:prstGeom prst="straightConnector1">
            <a:avLst/>
          </a:prstGeom>
          <a:noFill/>
          <a:ln w="9525" cap="flat" cmpd="sng" algn="ctr">
            <a:solidFill>
              <a:sysClr val="windowText" lastClr="000000"/>
            </a:solidFill>
            <a:prstDash val="solid"/>
            <a:tailEnd type="arrow"/>
          </a:ln>
          <a:effectLst/>
        </p:spPr>
      </p:cxnSp>
      <p:grpSp>
        <p:nvGrpSpPr>
          <p:cNvPr id="59" name="Group 317"/>
          <p:cNvGrpSpPr>
            <a:grpSpLocks/>
          </p:cNvGrpSpPr>
          <p:nvPr/>
        </p:nvGrpSpPr>
        <p:grpSpPr bwMode="auto">
          <a:xfrm>
            <a:off x="2637806" y="1902976"/>
            <a:ext cx="190500" cy="192088"/>
            <a:chOff x="4360" y="1124"/>
            <a:chExt cx="120" cy="120"/>
          </a:xfrm>
        </p:grpSpPr>
        <p:sp>
          <p:nvSpPr>
            <p:cNvPr id="60"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61"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62"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sp>
        <p:nvSpPr>
          <p:cNvPr id="63" name="ZoneTexte 62"/>
          <p:cNvSpPr txBox="1"/>
          <p:nvPr/>
        </p:nvSpPr>
        <p:spPr>
          <a:xfrm>
            <a:off x="3513059" y="1829743"/>
            <a:ext cx="881844" cy="338554"/>
          </a:xfrm>
          <a:prstGeom prst="rect">
            <a:avLst/>
          </a:prstGeom>
          <a:noFill/>
        </p:spPr>
        <p:txBody>
          <a:bodyPr wrap="none" rtlCol="0">
            <a:spAutoFit/>
          </a:bodyPr>
          <a:lstStyle/>
          <a:p>
            <a:pPr fontAlgn="auto">
              <a:spcBef>
                <a:spcPts val="0"/>
              </a:spcBef>
              <a:spcAft>
                <a:spcPts val="0"/>
              </a:spcAft>
            </a:pPr>
            <a:r>
              <a:rPr lang="fr-FR" b="0" dirty="0" smtClean="0">
                <a:solidFill>
                  <a:prstClr val="black"/>
                </a:solidFill>
                <a:latin typeface="Arial" panose="020B0604020202020204" pitchFamily="34" charset="0"/>
                <a:cs typeface="Arial" panose="020B0604020202020204" pitchFamily="34" charset="0"/>
              </a:rPr>
              <a:t>P   S  T</a:t>
            </a:r>
          </a:p>
        </p:txBody>
      </p:sp>
      <p:sp>
        <p:nvSpPr>
          <p:cNvPr id="64" name="ZoneTexte 63"/>
          <p:cNvSpPr txBox="1"/>
          <p:nvPr/>
        </p:nvSpPr>
        <p:spPr>
          <a:xfrm>
            <a:off x="2847638" y="1829743"/>
            <a:ext cx="801823" cy="338554"/>
          </a:xfrm>
          <a:prstGeom prst="rect">
            <a:avLst/>
          </a:prstGeom>
          <a:noFill/>
        </p:spPr>
        <p:txBody>
          <a:bodyPr wrap="none" rtlCol="0">
            <a:spAutoFit/>
          </a:bodyPr>
          <a:lstStyle/>
          <a:p>
            <a:pPr fontAlgn="auto">
              <a:spcBef>
                <a:spcPts val="0"/>
              </a:spcBef>
              <a:spcAft>
                <a:spcPts val="0"/>
              </a:spcAft>
            </a:pPr>
            <a:r>
              <a:rPr lang="fr-FR" sz="1600" b="0" dirty="0" smtClean="0">
                <a:solidFill>
                  <a:prstClr val="black"/>
                </a:solidFill>
                <a:latin typeface="Arial"/>
                <a:cs typeface="Arial"/>
              </a:rPr>
              <a:t>[ØX]</a:t>
            </a:r>
            <a:r>
              <a:rPr lang="fr-FR" sz="1600" b="0" dirty="0" smtClean="0">
                <a:solidFill>
                  <a:prstClr val="black"/>
                </a:solidFill>
                <a:latin typeface="Arial Unicode MS"/>
                <a:ea typeface="Arial Unicode MS"/>
                <a:cs typeface="Arial Unicode MS"/>
              </a:rPr>
              <a:t>Ⓜ</a:t>
            </a:r>
            <a:endParaRPr lang="fr-FR" sz="1600" b="0" dirty="0" smtClean="0">
              <a:solidFill>
                <a:prstClr val="black"/>
              </a:solidFill>
              <a:latin typeface="Arial" panose="020B0604020202020204" pitchFamily="34" charset="0"/>
              <a:cs typeface="Arial" panose="020B0604020202020204" pitchFamily="34" charset="0"/>
            </a:endParaRPr>
          </a:p>
        </p:txBody>
      </p:sp>
      <p:sp>
        <p:nvSpPr>
          <p:cNvPr id="65" name="Ellipse 64"/>
          <p:cNvSpPr/>
          <p:nvPr/>
        </p:nvSpPr>
        <p:spPr>
          <a:xfrm>
            <a:off x="5038314" y="2316779"/>
            <a:ext cx="220263" cy="10467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6" name="Ellipse 65"/>
          <p:cNvSpPr/>
          <p:nvPr/>
        </p:nvSpPr>
        <p:spPr>
          <a:xfrm>
            <a:off x="5879142" y="2279695"/>
            <a:ext cx="220263" cy="10467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67" name="Connecteur droit 66"/>
          <p:cNvCxnSpPr/>
          <p:nvPr/>
        </p:nvCxnSpPr>
        <p:spPr>
          <a:xfrm>
            <a:off x="1411479" y="3142015"/>
            <a:ext cx="244003" cy="381144"/>
          </a:xfrm>
          <a:prstGeom prst="line">
            <a:avLst/>
          </a:prstGeom>
          <a:noFill/>
          <a:ln w="9525" cap="flat" cmpd="sng" algn="ctr">
            <a:solidFill>
              <a:schemeClr val="tx1"/>
            </a:solidFill>
            <a:prstDash val="solid"/>
          </a:ln>
          <a:effectLst/>
        </p:spPr>
      </p:cxnSp>
      <p:cxnSp>
        <p:nvCxnSpPr>
          <p:cNvPr id="68" name="Connecteur droit 67"/>
          <p:cNvCxnSpPr/>
          <p:nvPr/>
        </p:nvCxnSpPr>
        <p:spPr>
          <a:xfrm>
            <a:off x="1655482" y="3523159"/>
            <a:ext cx="421500" cy="0"/>
          </a:xfrm>
          <a:prstGeom prst="line">
            <a:avLst/>
          </a:prstGeom>
          <a:noFill/>
          <a:ln w="9525" cap="flat" cmpd="sng" algn="ctr">
            <a:solidFill>
              <a:schemeClr val="tx1"/>
            </a:solidFill>
            <a:prstDash val="solid"/>
          </a:ln>
          <a:effectLst/>
        </p:spPr>
      </p:cxnSp>
      <p:sp>
        <p:nvSpPr>
          <p:cNvPr id="69" name="Freeform 1219"/>
          <p:cNvSpPr>
            <a:spLocks/>
          </p:cNvSpPr>
          <p:nvPr/>
        </p:nvSpPr>
        <p:spPr bwMode="auto">
          <a:xfrm>
            <a:off x="1097103" y="321478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0" name="Rectangle 1217"/>
          <p:cNvSpPr>
            <a:spLocks noChangeArrowheads="1"/>
          </p:cNvSpPr>
          <p:nvPr/>
        </p:nvSpPr>
        <p:spPr bwMode="auto">
          <a:xfrm>
            <a:off x="1027253" y="3424338"/>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71" name="Rectangle 1220"/>
          <p:cNvSpPr>
            <a:spLocks noChangeArrowheads="1"/>
          </p:cNvSpPr>
          <p:nvPr/>
        </p:nvSpPr>
        <p:spPr bwMode="auto">
          <a:xfrm>
            <a:off x="1022490" y="3417988"/>
            <a:ext cx="3063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P</a:t>
            </a:r>
            <a:endParaRPr lang="fr-FR" altLang="fr-FR" sz="1400" b="0" dirty="0">
              <a:solidFill>
                <a:prstClr val="black"/>
              </a:solidFill>
              <a:latin typeface="Arial" charset="0"/>
              <a:cs typeface="+mn-cs"/>
            </a:endParaRPr>
          </a:p>
        </p:txBody>
      </p:sp>
      <p:sp>
        <p:nvSpPr>
          <p:cNvPr id="72" name="Line 1218"/>
          <p:cNvSpPr>
            <a:spLocks noChangeShapeType="1"/>
          </p:cNvSpPr>
          <p:nvPr/>
        </p:nvSpPr>
        <p:spPr bwMode="auto">
          <a:xfrm flipV="1">
            <a:off x="1173303" y="3229076"/>
            <a:ext cx="0" cy="188912"/>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3" name="Rectangle 268"/>
          <p:cNvSpPr>
            <a:spLocks noChangeArrowheads="1"/>
          </p:cNvSpPr>
          <p:nvPr/>
        </p:nvSpPr>
        <p:spPr bwMode="auto">
          <a:xfrm>
            <a:off x="1720182" y="3701324"/>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74" name="Line 269"/>
          <p:cNvSpPr>
            <a:spLocks noChangeShapeType="1"/>
          </p:cNvSpPr>
          <p:nvPr/>
        </p:nvSpPr>
        <p:spPr bwMode="auto">
          <a:xfrm flipV="1">
            <a:off x="1866232" y="3536224"/>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5" name="Freeform 270"/>
          <p:cNvSpPr>
            <a:spLocks/>
          </p:cNvSpPr>
          <p:nvPr/>
        </p:nvSpPr>
        <p:spPr bwMode="auto">
          <a:xfrm>
            <a:off x="1789239" y="353146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6" name="Rectangle 271"/>
          <p:cNvSpPr>
            <a:spLocks noChangeArrowheads="1"/>
          </p:cNvSpPr>
          <p:nvPr/>
        </p:nvSpPr>
        <p:spPr bwMode="auto">
          <a:xfrm>
            <a:off x="1732381" y="3706087"/>
            <a:ext cx="2677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en-US" altLang="fr-FR" sz="1400" b="0" dirty="0" smtClean="0">
                <a:solidFill>
                  <a:prstClr val="black"/>
                </a:solidFill>
                <a:latin typeface="Calibri" pitchFamily="34" charset="0"/>
                <a:cs typeface="+mn-cs"/>
              </a:rPr>
              <a:t>S</a:t>
            </a:r>
            <a:endParaRPr lang="en-US" altLang="fr-FR" sz="1400" b="0" dirty="0">
              <a:solidFill>
                <a:prstClr val="black"/>
              </a:solidFill>
              <a:latin typeface="Calibri" pitchFamily="34" charset="0"/>
              <a:cs typeface="+mn-cs"/>
            </a:endParaRPr>
          </a:p>
        </p:txBody>
      </p:sp>
      <p:sp>
        <p:nvSpPr>
          <p:cNvPr id="77" name="ZoneTexte 76"/>
          <p:cNvSpPr txBox="1"/>
          <p:nvPr/>
        </p:nvSpPr>
        <p:spPr>
          <a:xfrm>
            <a:off x="1142701" y="2858843"/>
            <a:ext cx="1326004" cy="369332"/>
          </a:xfrm>
          <a:prstGeom prst="rect">
            <a:avLst/>
          </a:prstGeom>
          <a:noFill/>
        </p:spPr>
        <p:txBody>
          <a:bodyPr wrap="none" rtlCol="0">
            <a:spAutoFit/>
          </a:bodyPr>
          <a:lstStyle/>
          <a:p>
            <a:pPr fontAlgn="auto">
              <a:spcBef>
                <a:spcPts val="0"/>
              </a:spcBef>
              <a:spcAft>
                <a:spcPts val="0"/>
              </a:spcAft>
            </a:pPr>
            <a:r>
              <a:rPr lang="fr-FR" sz="1800" b="0" dirty="0" smtClean="0">
                <a:solidFill>
                  <a:prstClr val="black"/>
                </a:solidFill>
                <a:latin typeface="Arial" panose="020B0604020202020204" pitchFamily="34" charset="0"/>
                <a:cs typeface="Arial" panose="020B0604020202020204" pitchFamily="34" charset="0"/>
              </a:rPr>
              <a:t>Support (s)</a:t>
            </a:r>
          </a:p>
        </p:txBody>
      </p:sp>
      <p:sp>
        <p:nvSpPr>
          <p:cNvPr id="78" name="ZoneTexte 77"/>
          <p:cNvSpPr txBox="1"/>
          <p:nvPr/>
        </p:nvSpPr>
        <p:spPr>
          <a:xfrm>
            <a:off x="931918" y="2322063"/>
            <a:ext cx="1146468" cy="369332"/>
          </a:xfrm>
          <a:prstGeom prst="rect">
            <a:avLst/>
          </a:prstGeom>
          <a:noFill/>
        </p:spPr>
        <p:txBody>
          <a:bodyPr wrap="none" rtlCol="0">
            <a:spAutoFit/>
          </a:bodyPr>
          <a:lstStyle/>
          <a:p>
            <a:pPr fontAlgn="auto">
              <a:spcBef>
                <a:spcPts val="0"/>
              </a:spcBef>
              <a:spcAft>
                <a:spcPts val="0"/>
              </a:spcAft>
            </a:pPr>
            <a:r>
              <a:rPr lang="fr-FR" sz="1800" b="0" dirty="0" smtClean="0">
                <a:solidFill>
                  <a:prstClr val="black"/>
                </a:solidFill>
                <a:latin typeface="Arial" panose="020B0604020202020204" pitchFamily="34" charset="0"/>
                <a:cs typeface="Arial" panose="020B0604020202020204" pitchFamily="34" charset="0"/>
              </a:rPr>
              <a:t>Corps (c)</a:t>
            </a:r>
          </a:p>
        </p:txBody>
      </p:sp>
      <p:sp>
        <p:nvSpPr>
          <p:cNvPr id="79" name="Line 721"/>
          <p:cNvSpPr>
            <a:spLocks noChangeShapeType="1"/>
          </p:cNvSpPr>
          <p:nvPr/>
        </p:nvSpPr>
        <p:spPr bwMode="auto">
          <a:xfrm>
            <a:off x="3814659" y="1846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80" name="Line 721"/>
          <p:cNvSpPr>
            <a:spLocks noChangeShapeType="1"/>
          </p:cNvSpPr>
          <p:nvPr/>
        </p:nvSpPr>
        <p:spPr bwMode="auto">
          <a:xfrm>
            <a:off x="4113400" y="1846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81" name="Ellipse 80"/>
          <p:cNvSpPr/>
          <p:nvPr/>
        </p:nvSpPr>
        <p:spPr>
          <a:xfrm rot="507184">
            <a:off x="1876812" y="1916340"/>
            <a:ext cx="317927" cy="167448"/>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82" name="Connecteur droit 81"/>
          <p:cNvCxnSpPr/>
          <p:nvPr/>
        </p:nvCxnSpPr>
        <p:spPr bwMode="auto">
          <a:xfrm>
            <a:off x="1966570" y="1950127"/>
            <a:ext cx="167130" cy="88135"/>
          </a:xfrm>
          <a:prstGeom prst="line">
            <a:avLst/>
          </a:prstGeom>
          <a:noFill/>
          <a:ln w="9525" cap="flat" cmpd="sng" algn="ctr">
            <a:solidFill>
              <a:schemeClr val="tx1"/>
            </a:solidFill>
            <a:prstDash val="solid"/>
            <a:round/>
            <a:headEnd type="none" w="med" len="med"/>
            <a:tailEnd type="none"/>
          </a:ln>
          <a:effectLst/>
        </p:spPr>
      </p:cxnSp>
      <p:cxnSp>
        <p:nvCxnSpPr>
          <p:cNvPr id="83" name="Connecteur droit 82"/>
          <p:cNvCxnSpPr/>
          <p:nvPr/>
        </p:nvCxnSpPr>
        <p:spPr bwMode="auto">
          <a:xfrm flipV="1">
            <a:off x="1966570" y="1950127"/>
            <a:ext cx="167130" cy="88135"/>
          </a:xfrm>
          <a:prstGeom prst="line">
            <a:avLst/>
          </a:prstGeom>
          <a:noFill/>
          <a:ln w="9525" cap="flat" cmpd="sng" algn="ctr">
            <a:solidFill>
              <a:schemeClr val="tx1"/>
            </a:solidFill>
            <a:prstDash val="solid"/>
            <a:round/>
            <a:headEnd type="none" w="med" len="med"/>
            <a:tailEnd type="none"/>
          </a:ln>
          <a:effectLst/>
        </p:spPr>
      </p:cxnSp>
      <p:grpSp>
        <p:nvGrpSpPr>
          <p:cNvPr id="4" name="Groupe 3"/>
          <p:cNvGrpSpPr/>
          <p:nvPr/>
        </p:nvGrpSpPr>
        <p:grpSpPr>
          <a:xfrm>
            <a:off x="4556070" y="3585802"/>
            <a:ext cx="2083443" cy="999740"/>
            <a:chOff x="4556070" y="3585802"/>
            <a:chExt cx="2083443" cy="999740"/>
          </a:xfrm>
        </p:grpSpPr>
        <p:sp>
          <p:nvSpPr>
            <p:cNvPr id="46" name="Cube 45"/>
            <p:cNvSpPr/>
            <p:nvPr/>
          </p:nvSpPr>
          <p:spPr>
            <a:xfrm flipH="1">
              <a:off x="4556070" y="3585802"/>
              <a:ext cx="2083443" cy="999740"/>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Cylindre 83"/>
            <p:cNvSpPr/>
            <p:nvPr/>
          </p:nvSpPr>
          <p:spPr>
            <a:xfrm>
              <a:off x="5027084" y="3616671"/>
              <a:ext cx="231493" cy="246927"/>
            </a:xfrm>
            <a:prstGeom prst="can">
              <a:avLst/>
            </a:prstGeom>
            <a:solidFill>
              <a:srgbClr val="FFFF99"/>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85" name="Groupe 84"/>
            <p:cNvGrpSpPr/>
            <p:nvPr/>
          </p:nvGrpSpPr>
          <p:grpSpPr>
            <a:xfrm>
              <a:off x="5105218" y="3926631"/>
              <a:ext cx="1266512" cy="72880"/>
              <a:chOff x="6362012" y="5948366"/>
              <a:chExt cx="1266512" cy="72880"/>
            </a:xfrm>
          </p:grpSpPr>
          <p:sp>
            <p:nvSpPr>
              <p:cNvPr id="86" name="Ellipse 85"/>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Ellipse 86"/>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88" name="Groupe 87"/>
            <p:cNvGrpSpPr/>
            <p:nvPr/>
          </p:nvGrpSpPr>
          <p:grpSpPr>
            <a:xfrm>
              <a:off x="4798212" y="3641070"/>
              <a:ext cx="1266512" cy="72880"/>
              <a:chOff x="6362012" y="5948366"/>
              <a:chExt cx="1266512" cy="72880"/>
            </a:xfrm>
          </p:grpSpPr>
          <p:sp>
            <p:nvSpPr>
              <p:cNvPr id="89" name="Ellipse 88"/>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Ellipse 89"/>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91" name="Cylindre 90"/>
            <p:cNvSpPr/>
            <p:nvPr/>
          </p:nvSpPr>
          <p:spPr>
            <a:xfrm>
              <a:off x="5949766" y="3616671"/>
              <a:ext cx="231493" cy="246927"/>
            </a:xfrm>
            <a:prstGeom prst="can">
              <a:avLst/>
            </a:prstGeom>
            <a:solidFill>
              <a:srgbClr val="FFFF99"/>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92" name="Groupe 91"/>
          <p:cNvGrpSpPr/>
          <p:nvPr/>
        </p:nvGrpSpPr>
        <p:grpSpPr>
          <a:xfrm>
            <a:off x="4799442" y="2440892"/>
            <a:ext cx="1266512" cy="72880"/>
            <a:chOff x="6362012" y="5948366"/>
            <a:chExt cx="1266512" cy="72880"/>
          </a:xfrm>
        </p:grpSpPr>
        <p:sp>
          <p:nvSpPr>
            <p:cNvPr id="93" name="Ellipse 9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4" name="Ellipse 9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95" name="Groupe 94"/>
          <p:cNvGrpSpPr/>
          <p:nvPr/>
        </p:nvGrpSpPr>
        <p:grpSpPr>
          <a:xfrm>
            <a:off x="5041952" y="2174673"/>
            <a:ext cx="1266512" cy="72880"/>
            <a:chOff x="6362012" y="5948366"/>
            <a:chExt cx="1266512" cy="72880"/>
          </a:xfrm>
        </p:grpSpPr>
        <p:sp>
          <p:nvSpPr>
            <p:cNvPr id="96" name="Ellipse 95"/>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7" name="Ellipse 96"/>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98" name="Freeform 97"/>
          <p:cNvSpPr>
            <a:spLocks/>
          </p:cNvSpPr>
          <p:nvPr/>
        </p:nvSpPr>
        <p:spPr bwMode="auto">
          <a:xfrm flipH="1" flipV="1">
            <a:off x="4021481" y="3093344"/>
            <a:ext cx="158750" cy="769015"/>
          </a:xfrm>
          <a:custGeom>
            <a:avLst/>
            <a:gdLst>
              <a:gd name="T0" fmla="*/ 0 w 288"/>
              <a:gd name="T1" fmla="*/ 0 h 1392"/>
              <a:gd name="T2" fmla="*/ 0 w 288"/>
              <a:gd name="T3" fmla="*/ 1344 h 1392"/>
              <a:gd name="T4" fmla="*/ 48 w 288"/>
              <a:gd name="T5" fmla="*/ 1392 h 1392"/>
              <a:gd name="T6" fmla="*/ 246 w 288"/>
              <a:gd name="T7" fmla="*/ 1392 h 1392"/>
              <a:gd name="T8" fmla="*/ 288 w 288"/>
              <a:gd name="T9" fmla="*/ 1344 h 1392"/>
              <a:gd name="T10" fmla="*/ 288 w 288"/>
              <a:gd name="T11" fmla="*/ 0 h 13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1392">
                <a:moveTo>
                  <a:pt x="0" y="0"/>
                </a:moveTo>
                <a:lnTo>
                  <a:pt x="0" y="1344"/>
                </a:lnTo>
                <a:lnTo>
                  <a:pt x="48" y="1392"/>
                </a:lnTo>
                <a:lnTo>
                  <a:pt x="246" y="1392"/>
                </a:lnTo>
                <a:lnTo>
                  <a:pt x="288" y="1344"/>
                </a:lnTo>
                <a:lnTo>
                  <a:pt x="288" y="0"/>
                </a:lnTo>
              </a:path>
            </a:pathLst>
          </a:custGeom>
          <a:solidFill>
            <a:schemeClr val="bg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9" name="Group 98"/>
          <p:cNvGrpSpPr>
            <a:grpSpLocks/>
          </p:cNvGrpSpPr>
          <p:nvPr/>
        </p:nvGrpSpPr>
        <p:grpSpPr bwMode="auto">
          <a:xfrm flipH="1" flipV="1">
            <a:off x="4049593" y="3093344"/>
            <a:ext cx="102526" cy="514334"/>
            <a:chOff x="4134" y="989"/>
            <a:chExt cx="186" cy="931"/>
          </a:xfrm>
        </p:grpSpPr>
        <p:sp>
          <p:nvSpPr>
            <p:cNvPr id="100" name="Line 99"/>
            <p:cNvSpPr>
              <a:spLocks noChangeShapeType="1"/>
            </p:cNvSpPr>
            <p:nvPr/>
          </p:nvSpPr>
          <p:spPr bwMode="auto">
            <a:xfrm>
              <a:off x="4134" y="989"/>
              <a:ext cx="0" cy="93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1" name="Line 100"/>
            <p:cNvSpPr>
              <a:spLocks noChangeShapeType="1"/>
            </p:cNvSpPr>
            <p:nvPr/>
          </p:nvSpPr>
          <p:spPr bwMode="auto">
            <a:xfrm>
              <a:off x="4320" y="989"/>
              <a:ext cx="0" cy="93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2" name="Line 101"/>
          <p:cNvSpPr>
            <a:spLocks noChangeShapeType="1"/>
          </p:cNvSpPr>
          <p:nvPr/>
        </p:nvSpPr>
        <p:spPr bwMode="auto">
          <a:xfrm flipH="1" flipV="1">
            <a:off x="4021481" y="3607733"/>
            <a:ext cx="1587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 name="Line 102"/>
          <p:cNvSpPr>
            <a:spLocks noChangeShapeType="1"/>
          </p:cNvSpPr>
          <p:nvPr/>
        </p:nvSpPr>
        <p:spPr bwMode="auto">
          <a:xfrm flipH="1" flipV="1">
            <a:off x="4021481" y="3119862"/>
            <a:ext cx="15875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 name="Rectangle 103"/>
          <p:cNvSpPr>
            <a:spLocks noChangeArrowheads="1"/>
          </p:cNvSpPr>
          <p:nvPr/>
        </p:nvSpPr>
        <p:spPr bwMode="auto">
          <a:xfrm flipH="1" flipV="1">
            <a:off x="3942106" y="3861807"/>
            <a:ext cx="317500" cy="185624"/>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cxnSp>
        <p:nvCxnSpPr>
          <p:cNvPr id="105" name="Connecteur droit 104"/>
          <p:cNvCxnSpPr/>
          <p:nvPr/>
        </p:nvCxnSpPr>
        <p:spPr bwMode="auto">
          <a:xfrm>
            <a:off x="4101525" y="2923110"/>
            <a:ext cx="0" cy="1218277"/>
          </a:xfrm>
          <a:prstGeom prst="line">
            <a:avLst/>
          </a:prstGeom>
          <a:noFill/>
          <a:ln w="9525" cap="flat" cmpd="sng" algn="ctr">
            <a:solidFill>
              <a:schemeClr val="tx1"/>
            </a:solidFill>
            <a:prstDash val="lgDashDot"/>
            <a:round/>
            <a:headEnd type="none" w="med" len="med"/>
            <a:tailEnd type="none"/>
          </a:ln>
          <a:effectLst/>
        </p:spPr>
      </p:cxnSp>
      <p:cxnSp>
        <p:nvCxnSpPr>
          <p:cNvPr id="106" name="Connecteur droit avec flèche 105"/>
          <p:cNvCxnSpPr/>
          <p:nvPr/>
        </p:nvCxnSpPr>
        <p:spPr bwMode="auto">
          <a:xfrm>
            <a:off x="3528464" y="3449188"/>
            <a:ext cx="493017" cy="0"/>
          </a:xfrm>
          <a:prstGeom prst="straightConnector1">
            <a:avLst/>
          </a:prstGeom>
          <a:noFill/>
          <a:ln w="9525" cap="flat" cmpd="sng" algn="ctr">
            <a:solidFill>
              <a:schemeClr val="tx1"/>
            </a:solidFill>
            <a:prstDash val="solid"/>
            <a:round/>
            <a:headEnd type="none" w="med" len="med"/>
            <a:tailEnd type="arrow"/>
          </a:ln>
          <a:effectLst/>
        </p:spPr>
      </p:cxnSp>
      <p:cxnSp>
        <p:nvCxnSpPr>
          <p:cNvPr id="107" name="Connecteur droit avec flèche 106"/>
          <p:cNvCxnSpPr/>
          <p:nvPr/>
        </p:nvCxnSpPr>
        <p:spPr bwMode="auto">
          <a:xfrm flipH="1">
            <a:off x="4190053" y="3449188"/>
            <a:ext cx="246507" cy="0"/>
          </a:xfrm>
          <a:prstGeom prst="straightConnector1">
            <a:avLst/>
          </a:prstGeom>
          <a:noFill/>
          <a:ln w="9525" cap="flat" cmpd="sng" algn="ctr">
            <a:solidFill>
              <a:schemeClr val="tx1"/>
            </a:solidFill>
            <a:prstDash val="solid"/>
            <a:round/>
            <a:headEnd type="none" w="med" len="med"/>
            <a:tailEnd type="arrow"/>
          </a:ln>
          <a:effectLst/>
        </p:spPr>
      </p:cxnSp>
      <p:sp>
        <p:nvSpPr>
          <p:cNvPr id="108" name="ZoneTexte 107"/>
          <p:cNvSpPr txBox="1"/>
          <p:nvPr/>
        </p:nvSpPr>
        <p:spPr>
          <a:xfrm>
            <a:off x="3499653" y="3097956"/>
            <a:ext cx="505267" cy="369332"/>
          </a:xfrm>
          <a:prstGeom prst="rect">
            <a:avLst/>
          </a:prstGeom>
          <a:noFill/>
        </p:spPr>
        <p:txBody>
          <a:bodyPr wrap="none" rtlCol="0">
            <a:spAutoFit/>
          </a:bodyPr>
          <a:lstStyle/>
          <a:p>
            <a:r>
              <a:rPr lang="fr-FR" sz="1800" b="0" dirty="0" smtClean="0">
                <a:solidFill>
                  <a:schemeClr val="tx1"/>
                </a:solidFill>
                <a:latin typeface="Arial"/>
                <a:cs typeface="Arial"/>
              </a:rPr>
              <a:t>M6</a:t>
            </a:r>
          </a:p>
        </p:txBody>
      </p:sp>
      <p:cxnSp>
        <p:nvCxnSpPr>
          <p:cNvPr id="109" name="Connecteur droit avec flèche 108"/>
          <p:cNvCxnSpPr/>
          <p:nvPr/>
        </p:nvCxnSpPr>
        <p:spPr bwMode="auto">
          <a:xfrm>
            <a:off x="3528463" y="3795424"/>
            <a:ext cx="493017" cy="0"/>
          </a:xfrm>
          <a:prstGeom prst="straightConnector1">
            <a:avLst/>
          </a:prstGeom>
          <a:noFill/>
          <a:ln w="9525" cap="flat" cmpd="sng" algn="ctr">
            <a:solidFill>
              <a:schemeClr val="tx1"/>
            </a:solidFill>
            <a:prstDash val="solid"/>
            <a:round/>
            <a:headEnd type="none" w="med" len="med"/>
            <a:tailEnd type="arrow"/>
          </a:ln>
          <a:effectLst/>
        </p:spPr>
      </p:cxnSp>
      <p:cxnSp>
        <p:nvCxnSpPr>
          <p:cNvPr id="110" name="Connecteur droit avec flèche 109"/>
          <p:cNvCxnSpPr/>
          <p:nvPr/>
        </p:nvCxnSpPr>
        <p:spPr bwMode="auto">
          <a:xfrm flipH="1">
            <a:off x="4190052" y="3795424"/>
            <a:ext cx="246507" cy="0"/>
          </a:xfrm>
          <a:prstGeom prst="straightConnector1">
            <a:avLst/>
          </a:prstGeom>
          <a:noFill/>
          <a:ln w="9525" cap="flat" cmpd="sng" algn="ctr">
            <a:solidFill>
              <a:schemeClr val="tx1"/>
            </a:solidFill>
            <a:prstDash val="solid"/>
            <a:round/>
            <a:headEnd type="none" w="med" len="med"/>
            <a:tailEnd type="arrow"/>
          </a:ln>
          <a:effectLst/>
        </p:spPr>
      </p:cxnSp>
      <p:sp>
        <p:nvSpPr>
          <p:cNvPr id="111" name="ZoneTexte 110"/>
          <p:cNvSpPr txBox="1"/>
          <p:nvPr/>
        </p:nvSpPr>
        <p:spPr>
          <a:xfrm>
            <a:off x="3193166" y="3535003"/>
            <a:ext cx="396262" cy="276999"/>
          </a:xfrm>
          <a:prstGeom prst="rect">
            <a:avLst/>
          </a:prstGeom>
          <a:noFill/>
        </p:spPr>
        <p:txBody>
          <a:bodyPr wrap="none" rtlCol="0">
            <a:spAutoFit/>
          </a:bodyPr>
          <a:lstStyle/>
          <a:p>
            <a:r>
              <a:rPr lang="fr-FR" sz="1200" b="0" dirty="0" smtClean="0">
                <a:solidFill>
                  <a:schemeClr val="tx1"/>
                </a:solidFill>
                <a:latin typeface="Arial"/>
                <a:cs typeface="Arial"/>
                <a:sym typeface="Symbol"/>
              </a:rPr>
              <a:t></a:t>
            </a:r>
            <a:r>
              <a:rPr lang="fr-FR" sz="1200" b="0" dirty="0" smtClean="0">
                <a:solidFill>
                  <a:schemeClr val="tx1"/>
                </a:solidFill>
                <a:latin typeface="Arial"/>
                <a:cs typeface="Arial"/>
              </a:rPr>
              <a:t>6</a:t>
            </a:r>
          </a:p>
        </p:txBody>
      </p:sp>
      <p:sp>
        <p:nvSpPr>
          <p:cNvPr id="112" name="ZoneTexte 111"/>
          <p:cNvSpPr txBox="1"/>
          <p:nvPr/>
        </p:nvSpPr>
        <p:spPr>
          <a:xfrm>
            <a:off x="3419311" y="3422602"/>
            <a:ext cx="426720" cy="430887"/>
          </a:xfrm>
          <a:prstGeom prst="rect">
            <a:avLst/>
          </a:prstGeom>
          <a:noFill/>
        </p:spPr>
        <p:txBody>
          <a:bodyPr wrap="none" rtlCol="0">
            <a:spAutoFit/>
          </a:bodyPr>
          <a:lstStyle/>
          <a:p>
            <a:r>
              <a:rPr lang="fr-FR" sz="1050" b="0" dirty="0" smtClean="0">
                <a:solidFill>
                  <a:schemeClr val="tx1"/>
                </a:solidFill>
                <a:latin typeface="Arial"/>
                <a:cs typeface="Arial"/>
              </a:rPr>
              <a:t>0</a:t>
            </a:r>
          </a:p>
          <a:p>
            <a:r>
              <a:rPr lang="fr-FR" sz="1050" b="0" dirty="0" smtClean="0">
                <a:solidFill>
                  <a:schemeClr val="tx1"/>
                </a:solidFill>
                <a:latin typeface="Arial"/>
                <a:cs typeface="Arial"/>
              </a:rPr>
              <a:t>-0,1</a:t>
            </a:r>
          </a:p>
        </p:txBody>
      </p:sp>
      <p:sp>
        <p:nvSpPr>
          <p:cNvPr id="113" name="ZoneTexte 112"/>
          <p:cNvSpPr txBox="1"/>
          <p:nvPr/>
        </p:nvSpPr>
        <p:spPr>
          <a:xfrm>
            <a:off x="79221" y="1152138"/>
            <a:ext cx="372218" cy="276999"/>
          </a:xfrm>
          <a:prstGeom prst="rect">
            <a:avLst/>
          </a:prstGeom>
          <a:noFill/>
        </p:spPr>
        <p:txBody>
          <a:bodyPr wrap="none" rtlCol="0">
            <a:spAutoFit/>
          </a:bodyPr>
          <a:lstStyle/>
          <a:p>
            <a:r>
              <a:rPr lang="fr-FR" sz="1200" b="0" dirty="0" smtClean="0">
                <a:solidFill>
                  <a:schemeClr val="tx1"/>
                </a:solidFill>
                <a:latin typeface="Arial"/>
                <a:cs typeface="Arial"/>
              </a:rPr>
              <a:t>(a)</a:t>
            </a:r>
          </a:p>
        </p:txBody>
      </p:sp>
      <p:sp>
        <p:nvSpPr>
          <p:cNvPr id="114" name="ZoneTexte 113"/>
          <p:cNvSpPr txBox="1"/>
          <p:nvPr/>
        </p:nvSpPr>
        <p:spPr>
          <a:xfrm>
            <a:off x="4414334" y="1152138"/>
            <a:ext cx="372218" cy="276999"/>
          </a:xfrm>
          <a:prstGeom prst="rect">
            <a:avLst/>
          </a:prstGeom>
          <a:noFill/>
        </p:spPr>
        <p:txBody>
          <a:bodyPr wrap="none" rtlCol="0">
            <a:spAutoFit/>
          </a:bodyPr>
          <a:lstStyle/>
          <a:p>
            <a:r>
              <a:rPr lang="fr-FR" sz="1200" b="0" dirty="0" smtClean="0">
                <a:solidFill>
                  <a:schemeClr val="tx1"/>
                </a:solidFill>
                <a:latin typeface="Arial"/>
                <a:cs typeface="Arial"/>
              </a:rPr>
              <a:t>(b)</a:t>
            </a:r>
          </a:p>
        </p:txBody>
      </p:sp>
      <p:sp>
        <p:nvSpPr>
          <p:cNvPr id="115" name="ZoneTexte 114"/>
          <p:cNvSpPr txBox="1"/>
          <p:nvPr/>
        </p:nvSpPr>
        <p:spPr>
          <a:xfrm>
            <a:off x="6912126" y="1152138"/>
            <a:ext cx="372218" cy="276999"/>
          </a:xfrm>
          <a:prstGeom prst="rect">
            <a:avLst/>
          </a:prstGeom>
          <a:noFill/>
        </p:spPr>
        <p:txBody>
          <a:bodyPr wrap="none" rtlCol="0">
            <a:spAutoFit/>
          </a:bodyPr>
          <a:lstStyle/>
          <a:p>
            <a:r>
              <a:rPr lang="fr-FR" sz="1200" b="0" dirty="0" smtClean="0">
                <a:solidFill>
                  <a:schemeClr val="tx1"/>
                </a:solidFill>
                <a:latin typeface="Arial"/>
                <a:cs typeface="Arial"/>
              </a:rPr>
              <a:t>(c)</a:t>
            </a:r>
          </a:p>
        </p:txBody>
      </p:sp>
      <p:grpSp>
        <p:nvGrpSpPr>
          <p:cNvPr id="116" name="Groupe 115"/>
          <p:cNvGrpSpPr/>
          <p:nvPr/>
        </p:nvGrpSpPr>
        <p:grpSpPr>
          <a:xfrm>
            <a:off x="2985694" y="2156154"/>
            <a:ext cx="315792" cy="432244"/>
            <a:chOff x="4958732" y="3486545"/>
            <a:chExt cx="315792" cy="432244"/>
          </a:xfrm>
        </p:grpSpPr>
        <p:sp>
          <p:nvSpPr>
            <p:cNvPr id="117"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18"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19"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20"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grpSp>
      <p:sp>
        <p:nvSpPr>
          <p:cNvPr id="128" name="Cube 127"/>
          <p:cNvSpPr/>
          <p:nvPr/>
        </p:nvSpPr>
        <p:spPr>
          <a:xfrm flipH="1">
            <a:off x="6928916" y="3584181"/>
            <a:ext cx="2083443" cy="999740"/>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29" name="Groupe 128"/>
          <p:cNvGrpSpPr/>
          <p:nvPr/>
        </p:nvGrpSpPr>
        <p:grpSpPr>
          <a:xfrm>
            <a:off x="7478064" y="3925010"/>
            <a:ext cx="1266512" cy="72880"/>
            <a:chOff x="6362012" y="5948366"/>
            <a:chExt cx="1266512" cy="72880"/>
          </a:xfrm>
        </p:grpSpPr>
        <p:sp>
          <p:nvSpPr>
            <p:cNvPr id="130" name="Ellipse 129"/>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1" name="Ellipse 130"/>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32" name="Groupe 131"/>
          <p:cNvGrpSpPr/>
          <p:nvPr/>
        </p:nvGrpSpPr>
        <p:grpSpPr>
          <a:xfrm>
            <a:off x="7171058" y="3639449"/>
            <a:ext cx="1266512" cy="72880"/>
            <a:chOff x="6362012" y="5948366"/>
            <a:chExt cx="1266512" cy="72880"/>
          </a:xfrm>
        </p:grpSpPr>
        <p:sp>
          <p:nvSpPr>
            <p:cNvPr id="133" name="Ellipse 13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4" name="Ellipse 13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36" name="Cylindre 135"/>
          <p:cNvSpPr/>
          <p:nvPr/>
        </p:nvSpPr>
        <p:spPr>
          <a:xfrm>
            <a:off x="7528264" y="3140059"/>
            <a:ext cx="172531" cy="516456"/>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7" name="Ellipse 136"/>
          <p:cNvSpPr/>
          <p:nvPr/>
        </p:nvSpPr>
        <p:spPr bwMode="auto">
          <a:xfrm>
            <a:off x="7519800" y="3789785"/>
            <a:ext cx="189459" cy="50297"/>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38" name="Connecteur droit avec flèche 137"/>
          <p:cNvCxnSpPr/>
          <p:nvPr/>
        </p:nvCxnSpPr>
        <p:spPr bwMode="auto">
          <a:xfrm>
            <a:off x="7614529" y="3591787"/>
            <a:ext cx="0" cy="232117"/>
          </a:xfrm>
          <a:prstGeom prst="straightConnector1">
            <a:avLst/>
          </a:prstGeom>
          <a:noFill/>
          <a:ln w="9525" cap="flat" cmpd="sng" algn="ctr">
            <a:solidFill>
              <a:schemeClr val="tx1"/>
            </a:solidFill>
            <a:prstDash val="solid"/>
            <a:round/>
            <a:headEnd type="none" w="med" len="med"/>
            <a:tailEnd type="arrow"/>
          </a:ln>
          <a:effectLst/>
        </p:spPr>
      </p:cxnSp>
      <p:sp>
        <p:nvSpPr>
          <p:cNvPr id="140" name="Cylindre 139"/>
          <p:cNvSpPr/>
          <p:nvPr/>
        </p:nvSpPr>
        <p:spPr>
          <a:xfrm>
            <a:off x="8209931" y="3140059"/>
            <a:ext cx="172531" cy="516456"/>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1" name="Ellipse 140"/>
          <p:cNvSpPr/>
          <p:nvPr/>
        </p:nvSpPr>
        <p:spPr bwMode="auto">
          <a:xfrm>
            <a:off x="8201467" y="3789785"/>
            <a:ext cx="189459" cy="50297"/>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42" name="Connecteur droit avec flèche 141"/>
          <p:cNvCxnSpPr/>
          <p:nvPr/>
        </p:nvCxnSpPr>
        <p:spPr bwMode="auto">
          <a:xfrm>
            <a:off x="8296196" y="3591787"/>
            <a:ext cx="0" cy="232117"/>
          </a:xfrm>
          <a:prstGeom prst="straightConnector1">
            <a:avLst/>
          </a:prstGeom>
          <a:noFill/>
          <a:ln w="9525" cap="flat" cmpd="sng" algn="ctr">
            <a:solidFill>
              <a:schemeClr val="tx1"/>
            </a:solidFill>
            <a:prstDash val="solid"/>
            <a:round/>
            <a:headEnd type="none" w="med" len="med"/>
            <a:tailEnd type="arrow"/>
          </a:ln>
          <a:effectLst/>
        </p:spPr>
      </p:cxnSp>
      <p:cxnSp>
        <p:nvCxnSpPr>
          <p:cNvPr id="151" name="Connecteur droit 150"/>
          <p:cNvCxnSpPr/>
          <p:nvPr/>
        </p:nvCxnSpPr>
        <p:spPr bwMode="auto">
          <a:xfrm>
            <a:off x="3942106" y="3449188"/>
            <a:ext cx="297307" cy="0"/>
          </a:xfrm>
          <a:prstGeom prst="line">
            <a:avLst/>
          </a:prstGeom>
          <a:noFill/>
          <a:ln w="9525" cap="flat" cmpd="sng" algn="ctr">
            <a:solidFill>
              <a:schemeClr val="tx1"/>
            </a:solidFill>
            <a:prstDash val="solid"/>
            <a:round/>
            <a:headEnd type="none" w="med" len="med"/>
            <a:tailEnd type="none"/>
          </a:ln>
          <a:effectLst/>
        </p:spPr>
      </p:cxnSp>
      <p:cxnSp>
        <p:nvCxnSpPr>
          <p:cNvPr id="152" name="Connecteur droit 151"/>
          <p:cNvCxnSpPr/>
          <p:nvPr/>
        </p:nvCxnSpPr>
        <p:spPr bwMode="auto">
          <a:xfrm>
            <a:off x="3994837" y="3789785"/>
            <a:ext cx="297307" cy="0"/>
          </a:xfrm>
          <a:prstGeom prst="line">
            <a:avLst/>
          </a:prstGeom>
          <a:noFill/>
          <a:ln w="9525" cap="flat" cmpd="sng" algn="ctr">
            <a:solidFill>
              <a:schemeClr val="tx1"/>
            </a:solidFill>
            <a:prstDash val="solid"/>
            <a:round/>
            <a:headEnd type="none" w="med" len="med"/>
            <a:tailEnd type="none"/>
          </a:ln>
          <a:effectLst/>
        </p:spPr>
      </p:cxnSp>
      <p:sp>
        <p:nvSpPr>
          <p:cNvPr id="153" name="Double flèche horizontale 152"/>
          <p:cNvSpPr/>
          <p:nvPr/>
        </p:nvSpPr>
        <p:spPr bwMode="auto">
          <a:xfrm>
            <a:off x="6427937" y="2370467"/>
            <a:ext cx="438017" cy="191265"/>
          </a:xfrm>
          <a:prstGeom prst="leftRightArrow">
            <a:avLst/>
          </a:prstGeom>
          <a:solidFill>
            <a:srgbClr val="FF0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154" name="Double flèche horizontale 153"/>
          <p:cNvSpPr/>
          <p:nvPr/>
        </p:nvSpPr>
        <p:spPr bwMode="auto">
          <a:xfrm>
            <a:off x="6402859" y="3623817"/>
            <a:ext cx="438017" cy="191265"/>
          </a:xfrm>
          <a:prstGeom prst="leftRightArrow">
            <a:avLst/>
          </a:prstGeom>
          <a:solidFill>
            <a:srgbClr val="FF0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155" name="ZoneTexte 2"/>
          <p:cNvSpPr txBox="1">
            <a:spLocks noChangeArrowheads="1"/>
          </p:cNvSpPr>
          <p:nvPr/>
        </p:nvSpPr>
        <p:spPr bwMode="auto">
          <a:xfrm>
            <a:off x="69850" y="66675"/>
            <a:ext cx="2758704"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latin typeface="Arial Unicode MS"/>
                <a:ea typeface="Arial Unicode MS"/>
                <a:cs typeface="Arial Unicode MS"/>
              </a:rPr>
              <a:t>Ⓜ ET Ⓛ </a:t>
            </a:r>
            <a:r>
              <a:rPr lang="fr-FR" altLang="fr-FR" sz="2400" dirty="0" smtClean="0">
                <a:solidFill>
                  <a:schemeClr val="tx1"/>
                </a:solidFill>
              </a:rPr>
              <a:t>AVEC </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156" name="Cube 155"/>
          <p:cNvSpPr/>
          <p:nvPr/>
        </p:nvSpPr>
        <p:spPr>
          <a:xfrm flipH="1" flipV="1">
            <a:off x="6917727" y="1257784"/>
            <a:ext cx="2083443" cy="127143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59" name="Groupe 158"/>
          <p:cNvGrpSpPr/>
          <p:nvPr/>
        </p:nvGrpSpPr>
        <p:grpSpPr>
          <a:xfrm>
            <a:off x="7267975" y="2394106"/>
            <a:ext cx="1266512" cy="72880"/>
            <a:chOff x="6362012" y="5948366"/>
            <a:chExt cx="1266512" cy="72880"/>
          </a:xfrm>
        </p:grpSpPr>
        <p:sp>
          <p:nvSpPr>
            <p:cNvPr id="160" name="Ellipse 159"/>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1" name="Ellipse 160"/>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62" name="Groupe 161"/>
          <p:cNvGrpSpPr/>
          <p:nvPr/>
        </p:nvGrpSpPr>
        <p:grpSpPr>
          <a:xfrm>
            <a:off x="7510485" y="2127887"/>
            <a:ext cx="1266512" cy="72880"/>
            <a:chOff x="6362012" y="5948366"/>
            <a:chExt cx="1266512" cy="72880"/>
          </a:xfrm>
        </p:grpSpPr>
        <p:sp>
          <p:nvSpPr>
            <p:cNvPr id="163" name="Ellipse 16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4" name="Ellipse 16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67" name="Cylindre 166"/>
          <p:cNvSpPr/>
          <p:nvPr/>
        </p:nvSpPr>
        <p:spPr>
          <a:xfrm flipV="1">
            <a:off x="7542587" y="2492508"/>
            <a:ext cx="172531" cy="516456"/>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8" name="Ellipse 167"/>
          <p:cNvSpPr/>
          <p:nvPr/>
        </p:nvSpPr>
        <p:spPr bwMode="auto">
          <a:xfrm flipV="1">
            <a:off x="7534123" y="2308941"/>
            <a:ext cx="189459" cy="50297"/>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69" name="Connecteur droit avec flèche 168"/>
          <p:cNvCxnSpPr/>
          <p:nvPr/>
        </p:nvCxnSpPr>
        <p:spPr bwMode="auto">
          <a:xfrm flipV="1">
            <a:off x="7628852" y="2325119"/>
            <a:ext cx="0" cy="232117"/>
          </a:xfrm>
          <a:prstGeom prst="straightConnector1">
            <a:avLst/>
          </a:prstGeom>
          <a:noFill/>
          <a:ln w="9525" cap="flat" cmpd="sng" algn="ctr">
            <a:solidFill>
              <a:schemeClr val="tx1"/>
            </a:solidFill>
            <a:prstDash val="solid"/>
            <a:round/>
            <a:headEnd type="none" w="med" len="med"/>
            <a:tailEnd type="arrow"/>
          </a:ln>
          <a:effectLst/>
        </p:spPr>
      </p:cxnSp>
      <p:sp>
        <p:nvSpPr>
          <p:cNvPr id="171" name="Cylindre 170"/>
          <p:cNvSpPr/>
          <p:nvPr/>
        </p:nvSpPr>
        <p:spPr>
          <a:xfrm flipV="1">
            <a:off x="8227809" y="2453560"/>
            <a:ext cx="172531" cy="516456"/>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2" name="Ellipse 171"/>
          <p:cNvSpPr/>
          <p:nvPr/>
        </p:nvSpPr>
        <p:spPr bwMode="auto">
          <a:xfrm flipV="1">
            <a:off x="8219345" y="2269993"/>
            <a:ext cx="189459" cy="50297"/>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73" name="Connecteur droit avec flèche 172"/>
          <p:cNvCxnSpPr/>
          <p:nvPr/>
        </p:nvCxnSpPr>
        <p:spPr bwMode="auto">
          <a:xfrm flipV="1">
            <a:off x="8314074" y="2286171"/>
            <a:ext cx="0" cy="232117"/>
          </a:xfrm>
          <a:prstGeom prst="straightConnector1">
            <a:avLst/>
          </a:prstGeom>
          <a:noFill/>
          <a:ln w="9525"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324200839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 name="Forme libre 465"/>
          <p:cNvSpPr/>
          <p:nvPr/>
        </p:nvSpPr>
        <p:spPr bwMode="auto">
          <a:xfrm>
            <a:off x="5108055" y="3679955"/>
            <a:ext cx="403676" cy="71116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55115">
                <a:moveTo>
                  <a:pt x="0" y="755115"/>
                </a:moveTo>
                <a:cubicBezTo>
                  <a:pt x="11906" y="687646"/>
                  <a:pt x="23813" y="620177"/>
                  <a:pt x="28575" y="545565"/>
                </a:cubicBezTo>
                <a:cubicBezTo>
                  <a:pt x="33338" y="470952"/>
                  <a:pt x="28575" y="307440"/>
                  <a:pt x="28575" y="307440"/>
                </a:cubicBezTo>
                <a:cubicBezTo>
                  <a:pt x="28575" y="228065"/>
                  <a:pt x="11113" y="116940"/>
                  <a:pt x="28575" y="69315"/>
                </a:cubicBezTo>
                <a:cubicBezTo>
                  <a:pt x="46038" y="21690"/>
                  <a:pt x="79375" y="29627"/>
                  <a:pt x="133350" y="21690"/>
                </a:cubicBezTo>
                <a:cubicBezTo>
                  <a:pt x="187325" y="13753"/>
                  <a:pt x="307975" y="20102"/>
                  <a:pt x="352425" y="21690"/>
                </a:cubicBezTo>
                <a:cubicBezTo>
                  <a:pt x="396875" y="23277"/>
                  <a:pt x="395288" y="-33872"/>
                  <a:pt x="400050" y="31215"/>
                </a:cubicBezTo>
                <a:cubicBezTo>
                  <a:pt x="404812" y="96302"/>
                  <a:pt x="379413" y="310615"/>
                  <a:pt x="381000" y="412215"/>
                </a:cubicBezTo>
                <a:cubicBezTo>
                  <a:pt x="382588" y="513815"/>
                  <a:pt x="401638" y="583665"/>
                  <a:pt x="409575" y="640815"/>
                </a:cubicBezTo>
                <a:cubicBezTo>
                  <a:pt x="417512" y="697965"/>
                  <a:pt x="423068" y="726540"/>
                  <a:pt x="428625" y="755115"/>
                </a:cubicBezTo>
              </a:path>
            </a:pathLst>
          </a:custGeom>
          <a:solidFill>
            <a:srgbClr val="FFFF99"/>
          </a:solidFill>
          <a:ln w="19050" cap="flat" cmpd="sng">
            <a:solidFill>
              <a:schemeClr val="tx1"/>
            </a:solidFill>
            <a:prstDash val="solid"/>
            <a:round/>
            <a:headEnd/>
            <a:tailEnd/>
          </a:ln>
        </p:spPr>
        <p:txBody>
          <a:bodyPr rtlCol="0" anchor="ctr"/>
          <a:lstStyle/>
          <a:p>
            <a:pPr algn="ctr"/>
            <a:endParaRPr lang="fr-FR"/>
          </a:p>
        </p:txBody>
      </p:sp>
      <p:sp>
        <p:nvSpPr>
          <p:cNvPr id="2" name="ZoneTexte 2"/>
          <p:cNvSpPr txBox="1">
            <a:spLocks noChangeArrowheads="1"/>
          </p:cNvSpPr>
          <p:nvPr/>
        </p:nvSpPr>
        <p:spPr bwMode="auto">
          <a:xfrm>
            <a:off x="69850" y="66675"/>
            <a:ext cx="3305328"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MAXI / MINI MATIERE</a:t>
            </a:r>
            <a:endParaRPr lang="fr-FR" altLang="fr-FR" sz="2400" dirty="0">
              <a:solidFill>
                <a:schemeClr val="tx1"/>
              </a:solidFill>
            </a:endParaRPr>
          </a:p>
        </p:txBody>
      </p:sp>
      <p:sp>
        <p:nvSpPr>
          <p:cNvPr id="5" name="Forme libre 4"/>
          <p:cNvSpPr/>
          <p:nvPr/>
        </p:nvSpPr>
        <p:spPr bwMode="auto">
          <a:xfrm>
            <a:off x="2429068" y="3682801"/>
            <a:ext cx="412986" cy="739969"/>
          </a:xfrm>
          <a:custGeom>
            <a:avLst/>
            <a:gdLst>
              <a:gd name="connsiteX0" fmla="*/ 57511 w 438511"/>
              <a:gd name="connsiteY0" fmla="*/ 757127 h 785702"/>
              <a:gd name="connsiteX1" fmla="*/ 47986 w 438511"/>
              <a:gd name="connsiteY1" fmla="*/ 557102 h 785702"/>
              <a:gd name="connsiteX2" fmla="*/ 38461 w 438511"/>
              <a:gd name="connsiteY2" fmla="*/ 338027 h 785702"/>
              <a:gd name="connsiteX3" fmla="*/ 9886 w 438511"/>
              <a:gd name="connsiteY3" fmla="*/ 118952 h 785702"/>
              <a:gd name="connsiteX4" fmla="*/ 19411 w 438511"/>
              <a:gd name="connsiteY4" fmla="*/ 33227 h 785702"/>
              <a:gd name="connsiteX5" fmla="*/ 219436 w 438511"/>
              <a:gd name="connsiteY5" fmla="*/ 33227 h 785702"/>
              <a:gd name="connsiteX6" fmla="*/ 333736 w 438511"/>
              <a:gd name="connsiteY6" fmla="*/ 14177 h 785702"/>
              <a:gd name="connsiteX7" fmla="*/ 381361 w 438511"/>
              <a:gd name="connsiteY7" fmla="*/ 23702 h 785702"/>
              <a:gd name="connsiteX8" fmla="*/ 390886 w 438511"/>
              <a:gd name="connsiteY8" fmla="*/ 290402 h 785702"/>
              <a:gd name="connsiteX9" fmla="*/ 428986 w 438511"/>
              <a:gd name="connsiteY9" fmla="*/ 614252 h 785702"/>
              <a:gd name="connsiteX10" fmla="*/ 438511 w 438511"/>
              <a:gd name="connsiteY10" fmla="*/ 785702 h 7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511" h="785702">
                <a:moveTo>
                  <a:pt x="57511" y="757127"/>
                </a:moveTo>
                <a:cubicBezTo>
                  <a:pt x="54336" y="690452"/>
                  <a:pt x="51161" y="626952"/>
                  <a:pt x="47986" y="557102"/>
                </a:cubicBezTo>
                <a:cubicBezTo>
                  <a:pt x="44811" y="487252"/>
                  <a:pt x="44811" y="411052"/>
                  <a:pt x="38461" y="338027"/>
                </a:cubicBezTo>
                <a:cubicBezTo>
                  <a:pt x="32111" y="265002"/>
                  <a:pt x="13061" y="169752"/>
                  <a:pt x="9886" y="118952"/>
                </a:cubicBezTo>
                <a:cubicBezTo>
                  <a:pt x="6711" y="68152"/>
                  <a:pt x="-15514" y="47514"/>
                  <a:pt x="19411" y="33227"/>
                </a:cubicBezTo>
                <a:cubicBezTo>
                  <a:pt x="54336" y="18939"/>
                  <a:pt x="167049" y="36402"/>
                  <a:pt x="219436" y="33227"/>
                </a:cubicBezTo>
                <a:cubicBezTo>
                  <a:pt x="271823" y="30052"/>
                  <a:pt x="306749" y="15764"/>
                  <a:pt x="333736" y="14177"/>
                </a:cubicBezTo>
                <a:cubicBezTo>
                  <a:pt x="360723" y="12590"/>
                  <a:pt x="371836" y="-22336"/>
                  <a:pt x="381361" y="23702"/>
                </a:cubicBezTo>
                <a:cubicBezTo>
                  <a:pt x="390886" y="69739"/>
                  <a:pt x="382949" y="191977"/>
                  <a:pt x="390886" y="290402"/>
                </a:cubicBezTo>
                <a:cubicBezTo>
                  <a:pt x="398824" y="388827"/>
                  <a:pt x="421049" y="531702"/>
                  <a:pt x="428986" y="614252"/>
                </a:cubicBezTo>
                <a:cubicBezTo>
                  <a:pt x="436924" y="696802"/>
                  <a:pt x="437717" y="741252"/>
                  <a:pt x="438511" y="785702"/>
                </a:cubicBezTo>
              </a:path>
            </a:pathLst>
          </a:custGeom>
          <a:solidFill>
            <a:srgbClr val="FFFF99"/>
          </a:solidFill>
          <a:ln w="19050" cap="flat" cmpd="sng">
            <a:solidFill>
              <a:schemeClr val="tx1"/>
            </a:solidFill>
            <a:prstDash val="solid"/>
            <a:round/>
            <a:headEnd/>
            <a:tailEnd/>
          </a:ln>
        </p:spPr>
        <p:txBody>
          <a:bodyPr rtlCol="0" anchor="ctr"/>
          <a:lstStyle/>
          <a:p>
            <a:pPr algn="ctr"/>
            <a:endParaRPr lang="fr-FR"/>
          </a:p>
        </p:txBody>
      </p:sp>
      <p:sp>
        <p:nvSpPr>
          <p:cNvPr id="6" name="Forme libre 5"/>
          <p:cNvSpPr/>
          <p:nvPr/>
        </p:nvSpPr>
        <p:spPr bwMode="auto">
          <a:xfrm>
            <a:off x="698869" y="3736310"/>
            <a:ext cx="403676" cy="71116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55115">
                <a:moveTo>
                  <a:pt x="0" y="755115"/>
                </a:moveTo>
                <a:cubicBezTo>
                  <a:pt x="11906" y="687646"/>
                  <a:pt x="23813" y="620177"/>
                  <a:pt x="28575" y="545565"/>
                </a:cubicBezTo>
                <a:cubicBezTo>
                  <a:pt x="33338" y="470952"/>
                  <a:pt x="28575" y="307440"/>
                  <a:pt x="28575" y="307440"/>
                </a:cubicBezTo>
                <a:cubicBezTo>
                  <a:pt x="28575" y="228065"/>
                  <a:pt x="11113" y="116940"/>
                  <a:pt x="28575" y="69315"/>
                </a:cubicBezTo>
                <a:cubicBezTo>
                  <a:pt x="46038" y="21690"/>
                  <a:pt x="79375" y="29627"/>
                  <a:pt x="133350" y="21690"/>
                </a:cubicBezTo>
                <a:cubicBezTo>
                  <a:pt x="187325" y="13753"/>
                  <a:pt x="307975" y="20102"/>
                  <a:pt x="352425" y="21690"/>
                </a:cubicBezTo>
                <a:cubicBezTo>
                  <a:pt x="396875" y="23277"/>
                  <a:pt x="395288" y="-33872"/>
                  <a:pt x="400050" y="31215"/>
                </a:cubicBezTo>
                <a:cubicBezTo>
                  <a:pt x="404812" y="96302"/>
                  <a:pt x="379413" y="310615"/>
                  <a:pt x="381000" y="412215"/>
                </a:cubicBezTo>
                <a:cubicBezTo>
                  <a:pt x="382588" y="513815"/>
                  <a:pt x="401638" y="583665"/>
                  <a:pt x="409575" y="640815"/>
                </a:cubicBezTo>
                <a:cubicBezTo>
                  <a:pt x="417512" y="697965"/>
                  <a:pt x="423068" y="726540"/>
                  <a:pt x="428625" y="755115"/>
                </a:cubicBezTo>
              </a:path>
            </a:pathLst>
          </a:custGeom>
          <a:solidFill>
            <a:srgbClr val="FFFF99"/>
          </a:solidFill>
          <a:ln w="19050" cap="flat" cmpd="sng">
            <a:solidFill>
              <a:schemeClr val="tx1"/>
            </a:solidFill>
            <a:prstDash val="solid"/>
            <a:round/>
            <a:headEnd/>
            <a:tailEnd/>
          </a:ln>
        </p:spPr>
        <p:txBody>
          <a:bodyPr rtlCol="0" anchor="ctr"/>
          <a:lstStyle/>
          <a:p>
            <a:pPr algn="ctr"/>
            <a:endParaRPr lang="fr-FR"/>
          </a:p>
        </p:txBody>
      </p:sp>
      <p:sp>
        <p:nvSpPr>
          <p:cNvPr id="7" name="Forme libre 6"/>
          <p:cNvSpPr/>
          <p:nvPr/>
        </p:nvSpPr>
        <p:spPr bwMode="auto">
          <a:xfrm>
            <a:off x="342717" y="4276086"/>
            <a:ext cx="3039208"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8" name="Line 24"/>
          <p:cNvSpPr>
            <a:spLocks noChangeShapeType="1"/>
          </p:cNvSpPr>
          <p:nvPr/>
        </p:nvSpPr>
        <p:spPr bwMode="auto">
          <a:xfrm>
            <a:off x="860106" y="3762081"/>
            <a:ext cx="0" cy="104931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9" name="Line 25"/>
          <p:cNvSpPr>
            <a:spLocks noChangeShapeType="1"/>
          </p:cNvSpPr>
          <p:nvPr/>
        </p:nvSpPr>
        <p:spPr bwMode="auto">
          <a:xfrm>
            <a:off x="2621935" y="3794973"/>
            <a:ext cx="0" cy="100905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0" name="Line 29"/>
          <p:cNvSpPr>
            <a:spLocks noChangeShapeType="1"/>
          </p:cNvSpPr>
          <p:nvPr/>
        </p:nvSpPr>
        <p:spPr bwMode="auto">
          <a:xfrm>
            <a:off x="243727" y="4273404"/>
            <a:ext cx="320948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1" name="Line 30"/>
          <p:cNvSpPr>
            <a:spLocks noChangeShapeType="1"/>
          </p:cNvSpPr>
          <p:nvPr/>
        </p:nvSpPr>
        <p:spPr bwMode="auto">
          <a:xfrm flipV="1">
            <a:off x="614910" y="3620046"/>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2" name="Line 31"/>
          <p:cNvSpPr>
            <a:spLocks noChangeShapeType="1"/>
          </p:cNvSpPr>
          <p:nvPr/>
        </p:nvSpPr>
        <p:spPr bwMode="auto">
          <a:xfrm flipV="1">
            <a:off x="1118758" y="3627522"/>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3" name="Line 32"/>
          <p:cNvSpPr>
            <a:spLocks noChangeShapeType="1"/>
          </p:cNvSpPr>
          <p:nvPr/>
        </p:nvSpPr>
        <p:spPr bwMode="auto">
          <a:xfrm flipV="1">
            <a:off x="2357303" y="3634997"/>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4" name="Line 33"/>
          <p:cNvSpPr>
            <a:spLocks noChangeShapeType="1"/>
          </p:cNvSpPr>
          <p:nvPr/>
        </p:nvSpPr>
        <p:spPr bwMode="auto">
          <a:xfrm flipV="1">
            <a:off x="2913479" y="3642473"/>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8" name="Line 37"/>
          <p:cNvSpPr>
            <a:spLocks noChangeShapeType="1"/>
          </p:cNvSpPr>
          <p:nvPr/>
        </p:nvSpPr>
        <p:spPr bwMode="auto">
          <a:xfrm>
            <a:off x="593580" y="3464595"/>
            <a:ext cx="540129"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19" name="Text Box 38"/>
          <p:cNvSpPr txBox="1">
            <a:spLocks noChangeArrowheads="1"/>
          </p:cNvSpPr>
          <p:nvPr/>
        </p:nvSpPr>
        <p:spPr bwMode="auto">
          <a:xfrm>
            <a:off x="564145" y="3138944"/>
            <a:ext cx="546812" cy="318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s1</a:t>
            </a:r>
            <a:endParaRPr lang="en-GB" altLang="fr-FR" sz="1600" b="0" dirty="0">
              <a:solidFill>
                <a:prstClr val="black"/>
              </a:solidFill>
              <a:latin typeface="Arial" charset="0"/>
            </a:endParaRPr>
          </a:p>
        </p:txBody>
      </p:sp>
      <p:grpSp>
        <p:nvGrpSpPr>
          <p:cNvPr id="20" name="Groupe 19"/>
          <p:cNvGrpSpPr/>
          <p:nvPr/>
        </p:nvGrpSpPr>
        <p:grpSpPr>
          <a:xfrm>
            <a:off x="2689098" y="3897387"/>
            <a:ext cx="582854" cy="0"/>
            <a:chOff x="4105399" y="3875923"/>
            <a:chExt cx="618877" cy="0"/>
          </a:xfrm>
        </p:grpSpPr>
        <p:cxnSp>
          <p:nvCxnSpPr>
            <p:cNvPr id="21" name="Connecteur droit avec flèche 20"/>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2" name="Connecteur droit avec flèche 21"/>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3" name="Connecteur droit 22"/>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24" name="Groupe 23"/>
          <p:cNvGrpSpPr/>
          <p:nvPr/>
        </p:nvGrpSpPr>
        <p:grpSpPr>
          <a:xfrm rot="10800000">
            <a:off x="1971569" y="4040917"/>
            <a:ext cx="582854" cy="0"/>
            <a:chOff x="4105399" y="3875923"/>
            <a:chExt cx="618877" cy="0"/>
          </a:xfrm>
        </p:grpSpPr>
        <p:cxnSp>
          <p:nvCxnSpPr>
            <p:cNvPr id="25" name="Connecteur droit avec flèche 24"/>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6" name="Connecteur droit avec flèche 25"/>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7" name="Connecteur droit 26"/>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28" name="Groupe 27"/>
          <p:cNvGrpSpPr/>
          <p:nvPr/>
        </p:nvGrpSpPr>
        <p:grpSpPr>
          <a:xfrm rot="10800000">
            <a:off x="243728" y="3969152"/>
            <a:ext cx="582854" cy="0"/>
            <a:chOff x="4105399" y="3875923"/>
            <a:chExt cx="618877" cy="0"/>
          </a:xfrm>
        </p:grpSpPr>
        <p:cxnSp>
          <p:nvCxnSpPr>
            <p:cNvPr id="29" name="Connecteur droit avec flèche 28"/>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0" name="Connecteur droit avec flèche 29"/>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1" name="Connecteur droit 30"/>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32" name="Groupe 31"/>
          <p:cNvGrpSpPr/>
          <p:nvPr/>
        </p:nvGrpSpPr>
        <p:grpSpPr>
          <a:xfrm>
            <a:off x="900707" y="4081929"/>
            <a:ext cx="582854" cy="0"/>
            <a:chOff x="4105399" y="3875923"/>
            <a:chExt cx="618877" cy="0"/>
          </a:xfrm>
        </p:grpSpPr>
        <p:cxnSp>
          <p:nvCxnSpPr>
            <p:cNvPr id="33" name="Connecteur droit avec flèche 32"/>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4" name="Connecteur droit avec flèche 33"/>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5" name="Connecteur droit 34"/>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36" name="ZoneTexte 35"/>
          <p:cNvSpPr txBox="1"/>
          <p:nvPr/>
        </p:nvSpPr>
        <p:spPr>
          <a:xfrm>
            <a:off x="167718" y="3703024"/>
            <a:ext cx="407921" cy="289862"/>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37" name="ZoneTexte 36"/>
          <p:cNvSpPr txBox="1"/>
          <p:nvPr/>
        </p:nvSpPr>
        <p:spPr>
          <a:xfrm>
            <a:off x="1151650" y="3829792"/>
            <a:ext cx="407921" cy="289862"/>
          </a:xfrm>
          <a:prstGeom prst="rect">
            <a:avLst/>
          </a:prstGeom>
          <a:noFill/>
        </p:spPr>
        <p:txBody>
          <a:bodyPr wrap="none" rtlCol="0">
            <a:spAutoFit/>
          </a:bodyPr>
          <a:lstStyle/>
          <a:p>
            <a:r>
              <a:rPr lang="fr-FR" sz="1400" b="0" dirty="0" smtClean="0">
                <a:solidFill>
                  <a:schemeClr val="tx1"/>
                </a:solidFill>
                <a:latin typeface="Arial"/>
                <a:cs typeface="Arial"/>
              </a:rPr>
              <a:t>m2</a:t>
            </a:r>
          </a:p>
        </p:txBody>
      </p:sp>
      <p:sp>
        <p:nvSpPr>
          <p:cNvPr id="38" name="ZoneTexte 37"/>
          <p:cNvSpPr txBox="1"/>
          <p:nvPr/>
        </p:nvSpPr>
        <p:spPr>
          <a:xfrm>
            <a:off x="1809471" y="3745674"/>
            <a:ext cx="407921" cy="289862"/>
          </a:xfrm>
          <a:prstGeom prst="rect">
            <a:avLst/>
          </a:prstGeom>
          <a:noFill/>
        </p:spPr>
        <p:txBody>
          <a:bodyPr wrap="none" rtlCol="0">
            <a:spAutoFit/>
          </a:bodyPr>
          <a:lstStyle/>
          <a:p>
            <a:r>
              <a:rPr lang="fr-FR" sz="1400" b="0" dirty="0" smtClean="0">
                <a:solidFill>
                  <a:schemeClr val="tx1"/>
                </a:solidFill>
                <a:latin typeface="Arial"/>
                <a:cs typeface="Arial"/>
              </a:rPr>
              <a:t>m3</a:t>
            </a:r>
          </a:p>
        </p:txBody>
      </p:sp>
      <p:sp>
        <p:nvSpPr>
          <p:cNvPr id="39" name="ZoneTexte 38"/>
          <p:cNvSpPr txBox="1"/>
          <p:nvPr/>
        </p:nvSpPr>
        <p:spPr>
          <a:xfrm>
            <a:off x="2940156" y="3597683"/>
            <a:ext cx="407921" cy="289862"/>
          </a:xfrm>
          <a:prstGeom prst="rect">
            <a:avLst/>
          </a:prstGeom>
          <a:noFill/>
        </p:spPr>
        <p:txBody>
          <a:bodyPr wrap="none" rtlCol="0">
            <a:spAutoFit/>
          </a:bodyPr>
          <a:lstStyle/>
          <a:p>
            <a:r>
              <a:rPr lang="fr-FR" sz="1400" b="0" dirty="0" smtClean="0">
                <a:solidFill>
                  <a:schemeClr val="tx1"/>
                </a:solidFill>
                <a:latin typeface="Arial"/>
                <a:cs typeface="Arial"/>
              </a:rPr>
              <a:t>m4</a:t>
            </a:r>
          </a:p>
        </p:txBody>
      </p:sp>
      <p:sp>
        <p:nvSpPr>
          <p:cNvPr id="40" name="Line 37"/>
          <p:cNvSpPr>
            <a:spLocks noChangeShapeType="1"/>
          </p:cNvSpPr>
          <p:nvPr/>
        </p:nvSpPr>
        <p:spPr bwMode="auto">
          <a:xfrm>
            <a:off x="2350855" y="3471437"/>
            <a:ext cx="540129"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1" name="Text Box 38"/>
          <p:cNvSpPr txBox="1">
            <a:spLocks noChangeArrowheads="1"/>
          </p:cNvSpPr>
          <p:nvPr/>
        </p:nvSpPr>
        <p:spPr bwMode="auto">
          <a:xfrm>
            <a:off x="2321420" y="3145786"/>
            <a:ext cx="546812" cy="318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s1</a:t>
            </a:r>
            <a:endParaRPr lang="en-GB" altLang="fr-FR" sz="1600" b="0" dirty="0">
              <a:solidFill>
                <a:prstClr val="black"/>
              </a:solidFill>
              <a:latin typeface="Arial" charset="0"/>
            </a:endParaRPr>
          </a:p>
        </p:txBody>
      </p:sp>
      <p:cxnSp>
        <p:nvCxnSpPr>
          <p:cNvPr id="52" name="Connecteur droit 51"/>
          <p:cNvCxnSpPr/>
          <p:nvPr/>
        </p:nvCxnSpPr>
        <p:spPr bwMode="auto">
          <a:xfrm>
            <a:off x="2922099" y="3417255"/>
            <a:ext cx="0" cy="247580"/>
          </a:xfrm>
          <a:prstGeom prst="line">
            <a:avLst/>
          </a:prstGeom>
          <a:noFill/>
          <a:ln w="9525" cap="flat" cmpd="sng" algn="ctr">
            <a:solidFill>
              <a:schemeClr val="tx1"/>
            </a:solidFill>
            <a:prstDash val="solid"/>
            <a:round/>
            <a:headEnd type="none" w="med" len="med"/>
            <a:tailEnd type="none"/>
          </a:ln>
          <a:effectLst/>
        </p:spPr>
      </p:cxnSp>
      <p:cxnSp>
        <p:nvCxnSpPr>
          <p:cNvPr id="53" name="Connecteur droit 52"/>
          <p:cNvCxnSpPr/>
          <p:nvPr/>
        </p:nvCxnSpPr>
        <p:spPr bwMode="auto">
          <a:xfrm>
            <a:off x="2357303" y="3394892"/>
            <a:ext cx="0" cy="247580"/>
          </a:xfrm>
          <a:prstGeom prst="line">
            <a:avLst/>
          </a:prstGeom>
          <a:noFill/>
          <a:ln w="9525" cap="flat" cmpd="sng" algn="ctr">
            <a:solidFill>
              <a:schemeClr val="tx1"/>
            </a:solidFill>
            <a:prstDash val="solid"/>
            <a:round/>
            <a:headEnd type="none" w="med" len="med"/>
            <a:tailEnd type="none"/>
          </a:ln>
          <a:effectLst/>
        </p:spPr>
      </p:cxnSp>
      <p:cxnSp>
        <p:nvCxnSpPr>
          <p:cNvPr id="54" name="Connecteur droit 53"/>
          <p:cNvCxnSpPr/>
          <p:nvPr/>
        </p:nvCxnSpPr>
        <p:spPr bwMode="auto">
          <a:xfrm>
            <a:off x="1110958" y="3372529"/>
            <a:ext cx="0" cy="247580"/>
          </a:xfrm>
          <a:prstGeom prst="line">
            <a:avLst/>
          </a:prstGeom>
          <a:noFill/>
          <a:ln w="9525" cap="flat" cmpd="sng" algn="ctr">
            <a:solidFill>
              <a:schemeClr val="tx1"/>
            </a:solidFill>
            <a:prstDash val="solid"/>
            <a:round/>
            <a:headEnd type="none" w="med" len="med"/>
            <a:tailEnd type="none"/>
          </a:ln>
          <a:effectLst/>
        </p:spPr>
      </p:cxnSp>
      <p:cxnSp>
        <p:nvCxnSpPr>
          <p:cNvPr id="55" name="Connecteur droit 54"/>
          <p:cNvCxnSpPr/>
          <p:nvPr/>
        </p:nvCxnSpPr>
        <p:spPr bwMode="auto">
          <a:xfrm>
            <a:off x="593707" y="3366263"/>
            <a:ext cx="0" cy="247580"/>
          </a:xfrm>
          <a:prstGeom prst="line">
            <a:avLst/>
          </a:prstGeom>
          <a:noFill/>
          <a:ln w="9525" cap="flat" cmpd="sng" algn="ctr">
            <a:solidFill>
              <a:schemeClr val="tx1"/>
            </a:solidFill>
            <a:prstDash val="solid"/>
            <a:round/>
            <a:headEnd type="none" w="med" len="med"/>
            <a:tailEnd type="none"/>
          </a:ln>
          <a:effectLst/>
        </p:spPr>
      </p:cxnSp>
      <p:sp>
        <p:nvSpPr>
          <p:cNvPr id="58" name="Rectangle 210"/>
          <p:cNvSpPr>
            <a:spLocks noChangeArrowheads="1"/>
          </p:cNvSpPr>
          <p:nvPr/>
        </p:nvSpPr>
        <p:spPr bwMode="auto">
          <a:xfrm flipV="1">
            <a:off x="3310483" y="3869475"/>
            <a:ext cx="275098" cy="2750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9" name="Line 211"/>
          <p:cNvSpPr>
            <a:spLocks noChangeShapeType="1"/>
          </p:cNvSpPr>
          <p:nvPr/>
        </p:nvSpPr>
        <p:spPr bwMode="auto">
          <a:xfrm>
            <a:off x="3448032" y="4150553"/>
            <a:ext cx="0" cy="10166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60" name="Freeform 212"/>
          <p:cNvSpPr>
            <a:spLocks/>
          </p:cNvSpPr>
          <p:nvPr/>
        </p:nvSpPr>
        <p:spPr bwMode="auto">
          <a:xfrm flipV="1">
            <a:off x="3374773" y="4193911"/>
            <a:ext cx="145024" cy="73260"/>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61" name="Rectangle 223"/>
          <p:cNvSpPr>
            <a:spLocks noChangeArrowheads="1"/>
          </p:cNvSpPr>
          <p:nvPr/>
        </p:nvSpPr>
        <p:spPr bwMode="auto">
          <a:xfrm>
            <a:off x="3304503" y="3860086"/>
            <a:ext cx="297411" cy="290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sp>
        <p:nvSpPr>
          <p:cNvPr id="84" name="ZoneTexte 83"/>
          <p:cNvSpPr txBox="1"/>
          <p:nvPr/>
        </p:nvSpPr>
        <p:spPr>
          <a:xfrm>
            <a:off x="777290" y="3432093"/>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85" name="ZoneTexte 84"/>
          <p:cNvSpPr txBox="1"/>
          <p:nvPr/>
        </p:nvSpPr>
        <p:spPr>
          <a:xfrm>
            <a:off x="932968" y="3684326"/>
            <a:ext cx="270538" cy="260876"/>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86" name="ZoneTexte 85"/>
          <p:cNvSpPr txBox="1"/>
          <p:nvPr/>
        </p:nvSpPr>
        <p:spPr>
          <a:xfrm>
            <a:off x="2309184" y="3429687"/>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87" name="ZoneTexte 86"/>
          <p:cNvSpPr txBox="1"/>
          <p:nvPr/>
        </p:nvSpPr>
        <p:spPr>
          <a:xfrm>
            <a:off x="2331291" y="3682801"/>
            <a:ext cx="270538" cy="260876"/>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111" name="ZoneTexte 110"/>
          <p:cNvSpPr txBox="1"/>
          <p:nvPr/>
        </p:nvSpPr>
        <p:spPr>
          <a:xfrm>
            <a:off x="-29501" y="3088386"/>
            <a:ext cx="402674" cy="307777"/>
          </a:xfrm>
          <a:prstGeom prst="rect">
            <a:avLst/>
          </a:prstGeom>
          <a:noFill/>
        </p:spPr>
        <p:txBody>
          <a:bodyPr wrap="none" rtlCol="0">
            <a:spAutoFit/>
          </a:bodyPr>
          <a:lstStyle/>
          <a:p>
            <a:r>
              <a:rPr lang="fr-FR" sz="1400" b="0" dirty="0" smtClean="0">
                <a:solidFill>
                  <a:schemeClr val="tx1"/>
                </a:solidFill>
                <a:latin typeface="Arial"/>
                <a:cs typeface="Arial"/>
              </a:rPr>
              <a:t>(b)</a:t>
            </a:r>
          </a:p>
        </p:txBody>
      </p:sp>
      <p:sp>
        <p:nvSpPr>
          <p:cNvPr id="333" name="Rectangle 90"/>
          <p:cNvSpPr>
            <a:spLocks noChangeArrowheads="1"/>
          </p:cNvSpPr>
          <p:nvPr/>
        </p:nvSpPr>
        <p:spPr bwMode="auto">
          <a:xfrm>
            <a:off x="2519977" y="1595628"/>
            <a:ext cx="347663" cy="725488"/>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34" name="Rectangle 91"/>
          <p:cNvSpPr>
            <a:spLocks noChangeArrowheads="1"/>
          </p:cNvSpPr>
          <p:nvPr/>
        </p:nvSpPr>
        <p:spPr bwMode="auto">
          <a:xfrm>
            <a:off x="745152" y="1609916"/>
            <a:ext cx="368300" cy="8382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35" name="Rectangle 92"/>
          <p:cNvSpPr>
            <a:spLocks noChangeArrowheads="1"/>
          </p:cNvSpPr>
          <p:nvPr/>
        </p:nvSpPr>
        <p:spPr bwMode="auto">
          <a:xfrm>
            <a:off x="395902" y="2038541"/>
            <a:ext cx="2802761"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36" name="Line 97"/>
          <p:cNvSpPr>
            <a:spLocks noChangeShapeType="1"/>
          </p:cNvSpPr>
          <p:nvPr/>
        </p:nvSpPr>
        <p:spPr bwMode="auto">
          <a:xfrm>
            <a:off x="2683490" y="1902016"/>
            <a:ext cx="0" cy="686317"/>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0" name="Line 102"/>
          <p:cNvSpPr>
            <a:spLocks noChangeShapeType="1"/>
          </p:cNvSpPr>
          <p:nvPr/>
        </p:nvSpPr>
        <p:spPr bwMode="auto">
          <a:xfrm flipV="1">
            <a:off x="1113452" y="904455"/>
            <a:ext cx="0" cy="97692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1" name="Line 104"/>
          <p:cNvSpPr>
            <a:spLocks noChangeShapeType="1"/>
          </p:cNvSpPr>
          <p:nvPr/>
        </p:nvSpPr>
        <p:spPr bwMode="auto">
          <a:xfrm>
            <a:off x="1119802" y="936816"/>
            <a:ext cx="269875"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2" name="Rectangle 105"/>
          <p:cNvSpPr>
            <a:spLocks noChangeArrowheads="1"/>
          </p:cNvSpPr>
          <p:nvPr/>
        </p:nvSpPr>
        <p:spPr bwMode="auto">
          <a:xfrm>
            <a:off x="2490543" y="79394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panose="020B0604020202020204" pitchFamily="34" charset="0"/>
                <a:cs typeface="Arial" panose="020B0604020202020204" pitchFamily="34" charset="0"/>
              </a:rPr>
              <a:t>D</a:t>
            </a:r>
            <a:endParaRPr lang="en-GB" altLang="fr-FR" sz="1400" b="0" dirty="0">
              <a:solidFill>
                <a:prstClr val="black"/>
              </a:solidFill>
              <a:latin typeface="Arial" panose="020B0604020202020204" pitchFamily="34" charset="0"/>
              <a:cs typeface="Arial" panose="020B0604020202020204" pitchFamily="34" charset="0"/>
            </a:endParaRPr>
          </a:p>
        </p:txBody>
      </p:sp>
      <p:sp>
        <p:nvSpPr>
          <p:cNvPr id="343" name="Rectangle 107"/>
          <p:cNvSpPr>
            <a:spLocks noChangeArrowheads="1"/>
          </p:cNvSpPr>
          <p:nvPr/>
        </p:nvSpPr>
        <p:spPr bwMode="auto">
          <a:xfrm>
            <a:off x="1384915" y="800291"/>
            <a:ext cx="145714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44" name="Line 108"/>
          <p:cNvSpPr>
            <a:spLocks noChangeShapeType="1"/>
          </p:cNvSpPr>
          <p:nvPr/>
        </p:nvSpPr>
        <p:spPr bwMode="auto">
          <a:xfrm>
            <a:off x="1687026" y="79394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sz="1400" b="0" dirty="0">
              <a:solidFill>
                <a:prstClr val="black"/>
              </a:solidFill>
              <a:latin typeface="Arial" panose="020B0604020202020204" pitchFamily="34" charset="0"/>
              <a:cs typeface="Arial" panose="020B0604020202020204" pitchFamily="34" charset="0"/>
            </a:endParaRPr>
          </a:p>
        </p:txBody>
      </p:sp>
      <p:sp>
        <p:nvSpPr>
          <p:cNvPr id="345" name="Line 109"/>
          <p:cNvSpPr>
            <a:spLocks noChangeShapeType="1"/>
          </p:cNvSpPr>
          <p:nvPr/>
        </p:nvSpPr>
        <p:spPr bwMode="auto">
          <a:xfrm>
            <a:off x="2527417" y="79394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sz="1400" b="0" dirty="0">
              <a:solidFill>
                <a:prstClr val="black"/>
              </a:solidFill>
              <a:latin typeface="Arial" panose="020B0604020202020204" pitchFamily="34" charset="0"/>
              <a:cs typeface="Arial" panose="020B0604020202020204" pitchFamily="34" charset="0"/>
            </a:endParaRPr>
          </a:p>
        </p:txBody>
      </p:sp>
      <p:grpSp>
        <p:nvGrpSpPr>
          <p:cNvPr id="349" name="Group 113"/>
          <p:cNvGrpSpPr>
            <a:grpSpLocks/>
          </p:cNvGrpSpPr>
          <p:nvPr/>
        </p:nvGrpSpPr>
        <p:grpSpPr bwMode="auto">
          <a:xfrm>
            <a:off x="1438890" y="851091"/>
            <a:ext cx="190500" cy="190500"/>
            <a:chOff x="4360" y="1124"/>
            <a:chExt cx="120" cy="120"/>
          </a:xfrm>
        </p:grpSpPr>
        <p:sp>
          <p:nvSpPr>
            <p:cNvPr id="350" name="Oval 114"/>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51" name="Line 115"/>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52" name="Line 116"/>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sp>
        <p:nvSpPr>
          <p:cNvPr id="353" name="Text Box 117"/>
          <p:cNvSpPr txBox="1">
            <a:spLocks noChangeArrowheads="1"/>
          </p:cNvSpPr>
          <p:nvPr/>
        </p:nvSpPr>
        <p:spPr bwMode="auto">
          <a:xfrm>
            <a:off x="1357927" y="533466"/>
            <a:ext cx="4235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charset="0"/>
              </a:rPr>
              <a:t>2x </a:t>
            </a:r>
            <a:endParaRPr lang="en-GB" altLang="fr-FR" sz="1400" b="0" dirty="0">
              <a:solidFill>
                <a:prstClr val="black"/>
              </a:solidFill>
              <a:latin typeface="Arial" charset="0"/>
            </a:endParaRPr>
          </a:p>
        </p:txBody>
      </p:sp>
      <p:sp>
        <p:nvSpPr>
          <p:cNvPr id="354" name="Line 123"/>
          <p:cNvSpPr>
            <a:spLocks noChangeShapeType="1"/>
          </p:cNvSpPr>
          <p:nvPr/>
        </p:nvSpPr>
        <p:spPr bwMode="auto">
          <a:xfrm>
            <a:off x="930890" y="1619441"/>
            <a:ext cx="0" cy="96889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55" name="Rectangle 72"/>
          <p:cNvSpPr>
            <a:spLocks noChangeArrowheads="1"/>
          </p:cNvSpPr>
          <p:nvPr/>
        </p:nvSpPr>
        <p:spPr bwMode="auto">
          <a:xfrm>
            <a:off x="1623040" y="776478"/>
            <a:ext cx="95058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panose="020B0604020202020204" pitchFamily="34" charset="0"/>
                <a:cs typeface="Arial" panose="020B0604020202020204" pitchFamily="34" charset="0"/>
              </a:rPr>
              <a:t> [</a:t>
            </a:r>
            <a:r>
              <a:rPr lang="en-GB" altLang="fr-FR" sz="1400" b="0" dirty="0" smtClean="0">
                <a:solidFill>
                  <a:prstClr val="black"/>
                </a:solidFill>
                <a:latin typeface="Symbol" panose="05050102010706020507" pitchFamily="18" charset="2"/>
                <a:cs typeface="Arial" panose="020B0604020202020204" pitchFamily="34" charset="0"/>
              </a:rPr>
              <a:t>Æ</a:t>
            </a:r>
            <a:r>
              <a:rPr lang="en-GB" altLang="fr-FR" sz="1400" b="0" dirty="0" smtClean="0">
                <a:solidFill>
                  <a:prstClr val="black"/>
                </a:solidFill>
                <a:latin typeface="Arial" panose="020B0604020202020204" pitchFamily="34" charset="0"/>
                <a:cs typeface="Arial" panose="020B0604020202020204" pitchFamily="34" charset="0"/>
              </a:rPr>
              <a:t> s1] </a:t>
            </a:r>
            <a:r>
              <a:rPr lang="en-GB" altLang="fr-FR" sz="1400" b="0" dirty="0" smtClean="0">
                <a:solidFill>
                  <a:prstClr val="black"/>
                </a:solidFill>
                <a:latin typeface="Arial Unicode MS"/>
                <a:ea typeface="Arial Unicode MS"/>
                <a:cs typeface="Arial Unicode MS"/>
              </a:rPr>
              <a:t>Ⓜ</a:t>
            </a:r>
            <a:endParaRPr lang="en-GB" altLang="fr-FR" sz="1400" b="0" dirty="0">
              <a:solidFill>
                <a:prstClr val="black"/>
              </a:solidFill>
              <a:latin typeface="Arial" panose="020B0604020202020204" pitchFamily="34" charset="0"/>
              <a:cs typeface="Arial" panose="020B0604020202020204" pitchFamily="34" charset="0"/>
            </a:endParaRPr>
          </a:p>
        </p:txBody>
      </p:sp>
      <p:sp>
        <p:nvSpPr>
          <p:cNvPr id="356" name="Rectangle 210"/>
          <p:cNvSpPr>
            <a:spLocks noChangeArrowheads="1"/>
          </p:cNvSpPr>
          <p:nvPr/>
        </p:nvSpPr>
        <p:spPr bwMode="auto">
          <a:xfrm>
            <a:off x="1812142" y="152624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57" name="Line 211"/>
          <p:cNvSpPr>
            <a:spLocks noChangeShapeType="1"/>
          </p:cNvSpPr>
          <p:nvPr/>
        </p:nvSpPr>
        <p:spPr bwMode="auto">
          <a:xfrm flipV="1">
            <a:off x="1958192" y="141194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58" name="Freeform 212"/>
          <p:cNvSpPr>
            <a:spLocks/>
          </p:cNvSpPr>
          <p:nvPr/>
        </p:nvSpPr>
        <p:spPr bwMode="auto">
          <a:xfrm>
            <a:off x="1880405" y="139606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59" name="Rectangle 223"/>
          <p:cNvSpPr>
            <a:spLocks noChangeArrowheads="1"/>
          </p:cNvSpPr>
          <p:nvPr/>
        </p:nvSpPr>
        <p:spPr bwMode="auto">
          <a:xfrm>
            <a:off x="1805792" y="151989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E</a:t>
            </a:r>
            <a:endParaRPr lang="fr-FR" altLang="fr-FR" sz="1400" b="0" dirty="0">
              <a:latin typeface="Arial" charset="0"/>
            </a:endParaRPr>
          </a:p>
        </p:txBody>
      </p:sp>
      <p:sp>
        <p:nvSpPr>
          <p:cNvPr id="360" name="ZoneTexte 359"/>
          <p:cNvSpPr txBox="1"/>
          <p:nvPr/>
        </p:nvSpPr>
        <p:spPr>
          <a:xfrm>
            <a:off x="4818493" y="136715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sp>
        <p:nvSpPr>
          <p:cNvPr id="361" name="ZoneTexte 360"/>
          <p:cNvSpPr txBox="1"/>
          <p:nvPr/>
        </p:nvSpPr>
        <p:spPr>
          <a:xfrm>
            <a:off x="8571144" y="1853715"/>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(3)</a:t>
            </a:r>
            <a:endParaRPr lang="fr-FR" sz="1200" dirty="0">
              <a:latin typeface="Arial" panose="020B0604020202020204" pitchFamily="34" charset="0"/>
              <a:cs typeface="Arial" panose="020B0604020202020204" pitchFamily="34" charset="0"/>
            </a:endParaRPr>
          </a:p>
        </p:txBody>
      </p:sp>
      <p:sp>
        <p:nvSpPr>
          <p:cNvPr id="362" name="Rectangle 91"/>
          <p:cNvSpPr>
            <a:spLocks noChangeArrowheads="1"/>
          </p:cNvSpPr>
          <p:nvPr/>
        </p:nvSpPr>
        <p:spPr bwMode="auto">
          <a:xfrm>
            <a:off x="5237780" y="1635442"/>
            <a:ext cx="368300" cy="8382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3" name="Rectangle 92"/>
          <p:cNvSpPr>
            <a:spLocks noChangeArrowheads="1"/>
          </p:cNvSpPr>
          <p:nvPr/>
        </p:nvSpPr>
        <p:spPr bwMode="auto">
          <a:xfrm>
            <a:off x="4408882" y="2029142"/>
            <a:ext cx="2029272"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4" name="Rectangle 91"/>
          <p:cNvSpPr>
            <a:spLocks noChangeArrowheads="1"/>
          </p:cNvSpPr>
          <p:nvPr/>
        </p:nvSpPr>
        <p:spPr bwMode="auto">
          <a:xfrm>
            <a:off x="4618999" y="2035792"/>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5" name="Rectangle 91"/>
          <p:cNvSpPr>
            <a:spLocks noChangeArrowheads="1"/>
          </p:cNvSpPr>
          <p:nvPr/>
        </p:nvSpPr>
        <p:spPr bwMode="auto">
          <a:xfrm>
            <a:off x="5888995" y="2044180"/>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6" name="Line 123"/>
          <p:cNvSpPr>
            <a:spLocks noChangeShapeType="1"/>
          </p:cNvSpPr>
          <p:nvPr/>
        </p:nvSpPr>
        <p:spPr bwMode="auto">
          <a:xfrm>
            <a:off x="5423518" y="1416367"/>
            <a:ext cx="0" cy="14795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7" name="Line 123"/>
          <p:cNvSpPr>
            <a:spLocks noChangeShapeType="1"/>
          </p:cNvSpPr>
          <p:nvPr/>
        </p:nvSpPr>
        <p:spPr bwMode="auto">
          <a:xfrm>
            <a:off x="6036311" y="1912111"/>
            <a:ext cx="0" cy="724069"/>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8" name="Line 123"/>
          <p:cNvSpPr>
            <a:spLocks noChangeShapeType="1"/>
          </p:cNvSpPr>
          <p:nvPr/>
        </p:nvSpPr>
        <p:spPr bwMode="auto">
          <a:xfrm>
            <a:off x="4760169" y="1816417"/>
            <a:ext cx="0" cy="85461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9" name="Rectangle 178"/>
          <p:cNvSpPr>
            <a:spLocks noChangeArrowheads="1"/>
          </p:cNvSpPr>
          <p:nvPr/>
        </p:nvSpPr>
        <p:spPr bwMode="auto">
          <a:xfrm>
            <a:off x="6564277" y="1788973"/>
            <a:ext cx="37510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4x</a:t>
            </a:r>
            <a:endParaRPr lang="fr-FR" altLang="fr-FR" sz="1400" b="0" dirty="0">
              <a:solidFill>
                <a:srgbClr val="000000"/>
              </a:solidFill>
              <a:latin typeface="Arial" charset="0"/>
            </a:endParaRPr>
          </a:p>
        </p:txBody>
      </p:sp>
      <p:sp>
        <p:nvSpPr>
          <p:cNvPr id="370" name="Rectangle 182"/>
          <p:cNvSpPr>
            <a:spLocks noChangeArrowheads="1"/>
          </p:cNvSpPr>
          <p:nvPr/>
        </p:nvSpPr>
        <p:spPr bwMode="auto">
          <a:xfrm>
            <a:off x="7697915" y="2109882"/>
            <a:ext cx="136095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D    E [</a:t>
            </a:r>
            <a:r>
              <a:rPr lang="fr-FR" altLang="fr-FR" sz="1400" b="0" dirty="0" smtClean="0">
                <a:solidFill>
                  <a:srgbClr val="000000"/>
                </a:solidFill>
                <a:latin typeface="Arial"/>
                <a:cs typeface="Arial"/>
              </a:rPr>
              <a:t>Øs1] </a:t>
            </a:r>
            <a:r>
              <a:rPr lang="fr-FR" altLang="fr-FR" sz="1400" b="0" dirty="0">
                <a:solidFill>
                  <a:srgbClr val="000000"/>
                </a:solidFill>
                <a:latin typeface="Arial"/>
                <a:ea typeface="Arial Unicode MS"/>
                <a:cs typeface="Arial"/>
                <a:sym typeface="CATIA Symbols"/>
              </a:rPr>
              <a:t>Ⓜ</a:t>
            </a:r>
            <a:endParaRPr lang="fr-FR" altLang="fr-FR" sz="1400" b="0" dirty="0">
              <a:solidFill>
                <a:srgbClr val="000000"/>
              </a:solidFill>
              <a:latin typeface="Arial" charset="0"/>
            </a:endParaRPr>
          </a:p>
        </p:txBody>
      </p:sp>
      <p:sp>
        <p:nvSpPr>
          <p:cNvPr id="371" name="Rectangle 183"/>
          <p:cNvSpPr>
            <a:spLocks noChangeArrowheads="1"/>
          </p:cNvSpPr>
          <p:nvPr/>
        </p:nvSpPr>
        <p:spPr bwMode="auto">
          <a:xfrm>
            <a:off x="6842252" y="2109882"/>
            <a:ext cx="91531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Symbol" pitchFamily="18" charset="2"/>
              </a:rPr>
              <a:t>[Æ </a:t>
            </a:r>
            <a:r>
              <a:rPr lang="fr-FR" altLang="fr-FR" sz="1400" b="0" dirty="0" smtClean="0">
                <a:solidFill>
                  <a:srgbClr val="000000"/>
                </a:solidFill>
                <a:latin typeface="Arial" charset="0"/>
              </a:rPr>
              <a:t>s2] </a:t>
            </a:r>
            <a:r>
              <a:rPr lang="fr-FR" altLang="fr-FR" sz="1400" b="0" dirty="0" smtClean="0">
                <a:solidFill>
                  <a:srgbClr val="000000"/>
                </a:solidFill>
                <a:latin typeface="Arial Unicode MS"/>
                <a:ea typeface="Arial Unicode MS"/>
                <a:cs typeface="Arial Unicode MS"/>
              </a:rPr>
              <a:t>Ⓜ</a:t>
            </a:r>
            <a:endParaRPr lang="fr-FR" altLang="fr-FR" sz="1400" b="0" dirty="0">
              <a:solidFill>
                <a:srgbClr val="000000"/>
              </a:solidFill>
              <a:latin typeface="Arial" charset="0"/>
            </a:endParaRPr>
          </a:p>
        </p:txBody>
      </p:sp>
      <p:sp>
        <p:nvSpPr>
          <p:cNvPr id="372" name="Rectangle 184"/>
          <p:cNvSpPr>
            <a:spLocks noChangeArrowheads="1"/>
          </p:cNvSpPr>
          <p:nvPr/>
        </p:nvSpPr>
        <p:spPr bwMode="auto">
          <a:xfrm>
            <a:off x="6559677" y="2109626"/>
            <a:ext cx="2383685" cy="308931"/>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3" name="Line 185"/>
          <p:cNvSpPr>
            <a:spLocks noChangeShapeType="1"/>
          </p:cNvSpPr>
          <p:nvPr/>
        </p:nvSpPr>
        <p:spPr bwMode="auto">
          <a:xfrm>
            <a:off x="6858127" y="211169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4" name="Line 186"/>
          <p:cNvSpPr>
            <a:spLocks noChangeShapeType="1"/>
          </p:cNvSpPr>
          <p:nvPr/>
        </p:nvSpPr>
        <p:spPr bwMode="auto">
          <a:xfrm>
            <a:off x="7736015" y="211169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5" name="Line 187"/>
          <p:cNvSpPr>
            <a:spLocks noChangeShapeType="1"/>
          </p:cNvSpPr>
          <p:nvPr/>
        </p:nvSpPr>
        <p:spPr bwMode="auto">
          <a:xfrm>
            <a:off x="8001127" y="211169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6" name="Line 199"/>
          <p:cNvSpPr>
            <a:spLocks noChangeShapeType="1"/>
          </p:cNvSpPr>
          <p:nvPr/>
        </p:nvSpPr>
        <p:spPr bwMode="auto">
          <a:xfrm rot="16200000">
            <a:off x="6348867" y="2086736"/>
            <a:ext cx="0" cy="396800"/>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nvGrpSpPr>
          <p:cNvPr id="377" name="Group 808"/>
          <p:cNvGrpSpPr>
            <a:grpSpLocks/>
          </p:cNvGrpSpPr>
          <p:nvPr/>
        </p:nvGrpSpPr>
        <p:grpSpPr bwMode="auto">
          <a:xfrm>
            <a:off x="6608890" y="2168841"/>
            <a:ext cx="190500" cy="190500"/>
            <a:chOff x="4360" y="1124"/>
            <a:chExt cx="120" cy="120"/>
          </a:xfrm>
        </p:grpSpPr>
        <p:sp>
          <p:nvSpPr>
            <p:cNvPr id="378" name="Oval 809"/>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9" name="Line 810"/>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80" name="Line 811"/>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cxnSp>
        <p:nvCxnSpPr>
          <p:cNvPr id="384" name="Connecteur droit avec flèche 383"/>
          <p:cNvCxnSpPr/>
          <p:nvPr/>
        </p:nvCxnSpPr>
        <p:spPr bwMode="auto">
          <a:xfrm flipH="1">
            <a:off x="5433682" y="2805757"/>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5" name="ZoneTexte 384"/>
          <p:cNvSpPr txBox="1"/>
          <p:nvPr/>
        </p:nvSpPr>
        <p:spPr>
          <a:xfrm>
            <a:off x="5399562" y="2486366"/>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cxnSp>
        <p:nvCxnSpPr>
          <p:cNvPr id="386" name="Connecteur droit avec flèche 385"/>
          <p:cNvCxnSpPr/>
          <p:nvPr/>
        </p:nvCxnSpPr>
        <p:spPr bwMode="auto">
          <a:xfrm flipH="1">
            <a:off x="5391152" y="1517238"/>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7" name="ZoneTexte 386"/>
          <p:cNvSpPr txBox="1"/>
          <p:nvPr/>
        </p:nvSpPr>
        <p:spPr>
          <a:xfrm>
            <a:off x="5357032" y="1102597"/>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sp>
        <p:nvSpPr>
          <p:cNvPr id="388" name="ZoneTexte 387"/>
          <p:cNvSpPr txBox="1"/>
          <p:nvPr/>
        </p:nvSpPr>
        <p:spPr>
          <a:xfrm>
            <a:off x="2828718" y="783080"/>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sp>
        <p:nvSpPr>
          <p:cNvPr id="389" name="ZoneTexte 388"/>
          <p:cNvSpPr txBox="1"/>
          <p:nvPr/>
        </p:nvSpPr>
        <p:spPr>
          <a:xfrm>
            <a:off x="44540" y="985039"/>
            <a:ext cx="543739" cy="369332"/>
          </a:xfrm>
          <a:prstGeom prst="rect">
            <a:avLst/>
          </a:prstGeom>
          <a:noFill/>
        </p:spPr>
        <p:txBody>
          <a:bodyPr wrap="none" rtlCol="0">
            <a:spAutoFit/>
          </a:bodyPr>
          <a:lstStyle/>
          <a:p>
            <a:r>
              <a:rPr lang="fr-FR" sz="1800" b="0" dirty="0" smtClean="0">
                <a:solidFill>
                  <a:schemeClr val="tx1"/>
                </a:solidFill>
                <a:latin typeface="Arial"/>
                <a:cs typeface="Arial"/>
              </a:rPr>
              <a:t>F-F</a:t>
            </a:r>
          </a:p>
        </p:txBody>
      </p:sp>
      <p:sp>
        <p:nvSpPr>
          <p:cNvPr id="390" name="Rectangle 104"/>
          <p:cNvSpPr>
            <a:spLocks noChangeArrowheads="1"/>
          </p:cNvSpPr>
          <p:nvPr/>
        </p:nvSpPr>
        <p:spPr bwMode="auto">
          <a:xfrm>
            <a:off x="4425208" y="1214753"/>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t1s</a:t>
            </a:r>
            <a:endParaRPr lang="fr-FR" altLang="fr-FR" sz="1400" b="0" dirty="0">
              <a:latin typeface="Arial" charset="0"/>
            </a:endParaRPr>
          </a:p>
        </p:txBody>
      </p:sp>
      <p:sp>
        <p:nvSpPr>
          <p:cNvPr id="391" name="Rectangle 105"/>
          <p:cNvSpPr>
            <a:spLocks noChangeArrowheads="1"/>
          </p:cNvSpPr>
          <p:nvPr/>
        </p:nvSpPr>
        <p:spPr bwMode="auto">
          <a:xfrm>
            <a:off x="4099478" y="1221103"/>
            <a:ext cx="769414"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2" name="Line 106"/>
          <p:cNvSpPr>
            <a:spLocks noChangeShapeType="1"/>
          </p:cNvSpPr>
          <p:nvPr/>
        </p:nvSpPr>
        <p:spPr bwMode="auto">
          <a:xfrm>
            <a:off x="4441293" y="121475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3" name="Freeform 107"/>
          <p:cNvSpPr>
            <a:spLocks/>
          </p:cNvSpPr>
          <p:nvPr/>
        </p:nvSpPr>
        <p:spPr bwMode="auto">
          <a:xfrm>
            <a:off x="4139458" y="1289365"/>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4" name="Freeform 897"/>
          <p:cNvSpPr>
            <a:spLocks/>
          </p:cNvSpPr>
          <p:nvPr/>
        </p:nvSpPr>
        <p:spPr bwMode="auto">
          <a:xfrm flipH="1">
            <a:off x="4888551" y="1361073"/>
            <a:ext cx="223838" cy="651717"/>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395" name="Groupe 394"/>
          <p:cNvGrpSpPr/>
          <p:nvPr/>
        </p:nvGrpSpPr>
        <p:grpSpPr>
          <a:xfrm>
            <a:off x="4081013" y="1520908"/>
            <a:ext cx="315792" cy="432244"/>
            <a:chOff x="4958732" y="3486545"/>
            <a:chExt cx="315792" cy="432244"/>
          </a:xfrm>
        </p:grpSpPr>
        <p:sp>
          <p:nvSpPr>
            <p:cNvPr id="396"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7"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8"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9"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grpSp>
      <p:sp>
        <p:nvSpPr>
          <p:cNvPr id="400" name="Rectangle 91"/>
          <p:cNvSpPr>
            <a:spLocks noChangeArrowheads="1"/>
          </p:cNvSpPr>
          <p:nvPr/>
        </p:nvSpPr>
        <p:spPr bwMode="auto">
          <a:xfrm>
            <a:off x="588279" y="2035791"/>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1" name="Rectangle 91"/>
          <p:cNvSpPr>
            <a:spLocks noChangeArrowheads="1"/>
          </p:cNvSpPr>
          <p:nvPr/>
        </p:nvSpPr>
        <p:spPr bwMode="auto">
          <a:xfrm>
            <a:off x="2745862" y="2045636"/>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2" name="Line 123"/>
          <p:cNvSpPr>
            <a:spLocks noChangeShapeType="1"/>
          </p:cNvSpPr>
          <p:nvPr/>
        </p:nvSpPr>
        <p:spPr bwMode="auto">
          <a:xfrm>
            <a:off x="750532" y="2129561"/>
            <a:ext cx="0" cy="541471"/>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03" name="Line 123"/>
          <p:cNvSpPr>
            <a:spLocks noChangeShapeType="1"/>
          </p:cNvSpPr>
          <p:nvPr/>
        </p:nvSpPr>
        <p:spPr bwMode="auto">
          <a:xfrm>
            <a:off x="2889862" y="1881377"/>
            <a:ext cx="0" cy="78965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nvGrpSpPr>
          <p:cNvPr id="407" name="Groupe 406"/>
          <p:cNvGrpSpPr/>
          <p:nvPr/>
        </p:nvGrpSpPr>
        <p:grpSpPr>
          <a:xfrm>
            <a:off x="7254613" y="2408476"/>
            <a:ext cx="325410" cy="432244"/>
            <a:chOff x="4958732" y="3486545"/>
            <a:chExt cx="325410" cy="432244"/>
          </a:xfrm>
        </p:grpSpPr>
        <p:sp>
          <p:nvSpPr>
            <p:cNvPr id="408"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09"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10"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11" name="Rectangle 223"/>
            <p:cNvSpPr>
              <a:spLocks noChangeArrowheads="1"/>
            </p:cNvSpPr>
            <p:nvPr/>
          </p:nvSpPr>
          <p:spPr bwMode="auto">
            <a:xfrm>
              <a:off x="4958732" y="3610370"/>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Q</a:t>
              </a:r>
              <a:endParaRPr lang="fr-FR" altLang="fr-FR" sz="1400" b="0" dirty="0">
                <a:latin typeface="Arial" charset="0"/>
              </a:endParaRPr>
            </a:p>
          </p:txBody>
        </p:sp>
      </p:grpSp>
      <p:sp>
        <p:nvSpPr>
          <p:cNvPr id="412" name="ZoneTexte 411"/>
          <p:cNvSpPr txBox="1"/>
          <p:nvPr/>
        </p:nvSpPr>
        <p:spPr>
          <a:xfrm>
            <a:off x="-29501" y="523504"/>
            <a:ext cx="402674" cy="307777"/>
          </a:xfrm>
          <a:prstGeom prst="rect">
            <a:avLst/>
          </a:prstGeom>
          <a:noFill/>
        </p:spPr>
        <p:txBody>
          <a:bodyPr wrap="none" rtlCol="0">
            <a:spAutoFit/>
          </a:bodyPr>
          <a:lstStyle/>
          <a:p>
            <a:r>
              <a:rPr lang="fr-FR" sz="1400" b="0" dirty="0" smtClean="0">
                <a:solidFill>
                  <a:schemeClr val="tx1"/>
                </a:solidFill>
                <a:latin typeface="Arial"/>
                <a:cs typeface="Arial"/>
              </a:rPr>
              <a:t>(a)</a:t>
            </a:r>
          </a:p>
        </p:txBody>
      </p:sp>
      <p:sp>
        <p:nvSpPr>
          <p:cNvPr id="413" name="ZoneTexte 412"/>
          <p:cNvSpPr txBox="1"/>
          <p:nvPr/>
        </p:nvSpPr>
        <p:spPr>
          <a:xfrm>
            <a:off x="4104130" y="3182276"/>
            <a:ext cx="402674" cy="307777"/>
          </a:xfrm>
          <a:prstGeom prst="rect">
            <a:avLst/>
          </a:prstGeom>
          <a:noFill/>
        </p:spPr>
        <p:txBody>
          <a:bodyPr wrap="none" rtlCol="0">
            <a:spAutoFit/>
          </a:bodyPr>
          <a:lstStyle/>
          <a:p>
            <a:r>
              <a:rPr lang="fr-FR" sz="1400" b="0" dirty="0" smtClean="0">
                <a:solidFill>
                  <a:schemeClr val="tx1"/>
                </a:solidFill>
                <a:latin typeface="Arial"/>
                <a:cs typeface="Arial"/>
              </a:rPr>
              <a:t>(c)</a:t>
            </a:r>
          </a:p>
        </p:txBody>
      </p:sp>
      <p:sp>
        <p:nvSpPr>
          <p:cNvPr id="414" name="Line 123"/>
          <p:cNvSpPr>
            <a:spLocks noChangeShapeType="1"/>
          </p:cNvSpPr>
          <p:nvPr/>
        </p:nvSpPr>
        <p:spPr bwMode="auto">
          <a:xfrm>
            <a:off x="5993090" y="4150054"/>
            <a:ext cx="0" cy="80124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5" name="Line 123"/>
          <p:cNvSpPr>
            <a:spLocks noChangeShapeType="1"/>
          </p:cNvSpPr>
          <p:nvPr/>
        </p:nvSpPr>
        <p:spPr bwMode="auto">
          <a:xfrm>
            <a:off x="4716948" y="4054360"/>
            <a:ext cx="0" cy="83972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7" name="Forme libre 416"/>
          <p:cNvSpPr/>
          <p:nvPr/>
        </p:nvSpPr>
        <p:spPr bwMode="auto">
          <a:xfrm>
            <a:off x="4935574" y="4299499"/>
            <a:ext cx="838200" cy="594583"/>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8" name="Forme libre 417"/>
          <p:cNvSpPr/>
          <p:nvPr/>
        </p:nvSpPr>
        <p:spPr bwMode="auto">
          <a:xfrm>
            <a:off x="4227832" y="4287157"/>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9" name="Forme libre 418"/>
          <p:cNvSpPr/>
          <p:nvPr/>
        </p:nvSpPr>
        <p:spPr bwMode="auto">
          <a:xfrm rot="10800000">
            <a:off x="6164840" y="4267478"/>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20" name="Line 29"/>
          <p:cNvSpPr>
            <a:spLocks noChangeShapeType="1"/>
          </p:cNvSpPr>
          <p:nvPr/>
        </p:nvSpPr>
        <p:spPr bwMode="auto">
          <a:xfrm>
            <a:off x="4078428" y="4257560"/>
            <a:ext cx="2500009"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1" name="Line 32"/>
          <p:cNvSpPr>
            <a:spLocks noChangeShapeType="1"/>
          </p:cNvSpPr>
          <p:nvPr/>
        </p:nvSpPr>
        <p:spPr bwMode="auto">
          <a:xfrm flipV="1">
            <a:off x="5049874" y="3551189"/>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2" name="Line 33"/>
          <p:cNvSpPr>
            <a:spLocks noChangeShapeType="1"/>
          </p:cNvSpPr>
          <p:nvPr/>
        </p:nvSpPr>
        <p:spPr bwMode="auto">
          <a:xfrm flipV="1">
            <a:off x="5640424" y="3568652"/>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3" name="Line 37"/>
          <p:cNvSpPr>
            <a:spLocks noChangeShapeType="1"/>
          </p:cNvSpPr>
          <p:nvPr/>
        </p:nvSpPr>
        <p:spPr bwMode="auto">
          <a:xfrm>
            <a:off x="5035856" y="3406029"/>
            <a:ext cx="573511"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4" name="Text Box 38"/>
          <p:cNvSpPr txBox="1">
            <a:spLocks noChangeArrowheads="1"/>
          </p:cNvSpPr>
          <p:nvPr/>
        </p:nvSpPr>
        <p:spPr bwMode="auto">
          <a:xfrm>
            <a:off x="5004602" y="3060251"/>
            <a:ext cx="56938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s</a:t>
            </a:r>
            <a:r>
              <a:rPr lang="en-GB" altLang="fr-FR" sz="1600" b="0" dirty="0" smtClean="0">
                <a:solidFill>
                  <a:prstClr val="black"/>
                </a:solidFill>
                <a:latin typeface="Arial" charset="0"/>
              </a:rPr>
              <a:t>1</a:t>
            </a:r>
            <a:endParaRPr lang="en-GB" altLang="fr-FR" sz="1600" b="0" dirty="0">
              <a:solidFill>
                <a:prstClr val="black"/>
              </a:solidFill>
              <a:latin typeface="Arial" charset="0"/>
            </a:endParaRPr>
          </a:p>
        </p:txBody>
      </p:sp>
      <p:sp>
        <p:nvSpPr>
          <p:cNvPr id="425" name="Line 33"/>
          <p:cNvSpPr>
            <a:spLocks noChangeShapeType="1"/>
          </p:cNvSpPr>
          <p:nvPr/>
        </p:nvSpPr>
        <p:spPr bwMode="auto">
          <a:xfrm flipV="1">
            <a:off x="4878424" y="4265498"/>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6" name="Line 33"/>
          <p:cNvSpPr>
            <a:spLocks noChangeShapeType="1"/>
          </p:cNvSpPr>
          <p:nvPr/>
        </p:nvSpPr>
        <p:spPr bwMode="auto">
          <a:xfrm flipV="1">
            <a:off x="4552316" y="4265498"/>
            <a:ext cx="0" cy="68580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7" name="Line 33"/>
          <p:cNvSpPr>
            <a:spLocks noChangeShapeType="1"/>
          </p:cNvSpPr>
          <p:nvPr/>
        </p:nvSpPr>
        <p:spPr bwMode="auto">
          <a:xfrm flipV="1">
            <a:off x="6145790" y="42575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8" name="Line 33"/>
          <p:cNvSpPr>
            <a:spLocks noChangeShapeType="1"/>
          </p:cNvSpPr>
          <p:nvPr/>
        </p:nvSpPr>
        <p:spPr bwMode="auto">
          <a:xfrm flipV="1">
            <a:off x="5829207" y="42575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429" name="Groupe 428"/>
          <p:cNvGrpSpPr/>
          <p:nvPr/>
        </p:nvGrpSpPr>
        <p:grpSpPr>
          <a:xfrm>
            <a:off x="6015939" y="4492015"/>
            <a:ext cx="531325" cy="0"/>
            <a:chOff x="4192951" y="3875923"/>
            <a:chExt cx="531325" cy="0"/>
          </a:xfrm>
        </p:grpSpPr>
        <p:cxnSp>
          <p:nvCxnSpPr>
            <p:cNvPr id="430" name="Connecteur droit avec flèche 429"/>
            <p:cNvCxnSpPr/>
            <p:nvPr/>
          </p:nvCxnSpPr>
          <p:spPr bwMode="auto">
            <a:xfrm>
              <a:off x="4192951"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1" name="Connecteur droit avec flèche 43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32" name="Connecteur droit 4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33" name="Forme libre 432"/>
          <p:cNvSpPr/>
          <p:nvPr/>
        </p:nvSpPr>
        <p:spPr bwMode="auto">
          <a:xfrm>
            <a:off x="4421224" y="4840852"/>
            <a:ext cx="533400" cy="9525"/>
          </a:xfrm>
          <a:custGeom>
            <a:avLst/>
            <a:gdLst>
              <a:gd name="connsiteX0" fmla="*/ 0 w 533400"/>
              <a:gd name="connsiteY0" fmla="*/ 9525 h 9525"/>
              <a:gd name="connsiteX1" fmla="*/ 161925 w 533400"/>
              <a:gd name="connsiteY1" fmla="*/ 0 h 9525"/>
              <a:gd name="connsiteX2" fmla="*/ 533400 w 533400"/>
              <a:gd name="connsiteY2" fmla="*/ 9525 h 9525"/>
            </a:gdLst>
            <a:ahLst/>
            <a:cxnLst>
              <a:cxn ang="0">
                <a:pos x="connsiteX0" y="connsiteY0"/>
              </a:cxn>
              <a:cxn ang="0">
                <a:pos x="connsiteX1" y="connsiteY1"/>
              </a:cxn>
              <a:cxn ang="0">
                <a:pos x="connsiteX2" y="connsiteY2"/>
              </a:cxn>
            </a:cxnLst>
            <a:rect l="l" t="t" r="r" b="b"/>
            <a:pathLst>
              <a:path w="533400" h="9525">
                <a:moveTo>
                  <a:pt x="0" y="9525"/>
                </a:moveTo>
                <a:cubicBezTo>
                  <a:pt x="36512" y="4762"/>
                  <a:pt x="73025" y="0"/>
                  <a:pt x="161925" y="0"/>
                </a:cubicBezTo>
                <a:cubicBezTo>
                  <a:pt x="250825" y="0"/>
                  <a:pt x="392112" y="4762"/>
                  <a:pt x="533400" y="95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4" name="Forme libre 433"/>
          <p:cNvSpPr/>
          <p:nvPr/>
        </p:nvSpPr>
        <p:spPr bwMode="auto">
          <a:xfrm>
            <a:off x="5735674" y="4820977"/>
            <a:ext cx="466725" cy="57975"/>
          </a:xfrm>
          <a:custGeom>
            <a:avLst/>
            <a:gdLst>
              <a:gd name="connsiteX0" fmla="*/ 0 w 466725"/>
              <a:gd name="connsiteY0" fmla="*/ 57975 h 57975"/>
              <a:gd name="connsiteX1" fmla="*/ 142875 w 466725"/>
              <a:gd name="connsiteY1" fmla="*/ 825 h 57975"/>
              <a:gd name="connsiteX2" fmla="*/ 466725 w 466725"/>
              <a:gd name="connsiteY2" fmla="*/ 29400 h 57975"/>
            </a:gdLst>
            <a:ahLst/>
            <a:cxnLst>
              <a:cxn ang="0">
                <a:pos x="connsiteX0" y="connsiteY0"/>
              </a:cxn>
              <a:cxn ang="0">
                <a:pos x="connsiteX1" y="connsiteY1"/>
              </a:cxn>
              <a:cxn ang="0">
                <a:pos x="connsiteX2" y="connsiteY2"/>
              </a:cxn>
            </a:cxnLst>
            <a:rect l="l" t="t" r="r" b="b"/>
            <a:pathLst>
              <a:path w="466725" h="57975">
                <a:moveTo>
                  <a:pt x="0" y="57975"/>
                </a:moveTo>
                <a:cubicBezTo>
                  <a:pt x="32544" y="31781"/>
                  <a:pt x="65088" y="5587"/>
                  <a:pt x="142875" y="825"/>
                </a:cubicBezTo>
                <a:cubicBezTo>
                  <a:pt x="220662" y="-3937"/>
                  <a:pt x="343693" y="12731"/>
                  <a:pt x="466725" y="29400"/>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5" name="Forme libre 434"/>
          <p:cNvSpPr/>
          <p:nvPr/>
        </p:nvSpPr>
        <p:spPr bwMode="auto">
          <a:xfrm>
            <a:off x="4411699" y="4297652"/>
            <a:ext cx="581025" cy="19325"/>
          </a:xfrm>
          <a:custGeom>
            <a:avLst/>
            <a:gdLst>
              <a:gd name="connsiteX0" fmla="*/ 0 w 581025"/>
              <a:gd name="connsiteY0" fmla="*/ 9800 h 19325"/>
              <a:gd name="connsiteX1" fmla="*/ 276225 w 581025"/>
              <a:gd name="connsiteY1" fmla="*/ 275 h 19325"/>
              <a:gd name="connsiteX2" fmla="*/ 581025 w 581025"/>
              <a:gd name="connsiteY2" fmla="*/ 19325 h 19325"/>
            </a:gdLst>
            <a:ahLst/>
            <a:cxnLst>
              <a:cxn ang="0">
                <a:pos x="connsiteX0" y="connsiteY0"/>
              </a:cxn>
              <a:cxn ang="0">
                <a:pos x="connsiteX1" y="connsiteY1"/>
              </a:cxn>
              <a:cxn ang="0">
                <a:pos x="connsiteX2" y="connsiteY2"/>
              </a:cxn>
            </a:cxnLst>
            <a:rect l="l" t="t" r="r" b="b"/>
            <a:pathLst>
              <a:path w="581025" h="19325">
                <a:moveTo>
                  <a:pt x="0" y="9800"/>
                </a:moveTo>
                <a:cubicBezTo>
                  <a:pt x="89694" y="4244"/>
                  <a:pt x="179388" y="-1312"/>
                  <a:pt x="276225" y="275"/>
                </a:cubicBezTo>
                <a:cubicBezTo>
                  <a:pt x="373062" y="1862"/>
                  <a:pt x="477043" y="10593"/>
                  <a:pt x="581025" y="193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6" name="Forme libre 435"/>
          <p:cNvSpPr/>
          <p:nvPr/>
        </p:nvSpPr>
        <p:spPr bwMode="auto">
          <a:xfrm>
            <a:off x="5716624" y="4288402"/>
            <a:ext cx="495300" cy="28575"/>
          </a:xfrm>
          <a:custGeom>
            <a:avLst/>
            <a:gdLst>
              <a:gd name="connsiteX0" fmla="*/ 0 w 495300"/>
              <a:gd name="connsiteY0" fmla="*/ 28575 h 28575"/>
              <a:gd name="connsiteX1" fmla="*/ 171450 w 495300"/>
              <a:gd name="connsiteY1" fmla="*/ 9525 h 28575"/>
              <a:gd name="connsiteX2" fmla="*/ 495300 w 495300"/>
              <a:gd name="connsiteY2" fmla="*/ 0 h 28575"/>
            </a:gdLst>
            <a:ahLst/>
            <a:cxnLst>
              <a:cxn ang="0">
                <a:pos x="connsiteX0" y="connsiteY0"/>
              </a:cxn>
              <a:cxn ang="0">
                <a:pos x="connsiteX1" y="connsiteY1"/>
              </a:cxn>
              <a:cxn ang="0">
                <a:pos x="connsiteX2" y="connsiteY2"/>
              </a:cxn>
            </a:cxnLst>
            <a:rect l="l" t="t" r="r" b="b"/>
            <a:pathLst>
              <a:path w="495300" h="28575">
                <a:moveTo>
                  <a:pt x="0" y="28575"/>
                </a:moveTo>
                <a:cubicBezTo>
                  <a:pt x="44450" y="21431"/>
                  <a:pt x="88900" y="14287"/>
                  <a:pt x="171450" y="9525"/>
                </a:cubicBezTo>
                <a:cubicBezTo>
                  <a:pt x="254000" y="4763"/>
                  <a:pt x="374650" y="2381"/>
                  <a:pt x="495300" y="0"/>
                </a:cubicBezTo>
              </a:path>
            </a:pathLst>
          </a:custGeom>
          <a:noFill/>
          <a:ln w="19050" cap="flat" cmpd="sng">
            <a:solidFill>
              <a:schemeClr val="tx1"/>
            </a:solidFill>
            <a:prstDash val="solid"/>
            <a:round/>
            <a:headEnd/>
            <a:tailEnd/>
          </a:ln>
        </p:spPr>
        <p:txBody>
          <a:bodyPr rtlCol="0" anchor="ctr"/>
          <a:lstStyle/>
          <a:p>
            <a:pPr algn="ctr"/>
            <a:endParaRPr lang="fr-FR"/>
          </a:p>
        </p:txBody>
      </p:sp>
      <p:grpSp>
        <p:nvGrpSpPr>
          <p:cNvPr id="437" name="Groupe 436"/>
          <p:cNvGrpSpPr/>
          <p:nvPr/>
        </p:nvGrpSpPr>
        <p:grpSpPr>
          <a:xfrm rot="10800000">
            <a:off x="4060907" y="4685854"/>
            <a:ext cx="618877" cy="0"/>
            <a:chOff x="4105399" y="3875923"/>
            <a:chExt cx="618877" cy="0"/>
          </a:xfrm>
        </p:grpSpPr>
        <p:cxnSp>
          <p:nvCxnSpPr>
            <p:cNvPr id="438" name="Connecteur droit avec flèche 43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9" name="Connecteur droit avec flèche 43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40" name="Connecteur droit 43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41" name="Line 37"/>
          <p:cNvSpPr>
            <a:spLocks noChangeShapeType="1"/>
          </p:cNvSpPr>
          <p:nvPr/>
        </p:nvSpPr>
        <p:spPr bwMode="auto">
          <a:xfrm>
            <a:off x="4552316" y="51875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442" name="Connecteur droit 441"/>
          <p:cNvCxnSpPr/>
          <p:nvPr/>
        </p:nvCxnSpPr>
        <p:spPr bwMode="auto">
          <a:xfrm>
            <a:off x="4868891" y="4959236"/>
            <a:ext cx="0" cy="264527"/>
          </a:xfrm>
          <a:prstGeom prst="line">
            <a:avLst/>
          </a:prstGeom>
          <a:noFill/>
          <a:ln w="9525" cap="flat" cmpd="sng" algn="ctr">
            <a:solidFill>
              <a:schemeClr val="tx1"/>
            </a:solidFill>
            <a:prstDash val="solid"/>
            <a:round/>
            <a:headEnd type="none" w="med" len="med"/>
            <a:tailEnd type="none"/>
          </a:ln>
          <a:effectLst/>
        </p:spPr>
      </p:cxnSp>
      <p:cxnSp>
        <p:nvCxnSpPr>
          <p:cNvPr id="443" name="Connecteur droit 442"/>
          <p:cNvCxnSpPr/>
          <p:nvPr/>
        </p:nvCxnSpPr>
        <p:spPr bwMode="auto">
          <a:xfrm>
            <a:off x="4546681" y="4894082"/>
            <a:ext cx="0" cy="329681"/>
          </a:xfrm>
          <a:prstGeom prst="line">
            <a:avLst/>
          </a:prstGeom>
          <a:noFill/>
          <a:ln w="9525" cap="flat" cmpd="sng" algn="ctr">
            <a:solidFill>
              <a:schemeClr val="tx1"/>
            </a:solidFill>
            <a:prstDash val="solid"/>
            <a:round/>
            <a:headEnd type="none" w="med" len="med"/>
            <a:tailEnd type="none"/>
          </a:ln>
          <a:effectLst/>
        </p:spPr>
      </p:cxnSp>
      <p:sp>
        <p:nvSpPr>
          <p:cNvPr id="444" name="Line 37"/>
          <p:cNvSpPr>
            <a:spLocks noChangeShapeType="1"/>
          </p:cNvSpPr>
          <p:nvPr/>
        </p:nvSpPr>
        <p:spPr bwMode="auto">
          <a:xfrm>
            <a:off x="5812223" y="51875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45" name="Text Box 38"/>
          <p:cNvSpPr txBox="1">
            <a:spLocks noChangeArrowheads="1"/>
          </p:cNvSpPr>
          <p:nvPr/>
        </p:nvSpPr>
        <p:spPr bwMode="auto">
          <a:xfrm>
            <a:off x="6120171" y="4858797"/>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cxnSp>
        <p:nvCxnSpPr>
          <p:cNvPr id="446" name="Connecteur droit 445"/>
          <p:cNvCxnSpPr/>
          <p:nvPr/>
        </p:nvCxnSpPr>
        <p:spPr bwMode="auto">
          <a:xfrm>
            <a:off x="6145790" y="4850377"/>
            <a:ext cx="0" cy="430647"/>
          </a:xfrm>
          <a:prstGeom prst="line">
            <a:avLst/>
          </a:prstGeom>
          <a:noFill/>
          <a:ln w="9525" cap="flat" cmpd="sng" algn="ctr">
            <a:solidFill>
              <a:schemeClr val="tx1"/>
            </a:solidFill>
            <a:prstDash val="solid"/>
            <a:round/>
            <a:headEnd type="none" w="med" len="med"/>
            <a:tailEnd type="none"/>
          </a:ln>
          <a:effectLst/>
        </p:spPr>
      </p:cxnSp>
      <p:cxnSp>
        <p:nvCxnSpPr>
          <p:cNvPr id="447" name="Connecteur droit 446"/>
          <p:cNvCxnSpPr/>
          <p:nvPr/>
        </p:nvCxnSpPr>
        <p:spPr bwMode="auto">
          <a:xfrm>
            <a:off x="5829408" y="4811394"/>
            <a:ext cx="0" cy="430647"/>
          </a:xfrm>
          <a:prstGeom prst="line">
            <a:avLst/>
          </a:prstGeom>
          <a:noFill/>
          <a:ln w="9525" cap="flat" cmpd="sng" algn="ctr">
            <a:solidFill>
              <a:schemeClr val="tx1"/>
            </a:solidFill>
            <a:prstDash val="solid"/>
            <a:round/>
            <a:headEnd type="none" w="med" len="med"/>
            <a:tailEnd type="none"/>
          </a:ln>
          <a:effectLst/>
        </p:spPr>
      </p:cxnSp>
      <p:cxnSp>
        <p:nvCxnSpPr>
          <p:cNvPr id="448" name="Connecteur droit 447"/>
          <p:cNvCxnSpPr/>
          <p:nvPr/>
        </p:nvCxnSpPr>
        <p:spPr bwMode="auto">
          <a:xfrm>
            <a:off x="5641150" y="3302938"/>
            <a:ext cx="0" cy="430647"/>
          </a:xfrm>
          <a:prstGeom prst="line">
            <a:avLst/>
          </a:prstGeom>
          <a:noFill/>
          <a:ln w="9525" cap="flat" cmpd="sng" algn="ctr">
            <a:solidFill>
              <a:schemeClr val="tx1"/>
            </a:solidFill>
            <a:prstDash val="solid"/>
            <a:round/>
            <a:headEnd type="none" w="med" len="med"/>
            <a:tailEnd type="none"/>
          </a:ln>
          <a:effectLst/>
        </p:spPr>
      </p:cxnSp>
      <p:cxnSp>
        <p:nvCxnSpPr>
          <p:cNvPr id="449" name="Connecteur droit 448"/>
          <p:cNvCxnSpPr/>
          <p:nvPr/>
        </p:nvCxnSpPr>
        <p:spPr bwMode="auto">
          <a:xfrm>
            <a:off x="5050584" y="3348498"/>
            <a:ext cx="0" cy="430647"/>
          </a:xfrm>
          <a:prstGeom prst="line">
            <a:avLst/>
          </a:prstGeom>
          <a:noFill/>
          <a:ln w="9525" cap="flat" cmpd="sng" algn="ctr">
            <a:solidFill>
              <a:schemeClr val="tx1"/>
            </a:solidFill>
            <a:prstDash val="solid"/>
            <a:round/>
            <a:headEnd type="none" w="med" len="med"/>
            <a:tailEnd type="none"/>
          </a:ln>
          <a:effectLst/>
        </p:spPr>
      </p:cxnSp>
      <p:sp>
        <p:nvSpPr>
          <p:cNvPr id="450" name="Text Box 38"/>
          <p:cNvSpPr txBox="1">
            <a:spLocks noChangeArrowheads="1"/>
          </p:cNvSpPr>
          <p:nvPr/>
        </p:nvSpPr>
        <p:spPr bwMode="auto">
          <a:xfrm>
            <a:off x="3896779" y="4885209"/>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sp>
        <p:nvSpPr>
          <p:cNvPr id="451" name="ZoneTexte 450"/>
          <p:cNvSpPr txBox="1"/>
          <p:nvPr/>
        </p:nvSpPr>
        <p:spPr>
          <a:xfrm>
            <a:off x="3806692" y="4401974"/>
            <a:ext cx="433132" cy="307777"/>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452" name="ZoneTexte 451"/>
          <p:cNvSpPr txBox="1"/>
          <p:nvPr/>
        </p:nvSpPr>
        <p:spPr>
          <a:xfrm>
            <a:off x="6329213" y="4220110"/>
            <a:ext cx="433132" cy="307777"/>
          </a:xfrm>
          <a:prstGeom prst="rect">
            <a:avLst/>
          </a:prstGeom>
          <a:noFill/>
        </p:spPr>
        <p:txBody>
          <a:bodyPr wrap="none" rtlCol="0">
            <a:spAutoFit/>
          </a:bodyPr>
          <a:lstStyle/>
          <a:p>
            <a:r>
              <a:rPr lang="fr-FR" sz="1400" b="0" dirty="0" smtClean="0">
                <a:solidFill>
                  <a:schemeClr val="tx1"/>
                </a:solidFill>
                <a:latin typeface="Arial"/>
                <a:cs typeface="Arial"/>
              </a:rPr>
              <a:t>m2</a:t>
            </a:r>
          </a:p>
        </p:txBody>
      </p:sp>
      <p:cxnSp>
        <p:nvCxnSpPr>
          <p:cNvPr id="453" name="Connecteur droit avec flèche 452"/>
          <p:cNvCxnSpPr/>
          <p:nvPr/>
        </p:nvCxnSpPr>
        <p:spPr bwMode="auto">
          <a:xfrm>
            <a:off x="3953670" y="5187567"/>
            <a:ext cx="598646" cy="0"/>
          </a:xfrm>
          <a:prstGeom prst="straightConnector1">
            <a:avLst/>
          </a:prstGeom>
          <a:noFill/>
          <a:ln w="9525" cap="flat" cmpd="sng" algn="ctr">
            <a:solidFill>
              <a:schemeClr val="tx1"/>
            </a:solidFill>
            <a:prstDash val="solid"/>
            <a:round/>
            <a:headEnd type="none" w="med" len="med"/>
            <a:tailEnd type="arrow"/>
          </a:ln>
          <a:effectLst/>
        </p:spPr>
      </p:cxnSp>
      <p:grpSp>
        <p:nvGrpSpPr>
          <p:cNvPr id="454" name="Groupe 453"/>
          <p:cNvGrpSpPr/>
          <p:nvPr/>
        </p:nvGrpSpPr>
        <p:grpSpPr>
          <a:xfrm rot="10800000">
            <a:off x="4667802" y="3847854"/>
            <a:ext cx="555645" cy="0"/>
            <a:chOff x="4168631" y="3875923"/>
            <a:chExt cx="555645" cy="0"/>
          </a:xfrm>
        </p:grpSpPr>
        <p:cxnSp>
          <p:nvCxnSpPr>
            <p:cNvPr id="455" name="Connecteur droit avec flèche 454"/>
            <p:cNvCxnSpPr/>
            <p:nvPr/>
          </p:nvCxnSpPr>
          <p:spPr bwMode="auto">
            <a:xfrm>
              <a:off x="4168631"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56" name="Connecteur droit avec flèche 455"/>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57" name="Connecteur droit 456"/>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58" name="ZoneTexte 457"/>
          <p:cNvSpPr txBox="1"/>
          <p:nvPr/>
        </p:nvSpPr>
        <p:spPr>
          <a:xfrm>
            <a:off x="4627448" y="3585151"/>
            <a:ext cx="373820" cy="307777"/>
          </a:xfrm>
          <a:prstGeom prst="rect">
            <a:avLst/>
          </a:prstGeom>
          <a:noFill/>
        </p:spPr>
        <p:txBody>
          <a:bodyPr wrap="none" rtlCol="0">
            <a:spAutoFit/>
          </a:bodyPr>
          <a:lstStyle/>
          <a:p>
            <a:r>
              <a:rPr lang="fr-FR" sz="1400" b="0" dirty="0" smtClean="0">
                <a:solidFill>
                  <a:schemeClr val="tx1"/>
                </a:solidFill>
                <a:latin typeface="Arial"/>
                <a:cs typeface="Arial"/>
              </a:rPr>
              <a:t>c1</a:t>
            </a:r>
          </a:p>
        </p:txBody>
      </p:sp>
      <p:sp>
        <p:nvSpPr>
          <p:cNvPr id="459" name="ZoneTexte 458"/>
          <p:cNvSpPr txBox="1"/>
          <p:nvPr/>
        </p:nvSpPr>
        <p:spPr>
          <a:xfrm>
            <a:off x="5259424" y="3410737"/>
            <a:ext cx="389850" cy="369332"/>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460" name="ZoneTexte 459"/>
          <p:cNvSpPr txBox="1"/>
          <p:nvPr/>
        </p:nvSpPr>
        <p:spPr>
          <a:xfrm>
            <a:off x="5304884" y="3726899"/>
            <a:ext cx="287258" cy="276999"/>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461" name="ZoneTexte 460"/>
          <p:cNvSpPr txBox="1"/>
          <p:nvPr/>
        </p:nvSpPr>
        <p:spPr>
          <a:xfrm>
            <a:off x="6355389" y="4520450"/>
            <a:ext cx="415498" cy="369332"/>
          </a:xfrm>
          <a:prstGeom prst="rect">
            <a:avLst/>
          </a:prstGeom>
          <a:noFill/>
        </p:spPr>
        <p:txBody>
          <a:bodyPr wrap="none" rtlCol="0">
            <a:spAutoFit/>
          </a:bodyPr>
          <a:lstStyle/>
          <a:p>
            <a:r>
              <a:rPr lang="fr-FR" sz="1800" b="0" dirty="0">
                <a:solidFill>
                  <a:schemeClr val="tx1"/>
                </a:solidFill>
                <a:latin typeface="Arial"/>
                <a:cs typeface="Arial"/>
              </a:rPr>
              <a:t>Q</a:t>
            </a:r>
            <a:r>
              <a:rPr lang="fr-FR" sz="1800" b="0" dirty="0" smtClean="0">
                <a:solidFill>
                  <a:schemeClr val="tx1"/>
                </a:solidFill>
                <a:latin typeface="Arial"/>
                <a:cs typeface="Arial"/>
              </a:rPr>
              <a:t>i</a:t>
            </a:r>
          </a:p>
        </p:txBody>
      </p:sp>
      <p:sp>
        <p:nvSpPr>
          <p:cNvPr id="462" name="ZoneTexte 461"/>
          <p:cNvSpPr txBox="1"/>
          <p:nvPr/>
        </p:nvSpPr>
        <p:spPr>
          <a:xfrm>
            <a:off x="6064764" y="4551801"/>
            <a:ext cx="287258" cy="276999"/>
          </a:xfrm>
          <a:prstGeom prst="rect">
            <a:avLst/>
          </a:prstGeom>
          <a:noFill/>
        </p:spPr>
        <p:txBody>
          <a:bodyPr wrap="none" rtlCol="0">
            <a:spAutoFit/>
          </a:bodyPr>
          <a:lstStyle/>
          <a:p>
            <a:r>
              <a:rPr lang="fr-FR" sz="1200" b="0" dirty="0" smtClean="0">
                <a:solidFill>
                  <a:schemeClr val="tx1"/>
                </a:solidFill>
                <a:latin typeface="Arial"/>
                <a:cs typeface="Arial"/>
              </a:rPr>
              <a:t>X</a:t>
            </a:r>
          </a:p>
        </p:txBody>
      </p:sp>
      <p:cxnSp>
        <p:nvCxnSpPr>
          <p:cNvPr id="465" name="Connecteur droit avec flèche 464"/>
          <p:cNvCxnSpPr/>
          <p:nvPr/>
        </p:nvCxnSpPr>
        <p:spPr bwMode="auto">
          <a:xfrm flipH="1">
            <a:off x="6137607" y="5180834"/>
            <a:ext cx="598646" cy="0"/>
          </a:xfrm>
          <a:prstGeom prst="straightConnector1">
            <a:avLst/>
          </a:prstGeom>
          <a:noFill/>
          <a:ln w="9525" cap="flat" cmpd="sng" algn="ctr">
            <a:solidFill>
              <a:schemeClr val="tx1"/>
            </a:solidFill>
            <a:prstDash val="solid"/>
            <a:round/>
            <a:headEnd type="none" w="med" len="med"/>
            <a:tailEnd type="arrow"/>
          </a:ln>
          <a:effectLst/>
        </p:spPr>
      </p:cxnSp>
      <p:sp>
        <p:nvSpPr>
          <p:cNvPr id="467" name="Rectangle 313"/>
          <p:cNvSpPr>
            <a:spLocks noChangeArrowheads="1"/>
          </p:cNvSpPr>
          <p:nvPr/>
        </p:nvSpPr>
        <p:spPr bwMode="auto">
          <a:xfrm>
            <a:off x="1385294" y="1093048"/>
            <a:ext cx="2067219"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68" name="Rectangle 311"/>
          <p:cNvSpPr>
            <a:spLocks noChangeArrowheads="1"/>
          </p:cNvSpPr>
          <p:nvPr/>
        </p:nvSpPr>
        <p:spPr bwMode="auto">
          <a:xfrm>
            <a:off x="2515254" y="1089873"/>
            <a:ext cx="97283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P    S    T </a:t>
            </a:r>
            <a:endParaRPr lang="fr-FR" altLang="fr-FR" sz="1400" b="0" dirty="0">
              <a:latin typeface="Arial" panose="020B0604020202020204" pitchFamily="34" charset="0"/>
              <a:cs typeface="Arial" panose="020B0604020202020204" pitchFamily="34" charset="0"/>
            </a:endParaRPr>
          </a:p>
        </p:txBody>
      </p:sp>
      <p:sp>
        <p:nvSpPr>
          <p:cNvPr id="469" name="Rectangle 312"/>
          <p:cNvSpPr>
            <a:spLocks noChangeArrowheads="1"/>
          </p:cNvSpPr>
          <p:nvPr/>
        </p:nvSpPr>
        <p:spPr bwMode="auto">
          <a:xfrm>
            <a:off x="1658344" y="1091461"/>
            <a:ext cx="932948"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t>
            </a:r>
            <a:r>
              <a:rPr lang="fr-FR" altLang="fr-FR" sz="1400" b="0" dirty="0" smtClean="0">
                <a:latin typeface="Symbol" panose="05050102010706020507" pitchFamily="18" charset="2"/>
                <a:cs typeface="Arial" panose="020B0604020202020204" pitchFamily="34" charset="0"/>
              </a:rPr>
              <a:t>Æ</a:t>
            </a:r>
            <a:r>
              <a:rPr lang="fr-FR" altLang="fr-FR" sz="1400" b="0" dirty="0" smtClean="0">
                <a:latin typeface="Arial" panose="020B0604020202020204" pitchFamily="34" charset="0"/>
                <a:cs typeface="Arial" panose="020B0604020202020204" pitchFamily="34" charset="0"/>
              </a:rPr>
              <a:t> s4] </a:t>
            </a:r>
            <a:r>
              <a:rPr lang="fr-FR" altLang="fr-FR" sz="1400" b="0" dirty="0">
                <a:latin typeface="Arial" panose="020B0604020202020204" pitchFamily="34" charset="0"/>
                <a:ea typeface="Arial Unicode MS"/>
                <a:cs typeface="Arial" panose="020B0604020202020204" pitchFamily="34" charset="0"/>
                <a:sym typeface="CATIA Symbols"/>
              </a:rPr>
              <a:t>Ⓛ</a:t>
            </a:r>
            <a:endParaRPr lang="fr-FR" altLang="fr-FR" sz="1400" b="0" dirty="0">
              <a:latin typeface="Arial" panose="020B0604020202020204" pitchFamily="34" charset="0"/>
              <a:cs typeface="Arial" panose="020B0604020202020204" pitchFamily="34" charset="0"/>
            </a:endParaRPr>
          </a:p>
        </p:txBody>
      </p:sp>
      <p:sp>
        <p:nvSpPr>
          <p:cNvPr id="470" name="Line 314"/>
          <p:cNvSpPr>
            <a:spLocks noChangeShapeType="1"/>
          </p:cNvSpPr>
          <p:nvPr/>
        </p:nvSpPr>
        <p:spPr bwMode="auto">
          <a:xfrm>
            <a:off x="1687026"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71" name="Line 315"/>
          <p:cNvSpPr>
            <a:spLocks noChangeShapeType="1"/>
          </p:cNvSpPr>
          <p:nvPr/>
        </p:nvSpPr>
        <p:spPr bwMode="auto">
          <a:xfrm>
            <a:off x="2527417"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72" name="Line 316"/>
          <p:cNvSpPr>
            <a:spLocks noChangeShapeType="1"/>
          </p:cNvSpPr>
          <p:nvPr/>
        </p:nvSpPr>
        <p:spPr bwMode="auto">
          <a:xfrm>
            <a:off x="2835929"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473" name="Group 317"/>
          <p:cNvGrpSpPr>
            <a:grpSpLocks/>
          </p:cNvGrpSpPr>
          <p:nvPr/>
        </p:nvGrpSpPr>
        <p:grpSpPr bwMode="auto">
          <a:xfrm>
            <a:off x="1429744" y="1148611"/>
            <a:ext cx="190500" cy="192087"/>
            <a:chOff x="4360" y="1124"/>
            <a:chExt cx="120" cy="120"/>
          </a:xfrm>
        </p:grpSpPr>
        <p:sp>
          <p:nvSpPr>
            <p:cNvPr id="47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7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47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477" name="Line 321"/>
          <p:cNvSpPr>
            <a:spLocks noChangeShapeType="1"/>
          </p:cNvSpPr>
          <p:nvPr/>
        </p:nvSpPr>
        <p:spPr bwMode="auto">
          <a:xfrm>
            <a:off x="3135148"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507" name="Groupe 506"/>
          <p:cNvGrpSpPr/>
          <p:nvPr/>
        </p:nvGrpSpPr>
        <p:grpSpPr>
          <a:xfrm flipH="1">
            <a:off x="3214538" y="2119281"/>
            <a:ext cx="533400" cy="308419"/>
            <a:chOff x="-147477" y="2166906"/>
            <a:chExt cx="533400" cy="308419"/>
          </a:xfrm>
        </p:grpSpPr>
        <p:sp>
          <p:nvSpPr>
            <p:cNvPr id="478" name="Rectangle 1211"/>
            <p:cNvSpPr>
              <a:spLocks noChangeArrowheads="1"/>
            </p:cNvSpPr>
            <p:nvPr/>
          </p:nvSpPr>
          <p:spPr bwMode="auto">
            <a:xfrm rot="5400000">
              <a:off x="-141127" y="2173256"/>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479" name="Line 1212"/>
            <p:cNvSpPr>
              <a:spLocks noChangeShapeType="1"/>
            </p:cNvSpPr>
            <p:nvPr/>
          </p:nvSpPr>
          <p:spPr bwMode="auto">
            <a:xfrm rot="5400000" flipV="1">
              <a:off x="271623" y="2205006"/>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80" name="Freeform 1213"/>
            <p:cNvSpPr>
              <a:spLocks/>
            </p:cNvSpPr>
            <p:nvPr/>
          </p:nvSpPr>
          <p:spPr bwMode="auto">
            <a:xfrm rot="5400000">
              <a:off x="268448" y="2279618"/>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81" name="Rectangle 1214"/>
            <p:cNvSpPr>
              <a:spLocks noChangeArrowheads="1"/>
            </p:cNvSpPr>
            <p:nvPr/>
          </p:nvSpPr>
          <p:spPr bwMode="auto">
            <a:xfrm>
              <a:off x="-147477" y="2166906"/>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panose="020B0604020202020204" pitchFamily="34" charset="0"/>
                  <a:cs typeface="Arial" panose="020B0604020202020204" pitchFamily="34" charset="0"/>
                </a:rPr>
                <a:t>T</a:t>
              </a:r>
              <a:endParaRPr lang="fr-FR" altLang="fr-FR" sz="1400" b="0" dirty="0">
                <a:solidFill>
                  <a:prstClr val="black"/>
                </a:solidFill>
                <a:latin typeface="Arial" panose="020B0604020202020204" pitchFamily="34" charset="0"/>
                <a:cs typeface="Arial" panose="020B0604020202020204" pitchFamily="34" charset="0"/>
              </a:endParaRPr>
            </a:p>
          </p:txBody>
        </p:sp>
      </p:grpSp>
      <p:sp>
        <p:nvSpPr>
          <p:cNvPr id="482" name="Rectangle 268"/>
          <p:cNvSpPr>
            <a:spLocks noChangeArrowheads="1"/>
          </p:cNvSpPr>
          <p:nvPr/>
        </p:nvSpPr>
        <p:spPr bwMode="auto">
          <a:xfrm>
            <a:off x="2530277" y="2831647"/>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483" name="Line 269"/>
          <p:cNvSpPr>
            <a:spLocks noChangeShapeType="1"/>
          </p:cNvSpPr>
          <p:nvPr/>
        </p:nvSpPr>
        <p:spPr bwMode="auto">
          <a:xfrm flipV="1">
            <a:off x="2676327" y="2666547"/>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84" name="Freeform 270"/>
          <p:cNvSpPr>
            <a:spLocks/>
          </p:cNvSpPr>
          <p:nvPr/>
        </p:nvSpPr>
        <p:spPr bwMode="auto">
          <a:xfrm>
            <a:off x="2599334" y="2661785"/>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85" name="Rectangle 271"/>
          <p:cNvSpPr>
            <a:spLocks noChangeArrowheads="1"/>
          </p:cNvSpPr>
          <p:nvPr/>
        </p:nvSpPr>
        <p:spPr bwMode="auto">
          <a:xfrm>
            <a:off x="2523240" y="2836410"/>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fontAlgn="auto">
              <a:spcBef>
                <a:spcPct val="0"/>
              </a:spcBef>
              <a:spcAft>
                <a:spcPts val="0"/>
              </a:spcAft>
              <a:buFontTx/>
              <a:buNone/>
            </a:pPr>
            <a:r>
              <a:rPr lang="en-US" altLang="fr-FR" sz="1400" b="0" dirty="0" smtClean="0">
                <a:solidFill>
                  <a:prstClr val="black"/>
                </a:solidFill>
                <a:latin typeface="Arial" panose="020B0604020202020204" pitchFamily="34" charset="0"/>
                <a:cs typeface="Arial" panose="020B0604020202020204" pitchFamily="34" charset="0"/>
              </a:rPr>
              <a:t>S</a:t>
            </a:r>
            <a:endParaRPr lang="en-US" altLang="fr-FR" sz="1400" b="0" dirty="0">
              <a:solidFill>
                <a:prstClr val="black"/>
              </a:solidFill>
              <a:latin typeface="Arial" panose="020B0604020202020204" pitchFamily="34" charset="0"/>
              <a:cs typeface="Arial" panose="020B0604020202020204" pitchFamily="34" charset="0"/>
            </a:endParaRPr>
          </a:p>
        </p:txBody>
      </p:sp>
      <p:sp>
        <p:nvSpPr>
          <p:cNvPr id="486" name="Rectangle 210"/>
          <p:cNvSpPr>
            <a:spLocks noChangeArrowheads="1"/>
          </p:cNvSpPr>
          <p:nvPr/>
        </p:nvSpPr>
        <p:spPr bwMode="auto">
          <a:xfrm>
            <a:off x="1789342" y="265789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87" name="Line 211"/>
          <p:cNvSpPr>
            <a:spLocks noChangeShapeType="1"/>
          </p:cNvSpPr>
          <p:nvPr/>
        </p:nvSpPr>
        <p:spPr bwMode="auto">
          <a:xfrm flipV="1">
            <a:off x="1935392" y="254359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88" name="Freeform 212"/>
          <p:cNvSpPr>
            <a:spLocks/>
          </p:cNvSpPr>
          <p:nvPr/>
        </p:nvSpPr>
        <p:spPr bwMode="auto">
          <a:xfrm>
            <a:off x="1857605" y="252772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89" name="Rectangle 223"/>
          <p:cNvSpPr>
            <a:spLocks noChangeArrowheads="1"/>
          </p:cNvSpPr>
          <p:nvPr/>
        </p:nvSpPr>
        <p:spPr bwMode="auto">
          <a:xfrm>
            <a:off x="1782992" y="265154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panose="020B0604020202020204" pitchFamily="34" charset="0"/>
                <a:cs typeface="Arial" panose="020B0604020202020204" pitchFamily="34" charset="0"/>
              </a:rPr>
              <a:t>P</a:t>
            </a:r>
            <a:endParaRPr lang="fr-FR" altLang="fr-FR" sz="1400" b="0" dirty="0">
              <a:latin typeface="Arial" panose="020B0604020202020204" pitchFamily="34" charset="0"/>
              <a:cs typeface="Arial" panose="020B0604020202020204" pitchFamily="34" charset="0"/>
            </a:endParaRPr>
          </a:p>
        </p:txBody>
      </p:sp>
      <p:grpSp>
        <p:nvGrpSpPr>
          <p:cNvPr id="494" name="Group 507"/>
          <p:cNvGrpSpPr>
            <a:grpSpLocks/>
          </p:cNvGrpSpPr>
          <p:nvPr/>
        </p:nvGrpSpPr>
        <p:grpSpPr bwMode="auto">
          <a:xfrm>
            <a:off x="4188377" y="982978"/>
            <a:ext cx="138113" cy="136525"/>
            <a:chOff x="1270" y="2213"/>
            <a:chExt cx="87" cy="86"/>
          </a:xfrm>
        </p:grpSpPr>
        <p:sp>
          <p:nvSpPr>
            <p:cNvPr id="495"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96"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sp>
        <p:nvSpPr>
          <p:cNvPr id="497" name="Rectangle 716"/>
          <p:cNvSpPr>
            <a:spLocks noChangeArrowheads="1"/>
          </p:cNvSpPr>
          <p:nvPr/>
        </p:nvSpPr>
        <p:spPr bwMode="auto">
          <a:xfrm>
            <a:off x="4839252" y="905870"/>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P</a:t>
            </a:r>
            <a:endParaRPr lang="fr-FR" altLang="fr-FR" sz="1400" b="0" dirty="0">
              <a:latin typeface="Arial" charset="0"/>
            </a:endParaRPr>
          </a:p>
        </p:txBody>
      </p:sp>
      <p:sp>
        <p:nvSpPr>
          <p:cNvPr id="498" name="Rectangle 717"/>
          <p:cNvSpPr>
            <a:spLocks noChangeArrowheads="1"/>
          </p:cNvSpPr>
          <p:nvPr/>
        </p:nvSpPr>
        <p:spPr bwMode="auto">
          <a:xfrm>
            <a:off x="4436482" y="905870"/>
            <a:ext cx="42479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t2s</a:t>
            </a:r>
            <a:endParaRPr lang="fr-FR" altLang="fr-FR" sz="1400" b="0" dirty="0">
              <a:latin typeface="Arial" charset="0"/>
            </a:endParaRPr>
          </a:p>
        </p:txBody>
      </p:sp>
      <p:sp>
        <p:nvSpPr>
          <p:cNvPr id="499" name="Rectangle 719"/>
          <p:cNvSpPr>
            <a:spLocks noChangeArrowheads="1"/>
          </p:cNvSpPr>
          <p:nvPr/>
        </p:nvSpPr>
        <p:spPr bwMode="auto">
          <a:xfrm>
            <a:off x="4099477" y="922653"/>
            <a:ext cx="1054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00" name="Line 720"/>
          <p:cNvSpPr>
            <a:spLocks noChangeShapeType="1"/>
          </p:cNvSpPr>
          <p:nvPr/>
        </p:nvSpPr>
        <p:spPr bwMode="auto">
          <a:xfrm>
            <a:off x="4441293" y="91630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01" name="Line 721"/>
          <p:cNvSpPr>
            <a:spLocks noChangeShapeType="1"/>
          </p:cNvSpPr>
          <p:nvPr/>
        </p:nvSpPr>
        <p:spPr bwMode="auto">
          <a:xfrm>
            <a:off x="4855127" y="91630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02" name="ZoneTexte 501"/>
          <p:cNvSpPr txBox="1"/>
          <p:nvPr/>
        </p:nvSpPr>
        <p:spPr>
          <a:xfrm>
            <a:off x="5139512" y="904455"/>
            <a:ext cx="356188" cy="276999"/>
          </a:xfrm>
          <a:prstGeom prst="rect">
            <a:avLst/>
          </a:prstGeom>
          <a:noFill/>
        </p:spPr>
        <p:txBody>
          <a:bodyPr wrap="none" rtlCol="0">
            <a:spAutoFit/>
          </a:bodyPr>
          <a:lstStyle/>
          <a:p>
            <a:r>
              <a:rPr lang="fr-FR" sz="1200" dirty="0" smtClean="0"/>
              <a:t>(5)</a:t>
            </a:r>
            <a:endParaRPr lang="fr-FR" sz="1200" dirty="0"/>
          </a:p>
        </p:txBody>
      </p:sp>
      <p:cxnSp>
        <p:nvCxnSpPr>
          <p:cNvPr id="504" name="Connecteur droit 503"/>
          <p:cNvCxnSpPr/>
          <p:nvPr/>
        </p:nvCxnSpPr>
        <p:spPr>
          <a:xfrm>
            <a:off x="2217392" y="2318512"/>
            <a:ext cx="249168" cy="32898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6" name="Connecteur droit 505"/>
          <p:cNvCxnSpPr/>
          <p:nvPr/>
        </p:nvCxnSpPr>
        <p:spPr>
          <a:xfrm>
            <a:off x="2466560" y="2657897"/>
            <a:ext cx="35581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08" name="ZoneTexte 507"/>
          <p:cNvSpPr txBox="1"/>
          <p:nvPr/>
        </p:nvSpPr>
        <p:spPr>
          <a:xfrm>
            <a:off x="3434474" y="1098741"/>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(4)</a:t>
            </a:r>
            <a:endParaRPr lang="fr-FR" sz="1200" dirty="0">
              <a:latin typeface="Arial" panose="020B0604020202020204" pitchFamily="34" charset="0"/>
              <a:cs typeface="Arial" panose="020B0604020202020204" pitchFamily="34" charset="0"/>
            </a:endParaRPr>
          </a:p>
        </p:txBody>
      </p:sp>
      <p:sp>
        <p:nvSpPr>
          <p:cNvPr id="509" name="Forme libre 508"/>
          <p:cNvSpPr/>
          <p:nvPr/>
        </p:nvSpPr>
        <p:spPr bwMode="auto">
          <a:xfrm>
            <a:off x="2404745" y="5633450"/>
            <a:ext cx="412986" cy="739969"/>
          </a:xfrm>
          <a:custGeom>
            <a:avLst/>
            <a:gdLst>
              <a:gd name="connsiteX0" fmla="*/ 57511 w 438511"/>
              <a:gd name="connsiteY0" fmla="*/ 757127 h 785702"/>
              <a:gd name="connsiteX1" fmla="*/ 47986 w 438511"/>
              <a:gd name="connsiteY1" fmla="*/ 557102 h 785702"/>
              <a:gd name="connsiteX2" fmla="*/ 38461 w 438511"/>
              <a:gd name="connsiteY2" fmla="*/ 338027 h 785702"/>
              <a:gd name="connsiteX3" fmla="*/ 9886 w 438511"/>
              <a:gd name="connsiteY3" fmla="*/ 118952 h 785702"/>
              <a:gd name="connsiteX4" fmla="*/ 19411 w 438511"/>
              <a:gd name="connsiteY4" fmla="*/ 33227 h 785702"/>
              <a:gd name="connsiteX5" fmla="*/ 219436 w 438511"/>
              <a:gd name="connsiteY5" fmla="*/ 33227 h 785702"/>
              <a:gd name="connsiteX6" fmla="*/ 333736 w 438511"/>
              <a:gd name="connsiteY6" fmla="*/ 14177 h 785702"/>
              <a:gd name="connsiteX7" fmla="*/ 381361 w 438511"/>
              <a:gd name="connsiteY7" fmla="*/ 23702 h 785702"/>
              <a:gd name="connsiteX8" fmla="*/ 390886 w 438511"/>
              <a:gd name="connsiteY8" fmla="*/ 290402 h 785702"/>
              <a:gd name="connsiteX9" fmla="*/ 428986 w 438511"/>
              <a:gd name="connsiteY9" fmla="*/ 614252 h 785702"/>
              <a:gd name="connsiteX10" fmla="*/ 438511 w 438511"/>
              <a:gd name="connsiteY10" fmla="*/ 785702 h 7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511" h="785702">
                <a:moveTo>
                  <a:pt x="57511" y="757127"/>
                </a:moveTo>
                <a:cubicBezTo>
                  <a:pt x="54336" y="690452"/>
                  <a:pt x="51161" y="626952"/>
                  <a:pt x="47986" y="557102"/>
                </a:cubicBezTo>
                <a:cubicBezTo>
                  <a:pt x="44811" y="487252"/>
                  <a:pt x="44811" y="411052"/>
                  <a:pt x="38461" y="338027"/>
                </a:cubicBezTo>
                <a:cubicBezTo>
                  <a:pt x="32111" y="265002"/>
                  <a:pt x="13061" y="169752"/>
                  <a:pt x="9886" y="118952"/>
                </a:cubicBezTo>
                <a:cubicBezTo>
                  <a:pt x="6711" y="68152"/>
                  <a:pt x="-15514" y="47514"/>
                  <a:pt x="19411" y="33227"/>
                </a:cubicBezTo>
                <a:cubicBezTo>
                  <a:pt x="54336" y="18939"/>
                  <a:pt x="167049" y="36402"/>
                  <a:pt x="219436" y="33227"/>
                </a:cubicBezTo>
                <a:cubicBezTo>
                  <a:pt x="271823" y="30052"/>
                  <a:pt x="306749" y="15764"/>
                  <a:pt x="333736" y="14177"/>
                </a:cubicBezTo>
                <a:cubicBezTo>
                  <a:pt x="360723" y="12590"/>
                  <a:pt x="371836" y="-22336"/>
                  <a:pt x="381361" y="23702"/>
                </a:cubicBezTo>
                <a:cubicBezTo>
                  <a:pt x="390886" y="69739"/>
                  <a:pt x="382949" y="191977"/>
                  <a:pt x="390886" y="290402"/>
                </a:cubicBezTo>
                <a:cubicBezTo>
                  <a:pt x="398824" y="388827"/>
                  <a:pt x="421049" y="531702"/>
                  <a:pt x="428986" y="614252"/>
                </a:cubicBezTo>
                <a:cubicBezTo>
                  <a:pt x="436924" y="696802"/>
                  <a:pt x="437717" y="741252"/>
                  <a:pt x="438511" y="785702"/>
                </a:cubicBezTo>
              </a:path>
            </a:pathLst>
          </a:custGeom>
          <a:solidFill>
            <a:srgbClr val="FFFF99"/>
          </a:solidFill>
          <a:ln w="19050" cap="flat" cmpd="sng">
            <a:solidFill>
              <a:schemeClr val="tx1"/>
            </a:solidFill>
            <a:prstDash val="solid"/>
            <a:round/>
            <a:headEnd/>
            <a:tailEnd/>
          </a:ln>
        </p:spPr>
        <p:txBody>
          <a:bodyPr rtlCol="0" anchor="ctr"/>
          <a:lstStyle/>
          <a:p>
            <a:pPr algn="ctr"/>
            <a:endParaRPr lang="fr-FR"/>
          </a:p>
        </p:txBody>
      </p:sp>
      <p:sp>
        <p:nvSpPr>
          <p:cNvPr id="510" name="Forme libre 509"/>
          <p:cNvSpPr/>
          <p:nvPr/>
        </p:nvSpPr>
        <p:spPr bwMode="auto">
          <a:xfrm>
            <a:off x="674546" y="5686959"/>
            <a:ext cx="403676" cy="71116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55115">
                <a:moveTo>
                  <a:pt x="0" y="755115"/>
                </a:moveTo>
                <a:cubicBezTo>
                  <a:pt x="11906" y="687646"/>
                  <a:pt x="23813" y="620177"/>
                  <a:pt x="28575" y="545565"/>
                </a:cubicBezTo>
                <a:cubicBezTo>
                  <a:pt x="33338" y="470952"/>
                  <a:pt x="28575" y="307440"/>
                  <a:pt x="28575" y="307440"/>
                </a:cubicBezTo>
                <a:cubicBezTo>
                  <a:pt x="28575" y="228065"/>
                  <a:pt x="11113" y="116940"/>
                  <a:pt x="28575" y="69315"/>
                </a:cubicBezTo>
                <a:cubicBezTo>
                  <a:pt x="46038" y="21690"/>
                  <a:pt x="79375" y="29627"/>
                  <a:pt x="133350" y="21690"/>
                </a:cubicBezTo>
                <a:cubicBezTo>
                  <a:pt x="187325" y="13753"/>
                  <a:pt x="307975" y="20102"/>
                  <a:pt x="352425" y="21690"/>
                </a:cubicBezTo>
                <a:cubicBezTo>
                  <a:pt x="396875" y="23277"/>
                  <a:pt x="395288" y="-33872"/>
                  <a:pt x="400050" y="31215"/>
                </a:cubicBezTo>
                <a:cubicBezTo>
                  <a:pt x="404812" y="96302"/>
                  <a:pt x="379413" y="310615"/>
                  <a:pt x="381000" y="412215"/>
                </a:cubicBezTo>
                <a:cubicBezTo>
                  <a:pt x="382588" y="513815"/>
                  <a:pt x="401638" y="583665"/>
                  <a:pt x="409575" y="640815"/>
                </a:cubicBezTo>
                <a:cubicBezTo>
                  <a:pt x="417512" y="697965"/>
                  <a:pt x="423068" y="726540"/>
                  <a:pt x="428625" y="755115"/>
                </a:cubicBezTo>
              </a:path>
            </a:pathLst>
          </a:custGeom>
          <a:solidFill>
            <a:srgbClr val="FFFF99"/>
          </a:solidFill>
          <a:ln w="19050" cap="flat" cmpd="sng">
            <a:solidFill>
              <a:schemeClr val="tx1"/>
            </a:solidFill>
            <a:prstDash val="solid"/>
            <a:round/>
            <a:headEnd/>
            <a:tailEnd/>
          </a:ln>
        </p:spPr>
        <p:txBody>
          <a:bodyPr rtlCol="0" anchor="ctr"/>
          <a:lstStyle/>
          <a:p>
            <a:pPr algn="ctr"/>
            <a:endParaRPr lang="fr-FR"/>
          </a:p>
        </p:txBody>
      </p:sp>
      <p:sp>
        <p:nvSpPr>
          <p:cNvPr id="511" name="Forme libre 510"/>
          <p:cNvSpPr/>
          <p:nvPr/>
        </p:nvSpPr>
        <p:spPr bwMode="auto">
          <a:xfrm>
            <a:off x="318394" y="6226735"/>
            <a:ext cx="3039208"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512" name="Line 24"/>
          <p:cNvSpPr>
            <a:spLocks noChangeShapeType="1"/>
          </p:cNvSpPr>
          <p:nvPr/>
        </p:nvSpPr>
        <p:spPr bwMode="auto">
          <a:xfrm>
            <a:off x="835783" y="5712730"/>
            <a:ext cx="0" cy="104931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3" name="Line 25"/>
          <p:cNvSpPr>
            <a:spLocks noChangeShapeType="1"/>
          </p:cNvSpPr>
          <p:nvPr/>
        </p:nvSpPr>
        <p:spPr bwMode="auto">
          <a:xfrm>
            <a:off x="2597612" y="5745622"/>
            <a:ext cx="0" cy="100905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4" name="Line 29"/>
          <p:cNvSpPr>
            <a:spLocks noChangeShapeType="1"/>
          </p:cNvSpPr>
          <p:nvPr/>
        </p:nvSpPr>
        <p:spPr bwMode="auto">
          <a:xfrm>
            <a:off x="219404" y="6224053"/>
            <a:ext cx="320948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5" name="Line 30"/>
          <p:cNvSpPr>
            <a:spLocks noChangeShapeType="1"/>
          </p:cNvSpPr>
          <p:nvPr/>
        </p:nvSpPr>
        <p:spPr bwMode="auto">
          <a:xfrm flipV="1">
            <a:off x="762037" y="5570695"/>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6" name="Line 31"/>
          <p:cNvSpPr>
            <a:spLocks noChangeShapeType="1"/>
          </p:cNvSpPr>
          <p:nvPr/>
        </p:nvSpPr>
        <p:spPr bwMode="auto">
          <a:xfrm flipV="1">
            <a:off x="989660" y="5578171"/>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7" name="Line 32"/>
          <p:cNvSpPr>
            <a:spLocks noChangeShapeType="1"/>
          </p:cNvSpPr>
          <p:nvPr/>
        </p:nvSpPr>
        <p:spPr bwMode="auto">
          <a:xfrm flipV="1">
            <a:off x="2494905" y="5585646"/>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18" name="Line 33"/>
          <p:cNvSpPr>
            <a:spLocks noChangeShapeType="1"/>
          </p:cNvSpPr>
          <p:nvPr/>
        </p:nvSpPr>
        <p:spPr bwMode="auto">
          <a:xfrm flipV="1">
            <a:off x="2717706" y="5593122"/>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20" name="Text Box 38"/>
          <p:cNvSpPr txBox="1">
            <a:spLocks noChangeArrowheads="1"/>
          </p:cNvSpPr>
          <p:nvPr/>
        </p:nvSpPr>
        <p:spPr bwMode="auto">
          <a:xfrm>
            <a:off x="539822" y="5089593"/>
            <a:ext cx="56938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s4</a:t>
            </a:r>
            <a:endParaRPr lang="en-GB" altLang="fr-FR" sz="1600" b="0" dirty="0">
              <a:solidFill>
                <a:prstClr val="black"/>
              </a:solidFill>
              <a:latin typeface="Arial" charset="0"/>
            </a:endParaRPr>
          </a:p>
        </p:txBody>
      </p:sp>
      <p:grpSp>
        <p:nvGrpSpPr>
          <p:cNvPr id="521" name="Groupe 520"/>
          <p:cNvGrpSpPr/>
          <p:nvPr/>
        </p:nvGrpSpPr>
        <p:grpSpPr>
          <a:xfrm>
            <a:off x="2667051" y="5802317"/>
            <a:ext cx="250943" cy="45719"/>
            <a:chOff x="4105399" y="3875923"/>
            <a:chExt cx="618877" cy="0"/>
          </a:xfrm>
        </p:grpSpPr>
        <p:cxnSp>
          <p:nvCxnSpPr>
            <p:cNvPr id="522" name="Connecteur droit avec flèche 521"/>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23" name="Connecteur droit avec flèche 522"/>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24" name="Connecteur droit 523"/>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25" name="Groupe 524"/>
          <p:cNvGrpSpPr/>
          <p:nvPr/>
        </p:nvGrpSpPr>
        <p:grpSpPr>
          <a:xfrm rot="10800000">
            <a:off x="2236620" y="5973420"/>
            <a:ext cx="340648" cy="45719"/>
            <a:chOff x="4105399" y="3875923"/>
            <a:chExt cx="618877" cy="0"/>
          </a:xfrm>
        </p:grpSpPr>
        <p:cxnSp>
          <p:nvCxnSpPr>
            <p:cNvPr id="526" name="Connecteur droit avec flèche 525"/>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27" name="Connecteur droit avec flèche 526"/>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28" name="Connecteur droit 527"/>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29" name="Groupe 528"/>
          <p:cNvGrpSpPr/>
          <p:nvPr/>
        </p:nvGrpSpPr>
        <p:grpSpPr>
          <a:xfrm rot="10800000">
            <a:off x="276555" y="5929326"/>
            <a:ext cx="582854" cy="0"/>
            <a:chOff x="4105399" y="3875923"/>
            <a:chExt cx="618877" cy="0"/>
          </a:xfrm>
        </p:grpSpPr>
        <p:cxnSp>
          <p:nvCxnSpPr>
            <p:cNvPr id="530" name="Connecteur droit avec flèche 52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31" name="Connecteur droit avec flèche 53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32" name="Connecteur droit 5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33" name="Groupe 532"/>
          <p:cNvGrpSpPr/>
          <p:nvPr/>
        </p:nvGrpSpPr>
        <p:grpSpPr>
          <a:xfrm>
            <a:off x="876384" y="6032578"/>
            <a:ext cx="582854" cy="0"/>
            <a:chOff x="4105399" y="3875923"/>
            <a:chExt cx="618877" cy="0"/>
          </a:xfrm>
        </p:grpSpPr>
        <p:cxnSp>
          <p:nvCxnSpPr>
            <p:cNvPr id="534" name="Connecteur droit avec flèche 533"/>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35" name="Connecteur droit avec flèche 534"/>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36" name="Connecteur droit 535"/>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37" name="ZoneTexte 536"/>
          <p:cNvSpPr txBox="1"/>
          <p:nvPr/>
        </p:nvSpPr>
        <p:spPr>
          <a:xfrm>
            <a:off x="143395" y="5653673"/>
            <a:ext cx="407921" cy="289862"/>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538" name="ZoneTexte 537"/>
          <p:cNvSpPr txBox="1"/>
          <p:nvPr/>
        </p:nvSpPr>
        <p:spPr>
          <a:xfrm>
            <a:off x="1127327" y="5780441"/>
            <a:ext cx="407921" cy="289862"/>
          </a:xfrm>
          <a:prstGeom prst="rect">
            <a:avLst/>
          </a:prstGeom>
          <a:noFill/>
        </p:spPr>
        <p:txBody>
          <a:bodyPr wrap="none" rtlCol="0">
            <a:spAutoFit/>
          </a:bodyPr>
          <a:lstStyle/>
          <a:p>
            <a:r>
              <a:rPr lang="fr-FR" sz="1400" b="0" dirty="0" smtClean="0">
                <a:solidFill>
                  <a:schemeClr val="tx1"/>
                </a:solidFill>
                <a:latin typeface="Arial"/>
                <a:cs typeface="Arial"/>
              </a:rPr>
              <a:t>m2</a:t>
            </a:r>
          </a:p>
        </p:txBody>
      </p:sp>
      <p:sp>
        <p:nvSpPr>
          <p:cNvPr id="539" name="ZoneTexte 538"/>
          <p:cNvSpPr txBox="1"/>
          <p:nvPr/>
        </p:nvSpPr>
        <p:spPr>
          <a:xfrm>
            <a:off x="1958192" y="5774870"/>
            <a:ext cx="407921" cy="289862"/>
          </a:xfrm>
          <a:prstGeom prst="rect">
            <a:avLst/>
          </a:prstGeom>
          <a:noFill/>
        </p:spPr>
        <p:txBody>
          <a:bodyPr wrap="none" rtlCol="0">
            <a:spAutoFit/>
          </a:bodyPr>
          <a:lstStyle/>
          <a:p>
            <a:r>
              <a:rPr lang="fr-FR" sz="1400" b="0" dirty="0" smtClean="0">
                <a:solidFill>
                  <a:schemeClr val="tx1"/>
                </a:solidFill>
                <a:latin typeface="Arial"/>
                <a:cs typeface="Arial"/>
              </a:rPr>
              <a:t>m3</a:t>
            </a:r>
          </a:p>
        </p:txBody>
      </p:sp>
      <p:sp>
        <p:nvSpPr>
          <p:cNvPr id="540" name="ZoneTexte 539"/>
          <p:cNvSpPr txBox="1"/>
          <p:nvPr/>
        </p:nvSpPr>
        <p:spPr>
          <a:xfrm>
            <a:off x="2915833" y="5548332"/>
            <a:ext cx="407921" cy="289862"/>
          </a:xfrm>
          <a:prstGeom prst="rect">
            <a:avLst/>
          </a:prstGeom>
          <a:noFill/>
        </p:spPr>
        <p:txBody>
          <a:bodyPr wrap="none" rtlCol="0">
            <a:spAutoFit/>
          </a:bodyPr>
          <a:lstStyle/>
          <a:p>
            <a:r>
              <a:rPr lang="fr-FR" sz="1400" b="0" dirty="0" smtClean="0">
                <a:solidFill>
                  <a:schemeClr val="tx1"/>
                </a:solidFill>
                <a:latin typeface="Arial"/>
                <a:cs typeface="Arial"/>
              </a:rPr>
              <a:t>m4</a:t>
            </a:r>
          </a:p>
        </p:txBody>
      </p:sp>
      <p:sp>
        <p:nvSpPr>
          <p:cNvPr id="542" name="Text Box 38"/>
          <p:cNvSpPr txBox="1">
            <a:spLocks noChangeArrowheads="1"/>
          </p:cNvSpPr>
          <p:nvPr/>
        </p:nvSpPr>
        <p:spPr bwMode="auto">
          <a:xfrm>
            <a:off x="1930182" y="5111747"/>
            <a:ext cx="56938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s4</a:t>
            </a:r>
            <a:endParaRPr lang="en-GB" altLang="fr-FR" sz="1600" b="0" dirty="0">
              <a:solidFill>
                <a:prstClr val="black"/>
              </a:solidFill>
              <a:latin typeface="Arial" charset="0"/>
            </a:endParaRPr>
          </a:p>
        </p:txBody>
      </p:sp>
      <p:cxnSp>
        <p:nvCxnSpPr>
          <p:cNvPr id="543" name="Connecteur droit 542"/>
          <p:cNvCxnSpPr/>
          <p:nvPr/>
        </p:nvCxnSpPr>
        <p:spPr bwMode="auto">
          <a:xfrm>
            <a:off x="2723511" y="5402453"/>
            <a:ext cx="0" cy="247580"/>
          </a:xfrm>
          <a:prstGeom prst="line">
            <a:avLst/>
          </a:prstGeom>
          <a:noFill/>
          <a:ln w="9525" cap="flat" cmpd="sng" algn="ctr">
            <a:solidFill>
              <a:schemeClr val="tx1"/>
            </a:solidFill>
            <a:prstDash val="solid"/>
            <a:round/>
            <a:headEnd type="none" w="med" len="med"/>
            <a:tailEnd type="none"/>
          </a:ln>
          <a:effectLst/>
        </p:spPr>
      </p:cxnSp>
      <p:cxnSp>
        <p:nvCxnSpPr>
          <p:cNvPr id="544" name="Connecteur droit 543"/>
          <p:cNvCxnSpPr/>
          <p:nvPr/>
        </p:nvCxnSpPr>
        <p:spPr bwMode="auto">
          <a:xfrm>
            <a:off x="2492763" y="5367904"/>
            <a:ext cx="0" cy="247580"/>
          </a:xfrm>
          <a:prstGeom prst="line">
            <a:avLst/>
          </a:prstGeom>
          <a:noFill/>
          <a:ln w="9525" cap="flat" cmpd="sng" algn="ctr">
            <a:solidFill>
              <a:schemeClr val="tx1"/>
            </a:solidFill>
            <a:prstDash val="solid"/>
            <a:round/>
            <a:headEnd type="none" w="med" len="med"/>
            <a:tailEnd type="none"/>
          </a:ln>
          <a:effectLst/>
        </p:spPr>
      </p:cxnSp>
      <p:cxnSp>
        <p:nvCxnSpPr>
          <p:cNvPr id="545" name="Connecteur droit 544"/>
          <p:cNvCxnSpPr/>
          <p:nvPr/>
        </p:nvCxnSpPr>
        <p:spPr bwMode="auto">
          <a:xfrm>
            <a:off x="991385" y="5323178"/>
            <a:ext cx="0" cy="247580"/>
          </a:xfrm>
          <a:prstGeom prst="line">
            <a:avLst/>
          </a:prstGeom>
          <a:noFill/>
          <a:ln w="9525" cap="flat" cmpd="sng" algn="ctr">
            <a:solidFill>
              <a:schemeClr val="tx1"/>
            </a:solidFill>
            <a:prstDash val="solid"/>
            <a:round/>
            <a:headEnd type="none" w="med" len="med"/>
            <a:tailEnd type="none"/>
          </a:ln>
          <a:effectLst/>
        </p:spPr>
      </p:cxnSp>
      <p:cxnSp>
        <p:nvCxnSpPr>
          <p:cNvPr id="546" name="Connecteur droit 545"/>
          <p:cNvCxnSpPr/>
          <p:nvPr/>
        </p:nvCxnSpPr>
        <p:spPr bwMode="auto">
          <a:xfrm>
            <a:off x="740834" y="5316912"/>
            <a:ext cx="0" cy="247580"/>
          </a:xfrm>
          <a:prstGeom prst="line">
            <a:avLst/>
          </a:prstGeom>
          <a:noFill/>
          <a:ln w="9525" cap="flat" cmpd="sng" algn="ctr">
            <a:solidFill>
              <a:schemeClr val="tx1"/>
            </a:solidFill>
            <a:prstDash val="solid"/>
            <a:round/>
            <a:headEnd type="none" w="med" len="med"/>
            <a:tailEnd type="none"/>
          </a:ln>
          <a:effectLst/>
        </p:spPr>
      </p:cxnSp>
      <p:sp>
        <p:nvSpPr>
          <p:cNvPr id="551" name="ZoneTexte 550"/>
          <p:cNvSpPr txBox="1"/>
          <p:nvPr/>
        </p:nvSpPr>
        <p:spPr>
          <a:xfrm>
            <a:off x="1048242" y="5554192"/>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552" name="ZoneTexte 551"/>
          <p:cNvSpPr txBox="1"/>
          <p:nvPr/>
        </p:nvSpPr>
        <p:spPr>
          <a:xfrm>
            <a:off x="908645" y="5634975"/>
            <a:ext cx="270538" cy="260876"/>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553" name="ZoneTexte 552"/>
          <p:cNvSpPr txBox="1"/>
          <p:nvPr/>
        </p:nvSpPr>
        <p:spPr>
          <a:xfrm>
            <a:off x="2063447" y="5519346"/>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554" name="ZoneTexte 553"/>
          <p:cNvSpPr txBox="1"/>
          <p:nvPr/>
        </p:nvSpPr>
        <p:spPr>
          <a:xfrm>
            <a:off x="2306968" y="5633450"/>
            <a:ext cx="270538" cy="260876"/>
          </a:xfrm>
          <a:prstGeom prst="rect">
            <a:avLst/>
          </a:prstGeom>
          <a:noFill/>
        </p:spPr>
        <p:txBody>
          <a:bodyPr wrap="none" rtlCol="0">
            <a:spAutoFit/>
          </a:bodyPr>
          <a:lstStyle/>
          <a:p>
            <a:r>
              <a:rPr lang="fr-FR" sz="1200" b="0" dirty="0" smtClean="0">
                <a:solidFill>
                  <a:schemeClr val="tx1"/>
                </a:solidFill>
                <a:latin typeface="Arial"/>
                <a:cs typeface="Arial"/>
              </a:rPr>
              <a:t>X</a:t>
            </a:r>
          </a:p>
        </p:txBody>
      </p:sp>
      <p:grpSp>
        <p:nvGrpSpPr>
          <p:cNvPr id="555" name="Groupe 554"/>
          <p:cNvGrpSpPr/>
          <p:nvPr/>
        </p:nvGrpSpPr>
        <p:grpSpPr>
          <a:xfrm rot="10800000">
            <a:off x="288452" y="5364935"/>
            <a:ext cx="852430" cy="47245"/>
            <a:chOff x="4105399" y="3875923"/>
            <a:chExt cx="618877" cy="0"/>
          </a:xfrm>
        </p:grpSpPr>
        <p:cxnSp>
          <p:nvCxnSpPr>
            <p:cNvPr id="556" name="Connecteur droit avec flèche 555"/>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57" name="Connecteur droit avec flèche 556"/>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58" name="Connecteur droit 557"/>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59" name="Groupe 558"/>
          <p:cNvGrpSpPr/>
          <p:nvPr/>
        </p:nvGrpSpPr>
        <p:grpSpPr>
          <a:xfrm rot="10800000">
            <a:off x="2037432" y="5399723"/>
            <a:ext cx="852430" cy="47245"/>
            <a:chOff x="4105399" y="3875923"/>
            <a:chExt cx="618877" cy="0"/>
          </a:xfrm>
        </p:grpSpPr>
        <p:cxnSp>
          <p:nvCxnSpPr>
            <p:cNvPr id="560" name="Connecteur droit avec flèche 55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61" name="Connecteur droit avec flèche 56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62" name="Connecteur droit 56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63" name="ZoneTexte 562"/>
          <p:cNvSpPr txBox="1"/>
          <p:nvPr/>
        </p:nvSpPr>
        <p:spPr>
          <a:xfrm>
            <a:off x="-29501" y="5009135"/>
            <a:ext cx="402674" cy="307777"/>
          </a:xfrm>
          <a:prstGeom prst="rect">
            <a:avLst/>
          </a:prstGeom>
          <a:noFill/>
        </p:spPr>
        <p:txBody>
          <a:bodyPr wrap="none" rtlCol="0">
            <a:spAutoFit/>
          </a:bodyPr>
          <a:lstStyle/>
          <a:p>
            <a:r>
              <a:rPr lang="fr-FR" sz="1400" dirty="0" smtClean="0">
                <a:latin typeface="Arial"/>
                <a:cs typeface="Arial"/>
              </a:rPr>
              <a:t>(d</a:t>
            </a:r>
            <a:r>
              <a:rPr lang="fr-FR" sz="1400" b="0" dirty="0" smtClean="0">
                <a:solidFill>
                  <a:schemeClr val="tx1"/>
                </a:solidFill>
                <a:latin typeface="Arial"/>
                <a:cs typeface="Arial"/>
              </a:rPr>
              <a:t>)</a:t>
            </a:r>
          </a:p>
        </p:txBody>
      </p:sp>
    </p:spTree>
    <p:extLst>
      <p:ext uri="{BB962C8B-B14F-4D97-AF65-F5344CB8AC3E}">
        <p14:creationId xmlns:p14="http://schemas.microsoft.com/office/powerpoint/2010/main" val="183488322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2"/>
          <p:cNvSpPr txBox="1">
            <a:spLocks noChangeArrowheads="1"/>
          </p:cNvSpPr>
          <p:nvPr/>
        </p:nvSpPr>
        <p:spPr bwMode="auto">
          <a:xfrm>
            <a:off x="69850" y="66675"/>
            <a:ext cx="4519827"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MAXI/MINI  MATIERE AVEC </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111" name="ZoneTexte 110"/>
          <p:cNvSpPr txBox="1"/>
          <p:nvPr/>
        </p:nvSpPr>
        <p:spPr>
          <a:xfrm>
            <a:off x="-29501" y="2974086"/>
            <a:ext cx="402674" cy="307777"/>
          </a:xfrm>
          <a:prstGeom prst="rect">
            <a:avLst/>
          </a:prstGeom>
          <a:noFill/>
        </p:spPr>
        <p:txBody>
          <a:bodyPr wrap="none" rtlCol="0">
            <a:spAutoFit/>
          </a:bodyPr>
          <a:lstStyle/>
          <a:p>
            <a:r>
              <a:rPr lang="fr-FR" sz="1400" b="0" dirty="0" smtClean="0">
                <a:solidFill>
                  <a:schemeClr val="tx1"/>
                </a:solidFill>
                <a:latin typeface="Arial"/>
                <a:cs typeface="Arial"/>
              </a:rPr>
              <a:t>(c)</a:t>
            </a:r>
          </a:p>
        </p:txBody>
      </p:sp>
      <p:sp>
        <p:nvSpPr>
          <p:cNvPr id="305" name="ZoneTexte 304"/>
          <p:cNvSpPr txBox="1"/>
          <p:nvPr/>
        </p:nvSpPr>
        <p:spPr>
          <a:xfrm>
            <a:off x="3905798" y="2974086"/>
            <a:ext cx="475777" cy="307777"/>
          </a:xfrm>
          <a:prstGeom prst="rect">
            <a:avLst/>
          </a:prstGeom>
          <a:noFill/>
        </p:spPr>
        <p:txBody>
          <a:bodyPr wrap="square" rtlCol="0">
            <a:spAutoFit/>
          </a:bodyPr>
          <a:lstStyle/>
          <a:p>
            <a:r>
              <a:rPr lang="fr-FR" sz="1400" b="0" dirty="0" smtClean="0">
                <a:solidFill>
                  <a:schemeClr val="tx1"/>
                </a:solidFill>
                <a:latin typeface="Arial"/>
                <a:cs typeface="Arial"/>
              </a:rPr>
              <a:t>(d)</a:t>
            </a:r>
          </a:p>
        </p:txBody>
      </p:sp>
      <p:sp>
        <p:nvSpPr>
          <p:cNvPr id="335" name="Rectangle 92"/>
          <p:cNvSpPr>
            <a:spLocks noChangeArrowheads="1"/>
          </p:cNvSpPr>
          <p:nvPr/>
        </p:nvSpPr>
        <p:spPr bwMode="auto">
          <a:xfrm>
            <a:off x="395902" y="1933766"/>
            <a:ext cx="2802761"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40" name="Line 102"/>
          <p:cNvSpPr>
            <a:spLocks noChangeShapeType="1"/>
          </p:cNvSpPr>
          <p:nvPr/>
        </p:nvSpPr>
        <p:spPr bwMode="auto">
          <a:xfrm rot="16200000" flipV="1">
            <a:off x="1350037" y="1213089"/>
            <a:ext cx="0" cy="73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1" name="Line 104"/>
          <p:cNvSpPr>
            <a:spLocks noChangeShapeType="1"/>
          </p:cNvSpPr>
          <p:nvPr/>
        </p:nvSpPr>
        <p:spPr bwMode="auto">
          <a:xfrm>
            <a:off x="1104112" y="2094636"/>
            <a:ext cx="209419"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2" name="Rectangle 105"/>
          <p:cNvSpPr>
            <a:spLocks noChangeArrowheads="1"/>
          </p:cNvSpPr>
          <p:nvPr/>
        </p:nvSpPr>
        <p:spPr bwMode="auto">
          <a:xfrm>
            <a:off x="2506418" y="79394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charset="0"/>
              </a:rPr>
              <a:t>D</a:t>
            </a:r>
            <a:endParaRPr lang="en-GB" altLang="fr-FR" sz="1400" b="0" dirty="0">
              <a:solidFill>
                <a:prstClr val="black"/>
              </a:solidFill>
              <a:latin typeface="Arial" charset="0"/>
            </a:endParaRPr>
          </a:p>
        </p:txBody>
      </p:sp>
      <p:sp>
        <p:nvSpPr>
          <p:cNvPr id="343" name="Rectangle 107"/>
          <p:cNvSpPr>
            <a:spLocks noChangeArrowheads="1"/>
          </p:cNvSpPr>
          <p:nvPr/>
        </p:nvSpPr>
        <p:spPr bwMode="auto">
          <a:xfrm>
            <a:off x="1384914" y="793941"/>
            <a:ext cx="1454147"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44" name="Line 108"/>
          <p:cNvSpPr>
            <a:spLocks noChangeShapeType="1"/>
          </p:cNvSpPr>
          <p:nvPr/>
        </p:nvSpPr>
        <p:spPr bwMode="auto">
          <a:xfrm>
            <a:off x="1683365" y="79394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5" name="Line 109"/>
          <p:cNvSpPr>
            <a:spLocks noChangeShapeType="1"/>
          </p:cNvSpPr>
          <p:nvPr/>
        </p:nvSpPr>
        <p:spPr bwMode="auto">
          <a:xfrm>
            <a:off x="2527417" y="79394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nvGrpSpPr>
          <p:cNvPr id="349" name="Group 113"/>
          <p:cNvGrpSpPr>
            <a:grpSpLocks/>
          </p:cNvGrpSpPr>
          <p:nvPr/>
        </p:nvGrpSpPr>
        <p:grpSpPr bwMode="auto">
          <a:xfrm>
            <a:off x="1438890" y="851091"/>
            <a:ext cx="190500" cy="190500"/>
            <a:chOff x="4360" y="1124"/>
            <a:chExt cx="120" cy="120"/>
          </a:xfrm>
        </p:grpSpPr>
        <p:sp>
          <p:nvSpPr>
            <p:cNvPr id="350" name="Oval 114"/>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51" name="Line 115"/>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52" name="Line 116"/>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sp>
        <p:nvSpPr>
          <p:cNvPr id="353" name="Text Box 117"/>
          <p:cNvSpPr txBox="1">
            <a:spLocks noChangeArrowheads="1"/>
          </p:cNvSpPr>
          <p:nvPr/>
        </p:nvSpPr>
        <p:spPr bwMode="auto">
          <a:xfrm>
            <a:off x="1357927" y="533466"/>
            <a:ext cx="4235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charset="0"/>
              </a:rPr>
              <a:t>2x </a:t>
            </a:r>
            <a:endParaRPr lang="en-GB" altLang="fr-FR" sz="1400" b="0" dirty="0">
              <a:solidFill>
                <a:prstClr val="black"/>
              </a:solidFill>
              <a:latin typeface="Arial" charset="0"/>
            </a:endParaRPr>
          </a:p>
        </p:txBody>
      </p:sp>
      <p:sp>
        <p:nvSpPr>
          <p:cNvPr id="355" name="Rectangle 72"/>
          <p:cNvSpPr>
            <a:spLocks noChangeArrowheads="1"/>
          </p:cNvSpPr>
          <p:nvPr/>
        </p:nvSpPr>
        <p:spPr bwMode="auto">
          <a:xfrm>
            <a:off x="1607165" y="776478"/>
            <a:ext cx="84157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Symbol" pitchFamily="18" charset="2"/>
              </a:rPr>
              <a:t> Æ </a:t>
            </a:r>
            <a:r>
              <a:rPr lang="en-GB" altLang="fr-FR" sz="1400" b="0" dirty="0" smtClean="0">
                <a:solidFill>
                  <a:prstClr val="black"/>
                </a:solidFill>
                <a:latin typeface="Arial" charset="0"/>
              </a:rPr>
              <a:t>t3s</a:t>
            </a:r>
            <a:r>
              <a:rPr lang="en-GB" altLang="fr-FR" sz="1400" b="0" dirty="0" smtClean="0">
                <a:solidFill>
                  <a:prstClr val="black"/>
                </a:solidFill>
                <a:latin typeface="Arial Unicode MS"/>
                <a:ea typeface="Arial Unicode MS"/>
                <a:cs typeface="Arial Unicode MS"/>
              </a:rPr>
              <a:t>Ⓟ</a:t>
            </a:r>
            <a:endParaRPr lang="en-GB" altLang="fr-FR" sz="1400" b="0" dirty="0">
              <a:solidFill>
                <a:prstClr val="black"/>
              </a:solidFill>
              <a:latin typeface="Arial" charset="0"/>
            </a:endParaRPr>
          </a:p>
        </p:txBody>
      </p:sp>
      <p:sp>
        <p:nvSpPr>
          <p:cNvPr id="356" name="Rectangle 210"/>
          <p:cNvSpPr>
            <a:spLocks noChangeArrowheads="1"/>
          </p:cNvSpPr>
          <p:nvPr/>
        </p:nvSpPr>
        <p:spPr bwMode="auto">
          <a:xfrm>
            <a:off x="1812142" y="152624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57" name="Line 211"/>
          <p:cNvSpPr>
            <a:spLocks noChangeShapeType="1"/>
          </p:cNvSpPr>
          <p:nvPr/>
        </p:nvSpPr>
        <p:spPr bwMode="auto">
          <a:xfrm flipV="1">
            <a:off x="1958192" y="141194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58" name="Freeform 212"/>
          <p:cNvSpPr>
            <a:spLocks/>
          </p:cNvSpPr>
          <p:nvPr/>
        </p:nvSpPr>
        <p:spPr bwMode="auto">
          <a:xfrm>
            <a:off x="1880405" y="139606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59" name="Rectangle 223"/>
          <p:cNvSpPr>
            <a:spLocks noChangeArrowheads="1"/>
          </p:cNvSpPr>
          <p:nvPr/>
        </p:nvSpPr>
        <p:spPr bwMode="auto">
          <a:xfrm>
            <a:off x="1805792" y="151989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E</a:t>
            </a:r>
            <a:endParaRPr lang="fr-FR" altLang="fr-FR" sz="1400" b="0" dirty="0">
              <a:latin typeface="Arial" charset="0"/>
            </a:endParaRPr>
          </a:p>
        </p:txBody>
      </p:sp>
      <p:sp>
        <p:nvSpPr>
          <p:cNvPr id="360" name="ZoneTexte 359"/>
          <p:cNvSpPr txBox="1"/>
          <p:nvPr/>
        </p:nvSpPr>
        <p:spPr>
          <a:xfrm>
            <a:off x="5053668" y="1137779"/>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sp>
        <p:nvSpPr>
          <p:cNvPr id="361" name="ZoneTexte 360"/>
          <p:cNvSpPr txBox="1"/>
          <p:nvPr/>
        </p:nvSpPr>
        <p:spPr>
          <a:xfrm>
            <a:off x="8771147" y="1699908"/>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(3)</a:t>
            </a:r>
            <a:endParaRPr lang="fr-FR" sz="1200" dirty="0">
              <a:latin typeface="Arial" panose="020B0604020202020204" pitchFamily="34" charset="0"/>
              <a:cs typeface="Arial" panose="020B0604020202020204" pitchFamily="34" charset="0"/>
            </a:endParaRPr>
          </a:p>
        </p:txBody>
      </p:sp>
      <p:sp>
        <p:nvSpPr>
          <p:cNvPr id="363" name="Rectangle 92"/>
          <p:cNvSpPr>
            <a:spLocks noChangeArrowheads="1"/>
          </p:cNvSpPr>
          <p:nvPr/>
        </p:nvSpPr>
        <p:spPr bwMode="auto">
          <a:xfrm>
            <a:off x="4408882" y="1924367"/>
            <a:ext cx="2029272"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4" name="Rectangle 91"/>
          <p:cNvSpPr>
            <a:spLocks noChangeArrowheads="1"/>
          </p:cNvSpPr>
          <p:nvPr/>
        </p:nvSpPr>
        <p:spPr bwMode="auto">
          <a:xfrm>
            <a:off x="4618999" y="1931017"/>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5" name="Rectangle 91"/>
          <p:cNvSpPr>
            <a:spLocks noChangeArrowheads="1"/>
          </p:cNvSpPr>
          <p:nvPr/>
        </p:nvSpPr>
        <p:spPr bwMode="auto">
          <a:xfrm>
            <a:off x="5888995" y="1939405"/>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6" name="Line 123"/>
          <p:cNvSpPr>
            <a:spLocks noChangeShapeType="1"/>
          </p:cNvSpPr>
          <p:nvPr/>
        </p:nvSpPr>
        <p:spPr bwMode="auto">
          <a:xfrm>
            <a:off x="5423518" y="1311592"/>
            <a:ext cx="0" cy="14795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7" name="Line 123"/>
          <p:cNvSpPr>
            <a:spLocks noChangeShapeType="1"/>
          </p:cNvSpPr>
          <p:nvPr/>
        </p:nvSpPr>
        <p:spPr bwMode="auto">
          <a:xfrm>
            <a:off x="6036311" y="1807336"/>
            <a:ext cx="0" cy="81793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8" name="Line 123"/>
          <p:cNvSpPr>
            <a:spLocks noChangeShapeType="1"/>
          </p:cNvSpPr>
          <p:nvPr/>
        </p:nvSpPr>
        <p:spPr bwMode="auto">
          <a:xfrm>
            <a:off x="4760169" y="1711642"/>
            <a:ext cx="0" cy="97800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9" name="Rectangle 178"/>
          <p:cNvSpPr>
            <a:spLocks noChangeArrowheads="1"/>
          </p:cNvSpPr>
          <p:nvPr/>
        </p:nvSpPr>
        <p:spPr bwMode="auto">
          <a:xfrm>
            <a:off x="6681916" y="1736230"/>
            <a:ext cx="37510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4x</a:t>
            </a:r>
            <a:endParaRPr lang="fr-FR" altLang="fr-FR" sz="1400" b="0" dirty="0">
              <a:solidFill>
                <a:srgbClr val="000000"/>
              </a:solidFill>
              <a:latin typeface="Arial" charset="0"/>
            </a:endParaRPr>
          </a:p>
        </p:txBody>
      </p:sp>
      <p:sp>
        <p:nvSpPr>
          <p:cNvPr id="370" name="Rectangle 182"/>
          <p:cNvSpPr>
            <a:spLocks noChangeArrowheads="1"/>
          </p:cNvSpPr>
          <p:nvPr/>
        </p:nvSpPr>
        <p:spPr bwMode="auto">
          <a:xfrm>
            <a:off x="7782415" y="2037486"/>
            <a:ext cx="129202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D    E </a:t>
            </a:r>
            <a:r>
              <a:rPr lang="fr-FR" altLang="fr-FR" sz="1400" b="0" dirty="0" smtClean="0">
                <a:solidFill>
                  <a:srgbClr val="000000"/>
                </a:solidFill>
                <a:latin typeface="Arial"/>
                <a:cs typeface="Arial"/>
              </a:rPr>
              <a:t>Øt3s </a:t>
            </a:r>
            <a:r>
              <a:rPr lang="fr-FR" altLang="fr-FR" sz="1400" dirty="0">
                <a:solidFill>
                  <a:srgbClr val="000000"/>
                </a:solidFill>
                <a:latin typeface="Arial"/>
                <a:ea typeface="Arial Unicode MS"/>
                <a:cs typeface="Arial"/>
                <a:sym typeface="CATIA Symbols"/>
              </a:rPr>
              <a:t>Ⓟ</a:t>
            </a:r>
            <a:endParaRPr lang="fr-FR" altLang="fr-FR" sz="1400" b="0" dirty="0">
              <a:solidFill>
                <a:srgbClr val="000000"/>
              </a:solidFill>
              <a:latin typeface="Arial" charset="0"/>
            </a:endParaRPr>
          </a:p>
        </p:txBody>
      </p:sp>
      <p:sp>
        <p:nvSpPr>
          <p:cNvPr id="371" name="Rectangle 183"/>
          <p:cNvSpPr>
            <a:spLocks noChangeArrowheads="1"/>
          </p:cNvSpPr>
          <p:nvPr/>
        </p:nvSpPr>
        <p:spPr bwMode="auto">
          <a:xfrm>
            <a:off x="6944215" y="2037486"/>
            <a:ext cx="91531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Symbol" pitchFamily="18" charset="2"/>
              </a:rPr>
              <a:t>[Æ </a:t>
            </a:r>
            <a:r>
              <a:rPr lang="fr-FR" altLang="fr-FR" sz="1400" b="0" dirty="0" smtClean="0">
                <a:solidFill>
                  <a:srgbClr val="000000"/>
                </a:solidFill>
                <a:latin typeface="Arial" charset="0"/>
              </a:rPr>
              <a:t>s2] </a:t>
            </a:r>
            <a:r>
              <a:rPr lang="fr-FR" altLang="fr-FR" sz="1400" b="0" dirty="0" smtClean="0">
                <a:solidFill>
                  <a:srgbClr val="000000"/>
                </a:solidFill>
                <a:latin typeface="Arial Unicode MS"/>
                <a:ea typeface="Arial Unicode MS"/>
                <a:cs typeface="Arial Unicode MS"/>
              </a:rPr>
              <a:t>Ⓜ</a:t>
            </a:r>
            <a:endParaRPr lang="fr-FR" altLang="fr-FR" sz="1400" b="0" dirty="0">
              <a:solidFill>
                <a:srgbClr val="000000"/>
              </a:solidFill>
              <a:latin typeface="Arial" charset="0"/>
            </a:endParaRPr>
          </a:p>
        </p:txBody>
      </p:sp>
      <p:sp>
        <p:nvSpPr>
          <p:cNvPr id="372" name="Rectangle 184"/>
          <p:cNvSpPr>
            <a:spLocks noChangeArrowheads="1"/>
          </p:cNvSpPr>
          <p:nvPr/>
        </p:nvSpPr>
        <p:spPr bwMode="auto">
          <a:xfrm>
            <a:off x="6661640" y="2024786"/>
            <a:ext cx="2512182" cy="311149"/>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3" name="Line 185"/>
          <p:cNvSpPr>
            <a:spLocks noChangeShapeType="1"/>
          </p:cNvSpPr>
          <p:nvPr/>
        </p:nvSpPr>
        <p:spPr bwMode="auto">
          <a:xfrm>
            <a:off x="6960090" y="203748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4" name="Line 186"/>
          <p:cNvSpPr>
            <a:spLocks noChangeShapeType="1"/>
          </p:cNvSpPr>
          <p:nvPr/>
        </p:nvSpPr>
        <p:spPr bwMode="auto">
          <a:xfrm>
            <a:off x="7837978" y="202478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5" name="Line 187"/>
          <p:cNvSpPr>
            <a:spLocks noChangeShapeType="1"/>
          </p:cNvSpPr>
          <p:nvPr/>
        </p:nvSpPr>
        <p:spPr bwMode="auto">
          <a:xfrm>
            <a:off x="8103090" y="203748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6" name="Line 199"/>
          <p:cNvSpPr>
            <a:spLocks noChangeShapeType="1"/>
          </p:cNvSpPr>
          <p:nvPr/>
        </p:nvSpPr>
        <p:spPr bwMode="auto">
          <a:xfrm rot="16200000">
            <a:off x="6402878" y="1927948"/>
            <a:ext cx="0" cy="504825"/>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nvGrpSpPr>
          <p:cNvPr id="377" name="Group 808"/>
          <p:cNvGrpSpPr>
            <a:grpSpLocks/>
          </p:cNvGrpSpPr>
          <p:nvPr/>
        </p:nvGrpSpPr>
        <p:grpSpPr bwMode="auto">
          <a:xfrm>
            <a:off x="6710853" y="2094636"/>
            <a:ext cx="190500" cy="190500"/>
            <a:chOff x="4360" y="1124"/>
            <a:chExt cx="120" cy="120"/>
          </a:xfrm>
        </p:grpSpPr>
        <p:sp>
          <p:nvSpPr>
            <p:cNvPr id="378" name="Oval 809"/>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9" name="Line 810"/>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80" name="Line 811"/>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cxnSp>
        <p:nvCxnSpPr>
          <p:cNvPr id="384" name="Connecteur droit avec flèche 383"/>
          <p:cNvCxnSpPr/>
          <p:nvPr/>
        </p:nvCxnSpPr>
        <p:spPr bwMode="auto">
          <a:xfrm flipH="1">
            <a:off x="5433682" y="2700982"/>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5" name="ZoneTexte 384"/>
          <p:cNvSpPr txBox="1"/>
          <p:nvPr/>
        </p:nvSpPr>
        <p:spPr>
          <a:xfrm>
            <a:off x="5399562" y="2381591"/>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cxnSp>
        <p:nvCxnSpPr>
          <p:cNvPr id="386" name="Connecteur droit avec flèche 385"/>
          <p:cNvCxnSpPr/>
          <p:nvPr/>
        </p:nvCxnSpPr>
        <p:spPr bwMode="auto">
          <a:xfrm flipH="1">
            <a:off x="5391152" y="1412463"/>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7" name="ZoneTexte 386"/>
          <p:cNvSpPr txBox="1"/>
          <p:nvPr/>
        </p:nvSpPr>
        <p:spPr>
          <a:xfrm>
            <a:off x="5357032" y="997822"/>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sp>
        <p:nvSpPr>
          <p:cNvPr id="388" name="ZoneTexte 387"/>
          <p:cNvSpPr txBox="1"/>
          <p:nvPr/>
        </p:nvSpPr>
        <p:spPr>
          <a:xfrm>
            <a:off x="3033862" y="776478"/>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sp>
        <p:nvSpPr>
          <p:cNvPr id="389" name="ZoneTexte 388"/>
          <p:cNvSpPr txBox="1"/>
          <p:nvPr/>
        </p:nvSpPr>
        <p:spPr>
          <a:xfrm>
            <a:off x="44540" y="880264"/>
            <a:ext cx="543739" cy="369332"/>
          </a:xfrm>
          <a:prstGeom prst="rect">
            <a:avLst/>
          </a:prstGeom>
          <a:noFill/>
        </p:spPr>
        <p:txBody>
          <a:bodyPr wrap="none" rtlCol="0">
            <a:spAutoFit/>
          </a:bodyPr>
          <a:lstStyle/>
          <a:p>
            <a:r>
              <a:rPr lang="fr-FR" sz="1800" b="0" dirty="0" smtClean="0">
                <a:solidFill>
                  <a:schemeClr val="tx1"/>
                </a:solidFill>
                <a:latin typeface="Arial"/>
                <a:cs typeface="Arial"/>
              </a:rPr>
              <a:t>F-F</a:t>
            </a:r>
          </a:p>
        </p:txBody>
      </p:sp>
      <p:sp>
        <p:nvSpPr>
          <p:cNvPr id="390" name="Rectangle 104"/>
          <p:cNvSpPr>
            <a:spLocks noChangeArrowheads="1"/>
          </p:cNvSpPr>
          <p:nvPr/>
        </p:nvSpPr>
        <p:spPr bwMode="auto">
          <a:xfrm>
            <a:off x="4463308" y="1109978"/>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t1s</a:t>
            </a:r>
            <a:endParaRPr lang="fr-FR" altLang="fr-FR" sz="1400" b="0" dirty="0">
              <a:latin typeface="Arial" charset="0"/>
            </a:endParaRPr>
          </a:p>
        </p:txBody>
      </p:sp>
      <p:sp>
        <p:nvSpPr>
          <p:cNvPr id="391" name="Rectangle 105"/>
          <p:cNvSpPr>
            <a:spLocks noChangeArrowheads="1"/>
          </p:cNvSpPr>
          <p:nvPr/>
        </p:nvSpPr>
        <p:spPr bwMode="auto">
          <a:xfrm>
            <a:off x="4104533" y="1116328"/>
            <a:ext cx="77063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2" name="Line 106"/>
          <p:cNvSpPr>
            <a:spLocks noChangeShapeType="1"/>
          </p:cNvSpPr>
          <p:nvPr/>
        </p:nvSpPr>
        <p:spPr bwMode="auto">
          <a:xfrm>
            <a:off x="4491883" y="110997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3" name="Freeform 107"/>
          <p:cNvSpPr>
            <a:spLocks/>
          </p:cNvSpPr>
          <p:nvPr/>
        </p:nvSpPr>
        <p:spPr bwMode="auto">
          <a:xfrm>
            <a:off x="4187083" y="1184590"/>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4" name="Freeform 897"/>
          <p:cNvSpPr>
            <a:spLocks/>
          </p:cNvSpPr>
          <p:nvPr/>
        </p:nvSpPr>
        <p:spPr bwMode="auto">
          <a:xfrm flipH="1">
            <a:off x="4888551" y="1256298"/>
            <a:ext cx="223838" cy="651717"/>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395" name="Groupe 394"/>
          <p:cNvGrpSpPr/>
          <p:nvPr/>
        </p:nvGrpSpPr>
        <p:grpSpPr>
          <a:xfrm>
            <a:off x="4081013" y="1416133"/>
            <a:ext cx="315792" cy="432244"/>
            <a:chOff x="4958732" y="3486545"/>
            <a:chExt cx="315792" cy="432244"/>
          </a:xfrm>
        </p:grpSpPr>
        <p:sp>
          <p:nvSpPr>
            <p:cNvPr id="396"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7"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8"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9"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grpSp>
      <p:sp>
        <p:nvSpPr>
          <p:cNvPr id="400" name="Rectangle 91"/>
          <p:cNvSpPr>
            <a:spLocks noChangeArrowheads="1"/>
          </p:cNvSpPr>
          <p:nvPr/>
        </p:nvSpPr>
        <p:spPr bwMode="auto">
          <a:xfrm>
            <a:off x="588279" y="1931016"/>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1" name="Rectangle 91"/>
          <p:cNvSpPr>
            <a:spLocks noChangeArrowheads="1"/>
          </p:cNvSpPr>
          <p:nvPr/>
        </p:nvSpPr>
        <p:spPr bwMode="auto">
          <a:xfrm>
            <a:off x="2745862" y="1940861"/>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2" name="Line 123"/>
          <p:cNvSpPr>
            <a:spLocks noChangeShapeType="1"/>
          </p:cNvSpPr>
          <p:nvPr/>
        </p:nvSpPr>
        <p:spPr bwMode="auto">
          <a:xfrm>
            <a:off x="750532" y="2024786"/>
            <a:ext cx="0" cy="491251"/>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03" name="Line 123"/>
          <p:cNvSpPr>
            <a:spLocks noChangeShapeType="1"/>
          </p:cNvSpPr>
          <p:nvPr/>
        </p:nvSpPr>
        <p:spPr bwMode="auto">
          <a:xfrm>
            <a:off x="2889862" y="1776602"/>
            <a:ext cx="0" cy="75480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nvGrpSpPr>
          <p:cNvPr id="407" name="Groupe 406"/>
          <p:cNvGrpSpPr/>
          <p:nvPr/>
        </p:nvGrpSpPr>
        <p:grpSpPr>
          <a:xfrm>
            <a:off x="6912660" y="2337358"/>
            <a:ext cx="325410" cy="432244"/>
            <a:chOff x="4958732" y="3486545"/>
            <a:chExt cx="325410" cy="432244"/>
          </a:xfrm>
        </p:grpSpPr>
        <p:sp>
          <p:nvSpPr>
            <p:cNvPr id="408"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09"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10"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11" name="Rectangle 223"/>
            <p:cNvSpPr>
              <a:spLocks noChangeArrowheads="1"/>
            </p:cNvSpPr>
            <p:nvPr/>
          </p:nvSpPr>
          <p:spPr bwMode="auto">
            <a:xfrm>
              <a:off x="4958732" y="3610370"/>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Q</a:t>
              </a:r>
              <a:endParaRPr lang="fr-FR" altLang="fr-FR" sz="1400" b="0" dirty="0">
                <a:latin typeface="Arial" charset="0"/>
              </a:endParaRPr>
            </a:p>
          </p:txBody>
        </p:sp>
      </p:grpSp>
      <p:sp>
        <p:nvSpPr>
          <p:cNvPr id="412" name="ZoneTexte 411"/>
          <p:cNvSpPr txBox="1"/>
          <p:nvPr/>
        </p:nvSpPr>
        <p:spPr>
          <a:xfrm>
            <a:off x="-29501" y="685429"/>
            <a:ext cx="402674" cy="307777"/>
          </a:xfrm>
          <a:prstGeom prst="rect">
            <a:avLst/>
          </a:prstGeom>
          <a:noFill/>
        </p:spPr>
        <p:txBody>
          <a:bodyPr wrap="none" rtlCol="0">
            <a:spAutoFit/>
          </a:bodyPr>
          <a:lstStyle/>
          <a:p>
            <a:r>
              <a:rPr lang="fr-FR" sz="1400" b="0" dirty="0" smtClean="0">
                <a:solidFill>
                  <a:schemeClr val="tx1"/>
                </a:solidFill>
                <a:latin typeface="Arial"/>
                <a:cs typeface="Arial"/>
              </a:rPr>
              <a:t>(a)</a:t>
            </a:r>
          </a:p>
        </p:txBody>
      </p:sp>
      <p:sp>
        <p:nvSpPr>
          <p:cNvPr id="413" name="ZoneTexte 412"/>
          <p:cNvSpPr txBox="1"/>
          <p:nvPr/>
        </p:nvSpPr>
        <p:spPr>
          <a:xfrm>
            <a:off x="6547264" y="468701"/>
            <a:ext cx="402674" cy="307777"/>
          </a:xfrm>
          <a:prstGeom prst="rect">
            <a:avLst/>
          </a:prstGeom>
          <a:noFill/>
        </p:spPr>
        <p:txBody>
          <a:bodyPr wrap="none" rtlCol="0">
            <a:spAutoFit/>
          </a:bodyPr>
          <a:lstStyle/>
          <a:p>
            <a:r>
              <a:rPr lang="fr-FR" sz="1400" b="0" dirty="0" smtClean="0">
                <a:solidFill>
                  <a:schemeClr val="tx1"/>
                </a:solidFill>
                <a:latin typeface="Arial"/>
                <a:cs typeface="Arial"/>
              </a:rPr>
              <a:t>(b)</a:t>
            </a:r>
          </a:p>
        </p:txBody>
      </p:sp>
      <p:sp>
        <p:nvSpPr>
          <p:cNvPr id="414" name="Line 123"/>
          <p:cNvSpPr>
            <a:spLocks noChangeShapeType="1"/>
          </p:cNvSpPr>
          <p:nvPr/>
        </p:nvSpPr>
        <p:spPr bwMode="auto">
          <a:xfrm>
            <a:off x="5993090" y="4035754"/>
            <a:ext cx="0" cy="80124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5" name="Line 123"/>
          <p:cNvSpPr>
            <a:spLocks noChangeShapeType="1"/>
          </p:cNvSpPr>
          <p:nvPr/>
        </p:nvSpPr>
        <p:spPr bwMode="auto">
          <a:xfrm>
            <a:off x="4716948" y="3940060"/>
            <a:ext cx="0" cy="83972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7" name="Forme libre 416"/>
          <p:cNvSpPr/>
          <p:nvPr/>
        </p:nvSpPr>
        <p:spPr bwMode="auto">
          <a:xfrm>
            <a:off x="4935574" y="4185199"/>
            <a:ext cx="838200" cy="594583"/>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8" name="Forme libre 417"/>
          <p:cNvSpPr/>
          <p:nvPr/>
        </p:nvSpPr>
        <p:spPr bwMode="auto">
          <a:xfrm>
            <a:off x="4227832" y="4172857"/>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9" name="Forme libre 418"/>
          <p:cNvSpPr/>
          <p:nvPr/>
        </p:nvSpPr>
        <p:spPr bwMode="auto">
          <a:xfrm rot="10800000">
            <a:off x="6164840" y="4153178"/>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20" name="Line 29"/>
          <p:cNvSpPr>
            <a:spLocks noChangeShapeType="1"/>
          </p:cNvSpPr>
          <p:nvPr/>
        </p:nvSpPr>
        <p:spPr bwMode="auto">
          <a:xfrm>
            <a:off x="4078428" y="4143260"/>
            <a:ext cx="2500009"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1" name="Line 32"/>
          <p:cNvSpPr>
            <a:spLocks noChangeShapeType="1"/>
          </p:cNvSpPr>
          <p:nvPr/>
        </p:nvSpPr>
        <p:spPr bwMode="auto">
          <a:xfrm flipV="1">
            <a:off x="5276480" y="3550732"/>
            <a:ext cx="0" cy="62006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2" name="Line 33"/>
          <p:cNvSpPr>
            <a:spLocks noChangeShapeType="1"/>
          </p:cNvSpPr>
          <p:nvPr/>
        </p:nvSpPr>
        <p:spPr bwMode="auto">
          <a:xfrm flipV="1">
            <a:off x="5455973" y="3563034"/>
            <a:ext cx="0" cy="605907"/>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4" name="Text Box 38"/>
          <p:cNvSpPr txBox="1">
            <a:spLocks noChangeArrowheads="1"/>
          </p:cNvSpPr>
          <p:nvPr/>
        </p:nvSpPr>
        <p:spPr bwMode="auto">
          <a:xfrm>
            <a:off x="4738218" y="3127160"/>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sp>
        <p:nvSpPr>
          <p:cNvPr id="425" name="Line 33"/>
          <p:cNvSpPr>
            <a:spLocks noChangeShapeType="1"/>
          </p:cNvSpPr>
          <p:nvPr/>
        </p:nvSpPr>
        <p:spPr bwMode="auto">
          <a:xfrm flipV="1">
            <a:off x="4878424" y="4151198"/>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6" name="Line 33"/>
          <p:cNvSpPr>
            <a:spLocks noChangeShapeType="1"/>
          </p:cNvSpPr>
          <p:nvPr/>
        </p:nvSpPr>
        <p:spPr bwMode="auto">
          <a:xfrm flipV="1">
            <a:off x="4552316" y="4151198"/>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7" name="Line 33"/>
          <p:cNvSpPr>
            <a:spLocks noChangeShapeType="1"/>
          </p:cNvSpPr>
          <p:nvPr/>
        </p:nvSpPr>
        <p:spPr bwMode="auto">
          <a:xfrm flipV="1">
            <a:off x="6145790" y="41432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8" name="Line 33"/>
          <p:cNvSpPr>
            <a:spLocks noChangeShapeType="1"/>
          </p:cNvSpPr>
          <p:nvPr/>
        </p:nvSpPr>
        <p:spPr bwMode="auto">
          <a:xfrm flipV="1">
            <a:off x="5829207" y="41432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429" name="Groupe 428"/>
          <p:cNvGrpSpPr/>
          <p:nvPr/>
        </p:nvGrpSpPr>
        <p:grpSpPr>
          <a:xfrm>
            <a:off x="6015939" y="4377715"/>
            <a:ext cx="531325" cy="0"/>
            <a:chOff x="4192951" y="3875923"/>
            <a:chExt cx="531325" cy="0"/>
          </a:xfrm>
        </p:grpSpPr>
        <p:cxnSp>
          <p:nvCxnSpPr>
            <p:cNvPr id="430" name="Connecteur droit avec flèche 429"/>
            <p:cNvCxnSpPr/>
            <p:nvPr/>
          </p:nvCxnSpPr>
          <p:spPr bwMode="auto">
            <a:xfrm>
              <a:off x="4192951"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1" name="Connecteur droit avec flèche 43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32" name="Connecteur droit 4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33" name="Forme libre 432"/>
          <p:cNvSpPr/>
          <p:nvPr/>
        </p:nvSpPr>
        <p:spPr bwMode="auto">
          <a:xfrm>
            <a:off x="4421224" y="4726552"/>
            <a:ext cx="533400" cy="9525"/>
          </a:xfrm>
          <a:custGeom>
            <a:avLst/>
            <a:gdLst>
              <a:gd name="connsiteX0" fmla="*/ 0 w 533400"/>
              <a:gd name="connsiteY0" fmla="*/ 9525 h 9525"/>
              <a:gd name="connsiteX1" fmla="*/ 161925 w 533400"/>
              <a:gd name="connsiteY1" fmla="*/ 0 h 9525"/>
              <a:gd name="connsiteX2" fmla="*/ 533400 w 533400"/>
              <a:gd name="connsiteY2" fmla="*/ 9525 h 9525"/>
            </a:gdLst>
            <a:ahLst/>
            <a:cxnLst>
              <a:cxn ang="0">
                <a:pos x="connsiteX0" y="connsiteY0"/>
              </a:cxn>
              <a:cxn ang="0">
                <a:pos x="connsiteX1" y="connsiteY1"/>
              </a:cxn>
              <a:cxn ang="0">
                <a:pos x="connsiteX2" y="connsiteY2"/>
              </a:cxn>
            </a:cxnLst>
            <a:rect l="l" t="t" r="r" b="b"/>
            <a:pathLst>
              <a:path w="533400" h="9525">
                <a:moveTo>
                  <a:pt x="0" y="9525"/>
                </a:moveTo>
                <a:cubicBezTo>
                  <a:pt x="36512" y="4762"/>
                  <a:pt x="73025" y="0"/>
                  <a:pt x="161925" y="0"/>
                </a:cubicBezTo>
                <a:cubicBezTo>
                  <a:pt x="250825" y="0"/>
                  <a:pt x="392112" y="4762"/>
                  <a:pt x="533400" y="95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5" name="Forme libre 434"/>
          <p:cNvSpPr/>
          <p:nvPr/>
        </p:nvSpPr>
        <p:spPr bwMode="auto">
          <a:xfrm>
            <a:off x="4411699" y="4183352"/>
            <a:ext cx="581025" cy="19325"/>
          </a:xfrm>
          <a:custGeom>
            <a:avLst/>
            <a:gdLst>
              <a:gd name="connsiteX0" fmla="*/ 0 w 581025"/>
              <a:gd name="connsiteY0" fmla="*/ 9800 h 19325"/>
              <a:gd name="connsiteX1" fmla="*/ 276225 w 581025"/>
              <a:gd name="connsiteY1" fmla="*/ 275 h 19325"/>
              <a:gd name="connsiteX2" fmla="*/ 581025 w 581025"/>
              <a:gd name="connsiteY2" fmla="*/ 19325 h 19325"/>
            </a:gdLst>
            <a:ahLst/>
            <a:cxnLst>
              <a:cxn ang="0">
                <a:pos x="connsiteX0" y="connsiteY0"/>
              </a:cxn>
              <a:cxn ang="0">
                <a:pos x="connsiteX1" y="connsiteY1"/>
              </a:cxn>
              <a:cxn ang="0">
                <a:pos x="connsiteX2" y="connsiteY2"/>
              </a:cxn>
            </a:cxnLst>
            <a:rect l="l" t="t" r="r" b="b"/>
            <a:pathLst>
              <a:path w="581025" h="19325">
                <a:moveTo>
                  <a:pt x="0" y="9800"/>
                </a:moveTo>
                <a:cubicBezTo>
                  <a:pt x="89694" y="4244"/>
                  <a:pt x="179388" y="-1312"/>
                  <a:pt x="276225" y="275"/>
                </a:cubicBezTo>
                <a:cubicBezTo>
                  <a:pt x="373062" y="1862"/>
                  <a:pt x="477043" y="10593"/>
                  <a:pt x="581025" y="193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6" name="Forme libre 435"/>
          <p:cNvSpPr/>
          <p:nvPr/>
        </p:nvSpPr>
        <p:spPr bwMode="auto">
          <a:xfrm>
            <a:off x="5716624" y="4174102"/>
            <a:ext cx="495300" cy="28575"/>
          </a:xfrm>
          <a:custGeom>
            <a:avLst/>
            <a:gdLst>
              <a:gd name="connsiteX0" fmla="*/ 0 w 495300"/>
              <a:gd name="connsiteY0" fmla="*/ 28575 h 28575"/>
              <a:gd name="connsiteX1" fmla="*/ 171450 w 495300"/>
              <a:gd name="connsiteY1" fmla="*/ 9525 h 28575"/>
              <a:gd name="connsiteX2" fmla="*/ 495300 w 495300"/>
              <a:gd name="connsiteY2" fmla="*/ 0 h 28575"/>
            </a:gdLst>
            <a:ahLst/>
            <a:cxnLst>
              <a:cxn ang="0">
                <a:pos x="connsiteX0" y="connsiteY0"/>
              </a:cxn>
              <a:cxn ang="0">
                <a:pos x="connsiteX1" y="connsiteY1"/>
              </a:cxn>
              <a:cxn ang="0">
                <a:pos x="connsiteX2" y="connsiteY2"/>
              </a:cxn>
            </a:cxnLst>
            <a:rect l="l" t="t" r="r" b="b"/>
            <a:pathLst>
              <a:path w="495300" h="28575">
                <a:moveTo>
                  <a:pt x="0" y="28575"/>
                </a:moveTo>
                <a:cubicBezTo>
                  <a:pt x="44450" y="21431"/>
                  <a:pt x="88900" y="14287"/>
                  <a:pt x="171450" y="9525"/>
                </a:cubicBezTo>
                <a:cubicBezTo>
                  <a:pt x="254000" y="4763"/>
                  <a:pt x="374650" y="2381"/>
                  <a:pt x="495300" y="0"/>
                </a:cubicBezTo>
              </a:path>
            </a:pathLst>
          </a:custGeom>
          <a:noFill/>
          <a:ln w="19050" cap="flat" cmpd="sng">
            <a:solidFill>
              <a:schemeClr val="tx1"/>
            </a:solidFill>
            <a:prstDash val="solid"/>
            <a:round/>
            <a:headEnd/>
            <a:tailEnd/>
          </a:ln>
        </p:spPr>
        <p:txBody>
          <a:bodyPr rtlCol="0" anchor="ctr"/>
          <a:lstStyle/>
          <a:p>
            <a:pPr algn="ctr"/>
            <a:endParaRPr lang="fr-FR"/>
          </a:p>
        </p:txBody>
      </p:sp>
      <p:grpSp>
        <p:nvGrpSpPr>
          <p:cNvPr id="437" name="Groupe 436"/>
          <p:cNvGrpSpPr/>
          <p:nvPr/>
        </p:nvGrpSpPr>
        <p:grpSpPr>
          <a:xfrm rot="10800000">
            <a:off x="4060907" y="4571554"/>
            <a:ext cx="618877" cy="0"/>
            <a:chOff x="4105399" y="3875923"/>
            <a:chExt cx="618877" cy="0"/>
          </a:xfrm>
        </p:grpSpPr>
        <p:cxnSp>
          <p:nvCxnSpPr>
            <p:cNvPr id="438" name="Connecteur droit avec flèche 43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9" name="Connecteur droit avec flèche 43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40" name="Connecteur droit 43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51" name="ZoneTexte 450"/>
          <p:cNvSpPr txBox="1"/>
          <p:nvPr/>
        </p:nvSpPr>
        <p:spPr>
          <a:xfrm>
            <a:off x="3806692" y="4287674"/>
            <a:ext cx="433132" cy="307777"/>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452" name="ZoneTexte 451"/>
          <p:cNvSpPr txBox="1"/>
          <p:nvPr/>
        </p:nvSpPr>
        <p:spPr>
          <a:xfrm>
            <a:off x="6329213" y="4105810"/>
            <a:ext cx="433132" cy="307777"/>
          </a:xfrm>
          <a:prstGeom prst="rect">
            <a:avLst/>
          </a:prstGeom>
          <a:noFill/>
        </p:spPr>
        <p:txBody>
          <a:bodyPr wrap="none" rtlCol="0">
            <a:spAutoFit/>
          </a:bodyPr>
          <a:lstStyle/>
          <a:p>
            <a:r>
              <a:rPr lang="fr-FR" sz="1400" b="0" dirty="0" smtClean="0">
                <a:solidFill>
                  <a:schemeClr val="tx1"/>
                </a:solidFill>
                <a:latin typeface="Arial"/>
                <a:cs typeface="Arial"/>
              </a:rPr>
              <a:t>m2</a:t>
            </a:r>
          </a:p>
        </p:txBody>
      </p:sp>
      <p:grpSp>
        <p:nvGrpSpPr>
          <p:cNvPr id="454" name="Groupe 453"/>
          <p:cNvGrpSpPr/>
          <p:nvPr/>
        </p:nvGrpSpPr>
        <p:grpSpPr>
          <a:xfrm rot="10800000" flipH="1">
            <a:off x="5272411" y="3762343"/>
            <a:ext cx="555645" cy="0"/>
            <a:chOff x="4168631" y="3875923"/>
            <a:chExt cx="555645" cy="0"/>
          </a:xfrm>
        </p:grpSpPr>
        <p:cxnSp>
          <p:nvCxnSpPr>
            <p:cNvPr id="455" name="Connecteur droit avec flèche 454"/>
            <p:cNvCxnSpPr/>
            <p:nvPr/>
          </p:nvCxnSpPr>
          <p:spPr bwMode="auto">
            <a:xfrm>
              <a:off x="4168631"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56" name="Connecteur droit avec flèche 455"/>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57" name="Connecteur droit 456"/>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58" name="ZoneTexte 457"/>
          <p:cNvSpPr txBox="1"/>
          <p:nvPr/>
        </p:nvSpPr>
        <p:spPr>
          <a:xfrm>
            <a:off x="5606357" y="3454566"/>
            <a:ext cx="373820" cy="307777"/>
          </a:xfrm>
          <a:prstGeom prst="rect">
            <a:avLst/>
          </a:prstGeom>
          <a:noFill/>
        </p:spPr>
        <p:txBody>
          <a:bodyPr wrap="none" rtlCol="0">
            <a:spAutoFit/>
          </a:bodyPr>
          <a:lstStyle/>
          <a:p>
            <a:r>
              <a:rPr lang="fr-FR" sz="1400" b="0" dirty="0" smtClean="0">
                <a:solidFill>
                  <a:schemeClr val="tx1"/>
                </a:solidFill>
                <a:latin typeface="Arial"/>
                <a:cs typeface="Arial"/>
              </a:rPr>
              <a:t>c1</a:t>
            </a:r>
          </a:p>
        </p:txBody>
      </p:sp>
      <p:sp>
        <p:nvSpPr>
          <p:cNvPr id="459" name="ZoneTexte 458"/>
          <p:cNvSpPr txBox="1"/>
          <p:nvPr/>
        </p:nvSpPr>
        <p:spPr>
          <a:xfrm>
            <a:off x="4762999" y="3686825"/>
            <a:ext cx="389850" cy="369332"/>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460" name="ZoneTexte 459"/>
          <p:cNvSpPr txBox="1"/>
          <p:nvPr/>
        </p:nvSpPr>
        <p:spPr>
          <a:xfrm>
            <a:off x="5247734" y="3603074"/>
            <a:ext cx="287258" cy="276999"/>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461" name="ZoneTexte 460"/>
          <p:cNvSpPr txBox="1"/>
          <p:nvPr/>
        </p:nvSpPr>
        <p:spPr>
          <a:xfrm>
            <a:off x="6355389" y="4406150"/>
            <a:ext cx="415498" cy="369332"/>
          </a:xfrm>
          <a:prstGeom prst="rect">
            <a:avLst/>
          </a:prstGeom>
          <a:noFill/>
        </p:spPr>
        <p:txBody>
          <a:bodyPr wrap="none" rtlCol="0">
            <a:spAutoFit/>
          </a:bodyPr>
          <a:lstStyle/>
          <a:p>
            <a:r>
              <a:rPr lang="fr-FR" sz="1800" b="0" dirty="0">
                <a:solidFill>
                  <a:schemeClr val="tx1"/>
                </a:solidFill>
                <a:latin typeface="Arial"/>
                <a:cs typeface="Arial"/>
              </a:rPr>
              <a:t>Q</a:t>
            </a:r>
            <a:r>
              <a:rPr lang="fr-FR" sz="1800" b="0" dirty="0" smtClean="0">
                <a:solidFill>
                  <a:schemeClr val="tx1"/>
                </a:solidFill>
                <a:latin typeface="Arial"/>
                <a:cs typeface="Arial"/>
              </a:rPr>
              <a:t>i</a:t>
            </a:r>
          </a:p>
        </p:txBody>
      </p:sp>
      <p:sp>
        <p:nvSpPr>
          <p:cNvPr id="462" name="ZoneTexte 461"/>
          <p:cNvSpPr txBox="1"/>
          <p:nvPr/>
        </p:nvSpPr>
        <p:spPr>
          <a:xfrm>
            <a:off x="6064764" y="4437501"/>
            <a:ext cx="287258" cy="276999"/>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234" name="Line 199"/>
          <p:cNvSpPr>
            <a:spLocks noChangeShapeType="1"/>
          </p:cNvSpPr>
          <p:nvPr/>
        </p:nvSpPr>
        <p:spPr bwMode="auto">
          <a:xfrm flipV="1">
            <a:off x="564145" y="1434960"/>
            <a:ext cx="0" cy="483844"/>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235" name="Rectangle 91"/>
          <p:cNvSpPr>
            <a:spLocks noChangeArrowheads="1"/>
          </p:cNvSpPr>
          <p:nvPr/>
        </p:nvSpPr>
        <p:spPr bwMode="auto">
          <a:xfrm>
            <a:off x="735627" y="1914612"/>
            <a:ext cx="368300" cy="477309"/>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236" name="Rectangle 90"/>
          <p:cNvSpPr>
            <a:spLocks noChangeArrowheads="1"/>
          </p:cNvSpPr>
          <p:nvPr/>
        </p:nvSpPr>
        <p:spPr bwMode="auto">
          <a:xfrm>
            <a:off x="2510639" y="1931511"/>
            <a:ext cx="347663" cy="455611"/>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grpSp>
        <p:nvGrpSpPr>
          <p:cNvPr id="237" name="Group 200"/>
          <p:cNvGrpSpPr>
            <a:grpSpLocks/>
          </p:cNvGrpSpPr>
          <p:nvPr/>
        </p:nvGrpSpPr>
        <p:grpSpPr bwMode="auto">
          <a:xfrm>
            <a:off x="748883" y="1430142"/>
            <a:ext cx="346728" cy="539532"/>
            <a:chOff x="3685" y="2811"/>
            <a:chExt cx="167" cy="350"/>
          </a:xfrm>
        </p:grpSpPr>
        <p:sp>
          <p:nvSpPr>
            <p:cNvPr id="238" name="Line 201"/>
            <p:cNvSpPr>
              <a:spLocks noChangeShapeType="1"/>
            </p:cNvSpPr>
            <p:nvPr/>
          </p:nvSpPr>
          <p:spPr bwMode="auto">
            <a:xfrm>
              <a:off x="3685" y="2820"/>
              <a:ext cx="0" cy="3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9" name="Line 202"/>
            <p:cNvSpPr>
              <a:spLocks noChangeShapeType="1"/>
            </p:cNvSpPr>
            <p:nvPr/>
          </p:nvSpPr>
          <p:spPr bwMode="auto">
            <a:xfrm>
              <a:off x="3685" y="2888"/>
              <a:ext cx="0" cy="1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0" name="Line 203"/>
            <p:cNvSpPr>
              <a:spLocks noChangeShapeType="1"/>
            </p:cNvSpPr>
            <p:nvPr/>
          </p:nvSpPr>
          <p:spPr bwMode="auto">
            <a:xfrm>
              <a:off x="3685" y="3055"/>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1" name="Line 204"/>
            <p:cNvSpPr>
              <a:spLocks noChangeShapeType="1"/>
            </p:cNvSpPr>
            <p:nvPr/>
          </p:nvSpPr>
          <p:spPr bwMode="auto">
            <a:xfrm>
              <a:off x="3685" y="3123"/>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2" name="Line 205"/>
            <p:cNvSpPr>
              <a:spLocks noChangeShapeType="1"/>
            </p:cNvSpPr>
            <p:nvPr/>
          </p:nvSpPr>
          <p:spPr bwMode="auto">
            <a:xfrm>
              <a:off x="3852" y="2825"/>
              <a:ext cx="0" cy="3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3" name="Line 206"/>
            <p:cNvSpPr>
              <a:spLocks noChangeShapeType="1"/>
            </p:cNvSpPr>
            <p:nvPr/>
          </p:nvSpPr>
          <p:spPr bwMode="auto">
            <a:xfrm>
              <a:off x="3852" y="2893"/>
              <a:ext cx="0" cy="1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4" name="Line 207"/>
            <p:cNvSpPr>
              <a:spLocks noChangeShapeType="1"/>
            </p:cNvSpPr>
            <p:nvPr/>
          </p:nvSpPr>
          <p:spPr bwMode="auto">
            <a:xfrm>
              <a:off x="3852" y="3060"/>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 name="Line 208"/>
            <p:cNvSpPr>
              <a:spLocks noChangeShapeType="1"/>
            </p:cNvSpPr>
            <p:nvPr/>
          </p:nvSpPr>
          <p:spPr bwMode="auto">
            <a:xfrm>
              <a:off x="3852" y="3128"/>
              <a:ext cx="0" cy="3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 name="Line 209"/>
            <p:cNvSpPr>
              <a:spLocks noChangeShapeType="1"/>
            </p:cNvSpPr>
            <p:nvPr/>
          </p:nvSpPr>
          <p:spPr bwMode="auto">
            <a:xfrm flipH="1">
              <a:off x="3807" y="2811"/>
              <a:ext cx="4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7" name="Line 210"/>
            <p:cNvSpPr>
              <a:spLocks noChangeShapeType="1"/>
            </p:cNvSpPr>
            <p:nvPr/>
          </p:nvSpPr>
          <p:spPr bwMode="auto">
            <a:xfrm flipH="1">
              <a:off x="3748" y="2811"/>
              <a:ext cx="2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8" name="Line 211"/>
            <p:cNvSpPr>
              <a:spLocks noChangeShapeType="1"/>
            </p:cNvSpPr>
            <p:nvPr/>
          </p:nvSpPr>
          <p:spPr bwMode="auto">
            <a:xfrm flipH="1">
              <a:off x="3688" y="2811"/>
              <a:ext cx="2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49" name="ZoneTexte 248"/>
          <p:cNvSpPr txBox="1"/>
          <p:nvPr/>
        </p:nvSpPr>
        <p:spPr>
          <a:xfrm rot="16200000">
            <a:off x="-136614" y="1516988"/>
            <a:ext cx="742511" cy="369332"/>
          </a:xfrm>
          <a:prstGeom prst="rect">
            <a:avLst/>
          </a:prstGeom>
          <a:noFill/>
        </p:spPr>
        <p:txBody>
          <a:bodyPr wrap="none" rtlCol="0">
            <a:spAutoFit/>
          </a:bodyPr>
          <a:lstStyle/>
          <a:p>
            <a:r>
              <a:rPr lang="fr-FR" sz="1800" b="0" dirty="0" smtClean="0">
                <a:solidFill>
                  <a:schemeClr val="tx1"/>
                </a:solidFill>
                <a:latin typeface="Arial Unicode MS"/>
                <a:ea typeface="Arial Unicode MS"/>
                <a:cs typeface="Arial Unicode MS"/>
              </a:rPr>
              <a:t>Ⓟ  </a:t>
            </a:r>
            <a:r>
              <a:rPr lang="fr-FR" sz="1400" b="0" dirty="0" smtClean="0">
                <a:solidFill>
                  <a:schemeClr val="tx1"/>
                </a:solidFill>
                <a:latin typeface="Arial Unicode MS"/>
                <a:ea typeface="Arial Unicode MS"/>
                <a:cs typeface="Arial Unicode MS"/>
              </a:rPr>
              <a:t>12</a:t>
            </a:r>
            <a:endParaRPr lang="fr-FR" sz="1400" b="0" dirty="0" smtClean="0">
              <a:solidFill>
                <a:schemeClr val="tx1"/>
              </a:solidFill>
              <a:latin typeface="Arial"/>
              <a:cs typeface="Arial"/>
            </a:endParaRPr>
          </a:p>
        </p:txBody>
      </p:sp>
      <p:cxnSp>
        <p:nvCxnSpPr>
          <p:cNvPr id="4" name="Connecteur droit 3"/>
          <p:cNvCxnSpPr/>
          <p:nvPr/>
        </p:nvCxnSpPr>
        <p:spPr>
          <a:xfrm>
            <a:off x="485934" y="1428921"/>
            <a:ext cx="277970"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52" name="Rectangle 11"/>
          <p:cNvSpPr>
            <a:spLocks noChangeArrowheads="1"/>
          </p:cNvSpPr>
          <p:nvPr/>
        </p:nvSpPr>
        <p:spPr bwMode="auto">
          <a:xfrm>
            <a:off x="128383" y="1350098"/>
            <a:ext cx="212516" cy="308960"/>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54" name="Line 123"/>
          <p:cNvSpPr>
            <a:spLocks noChangeShapeType="1"/>
          </p:cNvSpPr>
          <p:nvPr/>
        </p:nvSpPr>
        <p:spPr bwMode="auto">
          <a:xfrm>
            <a:off x="930890" y="1514666"/>
            <a:ext cx="0" cy="96889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36" name="Line 97"/>
          <p:cNvSpPr>
            <a:spLocks noChangeShapeType="1"/>
          </p:cNvSpPr>
          <p:nvPr/>
        </p:nvSpPr>
        <p:spPr bwMode="auto">
          <a:xfrm>
            <a:off x="2683490" y="1797242"/>
            <a:ext cx="0" cy="71879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254" name="Forme libre 253"/>
          <p:cNvSpPr/>
          <p:nvPr/>
        </p:nvSpPr>
        <p:spPr bwMode="auto">
          <a:xfrm>
            <a:off x="187949" y="4300636"/>
            <a:ext cx="3066779"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255" name="Line 29"/>
          <p:cNvSpPr>
            <a:spLocks noChangeShapeType="1"/>
          </p:cNvSpPr>
          <p:nvPr/>
        </p:nvSpPr>
        <p:spPr bwMode="auto">
          <a:xfrm>
            <a:off x="-89446" y="4297954"/>
            <a:ext cx="338788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6" name="Line 30"/>
          <p:cNvSpPr>
            <a:spLocks noChangeShapeType="1"/>
          </p:cNvSpPr>
          <p:nvPr/>
        </p:nvSpPr>
        <p:spPr bwMode="auto">
          <a:xfrm flipV="1">
            <a:off x="682784" y="3633975"/>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7" name="Line 31"/>
          <p:cNvSpPr>
            <a:spLocks noChangeShapeType="1"/>
          </p:cNvSpPr>
          <p:nvPr/>
        </p:nvSpPr>
        <p:spPr bwMode="auto">
          <a:xfrm flipV="1">
            <a:off x="821116" y="3652072"/>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8" name="Text Box 38"/>
          <p:cNvSpPr txBox="1">
            <a:spLocks noChangeArrowheads="1"/>
          </p:cNvSpPr>
          <p:nvPr/>
        </p:nvSpPr>
        <p:spPr bwMode="auto">
          <a:xfrm>
            <a:off x="457835" y="3153005"/>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grpSp>
        <p:nvGrpSpPr>
          <p:cNvPr id="259" name="Groupe 258"/>
          <p:cNvGrpSpPr/>
          <p:nvPr/>
        </p:nvGrpSpPr>
        <p:grpSpPr>
          <a:xfrm rot="10800000">
            <a:off x="317561" y="3774627"/>
            <a:ext cx="582854" cy="0"/>
            <a:chOff x="4105399" y="3875923"/>
            <a:chExt cx="618877" cy="0"/>
          </a:xfrm>
        </p:grpSpPr>
        <p:cxnSp>
          <p:nvCxnSpPr>
            <p:cNvPr id="260" name="Connecteur droit avec flèche 25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61" name="Connecteur droit avec flèche 26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62" name="Connecteur droit 26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263" name="Groupe 262"/>
          <p:cNvGrpSpPr/>
          <p:nvPr/>
        </p:nvGrpSpPr>
        <p:grpSpPr>
          <a:xfrm>
            <a:off x="579868" y="4218461"/>
            <a:ext cx="582854" cy="0"/>
            <a:chOff x="4105399" y="3875923"/>
            <a:chExt cx="618877" cy="0"/>
          </a:xfrm>
        </p:grpSpPr>
        <p:cxnSp>
          <p:nvCxnSpPr>
            <p:cNvPr id="264" name="Connecteur droit avec flèche 263"/>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65" name="Connecteur droit avec flèche 264"/>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66" name="Connecteur droit 265"/>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267" name="ZoneTexte 266"/>
          <p:cNvSpPr txBox="1"/>
          <p:nvPr/>
        </p:nvSpPr>
        <p:spPr>
          <a:xfrm>
            <a:off x="60028" y="3508652"/>
            <a:ext cx="407921" cy="289862"/>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268" name="ZoneTexte 267"/>
          <p:cNvSpPr txBox="1"/>
          <p:nvPr/>
        </p:nvSpPr>
        <p:spPr>
          <a:xfrm>
            <a:off x="969335" y="3941193"/>
            <a:ext cx="407921" cy="289862"/>
          </a:xfrm>
          <a:prstGeom prst="rect">
            <a:avLst/>
          </a:prstGeom>
          <a:noFill/>
        </p:spPr>
        <p:txBody>
          <a:bodyPr wrap="none" rtlCol="0">
            <a:spAutoFit/>
          </a:bodyPr>
          <a:lstStyle/>
          <a:p>
            <a:r>
              <a:rPr lang="fr-FR" sz="1400" b="0" dirty="0" smtClean="0">
                <a:solidFill>
                  <a:schemeClr val="tx1"/>
                </a:solidFill>
                <a:latin typeface="Arial"/>
                <a:cs typeface="Arial"/>
              </a:rPr>
              <a:t>m2</a:t>
            </a:r>
          </a:p>
        </p:txBody>
      </p:sp>
      <p:cxnSp>
        <p:nvCxnSpPr>
          <p:cNvPr id="269" name="Connecteur droit 268"/>
          <p:cNvCxnSpPr/>
          <p:nvPr/>
        </p:nvCxnSpPr>
        <p:spPr bwMode="auto">
          <a:xfrm>
            <a:off x="813316" y="3397079"/>
            <a:ext cx="0" cy="247580"/>
          </a:xfrm>
          <a:prstGeom prst="line">
            <a:avLst/>
          </a:prstGeom>
          <a:noFill/>
          <a:ln w="9525" cap="flat" cmpd="sng" algn="ctr">
            <a:solidFill>
              <a:schemeClr val="tx1"/>
            </a:solidFill>
            <a:prstDash val="solid"/>
            <a:round/>
            <a:headEnd type="none" w="med" len="med"/>
            <a:tailEnd type="none"/>
          </a:ln>
          <a:effectLst/>
        </p:spPr>
      </p:cxnSp>
      <p:cxnSp>
        <p:nvCxnSpPr>
          <p:cNvPr id="270" name="Connecteur droit 269"/>
          <p:cNvCxnSpPr/>
          <p:nvPr/>
        </p:nvCxnSpPr>
        <p:spPr bwMode="auto">
          <a:xfrm>
            <a:off x="655877" y="3439245"/>
            <a:ext cx="0" cy="247580"/>
          </a:xfrm>
          <a:prstGeom prst="line">
            <a:avLst/>
          </a:prstGeom>
          <a:noFill/>
          <a:ln w="9525" cap="flat" cmpd="sng" algn="ctr">
            <a:solidFill>
              <a:schemeClr val="tx1"/>
            </a:solidFill>
            <a:prstDash val="solid"/>
            <a:round/>
            <a:headEnd type="none" w="med" len="med"/>
            <a:tailEnd type="none"/>
          </a:ln>
          <a:effectLst/>
        </p:spPr>
      </p:cxnSp>
      <p:sp>
        <p:nvSpPr>
          <p:cNvPr id="271" name="Rectangle 210"/>
          <p:cNvSpPr>
            <a:spLocks noChangeArrowheads="1"/>
          </p:cNvSpPr>
          <p:nvPr/>
        </p:nvSpPr>
        <p:spPr bwMode="auto">
          <a:xfrm flipV="1">
            <a:off x="3112002" y="3903414"/>
            <a:ext cx="275098" cy="2750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272" name="Line 211"/>
          <p:cNvSpPr>
            <a:spLocks noChangeShapeType="1"/>
          </p:cNvSpPr>
          <p:nvPr/>
        </p:nvSpPr>
        <p:spPr bwMode="auto">
          <a:xfrm>
            <a:off x="3249551" y="4184492"/>
            <a:ext cx="0" cy="10166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273" name="Freeform 212"/>
          <p:cNvSpPr>
            <a:spLocks/>
          </p:cNvSpPr>
          <p:nvPr/>
        </p:nvSpPr>
        <p:spPr bwMode="auto">
          <a:xfrm flipV="1">
            <a:off x="3176292" y="4227850"/>
            <a:ext cx="145024" cy="73260"/>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274" name="Rectangle 223"/>
          <p:cNvSpPr>
            <a:spLocks noChangeArrowheads="1"/>
          </p:cNvSpPr>
          <p:nvPr/>
        </p:nvSpPr>
        <p:spPr bwMode="auto">
          <a:xfrm>
            <a:off x="3106022" y="3894025"/>
            <a:ext cx="297411" cy="290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sp>
        <p:nvSpPr>
          <p:cNvPr id="275" name="ZoneTexte 274"/>
          <p:cNvSpPr txBox="1"/>
          <p:nvPr/>
        </p:nvSpPr>
        <p:spPr>
          <a:xfrm>
            <a:off x="946373" y="3456643"/>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276" name="ZoneTexte 275"/>
          <p:cNvSpPr txBox="1"/>
          <p:nvPr/>
        </p:nvSpPr>
        <p:spPr>
          <a:xfrm>
            <a:off x="721051" y="3632676"/>
            <a:ext cx="45719" cy="276999"/>
          </a:xfrm>
          <a:prstGeom prst="rect">
            <a:avLst/>
          </a:prstGeom>
          <a:noFill/>
        </p:spPr>
        <p:txBody>
          <a:bodyPr wrap="square" rtlCol="0">
            <a:spAutoFit/>
          </a:bodyPr>
          <a:lstStyle/>
          <a:p>
            <a:r>
              <a:rPr lang="fr-FR" sz="1200" b="0" dirty="0" smtClean="0">
                <a:solidFill>
                  <a:schemeClr val="tx1"/>
                </a:solidFill>
                <a:latin typeface="Arial"/>
                <a:cs typeface="Arial"/>
              </a:rPr>
              <a:t>X</a:t>
            </a:r>
          </a:p>
        </p:txBody>
      </p:sp>
      <p:sp>
        <p:nvSpPr>
          <p:cNvPr id="278" name="Forme libre 277"/>
          <p:cNvSpPr/>
          <p:nvPr/>
        </p:nvSpPr>
        <p:spPr bwMode="auto">
          <a:xfrm>
            <a:off x="544102" y="4337195"/>
            <a:ext cx="403676" cy="47545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35060">
                <a:moveTo>
                  <a:pt x="0" y="735060"/>
                </a:moveTo>
                <a:cubicBezTo>
                  <a:pt x="11906" y="667591"/>
                  <a:pt x="23813" y="620646"/>
                  <a:pt x="28575" y="550138"/>
                </a:cubicBezTo>
                <a:cubicBezTo>
                  <a:pt x="33337" y="479630"/>
                  <a:pt x="30266" y="403702"/>
                  <a:pt x="28575" y="312013"/>
                </a:cubicBezTo>
                <a:cubicBezTo>
                  <a:pt x="26884" y="220324"/>
                  <a:pt x="17880" y="116586"/>
                  <a:pt x="18427" y="1"/>
                </a:cubicBezTo>
                <a:cubicBezTo>
                  <a:pt x="83252" y="16411"/>
                  <a:pt x="82195" y="20244"/>
                  <a:pt x="133350" y="26263"/>
                </a:cubicBezTo>
                <a:cubicBezTo>
                  <a:pt x="184506" y="32282"/>
                  <a:pt x="280910" y="34526"/>
                  <a:pt x="325360" y="36114"/>
                </a:cubicBezTo>
                <a:cubicBezTo>
                  <a:pt x="369810" y="37701"/>
                  <a:pt x="368224" y="34736"/>
                  <a:pt x="400050" y="35788"/>
                </a:cubicBezTo>
                <a:cubicBezTo>
                  <a:pt x="404812" y="100875"/>
                  <a:pt x="379413" y="315188"/>
                  <a:pt x="381000" y="416788"/>
                </a:cubicBezTo>
                <a:cubicBezTo>
                  <a:pt x="382588" y="518388"/>
                  <a:pt x="401638" y="588238"/>
                  <a:pt x="409575" y="645388"/>
                </a:cubicBezTo>
                <a:cubicBezTo>
                  <a:pt x="417512" y="702538"/>
                  <a:pt x="423068" y="696634"/>
                  <a:pt x="428625" y="725209"/>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279" name="Forme libre 278"/>
          <p:cNvSpPr/>
          <p:nvPr/>
        </p:nvSpPr>
        <p:spPr bwMode="auto">
          <a:xfrm flipH="1">
            <a:off x="2254085" y="4318301"/>
            <a:ext cx="403676" cy="542309"/>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33350 w 428625"/>
              <a:gd name="connsiteY4" fmla="*/ 87044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77329 w 428625"/>
              <a:gd name="connsiteY4" fmla="*/ 40287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95841">
                <a:moveTo>
                  <a:pt x="0" y="795841"/>
                </a:moveTo>
                <a:cubicBezTo>
                  <a:pt x="11906" y="728372"/>
                  <a:pt x="23813" y="681427"/>
                  <a:pt x="28575" y="610919"/>
                </a:cubicBezTo>
                <a:cubicBezTo>
                  <a:pt x="33337" y="540411"/>
                  <a:pt x="29139" y="474614"/>
                  <a:pt x="28575" y="372794"/>
                </a:cubicBezTo>
                <a:cubicBezTo>
                  <a:pt x="28011" y="270974"/>
                  <a:pt x="24645" y="116585"/>
                  <a:pt x="25192" y="0"/>
                </a:cubicBezTo>
                <a:cubicBezTo>
                  <a:pt x="90017" y="16410"/>
                  <a:pt x="127301" y="24138"/>
                  <a:pt x="177329" y="40287"/>
                </a:cubicBezTo>
                <a:cubicBezTo>
                  <a:pt x="227357" y="56436"/>
                  <a:pt x="288240" y="87515"/>
                  <a:pt x="325360" y="96895"/>
                </a:cubicBezTo>
                <a:cubicBezTo>
                  <a:pt x="362480" y="106275"/>
                  <a:pt x="368224" y="95517"/>
                  <a:pt x="400050" y="96569"/>
                </a:cubicBezTo>
                <a:cubicBezTo>
                  <a:pt x="404812" y="161656"/>
                  <a:pt x="379413" y="375969"/>
                  <a:pt x="381000" y="477569"/>
                </a:cubicBezTo>
                <a:cubicBezTo>
                  <a:pt x="382588" y="579169"/>
                  <a:pt x="401638" y="649019"/>
                  <a:pt x="409575" y="706169"/>
                </a:cubicBezTo>
                <a:cubicBezTo>
                  <a:pt x="417512" y="763319"/>
                  <a:pt x="423068" y="757415"/>
                  <a:pt x="428625" y="785990"/>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280" name="Line 24"/>
          <p:cNvSpPr>
            <a:spLocks noChangeShapeType="1"/>
          </p:cNvSpPr>
          <p:nvPr/>
        </p:nvSpPr>
        <p:spPr bwMode="auto">
          <a:xfrm flipH="1">
            <a:off x="733195" y="3786631"/>
            <a:ext cx="32262" cy="104194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1" name="Line 25"/>
          <p:cNvSpPr>
            <a:spLocks noChangeShapeType="1"/>
          </p:cNvSpPr>
          <p:nvPr/>
        </p:nvSpPr>
        <p:spPr bwMode="auto">
          <a:xfrm>
            <a:off x="2401813" y="3693091"/>
            <a:ext cx="65355" cy="119128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282" name="Groupe 281"/>
          <p:cNvGrpSpPr/>
          <p:nvPr/>
        </p:nvGrpSpPr>
        <p:grpSpPr>
          <a:xfrm rot="10800000">
            <a:off x="457837" y="3479352"/>
            <a:ext cx="547355" cy="0"/>
            <a:chOff x="4105399" y="3875923"/>
            <a:chExt cx="391674" cy="0"/>
          </a:xfrm>
        </p:grpSpPr>
        <p:cxnSp>
          <p:nvCxnSpPr>
            <p:cNvPr id="283" name="Connecteur droit avec flèche 282"/>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84" name="Connecteur droit avec flèche 283"/>
            <p:cNvCxnSpPr/>
            <p:nvPr/>
          </p:nvCxnSpPr>
          <p:spPr bwMode="auto">
            <a:xfrm rot="10800000">
              <a:off x="4371851" y="3875923"/>
              <a:ext cx="125222" cy="0"/>
            </a:xfrm>
            <a:prstGeom prst="straightConnector1">
              <a:avLst/>
            </a:prstGeom>
            <a:noFill/>
            <a:ln w="9525" cap="flat" cmpd="sng" algn="ctr">
              <a:solidFill>
                <a:schemeClr val="tx1"/>
              </a:solidFill>
              <a:prstDash val="solid"/>
              <a:round/>
              <a:headEnd type="none" w="med" len="med"/>
              <a:tailEnd type="arrow"/>
            </a:ln>
            <a:effectLst/>
          </p:spPr>
        </p:cxnSp>
        <p:cxnSp>
          <p:nvCxnSpPr>
            <p:cNvPr id="285" name="Connecteur droit 284"/>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286" name="Line 30"/>
          <p:cNvSpPr>
            <a:spLocks noChangeShapeType="1"/>
          </p:cNvSpPr>
          <p:nvPr/>
        </p:nvSpPr>
        <p:spPr bwMode="auto">
          <a:xfrm flipV="1">
            <a:off x="2359123" y="3652536"/>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7" name="Line 31"/>
          <p:cNvSpPr>
            <a:spLocks noChangeShapeType="1"/>
          </p:cNvSpPr>
          <p:nvPr/>
        </p:nvSpPr>
        <p:spPr bwMode="auto">
          <a:xfrm flipV="1">
            <a:off x="2497455" y="3670633"/>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8" name="Text Box 38"/>
          <p:cNvSpPr txBox="1">
            <a:spLocks noChangeArrowheads="1"/>
          </p:cNvSpPr>
          <p:nvPr/>
        </p:nvSpPr>
        <p:spPr bwMode="auto">
          <a:xfrm>
            <a:off x="1781749" y="3171566"/>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grpSp>
        <p:nvGrpSpPr>
          <p:cNvPr id="289" name="Groupe 288"/>
          <p:cNvGrpSpPr/>
          <p:nvPr/>
        </p:nvGrpSpPr>
        <p:grpSpPr>
          <a:xfrm rot="10800000">
            <a:off x="1993900" y="3793188"/>
            <a:ext cx="582854" cy="0"/>
            <a:chOff x="4105399" y="3875923"/>
            <a:chExt cx="618877" cy="0"/>
          </a:xfrm>
        </p:grpSpPr>
        <p:cxnSp>
          <p:nvCxnSpPr>
            <p:cNvPr id="290" name="Connecteur droit avec flèche 28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91" name="Connecteur droit avec flèche 29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92" name="Connecteur droit 29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293" name="Groupe 292"/>
          <p:cNvGrpSpPr/>
          <p:nvPr/>
        </p:nvGrpSpPr>
        <p:grpSpPr>
          <a:xfrm>
            <a:off x="2256207" y="4237022"/>
            <a:ext cx="582854" cy="0"/>
            <a:chOff x="4105399" y="3875923"/>
            <a:chExt cx="618877" cy="0"/>
          </a:xfrm>
        </p:grpSpPr>
        <p:cxnSp>
          <p:nvCxnSpPr>
            <p:cNvPr id="294" name="Connecteur droit avec flèche 293"/>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95" name="Connecteur droit avec flèche 294"/>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296" name="Connecteur droit 295"/>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297" name="ZoneTexte 296"/>
          <p:cNvSpPr txBox="1"/>
          <p:nvPr/>
        </p:nvSpPr>
        <p:spPr>
          <a:xfrm>
            <a:off x="1621554" y="3527213"/>
            <a:ext cx="433132" cy="307777"/>
          </a:xfrm>
          <a:prstGeom prst="rect">
            <a:avLst/>
          </a:prstGeom>
          <a:noFill/>
        </p:spPr>
        <p:txBody>
          <a:bodyPr wrap="none" rtlCol="0">
            <a:spAutoFit/>
          </a:bodyPr>
          <a:lstStyle/>
          <a:p>
            <a:r>
              <a:rPr lang="fr-FR" sz="1400" b="0" dirty="0" smtClean="0">
                <a:solidFill>
                  <a:schemeClr val="tx1"/>
                </a:solidFill>
                <a:latin typeface="Arial"/>
                <a:cs typeface="Arial"/>
              </a:rPr>
              <a:t>m3</a:t>
            </a:r>
          </a:p>
        </p:txBody>
      </p:sp>
      <p:sp>
        <p:nvSpPr>
          <p:cNvPr id="298" name="ZoneTexte 297"/>
          <p:cNvSpPr txBox="1"/>
          <p:nvPr/>
        </p:nvSpPr>
        <p:spPr>
          <a:xfrm>
            <a:off x="2645674" y="3959754"/>
            <a:ext cx="433132" cy="307777"/>
          </a:xfrm>
          <a:prstGeom prst="rect">
            <a:avLst/>
          </a:prstGeom>
          <a:noFill/>
        </p:spPr>
        <p:txBody>
          <a:bodyPr wrap="none" rtlCol="0">
            <a:spAutoFit/>
          </a:bodyPr>
          <a:lstStyle/>
          <a:p>
            <a:r>
              <a:rPr lang="fr-FR" sz="1400" b="0" dirty="0" smtClean="0">
                <a:solidFill>
                  <a:schemeClr val="tx1"/>
                </a:solidFill>
                <a:latin typeface="Arial"/>
                <a:cs typeface="Arial"/>
              </a:rPr>
              <a:t>m4</a:t>
            </a:r>
          </a:p>
        </p:txBody>
      </p:sp>
      <p:cxnSp>
        <p:nvCxnSpPr>
          <p:cNvPr id="299" name="Connecteur droit 298"/>
          <p:cNvCxnSpPr/>
          <p:nvPr/>
        </p:nvCxnSpPr>
        <p:spPr bwMode="auto">
          <a:xfrm>
            <a:off x="2489655" y="3415640"/>
            <a:ext cx="0" cy="247580"/>
          </a:xfrm>
          <a:prstGeom prst="line">
            <a:avLst/>
          </a:prstGeom>
          <a:noFill/>
          <a:ln w="9525" cap="flat" cmpd="sng" algn="ctr">
            <a:solidFill>
              <a:schemeClr val="tx1"/>
            </a:solidFill>
            <a:prstDash val="solid"/>
            <a:round/>
            <a:headEnd type="none" w="med" len="med"/>
            <a:tailEnd type="none"/>
          </a:ln>
          <a:effectLst/>
        </p:spPr>
      </p:cxnSp>
      <p:cxnSp>
        <p:nvCxnSpPr>
          <p:cNvPr id="300" name="Connecteur droit 299"/>
          <p:cNvCxnSpPr/>
          <p:nvPr/>
        </p:nvCxnSpPr>
        <p:spPr bwMode="auto">
          <a:xfrm>
            <a:off x="2332216" y="3415640"/>
            <a:ext cx="0" cy="247580"/>
          </a:xfrm>
          <a:prstGeom prst="line">
            <a:avLst/>
          </a:prstGeom>
          <a:noFill/>
          <a:ln w="9525" cap="flat" cmpd="sng" algn="ctr">
            <a:solidFill>
              <a:schemeClr val="tx1"/>
            </a:solidFill>
            <a:prstDash val="solid"/>
            <a:round/>
            <a:headEnd type="none" w="med" len="med"/>
            <a:tailEnd type="none"/>
          </a:ln>
          <a:effectLst/>
        </p:spPr>
      </p:cxnSp>
      <p:sp>
        <p:nvSpPr>
          <p:cNvPr id="301" name="ZoneTexte 300"/>
          <p:cNvSpPr txBox="1"/>
          <p:nvPr/>
        </p:nvSpPr>
        <p:spPr>
          <a:xfrm>
            <a:off x="2622712" y="3475204"/>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302" name="ZoneTexte 301"/>
          <p:cNvSpPr txBox="1"/>
          <p:nvPr/>
        </p:nvSpPr>
        <p:spPr>
          <a:xfrm>
            <a:off x="2397390" y="3651237"/>
            <a:ext cx="45719" cy="276999"/>
          </a:xfrm>
          <a:prstGeom prst="rect">
            <a:avLst/>
          </a:prstGeom>
          <a:noFill/>
        </p:spPr>
        <p:txBody>
          <a:bodyPr wrap="square" rtlCol="0">
            <a:spAutoFit/>
          </a:bodyPr>
          <a:lstStyle/>
          <a:p>
            <a:r>
              <a:rPr lang="fr-FR" sz="1200" b="0" dirty="0" smtClean="0">
                <a:solidFill>
                  <a:schemeClr val="tx1"/>
                </a:solidFill>
                <a:latin typeface="Arial"/>
                <a:cs typeface="Arial"/>
              </a:rPr>
              <a:t>X</a:t>
            </a:r>
          </a:p>
        </p:txBody>
      </p:sp>
      <p:grpSp>
        <p:nvGrpSpPr>
          <p:cNvPr id="303" name="Groupe 302"/>
          <p:cNvGrpSpPr/>
          <p:nvPr/>
        </p:nvGrpSpPr>
        <p:grpSpPr>
          <a:xfrm rot="10800000">
            <a:off x="1816663" y="3415640"/>
            <a:ext cx="864866" cy="82273"/>
            <a:chOff x="4105399" y="3875923"/>
            <a:chExt cx="618877" cy="0"/>
          </a:xfrm>
        </p:grpSpPr>
        <p:cxnSp>
          <p:nvCxnSpPr>
            <p:cNvPr id="304" name="Connecteur droit avec flèche 303"/>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06" name="Connecteur droit avec flèche 305"/>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07" name="Connecteur droit 306"/>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308" name="Groupe 307"/>
          <p:cNvGrpSpPr/>
          <p:nvPr/>
        </p:nvGrpSpPr>
        <p:grpSpPr>
          <a:xfrm>
            <a:off x="7057217" y="450565"/>
            <a:ext cx="1908703" cy="1111189"/>
            <a:chOff x="7057217" y="336265"/>
            <a:chExt cx="1908703" cy="1111189"/>
          </a:xfrm>
        </p:grpSpPr>
        <p:sp>
          <p:nvSpPr>
            <p:cNvPr id="309" name="Rectangle 308"/>
            <p:cNvSpPr/>
            <p:nvPr/>
          </p:nvSpPr>
          <p:spPr bwMode="auto">
            <a:xfrm>
              <a:off x="7057217" y="528003"/>
              <a:ext cx="284639" cy="855626"/>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310" name="Line 123"/>
            <p:cNvSpPr>
              <a:spLocks noChangeShapeType="1"/>
            </p:cNvSpPr>
            <p:nvPr/>
          </p:nvSpPr>
          <p:spPr bwMode="auto">
            <a:xfrm>
              <a:off x="7203265" y="464179"/>
              <a:ext cx="0" cy="9832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11" name="ZoneTexte 310"/>
            <p:cNvSpPr txBox="1"/>
            <p:nvPr/>
          </p:nvSpPr>
          <p:spPr>
            <a:xfrm>
              <a:off x="8152558" y="336265"/>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(3)</a:t>
              </a:r>
              <a:endParaRPr lang="fr-FR" sz="1200" dirty="0">
                <a:latin typeface="Arial" panose="020B0604020202020204" pitchFamily="34" charset="0"/>
                <a:cs typeface="Arial" panose="020B0604020202020204" pitchFamily="34" charset="0"/>
              </a:endParaRPr>
            </a:p>
          </p:txBody>
        </p:sp>
        <p:cxnSp>
          <p:nvCxnSpPr>
            <p:cNvPr id="312" name="Connecteur droit avec flèche 311"/>
            <p:cNvCxnSpPr/>
            <p:nvPr/>
          </p:nvCxnSpPr>
          <p:spPr bwMode="auto">
            <a:xfrm flipH="1">
              <a:off x="7327656" y="1029392"/>
              <a:ext cx="1458644" cy="0"/>
            </a:xfrm>
            <a:prstGeom prst="straightConnector1">
              <a:avLst/>
            </a:prstGeom>
            <a:noFill/>
            <a:ln w="9525" cap="flat" cmpd="sng" algn="ctr">
              <a:solidFill>
                <a:schemeClr val="tx1"/>
              </a:solidFill>
              <a:prstDash val="solid"/>
              <a:round/>
              <a:headEnd type="none" w="med" len="med"/>
              <a:tailEnd type="arrow"/>
            </a:ln>
            <a:effectLst/>
          </p:spPr>
        </p:cxnSp>
        <p:sp>
          <p:nvSpPr>
            <p:cNvPr id="313" name="Rectangle 153"/>
            <p:cNvSpPr>
              <a:spLocks noChangeArrowheads="1"/>
            </p:cNvSpPr>
            <p:nvPr/>
          </p:nvSpPr>
          <p:spPr bwMode="auto">
            <a:xfrm>
              <a:off x="7377466" y="655346"/>
              <a:ext cx="158845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a:solidFill>
                    <a:schemeClr val="tx1"/>
                  </a:solidFill>
                  <a:latin typeface="Arial Unicode MS"/>
                  <a:ea typeface="Arial Unicode MS"/>
                  <a:cs typeface="Arial Unicode MS"/>
                  <a:sym typeface="CATIA Symbols" pitchFamily="2" charset="2"/>
                </a:rPr>
                <a:t>Ⓜ</a:t>
              </a:r>
              <a:r>
                <a:rPr lang="fr-FR" altLang="fr-FR" b="0" dirty="0" smtClean="0">
                  <a:solidFill>
                    <a:schemeClr val="tx1"/>
                  </a:solidFill>
                  <a:sym typeface="CATIA Symbols" pitchFamily="2" charset="2"/>
                </a:rPr>
                <a:t>, </a:t>
              </a:r>
              <a:r>
                <a:rPr lang="fr-FR" altLang="fr-FR" b="0" dirty="0" smtClean="0">
                  <a:solidFill>
                    <a:schemeClr val="tx1"/>
                  </a:solidFill>
                  <a:latin typeface="Symbol" pitchFamily="18" charset="2"/>
                </a:rPr>
                <a:t>Æ</a:t>
              </a:r>
              <a:r>
                <a:rPr lang="fr-FR" altLang="fr-FR" b="0" dirty="0" smtClean="0">
                  <a:solidFill>
                    <a:schemeClr val="tx1"/>
                  </a:solidFill>
                </a:rPr>
                <a:t>p2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grpSp>
      <p:sp>
        <p:nvSpPr>
          <p:cNvPr id="314" name="Forme libre 313"/>
          <p:cNvSpPr/>
          <p:nvPr/>
        </p:nvSpPr>
        <p:spPr bwMode="auto">
          <a:xfrm>
            <a:off x="4421224" y="4726552"/>
            <a:ext cx="533400" cy="9525"/>
          </a:xfrm>
          <a:custGeom>
            <a:avLst/>
            <a:gdLst>
              <a:gd name="connsiteX0" fmla="*/ 0 w 533400"/>
              <a:gd name="connsiteY0" fmla="*/ 9525 h 9525"/>
              <a:gd name="connsiteX1" fmla="*/ 161925 w 533400"/>
              <a:gd name="connsiteY1" fmla="*/ 0 h 9525"/>
              <a:gd name="connsiteX2" fmla="*/ 533400 w 533400"/>
              <a:gd name="connsiteY2" fmla="*/ 9525 h 9525"/>
            </a:gdLst>
            <a:ahLst/>
            <a:cxnLst>
              <a:cxn ang="0">
                <a:pos x="connsiteX0" y="connsiteY0"/>
              </a:cxn>
              <a:cxn ang="0">
                <a:pos x="connsiteX1" y="connsiteY1"/>
              </a:cxn>
              <a:cxn ang="0">
                <a:pos x="connsiteX2" y="connsiteY2"/>
              </a:cxn>
            </a:cxnLst>
            <a:rect l="l" t="t" r="r" b="b"/>
            <a:pathLst>
              <a:path w="533400" h="9525">
                <a:moveTo>
                  <a:pt x="0" y="9525"/>
                </a:moveTo>
                <a:cubicBezTo>
                  <a:pt x="36512" y="4762"/>
                  <a:pt x="73025" y="0"/>
                  <a:pt x="161925" y="0"/>
                </a:cubicBezTo>
                <a:cubicBezTo>
                  <a:pt x="250825" y="0"/>
                  <a:pt x="392112" y="4762"/>
                  <a:pt x="533400" y="95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315" name="Forme libre 314"/>
          <p:cNvSpPr/>
          <p:nvPr/>
        </p:nvSpPr>
        <p:spPr bwMode="auto">
          <a:xfrm>
            <a:off x="5735674" y="4706677"/>
            <a:ext cx="466725" cy="57975"/>
          </a:xfrm>
          <a:custGeom>
            <a:avLst/>
            <a:gdLst>
              <a:gd name="connsiteX0" fmla="*/ 0 w 466725"/>
              <a:gd name="connsiteY0" fmla="*/ 57975 h 57975"/>
              <a:gd name="connsiteX1" fmla="*/ 142875 w 466725"/>
              <a:gd name="connsiteY1" fmla="*/ 825 h 57975"/>
              <a:gd name="connsiteX2" fmla="*/ 466725 w 466725"/>
              <a:gd name="connsiteY2" fmla="*/ 29400 h 57975"/>
            </a:gdLst>
            <a:ahLst/>
            <a:cxnLst>
              <a:cxn ang="0">
                <a:pos x="connsiteX0" y="connsiteY0"/>
              </a:cxn>
              <a:cxn ang="0">
                <a:pos x="connsiteX1" y="connsiteY1"/>
              </a:cxn>
              <a:cxn ang="0">
                <a:pos x="connsiteX2" y="connsiteY2"/>
              </a:cxn>
            </a:cxnLst>
            <a:rect l="l" t="t" r="r" b="b"/>
            <a:pathLst>
              <a:path w="466725" h="57975">
                <a:moveTo>
                  <a:pt x="0" y="57975"/>
                </a:moveTo>
                <a:cubicBezTo>
                  <a:pt x="32544" y="31781"/>
                  <a:pt x="65088" y="5587"/>
                  <a:pt x="142875" y="825"/>
                </a:cubicBezTo>
                <a:cubicBezTo>
                  <a:pt x="220662" y="-3937"/>
                  <a:pt x="343693" y="12731"/>
                  <a:pt x="466725" y="29400"/>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316" name="Line 37"/>
          <p:cNvSpPr>
            <a:spLocks noChangeShapeType="1"/>
          </p:cNvSpPr>
          <p:nvPr/>
        </p:nvSpPr>
        <p:spPr bwMode="auto">
          <a:xfrm>
            <a:off x="4552316" y="50732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317" name="Connecteur droit 316"/>
          <p:cNvCxnSpPr/>
          <p:nvPr/>
        </p:nvCxnSpPr>
        <p:spPr bwMode="auto">
          <a:xfrm>
            <a:off x="4868891" y="4844936"/>
            <a:ext cx="0" cy="264527"/>
          </a:xfrm>
          <a:prstGeom prst="line">
            <a:avLst/>
          </a:prstGeom>
          <a:noFill/>
          <a:ln w="9525" cap="flat" cmpd="sng" algn="ctr">
            <a:solidFill>
              <a:schemeClr val="tx1"/>
            </a:solidFill>
            <a:prstDash val="solid"/>
            <a:round/>
            <a:headEnd type="none" w="med" len="med"/>
            <a:tailEnd type="none"/>
          </a:ln>
          <a:effectLst/>
        </p:spPr>
      </p:cxnSp>
      <p:cxnSp>
        <p:nvCxnSpPr>
          <p:cNvPr id="318" name="Connecteur droit 317"/>
          <p:cNvCxnSpPr/>
          <p:nvPr/>
        </p:nvCxnSpPr>
        <p:spPr bwMode="auto">
          <a:xfrm>
            <a:off x="4546681" y="4779782"/>
            <a:ext cx="0" cy="329681"/>
          </a:xfrm>
          <a:prstGeom prst="line">
            <a:avLst/>
          </a:prstGeom>
          <a:noFill/>
          <a:ln w="9525" cap="flat" cmpd="sng" algn="ctr">
            <a:solidFill>
              <a:schemeClr val="tx1"/>
            </a:solidFill>
            <a:prstDash val="solid"/>
            <a:round/>
            <a:headEnd type="none" w="med" len="med"/>
            <a:tailEnd type="none"/>
          </a:ln>
          <a:effectLst/>
        </p:spPr>
      </p:cxnSp>
      <p:sp>
        <p:nvSpPr>
          <p:cNvPr id="319" name="Line 37"/>
          <p:cNvSpPr>
            <a:spLocks noChangeShapeType="1"/>
          </p:cNvSpPr>
          <p:nvPr/>
        </p:nvSpPr>
        <p:spPr bwMode="auto">
          <a:xfrm>
            <a:off x="5812223" y="50732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320" name="Text Box 38"/>
          <p:cNvSpPr txBox="1">
            <a:spLocks noChangeArrowheads="1"/>
          </p:cNvSpPr>
          <p:nvPr/>
        </p:nvSpPr>
        <p:spPr bwMode="auto">
          <a:xfrm>
            <a:off x="6120171" y="4744497"/>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cxnSp>
        <p:nvCxnSpPr>
          <p:cNvPr id="321" name="Connecteur droit 320"/>
          <p:cNvCxnSpPr/>
          <p:nvPr/>
        </p:nvCxnSpPr>
        <p:spPr bwMode="auto">
          <a:xfrm>
            <a:off x="6145790" y="4736077"/>
            <a:ext cx="0" cy="430647"/>
          </a:xfrm>
          <a:prstGeom prst="line">
            <a:avLst/>
          </a:prstGeom>
          <a:noFill/>
          <a:ln w="9525" cap="flat" cmpd="sng" algn="ctr">
            <a:solidFill>
              <a:schemeClr val="tx1"/>
            </a:solidFill>
            <a:prstDash val="solid"/>
            <a:round/>
            <a:headEnd type="none" w="med" len="med"/>
            <a:tailEnd type="none"/>
          </a:ln>
          <a:effectLst/>
        </p:spPr>
      </p:cxnSp>
      <p:cxnSp>
        <p:nvCxnSpPr>
          <p:cNvPr id="322" name="Connecteur droit 321"/>
          <p:cNvCxnSpPr/>
          <p:nvPr/>
        </p:nvCxnSpPr>
        <p:spPr bwMode="auto">
          <a:xfrm>
            <a:off x="5829408" y="4697094"/>
            <a:ext cx="0" cy="430647"/>
          </a:xfrm>
          <a:prstGeom prst="line">
            <a:avLst/>
          </a:prstGeom>
          <a:noFill/>
          <a:ln w="9525" cap="flat" cmpd="sng" algn="ctr">
            <a:solidFill>
              <a:schemeClr val="tx1"/>
            </a:solidFill>
            <a:prstDash val="solid"/>
            <a:round/>
            <a:headEnd type="none" w="med" len="med"/>
            <a:tailEnd type="none"/>
          </a:ln>
          <a:effectLst/>
        </p:spPr>
      </p:cxnSp>
      <p:sp>
        <p:nvSpPr>
          <p:cNvPr id="323" name="Text Box 38"/>
          <p:cNvSpPr txBox="1">
            <a:spLocks noChangeArrowheads="1"/>
          </p:cNvSpPr>
          <p:nvPr/>
        </p:nvSpPr>
        <p:spPr bwMode="auto">
          <a:xfrm>
            <a:off x="3896779" y="4770909"/>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cxnSp>
        <p:nvCxnSpPr>
          <p:cNvPr id="324" name="Connecteur droit avec flèche 323"/>
          <p:cNvCxnSpPr/>
          <p:nvPr/>
        </p:nvCxnSpPr>
        <p:spPr bwMode="auto">
          <a:xfrm>
            <a:off x="3953670" y="5073267"/>
            <a:ext cx="598646" cy="0"/>
          </a:xfrm>
          <a:prstGeom prst="straightConnector1">
            <a:avLst/>
          </a:prstGeom>
          <a:noFill/>
          <a:ln w="9525" cap="flat" cmpd="sng" algn="ctr">
            <a:solidFill>
              <a:schemeClr val="tx1"/>
            </a:solidFill>
            <a:prstDash val="solid"/>
            <a:round/>
            <a:headEnd type="none" w="med" len="med"/>
            <a:tailEnd type="arrow"/>
          </a:ln>
          <a:effectLst/>
        </p:spPr>
      </p:cxnSp>
      <p:cxnSp>
        <p:nvCxnSpPr>
          <p:cNvPr id="325" name="Connecteur droit avec flèche 324"/>
          <p:cNvCxnSpPr/>
          <p:nvPr/>
        </p:nvCxnSpPr>
        <p:spPr bwMode="auto">
          <a:xfrm flipH="1">
            <a:off x="6137607" y="5066534"/>
            <a:ext cx="598646" cy="0"/>
          </a:xfrm>
          <a:prstGeom prst="straightConnector1">
            <a:avLst/>
          </a:prstGeom>
          <a:noFill/>
          <a:ln w="9525" cap="flat" cmpd="sng" algn="ctr">
            <a:solidFill>
              <a:schemeClr val="tx1"/>
            </a:solidFill>
            <a:prstDash val="solid"/>
            <a:round/>
            <a:headEnd type="none" w="med" len="med"/>
            <a:tailEnd type="arrow"/>
          </a:ln>
          <a:effectLst/>
        </p:spPr>
      </p:cxnSp>
      <p:cxnSp>
        <p:nvCxnSpPr>
          <p:cNvPr id="326" name="Connecteur droit 325"/>
          <p:cNvCxnSpPr/>
          <p:nvPr/>
        </p:nvCxnSpPr>
        <p:spPr bwMode="auto">
          <a:xfrm>
            <a:off x="5452897" y="3550732"/>
            <a:ext cx="0" cy="247580"/>
          </a:xfrm>
          <a:prstGeom prst="line">
            <a:avLst/>
          </a:prstGeom>
          <a:noFill/>
          <a:ln w="9525" cap="flat" cmpd="sng" algn="ctr">
            <a:solidFill>
              <a:schemeClr val="tx1"/>
            </a:solidFill>
            <a:prstDash val="solid"/>
            <a:round/>
            <a:headEnd type="none" w="med" len="med"/>
            <a:tailEnd type="none"/>
          </a:ln>
          <a:effectLst/>
        </p:spPr>
      </p:cxnSp>
      <p:grpSp>
        <p:nvGrpSpPr>
          <p:cNvPr id="327" name="Groupe 326"/>
          <p:cNvGrpSpPr/>
          <p:nvPr/>
        </p:nvGrpSpPr>
        <p:grpSpPr>
          <a:xfrm rot="10800000">
            <a:off x="4779905" y="3350707"/>
            <a:ext cx="864866" cy="82273"/>
            <a:chOff x="4105399" y="3875923"/>
            <a:chExt cx="618877" cy="0"/>
          </a:xfrm>
        </p:grpSpPr>
        <p:cxnSp>
          <p:nvCxnSpPr>
            <p:cNvPr id="328" name="Connecteur droit avec flèche 32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29" name="Connecteur droit avec flèche 32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30" name="Connecteur droit 32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331" name="Line 24"/>
          <p:cNvSpPr>
            <a:spLocks noChangeShapeType="1"/>
          </p:cNvSpPr>
          <p:nvPr/>
        </p:nvSpPr>
        <p:spPr bwMode="auto">
          <a:xfrm flipH="1">
            <a:off x="5354444" y="3608454"/>
            <a:ext cx="32262" cy="104194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332" name="Connecteur droit 331"/>
          <p:cNvCxnSpPr/>
          <p:nvPr/>
        </p:nvCxnSpPr>
        <p:spPr bwMode="auto">
          <a:xfrm>
            <a:off x="5469735" y="3340843"/>
            <a:ext cx="0" cy="247580"/>
          </a:xfrm>
          <a:prstGeom prst="line">
            <a:avLst/>
          </a:prstGeom>
          <a:noFill/>
          <a:ln w="9525" cap="flat" cmpd="sng" algn="ctr">
            <a:solidFill>
              <a:schemeClr val="tx1"/>
            </a:solidFill>
            <a:prstDash val="solid"/>
            <a:round/>
            <a:headEnd type="none" w="med" len="med"/>
            <a:tailEnd type="none"/>
          </a:ln>
          <a:effectLst/>
        </p:spPr>
      </p:cxnSp>
      <p:cxnSp>
        <p:nvCxnSpPr>
          <p:cNvPr id="463" name="Connecteur droit 462"/>
          <p:cNvCxnSpPr/>
          <p:nvPr/>
        </p:nvCxnSpPr>
        <p:spPr bwMode="auto">
          <a:xfrm>
            <a:off x="5312296" y="3340843"/>
            <a:ext cx="0" cy="247580"/>
          </a:xfrm>
          <a:prstGeom prst="line">
            <a:avLst/>
          </a:prstGeom>
          <a:noFill/>
          <a:ln w="9525" cap="flat" cmpd="sng" algn="ctr">
            <a:solidFill>
              <a:schemeClr val="tx1"/>
            </a:solidFill>
            <a:prstDash val="solid"/>
            <a:round/>
            <a:headEnd type="none" w="med" len="med"/>
            <a:tailEnd type="none"/>
          </a:ln>
          <a:effectLst/>
        </p:spPr>
      </p:cxnSp>
      <p:sp>
        <p:nvSpPr>
          <p:cNvPr id="464" name="Rectangle 91"/>
          <p:cNvSpPr>
            <a:spLocks noChangeArrowheads="1"/>
          </p:cNvSpPr>
          <p:nvPr/>
        </p:nvSpPr>
        <p:spPr bwMode="auto">
          <a:xfrm>
            <a:off x="5255562" y="1921618"/>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grpSp>
        <p:nvGrpSpPr>
          <p:cNvPr id="465" name="Groupe 464"/>
          <p:cNvGrpSpPr/>
          <p:nvPr/>
        </p:nvGrpSpPr>
        <p:grpSpPr>
          <a:xfrm flipH="1">
            <a:off x="3214538" y="2004981"/>
            <a:ext cx="533400" cy="308419"/>
            <a:chOff x="-147477" y="2166906"/>
            <a:chExt cx="533400" cy="308419"/>
          </a:xfrm>
        </p:grpSpPr>
        <p:sp>
          <p:nvSpPr>
            <p:cNvPr id="466" name="Rectangle 1211"/>
            <p:cNvSpPr>
              <a:spLocks noChangeArrowheads="1"/>
            </p:cNvSpPr>
            <p:nvPr/>
          </p:nvSpPr>
          <p:spPr bwMode="auto">
            <a:xfrm rot="5400000">
              <a:off x="-141127" y="2173256"/>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467" name="Line 1212"/>
            <p:cNvSpPr>
              <a:spLocks noChangeShapeType="1"/>
            </p:cNvSpPr>
            <p:nvPr/>
          </p:nvSpPr>
          <p:spPr bwMode="auto">
            <a:xfrm rot="5400000" flipV="1">
              <a:off x="271623" y="2205006"/>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68" name="Freeform 1213"/>
            <p:cNvSpPr>
              <a:spLocks/>
            </p:cNvSpPr>
            <p:nvPr/>
          </p:nvSpPr>
          <p:spPr bwMode="auto">
            <a:xfrm rot="5400000">
              <a:off x="268448" y="2279618"/>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69" name="Rectangle 1214"/>
            <p:cNvSpPr>
              <a:spLocks noChangeArrowheads="1"/>
            </p:cNvSpPr>
            <p:nvPr/>
          </p:nvSpPr>
          <p:spPr bwMode="auto">
            <a:xfrm>
              <a:off x="-147477" y="2166906"/>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panose="020B0604020202020204" pitchFamily="34" charset="0"/>
                  <a:cs typeface="Arial" panose="020B0604020202020204" pitchFamily="34" charset="0"/>
                </a:rPr>
                <a:t>T</a:t>
              </a:r>
              <a:endParaRPr lang="fr-FR" altLang="fr-FR" sz="1400" b="0" dirty="0">
                <a:solidFill>
                  <a:prstClr val="black"/>
                </a:solidFill>
                <a:latin typeface="Arial" panose="020B0604020202020204" pitchFamily="34" charset="0"/>
                <a:cs typeface="Arial" panose="020B0604020202020204" pitchFamily="34" charset="0"/>
              </a:endParaRPr>
            </a:p>
          </p:txBody>
        </p:sp>
      </p:grpSp>
      <p:sp>
        <p:nvSpPr>
          <p:cNvPr id="470" name="Rectangle 268"/>
          <p:cNvSpPr>
            <a:spLocks noChangeArrowheads="1"/>
          </p:cNvSpPr>
          <p:nvPr/>
        </p:nvSpPr>
        <p:spPr bwMode="auto">
          <a:xfrm>
            <a:off x="2530277" y="2717347"/>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471" name="Line 269"/>
          <p:cNvSpPr>
            <a:spLocks noChangeShapeType="1"/>
          </p:cNvSpPr>
          <p:nvPr/>
        </p:nvSpPr>
        <p:spPr bwMode="auto">
          <a:xfrm flipV="1">
            <a:off x="2676327" y="2552247"/>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72" name="Freeform 270"/>
          <p:cNvSpPr>
            <a:spLocks/>
          </p:cNvSpPr>
          <p:nvPr/>
        </p:nvSpPr>
        <p:spPr bwMode="auto">
          <a:xfrm>
            <a:off x="2599334" y="2547485"/>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73" name="Rectangle 271"/>
          <p:cNvSpPr>
            <a:spLocks noChangeArrowheads="1"/>
          </p:cNvSpPr>
          <p:nvPr/>
        </p:nvSpPr>
        <p:spPr bwMode="auto">
          <a:xfrm>
            <a:off x="2523240" y="2722110"/>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fontAlgn="auto">
              <a:spcBef>
                <a:spcPct val="0"/>
              </a:spcBef>
              <a:spcAft>
                <a:spcPts val="0"/>
              </a:spcAft>
              <a:buFontTx/>
              <a:buNone/>
            </a:pPr>
            <a:r>
              <a:rPr lang="en-US" altLang="fr-FR" sz="1400" b="0" dirty="0" smtClean="0">
                <a:solidFill>
                  <a:prstClr val="black"/>
                </a:solidFill>
                <a:latin typeface="Arial" panose="020B0604020202020204" pitchFamily="34" charset="0"/>
                <a:cs typeface="Arial" panose="020B0604020202020204" pitchFamily="34" charset="0"/>
              </a:rPr>
              <a:t>S</a:t>
            </a:r>
            <a:endParaRPr lang="en-US" altLang="fr-FR" sz="1400" b="0" dirty="0">
              <a:solidFill>
                <a:prstClr val="black"/>
              </a:solidFill>
              <a:latin typeface="Arial" panose="020B0604020202020204" pitchFamily="34" charset="0"/>
              <a:cs typeface="Arial" panose="020B0604020202020204" pitchFamily="34" charset="0"/>
            </a:endParaRPr>
          </a:p>
        </p:txBody>
      </p:sp>
      <p:sp>
        <p:nvSpPr>
          <p:cNvPr id="474" name="Rectangle 210"/>
          <p:cNvSpPr>
            <a:spLocks noChangeArrowheads="1"/>
          </p:cNvSpPr>
          <p:nvPr/>
        </p:nvSpPr>
        <p:spPr bwMode="auto">
          <a:xfrm>
            <a:off x="1789342" y="254359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75" name="Line 211"/>
          <p:cNvSpPr>
            <a:spLocks noChangeShapeType="1"/>
          </p:cNvSpPr>
          <p:nvPr/>
        </p:nvSpPr>
        <p:spPr bwMode="auto">
          <a:xfrm flipV="1">
            <a:off x="1935392" y="242929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76" name="Freeform 212"/>
          <p:cNvSpPr>
            <a:spLocks/>
          </p:cNvSpPr>
          <p:nvPr/>
        </p:nvSpPr>
        <p:spPr bwMode="auto">
          <a:xfrm>
            <a:off x="1857605" y="241342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77" name="Rectangle 223"/>
          <p:cNvSpPr>
            <a:spLocks noChangeArrowheads="1"/>
          </p:cNvSpPr>
          <p:nvPr/>
        </p:nvSpPr>
        <p:spPr bwMode="auto">
          <a:xfrm>
            <a:off x="1782992" y="253724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panose="020B0604020202020204" pitchFamily="34" charset="0"/>
                <a:cs typeface="Arial" panose="020B0604020202020204" pitchFamily="34" charset="0"/>
              </a:rPr>
              <a:t>P</a:t>
            </a:r>
            <a:endParaRPr lang="fr-FR" altLang="fr-FR" sz="1400" b="0" dirty="0">
              <a:latin typeface="Arial" panose="020B0604020202020204" pitchFamily="34" charset="0"/>
              <a:cs typeface="Arial" panose="020B0604020202020204" pitchFamily="34" charset="0"/>
            </a:endParaRPr>
          </a:p>
        </p:txBody>
      </p:sp>
      <p:cxnSp>
        <p:nvCxnSpPr>
          <p:cNvPr id="478" name="Connecteur droit 477"/>
          <p:cNvCxnSpPr/>
          <p:nvPr/>
        </p:nvCxnSpPr>
        <p:spPr>
          <a:xfrm>
            <a:off x="2217392" y="2204212"/>
            <a:ext cx="249168" cy="32898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79" name="Connecteur droit 478"/>
          <p:cNvCxnSpPr/>
          <p:nvPr/>
        </p:nvCxnSpPr>
        <p:spPr>
          <a:xfrm>
            <a:off x="2466560" y="2543597"/>
            <a:ext cx="35581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80" name="Rectangle 313"/>
          <p:cNvSpPr>
            <a:spLocks noChangeArrowheads="1"/>
          </p:cNvSpPr>
          <p:nvPr/>
        </p:nvSpPr>
        <p:spPr bwMode="auto">
          <a:xfrm>
            <a:off x="1385294" y="1079854"/>
            <a:ext cx="2174540" cy="31481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81" name="Rectangle 311"/>
          <p:cNvSpPr>
            <a:spLocks noChangeArrowheads="1"/>
          </p:cNvSpPr>
          <p:nvPr/>
        </p:nvSpPr>
        <p:spPr bwMode="auto">
          <a:xfrm>
            <a:off x="2587004" y="1089873"/>
            <a:ext cx="97283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P    S    T </a:t>
            </a:r>
            <a:endParaRPr lang="fr-FR" altLang="fr-FR" sz="1400" b="0" dirty="0">
              <a:latin typeface="Arial" panose="020B0604020202020204" pitchFamily="34" charset="0"/>
              <a:cs typeface="Arial" panose="020B0604020202020204" pitchFamily="34" charset="0"/>
            </a:endParaRPr>
          </a:p>
        </p:txBody>
      </p:sp>
      <p:sp>
        <p:nvSpPr>
          <p:cNvPr id="482" name="Rectangle 312"/>
          <p:cNvSpPr>
            <a:spLocks noChangeArrowheads="1"/>
          </p:cNvSpPr>
          <p:nvPr/>
        </p:nvSpPr>
        <p:spPr bwMode="auto">
          <a:xfrm>
            <a:off x="1658344" y="1091461"/>
            <a:ext cx="851195"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Symbol" panose="05050102010706020507" pitchFamily="18" charset="2"/>
                <a:cs typeface="Arial" panose="020B0604020202020204" pitchFamily="34" charset="0"/>
              </a:rPr>
              <a:t>Æ</a:t>
            </a:r>
            <a:r>
              <a:rPr lang="fr-FR" altLang="fr-FR" sz="1400" b="0" dirty="0" smtClean="0">
                <a:latin typeface="Arial" panose="020B0604020202020204" pitchFamily="34" charset="0"/>
                <a:cs typeface="Arial" panose="020B0604020202020204" pitchFamily="34" charset="0"/>
              </a:rPr>
              <a:t> t4s </a:t>
            </a:r>
            <a:r>
              <a:rPr lang="fr-FR" altLang="fr-FR" sz="1400" b="0" dirty="0" smtClean="0">
                <a:latin typeface="Arial Unicode MS"/>
                <a:ea typeface="Arial Unicode MS"/>
                <a:cs typeface="Arial Unicode MS"/>
                <a:sym typeface="CATIA Symbols"/>
              </a:rPr>
              <a:t>Ⓟ</a:t>
            </a:r>
            <a:endParaRPr lang="fr-FR" altLang="fr-FR" sz="1400" b="0" dirty="0">
              <a:latin typeface="Arial" panose="020B0604020202020204" pitchFamily="34" charset="0"/>
              <a:cs typeface="Arial" panose="020B0604020202020204" pitchFamily="34" charset="0"/>
            </a:endParaRPr>
          </a:p>
        </p:txBody>
      </p:sp>
      <p:sp>
        <p:nvSpPr>
          <p:cNvPr id="483" name="Line 314"/>
          <p:cNvSpPr>
            <a:spLocks noChangeShapeType="1"/>
          </p:cNvSpPr>
          <p:nvPr/>
        </p:nvSpPr>
        <p:spPr bwMode="auto">
          <a:xfrm>
            <a:off x="1687026"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4" name="Line 315"/>
          <p:cNvSpPr>
            <a:spLocks noChangeShapeType="1"/>
          </p:cNvSpPr>
          <p:nvPr/>
        </p:nvSpPr>
        <p:spPr bwMode="auto">
          <a:xfrm>
            <a:off x="2599167"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5" name="Line 316"/>
          <p:cNvSpPr>
            <a:spLocks noChangeShapeType="1"/>
          </p:cNvSpPr>
          <p:nvPr/>
        </p:nvSpPr>
        <p:spPr bwMode="auto">
          <a:xfrm>
            <a:off x="2907679"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486" name="Group 317"/>
          <p:cNvGrpSpPr>
            <a:grpSpLocks/>
          </p:cNvGrpSpPr>
          <p:nvPr/>
        </p:nvGrpSpPr>
        <p:grpSpPr bwMode="auto">
          <a:xfrm>
            <a:off x="1429744" y="1148611"/>
            <a:ext cx="190500" cy="192087"/>
            <a:chOff x="4360" y="1124"/>
            <a:chExt cx="120" cy="120"/>
          </a:xfrm>
        </p:grpSpPr>
        <p:sp>
          <p:nvSpPr>
            <p:cNvPr id="487"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88"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489"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490" name="Line 321"/>
          <p:cNvSpPr>
            <a:spLocks noChangeShapeType="1"/>
          </p:cNvSpPr>
          <p:nvPr/>
        </p:nvSpPr>
        <p:spPr bwMode="auto">
          <a:xfrm>
            <a:off x="3206898" y="109146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91" name="ZoneTexte 490"/>
          <p:cNvSpPr txBox="1"/>
          <p:nvPr/>
        </p:nvSpPr>
        <p:spPr>
          <a:xfrm>
            <a:off x="3561474" y="1098741"/>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(4)</a:t>
            </a:r>
            <a:endParaRPr lang="fr-FR" sz="1200" dirty="0">
              <a:latin typeface="Arial" panose="020B0604020202020204" pitchFamily="34" charset="0"/>
              <a:cs typeface="Arial" panose="020B0604020202020204" pitchFamily="34" charset="0"/>
            </a:endParaRPr>
          </a:p>
        </p:txBody>
      </p:sp>
      <p:grpSp>
        <p:nvGrpSpPr>
          <p:cNvPr id="492" name="Group 507"/>
          <p:cNvGrpSpPr>
            <a:grpSpLocks/>
          </p:cNvGrpSpPr>
          <p:nvPr/>
        </p:nvGrpSpPr>
        <p:grpSpPr bwMode="auto">
          <a:xfrm>
            <a:off x="4188377" y="881378"/>
            <a:ext cx="138113" cy="136525"/>
            <a:chOff x="1270" y="2213"/>
            <a:chExt cx="87" cy="86"/>
          </a:xfrm>
        </p:grpSpPr>
        <p:sp>
          <p:nvSpPr>
            <p:cNvPr id="493"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94"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sp>
        <p:nvSpPr>
          <p:cNvPr id="495" name="Rectangle 716"/>
          <p:cNvSpPr>
            <a:spLocks noChangeArrowheads="1"/>
          </p:cNvSpPr>
          <p:nvPr/>
        </p:nvSpPr>
        <p:spPr bwMode="auto">
          <a:xfrm>
            <a:off x="4839252" y="804270"/>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P</a:t>
            </a:r>
            <a:endParaRPr lang="fr-FR" altLang="fr-FR" sz="1400" b="0" dirty="0">
              <a:latin typeface="Arial" charset="0"/>
            </a:endParaRPr>
          </a:p>
        </p:txBody>
      </p:sp>
      <p:sp>
        <p:nvSpPr>
          <p:cNvPr id="496" name="Rectangle 717"/>
          <p:cNvSpPr>
            <a:spLocks noChangeArrowheads="1"/>
          </p:cNvSpPr>
          <p:nvPr/>
        </p:nvSpPr>
        <p:spPr bwMode="auto">
          <a:xfrm>
            <a:off x="4436482" y="804270"/>
            <a:ext cx="42479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t2s</a:t>
            </a:r>
            <a:endParaRPr lang="fr-FR" altLang="fr-FR" sz="1400" b="0" dirty="0">
              <a:latin typeface="Arial" charset="0"/>
            </a:endParaRPr>
          </a:p>
        </p:txBody>
      </p:sp>
      <p:sp>
        <p:nvSpPr>
          <p:cNvPr id="497" name="Rectangle 719"/>
          <p:cNvSpPr>
            <a:spLocks noChangeArrowheads="1"/>
          </p:cNvSpPr>
          <p:nvPr/>
        </p:nvSpPr>
        <p:spPr bwMode="auto">
          <a:xfrm>
            <a:off x="4099477" y="821053"/>
            <a:ext cx="1054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98" name="Line 720"/>
          <p:cNvSpPr>
            <a:spLocks noChangeShapeType="1"/>
          </p:cNvSpPr>
          <p:nvPr/>
        </p:nvSpPr>
        <p:spPr bwMode="auto">
          <a:xfrm>
            <a:off x="4441293" y="81470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99" name="Line 721"/>
          <p:cNvSpPr>
            <a:spLocks noChangeShapeType="1"/>
          </p:cNvSpPr>
          <p:nvPr/>
        </p:nvSpPr>
        <p:spPr bwMode="auto">
          <a:xfrm>
            <a:off x="4855127" y="81470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00" name="ZoneTexte 499"/>
          <p:cNvSpPr txBox="1"/>
          <p:nvPr/>
        </p:nvSpPr>
        <p:spPr>
          <a:xfrm>
            <a:off x="5139512" y="802855"/>
            <a:ext cx="356188" cy="276999"/>
          </a:xfrm>
          <a:prstGeom prst="rect">
            <a:avLst/>
          </a:prstGeom>
          <a:noFill/>
        </p:spPr>
        <p:txBody>
          <a:bodyPr wrap="none" rtlCol="0">
            <a:spAutoFit/>
          </a:bodyPr>
          <a:lstStyle/>
          <a:p>
            <a:r>
              <a:rPr lang="fr-FR" sz="1200" dirty="0" smtClean="0"/>
              <a:t>(5)</a:t>
            </a:r>
            <a:endParaRPr lang="fr-FR" sz="1200" dirty="0"/>
          </a:p>
        </p:txBody>
      </p:sp>
      <p:sp>
        <p:nvSpPr>
          <p:cNvPr id="501" name="ZoneTexte 500"/>
          <p:cNvSpPr txBox="1"/>
          <p:nvPr/>
        </p:nvSpPr>
        <p:spPr>
          <a:xfrm>
            <a:off x="73722" y="4954200"/>
            <a:ext cx="402674" cy="307777"/>
          </a:xfrm>
          <a:prstGeom prst="rect">
            <a:avLst/>
          </a:prstGeom>
          <a:noFill/>
        </p:spPr>
        <p:txBody>
          <a:bodyPr wrap="none" rtlCol="0">
            <a:spAutoFit/>
          </a:bodyPr>
          <a:lstStyle/>
          <a:p>
            <a:r>
              <a:rPr lang="fr-FR" sz="1400" b="0" dirty="0" smtClean="0">
                <a:solidFill>
                  <a:schemeClr val="tx1"/>
                </a:solidFill>
                <a:latin typeface="Arial"/>
                <a:cs typeface="Arial"/>
              </a:rPr>
              <a:t>(e)</a:t>
            </a:r>
          </a:p>
        </p:txBody>
      </p:sp>
      <p:sp>
        <p:nvSpPr>
          <p:cNvPr id="502" name="Forme libre 501"/>
          <p:cNvSpPr/>
          <p:nvPr/>
        </p:nvSpPr>
        <p:spPr bwMode="auto">
          <a:xfrm>
            <a:off x="291172" y="6280750"/>
            <a:ext cx="3066779"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503" name="Line 29"/>
          <p:cNvSpPr>
            <a:spLocks noChangeShapeType="1"/>
          </p:cNvSpPr>
          <p:nvPr/>
        </p:nvSpPr>
        <p:spPr bwMode="auto">
          <a:xfrm>
            <a:off x="13777" y="6278068"/>
            <a:ext cx="338788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04" name="Line 30"/>
          <p:cNvSpPr>
            <a:spLocks noChangeShapeType="1"/>
          </p:cNvSpPr>
          <p:nvPr/>
        </p:nvSpPr>
        <p:spPr bwMode="auto">
          <a:xfrm flipV="1">
            <a:off x="786007" y="5614089"/>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05" name="Line 31"/>
          <p:cNvSpPr>
            <a:spLocks noChangeShapeType="1"/>
          </p:cNvSpPr>
          <p:nvPr/>
        </p:nvSpPr>
        <p:spPr bwMode="auto">
          <a:xfrm flipV="1">
            <a:off x="924339" y="5632186"/>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06" name="Text Box 38"/>
          <p:cNvSpPr txBox="1">
            <a:spLocks noChangeArrowheads="1"/>
          </p:cNvSpPr>
          <p:nvPr/>
        </p:nvSpPr>
        <p:spPr bwMode="auto">
          <a:xfrm>
            <a:off x="561058" y="5133119"/>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t4s</a:t>
            </a:r>
            <a:endParaRPr lang="en-GB" altLang="fr-FR" sz="1600" b="0" dirty="0">
              <a:solidFill>
                <a:prstClr val="black"/>
              </a:solidFill>
              <a:latin typeface="Arial" charset="0"/>
            </a:endParaRPr>
          </a:p>
        </p:txBody>
      </p:sp>
      <p:grpSp>
        <p:nvGrpSpPr>
          <p:cNvPr id="507" name="Groupe 506"/>
          <p:cNvGrpSpPr/>
          <p:nvPr/>
        </p:nvGrpSpPr>
        <p:grpSpPr>
          <a:xfrm rot="10800000">
            <a:off x="420784" y="5754741"/>
            <a:ext cx="582854" cy="0"/>
            <a:chOff x="4105399" y="3875923"/>
            <a:chExt cx="618877" cy="0"/>
          </a:xfrm>
        </p:grpSpPr>
        <p:cxnSp>
          <p:nvCxnSpPr>
            <p:cNvPr id="508" name="Connecteur droit avec flèche 50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09" name="Connecteur droit avec flèche 50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10" name="Connecteur droit 50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11" name="Groupe 510"/>
          <p:cNvGrpSpPr/>
          <p:nvPr/>
        </p:nvGrpSpPr>
        <p:grpSpPr>
          <a:xfrm>
            <a:off x="683091" y="6198575"/>
            <a:ext cx="582854" cy="0"/>
            <a:chOff x="4105399" y="3875923"/>
            <a:chExt cx="618877" cy="0"/>
          </a:xfrm>
        </p:grpSpPr>
        <p:cxnSp>
          <p:nvCxnSpPr>
            <p:cNvPr id="512" name="Connecteur droit avec flèche 511"/>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13" name="Connecteur droit avec flèche 512"/>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14" name="Connecteur droit 513"/>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15" name="ZoneTexte 514"/>
          <p:cNvSpPr txBox="1"/>
          <p:nvPr/>
        </p:nvSpPr>
        <p:spPr>
          <a:xfrm>
            <a:off x="163251" y="5488766"/>
            <a:ext cx="407921" cy="289862"/>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516" name="ZoneTexte 515"/>
          <p:cNvSpPr txBox="1"/>
          <p:nvPr/>
        </p:nvSpPr>
        <p:spPr>
          <a:xfrm>
            <a:off x="1072558" y="5921307"/>
            <a:ext cx="407921" cy="289862"/>
          </a:xfrm>
          <a:prstGeom prst="rect">
            <a:avLst/>
          </a:prstGeom>
          <a:noFill/>
        </p:spPr>
        <p:txBody>
          <a:bodyPr wrap="none" rtlCol="0">
            <a:spAutoFit/>
          </a:bodyPr>
          <a:lstStyle/>
          <a:p>
            <a:r>
              <a:rPr lang="fr-FR" sz="1400" b="0" dirty="0" smtClean="0">
                <a:solidFill>
                  <a:schemeClr val="tx1"/>
                </a:solidFill>
                <a:latin typeface="Arial"/>
                <a:cs typeface="Arial"/>
              </a:rPr>
              <a:t>m2</a:t>
            </a:r>
          </a:p>
        </p:txBody>
      </p:sp>
      <p:cxnSp>
        <p:nvCxnSpPr>
          <p:cNvPr id="517" name="Connecteur droit 516"/>
          <p:cNvCxnSpPr/>
          <p:nvPr/>
        </p:nvCxnSpPr>
        <p:spPr bwMode="auto">
          <a:xfrm>
            <a:off x="916539" y="5377193"/>
            <a:ext cx="0" cy="247580"/>
          </a:xfrm>
          <a:prstGeom prst="line">
            <a:avLst/>
          </a:prstGeom>
          <a:noFill/>
          <a:ln w="9525" cap="flat" cmpd="sng" algn="ctr">
            <a:solidFill>
              <a:schemeClr val="tx1"/>
            </a:solidFill>
            <a:prstDash val="solid"/>
            <a:round/>
            <a:headEnd type="none" w="med" len="med"/>
            <a:tailEnd type="none"/>
          </a:ln>
          <a:effectLst/>
        </p:spPr>
      </p:cxnSp>
      <p:cxnSp>
        <p:nvCxnSpPr>
          <p:cNvPr id="518" name="Connecteur droit 517"/>
          <p:cNvCxnSpPr/>
          <p:nvPr/>
        </p:nvCxnSpPr>
        <p:spPr bwMode="auto">
          <a:xfrm>
            <a:off x="759100" y="5419359"/>
            <a:ext cx="0" cy="247580"/>
          </a:xfrm>
          <a:prstGeom prst="line">
            <a:avLst/>
          </a:prstGeom>
          <a:noFill/>
          <a:ln w="9525" cap="flat" cmpd="sng" algn="ctr">
            <a:solidFill>
              <a:schemeClr val="tx1"/>
            </a:solidFill>
            <a:prstDash val="solid"/>
            <a:round/>
            <a:headEnd type="none" w="med" len="med"/>
            <a:tailEnd type="none"/>
          </a:ln>
          <a:effectLst/>
        </p:spPr>
      </p:cxnSp>
      <p:sp>
        <p:nvSpPr>
          <p:cNvPr id="523" name="ZoneTexte 522"/>
          <p:cNvSpPr txBox="1"/>
          <p:nvPr/>
        </p:nvSpPr>
        <p:spPr>
          <a:xfrm>
            <a:off x="1049596" y="5436757"/>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524" name="ZoneTexte 523"/>
          <p:cNvSpPr txBox="1"/>
          <p:nvPr/>
        </p:nvSpPr>
        <p:spPr>
          <a:xfrm>
            <a:off x="824274" y="5612790"/>
            <a:ext cx="45719" cy="276999"/>
          </a:xfrm>
          <a:prstGeom prst="rect">
            <a:avLst/>
          </a:prstGeom>
          <a:noFill/>
        </p:spPr>
        <p:txBody>
          <a:bodyPr wrap="square" rtlCol="0">
            <a:spAutoFit/>
          </a:bodyPr>
          <a:lstStyle/>
          <a:p>
            <a:r>
              <a:rPr lang="fr-FR" sz="1200" b="0" dirty="0" smtClean="0">
                <a:solidFill>
                  <a:schemeClr val="tx1"/>
                </a:solidFill>
                <a:latin typeface="Arial"/>
                <a:cs typeface="Arial"/>
              </a:rPr>
              <a:t>X</a:t>
            </a:r>
          </a:p>
        </p:txBody>
      </p:sp>
      <p:sp>
        <p:nvSpPr>
          <p:cNvPr id="525" name="Forme libre 524"/>
          <p:cNvSpPr/>
          <p:nvPr/>
        </p:nvSpPr>
        <p:spPr bwMode="auto">
          <a:xfrm>
            <a:off x="647325" y="6317309"/>
            <a:ext cx="403676" cy="47545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35060">
                <a:moveTo>
                  <a:pt x="0" y="735060"/>
                </a:moveTo>
                <a:cubicBezTo>
                  <a:pt x="11906" y="667591"/>
                  <a:pt x="23813" y="620646"/>
                  <a:pt x="28575" y="550138"/>
                </a:cubicBezTo>
                <a:cubicBezTo>
                  <a:pt x="33337" y="479630"/>
                  <a:pt x="30266" y="403702"/>
                  <a:pt x="28575" y="312013"/>
                </a:cubicBezTo>
                <a:cubicBezTo>
                  <a:pt x="26884" y="220324"/>
                  <a:pt x="17880" y="116586"/>
                  <a:pt x="18427" y="1"/>
                </a:cubicBezTo>
                <a:cubicBezTo>
                  <a:pt x="83252" y="16411"/>
                  <a:pt x="82195" y="20244"/>
                  <a:pt x="133350" y="26263"/>
                </a:cubicBezTo>
                <a:cubicBezTo>
                  <a:pt x="184506" y="32282"/>
                  <a:pt x="280910" y="34526"/>
                  <a:pt x="325360" y="36114"/>
                </a:cubicBezTo>
                <a:cubicBezTo>
                  <a:pt x="369810" y="37701"/>
                  <a:pt x="368224" y="34736"/>
                  <a:pt x="400050" y="35788"/>
                </a:cubicBezTo>
                <a:cubicBezTo>
                  <a:pt x="404812" y="100875"/>
                  <a:pt x="379413" y="315188"/>
                  <a:pt x="381000" y="416788"/>
                </a:cubicBezTo>
                <a:cubicBezTo>
                  <a:pt x="382588" y="518388"/>
                  <a:pt x="401638" y="588238"/>
                  <a:pt x="409575" y="645388"/>
                </a:cubicBezTo>
                <a:cubicBezTo>
                  <a:pt x="417512" y="702538"/>
                  <a:pt x="423068" y="696634"/>
                  <a:pt x="428625" y="725209"/>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526" name="Forme libre 525"/>
          <p:cNvSpPr/>
          <p:nvPr/>
        </p:nvSpPr>
        <p:spPr bwMode="auto">
          <a:xfrm flipH="1">
            <a:off x="2357308" y="6298415"/>
            <a:ext cx="403676" cy="542309"/>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33350 w 428625"/>
              <a:gd name="connsiteY4" fmla="*/ 87044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77329 w 428625"/>
              <a:gd name="connsiteY4" fmla="*/ 40287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95841">
                <a:moveTo>
                  <a:pt x="0" y="795841"/>
                </a:moveTo>
                <a:cubicBezTo>
                  <a:pt x="11906" y="728372"/>
                  <a:pt x="23813" y="681427"/>
                  <a:pt x="28575" y="610919"/>
                </a:cubicBezTo>
                <a:cubicBezTo>
                  <a:pt x="33337" y="540411"/>
                  <a:pt x="29139" y="474614"/>
                  <a:pt x="28575" y="372794"/>
                </a:cubicBezTo>
                <a:cubicBezTo>
                  <a:pt x="28011" y="270974"/>
                  <a:pt x="24645" y="116585"/>
                  <a:pt x="25192" y="0"/>
                </a:cubicBezTo>
                <a:cubicBezTo>
                  <a:pt x="90017" y="16410"/>
                  <a:pt x="127301" y="24138"/>
                  <a:pt x="177329" y="40287"/>
                </a:cubicBezTo>
                <a:cubicBezTo>
                  <a:pt x="227357" y="56436"/>
                  <a:pt x="288240" y="87515"/>
                  <a:pt x="325360" y="96895"/>
                </a:cubicBezTo>
                <a:cubicBezTo>
                  <a:pt x="362480" y="106275"/>
                  <a:pt x="368224" y="95517"/>
                  <a:pt x="400050" y="96569"/>
                </a:cubicBezTo>
                <a:cubicBezTo>
                  <a:pt x="404812" y="161656"/>
                  <a:pt x="379413" y="375969"/>
                  <a:pt x="381000" y="477569"/>
                </a:cubicBezTo>
                <a:cubicBezTo>
                  <a:pt x="382588" y="579169"/>
                  <a:pt x="401638" y="649019"/>
                  <a:pt x="409575" y="706169"/>
                </a:cubicBezTo>
                <a:cubicBezTo>
                  <a:pt x="417512" y="763319"/>
                  <a:pt x="423068" y="757415"/>
                  <a:pt x="428625" y="785990"/>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527" name="Line 24"/>
          <p:cNvSpPr>
            <a:spLocks noChangeShapeType="1"/>
          </p:cNvSpPr>
          <p:nvPr/>
        </p:nvSpPr>
        <p:spPr bwMode="auto">
          <a:xfrm flipH="1">
            <a:off x="836418" y="5766745"/>
            <a:ext cx="32262" cy="104194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28" name="Line 25"/>
          <p:cNvSpPr>
            <a:spLocks noChangeShapeType="1"/>
          </p:cNvSpPr>
          <p:nvPr/>
        </p:nvSpPr>
        <p:spPr bwMode="auto">
          <a:xfrm>
            <a:off x="2505036" y="5673205"/>
            <a:ext cx="65355" cy="119128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529" name="Groupe 528"/>
          <p:cNvGrpSpPr/>
          <p:nvPr/>
        </p:nvGrpSpPr>
        <p:grpSpPr>
          <a:xfrm rot="10800000">
            <a:off x="561060" y="5459466"/>
            <a:ext cx="547355" cy="0"/>
            <a:chOff x="4105399" y="3875923"/>
            <a:chExt cx="391674" cy="0"/>
          </a:xfrm>
        </p:grpSpPr>
        <p:cxnSp>
          <p:nvCxnSpPr>
            <p:cNvPr id="530" name="Connecteur droit avec flèche 52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31" name="Connecteur droit avec flèche 530"/>
            <p:cNvCxnSpPr/>
            <p:nvPr/>
          </p:nvCxnSpPr>
          <p:spPr bwMode="auto">
            <a:xfrm rot="10800000">
              <a:off x="4371851" y="3875923"/>
              <a:ext cx="125222" cy="0"/>
            </a:xfrm>
            <a:prstGeom prst="straightConnector1">
              <a:avLst/>
            </a:prstGeom>
            <a:noFill/>
            <a:ln w="9525" cap="flat" cmpd="sng" algn="ctr">
              <a:solidFill>
                <a:schemeClr val="tx1"/>
              </a:solidFill>
              <a:prstDash val="solid"/>
              <a:round/>
              <a:headEnd type="none" w="med" len="med"/>
              <a:tailEnd type="arrow"/>
            </a:ln>
            <a:effectLst/>
          </p:spPr>
        </p:cxnSp>
        <p:cxnSp>
          <p:nvCxnSpPr>
            <p:cNvPr id="532" name="Connecteur droit 5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33" name="Line 30"/>
          <p:cNvSpPr>
            <a:spLocks noChangeShapeType="1"/>
          </p:cNvSpPr>
          <p:nvPr/>
        </p:nvSpPr>
        <p:spPr bwMode="auto">
          <a:xfrm flipV="1">
            <a:off x="2462346" y="5632650"/>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34" name="Line 31"/>
          <p:cNvSpPr>
            <a:spLocks noChangeShapeType="1"/>
          </p:cNvSpPr>
          <p:nvPr/>
        </p:nvSpPr>
        <p:spPr bwMode="auto">
          <a:xfrm flipV="1">
            <a:off x="2600678" y="5650747"/>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35" name="Text Box 38"/>
          <p:cNvSpPr txBox="1">
            <a:spLocks noChangeArrowheads="1"/>
          </p:cNvSpPr>
          <p:nvPr/>
        </p:nvSpPr>
        <p:spPr bwMode="auto">
          <a:xfrm>
            <a:off x="1884972" y="5151680"/>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t4s</a:t>
            </a:r>
            <a:endParaRPr lang="en-GB" altLang="fr-FR" sz="1600" b="0" dirty="0">
              <a:solidFill>
                <a:prstClr val="black"/>
              </a:solidFill>
              <a:latin typeface="Arial" charset="0"/>
            </a:endParaRPr>
          </a:p>
        </p:txBody>
      </p:sp>
      <p:grpSp>
        <p:nvGrpSpPr>
          <p:cNvPr id="536" name="Groupe 535"/>
          <p:cNvGrpSpPr/>
          <p:nvPr/>
        </p:nvGrpSpPr>
        <p:grpSpPr>
          <a:xfrm rot="10800000">
            <a:off x="2097123" y="5773302"/>
            <a:ext cx="582854" cy="0"/>
            <a:chOff x="4105399" y="3875923"/>
            <a:chExt cx="618877" cy="0"/>
          </a:xfrm>
        </p:grpSpPr>
        <p:cxnSp>
          <p:nvCxnSpPr>
            <p:cNvPr id="537" name="Connecteur droit avec flèche 536"/>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38" name="Connecteur droit avec flèche 537"/>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39" name="Connecteur droit 538"/>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grpSp>
        <p:nvGrpSpPr>
          <p:cNvPr id="540" name="Groupe 539"/>
          <p:cNvGrpSpPr/>
          <p:nvPr/>
        </p:nvGrpSpPr>
        <p:grpSpPr>
          <a:xfrm>
            <a:off x="2359430" y="6217136"/>
            <a:ext cx="582854" cy="0"/>
            <a:chOff x="4105399" y="3875923"/>
            <a:chExt cx="618877" cy="0"/>
          </a:xfrm>
        </p:grpSpPr>
        <p:cxnSp>
          <p:nvCxnSpPr>
            <p:cNvPr id="541" name="Connecteur droit avec flèche 540"/>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42" name="Connecteur droit avec flèche 541"/>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43" name="Connecteur droit 542"/>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44" name="ZoneTexte 543"/>
          <p:cNvSpPr txBox="1"/>
          <p:nvPr/>
        </p:nvSpPr>
        <p:spPr>
          <a:xfrm>
            <a:off x="1724777" y="5507327"/>
            <a:ext cx="433132" cy="307777"/>
          </a:xfrm>
          <a:prstGeom prst="rect">
            <a:avLst/>
          </a:prstGeom>
          <a:noFill/>
        </p:spPr>
        <p:txBody>
          <a:bodyPr wrap="none" rtlCol="0">
            <a:spAutoFit/>
          </a:bodyPr>
          <a:lstStyle/>
          <a:p>
            <a:r>
              <a:rPr lang="fr-FR" sz="1400" b="0" dirty="0" smtClean="0">
                <a:solidFill>
                  <a:schemeClr val="tx1"/>
                </a:solidFill>
                <a:latin typeface="Arial"/>
                <a:cs typeface="Arial"/>
              </a:rPr>
              <a:t>m3</a:t>
            </a:r>
          </a:p>
        </p:txBody>
      </p:sp>
      <p:sp>
        <p:nvSpPr>
          <p:cNvPr id="545" name="ZoneTexte 544"/>
          <p:cNvSpPr txBox="1"/>
          <p:nvPr/>
        </p:nvSpPr>
        <p:spPr>
          <a:xfrm>
            <a:off x="2748897" y="5939868"/>
            <a:ext cx="433132" cy="307777"/>
          </a:xfrm>
          <a:prstGeom prst="rect">
            <a:avLst/>
          </a:prstGeom>
          <a:noFill/>
        </p:spPr>
        <p:txBody>
          <a:bodyPr wrap="none" rtlCol="0">
            <a:spAutoFit/>
          </a:bodyPr>
          <a:lstStyle/>
          <a:p>
            <a:r>
              <a:rPr lang="fr-FR" sz="1400" b="0" dirty="0" smtClean="0">
                <a:solidFill>
                  <a:schemeClr val="tx1"/>
                </a:solidFill>
                <a:latin typeface="Arial"/>
                <a:cs typeface="Arial"/>
              </a:rPr>
              <a:t>m4</a:t>
            </a:r>
          </a:p>
        </p:txBody>
      </p:sp>
      <p:cxnSp>
        <p:nvCxnSpPr>
          <p:cNvPr id="546" name="Connecteur droit 545"/>
          <p:cNvCxnSpPr/>
          <p:nvPr/>
        </p:nvCxnSpPr>
        <p:spPr bwMode="auto">
          <a:xfrm>
            <a:off x="2592878" y="5395754"/>
            <a:ext cx="0" cy="247580"/>
          </a:xfrm>
          <a:prstGeom prst="line">
            <a:avLst/>
          </a:prstGeom>
          <a:noFill/>
          <a:ln w="9525" cap="flat" cmpd="sng" algn="ctr">
            <a:solidFill>
              <a:schemeClr val="tx1"/>
            </a:solidFill>
            <a:prstDash val="solid"/>
            <a:round/>
            <a:headEnd type="none" w="med" len="med"/>
            <a:tailEnd type="none"/>
          </a:ln>
          <a:effectLst/>
        </p:spPr>
      </p:cxnSp>
      <p:cxnSp>
        <p:nvCxnSpPr>
          <p:cNvPr id="547" name="Connecteur droit 546"/>
          <p:cNvCxnSpPr/>
          <p:nvPr/>
        </p:nvCxnSpPr>
        <p:spPr bwMode="auto">
          <a:xfrm>
            <a:off x="2435439" y="5395754"/>
            <a:ext cx="0" cy="247580"/>
          </a:xfrm>
          <a:prstGeom prst="line">
            <a:avLst/>
          </a:prstGeom>
          <a:noFill/>
          <a:ln w="9525" cap="flat" cmpd="sng" algn="ctr">
            <a:solidFill>
              <a:schemeClr val="tx1"/>
            </a:solidFill>
            <a:prstDash val="solid"/>
            <a:round/>
            <a:headEnd type="none" w="med" len="med"/>
            <a:tailEnd type="none"/>
          </a:ln>
          <a:effectLst/>
        </p:spPr>
      </p:cxnSp>
      <p:sp>
        <p:nvSpPr>
          <p:cNvPr id="548" name="ZoneTexte 547"/>
          <p:cNvSpPr txBox="1"/>
          <p:nvPr/>
        </p:nvSpPr>
        <p:spPr>
          <a:xfrm>
            <a:off x="2725935" y="5455318"/>
            <a:ext cx="367158" cy="347834"/>
          </a:xfrm>
          <a:prstGeom prst="rect">
            <a:avLst/>
          </a:prstGeom>
          <a:noFill/>
        </p:spPr>
        <p:txBody>
          <a:bodyPr wrap="none" rtlCol="0">
            <a:spAutoFit/>
          </a:bodyPr>
          <a:lstStyle/>
          <a:p>
            <a:r>
              <a:rPr lang="fr-FR" sz="1800" b="0" dirty="0" smtClean="0">
                <a:solidFill>
                  <a:schemeClr val="tx1"/>
                </a:solidFill>
                <a:latin typeface="Arial"/>
                <a:cs typeface="Arial"/>
              </a:rPr>
              <a:t>Pi</a:t>
            </a:r>
          </a:p>
        </p:txBody>
      </p:sp>
      <p:sp>
        <p:nvSpPr>
          <p:cNvPr id="549" name="ZoneTexte 548"/>
          <p:cNvSpPr txBox="1"/>
          <p:nvPr/>
        </p:nvSpPr>
        <p:spPr>
          <a:xfrm>
            <a:off x="2500613" y="5631351"/>
            <a:ext cx="45719" cy="276999"/>
          </a:xfrm>
          <a:prstGeom prst="rect">
            <a:avLst/>
          </a:prstGeom>
          <a:noFill/>
        </p:spPr>
        <p:txBody>
          <a:bodyPr wrap="square" rtlCol="0">
            <a:spAutoFit/>
          </a:bodyPr>
          <a:lstStyle/>
          <a:p>
            <a:r>
              <a:rPr lang="fr-FR" sz="1200" b="0" dirty="0" smtClean="0">
                <a:solidFill>
                  <a:schemeClr val="tx1"/>
                </a:solidFill>
                <a:latin typeface="Arial"/>
                <a:cs typeface="Arial"/>
              </a:rPr>
              <a:t>X</a:t>
            </a:r>
          </a:p>
        </p:txBody>
      </p:sp>
      <p:grpSp>
        <p:nvGrpSpPr>
          <p:cNvPr id="550" name="Groupe 549"/>
          <p:cNvGrpSpPr/>
          <p:nvPr/>
        </p:nvGrpSpPr>
        <p:grpSpPr>
          <a:xfrm rot="10800000">
            <a:off x="1919886" y="5395754"/>
            <a:ext cx="864866" cy="82273"/>
            <a:chOff x="4105399" y="3875923"/>
            <a:chExt cx="618877" cy="0"/>
          </a:xfrm>
        </p:grpSpPr>
        <p:cxnSp>
          <p:nvCxnSpPr>
            <p:cNvPr id="551" name="Connecteur droit avec flèche 550"/>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52" name="Connecteur droit avec flèche 551"/>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53" name="Connecteur droit 552"/>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cxnSp>
        <p:nvCxnSpPr>
          <p:cNvPr id="5" name="Connecteur droit 4"/>
          <p:cNvCxnSpPr>
            <a:endCxn id="341" idx="1"/>
          </p:cNvCxnSpPr>
          <p:nvPr/>
        </p:nvCxnSpPr>
        <p:spPr>
          <a:xfrm>
            <a:off x="1313531" y="1245670"/>
            <a:ext cx="0" cy="8489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 name="ZoneTexte 2"/>
          <p:cNvSpPr txBox="1"/>
          <p:nvPr/>
        </p:nvSpPr>
        <p:spPr>
          <a:xfrm>
            <a:off x="7348591" y="2688897"/>
            <a:ext cx="1969668" cy="646331"/>
          </a:xfrm>
          <a:prstGeom prst="rect">
            <a:avLst/>
          </a:prstGeom>
          <a:noFill/>
        </p:spPr>
        <p:txBody>
          <a:bodyPr wrap="square" rtlCol="0">
            <a:spAutoFit/>
          </a:bodyPr>
          <a:lstStyle/>
          <a:p>
            <a:pPr algn="ctr"/>
            <a:r>
              <a:rPr lang="fr-FR" dirty="0" smtClean="0">
                <a:solidFill>
                  <a:srgbClr val="FF0000"/>
                </a:solidFill>
              </a:rPr>
              <a:t>HORS NORME (mais nécessaire)</a:t>
            </a:r>
            <a:endParaRPr lang="fr-FR" dirty="0">
              <a:solidFill>
                <a:srgbClr val="FF0000"/>
              </a:solidFill>
            </a:endParaRPr>
          </a:p>
        </p:txBody>
      </p:sp>
      <p:cxnSp>
        <p:nvCxnSpPr>
          <p:cNvPr id="7" name="Connecteur droit avec flèche 6"/>
          <p:cNvCxnSpPr/>
          <p:nvPr/>
        </p:nvCxnSpPr>
        <p:spPr>
          <a:xfrm flipV="1">
            <a:off x="8429776" y="2353233"/>
            <a:ext cx="0" cy="34774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642692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21"/>
          <p:cNvSpPr>
            <a:spLocks noChangeArrowheads="1"/>
          </p:cNvSpPr>
          <p:nvPr/>
        </p:nvSpPr>
        <p:spPr bwMode="auto">
          <a:xfrm>
            <a:off x="3160650" y="1259297"/>
            <a:ext cx="2883970" cy="1844888"/>
          </a:xfrm>
          <a:prstGeom prst="rect">
            <a:avLst/>
          </a:prstGeom>
          <a:solidFill>
            <a:srgbClr val="66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3" name="Oval 222"/>
          <p:cNvSpPr>
            <a:spLocks noChangeArrowheads="1"/>
          </p:cNvSpPr>
          <p:nvPr/>
        </p:nvSpPr>
        <p:spPr bwMode="auto">
          <a:xfrm>
            <a:off x="5318738" y="1298279"/>
            <a:ext cx="595620" cy="59562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4" name="Oval 223"/>
          <p:cNvSpPr>
            <a:spLocks noChangeArrowheads="1"/>
          </p:cNvSpPr>
          <p:nvPr/>
        </p:nvSpPr>
        <p:spPr bwMode="auto">
          <a:xfrm>
            <a:off x="5303233" y="2043015"/>
            <a:ext cx="300413" cy="300413"/>
          </a:xfrm>
          <a:prstGeom prst="ellipse">
            <a:avLst/>
          </a:prstGeom>
          <a:solidFill>
            <a:srgbClr val="66FFFF"/>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5" name="Oval 224"/>
          <p:cNvSpPr>
            <a:spLocks noChangeArrowheads="1"/>
          </p:cNvSpPr>
          <p:nvPr/>
        </p:nvSpPr>
        <p:spPr bwMode="auto">
          <a:xfrm>
            <a:off x="3604228" y="2033490"/>
            <a:ext cx="288000" cy="288000"/>
          </a:xfrm>
          <a:prstGeom prst="ellipse">
            <a:avLst/>
          </a:prstGeom>
          <a:solidFill>
            <a:srgbClr val="66FFFF"/>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cxnSp>
        <p:nvCxnSpPr>
          <p:cNvPr id="6" name="Connecteur droit 5"/>
          <p:cNvCxnSpPr/>
          <p:nvPr/>
        </p:nvCxnSpPr>
        <p:spPr bwMode="auto">
          <a:xfrm flipH="1">
            <a:off x="2993250" y="2517479"/>
            <a:ext cx="461712" cy="180975"/>
          </a:xfrm>
          <a:prstGeom prst="line">
            <a:avLst/>
          </a:prstGeom>
          <a:noFill/>
          <a:ln w="9525" cap="flat" cmpd="sng" algn="ctr">
            <a:solidFill>
              <a:schemeClr val="tx1"/>
            </a:solidFill>
            <a:prstDash val="dash"/>
            <a:round/>
            <a:headEnd type="none" w="med" len="med"/>
            <a:tailEnd type="none"/>
          </a:ln>
          <a:effectLst/>
        </p:spPr>
      </p:cxnSp>
      <p:cxnSp>
        <p:nvCxnSpPr>
          <p:cNvPr id="7" name="Connecteur droit 6"/>
          <p:cNvCxnSpPr/>
          <p:nvPr/>
        </p:nvCxnSpPr>
        <p:spPr bwMode="auto">
          <a:xfrm flipH="1">
            <a:off x="2684279" y="2692675"/>
            <a:ext cx="314435" cy="0"/>
          </a:xfrm>
          <a:prstGeom prst="line">
            <a:avLst/>
          </a:prstGeom>
          <a:noFill/>
          <a:ln w="9525" cap="flat" cmpd="sng" algn="ctr">
            <a:solidFill>
              <a:schemeClr val="tx1"/>
            </a:solidFill>
            <a:prstDash val="solid"/>
            <a:round/>
            <a:headEnd type="none" w="med" len="med"/>
            <a:tailEnd type="none"/>
          </a:ln>
          <a:effectLst/>
        </p:spPr>
      </p:cxnSp>
      <p:sp>
        <p:nvSpPr>
          <p:cNvPr id="8" name="Rectangle 313"/>
          <p:cNvSpPr>
            <a:spLocks noChangeArrowheads="1"/>
          </p:cNvSpPr>
          <p:nvPr/>
        </p:nvSpPr>
        <p:spPr bwMode="auto">
          <a:xfrm>
            <a:off x="6283211" y="1449664"/>
            <a:ext cx="247196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9" name="Rectangle 311"/>
          <p:cNvSpPr>
            <a:spLocks noChangeArrowheads="1"/>
          </p:cNvSpPr>
          <p:nvPr/>
        </p:nvSpPr>
        <p:spPr bwMode="auto">
          <a:xfrm>
            <a:off x="7384671" y="1470651"/>
            <a:ext cx="150015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     B [Øc2]</a:t>
            </a:r>
            <a:r>
              <a:rPr lang="fr-FR" altLang="fr-FR" sz="1400" b="0" dirty="0" smtClean="0">
                <a:latin typeface="Arial" panose="020B0604020202020204" pitchFamily="34" charset="0"/>
                <a:cs typeface="Arial" panose="020B0604020202020204" pitchFamily="34" charset="0"/>
                <a:sym typeface="CATIA Symbols"/>
              </a:rPr>
              <a:t></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0" name="Rectangle 312"/>
          <p:cNvSpPr>
            <a:spLocks noChangeArrowheads="1"/>
          </p:cNvSpPr>
          <p:nvPr/>
        </p:nvSpPr>
        <p:spPr bwMode="auto">
          <a:xfrm>
            <a:off x="6541403" y="1446267"/>
            <a:ext cx="892873"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c3] </a:t>
            </a:r>
            <a:r>
              <a:rPr lang="fr-FR" altLang="fr-FR" sz="1400" b="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1" name="Line 314"/>
          <p:cNvSpPr>
            <a:spLocks noChangeShapeType="1"/>
          </p:cNvSpPr>
          <p:nvPr/>
        </p:nvSpPr>
        <p:spPr bwMode="auto">
          <a:xfrm>
            <a:off x="6581662" y="1447282"/>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 name="Line 315"/>
          <p:cNvSpPr>
            <a:spLocks noChangeShapeType="1"/>
          </p:cNvSpPr>
          <p:nvPr/>
        </p:nvSpPr>
        <p:spPr bwMode="auto">
          <a:xfrm>
            <a:off x="7400996" y="1447282"/>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3" name="Group 317"/>
          <p:cNvGrpSpPr>
            <a:grpSpLocks/>
          </p:cNvGrpSpPr>
          <p:nvPr/>
        </p:nvGrpSpPr>
        <p:grpSpPr bwMode="auto">
          <a:xfrm>
            <a:off x="6337187" y="1504432"/>
            <a:ext cx="190500" cy="192088"/>
            <a:chOff x="4360" y="1124"/>
            <a:chExt cx="120" cy="120"/>
          </a:xfrm>
        </p:grpSpPr>
        <p:sp>
          <p:nvSpPr>
            <p:cNvPr id="1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7" name="Line 199"/>
          <p:cNvSpPr>
            <a:spLocks noChangeShapeType="1"/>
          </p:cNvSpPr>
          <p:nvPr/>
        </p:nvSpPr>
        <p:spPr bwMode="auto">
          <a:xfrm rot="16200000">
            <a:off x="6100085" y="1409719"/>
            <a:ext cx="0" cy="381514"/>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Line 315"/>
          <p:cNvSpPr>
            <a:spLocks noChangeShapeType="1"/>
          </p:cNvSpPr>
          <p:nvPr/>
        </p:nvSpPr>
        <p:spPr bwMode="auto">
          <a:xfrm>
            <a:off x="7707549" y="1447282"/>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9" name="Connecteur droit 18"/>
          <p:cNvCxnSpPr/>
          <p:nvPr/>
        </p:nvCxnSpPr>
        <p:spPr bwMode="auto">
          <a:xfrm>
            <a:off x="2949299" y="2181741"/>
            <a:ext cx="2878089" cy="0"/>
          </a:xfrm>
          <a:prstGeom prst="line">
            <a:avLst/>
          </a:prstGeom>
          <a:noFill/>
          <a:ln w="9525" cap="flat" cmpd="sng" algn="ctr">
            <a:solidFill>
              <a:schemeClr val="tx1"/>
            </a:solidFill>
            <a:prstDash val="lgDashDot"/>
            <a:round/>
            <a:headEnd type="none" w="med" len="med"/>
            <a:tailEnd type="none"/>
          </a:ln>
          <a:effectLst/>
        </p:spPr>
      </p:cxnSp>
      <p:sp>
        <p:nvSpPr>
          <p:cNvPr id="20" name="Rectangle 313"/>
          <p:cNvSpPr>
            <a:spLocks noChangeArrowheads="1"/>
          </p:cNvSpPr>
          <p:nvPr/>
        </p:nvSpPr>
        <p:spPr bwMode="auto">
          <a:xfrm>
            <a:off x="6290842" y="2520654"/>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1" name="Rectangle 311"/>
          <p:cNvSpPr>
            <a:spLocks noChangeArrowheads="1"/>
          </p:cNvSpPr>
          <p:nvPr/>
        </p:nvSpPr>
        <p:spPr bwMode="auto">
          <a:xfrm>
            <a:off x="7398016" y="2517479"/>
            <a:ext cx="29014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A</a:t>
            </a:r>
            <a:endParaRPr lang="fr-FR" altLang="fr-FR" sz="1400" b="0" dirty="0">
              <a:latin typeface="Calibri" pitchFamily="34" charset="0"/>
            </a:endParaRPr>
          </a:p>
        </p:txBody>
      </p:sp>
      <p:sp>
        <p:nvSpPr>
          <p:cNvPr id="22" name="Rectangle 312"/>
          <p:cNvSpPr>
            <a:spLocks noChangeArrowheads="1"/>
          </p:cNvSpPr>
          <p:nvPr/>
        </p:nvSpPr>
        <p:spPr bwMode="auto">
          <a:xfrm>
            <a:off x="6573417" y="2519066"/>
            <a:ext cx="87203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t>
            </a: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c1]</a:t>
            </a:r>
            <a:r>
              <a:rPr lang="fr-FR" altLang="fr-FR" sz="1400" b="0" dirty="0" smtClean="0">
                <a:latin typeface="Arial" panose="020B0604020202020204" pitchFamily="34" charset="0"/>
                <a:cs typeface="Arial" panose="020B0604020202020204" pitchFamily="34" charset="0"/>
                <a:sym typeface="CATIA Symbols"/>
              </a:rPr>
              <a:t></a:t>
            </a:r>
            <a:endParaRPr lang="fr-FR" altLang="fr-FR" sz="1400" b="0" dirty="0">
              <a:latin typeface="Arial" panose="020B0604020202020204" pitchFamily="34" charset="0"/>
              <a:cs typeface="Arial" panose="020B0604020202020204" pitchFamily="34" charset="0"/>
            </a:endParaRPr>
          </a:p>
        </p:txBody>
      </p:sp>
      <p:sp>
        <p:nvSpPr>
          <p:cNvPr id="23" name="Line 314"/>
          <p:cNvSpPr>
            <a:spLocks noChangeShapeType="1"/>
          </p:cNvSpPr>
          <p:nvPr/>
        </p:nvSpPr>
        <p:spPr bwMode="auto">
          <a:xfrm>
            <a:off x="6589292" y="251906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4" name="Line 315"/>
          <p:cNvSpPr>
            <a:spLocks noChangeShapeType="1"/>
          </p:cNvSpPr>
          <p:nvPr/>
        </p:nvSpPr>
        <p:spPr bwMode="auto">
          <a:xfrm>
            <a:off x="7426533" y="251906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25" name="Group 317"/>
          <p:cNvGrpSpPr>
            <a:grpSpLocks/>
          </p:cNvGrpSpPr>
          <p:nvPr/>
        </p:nvGrpSpPr>
        <p:grpSpPr bwMode="auto">
          <a:xfrm>
            <a:off x="6344817" y="2576216"/>
            <a:ext cx="190500" cy="192088"/>
            <a:chOff x="4360" y="1124"/>
            <a:chExt cx="120" cy="120"/>
          </a:xfrm>
        </p:grpSpPr>
        <p:sp>
          <p:nvSpPr>
            <p:cNvPr id="26"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7"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28"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29" name="Rectangle 200"/>
          <p:cNvSpPr>
            <a:spLocks noChangeArrowheads="1"/>
          </p:cNvSpPr>
          <p:nvPr/>
        </p:nvSpPr>
        <p:spPr bwMode="auto">
          <a:xfrm>
            <a:off x="6220455" y="2205052"/>
            <a:ext cx="439223"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2x</a:t>
            </a:r>
            <a:endParaRPr lang="fr-FR" altLang="fr-FR" sz="1400" b="0" dirty="0">
              <a:latin typeface="Calibri" pitchFamily="34" charset="0"/>
            </a:endParaRPr>
          </a:p>
        </p:txBody>
      </p:sp>
      <p:sp>
        <p:nvSpPr>
          <p:cNvPr id="30" name="Line 199"/>
          <p:cNvSpPr>
            <a:spLocks noChangeShapeType="1"/>
          </p:cNvSpPr>
          <p:nvPr/>
        </p:nvSpPr>
        <p:spPr bwMode="auto">
          <a:xfrm rot="16200000" flipH="1">
            <a:off x="5624915" y="2228835"/>
            <a:ext cx="394132" cy="505608"/>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31" name="Connecteur droit 30"/>
          <p:cNvCxnSpPr/>
          <p:nvPr/>
        </p:nvCxnSpPr>
        <p:spPr bwMode="auto">
          <a:xfrm>
            <a:off x="6081836" y="2685467"/>
            <a:ext cx="186927" cy="0"/>
          </a:xfrm>
          <a:prstGeom prst="line">
            <a:avLst/>
          </a:prstGeom>
          <a:noFill/>
          <a:ln w="9525" cap="flat" cmpd="sng" algn="ctr">
            <a:solidFill>
              <a:schemeClr val="tx1"/>
            </a:solidFill>
            <a:prstDash val="solid"/>
            <a:round/>
            <a:headEnd type="none" w="med" len="med"/>
            <a:tailEnd type="none"/>
          </a:ln>
          <a:effectLst/>
        </p:spPr>
      </p:cxnSp>
      <p:sp>
        <p:nvSpPr>
          <p:cNvPr id="32" name="Rectangle 158"/>
          <p:cNvSpPr>
            <a:spLocks noChangeArrowheads="1"/>
          </p:cNvSpPr>
          <p:nvPr/>
        </p:nvSpPr>
        <p:spPr bwMode="auto">
          <a:xfrm>
            <a:off x="4346263" y="818024"/>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60</a:t>
            </a:r>
            <a:endParaRPr lang="fr-FR" altLang="fr-FR" sz="1400" b="0" dirty="0">
              <a:latin typeface="Calibri" pitchFamily="34" charset="0"/>
            </a:endParaRPr>
          </a:p>
        </p:txBody>
      </p:sp>
      <p:sp>
        <p:nvSpPr>
          <p:cNvPr id="33" name="Rectangle 238"/>
          <p:cNvSpPr>
            <a:spLocks noChangeArrowheads="1"/>
          </p:cNvSpPr>
          <p:nvPr/>
        </p:nvSpPr>
        <p:spPr bwMode="auto">
          <a:xfrm>
            <a:off x="4411807" y="871999"/>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34" name="Line 156"/>
          <p:cNvSpPr>
            <a:spLocks noChangeShapeType="1"/>
          </p:cNvSpPr>
          <p:nvPr/>
        </p:nvSpPr>
        <p:spPr bwMode="auto">
          <a:xfrm>
            <a:off x="5465314" y="1059259"/>
            <a:ext cx="0" cy="1343627"/>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5" name="Line 156"/>
          <p:cNvSpPr>
            <a:spLocks noChangeShapeType="1"/>
          </p:cNvSpPr>
          <p:nvPr/>
        </p:nvSpPr>
        <p:spPr bwMode="auto">
          <a:xfrm>
            <a:off x="3751493" y="1008635"/>
            <a:ext cx="0" cy="1512562"/>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6" name="ZoneTexte 35"/>
          <p:cNvSpPr txBox="1"/>
          <p:nvPr/>
        </p:nvSpPr>
        <p:spPr>
          <a:xfrm>
            <a:off x="7794339" y="2519708"/>
            <a:ext cx="356188" cy="276999"/>
          </a:xfrm>
          <a:prstGeom prst="rect">
            <a:avLst/>
          </a:prstGeom>
          <a:noFill/>
        </p:spPr>
        <p:txBody>
          <a:bodyPr wrap="none" rtlCol="0">
            <a:spAutoFit/>
          </a:bodyPr>
          <a:lstStyle/>
          <a:p>
            <a:r>
              <a:rPr lang="fr-FR" sz="1200" dirty="0" smtClean="0"/>
              <a:t>(1)</a:t>
            </a:r>
            <a:endParaRPr lang="fr-FR" sz="1200" dirty="0"/>
          </a:p>
        </p:txBody>
      </p:sp>
      <p:sp>
        <p:nvSpPr>
          <p:cNvPr id="37" name="ZoneTexte 36"/>
          <p:cNvSpPr txBox="1"/>
          <p:nvPr/>
        </p:nvSpPr>
        <p:spPr>
          <a:xfrm>
            <a:off x="8714074" y="1441428"/>
            <a:ext cx="356188" cy="276999"/>
          </a:xfrm>
          <a:prstGeom prst="rect">
            <a:avLst/>
          </a:prstGeom>
          <a:noFill/>
        </p:spPr>
        <p:txBody>
          <a:bodyPr wrap="none" rtlCol="0">
            <a:spAutoFit/>
          </a:bodyPr>
          <a:lstStyle/>
          <a:p>
            <a:r>
              <a:rPr lang="fr-FR" sz="1200" dirty="0" smtClean="0"/>
              <a:t>(2)</a:t>
            </a:r>
            <a:endParaRPr lang="fr-FR" sz="1200" dirty="0"/>
          </a:p>
        </p:txBody>
      </p:sp>
      <p:grpSp>
        <p:nvGrpSpPr>
          <p:cNvPr id="38" name="Groupe 37"/>
          <p:cNvGrpSpPr/>
          <p:nvPr/>
        </p:nvGrpSpPr>
        <p:grpSpPr>
          <a:xfrm>
            <a:off x="5577382" y="1560219"/>
            <a:ext cx="94578" cy="94578"/>
            <a:chOff x="7167768" y="1730147"/>
            <a:chExt cx="94578" cy="94578"/>
          </a:xfrm>
        </p:grpSpPr>
        <p:cxnSp>
          <p:nvCxnSpPr>
            <p:cNvPr id="39" name="Connecteur droit 38"/>
            <p:cNvCxnSpPr/>
            <p:nvPr/>
          </p:nvCxnSpPr>
          <p:spPr bwMode="auto">
            <a:xfrm>
              <a:off x="7167768" y="1730147"/>
              <a:ext cx="94578" cy="94578"/>
            </a:xfrm>
            <a:prstGeom prst="line">
              <a:avLst/>
            </a:prstGeom>
            <a:noFill/>
            <a:ln w="9525" cap="flat" cmpd="sng" algn="ctr">
              <a:solidFill>
                <a:schemeClr val="tx1"/>
              </a:solidFill>
              <a:prstDash val="solid"/>
              <a:round/>
              <a:headEnd type="none" w="med" len="med"/>
              <a:tailEnd type="none"/>
            </a:ln>
            <a:effectLst/>
          </p:spPr>
        </p:cxnSp>
        <p:cxnSp>
          <p:nvCxnSpPr>
            <p:cNvPr id="40" name="Connecteur droit 39"/>
            <p:cNvCxnSpPr/>
            <p:nvPr/>
          </p:nvCxnSpPr>
          <p:spPr bwMode="auto">
            <a:xfrm rot="16200000">
              <a:off x="7167768" y="1730147"/>
              <a:ext cx="94578" cy="94578"/>
            </a:xfrm>
            <a:prstGeom prst="line">
              <a:avLst/>
            </a:prstGeom>
            <a:noFill/>
            <a:ln w="9525" cap="flat" cmpd="sng" algn="ctr">
              <a:solidFill>
                <a:schemeClr val="tx1"/>
              </a:solidFill>
              <a:prstDash val="solid"/>
              <a:round/>
              <a:headEnd type="none" w="med" len="med"/>
              <a:tailEnd type="none"/>
            </a:ln>
            <a:effectLst/>
          </p:spPr>
        </p:cxnSp>
      </p:grpSp>
      <p:sp>
        <p:nvSpPr>
          <p:cNvPr id="41" name="Rectangle 210"/>
          <p:cNvSpPr>
            <a:spLocks noChangeArrowheads="1"/>
          </p:cNvSpPr>
          <p:nvPr/>
        </p:nvSpPr>
        <p:spPr bwMode="auto">
          <a:xfrm>
            <a:off x="2657199" y="282862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2" name="Line 211"/>
          <p:cNvSpPr>
            <a:spLocks noChangeShapeType="1"/>
          </p:cNvSpPr>
          <p:nvPr/>
        </p:nvSpPr>
        <p:spPr bwMode="auto">
          <a:xfrm flipV="1">
            <a:off x="2803249" y="2714329"/>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3" name="Freeform 212"/>
          <p:cNvSpPr>
            <a:spLocks/>
          </p:cNvSpPr>
          <p:nvPr/>
        </p:nvSpPr>
        <p:spPr bwMode="auto">
          <a:xfrm>
            <a:off x="2725462" y="2698454"/>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4" name="Rectangle 223"/>
          <p:cNvSpPr>
            <a:spLocks noChangeArrowheads="1"/>
          </p:cNvSpPr>
          <p:nvPr/>
        </p:nvSpPr>
        <p:spPr bwMode="auto">
          <a:xfrm>
            <a:off x="2650849" y="2822279"/>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a:latin typeface="Arial" charset="0"/>
              </a:rPr>
              <a:t>A</a:t>
            </a:r>
          </a:p>
        </p:txBody>
      </p:sp>
      <p:sp>
        <p:nvSpPr>
          <p:cNvPr id="45" name="Rectangle 210"/>
          <p:cNvSpPr>
            <a:spLocks noChangeArrowheads="1"/>
          </p:cNvSpPr>
          <p:nvPr/>
        </p:nvSpPr>
        <p:spPr bwMode="auto">
          <a:xfrm>
            <a:off x="7105552" y="296239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6" name="Line 211"/>
          <p:cNvSpPr>
            <a:spLocks noChangeShapeType="1"/>
          </p:cNvSpPr>
          <p:nvPr/>
        </p:nvSpPr>
        <p:spPr bwMode="auto">
          <a:xfrm flipV="1">
            <a:off x="7251602" y="284809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7" name="Freeform 212"/>
          <p:cNvSpPr>
            <a:spLocks/>
          </p:cNvSpPr>
          <p:nvPr/>
        </p:nvSpPr>
        <p:spPr bwMode="auto">
          <a:xfrm>
            <a:off x="7173815" y="283221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8" name="Rectangle 223"/>
          <p:cNvSpPr>
            <a:spLocks noChangeArrowheads="1"/>
          </p:cNvSpPr>
          <p:nvPr/>
        </p:nvSpPr>
        <p:spPr bwMode="auto">
          <a:xfrm>
            <a:off x="7099202" y="2956041"/>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B</a:t>
            </a:r>
            <a:endParaRPr lang="fr-FR" altLang="fr-FR" sz="1400" b="0" dirty="0">
              <a:latin typeface="Arial" charset="0"/>
            </a:endParaRPr>
          </a:p>
        </p:txBody>
      </p:sp>
      <p:sp>
        <p:nvSpPr>
          <p:cNvPr id="49" name="Rectangle 210"/>
          <p:cNvSpPr>
            <a:spLocks noChangeArrowheads="1"/>
          </p:cNvSpPr>
          <p:nvPr/>
        </p:nvSpPr>
        <p:spPr bwMode="auto">
          <a:xfrm>
            <a:off x="8018850" y="187649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0" name="Line 211"/>
          <p:cNvSpPr>
            <a:spLocks noChangeShapeType="1"/>
          </p:cNvSpPr>
          <p:nvPr/>
        </p:nvSpPr>
        <p:spPr bwMode="auto">
          <a:xfrm flipV="1">
            <a:off x="8164900" y="1762199"/>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1" name="Freeform 212"/>
          <p:cNvSpPr>
            <a:spLocks/>
          </p:cNvSpPr>
          <p:nvPr/>
        </p:nvSpPr>
        <p:spPr bwMode="auto">
          <a:xfrm>
            <a:off x="8087113" y="1746324"/>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52" name="Rectangle 223"/>
          <p:cNvSpPr>
            <a:spLocks noChangeArrowheads="1"/>
          </p:cNvSpPr>
          <p:nvPr/>
        </p:nvSpPr>
        <p:spPr bwMode="auto">
          <a:xfrm>
            <a:off x="8012500" y="187014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sp>
        <p:nvSpPr>
          <p:cNvPr id="72" name="ZoneTexte 71"/>
          <p:cNvSpPr txBox="1"/>
          <p:nvPr/>
        </p:nvSpPr>
        <p:spPr>
          <a:xfrm>
            <a:off x="98001" y="747395"/>
            <a:ext cx="436338" cy="338554"/>
          </a:xfrm>
          <a:prstGeom prst="rect">
            <a:avLst/>
          </a:prstGeom>
          <a:noFill/>
        </p:spPr>
        <p:txBody>
          <a:bodyPr wrap="none" rtlCol="0">
            <a:spAutoFit/>
          </a:bodyPr>
          <a:lstStyle/>
          <a:p>
            <a:r>
              <a:rPr lang="fr-FR" sz="1600" b="0" dirty="0" smtClean="0">
                <a:solidFill>
                  <a:schemeClr val="tx1"/>
                </a:solidFill>
                <a:latin typeface="Arial"/>
                <a:cs typeface="Arial"/>
              </a:rPr>
              <a:t>(a)</a:t>
            </a:r>
          </a:p>
        </p:txBody>
      </p:sp>
      <p:sp>
        <p:nvSpPr>
          <p:cNvPr id="73" name="ZoneTexte 72"/>
          <p:cNvSpPr txBox="1"/>
          <p:nvPr/>
        </p:nvSpPr>
        <p:spPr>
          <a:xfrm>
            <a:off x="3047702" y="789714"/>
            <a:ext cx="402674" cy="307777"/>
          </a:xfrm>
          <a:prstGeom prst="rect">
            <a:avLst/>
          </a:prstGeom>
          <a:noFill/>
        </p:spPr>
        <p:txBody>
          <a:bodyPr wrap="none" rtlCol="0">
            <a:spAutoFit/>
          </a:bodyPr>
          <a:lstStyle/>
          <a:p>
            <a:r>
              <a:rPr lang="fr-FR" sz="1400" b="0" dirty="0" smtClean="0">
                <a:solidFill>
                  <a:schemeClr val="tx1"/>
                </a:solidFill>
                <a:latin typeface="Arial"/>
                <a:cs typeface="Arial"/>
              </a:rPr>
              <a:t>(b)</a:t>
            </a:r>
          </a:p>
        </p:txBody>
      </p:sp>
      <p:grpSp>
        <p:nvGrpSpPr>
          <p:cNvPr id="74" name="Groupe 73"/>
          <p:cNvGrpSpPr/>
          <p:nvPr/>
        </p:nvGrpSpPr>
        <p:grpSpPr>
          <a:xfrm rot="16200000">
            <a:off x="2577226" y="1672813"/>
            <a:ext cx="452047" cy="350096"/>
            <a:chOff x="2188947" y="2425689"/>
            <a:chExt cx="452047" cy="350096"/>
          </a:xfrm>
        </p:grpSpPr>
        <p:sp>
          <p:nvSpPr>
            <p:cNvPr id="75" name="Rectangle 158"/>
            <p:cNvSpPr>
              <a:spLocks noChangeArrowheads="1"/>
            </p:cNvSpPr>
            <p:nvPr/>
          </p:nvSpPr>
          <p:spPr bwMode="auto">
            <a:xfrm>
              <a:off x="2188947" y="2425689"/>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20</a:t>
              </a:r>
              <a:endParaRPr lang="fr-FR" altLang="fr-FR" sz="1400" b="0" dirty="0">
                <a:latin typeface="Calibri" pitchFamily="34" charset="0"/>
              </a:endParaRPr>
            </a:p>
          </p:txBody>
        </p:sp>
        <p:sp>
          <p:nvSpPr>
            <p:cNvPr id="76" name="Rectangle 238"/>
            <p:cNvSpPr>
              <a:spLocks noChangeArrowheads="1"/>
            </p:cNvSpPr>
            <p:nvPr/>
          </p:nvSpPr>
          <p:spPr bwMode="auto">
            <a:xfrm>
              <a:off x="2254491" y="2479664"/>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grpSp>
      <p:cxnSp>
        <p:nvCxnSpPr>
          <p:cNvPr id="77" name="Connecteur droit 76"/>
          <p:cNvCxnSpPr/>
          <p:nvPr/>
        </p:nvCxnSpPr>
        <p:spPr bwMode="auto">
          <a:xfrm>
            <a:off x="2943892" y="1609008"/>
            <a:ext cx="2878089" cy="0"/>
          </a:xfrm>
          <a:prstGeom prst="line">
            <a:avLst/>
          </a:prstGeom>
          <a:noFill/>
          <a:ln w="9525" cap="flat" cmpd="sng" algn="ctr">
            <a:solidFill>
              <a:schemeClr val="tx1"/>
            </a:solidFill>
            <a:prstDash val="lgDashDot"/>
            <a:round/>
            <a:headEnd type="none" w="med" len="med"/>
            <a:tailEnd type="none"/>
          </a:ln>
          <a:effectLst/>
        </p:spPr>
      </p:cxnSp>
      <p:sp>
        <p:nvSpPr>
          <p:cNvPr id="78" name="Line 156"/>
          <p:cNvSpPr>
            <a:spLocks noChangeShapeType="1"/>
          </p:cNvSpPr>
          <p:nvPr/>
        </p:nvSpPr>
        <p:spPr bwMode="auto">
          <a:xfrm>
            <a:off x="5603018" y="1128304"/>
            <a:ext cx="0" cy="451623"/>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79" name="Connecteur droit avec flèche 78"/>
          <p:cNvCxnSpPr/>
          <p:nvPr/>
        </p:nvCxnSpPr>
        <p:spPr bwMode="auto">
          <a:xfrm flipH="1">
            <a:off x="3704073" y="1163790"/>
            <a:ext cx="1710059" cy="0"/>
          </a:xfrm>
          <a:prstGeom prst="straightConnector1">
            <a:avLst/>
          </a:prstGeom>
          <a:noFill/>
          <a:ln w="9525" cap="flat" cmpd="sng" algn="ctr">
            <a:solidFill>
              <a:schemeClr val="tx1"/>
            </a:solidFill>
            <a:prstDash val="solid"/>
            <a:round/>
            <a:headEnd type="arrow"/>
            <a:tailEnd type="arrow"/>
          </a:ln>
          <a:effectLst/>
        </p:spPr>
      </p:cxnSp>
      <p:cxnSp>
        <p:nvCxnSpPr>
          <p:cNvPr id="80" name="Connecteur droit avec flèche 79"/>
          <p:cNvCxnSpPr/>
          <p:nvPr/>
        </p:nvCxnSpPr>
        <p:spPr bwMode="auto">
          <a:xfrm>
            <a:off x="3028465" y="1579927"/>
            <a:ext cx="0" cy="581265"/>
          </a:xfrm>
          <a:prstGeom prst="straightConnector1">
            <a:avLst/>
          </a:prstGeom>
          <a:noFill/>
          <a:ln w="9525" cap="flat" cmpd="sng" algn="ctr">
            <a:solidFill>
              <a:schemeClr val="tx1"/>
            </a:solidFill>
            <a:prstDash val="solid"/>
            <a:round/>
            <a:headEnd type="arrow"/>
            <a:tailEnd type="arrow"/>
          </a:ln>
          <a:effectLst/>
        </p:spPr>
      </p:cxnSp>
      <p:cxnSp>
        <p:nvCxnSpPr>
          <p:cNvPr id="81" name="Connecteur droit avec flèche 80"/>
          <p:cNvCxnSpPr/>
          <p:nvPr/>
        </p:nvCxnSpPr>
        <p:spPr bwMode="auto">
          <a:xfrm flipH="1">
            <a:off x="5603018" y="1163790"/>
            <a:ext cx="499546" cy="0"/>
          </a:xfrm>
          <a:prstGeom prst="straightConnector1">
            <a:avLst/>
          </a:prstGeom>
          <a:noFill/>
          <a:ln w="9525" cap="flat" cmpd="sng" algn="ctr">
            <a:solidFill>
              <a:schemeClr val="tx1"/>
            </a:solidFill>
            <a:prstDash val="solid"/>
            <a:round/>
            <a:headEnd type="none" w="med" len="med"/>
            <a:tailEnd type="arrow"/>
          </a:ln>
          <a:effectLst/>
        </p:spPr>
      </p:cxnSp>
      <p:cxnSp>
        <p:nvCxnSpPr>
          <p:cNvPr id="82" name="Connecteur droit 81"/>
          <p:cNvCxnSpPr/>
          <p:nvPr/>
        </p:nvCxnSpPr>
        <p:spPr bwMode="auto">
          <a:xfrm flipH="1">
            <a:off x="5403017" y="1163790"/>
            <a:ext cx="243708" cy="0"/>
          </a:xfrm>
          <a:prstGeom prst="line">
            <a:avLst/>
          </a:prstGeom>
          <a:noFill/>
          <a:ln w="9525" cap="flat" cmpd="sng" algn="ctr">
            <a:solidFill>
              <a:schemeClr val="tx1"/>
            </a:solidFill>
            <a:prstDash val="solid"/>
            <a:round/>
            <a:headEnd type="none" w="med" len="med"/>
            <a:tailEnd type="none"/>
          </a:ln>
          <a:effectLst/>
        </p:spPr>
      </p:cxnSp>
      <p:sp>
        <p:nvSpPr>
          <p:cNvPr id="83" name="Rectangle 158"/>
          <p:cNvSpPr>
            <a:spLocks noChangeArrowheads="1"/>
          </p:cNvSpPr>
          <p:nvPr/>
        </p:nvSpPr>
        <p:spPr bwMode="auto">
          <a:xfrm>
            <a:off x="5741579" y="810154"/>
            <a:ext cx="360676"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b="0" dirty="0" smtClean="0">
                <a:latin typeface="Calibri" pitchFamily="34" charset="0"/>
              </a:rPr>
              <a:t>6</a:t>
            </a:r>
            <a:endParaRPr lang="fr-FR" altLang="fr-FR" sz="1400" b="0" dirty="0">
              <a:latin typeface="Calibri" pitchFamily="34" charset="0"/>
            </a:endParaRPr>
          </a:p>
        </p:txBody>
      </p:sp>
      <p:sp>
        <p:nvSpPr>
          <p:cNvPr id="84" name="Rectangle 238"/>
          <p:cNvSpPr>
            <a:spLocks noChangeArrowheads="1"/>
          </p:cNvSpPr>
          <p:nvPr/>
        </p:nvSpPr>
        <p:spPr bwMode="auto">
          <a:xfrm>
            <a:off x="5761438" y="864129"/>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fr-FR" altLang="fr-FR" sz="1400" b="0">
              <a:latin typeface="Calibri" pitchFamily="34" charset="0"/>
            </a:endParaRPr>
          </a:p>
        </p:txBody>
      </p:sp>
      <p:sp>
        <p:nvSpPr>
          <p:cNvPr id="85" name="ZoneTexte 2"/>
          <p:cNvSpPr txBox="1">
            <a:spLocks noChangeArrowheads="1"/>
          </p:cNvSpPr>
          <p:nvPr/>
        </p:nvSpPr>
        <p:spPr bwMode="auto">
          <a:xfrm>
            <a:off x="69850" y="66675"/>
            <a:ext cx="6839758"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REFERENCE SUR DES CENTREURS AVEC </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87" name="Cube 86"/>
          <p:cNvSpPr/>
          <p:nvPr/>
        </p:nvSpPr>
        <p:spPr>
          <a:xfrm flipV="1">
            <a:off x="98001" y="1321750"/>
            <a:ext cx="2083443" cy="999740"/>
          </a:xfrm>
          <a:prstGeom prst="cube">
            <a:avLst>
              <a:gd name="adj" fmla="val 49590"/>
            </a:avLst>
          </a:prstGeom>
          <a:solidFill>
            <a:srgbClr val="66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Cylindre 87"/>
          <p:cNvSpPr/>
          <p:nvPr/>
        </p:nvSpPr>
        <p:spPr>
          <a:xfrm flipH="1" flipV="1">
            <a:off x="1478937" y="2043694"/>
            <a:ext cx="231493" cy="246927"/>
          </a:xfrm>
          <a:prstGeom prst="can">
            <a:avLst/>
          </a:prstGeom>
          <a:solidFill>
            <a:srgbClr val="66FFFF"/>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1" name="Cylindre 90"/>
          <p:cNvSpPr/>
          <p:nvPr/>
        </p:nvSpPr>
        <p:spPr>
          <a:xfrm flipH="1" flipV="1">
            <a:off x="556255" y="2043694"/>
            <a:ext cx="231493" cy="246927"/>
          </a:xfrm>
          <a:prstGeom prst="can">
            <a:avLst/>
          </a:prstGeom>
          <a:solidFill>
            <a:srgbClr val="66FFFF"/>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7" name="Cube 96"/>
          <p:cNvSpPr/>
          <p:nvPr/>
        </p:nvSpPr>
        <p:spPr>
          <a:xfrm>
            <a:off x="477161" y="4875321"/>
            <a:ext cx="3408565" cy="1167804"/>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8" name="Cube 97"/>
          <p:cNvSpPr/>
          <p:nvPr/>
        </p:nvSpPr>
        <p:spPr>
          <a:xfrm flipV="1">
            <a:off x="475130" y="3582702"/>
            <a:ext cx="3410596" cy="1167804"/>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Ellipse 98"/>
          <p:cNvSpPr/>
          <p:nvPr/>
        </p:nvSpPr>
        <p:spPr>
          <a:xfrm rot="517575" flipH="1">
            <a:off x="2427142" y="3954825"/>
            <a:ext cx="632143" cy="21627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ZoneTexte 99"/>
          <p:cNvSpPr txBox="1"/>
          <p:nvPr/>
        </p:nvSpPr>
        <p:spPr>
          <a:xfrm>
            <a:off x="100971" y="3827643"/>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101" name="Connecteur droit 100"/>
          <p:cNvCxnSpPr/>
          <p:nvPr/>
        </p:nvCxnSpPr>
        <p:spPr>
          <a:xfrm>
            <a:off x="374979" y="5571214"/>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ZoneTexte 101"/>
          <p:cNvSpPr txBox="1"/>
          <p:nvPr/>
        </p:nvSpPr>
        <p:spPr>
          <a:xfrm>
            <a:off x="72227" y="5426372"/>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103" name="Connecteur droit 102"/>
          <p:cNvCxnSpPr/>
          <p:nvPr/>
        </p:nvCxnSpPr>
        <p:spPr>
          <a:xfrm>
            <a:off x="397790" y="3954080"/>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Ellipse 103"/>
          <p:cNvSpPr/>
          <p:nvPr/>
        </p:nvSpPr>
        <p:spPr>
          <a:xfrm rot="10074295">
            <a:off x="2667739" y="5287833"/>
            <a:ext cx="358739" cy="12273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ZoneTexte 104"/>
          <p:cNvSpPr txBox="1"/>
          <p:nvPr/>
        </p:nvSpPr>
        <p:spPr>
          <a:xfrm>
            <a:off x="93191" y="5057037"/>
            <a:ext cx="513282"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c1</a:t>
            </a:r>
          </a:p>
        </p:txBody>
      </p:sp>
      <p:sp>
        <p:nvSpPr>
          <p:cNvPr id="106" name="ZoneTexte 105"/>
          <p:cNvSpPr txBox="1"/>
          <p:nvPr/>
        </p:nvSpPr>
        <p:spPr>
          <a:xfrm>
            <a:off x="3680801" y="3865537"/>
            <a:ext cx="382397" cy="229295"/>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c3</a:t>
            </a:r>
          </a:p>
        </p:txBody>
      </p:sp>
      <p:sp>
        <p:nvSpPr>
          <p:cNvPr id="107" name="ZoneTexte 106"/>
          <p:cNvSpPr txBox="1"/>
          <p:nvPr/>
        </p:nvSpPr>
        <p:spPr>
          <a:xfrm>
            <a:off x="355894" y="6273225"/>
            <a:ext cx="3276859"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a:t>
            </a:r>
            <a:r>
              <a:rPr lang="fr-FR" sz="1600" dirty="0">
                <a:latin typeface="Arial" panose="020B0604020202020204" pitchFamily="34" charset="0"/>
                <a:cs typeface="Arial" panose="020B0604020202020204" pitchFamily="34" charset="0"/>
              </a:rPr>
              <a:t>calibre au </a:t>
            </a:r>
            <a:r>
              <a:rPr lang="fr-FR" sz="1600" dirty="0">
                <a:latin typeface="Arial" panose="020B0604020202020204" pitchFamily="34" charset="0"/>
                <a:cs typeface="Arial" panose="020B0604020202020204" pitchFamily="34" charset="0"/>
                <a:sym typeface="CATIA Symbols"/>
              </a:rPr>
              <a:t>minimum de </a:t>
            </a:r>
            <a:r>
              <a:rPr lang="fr-FR" sz="1600" dirty="0" smtClean="0">
                <a:latin typeface="Arial" panose="020B0604020202020204" pitchFamily="34" charset="0"/>
                <a:cs typeface="Arial" panose="020B0604020202020204" pitchFamily="34" charset="0"/>
                <a:sym typeface="CATIA Symbols"/>
              </a:rPr>
              <a:t>matière</a:t>
            </a:r>
            <a:endParaRPr lang="fr-FR" sz="1600" dirty="0" smtClean="0">
              <a:latin typeface="Arial" panose="020B0604020202020204" pitchFamily="34" charset="0"/>
              <a:cs typeface="Arial" panose="020B0604020202020204" pitchFamily="34" charset="0"/>
            </a:endParaRPr>
          </a:p>
          <a:p>
            <a:r>
              <a:rPr lang="fr-FR" sz="1600" dirty="0" smtClean="0">
                <a:latin typeface="Arial" panose="020B0604020202020204" pitchFamily="34" charset="0"/>
                <a:cs typeface="Arial" panose="020B0604020202020204" pitchFamily="34" charset="0"/>
              </a:rPr>
              <a:t>2 : montage de contrôle</a:t>
            </a:r>
          </a:p>
        </p:txBody>
      </p:sp>
      <p:cxnSp>
        <p:nvCxnSpPr>
          <p:cNvPr id="108" name="Connecteur droit avec flèche 107"/>
          <p:cNvCxnSpPr>
            <a:endCxn id="99" idx="2"/>
          </p:cNvCxnSpPr>
          <p:nvPr/>
        </p:nvCxnSpPr>
        <p:spPr>
          <a:xfrm flipH="1" flipV="1">
            <a:off x="3055709" y="4110371"/>
            <a:ext cx="548162" cy="6818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9" name="Connecteur droit 108"/>
          <p:cNvCxnSpPr/>
          <p:nvPr/>
        </p:nvCxnSpPr>
        <p:spPr>
          <a:xfrm flipH="1">
            <a:off x="3591625" y="4182933"/>
            <a:ext cx="4715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0" name="Groupe 109"/>
          <p:cNvGrpSpPr/>
          <p:nvPr/>
        </p:nvGrpSpPr>
        <p:grpSpPr>
          <a:xfrm>
            <a:off x="273412" y="5310990"/>
            <a:ext cx="1342973" cy="122737"/>
            <a:chOff x="6737660" y="3414835"/>
            <a:chExt cx="1802640" cy="164747"/>
          </a:xfrm>
        </p:grpSpPr>
        <p:sp>
          <p:nvSpPr>
            <p:cNvPr id="119" name="Ellipse 118"/>
            <p:cNvSpPr/>
            <p:nvPr/>
          </p:nvSpPr>
          <p:spPr>
            <a:xfrm rot="20874295">
              <a:off x="7891009" y="3414835"/>
              <a:ext cx="481526" cy="16474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0" name="Connecteur droit avec flèche 119"/>
            <p:cNvCxnSpPr/>
            <p:nvPr/>
          </p:nvCxnSpPr>
          <p:spPr>
            <a:xfrm>
              <a:off x="6737660" y="3496020"/>
              <a:ext cx="120502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1" name="Connecteur droit avec flèche 120"/>
            <p:cNvCxnSpPr/>
            <p:nvPr/>
          </p:nvCxnSpPr>
          <p:spPr>
            <a:xfrm flipH="1">
              <a:off x="8256189" y="3496020"/>
              <a:ext cx="28411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2" name="Connecteur droit 121"/>
            <p:cNvCxnSpPr/>
            <p:nvPr/>
          </p:nvCxnSpPr>
          <p:spPr>
            <a:xfrm>
              <a:off x="7905953" y="3496020"/>
              <a:ext cx="4596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1" name="Cylindre 110"/>
          <p:cNvSpPr/>
          <p:nvPr/>
        </p:nvSpPr>
        <p:spPr>
          <a:xfrm flipV="1">
            <a:off x="1206640" y="4210101"/>
            <a:ext cx="233560" cy="335743"/>
          </a:xfrm>
          <a:prstGeom prst="can">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2" name="Connecteur droit avec flèche 111"/>
          <p:cNvCxnSpPr/>
          <p:nvPr/>
        </p:nvCxnSpPr>
        <p:spPr>
          <a:xfrm>
            <a:off x="308891" y="4396412"/>
            <a:ext cx="89774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3" name="Connecteur droit avec flèche 112"/>
          <p:cNvCxnSpPr/>
          <p:nvPr/>
        </p:nvCxnSpPr>
        <p:spPr>
          <a:xfrm flipH="1">
            <a:off x="1440200" y="4396412"/>
            <a:ext cx="21166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4" name="Connecteur droit 113"/>
          <p:cNvCxnSpPr/>
          <p:nvPr/>
        </p:nvCxnSpPr>
        <p:spPr>
          <a:xfrm>
            <a:off x="1179273" y="4396412"/>
            <a:ext cx="34242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ZoneTexte 114"/>
          <p:cNvSpPr txBox="1"/>
          <p:nvPr/>
        </p:nvSpPr>
        <p:spPr>
          <a:xfrm>
            <a:off x="354514" y="4102640"/>
            <a:ext cx="382397" cy="229295"/>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c2</a:t>
            </a:r>
          </a:p>
        </p:txBody>
      </p:sp>
      <p:sp>
        <p:nvSpPr>
          <p:cNvPr id="116" name="Cylindre 115"/>
          <p:cNvSpPr/>
          <p:nvPr/>
        </p:nvSpPr>
        <p:spPr>
          <a:xfrm flipV="1">
            <a:off x="2747193" y="4203730"/>
            <a:ext cx="233560" cy="335743"/>
          </a:xfrm>
          <a:prstGeom prst="can">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7" name="Connecteur droit 116"/>
          <p:cNvCxnSpPr/>
          <p:nvPr/>
        </p:nvCxnSpPr>
        <p:spPr>
          <a:xfrm flipH="1">
            <a:off x="1143795" y="5173079"/>
            <a:ext cx="360463" cy="38347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H="1">
            <a:off x="2551838" y="5173079"/>
            <a:ext cx="447867" cy="47645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23" name="Ellipse 122"/>
          <p:cNvSpPr/>
          <p:nvPr/>
        </p:nvSpPr>
        <p:spPr>
          <a:xfrm rot="517575" flipH="1">
            <a:off x="1168224" y="1888203"/>
            <a:ext cx="418096" cy="14304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4" name="ZoneTexte 123"/>
          <p:cNvSpPr txBox="1"/>
          <p:nvPr/>
        </p:nvSpPr>
        <p:spPr>
          <a:xfrm>
            <a:off x="4570359" y="3308115"/>
            <a:ext cx="4682162" cy="3539430"/>
          </a:xfrm>
          <a:prstGeom prst="rect">
            <a:avLst/>
          </a:prstGeom>
          <a:noFill/>
        </p:spPr>
        <p:txBody>
          <a:bodyPr wrap="square" rtlCol="0">
            <a:spAutoFit/>
          </a:bodyPr>
          <a:lstStyle/>
          <a:p>
            <a:r>
              <a:rPr lang="fr-FR" sz="1600" dirty="0" smtClean="0">
                <a:latin typeface="Arial" panose="020B0604020202020204" pitchFamily="34" charset="0"/>
                <a:cs typeface="Arial" panose="020B0604020202020204" pitchFamily="34" charset="0"/>
              </a:rPr>
              <a:t>Raisonnement :</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rPr>
              <a:t>Les alésages du montage sont de </a:t>
            </a:r>
            <a:r>
              <a:rPr lang="fr-FR" sz="1600" dirty="0">
                <a:latin typeface="Arial" panose="020B0604020202020204" pitchFamily="34" charset="0"/>
                <a:cs typeface="Arial" panose="020B0604020202020204" pitchFamily="34" charset="0"/>
                <a:sym typeface="Symbol"/>
              </a:rPr>
              <a:t>c1</a:t>
            </a:r>
            <a:r>
              <a:rPr lang="fr-FR" sz="1600" dirty="0" smtClean="0">
                <a:latin typeface="Arial" panose="020B0604020202020204" pitchFamily="34" charset="0"/>
                <a:ea typeface="Arial Unicode MS"/>
                <a:cs typeface="Arial" panose="020B0604020202020204" pitchFamily="34" charset="0"/>
              </a:rPr>
              <a:t>Ⓜ</a:t>
            </a:r>
            <a:r>
              <a:rPr lang="fr-FR" sz="1600" dirty="0" smtClean="0">
                <a:latin typeface="Arial" panose="020B0604020202020204" pitchFamily="34" charset="0"/>
                <a:cs typeface="Arial" panose="020B0604020202020204" pitchFamily="34" charset="0"/>
              </a:rPr>
              <a:t> pour recevoir les centreurs au </a:t>
            </a:r>
            <a:r>
              <a:rPr lang="fr-FR" sz="1600" dirty="0" smtClean="0">
                <a:latin typeface="Arial" panose="020B0604020202020204" pitchFamily="34" charset="0"/>
                <a:ea typeface="Arial Unicode MS"/>
                <a:cs typeface="Arial" panose="020B0604020202020204" pitchFamily="34" charset="0"/>
              </a:rPr>
              <a:t>Ⓜ</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rPr>
              <a:t>Les centreurs mini sont </a:t>
            </a:r>
            <a:r>
              <a:rPr lang="fr-FR" sz="1600" dirty="0" smtClean="0">
                <a:latin typeface="Arial" panose="020B0604020202020204" pitchFamily="34" charset="0"/>
                <a:ea typeface="Arial Unicode MS"/>
                <a:cs typeface="Arial" panose="020B0604020202020204" pitchFamily="34" charset="0"/>
                <a:sym typeface="Symbol"/>
              </a:rPr>
              <a:t>c2Ⓛ</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sym typeface="Symbol"/>
              </a:rPr>
              <a:t>Le déplacement maxi admis est calculé avec c1 – c2.</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sym typeface="Symbol"/>
              </a:rPr>
              <a:t>Si le diamètre des centreurs est proche de c2, les positions relatives doivent être parfaites.</a:t>
            </a:r>
          </a:p>
          <a:p>
            <a:pPr marL="342900" indent="-342900">
              <a:buFontTx/>
              <a:buAutoNum type="arabicParenR"/>
            </a:pPr>
            <a:r>
              <a:rPr lang="fr-FR" sz="1600" dirty="0">
                <a:latin typeface="Arial" panose="020B0604020202020204" pitchFamily="34" charset="0"/>
                <a:ea typeface="Arial Unicode MS"/>
                <a:cs typeface="Arial" panose="020B0604020202020204" pitchFamily="34" charset="0"/>
              </a:rPr>
              <a:t>La zone étendue est </a:t>
            </a:r>
            <a:r>
              <a:rPr lang="fr-FR" sz="1600" dirty="0" smtClean="0">
                <a:latin typeface="Arial" panose="020B0604020202020204" pitchFamily="34" charset="0"/>
                <a:ea typeface="Arial Unicode MS"/>
                <a:cs typeface="Arial" panose="020B0604020202020204" pitchFamily="34" charset="0"/>
              </a:rPr>
              <a:t>définie </a:t>
            </a:r>
            <a:r>
              <a:rPr lang="fr-FR" sz="1600" dirty="0">
                <a:latin typeface="Arial" panose="020B0604020202020204" pitchFamily="34" charset="0"/>
                <a:ea typeface="Arial Unicode MS"/>
                <a:cs typeface="Arial" panose="020B0604020202020204" pitchFamily="34" charset="0"/>
              </a:rPr>
              <a:t>par le calibre et le montage en fonction de c1</a:t>
            </a:r>
          </a:p>
          <a:p>
            <a:pPr marL="342900" indent="-342900">
              <a:buFontTx/>
              <a:buAutoNum type="arabicParenR"/>
            </a:pPr>
            <a:r>
              <a:rPr lang="fr-FR" sz="1600" dirty="0">
                <a:latin typeface="Arial" panose="020B0604020202020204" pitchFamily="34" charset="0"/>
                <a:ea typeface="Arial Unicode MS"/>
                <a:cs typeface="Arial" panose="020B0604020202020204" pitchFamily="34" charset="0"/>
              </a:rPr>
              <a:t>Sur la pièce réelle, le point d'analyse doit respecter la zone étendue quelle que soit la position permise par le jeu entre </a:t>
            </a:r>
            <a:r>
              <a:rPr lang="fr-FR" sz="1600" dirty="0" smtClean="0">
                <a:latin typeface="Arial" panose="020B0604020202020204" pitchFamily="34" charset="0"/>
                <a:ea typeface="Arial Unicode MS"/>
                <a:cs typeface="Arial" panose="020B0604020202020204" pitchFamily="34" charset="0"/>
              </a:rPr>
              <a:t>la pièce et </a:t>
            </a:r>
            <a:r>
              <a:rPr lang="fr-FR" sz="1600" dirty="0">
                <a:latin typeface="Arial" panose="020B0604020202020204" pitchFamily="34" charset="0"/>
                <a:ea typeface="Arial Unicode MS"/>
                <a:cs typeface="Arial" panose="020B0604020202020204" pitchFamily="34" charset="0"/>
              </a:rPr>
              <a:t>le montage. </a:t>
            </a:r>
          </a:p>
        </p:txBody>
      </p:sp>
      <p:sp>
        <p:nvSpPr>
          <p:cNvPr id="125" name="ZoneTexte 124"/>
          <p:cNvSpPr txBox="1"/>
          <p:nvPr/>
        </p:nvSpPr>
        <p:spPr>
          <a:xfrm>
            <a:off x="7673566" y="2936063"/>
            <a:ext cx="861133" cy="369332"/>
          </a:xfrm>
          <a:prstGeom prst="rect">
            <a:avLst/>
          </a:prstGeom>
          <a:noFill/>
        </p:spPr>
        <p:txBody>
          <a:bodyPr wrap="none" rtlCol="0">
            <a:spAutoFit/>
          </a:bodyPr>
          <a:lstStyle/>
          <a:p>
            <a:r>
              <a:rPr lang="fr-FR" dirty="0" smtClean="0"/>
              <a:t>c2 &lt; c1</a:t>
            </a:r>
            <a:endParaRPr lang="fr-FR" dirty="0"/>
          </a:p>
        </p:txBody>
      </p:sp>
    </p:spTree>
    <p:extLst>
      <p:ext uri="{BB962C8B-B14F-4D97-AF65-F5344CB8AC3E}">
        <p14:creationId xmlns:p14="http://schemas.microsoft.com/office/powerpoint/2010/main" val="417306244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21"/>
          <p:cNvSpPr>
            <a:spLocks noChangeArrowheads="1"/>
          </p:cNvSpPr>
          <p:nvPr/>
        </p:nvSpPr>
        <p:spPr bwMode="auto">
          <a:xfrm>
            <a:off x="2944209" y="1164479"/>
            <a:ext cx="2883970" cy="1844888"/>
          </a:xfrm>
          <a:prstGeom prst="rect">
            <a:avLst/>
          </a:prstGeom>
          <a:solidFill>
            <a:srgbClr val="66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3" name="Oval 222"/>
          <p:cNvSpPr>
            <a:spLocks noChangeArrowheads="1"/>
          </p:cNvSpPr>
          <p:nvPr/>
        </p:nvSpPr>
        <p:spPr bwMode="auto">
          <a:xfrm>
            <a:off x="5102297" y="1203461"/>
            <a:ext cx="595620" cy="59562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4" name="Oval 223"/>
          <p:cNvSpPr>
            <a:spLocks noChangeArrowheads="1"/>
          </p:cNvSpPr>
          <p:nvPr/>
        </p:nvSpPr>
        <p:spPr bwMode="auto">
          <a:xfrm>
            <a:off x="5086792" y="1948197"/>
            <a:ext cx="300413" cy="300413"/>
          </a:xfrm>
          <a:prstGeom prst="ellipse">
            <a:avLst/>
          </a:prstGeom>
          <a:solidFill>
            <a:schemeClr val="bg1"/>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5" name="Oval 224"/>
          <p:cNvSpPr>
            <a:spLocks noChangeArrowheads="1"/>
          </p:cNvSpPr>
          <p:nvPr/>
        </p:nvSpPr>
        <p:spPr bwMode="auto">
          <a:xfrm>
            <a:off x="3387787" y="1938672"/>
            <a:ext cx="288000" cy="288000"/>
          </a:xfrm>
          <a:prstGeom prst="ellipse">
            <a:avLst/>
          </a:prstGeom>
          <a:solidFill>
            <a:schemeClr val="bg1"/>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cxnSp>
        <p:nvCxnSpPr>
          <p:cNvPr id="6" name="Connecteur droit 5"/>
          <p:cNvCxnSpPr/>
          <p:nvPr/>
        </p:nvCxnSpPr>
        <p:spPr bwMode="auto">
          <a:xfrm flipH="1">
            <a:off x="2776809" y="2422661"/>
            <a:ext cx="461712" cy="180975"/>
          </a:xfrm>
          <a:prstGeom prst="line">
            <a:avLst/>
          </a:prstGeom>
          <a:noFill/>
          <a:ln w="9525" cap="flat" cmpd="sng" algn="ctr">
            <a:solidFill>
              <a:schemeClr val="tx1"/>
            </a:solidFill>
            <a:prstDash val="dash"/>
            <a:round/>
            <a:headEnd type="none" w="med" len="med"/>
            <a:tailEnd type="none"/>
          </a:ln>
          <a:effectLst/>
        </p:spPr>
      </p:cxnSp>
      <p:cxnSp>
        <p:nvCxnSpPr>
          <p:cNvPr id="7" name="Connecteur droit 6"/>
          <p:cNvCxnSpPr/>
          <p:nvPr/>
        </p:nvCxnSpPr>
        <p:spPr bwMode="auto">
          <a:xfrm flipH="1">
            <a:off x="2467838" y="2597857"/>
            <a:ext cx="314435" cy="0"/>
          </a:xfrm>
          <a:prstGeom prst="line">
            <a:avLst/>
          </a:prstGeom>
          <a:noFill/>
          <a:ln w="9525" cap="flat" cmpd="sng" algn="ctr">
            <a:solidFill>
              <a:schemeClr val="tx1"/>
            </a:solidFill>
            <a:prstDash val="solid"/>
            <a:round/>
            <a:headEnd type="none" w="med" len="med"/>
            <a:tailEnd type="none"/>
          </a:ln>
          <a:effectLst/>
        </p:spPr>
      </p:cxnSp>
      <p:sp>
        <p:nvSpPr>
          <p:cNvPr id="8" name="Rectangle 313"/>
          <p:cNvSpPr>
            <a:spLocks noChangeArrowheads="1"/>
          </p:cNvSpPr>
          <p:nvPr/>
        </p:nvSpPr>
        <p:spPr bwMode="auto">
          <a:xfrm>
            <a:off x="6013488" y="1354846"/>
            <a:ext cx="2533544"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9" name="Rectangle 311"/>
          <p:cNvSpPr>
            <a:spLocks noChangeArrowheads="1"/>
          </p:cNvSpPr>
          <p:nvPr/>
        </p:nvSpPr>
        <p:spPr bwMode="auto">
          <a:xfrm>
            <a:off x="7114948" y="1375833"/>
            <a:ext cx="165083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     B Øt2c </a:t>
            </a:r>
            <a:r>
              <a:rPr lang="fr-FR" altLang="fr-FR" sz="1400" dirty="0">
                <a:latin typeface="Arial" panose="020B0604020202020204" pitchFamily="34" charset="0"/>
                <a:ea typeface="Arial Unicode MS"/>
                <a:cs typeface="Arial" panose="020B0604020202020204" pitchFamily="34" charset="0"/>
                <a:sym typeface="CATIA Symbols"/>
              </a:rPr>
              <a:t>Ⓛ</a:t>
            </a:r>
            <a:r>
              <a:rPr lang="fr-FR" altLang="fr-FR" sz="1400" b="0" dirty="0" smtClean="0">
                <a:latin typeface="Arial Unicode MS"/>
                <a:ea typeface="Arial Unicode MS"/>
                <a:cs typeface="Arial Unicode MS"/>
                <a:sym typeface="CATIA Symbols"/>
              </a:rPr>
              <a:t>Ⓟ</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0" name="Rectangle 312"/>
          <p:cNvSpPr>
            <a:spLocks noChangeArrowheads="1"/>
          </p:cNvSpPr>
          <p:nvPr/>
        </p:nvSpPr>
        <p:spPr bwMode="auto">
          <a:xfrm>
            <a:off x="6271680" y="1351449"/>
            <a:ext cx="892873"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c3] </a:t>
            </a:r>
            <a:r>
              <a:rPr lang="fr-FR" altLang="fr-FR" sz="1400" b="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1" name="Line 314"/>
          <p:cNvSpPr>
            <a:spLocks noChangeShapeType="1"/>
          </p:cNvSpPr>
          <p:nvPr/>
        </p:nvSpPr>
        <p:spPr bwMode="auto">
          <a:xfrm>
            <a:off x="6311939"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 name="Line 315"/>
          <p:cNvSpPr>
            <a:spLocks noChangeShapeType="1"/>
          </p:cNvSpPr>
          <p:nvPr/>
        </p:nvSpPr>
        <p:spPr bwMode="auto">
          <a:xfrm>
            <a:off x="7131273"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3" name="Group 317"/>
          <p:cNvGrpSpPr>
            <a:grpSpLocks/>
          </p:cNvGrpSpPr>
          <p:nvPr/>
        </p:nvGrpSpPr>
        <p:grpSpPr bwMode="auto">
          <a:xfrm>
            <a:off x="6067464" y="1409614"/>
            <a:ext cx="190500" cy="192088"/>
            <a:chOff x="4360" y="1124"/>
            <a:chExt cx="120" cy="120"/>
          </a:xfrm>
        </p:grpSpPr>
        <p:sp>
          <p:nvSpPr>
            <p:cNvPr id="1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7" name="Line 199"/>
          <p:cNvSpPr>
            <a:spLocks noChangeShapeType="1"/>
          </p:cNvSpPr>
          <p:nvPr/>
        </p:nvSpPr>
        <p:spPr bwMode="auto">
          <a:xfrm rot="16200000">
            <a:off x="5848451" y="1350094"/>
            <a:ext cx="0" cy="311127"/>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Line 315"/>
          <p:cNvSpPr>
            <a:spLocks noChangeShapeType="1"/>
          </p:cNvSpPr>
          <p:nvPr/>
        </p:nvSpPr>
        <p:spPr bwMode="auto">
          <a:xfrm>
            <a:off x="7437826"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9" name="Connecteur droit 18"/>
          <p:cNvCxnSpPr/>
          <p:nvPr/>
        </p:nvCxnSpPr>
        <p:spPr bwMode="auto">
          <a:xfrm>
            <a:off x="2732858" y="2086923"/>
            <a:ext cx="2878089" cy="0"/>
          </a:xfrm>
          <a:prstGeom prst="line">
            <a:avLst/>
          </a:prstGeom>
          <a:noFill/>
          <a:ln w="9525" cap="flat" cmpd="sng" algn="ctr">
            <a:solidFill>
              <a:schemeClr val="tx1"/>
            </a:solidFill>
            <a:prstDash val="lgDashDot"/>
            <a:round/>
            <a:headEnd type="none" w="med" len="med"/>
            <a:tailEnd type="none"/>
          </a:ln>
          <a:effectLst/>
        </p:spPr>
      </p:cxnSp>
      <p:sp>
        <p:nvSpPr>
          <p:cNvPr id="20" name="Rectangle 313"/>
          <p:cNvSpPr>
            <a:spLocks noChangeArrowheads="1"/>
          </p:cNvSpPr>
          <p:nvPr/>
        </p:nvSpPr>
        <p:spPr bwMode="auto">
          <a:xfrm>
            <a:off x="6074401" y="2425836"/>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1" name="Rectangle 311"/>
          <p:cNvSpPr>
            <a:spLocks noChangeArrowheads="1"/>
          </p:cNvSpPr>
          <p:nvPr/>
        </p:nvSpPr>
        <p:spPr bwMode="auto">
          <a:xfrm>
            <a:off x="7181575" y="2422661"/>
            <a:ext cx="29014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A</a:t>
            </a:r>
            <a:endParaRPr lang="fr-FR" altLang="fr-FR" sz="1400" b="0" dirty="0">
              <a:latin typeface="Calibri" pitchFamily="34" charset="0"/>
            </a:endParaRPr>
          </a:p>
        </p:txBody>
      </p:sp>
      <p:sp>
        <p:nvSpPr>
          <p:cNvPr id="22" name="Rectangle 312"/>
          <p:cNvSpPr>
            <a:spLocks noChangeArrowheads="1"/>
          </p:cNvSpPr>
          <p:nvPr/>
        </p:nvSpPr>
        <p:spPr bwMode="auto">
          <a:xfrm>
            <a:off x="6356976" y="2424248"/>
            <a:ext cx="743793"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t1c</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23" name="Line 314"/>
          <p:cNvSpPr>
            <a:spLocks noChangeShapeType="1"/>
          </p:cNvSpPr>
          <p:nvPr/>
        </p:nvSpPr>
        <p:spPr bwMode="auto">
          <a:xfrm>
            <a:off x="6372851" y="242424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4" name="Line 315"/>
          <p:cNvSpPr>
            <a:spLocks noChangeShapeType="1"/>
          </p:cNvSpPr>
          <p:nvPr/>
        </p:nvSpPr>
        <p:spPr bwMode="auto">
          <a:xfrm>
            <a:off x="7210092" y="242424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25" name="Group 317"/>
          <p:cNvGrpSpPr>
            <a:grpSpLocks/>
          </p:cNvGrpSpPr>
          <p:nvPr/>
        </p:nvGrpSpPr>
        <p:grpSpPr bwMode="auto">
          <a:xfrm>
            <a:off x="6128376" y="2481398"/>
            <a:ext cx="190500" cy="192088"/>
            <a:chOff x="4360" y="1124"/>
            <a:chExt cx="120" cy="120"/>
          </a:xfrm>
        </p:grpSpPr>
        <p:sp>
          <p:nvSpPr>
            <p:cNvPr id="26"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7"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28"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29" name="Rectangle 200"/>
          <p:cNvSpPr>
            <a:spLocks noChangeArrowheads="1"/>
          </p:cNvSpPr>
          <p:nvPr/>
        </p:nvSpPr>
        <p:spPr bwMode="auto">
          <a:xfrm>
            <a:off x="6004014" y="2110234"/>
            <a:ext cx="439223"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2x</a:t>
            </a:r>
            <a:endParaRPr lang="fr-FR" altLang="fr-FR" sz="1400" b="0" dirty="0">
              <a:latin typeface="Calibri" pitchFamily="34" charset="0"/>
            </a:endParaRPr>
          </a:p>
        </p:txBody>
      </p:sp>
      <p:sp>
        <p:nvSpPr>
          <p:cNvPr id="30" name="Line 199"/>
          <p:cNvSpPr>
            <a:spLocks noChangeShapeType="1"/>
          </p:cNvSpPr>
          <p:nvPr/>
        </p:nvSpPr>
        <p:spPr bwMode="auto">
          <a:xfrm rot="16200000" flipH="1">
            <a:off x="5408474" y="2134017"/>
            <a:ext cx="394132" cy="505608"/>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31" name="Connecteur droit 30"/>
          <p:cNvCxnSpPr/>
          <p:nvPr/>
        </p:nvCxnSpPr>
        <p:spPr bwMode="auto">
          <a:xfrm>
            <a:off x="5865395" y="2590649"/>
            <a:ext cx="186927" cy="0"/>
          </a:xfrm>
          <a:prstGeom prst="line">
            <a:avLst/>
          </a:prstGeom>
          <a:noFill/>
          <a:ln w="9525" cap="flat" cmpd="sng" algn="ctr">
            <a:solidFill>
              <a:schemeClr val="tx1"/>
            </a:solidFill>
            <a:prstDash val="solid"/>
            <a:round/>
            <a:headEnd type="none" w="med" len="med"/>
            <a:tailEnd type="none"/>
          </a:ln>
          <a:effectLst/>
        </p:spPr>
      </p:cxnSp>
      <p:sp>
        <p:nvSpPr>
          <p:cNvPr id="32" name="Rectangle 158"/>
          <p:cNvSpPr>
            <a:spLocks noChangeArrowheads="1"/>
          </p:cNvSpPr>
          <p:nvPr/>
        </p:nvSpPr>
        <p:spPr bwMode="auto">
          <a:xfrm>
            <a:off x="4129822" y="723206"/>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60</a:t>
            </a:r>
            <a:endParaRPr lang="fr-FR" altLang="fr-FR" sz="1400" b="0" dirty="0">
              <a:latin typeface="Calibri" pitchFamily="34" charset="0"/>
            </a:endParaRPr>
          </a:p>
        </p:txBody>
      </p:sp>
      <p:sp>
        <p:nvSpPr>
          <p:cNvPr id="33" name="Rectangle 238"/>
          <p:cNvSpPr>
            <a:spLocks noChangeArrowheads="1"/>
          </p:cNvSpPr>
          <p:nvPr/>
        </p:nvSpPr>
        <p:spPr bwMode="auto">
          <a:xfrm>
            <a:off x="4195366" y="777181"/>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34" name="Line 156"/>
          <p:cNvSpPr>
            <a:spLocks noChangeShapeType="1"/>
          </p:cNvSpPr>
          <p:nvPr/>
        </p:nvSpPr>
        <p:spPr bwMode="auto">
          <a:xfrm>
            <a:off x="5248873" y="964441"/>
            <a:ext cx="0" cy="1343627"/>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5" name="Line 156"/>
          <p:cNvSpPr>
            <a:spLocks noChangeShapeType="1"/>
          </p:cNvSpPr>
          <p:nvPr/>
        </p:nvSpPr>
        <p:spPr bwMode="auto">
          <a:xfrm>
            <a:off x="3535052" y="913817"/>
            <a:ext cx="0" cy="1512562"/>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6" name="ZoneTexte 35"/>
          <p:cNvSpPr txBox="1"/>
          <p:nvPr/>
        </p:nvSpPr>
        <p:spPr>
          <a:xfrm>
            <a:off x="7577898" y="2424890"/>
            <a:ext cx="356188" cy="276999"/>
          </a:xfrm>
          <a:prstGeom prst="rect">
            <a:avLst/>
          </a:prstGeom>
          <a:noFill/>
        </p:spPr>
        <p:txBody>
          <a:bodyPr wrap="none" rtlCol="0">
            <a:spAutoFit/>
          </a:bodyPr>
          <a:lstStyle/>
          <a:p>
            <a:r>
              <a:rPr lang="fr-FR" sz="1200" dirty="0" smtClean="0"/>
              <a:t>(1)</a:t>
            </a:r>
            <a:endParaRPr lang="fr-FR" sz="1200" dirty="0"/>
          </a:p>
        </p:txBody>
      </p:sp>
      <p:sp>
        <p:nvSpPr>
          <p:cNvPr id="37" name="ZoneTexte 36"/>
          <p:cNvSpPr txBox="1"/>
          <p:nvPr/>
        </p:nvSpPr>
        <p:spPr>
          <a:xfrm>
            <a:off x="8481047" y="1393099"/>
            <a:ext cx="356188" cy="276999"/>
          </a:xfrm>
          <a:prstGeom prst="rect">
            <a:avLst/>
          </a:prstGeom>
          <a:noFill/>
        </p:spPr>
        <p:txBody>
          <a:bodyPr wrap="none" rtlCol="0">
            <a:spAutoFit/>
          </a:bodyPr>
          <a:lstStyle/>
          <a:p>
            <a:r>
              <a:rPr lang="fr-FR" sz="1200" dirty="0" smtClean="0"/>
              <a:t>(2)</a:t>
            </a:r>
            <a:endParaRPr lang="fr-FR" sz="1200" dirty="0"/>
          </a:p>
        </p:txBody>
      </p:sp>
      <p:grpSp>
        <p:nvGrpSpPr>
          <p:cNvPr id="38" name="Groupe 37"/>
          <p:cNvGrpSpPr/>
          <p:nvPr/>
        </p:nvGrpSpPr>
        <p:grpSpPr>
          <a:xfrm>
            <a:off x="5360941" y="1465401"/>
            <a:ext cx="94578" cy="94578"/>
            <a:chOff x="7167768" y="1730147"/>
            <a:chExt cx="94578" cy="94578"/>
          </a:xfrm>
        </p:grpSpPr>
        <p:cxnSp>
          <p:nvCxnSpPr>
            <p:cNvPr id="39" name="Connecteur droit 38"/>
            <p:cNvCxnSpPr/>
            <p:nvPr/>
          </p:nvCxnSpPr>
          <p:spPr bwMode="auto">
            <a:xfrm>
              <a:off x="7167768" y="1730147"/>
              <a:ext cx="94578" cy="94578"/>
            </a:xfrm>
            <a:prstGeom prst="line">
              <a:avLst/>
            </a:prstGeom>
            <a:noFill/>
            <a:ln w="9525" cap="flat" cmpd="sng" algn="ctr">
              <a:solidFill>
                <a:schemeClr val="tx1"/>
              </a:solidFill>
              <a:prstDash val="solid"/>
              <a:round/>
              <a:headEnd type="none" w="med" len="med"/>
              <a:tailEnd type="none"/>
            </a:ln>
            <a:effectLst/>
          </p:spPr>
        </p:cxnSp>
        <p:cxnSp>
          <p:nvCxnSpPr>
            <p:cNvPr id="40" name="Connecteur droit 39"/>
            <p:cNvCxnSpPr/>
            <p:nvPr/>
          </p:nvCxnSpPr>
          <p:spPr bwMode="auto">
            <a:xfrm rot="16200000">
              <a:off x="7167768" y="1730147"/>
              <a:ext cx="94578" cy="94578"/>
            </a:xfrm>
            <a:prstGeom prst="line">
              <a:avLst/>
            </a:prstGeom>
            <a:noFill/>
            <a:ln w="9525" cap="flat" cmpd="sng" algn="ctr">
              <a:solidFill>
                <a:schemeClr val="tx1"/>
              </a:solidFill>
              <a:prstDash val="solid"/>
              <a:round/>
              <a:headEnd type="none" w="med" len="med"/>
              <a:tailEnd type="none"/>
            </a:ln>
            <a:effectLst/>
          </p:spPr>
        </p:cxnSp>
      </p:grpSp>
      <p:sp>
        <p:nvSpPr>
          <p:cNvPr id="41" name="Rectangle 210"/>
          <p:cNvSpPr>
            <a:spLocks noChangeArrowheads="1"/>
          </p:cNvSpPr>
          <p:nvPr/>
        </p:nvSpPr>
        <p:spPr bwMode="auto">
          <a:xfrm>
            <a:off x="2440758" y="273381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2" name="Line 211"/>
          <p:cNvSpPr>
            <a:spLocks noChangeShapeType="1"/>
          </p:cNvSpPr>
          <p:nvPr/>
        </p:nvSpPr>
        <p:spPr bwMode="auto">
          <a:xfrm flipV="1">
            <a:off x="2586808" y="261951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3" name="Freeform 212"/>
          <p:cNvSpPr>
            <a:spLocks/>
          </p:cNvSpPr>
          <p:nvPr/>
        </p:nvSpPr>
        <p:spPr bwMode="auto">
          <a:xfrm>
            <a:off x="2509021" y="260363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4" name="Rectangle 223"/>
          <p:cNvSpPr>
            <a:spLocks noChangeArrowheads="1"/>
          </p:cNvSpPr>
          <p:nvPr/>
        </p:nvSpPr>
        <p:spPr bwMode="auto">
          <a:xfrm>
            <a:off x="2434408" y="2727461"/>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a:latin typeface="Arial" charset="0"/>
              </a:rPr>
              <a:t>A</a:t>
            </a:r>
          </a:p>
        </p:txBody>
      </p:sp>
      <p:sp>
        <p:nvSpPr>
          <p:cNvPr id="45" name="Rectangle 210"/>
          <p:cNvSpPr>
            <a:spLocks noChangeArrowheads="1"/>
          </p:cNvSpPr>
          <p:nvPr/>
        </p:nvSpPr>
        <p:spPr bwMode="auto">
          <a:xfrm>
            <a:off x="6889111" y="28675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6" name="Line 211"/>
          <p:cNvSpPr>
            <a:spLocks noChangeShapeType="1"/>
          </p:cNvSpPr>
          <p:nvPr/>
        </p:nvSpPr>
        <p:spPr bwMode="auto">
          <a:xfrm flipV="1">
            <a:off x="7035161" y="2753273"/>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7" name="Freeform 212"/>
          <p:cNvSpPr>
            <a:spLocks/>
          </p:cNvSpPr>
          <p:nvPr/>
        </p:nvSpPr>
        <p:spPr bwMode="auto">
          <a:xfrm>
            <a:off x="6957374" y="273739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8" name="Rectangle 223"/>
          <p:cNvSpPr>
            <a:spLocks noChangeArrowheads="1"/>
          </p:cNvSpPr>
          <p:nvPr/>
        </p:nvSpPr>
        <p:spPr bwMode="auto">
          <a:xfrm>
            <a:off x="6882761" y="286122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B</a:t>
            </a:r>
            <a:endParaRPr lang="fr-FR" altLang="fr-FR" sz="1400" b="0" dirty="0">
              <a:latin typeface="Arial" charset="0"/>
            </a:endParaRPr>
          </a:p>
        </p:txBody>
      </p:sp>
      <p:sp>
        <p:nvSpPr>
          <p:cNvPr id="49" name="Rectangle 210"/>
          <p:cNvSpPr>
            <a:spLocks noChangeArrowheads="1"/>
          </p:cNvSpPr>
          <p:nvPr/>
        </p:nvSpPr>
        <p:spPr bwMode="auto">
          <a:xfrm>
            <a:off x="7749127" y="17816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0" name="Line 211"/>
          <p:cNvSpPr>
            <a:spLocks noChangeShapeType="1"/>
          </p:cNvSpPr>
          <p:nvPr/>
        </p:nvSpPr>
        <p:spPr bwMode="auto">
          <a:xfrm flipV="1">
            <a:off x="7895177" y="166738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1" name="Freeform 212"/>
          <p:cNvSpPr>
            <a:spLocks/>
          </p:cNvSpPr>
          <p:nvPr/>
        </p:nvSpPr>
        <p:spPr bwMode="auto">
          <a:xfrm>
            <a:off x="7817390" y="165150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52" name="Rectangle 223"/>
          <p:cNvSpPr>
            <a:spLocks noChangeArrowheads="1"/>
          </p:cNvSpPr>
          <p:nvPr/>
        </p:nvSpPr>
        <p:spPr bwMode="auto">
          <a:xfrm>
            <a:off x="7742777" y="177533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sp>
        <p:nvSpPr>
          <p:cNvPr id="72" name="ZoneTexte 71"/>
          <p:cNvSpPr txBox="1"/>
          <p:nvPr/>
        </p:nvSpPr>
        <p:spPr>
          <a:xfrm>
            <a:off x="71059" y="732983"/>
            <a:ext cx="436338" cy="338554"/>
          </a:xfrm>
          <a:prstGeom prst="rect">
            <a:avLst/>
          </a:prstGeom>
          <a:noFill/>
        </p:spPr>
        <p:txBody>
          <a:bodyPr wrap="none" rtlCol="0">
            <a:spAutoFit/>
          </a:bodyPr>
          <a:lstStyle/>
          <a:p>
            <a:r>
              <a:rPr lang="fr-FR" sz="1600" b="0" dirty="0" smtClean="0">
                <a:solidFill>
                  <a:schemeClr val="tx1"/>
                </a:solidFill>
                <a:latin typeface="Arial"/>
                <a:cs typeface="Arial"/>
              </a:rPr>
              <a:t>(a)</a:t>
            </a:r>
          </a:p>
        </p:txBody>
      </p:sp>
      <p:grpSp>
        <p:nvGrpSpPr>
          <p:cNvPr id="74" name="Groupe 73"/>
          <p:cNvGrpSpPr/>
          <p:nvPr/>
        </p:nvGrpSpPr>
        <p:grpSpPr>
          <a:xfrm rot="16200000">
            <a:off x="2360785" y="1577995"/>
            <a:ext cx="452047" cy="350096"/>
            <a:chOff x="2188947" y="2425689"/>
            <a:chExt cx="452047" cy="350096"/>
          </a:xfrm>
        </p:grpSpPr>
        <p:sp>
          <p:nvSpPr>
            <p:cNvPr id="75" name="Rectangle 158"/>
            <p:cNvSpPr>
              <a:spLocks noChangeArrowheads="1"/>
            </p:cNvSpPr>
            <p:nvPr/>
          </p:nvSpPr>
          <p:spPr bwMode="auto">
            <a:xfrm>
              <a:off x="2188947" y="2425689"/>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20</a:t>
              </a:r>
              <a:endParaRPr lang="fr-FR" altLang="fr-FR" sz="1400" b="0" dirty="0">
                <a:latin typeface="Calibri" pitchFamily="34" charset="0"/>
              </a:endParaRPr>
            </a:p>
          </p:txBody>
        </p:sp>
        <p:sp>
          <p:nvSpPr>
            <p:cNvPr id="76" name="Rectangle 238"/>
            <p:cNvSpPr>
              <a:spLocks noChangeArrowheads="1"/>
            </p:cNvSpPr>
            <p:nvPr/>
          </p:nvSpPr>
          <p:spPr bwMode="auto">
            <a:xfrm>
              <a:off x="2254491" y="2479664"/>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grpSp>
      <p:cxnSp>
        <p:nvCxnSpPr>
          <p:cNvPr id="77" name="Connecteur droit 76"/>
          <p:cNvCxnSpPr/>
          <p:nvPr/>
        </p:nvCxnSpPr>
        <p:spPr bwMode="auto">
          <a:xfrm>
            <a:off x="2727451" y="1514190"/>
            <a:ext cx="2878089" cy="0"/>
          </a:xfrm>
          <a:prstGeom prst="line">
            <a:avLst/>
          </a:prstGeom>
          <a:noFill/>
          <a:ln w="9525" cap="flat" cmpd="sng" algn="ctr">
            <a:solidFill>
              <a:schemeClr val="tx1"/>
            </a:solidFill>
            <a:prstDash val="lgDashDot"/>
            <a:round/>
            <a:headEnd type="none" w="med" len="med"/>
            <a:tailEnd type="none"/>
          </a:ln>
          <a:effectLst/>
        </p:spPr>
      </p:cxnSp>
      <p:sp>
        <p:nvSpPr>
          <p:cNvPr id="78" name="Line 156"/>
          <p:cNvSpPr>
            <a:spLocks noChangeShapeType="1"/>
          </p:cNvSpPr>
          <p:nvPr/>
        </p:nvSpPr>
        <p:spPr bwMode="auto">
          <a:xfrm>
            <a:off x="5386577" y="1033486"/>
            <a:ext cx="0" cy="451623"/>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79" name="Connecteur droit avec flèche 78"/>
          <p:cNvCxnSpPr/>
          <p:nvPr/>
        </p:nvCxnSpPr>
        <p:spPr bwMode="auto">
          <a:xfrm flipH="1">
            <a:off x="3487632" y="1068972"/>
            <a:ext cx="1710059" cy="0"/>
          </a:xfrm>
          <a:prstGeom prst="straightConnector1">
            <a:avLst/>
          </a:prstGeom>
          <a:noFill/>
          <a:ln w="9525" cap="flat" cmpd="sng" algn="ctr">
            <a:solidFill>
              <a:schemeClr val="tx1"/>
            </a:solidFill>
            <a:prstDash val="solid"/>
            <a:round/>
            <a:headEnd type="arrow"/>
            <a:tailEnd type="arrow"/>
          </a:ln>
          <a:effectLst/>
        </p:spPr>
      </p:cxnSp>
      <p:cxnSp>
        <p:nvCxnSpPr>
          <p:cNvPr id="80" name="Connecteur droit avec flèche 79"/>
          <p:cNvCxnSpPr/>
          <p:nvPr/>
        </p:nvCxnSpPr>
        <p:spPr bwMode="auto">
          <a:xfrm>
            <a:off x="2812024" y="1485109"/>
            <a:ext cx="0" cy="581265"/>
          </a:xfrm>
          <a:prstGeom prst="straightConnector1">
            <a:avLst/>
          </a:prstGeom>
          <a:noFill/>
          <a:ln w="9525" cap="flat" cmpd="sng" algn="ctr">
            <a:solidFill>
              <a:schemeClr val="tx1"/>
            </a:solidFill>
            <a:prstDash val="solid"/>
            <a:round/>
            <a:headEnd type="arrow"/>
            <a:tailEnd type="arrow"/>
          </a:ln>
          <a:effectLst/>
        </p:spPr>
      </p:cxnSp>
      <p:cxnSp>
        <p:nvCxnSpPr>
          <p:cNvPr id="81" name="Connecteur droit avec flèche 80"/>
          <p:cNvCxnSpPr/>
          <p:nvPr/>
        </p:nvCxnSpPr>
        <p:spPr bwMode="auto">
          <a:xfrm flipH="1">
            <a:off x="5386577" y="1068972"/>
            <a:ext cx="499546" cy="0"/>
          </a:xfrm>
          <a:prstGeom prst="straightConnector1">
            <a:avLst/>
          </a:prstGeom>
          <a:noFill/>
          <a:ln w="9525" cap="flat" cmpd="sng" algn="ctr">
            <a:solidFill>
              <a:schemeClr val="tx1"/>
            </a:solidFill>
            <a:prstDash val="solid"/>
            <a:round/>
            <a:headEnd type="none" w="med" len="med"/>
            <a:tailEnd type="arrow"/>
          </a:ln>
          <a:effectLst/>
        </p:spPr>
      </p:cxnSp>
      <p:cxnSp>
        <p:nvCxnSpPr>
          <p:cNvPr id="82" name="Connecteur droit 81"/>
          <p:cNvCxnSpPr/>
          <p:nvPr/>
        </p:nvCxnSpPr>
        <p:spPr bwMode="auto">
          <a:xfrm flipH="1">
            <a:off x="5186576" y="1068972"/>
            <a:ext cx="243708" cy="0"/>
          </a:xfrm>
          <a:prstGeom prst="line">
            <a:avLst/>
          </a:prstGeom>
          <a:noFill/>
          <a:ln w="9525" cap="flat" cmpd="sng" algn="ctr">
            <a:solidFill>
              <a:schemeClr val="tx1"/>
            </a:solidFill>
            <a:prstDash val="solid"/>
            <a:round/>
            <a:headEnd type="none" w="med" len="med"/>
            <a:tailEnd type="none"/>
          </a:ln>
          <a:effectLst/>
        </p:spPr>
      </p:cxnSp>
      <p:sp>
        <p:nvSpPr>
          <p:cNvPr id="83" name="Rectangle 158"/>
          <p:cNvSpPr>
            <a:spLocks noChangeArrowheads="1"/>
          </p:cNvSpPr>
          <p:nvPr/>
        </p:nvSpPr>
        <p:spPr bwMode="auto">
          <a:xfrm>
            <a:off x="5525138" y="715336"/>
            <a:ext cx="360676"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b="0" dirty="0" smtClean="0">
                <a:latin typeface="Calibri" pitchFamily="34" charset="0"/>
              </a:rPr>
              <a:t>6</a:t>
            </a:r>
            <a:endParaRPr lang="fr-FR" altLang="fr-FR" sz="1400" b="0" dirty="0">
              <a:latin typeface="Calibri" pitchFamily="34" charset="0"/>
            </a:endParaRPr>
          </a:p>
        </p:txBody>
      </p:sp>
      <p:sp>
        <p:nvSpPr>
          <p:cNvPr id="84" name="Rectangle 238"/>
          <p:cNvSpPr>
            <a:spLocks noChangeArrowheads="1"/>
          </p:cNvSpPr>
          <p:nvPr/>
        </p:nvSpPr>
        <p:spPr bwMode="auto">
          <a:xfrm>
            <a:off x="5544997" y="769311"/>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fr-FR" altLang="fr-FR" sz="1400" b="0">
              <a:latin typeface="Calibri" pitchFamily="34" charset="0"/>
            </a:endParaRPr>
          </a:p>
        </p:txBody>
      </p:sp>
      <p:sp>
        <p:nvSpPr>
          <p:cNvPr id="85" name="ZoneTexte 2"/>
          <p:cNvSpPr txBox="1">
            <a:spLocks noChangeArrowheads="1"/>
          </p:cNvSpPr>
          <p:nvPr/>
        </p:nvSpPr>
        <p:spPr bwMode="auto">
          <a:xfrm>
            <a:off x="69850" y="66675"/>
            <a:ext cx="6254661"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REFERENCE SUR DES PIONS  AVEC </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96" name="ZoneTexte 95"/>
          <p:cNvSpPr txBox="1"/>
          <p:nvPr/>
        </p:nvSpPr>
        <p:spPr>
          <a:xfrm>
            <a:off x="6473824" y="219571"/>
            <a:ext cx="402674" cy="307777"/>
          </a:xfrm>
          <a:prstGeom prst="rect">
            <a:avLst/>
          </a:prstGeom>
          <a:noFill/>
        </p:spPr>
        <p:txBody>
          <a:bodyPr wrap="none" rtlCol="0">
            <a:spAutoFit/>
          </a:bodyPr>
          <a:lstStyle/>
          <a:p>
            <a:r>
              <a:rPr lang="fr-FR" sz="1400" b="0" dirty="0" smtClean="0">
                <a:solidFill>
                  <a:schemeClr val="tx1"/>
                </a:solidFill>
                <a:latin typeface="Arial"/>
                <a:cs typeface="Arial"/>
              </a:rPr>
              <a:t>(c)</a:t>
            </a:r>
          </a:p>
        </p:txBody>
      </p:sp>
      <p:grpSp>
        <p:nvGrpSpPr>
          <p:cNvPr id="97" name="Groupe 96"/>
          <p:cNvGrpSpPr/>
          <p:nvPr/>
        </p:nvGrpSpPr>
        <p:grpSpPr>
          <a:xfrm>
            <a:off x="6983777" y="201435"/>
            <a:ext cx="1908703" cy="1111189"/>
            <a:chOff x="7057217" y="336265"/>
            <a:chExt cx="1908703" cy="1111189"/>
          </a:xfrm>
        </p:grpSpPr>
        <p:sp>
          <p:nvSpPr>
            <p:cNvPr id="98" name="Rectangle 97"/>
            <p:cNvSpPr/>
            <p:nvPr/>
          </p:nvSpPr>
          <p:spPr bwMode="auto">
            <a:xfrm>
              <a:off x="7057217" y="528003"/>
              <a:ext cx="284639" cy="855626"/>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99" name="Line 123"/>
            <p:cNvSpPr>
              <a:spLocks noChangeShapeType="1"/>
            </p:cNvSpPr>
            <p:nvPr/>
          </p:nvSpPr>
          <p:spPr bwMode="auto">
            <a:xfrm>
              <a:off x="7203265" y="464179"/>
              <a:ext cx="0" cy="9832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00" name="ZoneTexte 99"/>
            <p:cNvSpPr txBox="1"/>
            <p:nvPr/>
          </p:nvSpPr>
          <p:spPr>
            <a:xfrm>
              <a:off x="8152558" y="336265"/>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(3)</a:t>
              </a:r>
              <a:endParaRPr lang="fr-FR" sz="1200" dirty="0">
                <a:latin typeface="Arial" panose="020B0604020202020204" pitchFamily="34" charset="0"/>
                <a:cs typeface="Arial" panose="020B0604020202020204" pitchFamily="34" charset="0"/>
              </a:endParaRPr>
            </a:p>
          </p:txBody>
        </p:sp>
        <p:cxnSp>
          <p:nvCxnSpPr>
            <p:cNvPr id="101" name="Connecteur droit avec flèche 100"/>
            <p:cNvCxnSpPr/>
            <p:nvPr/>
          </p:nvCxnSpPr>
          <p:spPr bwMode="auto">
            <a:xfrm flipH="1">
              <a:off x="7327656" y="1029392"/>
              <a:ext cx="1458644" cy="0"/>
            </a:xfrm>
            <a:prstGeom prst="straightConnector1">
              <a:avLst/>
            </a:prstGeom>
            <a:noFill/>
            <a:ln w="9525" cap="flat" cmpd="sng" algn="ctr">
              <a:solidFill>
                <a:schemeClr val="tx1"/>
              </a:solidFill>
              <a:prstDash val="solid"/>
              <a:round/>
              <a:headEnd type="none" w="med" len="med"/>
              <a:tailEnd type="arrow"/>
            </a:ln>
            <a:effectLst/>
          </p:spPr>
        </p:cxnSp>
        <p:sp>
          <p:nvSpPr>
            <p:cNvPr id="102" name="Rectangle 153"/>
            <p:cNvSpPr>
              <a:spLocks noChangeArrowheads="1"/>
            </p:cNvSpPr>
            <p:nvPr/>
          </p:nvSpPr>
          <p:spPr bwMode="auto">
            <a:xfrm>
              <a:off x="7377466" y="655346"/>
              <a:ext cx="158845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a:solidFill>
                    <a:schemeClr val="tx1"/>
                  </a:solidFill>
                  <a:latin typeface="Arial Unicode MS"/>
                  <a:ea typeface="Arial Unicode MS"/>
                  <a:cs typeface="Arial Unicode MS"/>
                  <a:sym typeface="CATIA Symbols" pitchFamily="2" charset="2"/>
                </a:rPr>
                <a:t>Ⓜ</a:t>
              </a:r>
              <a:r>
                <a:rPr lang="fr-FR" altLang="fr-FR" b="0" dirty="0" smtClean="0">
                  <a:solidFill>
                    <a:schemeClr val="tx1"/>
                  </a:solidFill>
                  <a:sym typeface="CATIA Symbols" pitchFamily="2" charset="2"/>
                </a:rPr>
                <a:t>, </a:t>
              </a:r>
              <a:r>
                <a:rPr lang="fr-FR" altLang="fr-FR" b="0" dirty="0" smtClean="0">
                  <a:solidFill>
                    <a:schemeClr val="tx1"/>
                  </a:solidFill>
                  <a:latin typeface="Symbol" pitchFamily="18" charset="2"/>
                </a:rPr>
                <a:t>Æ</a:t>
              </a:r>
              <a:r>
                <a:rPr lang="fr-FR" altLang="fr-FR" b="0" dirty="0" smtClean="0">
                  <a:solidFill>
                    <a:schemeClr val="tx1"/>
                  </a:solidFill>
                </a:rPr>
                <a:t>p2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grpSp>
      <p:sp>
        <p:nvSpPr>
          <p:cNvPr id="103" name="Cube 102"/>
          <p:cNvSpPr/>
          <p:nvPr/>
        </p:nvSpPr>
        <p:spPr>
          <a:xfrm>
            <a:off x="894598" y="4969730"/>
            <a:ext cx="3408565" cy="1167804"/>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Cube 103"/>
          <p:cNvSpPr/>
          <p:nvPr/>
        </p:nvSpPr>
        <p:spPr>
          <a:xfrm flipV="1">
            <a:off x="892567" y="3677111"/>
            <a:ext cx="3410596" cy="1167804"/>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Ellipse 104"/>
          <p:cNvSpPr/>
          <p:nvPr/>
        </p:nvSpPr>
        <p:spPr>
          <a:xfrm rot="517575" flipH="1">
            <a:off x="2915083" y="4061437"/>
            <a:ext cx="632143" cy="21627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ZoneTexte 105"/>
          <p:cNvSpPr txBox="1"/>
          <p:nvPr/>
        </p:nvSpPr>
        <p:spPr>
          <a:xfrm>
            <a:off x="518408" y="3922052"/>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107" name="Connecteur droit 106"/>
          <p:cNvCxnSpPr/>
          <p:nvPr/>
        </p:nvCxnSpPr>
        <p:spPr>
          <a:xfrm>
            <a:off x="792416" y="5665623"/>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489664" y="5520781"/>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109" name="Connecteur droit 108"/>
          <p:cNvCxnSpPr/>
          <p:nvPr/>
        </p:nvCxnSpPr>
        <p:spPr>
          <a:xfrm>
            <a:off x="815227" y="4048489"/>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Ellipse 109"/>
          <p:cNvSpPr/>
          <p:nvPr/>
        </p:nvSpPr>
        <p:spPr>
          <a:xfrm rot="10074295">
            <a:off x="3085176" y="5382242"/>
            <a:ext cx="358739" cy="12273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1" name="ZoneTexte 110"/>
          <p:cNvSpPr txBox="1"/>
          <p:nvPr/>
        </p:nvSpPr>
        <p:spPr>
          <a:xfrm>
            <a:off x="665721" y="5184363"/>
            <a:ext cx="562975"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t2c</a:t>
            </a:r>
          </a:p>
        </p:txBody>
      </p:sp>
      <p:sp>
        <p:nvSpPr>
          <p:cNvPr id="112" name="ZoneTexte 111"/>
          <p:cNvSpPr txBox="1"/>
          <p:nvPr/>
        </p:nvSpPr>
        <p:spPr>
          <a:xfrm>
            <a:off x="4168742" y="3972149"/>
            <a:ext cx="382397" cy="229295"/>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c3</a:t>
            </a:r>
          </a:p>
        </p:txBody>
      </p:sp>
      <p:sp>
        <p:nvSpPr>
          <p:cNvPr id="113" name="ZoneTexte 112"/>
          <p:cNvSpPr txBox="1"/>
          <p:nvPr/>
        </p:nvSpPr>
        <p:spPr>
          <a:xfrm>
            <a:off x="719593" y="6137534"/>
            <a:ext cx="3276859"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a:t>
            </a:r>
            <a:r>
              <a:rPr lang="fr-FR" sz="1600" dirty="0">
                <a:latin typeface="Arial" panose="020B0604020202020204" pitchFamily="34" charset="0"/>
                <a:cs typeface="Arial" panose="020B0604020202020204" pitchFamily="34" charset="0"/>
              </a:rPr>
              <a:t>calibre au </a:t>
            </a:r>
            <a:r>
              <a:rPr lang="fr-FR" sz="1600" dirty="0">
                <a:latin typeface="Arial" panose="020B0604020202020204" pitchFamily="34" charset="0"/>
                <a:cs typeface="Arial" panose="020B0604020202020204" pitchFamily="34" charset="0"/>
                <a:sym typeface="CATIA Symbols"/>
              </a:rPr>
              <a:t>minimum de </a:t>
            </a:r>
            <a:r>
              <a:rPr lang="fr-FR" sz="1600" dirty="0" smtClean="0">
                <a:latin typeface="Arial" panose="020B0604020202020204" pitchFamily="34" charset="0"/>
                <a:cs typeface="Arial" panose="020B0604020202020204" pitchFamily="34" charset="0"/>
                <a:sym typeface="CATIA Symbols"/>
              </a:rPr>
              <a:t>matière</a:t>
            </a:r>
            <a:endParaRPr lang="fr-FR" sz="1600" dirty="0" smtClean="0">
              <a:latin typeface="Arial" panose="020B0604020202020204" pitchFamily="34" charset="0"/>
              <a:cs typeface="Arial" panose="020B0604020202020204" pitchFamily="34" charset="0"/>
            </a:endParaRPr>
          </a:p>
          <a:p>
            <a:r>
              <a:rPr lang="fr-FR" sz="1600" dirty="0" smtClean="0">
                <a:latin typeface="Arial" panose="020B0604020202020204" pitchFamily="34" charset="0"/>
                <a:cs typeface="Arial" panose="020B0604020202020204" pitchFamily="34" charset="0"/>
              </a:rPr>
              <a:t>2 : montage de contrôle</a:t>
            </a:r>
          </a:p>
        </p:txBody>
      </p:sp>
      <p:cxnSp>
        <p:nvCxnSpPr>
          <p:cNvPr id="114" name="Connecteur droit avec flèche 113"/>
          <p:cNvCxnSpPr>
            <a:endCxn id="105" idx="2"/>
          </p:cNvCxnSpPr>
          <p:nvPr/>
        </p:nvCxnSpPr>
        <p:spPr>
          <a:xfrm flipH="1" flipV="1">
            <a:off x="3543650" y="4216983"/>
            <a:ext cx="548162" cy="6818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flipH="1">
            <a:off x="4079566" y="4289545"/>
            <a:ext cx="4715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6" name="Groupe 115"/>
          <p:cNvGrpSpPr/>
          <p:nvPr/>
        </p:nvGrpSpPr>
        <p:grpSpPr>
          <a:xfrm>
            <a:off x="690849" y="5405399"/>
            <a:ext cx="1342973" cy="122737"/>
            <a:chOff x="6737660" y="3414835"/>
            <a:chExt cx="1802640" cy="164747"/>
          </a:xfrm>
        </p:grpSpPr>
        <p:sp>
          <p:nvSpPr>
            <p:cNvPr id="117" name="Ellipse 116"/>
            <p:cNvSpPr/>
            <p:nvPr/>
          </p:nvSpPr>
          <p:spPr>
            <a:xfrm rot="20874295">
              <a:off x="7891009" y="3414835"/>
              <a:ext cx="481526" cy="16474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8" name="Connecteur droit avec flèche 117"/>
            <p:cNvCxnSpPr/>
            <p:nvPr/>
          </p:nvCxnSpPr>
          <p:spPr>
            <a:xfrm>
              <a:off x="6737660" y="3496020"/>
              <a:ext cx="120502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9" name="Connecteur droit avec flèche 118"/>
            <p:cNvCxnSpPr/>
            <p:nvPr/>
          </p:nvCxnSpPr>
          <p:spPr>
            <a:xfrm flipH="1">
              <a:off x="8256189" y="3496020"/>
              <a:ext cx="28411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0" name="Connecteur droit 119"/>
            <p:cNvCxnSpPr/>
            <p:nvPr/>
          </p:nvCxnSpPr>
          <p:spPr>
            <a:xfrm>
              <a:off x="7905953" y="3496020"/>
              <a:ext cx="4596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2" name="Connecteur droit avec flèche 121"/>
          <p:cNvCxnSpPr/>
          <p:nvPr/>
        </p:nvCxnSpPr>
        <p:spPr>
          <a:xfrm>
            <a:off x="833203" y="4490821"/>
            <a:ext cx="89774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Connecteur droit avec flèche 122"/>
          <p:cNvCxnSpPr/>
          <p:nvPr/>
        </p:nvCxnSpPr>
        <p:spPr>
          <a:xfrm flipH="1">
            <a:off x="1715137" y="4490821"/>
            <a:ext cx="21166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1596710" y="4490821"/>
            <a:ext cx="34242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ZoneTexte 124"/>
          <p:cNvSpPr txBox="1"/>
          <p:nvPr/>
        </p:nvSpPr>
        <p:spPr>
          <a:xfrm>
            <a:off x="758720" y="4230402"/>
            <a:ext cx="423514" cy="307777"/>
          </a:xfrm>
          <a:prstGeom prst="rect">
            <a:avLst/>
          </a:prstGeom>
          <a:noFill/>
        </p:spPr>
        <p:txBody>
          <a:bodyPr wrap="none" rtlCol="0">
            <a:spAutoFit/>
          </a:bodyPr>
          <a:lstStyle/>
          <a:p>
            <a:r>
              <a:rPr lang="fr-FR" sz="1400" dirty="0" smtClean="0">
                <a:latin typeface="Arial"/>
                <a:cs typeface="Arial"/>
              </a:rPr>
              <a:t>Ø</a:t>
            </a:r>
            <a:r>
              <a:rPr lang="fr-FR" sz="1400" dirty="0">
                <a:latin typeface="Arial" panose="020B0604020202020204" pitchFamily="34" charset="0"/>
                <a:cs typeface="Arial" panose="020B0604020202020204" pitchFamily="34" charset="0"/>
              </a:rPr>
              <a:t>0</a:t>
            </a:r>
            <a:endParaRPr lang="fr-FR" sz="1400" dirty="0" smtClean="0">
              <a:latin typeface="Arial" panose="020B0604020202020204" pitchFamily="34" charset="0"/>
              <a:cs typeface="Arial" panose="020B0604020202020204" pitchFamily="34" charset="0"/>
            </a:endParaRPr>
          </a:p>
        </p:txBody>
      </p:sp>
      <p:cxnSp>
        <p:nvCxnSpPr>
          <p:cNvPr id="127" name="Connecteur droit 126"/>
          <p:cNvCxnSpPr/>
          <p:nvPr/>
        </p:nvCxnSpPr>
        <p:spPr>
          <a:xfrm flipH="1">
            <a:off x="1561232" y="5267488"/>
            <a:ext cx="360463" cy="38347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28" name="Connecteur droit 127"/>
          <p:cNvCxnSpPr/>
          <p:nvPr/>
        </p:nvCxnSpPr>
        <p:spPr>
          <a:xfrm flipH="1">
            <a:off x="2969275" y="5267488"/>
            <a:ext cx="447867" cy="47645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29" name="ZoneTexte 128"/>
          <p:cNvSpPr txBox="1"/>
          <p:nvPr/>
        </p:nvSpPr>
        <p:spPr>
          <a:xfrm>
            <a:off x="2472191" y="775317"/>
            <a:ext cx="372218" cy="276999"/>
          </a:xfrm>
          <a:prstGeom prst="rect">
            <a:avLst/>
          </a:prstGeom>
          <a:noFill/>
        </p:spPr>
        <p:txBody>
          <a:bodyPr wrap="none" rtlCol="0">
            <a:spAutoFit/>
          </a:bodyPr>
          <a:lstStyle/>
          <a:p>
            <a:r>
              <a:rPr lang="fr-FR" sz="1200" b="0" dirty="0" smtClean="0">
                <a:solidFill>
                  <a:schemeClr val="tx1"/>
                </a:solidFill>
                <a:latin typeface="Arial"/>
                <a:cs typeface="Arial"/>
              </a:rPr>
              <a:t>(b)</a:t>
            </a:r>
          </a:p>
        </p:txBody>
      </p:sp>
      <p:grpSp>
        <p:nvGrpSpPr>
          <p:cNvPr id="58" name="Groupe 57"/>
          <p:cNvGrpSpPr/>
          <p:nvPr/>
        </p:nvGrpSpPr>
        <p:grpSpPr>
          <a:xfrm>
            <a:off x="359647" y="1242488"/>
            <a:ext cx="1698656" cy="1427758"/>
            <a:chOff x="6905792" y="777106"/>
            <a:chExt cx="1698656" cy="1427758"/>
          </a:xfrm>
        </p:grpSpPr>
        <p:sp>
          <p:nvSpPr>
            <p:cNvPr id="130" name="Cube 129"/>
            <p:cNvSpPr/>
            <p:nvPr/>
          </p:nvSpPr>
          <p:spPr>
            <a:xfrm flipV="1">
              <a:off x="6905792" y="777106"/>
              <a:ext cx="1698656" cy="103661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31" name="Groupe 130"/>
            <p:cNvGrpSpPr/>
            <p:nvPr/>
          </p:nvGrpSpPr>
          <p:grpSpPr>
            <a:xfrm flipH="1">
              <a:off x="7286284" y="1703563"/>
              <a:ext cx="1032602" cy="59420"/>
              <a:chOff x="6362012" y="5948366"/>
              <a:chExt cx="1266512" cy="72880"/>
            </a:xfrm>
          </p:grpSpPr>
          <p:sp>
            <p:nvSpPr>
              <p:cNvPr id="132" name="Ellipse 131"/>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3" name="Ellipse 132"/>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34" name="Groupe 133"/>
            <p:cNvGrpSpPr/>
            <p:nvPr/>
          </p:nvGrpSpPr>
          <p:grpSpPr>
            <a:xfrm flipH="1">
              <a:off x="7088563" y="1486511"/>
              <a:ext cx="1032602" cy="59420"/>
              <a:chOff x="6362012" y="5948366"/>
              <a:chExt cx="1266512" cy="72880"/>
            </a:xfrm>
          </p:grpSpPr>
          <p:sp>
            <p:nvSpPr>
              <p:cNvPr id="135" name="Ellipse 134"/>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6" name="Ellipse 135"/>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37" name="Cylindre 136"/>
            <p:cNvSpPr/>
            <p:nvPr/>
          </p:nvSpPr>
          <p:spPr>
            <a:xfrm flipH="1" flipV="1">
              <a:off x="7954326" y="1783791"/>
              <a:ext cx="140667" cy="421073"/>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8" name="Ellipse 137"/>
            <p:cNvSpPr/>
            <p:nvPr/>
          </p:nvSpPr>
          <p:spPr bwMode="auto">
            <a:xfrm flipH="1" flipV="1">
              <a:off x="7947425" y="1634127"/>
              <a:ext cx="154468" cy="41008"/>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39" name="Connecteur droit avec flèche 138"/>
            <p:cNvCxnSpPr/>
            <p:nvPr/>
          </p:nvCxnSpPr>
          <p:spPr bwMode="auto">
            <a:xfrm flipH="1" flipV="1">
              <a:off x="8024659" y="1647317"/>
              <a:ext cx="0" cy="189248"/>
            </a:xfrm>
            <a:prstGeom prst="straightConnector1">
              <a:avLst/>
            </a:prstGeom>
            <a:noFill/>
            <a:ln w="9525" cap="flat" cmpd="sng" algn="ctr">
              <a:solidFill>
                <a:schemeClr val="tx1"/>
              </a:solidFill>
              <a:prstDash val="solid"/>
              <a:round/>
              <a:headEnd type="none" w="med" len="med"/>
              <a:tailEnd type="arrow"/>
            </a:ln>
            <a:effectLst/>
          </p:spPr>
        </p:cxnSp>
        <p:sp>
          <p:nvSpPr>
            <p:cNvPr id="140" name="Cylindre 139"/>
            <p:cNvSpPr/>
            <p:nvPr/>
          </p:nvSpPr>
          <p:spPr>
            <a:xfrm flipH="1" flipV="1">
              <a:off x="7395656" y="1752036"/>
              <a:ext cx="140667" cy="421073"/>
            </a:xfrm>
            <a:prstGeom prst="can">
              <a:avLst/>
            </a:prstGeom>
            <a:solidFill>
              <a:srgbClr val="FFC000"/>
            </a:solidFill>
            <a:ln w="127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1" name="Ellipse 140"/>
            <p:cNvSpPr/>
            <p:nvPr/>
          </p:nvSpPr>
          <p:spPr bwMode="auto">
            <a:xfrm flipH="1" flipV="1">
              <a:off x="7388755" y="1602372"/>
              <a:ext cx="154468" cy="41008"/>
            </a:xfrm>
            <a:prstGeom prst="ellipse">
              <a:avLst/>
            </a:prstGeom>
            <a:solidFill>
              <a:schemeClr val="bg1"/>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142" name="Connecteur droit avec flèche 141"/>
            <p:cNvCxnSpPr/>
            <p:nvPr/>
          </p:nvCxnSpPr>
          <p:spPr bwMode="auto">
            <a:xfrm flipH="1" flipV="1">
              <a:off x="7465990" y="1615562"/>
              <a:ext cx="0" cy="189248"/>
            </a:xfrm>
            <a:prstGeom prst="straightConnector1">
              <a:avLst/>
            </a:prstGeom>
            <a:noFill/>
            <a:ln w="9525" cap="flat" cmpd="sng" algn="ctr">
              <a:solidFill>
                <a:schemeClr val="tx1"/>
              </a:solidFill>
              <a:prstDash val="solid"/>
              <a:round/>
              <a:headEnd type="none" w="med" len="med"/>
              <a:tailEnd type="arrow"/>
            </a:ln>
            <a:effectLst/>
          </p:spPr>
        </p:cxnSp>
      </p:grpSp>
      <p:cxnSp>
        <p:nvCxnSpPr>
          <p:cNvPr id="55" name="Connecteur droit 54"/>
          <p:cNvCxnSpPr/>
          <p:nvPr/>
        </p:nvCxnSpPr>
        <p:spPr>
          <a:xfrm>
            <a:off x="1720013" y="4365104"/>
            <a:ext cx="0" cy="348714"/>
          </a:xfrm>
          <a:prstGeom prst="line">
            <a:avLst/>
          </a:prstGeom>
          <a:ln w="28575">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43" name="Connecteur droit 142"/>
          <p:cNvCxnSpPr/>
          <p:nvPr/>
        </p:nvCxnSpPr>
        <p:spPr>
          <a:xfrm>
            <a:off x="3186849" y="4365104"/>
            <a:ext cx="0" cy="348714"/>
          </a:xfrm>
          <a:prstGeom prst="line">
            <a:avLst/>
          </a:prstGeom>
          <a:ln w="28575">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44" name="ZoneTexte 143"/>
          <p:cNvSpPr txBox="1"/>
          <p:nvPr/>
        </p:nvSpPr>
        <p:spPr>
          <a:xfrm>
            <a:off x="4835793" y="3286782"/>
            <a:ext cx="4308207" cy="3539430"/>
          </a:xfrm>
          <a:prstGeom prst="rect">
            <a:avLst/>
          </a:prstGeom>
          <a:noFill/>
        </p:spPr>
        <p:txBody>
          <a:bodyPr wrap="square" rtlCol="0">
            <a:spAutoFit/>
          </a:bodyPr>
          <a:lstStyle/>
          <a:p>
            <a:r>
              <a:rPr lang="fr-FR" sz="1600" dirty="0" smtClean="0">
                <a:latin typeface="Arial" panose="020B0604020202020204" pitchFamily="34" charset="0"/>
                <a:cs typeface="Arial" panose="020B0604020202020204" pitchFamily="34" charset="0"/>
              </a:rPr>
              <a:t>Raisonnement avec </a:t>
            </a:r>
            <a:r>
              <a:rPr lang="fr-FR" sz="1600" dirty="0" smtClean="0">
                <a:latin typeface="Arial Unicode MS"/>
                <a:ea typeface="Arial Unicode MS"/>
                <a:cs typeface="Arial Unicode MS"/>
              </a:rPr>
              <a:t>Ⓟ </a:t>
            </a:r>
            <a:r>
              <a:rPr lang="fr-FR" sz="1600" dirty="0" smtClean="0">
                <a:latin typeface="Arial" panose="020B0604020202020204" pitchFamily="34" charset="0"/>
                <a:cs typeface="Arial" panose="020B0604020202020204" pitchFamily="34" charset="0"/>
              </a:rPr>
              <a:t>:</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rPr>
              <a:t>Les centreurs mini sont réduits aux axes </a:t>
            </a:r>
            <a:r>
              <a:rPr lang="fr-FR" sz="1600" dirty="0" smtClean="0">
                <a:latin typeface="Arial" panose="020B0604020202020204" pitchFamily="34" charset="0"/>
                <a:ea typeface="Arial Unicode MS"/>
                <a:cs typeface="Arial" panose="020B0604020202020204" pitchFamily="34" charset="0"/>
                <a:sym typeface="Symbol"/>
              </a:rPr>
              <a:t>0, ce qui revient à monter des pions épaulés de diamètre "0" dans </a:t>
            </a:r>
            <a:r>
              <a:rPr lang="fr-FR" sz="1600" dirty="0">
                <a:latin typeface="Arial" panose="020B0604020202020204" pitchFamily="34" charset="0"/>
                <a:ea typeface="Arial Unicode MS"/>
                <a:cs typeface="Arial" panose="020B0604020202020204" pitchFamily="34" charset="0"/>
                <a:sym typeface="Symbol"/>
              </a:rPr>
              <a:t>les alésages B</a:t>
            </a:r>
            <a:r>
              <a:rPr lang="fr-FR" sz="1600" dirty="0" smtClean="0">
                <a:latin typeface="Arial" panose="020B0604020202020204" pitchFamily="34" charset="0"/>
                <a:ea typeface="Arial Unicode MS"/>
                <a:cs typeface="Arial" panose="020B0604020202020204" pitchFamily="34" charset="0"/>
                <a:sym typeface="Symbol"/>
              </a:rPr>
              <a:t>.</a:t>
            </a:r>
          </a:p>
          <a:p>
            <a:pPr marL="342900" indent="-342900">
              <a:buFontTx/>
              <a:buAutoNum type="arabicParenR"/>
            </a:pPr>
            <a:r>
              <a:rPr lang="fr-FR" sz="1600" dirty="0" smtClean="0">
                <a:latin typeface="Arial" panose="020B0604020202020204" pitchFamily="34" charset="0"/>
                <a:ea typeface="Arial Unicode MS"/>
                <a:cs typeface="Arial" panose="020B0604020202020204" pitchFamily="34" charset="0"/>
                <a:sym typeface="Symbol"/>
              </a:rPr>
              <a:t>La montabilité des pions épaulés impose des alésages t2c dans le montage de contrôle.</a:t>
            </a:r>
          </a:p>
          <a:p>
            <a:pPr marL="342900" indent="-342900">
              <a:buFontTx/>
              <a:buAutoNum type="arabicParenR"/>
            </a:pPr>
            <a:r>
              <a:rPr lang="fr-FR" sz="1600" dirty="0">
                <a:latin typeface="Arial" panose="020B0604020202020204" pitchFamily="34" charset="0"/>
                <a:ea typeface="Arial Unicode MS"/>
                <a:cs typeface="Arial" panose="020B0604020202020204" pitchFamily="34" charset="0"/>
              </a:rPr>
              <a:t>La zone étendue est </a:t>
            </a:r>
            <a:r>
              <a:rPr lang="fr-FR" sz="1600" dirty="0" smtClean="0">
                <a:latin typeface="Arial" panose="020B0604020202020204" pitchFamily="34" charset="0"/>
                <a:ea typeface="Arial Unicode MS"/>
                <a:cs typeface="Arial" panose="020B0604020202020204" pitchFamily="34" charset="0"/>
              </a:rPr>
              <a:t>définie </a:t>
            </a:r>
            <a:r>
              <a:rPr lang="fr-FR" sz="1600" dirty="0">
                <a:latin typeface="Arial" panose="020B0604020202020204" pitchFamily="34" charset="0"/>
                <a:ea typeface="Arial Unicode MS"/>
                <a:cs typeface="Arial" panose="020B0604020202020204" pitchFamily="34" charset="0"/>
              </a:rPr>
              <a:t>par le calibre et le montage en fonction de t2c</a:t>
            </a:r>
          </a:p>
          <a:p>
            <a:pPr marL="342900" indent="-342900">
              <a:buFontTx/>
              <a:buAutoNum type="arabicParenR"/>
            </a:pPr>
            <a:r>
              <a:rPr lang="fr-FR" sz="1600" dirty="0">
                <a:latin typeface="Arial" panose="020B0604020202020204" pitchFamily="34" charset="0"/>
                <a:ea typeface="Arial Unicode MS"/>
                <a:cs typeface="Arial" panose="020B0604020202020204" pitchFamily="34" charset="0"/>
              </a:rPr>
              <a:t>Sur la pièce réelle, le point d'analyse doit respecter la zone étendue quelle que soit la position permise par le jeu entre </a:t>
            </a:r>
            <a:r>
              <a:rPr lang="fr-FR" sz="1600" dirty="0" smtClean="0">
                <a:latin typeface="Arial" panose="020B0604020202020204" pitchFamily="34" charset="0"/>
                <a:ea typeface="Arial Unicode MS"/>
                <a:cs typeface="Arial" panose="020B0604020202020204" pitchFamily="34" charset="0"/>
              </a:rPr>
              <a:t>la pièce </a:t>
            </a:r>
            <a:r>
              <a:rPr lang="fr-FR" sz="1600" dirty="0">
                <a:latin typeface="Arial" panose="020B0604020202020204" pitchFamily="34" charset="0"/>
                <a:ea typeface="Arial Unicode MS"/>
                <a:cs typeface="Arial" panose="020B0604020202020204" pitchFamily="34" charset="0"/>
              </a:rPr>
              <a:t>et le montage. </a:t>
            </a:r>
          </a:p>
        </p:txBody>
      </p:sp>
      <p:cxnSp>
        <p:nvCxnSpPr>
          <p:cNvPr id="146" name="Connecteur droit avec flèche 145"/>
          <p:cNvCxnSpPr/>
          <p:nvPr/>
        </p:nvCxnSpPr>
        <p:spPr bwMode="auto">
          <a:xfrm flipH="1">
            <a:off x="1693499" y="4676406"/>
            <a:ext cx="1493350" cy="0"/>
          </a:xfrm>
          <a:prstGeom prst="straightConnector1">
            <a:avLst/>
          </a:prstGeom>
          <a:noFill/>
          <a:ln w="9525" cap="flat" cmpd="sng" algn="ctr">
            <a:solidFill>
              <a:schemeClr val="tx1"/>
            </a:solidFill>
            <a:prstDash val="solid"/>
            <a:round/>
            <a:headEnd type="arrow"/>
            <a:tailEnd type="arrow"/>
          </a:ln>
          <a:effectLst/>
        </p:spPr>
      </p:cxnSp>
      <p:sp>
        <p:nvSpPr>
          <p:cNvPr id="147" name="Rectangle 158"/>
          <p:cNvSpPr>
            <a:spLocks noChangeArrowheads="1"/>
          </p:cNvSpPr>
          <p:nvPr/>
        </p:nvSpPr>
        <p:spPr bwMode="auto">
          <a:xfrm>
            <a:off x="2221080" y="4261208"/>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60</a:t>
            </a:r>
            <a:endParaRPr lang="fr-FR" altLang="fr-FR" sz="1400" b="0" dirty="0">
              <a:latin typeface="Calibri" pitchFamily="34" charset="0"/>
            </a:endParaRPr>
          </a:p>
        </p:txBody>
      </p:sp>
      <p:sp>
        <p:nvSpPr>
          <p:cNvPr id="148" name="Rectangle 238"/>
          <p:cNvSpPr>
            <a:spLocks noChangeArrowheads="1"/>
          </p:cNvSpPr>
          <p:nvPr/>
        </p:nvSpPr>
        <p:spPr bwMode="auto">
          <a:xfrm>
            <a:off x="2286624" y="4315183"/>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49" name="ZoneTexte 148"/>
          <p:cNvSpPr txBox="1"/>
          <p:nvPr/>
        </p:nvSpPr>
        <p:spPr>
          <a:xfrm>
            <a:off x="7577898" y="2051556"/>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150" name="Connecteur droit avec flèche 149"/>
          <p:cNvCxnSpPr>
            <a:stCxn id="149" idx="0"/>
          </p:cNvCxnSpPr>
          <p:nvPr/>
        </p:nvCxnSpPr>
        <p:spPr>
          <a:xfrm flipV="1">
            <a:off x="8326757" y="1535641"/>
            <a:ext cx="0" cy="515915"/>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082967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ZoneTexte 2"/>
          <p:cNvSpPr txBox="1">
            <a:spLocks noChangeArrowheads="1"/>
          </p:cNvSpPr>
          <p:nvPr/>
        </p:nvSpPr>
        <p:spPr bwMode="auto">
          <a:xfrm>
            <a:off x="69850" y="66675"/>
            <a:ext cx="8755987"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RAPPEL DES DIMENSIONS DES ZONES DE TOLERANCES</a:t>
            </a:r>
            <a:endParaRPr lang="fr-FR" altLang="fr-FR" sz="2400" dirty="0">
              <a:solidFill>
                <a:schemeClr val="tx1"/>
              </a:solidFill>
            </a:endParaRPr>
          </a:p>
        </p:txBody>
      </p:sp>
      <p:sp>
        <p:nvSpPr>
          <p:cNvPr id="80899" name="ZoneTexte 2"/>
          <p:cNvSpPr txBox="1">
            <a:spLocks noChangeArrowheads="1"/>
          </p:cNvSpPr>
          <p:nvPr/>
        </p:nvSpPr>
        <p:spPr bwMode="auto">
          <a:xfrm>
            <a:off x="579438" y="2885169"/>
            <a:ext cx="1519237"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Pièce pleine</a:t>
            </a:r>
          </a:p>
          <a:p>
            <a:pPr algn="ctr" eaLnBrk="1" hangingPunct="1"/>
            <a:r>
              <a:rPr lang="fr-FR" altLang="fr-FR" sz="1800" b="0">
                <a:solidFill>
                  <a:schemeClr val="tx1"/>
                </a:solidFill>
              </a:rPr>
              <a:t>(arbre)</a:t>
            </a:r>
          </a:p>
          <a:p>
            <a:pPr algn="ctr" eaLnBrk="1" hangingPunct="1"/>
            <a:endParaRPr lang="fr-FR" altLang="fr-FR" sz="1800" b="0">
              <a:solidFill>
                <a:schemeClr val="tx1"/>
              </a:solidFill>
            </a:endParaRPr>
          </a:p>
          <a:p>
            <a:pPr algn="ctr" eaLnBrk="1" hangingPunct="1"/>
            <a:r>
              <a:rPr lang="fr-FR" altLang="fr-FR" sz="1800" b="0">
                <a:solidFill>
                  <a:schemeClr val="tx1"/>
                </a:solidFill>
              </a:rPr>
              <a:t>Pièce creuse</a:t>
            </a:r>
          </a:p>
          <a:p>
            <a:pPr algn="ctr" eaLnBrk="1" hangingPunct="1"/>
            <a:r>
              <a:rPr lang="fr-FR" altLang="fr-FR" sz="1800" b="0">
                <a:solidFill>
                  <a:schemeClr val="tx1"/>
                </a:solidFill>
              </a:rPr>
              <a:t>(alésage)</a:t>
            </a:r>
          </a:p>
        </p:txBody>
      </p:sp>
      <p:sp>
        <p:nvSpPr>
          <p:cNvPr id="80900" name="ZoneTexte 3"/>
          <p:cNvSpPr txBox="1">
            <a:spLocks noChangeArrowheads="1"/>
          </p:cNvSpPr>
          <p:nvPr/>
        </p:nvSpPr>
        <p:spPr bwMode="auto">
          <a:xfrm>
            <a:off x="2706688" y="2412094"/>
            <a:ext cx="26971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Maximum de matière </a:t>
            </a:r>
            <a:r>
              <a:rPr lang="fr-FR" altLang="fr-FR" sz="1800" b="0">
                <a:solidFill>
                  <a:schemeClr val="tx1"/>
                </a:solidFill>
                <a:latin typeface="Arial Unicode MS" pitchFamily="34" charset="-128"/>
                <a:ea typeface="Arial Unicode MS" pitchFamily="34" charset="-128"/>
                <a:cs typeface="Arial Unicode MS" pitchFamily="34" charset="-128"/>
              </a:rPr>
              <a:t>Ⓜ</a:t>
            </a:r>
            <a:r>
              <a:rPr lang="fr-FR" altLang="fr-FR" sz="1800" b="0">
                <a:solidFill>
                  <a:schemeClr val="tx1"/>
                </a:solidFill>
              </a:rPr>
              <a:t> </a:t>
            </a:r>
          </a:p>
        </p:txBody>
      </p:sp>
      <p:sp>
        <p:nvSpPr>
          <p:cNvPr id="80901" name="ZoneTexte 4"/>
          <p:cNvSpPr txBox="1">
            <a:spLocks noChangeArrowheads="1"/>
          </p:cNvSpPr>
          <p:nvPr/>
        </p:nvSpPr>
        <p:spPr bwMode="auto">
          <a:xfrm>
            <a:off x="5678488" y="2412094"/>
            <a:ext cx="25066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Minimum de matière</a:t>
            </a:r>
            <a:r>
              <a:rPr lang="fr-FR" altLang="fr-FR" sz="1800" b="0">
                <a:solidFill>
                  <a:schemeClr val="tx1"/>
                </a:solidFill>
                <a:latin typeface="Arial Unicode MS" pitchFamily="34" charset="-128"/>
                <a:ea typeface="Arial Unicode MS" pitchFamily="34" charset="-128"/>
                <a:cs typeface="Arial Unicode MS" pitchFamily="34" charset="-128"/>
              </a:rPr>
              <a:t>Ⓛ</a:t>
            </a:r>
            <a:endParaRPr lang="fr-FR" altLang="fr-FR" sz="1800" b="0">
              <a:solidFill>
                <a:schemeClr val="tx1"/>
              </a:solidFill>
            </a:endParaRPr>
          </a:p>
        </p:txBody>
      </p:sp>
      <p:sp>
        <p:nvSpPr>
          <p:cNvPr id="80902" name="Rectangle 5"/>
          <p:cNvSpPr>
            <a:spLocks noChangeArrowheads="1"/>
          </p:cNvSpPr>
          <p:nvPr/>
        </p:nvSpPr>
        <p:spPr bwMode="auto">
          <a:xfrm>
            <a:off x="458788" y="2396843"/>
            <a:ext cx="7910512" cy="1951037"/>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80903" name="Connecteur droit 7"/>
          <p:cNvCxnSpPr>
            <a:cxnSpLocks noChangeShapeType="1"/>
          </p:cNvCxnSpPr>
          <p:nvPr/>
        </p:nvCxnSpPr>
        <p:spPr bwMode="auto">
          <a:xfrm>
            <a:off x="2463800" y="2412094"/>
            <a:ext cx="0" cy="195103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80904" name="Connecteur droit 8"/>
          <p:cNvCxnSpPr>
            <a:cxnSpLocks noChangeShapeType="1"/>
          </p:cNvCxnSpPr>
          <p:nvPr/>
        </p:nvCxnSpPr>
        <p:spPr bwMode="auto">
          <a:xfrm>
            <a:off x="5513388" y="2424794"/>
            <a:ext cx="0" cy="195103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80905" name="Connecteur droit 9"/>
          <p:cNvCxnSpPr>
            <a:cxnSpLocks noChangeShapeType="1"/>
          </p:cNvCxnSpPr>
          <p:nvPr/>
        </p:nvCxnSpPr>
        <p:spPr bwMode="auto">
          <a:xfrm flipH="1">
            <a:off x="458788" y="2885169"/>
            <a:ext cx="79105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80906" name="Connecteur droit 11"/>
          <p:cNvCxnSpPr>
            <a:cxnSpLocks noChangeShapeType="1"/>
          </p:cNvCxnSpPr>
          <p:nvPr/>
        </p:nvCxnSpPr>
        <p:spPr bwMode="auto">
          <a:xfrm flipH="1">
            <a:off x="458788" y="3621769"/>
            <a:ext cx="79105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80907" name="ZoneTexte 12"/>
          <p:cNvSpPr txBox="1">
            <a:spLocks noChangeArrowheads="1"/>
          </p:cNvSpPr>
          <p:nvPr/>
        </p:nvSpPr>
        <p:spPr bwMode="auto">
          <a:xfrm>
            <a:off x="2549743" y="3001056"/>
            <a:ext cx="1422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D</a:t>
            </a:r>
            <a:r>
              <a:rPr lang="fr-FR" altLang="fr-FR" sz="1200" b="0" dirty="0">
                <a:solidFill>
                  <a:schemeClr val="tx1"/>
                </a:solidFill>
              </a:rPr>
              <a:t>M</a:t>
            </a:r>
            <a:r>
              <a:rPr lang="fr-FR" altLang="fr-FR" sz="1800" b="0" dirty="0">
                <a:solidFill>
                  <a:schemeClr val="tx1"/>
                </a:solidFill>
              </a:rPr>
              <a:t> = d maxi</a:t>
            </a:r>
          </a:p>
        </p:txBody>
      </p:sp>
      <p:sp>
        <p:nvSpPr>
          <p:cNvPr id="80908" name="ZoneTexte 13"/>
          <p:cNvSpPr txBox="1">
            <a:spLocks noChangeArrowheads="1"/>
          </p:cNvSpPr>
          <p:nvPr/>
        </p:nvSpPr>
        <p:spPr bwMode="auto">
          <a:xfrm>
            <a:off x="2549743" y="3804331"/>
            <a:ext cx="13573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D</a:t>
            </a:r>
            <a:r>
              <a:rPr lang="fr-FR" altLang="fr-FR" sz="1200" b="0" dirty="0">
                <a:solidFill>
                  <a:schemeClr val="tx1"/>
                </a:solidFill>
              </a:rPr>
              <a:t>M</a:t>
            </a:r>
            <a:r>
              <a:rPr lang="fr-FR" altLang="fr-FR" sz="1800" b="0" dirty="0">
                <a:solidFill>
                  <a:schemeClr val="tx1"/>
                </a:solidFill>
              </a:rPr>
              <a:t> = d mini</a:t>
            </a:r>
          </a:p>
        </p:txBody>
      </p:sp>
      <p:sp>
        <p:nvSpPr>
          <p:cNvPr id="80909" name="ZoneTexte 14"/>
          <p:cNvSpPr txBox="1">
            <a:spLocks noChangeArrowheads="1"/>
          </p:cNvSpPr>
          <p:nvPr/>
        </p:nvSpPr>
        <p:spPr bwMode="auto">
          <a:xfrm>
            <a:off x="6030913" y="3804331"/>
            <a:ext cx="14224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a:t>
            </a:r>
            <a:r>
              <a:rPr lang="fr-FR" altLang="fr-FR" sz="1200" b="0">
                <a:solidFill>
                  <a:schemeClr val="tx1"/>
                </a:solidFill>
              </a:rPr>
              <a:t>L</a:t>
            </a:r>
            <a:r>
              <a:rPr lang="fr-FR" altLang="fr-FR" sz="1800" b="0">
                <a:solidFill>
                  <a:schemeClr val="tx1"/>
                </a:solidFill>
              </a:rPr>
              <a:t> = d maxi</a:t>
            </a:r>
          </a:p>
        </p:txBody>
      </p:sp>
      <p:sp>
        <p:nvSpPr>
          <p:cNvPr id="80910" name="ZoneTexte 15"/>
          <p:cNvSpPr txBox="1">
            <a:spLocks noChangeArrowheads="1"/>
          </p:cNvSpPr>
          <p:nvPr/>
        </p:nvSpPr>
        <p:spPr bwMode="auto">
          <a:xfrm>
            <a:off x="6064250" y="3016931"/>
            <a:ext cx="13573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a:t>
            </a:r>
            <a:r>
              <a:rPr lang="fr-FR" altLang="fr-FR" sz="1200" b="0">
                <a:solidFill>
                  <a:schemeClr val="tx1"/>
                </a:solidFill>
              </a:rPr>
              <a:t>L</a:t>
            </a:r>
            <a:r>
              <a:rPr lang="fr-FR" altLang="fr-FR" sz="1800" b="0">
                <a:solidFill>
                  <a:schemeClr val="tx1"/>
                </a:solidFill>
              </a:rPr>
              <a:t> = d mini</a:t>
            </a:r>
          </a:p>
        </p:txBody>
      </p:sp>
      <p:sp>
        <p:nvSpPr>
          <p:cNvPr id="80911" name="ZoneTexte 16"/>
          <p:cNvSpPr txBox="1">
            <a:spLocks noChangeArrowheads="1"/>
          </p:cNvSpPr>
          <p:nvPr/>
        </p:nvSpPr>
        <p:spPr bwMode="auto">
          <a:xfrm>
            <a:off x="69850" y="1933322"/>
            <a:ext cx="12490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u="sng" dirty="0" smtClean="0">
                <a:solidFill>
                  <a:schemeClr val="tx1"/>
                </a:solidFill>
              </a:rPr>
              <a:t>Référence</a:t>
            </a:r>
            <a:endParaRPr lang="fr-FR" altLang="fr-FR" sz="1800" b="0" u="sng" dirty="0">
              <a:solidFill>
                <a:schemeClr val="tx1"/>
              </a:solidFill>
            </a:endParaRPr>
          </a:p>
        </p:txBody>
      </p:sp>
      <p:grpSp>
        <p:nvGrpSpPr>
          <p:cNvPr id="28" name="Groupe 27"/>
          <p:cNvGrpSpPr/>
          <p:nvPr/>
        </p:nvGrpSpPr>
        <p:grpSpPr>
          <a:xfrm>
            <a:off x="458788" y="4845530"/>
            <a:ext cx="7910512" cy="1963737"/>
            <a:chOff x="458788" y="1709738"/>
            <a:chExt cx="7910512" cy="1963737"/>
          </a:xfrm>
        </p:grpSpPr>
        <p:sp>
          <p:nvSpPr>
            <p:cNvPr id="29" name="ZoneTexte 2"/>
            <p:cNvSpPr txBox="1">
              <a:spLocks noChangeArrowheads="1"/>
            </p:cNvSpPr>
            <p:nvPr/>
          </p:nvSpPr>
          <p:spPr bwMode="auto">
            <a:xfrm>
              <a:off x="579438" y="2182813"/>
              <a:ext cx="1519237"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Pièce pleine</a:t>
              </a:r>
            </a:p>
            <a:p>
              <a:pPr algn="ctr" eaLnBrk="1" hangingPunct="1"/>
              <a:r>
                <a:rPr lang="fr-FR" altLang="fr-FR" sz="1800" b="0">
                  <a:solidFill>
                    <a:schemeClr val="tx1"/>
                  </a:solidFill>
                </a:rPr>
                <a:t>(arbre)</a:t>
              </a:r>
            </a:p>
            <a:p>
              <a:pPr algn="ctr" eaLnBrk="1" hangingPunct="1"/>
              <a:endParaRPr lang="fr-FR" altLang="fr-FR" sz="1800" b="0">
                <a:solidFill>
                  <a:schemeClr val="tx1"/>
                </a:solidFill>
              </a:endParaRPr>
            </a:p>
            <a:p>
              <a:pPr algn="ctr" eaLnBrk="1" hangingPunct="1"/>
              <a:r>
                <a:rPr lang="fr-FR" altLang="fr-FR" sz="1800" b="0">
                  <a:solidFill>
                    <a:schemeClr val="tx1"/>
                  </a:solidFill>
                </a:rPr>
                <a:t>Pièce creuse</a:t>
              </a:r>
            </a:p>
            <a:p>
              <a:pPr algn="ctr" eaLnBrk="1" hangingPunct="1"/>
              <a:r>
                <a:rPr lang="fr-FR" altLang="fr-FR" sz="1800" b="0">
                  <a:solidFill>
                    <a:schemeClr val="tx1"/>
                  </a:solidFill>
                </a:rPr>
                <a:t>(alésage)</a:t>
              </a:r>
            </a:p>
          </p:txBody>
        </p:sp>
        <p:sp>
          <p:nvSpPr>
            <p:cNvPr id="30" name="ZoneTexte 3"/>
            <p:cNvSpPr txBox="1">
              <a:spLocks noChangeArrowheads="1"/>
            </p:cNvSpPr>
            <p:nvPr/>
          </p:nvSpPr>
          <p:spPr bwMode="auto">
            <a:xfrm>
              <a:off x="2706688" y="1709738"/>
              <a:ext cx="26971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Maximum de matière </a:t>
              </a:r>
              <a:r>
                <a:rPr lang="fr-FR" altLang="fr-FR" sz="1800" b="0">
                  <a:solidFill>
                    <a:schemeClr val="tx1"/>
                  </a:solidFill>
                  <a:latin typeface="Arial Unicode MS" pitchFamily="34" charset="-128"/>
                  <a:ea typeface="Arial Unicode MS" pitchFamily="34" charset="-128"/>
                  <a:cs typeface="Arial Unicode MS" pitchFamily="34" charset="-128"/>
                </a:rPr>
                <a:t>Ⓜ</a:t>
              </a:r>
              <a:r>
                <a:rPr lang="fr-FR" altLang="fr-FR" sz="1800" b="0">
                  <a:solidFill>
                    <a:schemeClr val="tx1"/>
                  </a:solidFill>
                </a:rPr>
                <a:t> </a:t>
              </a:r>
            </a:p>
          </p:txBody>
        </p:sp>
        <p:sp>
          <p:nvSpPr>
            <p:cNvPr id="31" name="ZoneTexte 4"/>
            <p:cNvSpPr txBox="1">
              <a:spLocks noChangeArrowheads="1"/>
            </p:cNvSpPr>
            <p:nvPr/>
          </p:nvSpPr>
          <p:spPr bwMode="auto">
            <a:xfrm>
              <a:off x="5678488" y="1709738"/>
              <a:ext cx="25066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Minimum de matière</a:t>
              </a:r>
              <a:r>
                <a:rPr lang="fr-FR" altLang="fr-FR" sz="1800" b="0">
                  <a:solidFill>
                    <a:schemeClr val="tx1"/>
                  </a:solidFill>
                  <a:latin typeface="Arial Unicode MS" pitchFamily="34" charset="-128"/>
                  <a:ea typeface="Arial Unicode MS" pitchFamily="34" charset="-128"/>
                  <a:cs typeface="Arial Unicode MS" pitchFamily="34" charset="-128"/>
                </a:rPr>
                <a:t>Ⓛ</a:t>
              </a:r>
              <a:endParaRPr lang="fr-FR" altLang="fr-FR" sz="1800" b="0">
                <a:solidFill>
                  <a:schemeClr val="tx1"/>
                </a:solidFill>
              </a:endParaRPr>
            </a:p>
          </p:txBody>
        </p:sp>
        <p:sp>
          <p:nvSpPr>
            <p:cNvPr id="32" name="Rectangle 5"/>
            <p:cNvSpPr>
              <a:spLocks noChangeArrowheads="1"/>
            </p:cNvSpPr>
            <p:nvPr/>
          </p:nvSpPr>
          <p:spPr bwMode="auto">
            <a:xfrm>
              <a:off x="458788" y="1709738"/>
              <a:ext cx="7910512" cy="1951037"/>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33" name="Connecteur droit 7"/>
            <p:cNvCxnSpPr>
              <a:cxnSpLocks noChangeShapeType="1"/>
            </p:cNvCxnSpPr>
            <p:nvPr/>
          </p:nvCxnSpPr>
          <p:spPr bwMode="auto">
            <a:xfrm>
              <a:off x="2463800" y="1709738"/>
              <a:ext cx="0" cy="195103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 name="Connecteur droit 8"/>
            <p:cNvCxnSpPr>
              <a:cxnSpLocks noChangeShapeType="1"/>
            </p:cNvCxnSpPr>
            <p:nvPr/>
          </p:nvCxnSpPr>
          <p:spPr bwMode="auto">
            <a:xfrm>
              <a:off x="5513388" y="1722438"/>
              <a:ext cx="0" cy="195103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5" name="Connecteur droit 9"/>
            <p:cNvCxnSpPr>
              <a:cxnSpLocks noChangeShapeType="1"/>
            </p:cNvCxnSpPr>
            <p:nvPr/>
          </p:nvCxnSpPr>
          <p:spPr bwMode="auto">
            <a:xfrm flipH="1">
              <a:off x="458788" y="2182813"/>
              <a:ext cx="79105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 name="Connecteur droit 11"/>
            <p:cNvCxnSpPr>
              <a:cxnSpLocks noChangeShapeType="1"/>
            </p:cNvCxnSpPr>
            <p:nvPr/>
          </p:nvCxnSpPr>
          <p:spPr bwMode="auto">
            <a:xfrm flipH="1">
              <a:off x="458788" y="2919413"/>
              <a:ext cx="7910512"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37" name="ZoneTexte 12"/>
            <p:cNvSpPr txBox="1">
              <a:spLocks noChangeArrowheads="1"/>
            </p:cNvSpPr>
            <p:nvPr/>
          </p:nvSpPr>
          <p:spPr bwMode="auto">
            <a:xfrm>
              <a:off x="3194050" y="2298700"/>
              <a:ext cx="19288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D</a:t>
              </a:r>
              <a:r>
                <a:rPr lang="fr-FR" altLang="fr-FR" sz="1200" b="0">
                  <a:solidFill>
                    <a:schemeClr val="tx1"/>
                  </a:solidFill>
                </a:rPr>
                <a:t>M</a:t>
              </a:r>
              <a:r>
                <a:rPr lang="fr-FR" altLang="fr-FR" sz="1800" b="0">
                  <a:solidFill>
                    <a:schemeClr val="tx1"/>
                  </a:solidFill>
                </a:rPr>
                <a:t> = d maxi + tol</a:t>
              </a:r>
            </a:p>
          </p:txBody>
        </p:sp>
        <p:sp>
          <p:nvSpPr>
            <p:cNvPr id="38" name="ZoneTexte 13"/>
            <p:cNvSpPr txBox="1">
              <a:spLocks noChangeArrowheads="1"/>
            </p:cNvSpPr>
            <p:nvPr/>
          </p:nvSpPr>
          <p:spPr bwMode="auto">
            <a:xfrm>
              <a:off x="3254375" y="3101975"/>
              <a:ext cx="1806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a:solidFill>
                    <a:schemeClr val="tx1"/>
                  </a:solidFill>
                </a:rPr>
                <a:t>D</a:t>
              </a:r>
              <a:r>
                <a:rPr lang="fr-FR" altLang="fr-FR" sz="1200" b="0">
                  <a:solidFill>
                    <a:schemeClr val="tx1"/>
                  </a:solidFill>
                </a:rPr>
                <a:t>M</a:t>
              </a:r>
              <a:r>
                <a:rPr lang="fr-FR" altLang="fr-FR" sz="1800" b="0">
                  <a:solidFill>
                    <a:schemeClr val="tx1"/>
                  </a:solidFill>
                </a:rPr>
                <a:t> = d mini - tol</a:t>
              </a:r>
            </a:p>
          </p:txBody>
        </p:sp>
        <p:sp>
          <p:nvSpPr>
            <p:cNvPr id="39" name="ZoneTexte 14"/>
            <p:cNvSpPr txBox="1">
              <a:spLocks noChangeArrowheads="1"/>
            </p:cNvSpPr>
            <p:nvPr/>
          </p:nvSpPr>
          <p:spPr bwMode="auto">
            <a:xfrm>
              <a:off x="6030913" y="3101975"/>
              <a:ext cx="1885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a:t>
              </a:r>
              <a:r>
                <a:rPr lang="fr-FR" altLang="fr-FR" sz="1200" b="0">
                  <a:solidFill>
                    <a:schemeClr val="tx1"/>
                  </a:solidFill>
                </a:rPr>
                <a:t>L</a:t>
              </a:r>
              <a:r>
                <a:rPr lang="fr-FR" altLang="fr-FR" sz="1800" b="0">
                  <a:solidFill>
                    <a:schemeClr val="tx1"/>
                  </a:solidFill>
                </a:rPr>
                <a:t> = d maxi + tol</a:t>
              </a:r>
            </a:p>
          </p:txBody>
        </p:sp>
        <p:sp>
          <p:nvSpPr>
            <p:cNvPr id="40" name="ZoneTexte 15"/>
            <p:cNvSpPr txBox="1">
              <a:spLocks noChangeArrowheads="1"/>
            </p:cNvSpPr>
            <p:nvPr/>
          </p:nvSpPr>
          <p:spPr bwMode="auto">
            <a:xfrm>
              <a:off x="6064250" y="2314575"/>
              <a:ext cx="1763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D</a:t>
              </a:r>
              <a:r>
                <a:rPr lang="fr-FR" altLang="fr-FR" sz="1200" b="0">
                  <a:solidFill>
                    <a:schemeClr val="tx1"/>
                  </a:solidFill>
                </a:rPr>
                <a:t>L</a:t>
              </a:r>
              <a:r>
                <a:rPr lang="fr-FR" altLang="fr-FR" sz="1800" b="0">
                  <a:solidFill>
                    <a:schemeClr val="tx1"/>
                  </a:solidFill>
                </a:rPr>
                <a:t> = d mini - tol</a:t>
              </a:r>
            </a:p>
          </p:txBody>
        </p:sp>
      </p:grpSp>
      <p:sp>
        <p:nvSpPr>
          <p:cNvPr id="41" name="ZoneTexte 16"/>
          <p:cNvSpPr txBox="1">
            <a:spLocks noChangeArrowheads="1"/>
          </p:cNvSpPr>
          <p:nvPr/>
        </p:nvSpPr>
        <p:spPr bwMode="auto">
          <a:xfrm>
            <a:off x="107308" y="4446234"/>
            <a:ext cx="20441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u="sng" dirty="0" smtClean="0">
                <a:solidFill>
                  <a:schemeClr val="tx1"/>
                </a:solidFill>
              </a:rPr>
              <a:t>Elément tolérancé</a:t>
            </a:r>
            <a:endParaRPr lang="fr-FR" altLang="fr-FR" sz="1800" b="0" u="sng" dirty="0">
              <a:solidFill>
                <a:schemeClr val="tx1"/>
              </a:solidFill>
            </a:endParaRPr>
          </a:p>
        </p:txBody>
      </p:sp>
      <p:sp>
        <p:nvSpPr>
          <p:cNvPr id="2" name="Rectangle 1"/>
          <p:cNvSpPr/>
          <p:nvPr/>
        </p:nvSpPr>
        <p:spPr>
          <a:xfrm>
            <a:off x="3344863" y="1262587"/>
            <a:ext cx="678656" cy="678656"/>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p:cNvSpPr/>
          <p:nvPr/>
        </p:nvSpPr>
        <p:spPr>
          <a:xfrm>
            <a:off x="4023518" y="1072027"/>
            <a:ext cx="879785" cy="1059776"/>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 name="Connecteur droit 3"/>
          <p:cNvCxnSpPr/>
          <p:nvPr/>
        </p:nvCxnSpPr>
        <p:spPr>
          <a:xfrm>
            <a:off x="3286537" y="1601915"/>
            <a:ext cx="1774413"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46" name="Rectangle 747"/>
          <p:cNvSpPr>
            <a:spLocks noChangeArrowheads="1"/>
          </p:cNvSpPr>
          <p:nvPr/>
        </p:nvSpPr>
        <p:spPr bwMode="auto">
          <a:xfrm>
            <a:off x="2281995" y="773577"/>
            <a:ext cx="52552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solidFill>
                  <a:schemeClr val="tx1"/>
                </a:solidFill>
              </a:rPr>
              <a:t>A </a:t>
            </a:r>
            <a:r>
              <a:rPr lang="fr-FR" altLang="fr-FR" sz="1400" b="0" dirty="0" smtClean="0">
                <a:solidFill>
                  <a:schemeClr val="tx1"/>
                </a:solidFill>
                <a:latin typeface="Arial Unicode MS"/>
                <a:ea typeface="Arial Unicode MS"/>
                <a:cs typeface="Arial Unicode MS"/>
              </a:rPr>
              <a:t>Ⓜ</a:t>
            </a:r>
            <a:endParaRPr lang="fr-FR" altLang="fr-FR" sz="1400" b="0" dirty="0">
              <a:solidFill>
                <a:schemeClr val="tx1"/>
              </a:solidFill>
            </a:endParaRPr>
          </a:p>
        </p:txBody>
      </p:sp>
      <p:sp>
        <p:nvSpPr>
          <p:cNvPr id="47" name="Rectangle 748"/>
          <p:cNvSpPr>
            <a:spLocks noChangeArrowheads="1"/>
          </p:cNvSpPr>
          <p:nvPr/>
        </p:nvSpPr>
        <p:spPr bwMode="auto">
          <a:xfrm>
            <a:off x="1244600" y="779927"/>
            <a:ext cx="1562923" cy="3032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48" name="Line 749"/>
          <p:cNvSpPr>
            <a:spLocks noChangeShapeType="1"/>
          </p:cNvSpPr>
          <p:nvPr/>
        </p:nvSpPr>
        <p:spPr bwMode="auto">
          <a:xfrm>
            <a:off x="1538288" y="773577"/>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Line 750"/>
          <p:cNvSpPr>
            <a:spLocks noChangeShapeType="1"/>
          </p:cNvSpPr>
          <p:nvPr/>
        </p:nvSpPr>
        <p:spPr bwMode="auto">
          <a:xfrm>
            <a:off x="2299458" y="773577"/>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0" name="Group 751"/>
          <p:cNvGrpSpPr>
            <a:grpSpLocks/>
          </p:cNvGrpSpPr>
          <p:nvPr/>
        </p:nvGrpSpPr>
        <p:grpSpPr bwMode="auto">
          <a:xfrm>
            <a:off x="1300163" y="829139"/>
            <a:ext cx="193675" cy="193675"/>
            <a:chOff x="1335" y="2787"/>
            <a:chExt cx="122" cy="122"/>
          </a:xfrm>
        </p:grpSpPr>
        <p:sp>
          <p:nvSpPr>
            <p:cNvPr id="51" name="Oval 752"/>
            <p:cNvSpPr>
              <a:spLocks noChangeArrowheads="1"/>
            </p:cNvSpPr>
            <p:nvPr/>
          </p:nvSpPr>
          <p:spPr bwMode="auto">
            <a:xfrm>
              <a:off x="136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52" name="Oval 753"/>
            <p:cNvSpPr>
              <a:spLocks noChangeArrowheads="1"/>
            </p:cNvSpPr>
            <p:nvPr/>
          </p:nvSpPr>
          <p:spPr bwMode="auto">
            <a:xfrm>
              <a:off x="133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grpSp>
      <p:sp>
        <p:nvSpPr>
          <p:cNvPr id="53" name="Rectangle 754"/>
          <p:cNvSpPr>
            <a:spLocks noChangeArrowheads="1"/>
          </p:cNvSpPr>
          <p:nvPr/>
        </p:nvSpPr>
        <p:spPr bwMode="auto">
          <a:xfrm>
            <a:off x="1501775" y="773577"/>
            <a:ext cx="79669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a:latin typeface="Symbol" pitchFamily="18" charset="2"/>
              </a:rPr>
              <a:t>Æ </a:t>
            </a:r>
            <a:r>
              <a:rPr lang="fr-FR" altLang="fr-FR" sz="1400" b="0" dirty="0" err="1"/>
              <a:t>t</a:t>
            </a:r>
            <a:r>
              <a:rPr lang="fr-FR" altLang="fr-FR" sz="1400" b="0" dirty="0" err="1" smtClean="0"/>
              <a:t>ol</a:t>
            </a:r>
            <a:r>
              <a:rPr lang="fr-FR" altLang="fr-FR" sz="1400" b="0" dirty="0" smtClean="0"/>
              <a:t> </a:t>
            </a:r>
            <a:r>
              <a:rPr lang="fr-FR" altLang="fr-FR" sz="1400" b="0" dirty="0" smtClean="0">
                <a:latin typeface="Arial Unicode MS"/>
                <a:ea typeface="Arial Unicode MS"/>
                <a:cs typeface="Arial Unicode MS"/>
              </a:rPr>
              <a:t>Ⓜ</a:t>
            </a:r>
            <a:endParaRPr lang="fr-FR" altLang="fr-FR" sz="1400" b="0" dirty="0"/>
          </a:p>
        </p:txBody>
      </p:sp>
      <p:cxnSp>
        <p:nvCxnSpPr>
          <p:cNvPr id="60" name="Connecteur droit avec flèche 59"/>
          <p:cNvCxnSpPr/>
          <p:nvPr/>
        </p:nvCxnSpPr>
        <p:spPr>
          <a:xfrm>
            <a:off x="3117220" y="927786"/>
            <a:ext cx="0" cy="334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1" name="Connecteur droit 60"/>
          <p:cNvCxnSpPr>
            <a:stCxn id="47" idx="3"/>
          </p:cNvCxnSpPr>
          <p:nvPr/>
        </p:nvCxnSpPr>
        <p:spPr>
          <a:xfrm>
            <a:off x="2807523" y="931533"/>
            <a:ext cx="29348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a:off x="2954266" y="1262587"/>
            <a:ext cx="44056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1" name="Connecteur droit 70"/>
          <p:cNvCxnSpPr/>
          <p:nvPr/>
        </p:nvCxnSpPr>
        <p:spPr>
          <a:xfrm>
            <a:off x="3034092" y="1941243"/>
            <a:ext cx="44056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0897" name="Connecteur droit avec flèche 80896"/>
          <p:cNvCxnSpPr/>
          <p:nvPr/>
        </p:nvCxnSpPr>
        <p:spPr>
          <a:xfrm>
            <a:off x="3117220" y="1262587"/>
            <a:ext cx="0" cy="6786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0912" name="ZoneTexte 80911"/>
          <p:cNvSpPr txBox="1"/>
          <p:nvPr/>
        </p:nvSpPr>
        <p:spPr>
          <a:xfrm rot="16200000">
            <a:off x="2291534" y="1417248"/>
            <a:ext cx="1141659" cy="369332"/>
          </a:xfrm>
          <a:prstGeom prst="rect">
            <a:avLst/>
          </a:prstGeom>
          <a:noFill/>
        </p:spPr>
        <p:txBody>
          <a:bodyPr wrap="none" rtlCol="0">
            <a:spAutoFit/>
          </a:bodyPr>
          <a:lstStyle/>
          <a:p>
            <a:r>
              <a:rPr lang="fr-FR" dirty="0" smtClean="0">
                <a:sym typeface="Symbol"/>
              </a:rPr>
              <a:t>d1t1/2</a:t>
            </a:r>
            <a:endParaRPr lang="fr-FR" dirty="0"/>
          </a:p>
        </p:txBody>
      </p:sp>
      <p:cxnSp>
        <p:nvCxnSpPr>
          <p:cNvPr id="80914" name="Connecteur droit 80913"/>
          <p:cNvCxnSpPr/>
          <p:nvPr/>
        </p:nvCxnSpPr>
        <p:spPr>
          <a:xfrm>
            <a:off x="4903303" y="1072027"/>
            <a:ext cx="87464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7" name="Connecteur droit 76"/>
          <p:cNvCxnSpPr/>
          <p:nvPr/>
        </p:nvCxnSpPr>
        <p:spPr>
          <a:xfrm>
            <a:off x="4903303" y="2123779"/>
            <a:ext cx="87464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8" name="Connecteur droit avec flèche 77"/>
          <p:cNvCxnSpPr/>
          <p:nvPr/>
        </p:nvCxnSpPr>
        <p:spPr>
          <a:xfrm>
            <a:off x="5628511" y="1083139"/>
            <a:ext cx="0" cy="104064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0" name="ZoneTexte 79"/>
          <p:cNvSpPr txBox="1"/>
          <p:nvPr/>
        </p:nvSpPr>
        <p:spPr>
          <a:xfrm rot="16200000">
            <a:off x="4833021" y="1417248"/>
            <a:ext cx="1141659" cy="369332"/>
          </a:xfrm>
          <a:prstGeom prst="rect">
            <a:avLst/>
          </a:prstGeom>
          <a:noFill/>
        </p:spPr>
        <p:txBody>
          <a:bodyPr wrap="none" rtlCol="0">
            <a:spAutoFit/>
          </a:bodyPr>
          <a:lstStyle/>
          <a:p>
            <a:r>
              <a:rPr lang="fr-FR" dirty="0" smtClean="0">
                <a:sym typeface="Symbol"/>
              </a:rPr>
              <a:t>d2t2/2</a:t>
            </a:r>
            <a:endParaRPr lang="fr-FR" dirty="0"/>
          </a:p>
        </p:txBody>
      </p:sp>
      <p:sp>
        <p:nvSpPr>
          <p:cNvPr id="83" name="Rectangle 1233"/>
          <p:cNvSpPr>
            <a:spLocks noChangeArrowheads="1"/>
          </p:cNvSpPr>
          <p:nvPr/>
        </p:nvSpPr>
        <p:spPr bwMode="auto">
          <a:xfrm flipV="1">
            <a:off x="5486884" y="62528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4" name="Line 1234"/>
          <p:cNvSpPr>
            <a:spLocks noChangeShapeType="1"/>
          </p:cNvSpPr>
          <p:nvPr/>
        </p:nvSpPr>
        <p:spPr bwMode="auto">
          <a:xfrm>
            <a:off x="5632934" y="923736"/>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5" name="Freeform 1235"/>
          <p:cNvSpPr>
            <a:spLocks/>
          </p:cNvSpPr>
          <p:nvPr/>
        </p:nvSpPr>
        <p:spPr bwMode="auto">
          <a:xfrm flipV="1">
            <a:off x="5556734" y="101739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6" name="Rectangle 1236"/>
          <p:cNvSpPr>
            <a:spLocks noChangeArrowheads="1"/>
          </p:cNvSpPr>
          <p:nvPr/>
        </p:nvSpPr>
        <p:spPr bwMode="auto">
          <a:xfrm>
            <a:off x="5482121" y="615761"/>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rPr>
              <a:t>A</a:t>
            </a:r>
            <a:endParaRPr lang="fr-FR" altLang="fr-FR" sz="1400" b="0" dirty="0">
              <a:solidFill>
                <a:schemeClr val="tx1"/>
              </a:solidFill>
            </a:endParaRPr>
          </a:p>
        </p:txBody>
      </p:sp>
      <p:sp>
        <p:nvSpPr>
          <p:cNvPr id="80919" name="ZoneTexte 80918"/>
          <p:cNvSpPr txBox="1"/>
          <p:nvPr/>
        </p:nvSpPr>
        <p:spPr>
          <a:xfrm>
            <a:off x="6064250" y="1278748"/>
            <a:ext cx="1886542" cy="646331"/>
          </a:xfrm>
          <a:prstGeom prst="rect">
            <a:avLst/>
          </a:prstGeom>
          <a:noFill/>
        </p:spPr>
        <p:txBody>
          <a:bodyPr wrap="none" rtlCol="0">
            <a:spAutoFit/>
          </a:bodyPr>
          <a:lstStyle/>
          <a:p>
            <a:r>
              <a:rPr lang="fr-FR" dirty="0"/>
              <a:t>d</a:t>
            </a:r>
            <a:r>
              <a:rPr lang="fr-FR" dirty="0" smtClean="0"/>
              <a:t> maxi = d2 + t2/2</a:t>
            </a:r>
          </a:p>
          <a:p>
            <a:r>
              <a:rPr lang="fr-FR" dirty="0"/>
              <a:t>d </a:t>
            </a:r>
            <a:r>
              <a:rPr lang="fr-FR" dirty="0" smtClean="0"/>
              <a:t>mini </a:t>
            </a:r>
            <a:r>
              <a:rPr lang="fr-FR" dirty="0"/>
              <a:t>= d2 </a:t>
            </a:r>
            <a:r>
              <a:rPr lang="fr-FR" dirty="0" smtClean="0"/>
              <a:t>- t2/2</a:t>
            </a:r>
            <a:endParaRPr lang="fr-FR" dirty="0"/>
          </a:p>
        </p:txBody>
      </p:sp>
      <p:sp>
        <p:nvSpPr>
          <p:cNvPr id="89" name="ZoneTexte 88"/>
          <p:cNvSpPr txBox="1"/>
          <p:nvPr/>
        </p:nvSpPr>
        <p:spPr>
          <a:xfrm>
            <a:off x="694380" y="1262384"/>
            <a:ext cx="1886542" cy="646331"/>
          </a:xfrm>
          <a:prstGeom prst="rect">
            <a:avLst/>
          </a:prstGeom>
          <a:noFill/>
        </p:spPr>
        <p:txBody>
          <a:bodyPr wrap="none" rtlCol="0">
            <a:spAutoFit/>
          </a:bodyPr>
          <a:lstStyle/>
          <a:p>
            <a:r>
              <a:rPr lang="fr-FR" dirty="0"/>
              <a:t>d</a:t>
            </a:r>
            <a:r>
              <a:rPr lang="fr-FR" dirty="0" smtClean="0"/>
              <a:t> maxi = d1 + t1/2</a:t>
            </a:r>
          </a:p>
          <a:p>
            <a:r>
              <a:rPr lang="fr-FR" dirty="0"/>
              <a:t>d </a:t>
            </a:r>
            <a:r>
              <a:rPr lang="fr-FR" dirty="0" smtClean="0"/>
              <a:t>mini </a:t>
            </a:r>
            <a:r>
              <a:rPr lang="fr-FR" dirty="0"/>
              <a:t>= </a:t>
            </a:r>
            <a:r>
              <a:rPr lang="fr-FR" dirty="0" smtClean="0"/>
              <a:t>d1 – t1/2</a:t>
            </a:r>
            <a:endParaRPr lang="fr-FR" dirty="0"/>
          </a:p>
        </p:txBody>
      </p:sp>
      <p:sp>
        <p:nvSpPr>
          <p:cNvPr id="80920" name="ZoneTexte 80919"/>
          <p:cNvSpPr txBox="1"/>
          <p:nvPr/>
        </p:nvSpPr>
        <p:spPr>
          <a:xfrm>
            <a:off x="2804164" y="4408227"/>
            <a:ext cx="2599686" cy="369332"/>
          </a:xfrm>
          <a:prstGeom prst="rect">
            <a:avLst/>
          </a:prstGeom>
          <a:noFill/>
        </p:spPr>
        <p:txBody>
          <a:bodyPr wrap="none" rtlCol="0">
            <a:spAutoFit/>
          </a:bodyPr>
          <a:lstStyle/>
          <a:p>
            <a:r>
              <a:rPr lang="fr-FR" dirty="0" smtClean="0">
                <a:solidFill>
                  <a:srgbClr val="FF0000"/>
                </a:solidFill>
              </a:rPr>
              <a:t>Recommandation : </a:t>
            </a:r>
            <a:r>
              <a:rPr lang="fr-FR" dirty="0" err="1" smtClean="0">
                <a:solidFill>
                  <a:srgbClr val="FF0000"/>
                </a:solidFill>
              </a:rPr>
              <a:t>tol</a:t>
            </a:r>
            <a:r>
              <a:rPr lang="fr-FR" dirty="0" smtClean="0">
                <a:solidFill>
                  <a:srgbClr val="FF0000"/>
                </a:solidFill>
              </a:rPr>
              <a:t> = 0</a:t>
            </a:r>
            <a:endParaRPr lang="fr-FR" dirty="0">
              <a:solidFill>
                <a:srgbClr val="FF0000"/>
              </a:solidFill>
            </a:endParaRPr>
          </a:p>
        </p:txBody>
      </p:sp>
      <p:sp>
        <p:nvSpPr>
          <p:cNvPr id="92" name="ZoneTexte 1"/>
          <p:cNvSpPr txBox="1">
            <a:spLocks noChangeArrowheads="1"/>
          </p:cNvSpPr>
          <p:nvPr/>
        </p:nvSpPr>
        <p:spPr bwMode="auto">
          <a:xfrm>
            <a:off x="3923195" y="3186000"/>
            <a:ext cx="1558925" cy="830263"/>
          </a:xfrm>
          <a:prstGeom prst="rect">
            <a:avLst/>
          </a:prstGeom>
          <a:solidFill>
            <a:schemeClr val="bg1"/>
          </a:solidFill>
          <a:ln>
            <a:noFill/>
          </a:ln>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b="0" i="1" dirty="0"/>
              <a:t>Ou donné par une autre spécification</a:t>
            </a:r>
          </a:p>
        </p:txBody>
      </p:sp>
    </p:spTree>
    <p:extLst>
      <p:ext uri="{BB962C8B-B14F-4D97-AF65-F5344CB8AC3E}">
        <p14:creationId xmlns:p14="http://schemas.microsoft.com/office/powerpoint/2010/main" val="239786342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Cube 45"/>
          <p:cNvSpPr/>
          <p:nvPr/>
        </p:nvSpPr>
        <p:spPr>
          <a:xfrm flipH="1">
            <a:off x="7039181" y="3536224"/>
            <a:ext cx="2083443" cy="999740"/>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7" name="Cube 46"/>
          <p:cNvSpPr/>
          <p:nvPr/>
        </p:nvSpPr>
        <p:spPr>
          <a:xfrm flipH="1" flipV="1">
            <a:off x="4556069" y="1518320"/>
            <a:ext cx="2083443" cy="127143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Cube 47"/>
          <p:cNvSpPr/>
          <p:nvPr/>
        </p:nvSpPr>
        <p:spPr>
          <a:xfrm flipH="1">
            <a:off x="456846" y="2536223"/>
            <a:ext cx="2083443" cy="706056"/>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Cube 48"/>
          <p:cNvSpPr/>
          <p:nvPr/>
        </p:nvSpPr>
        <p:spPr>
          <a:xfrm flipH="1">
            <a:off x="456846" y="1758805"/>
            <a:ext cx="2083443" cy="1122744"/>
          </a:xfrm>
          <a:prstGeom prst="cube">
            <a:avLst>
              <a:gd name="adj" fmla="val 33095"/>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Rectangle 1211"/>
          <p:cNvSpPr>
            <a:spLocks noChangeArrowheads="1"/>
          </p:cNvSpPr>
          <p:nvPr/>
        </p:nvSpPr>
        <p:spPr bwMode="auto">
          <a:xfrm rot="5400000">
            <a:off x="28555" y="2676572"/>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51" name="Line 1212"/>
          <p:cNvSpPr>
            <a:spLocks noChangeShapeType="1"/>
          </p:cNvSpPr>
          <p:nvPr/>
        </p:nvSpPr>
        <p:spPr bwMode="auto">
          <a:xfrm rot="5400000" flipV="1">
            <a:off x="441305" y="2708322"/>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2" name="Freeform 1213"/>
          <p:cNvSpPr>
            <a:spLocks/>
          </p:cNvSpPr>
          <p:nvPr/>
        </p:nvSpPr>
        <p:spPr bwMode="auto">
          <a:xfrm rot="5400000">
            <a:off x="438130" y="2782934"/>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3" name="Rectangle 1214"/>
          <p:cNvSpPr>
            <a:spLocks noChangeArrowheads="1"/>
          </p:cNvSpPr>
          <p:nvPr/>
        </p:nvSpPr>
        <p:spPr bwMode="auto">
          <a:xfrm>
            <a:off x="22205" y="2670222"/>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T</a:t>
            </a:r>
            <a:endParaRPr lang="fr-FR" altLang="fr-FR" sz="1400" b="0" dirty="0">
              <a:solidFill>
                <a:prstClr val="black"/>
              </a:solidFill>
              <a:latin typeface="Arial" charset="0"/>
              <a:cs typeface="+mn-cs"/>
            </a:endParaRPr>
          </a:p>
        </p:txBody>
      </p:sp>
      <p:sp>
        <p:nvSpPr>
          <p:cNvPr id="54" name="Rectangle 716"/>
          <p:cNvSpPr>
            <a:spLocks noChangeArrowheads="1"/>
          </p:cNvSpPr>
          <p:nvPr/>
        </p:nvSpPr>
        <p:spPr bwMode="auto">
          <a:xfrm>
            <a:off x="1709473" y="1450386"/>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F</a:t>
            </a:r>
            <a:endParaRPr lang="fr-FR" altLang="fr-FR" sz="1400" b="0" dirty="0">
              <a:solidFill>
                <a:prstClr val="black"/>
              </a:solidFill>
              <a:latin typeface="Arial" charset="0"/>
              <a:cs typeface="+mn-cs"/>
            </a:endParaRPr>
          </a:p>
        </p:txBody>
      </p:sp>
      <p:sp>
        <p:nvSpPr>
          <p:cNvPr id="55" name="Rectangle 719"/>
          <p:cNvSpPr>
            <a:spLocks noChangeArrowheads="1"/>
          </p:cNvSpPr>
          <p:nvPr/>
        </p:nvSpPr>
        <p:spPr bwMode="auto">
          <a:xfrm>
            <a:off x="2587882" y="1757970"/>
            <a:ext cx="1795146"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56" name="Line 720"/>
          <p:cNvSpPr>
            <a:spLocks noChangeShapeType="1"/>
          </p:cNvSpPr>
          <p:nvPr/>
        </p:nvSpPr>
        <p:spPr bwMode="auto">
          <a:xfrm>
            <a:off x="2886332" y="1751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57" name="Line 721"/>
          <p:cNvSpPr>
            <a:spLocks noChangeShapeType="1"/>
          </p:cNvSpPr>
          <p:nvPr/>
        </p:nvSpPr>
        <p:spPr bwMode="auto">
          <a:xfrm>
            <a:off x="3539753" y="1751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cxnSp>
        <p:nvCxnSpPr>
          <p:cNvPr id="58" name="Connecteur droit avec flèche 57"/>
          <p:cNvCxnSpPr/>
          <p:nvPr/>
        </p:nvCxnSpPr>
        <p:spPr>
          <a:xfrm flipH="1">
            <a:off x="2171894" y="1904020"/>
            <a:ext cx="415988" cy="0"/>
          </a:xfrm>
          <a:prstGeom prst="straightConnector1">
            <a:avLst/>
          </a:prstGeom>
          <a:noFill/>
          <a:ln w="9525" cap="flat" cmpd="sng" algn="ctr">
            <a:solidFill>
              <a:sysClr val="windowText" lastClr="000000"/>
            </a:solidFill>
            <a:prstDash val="solid"/>
            <a:tailEnd type="arrow"/>
          </a:ln>
          <a:effectLst/>
        </p:spPr>
      </p:cxnSp>
      <p:grpSp>
        <p:nvGrpSpPr>
          <p:cNvPr id="59" name="Group 317"/>
          <p:cNvGrpSpPr>
            <a:grpSpLocks/>
          </p:cNvGrpSpPr>
          <p:nvPr/>
        </p:nvGrpSpPr>
        <p:grpSpPr bwMode="auto">
          <a:xfrm>
            <a:off x="2625931" y="1807976"/>
            <a:ext cx="190500" cy="192088"/>
            <a:chOff x="4360" y="1124"/>
            <a:chExt cx="120" cy="120"/>
          </a:xfrm>
        </p:grpSpPr>
        <p:sp>
          <p:nvSpPr>
            <p:cNvPr id="60"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61"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62"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sp>
        <p:nvSpPr>
          <p:cNvPr id="63" name="ZoneTexte 62"/>
          <p:cNvSpPr txBox="1"/>
          <p:nvPr/>
        </p:nvSpPr>
        <p:spPr>
          <a:xfrm>
            <a:off x="3501184" y="1734743"/>
            <a:ext cx="881844" cy="338554"/>
          </a:xfrm>
          <a:prstGeom prst="rect">
            <a:avLst/>
          </a:prstGeom>
          <a:noFill/>
        </p:spPr>
        <p:txBody>
          <a:bodyPr wrap="none" rtlCol="0">
            <a:spAutoFit/>
          </a:bodyPr>
          <a:lstStyle/>
          <a:p>
            <a:pPr fontAlgn="auto">
              <a:spcBef>
                <a:spcPts val="0"/>
              </a:spcBef>
              <a:spcAft>
                <a:spcPts val="0"/>
              </a:spcAft>
            </a:pPr>
            <a:r>
              <a:rPr lang="fr-FR" b="0" dirty="0" smtClean="0">
                <a:solidFill>
                  <a:prstClr val="black"/>
                </a:solidFill>
                <a:latin typeface="Arial" panose="020B0604020202020204" pitchFamily="34" charset="0"/>
                <a:cs typeface="Arial" panose="020B0604020202020204" pitchFamily="34" charset="0"/>
              </a:rPr>
              <a:t>P   S  T</a:t>
            </a:r>
          </a:p>
        </p:txBody>
      </p:sp>
      <p:sp>
        <p:nvSpPr>
          <p:cNvPr id="64" name="ZoneTexte 63"/>
          <p:cNvSpPr txBox="1"/>
          <p:nvPr/>
        </p:nvSpPr>
        <p:spPr>
          <a:xfrm>
            <a:off x="2835763" y="1734743"/>
            <a:ext cx="801823" cy="338554"/>
          </a:xfrm>
          <a:prstGeom prst="rect">
            <a:avLst/>
          </a:prstGeom>
          <a:noFill/>
        </p:spPr>
        <p:txBody>
          <a:bodyPr wrap="none" rtlCol="0">
            <a:spAutoFit/>
          </a:bodyPr>
          <a:lstStyle/>
          <a:p>
            <a:pPr fontAlgn="auto">
              <a:spcBef>
                <a:spcPts val="0"/>
              </a:spcBef>
              <a:spcAft>
                <a:spcPts val="0"/>
              </a:spcAft>
            </a:pPr>
            <a:r>
              <a:rPr lang="fr-FR" sz="1600" b="0" dirty="0" smtClean="0">
                <a:solidFill>
                  <a:prstClr val="black"/>
                </a:solidFill>
                <a:latin typeface="Arial"/>
                <a:cs typeface="Arial"/>
              </a:rPr>
              <a:t>[ØX]</a:t>
            </a:r>
            <a:r>
              <a:rPr lang="fr-FR" sz="1600" b="0" dirty="0" smtClean="0">
                <a:solidFill>
                  <a:prstClr val="black"/>
                </a:solidFill>
                <a:latin typeface="Arial Unicode MS"/>
                <a:ea typeface="Arial Unicode MS"/>
                <a:cs typeface="Arial Unicode MS"/>
              </a:rPr>
              <a:t>Ⓜ</a:t>
            </a:r>
            <a:endParaRPr lang="fr-FR" sz="1600" b="0" dirty="0" smtClean="0">
              <a:solidFill>
                <a:prstClr val="black"/>
              </a:solidFill>
              <a:latin typeface="Arial" panose="020B0604020202020204" pitchFamily="34" charset="0"/>
              <a:cs typeface="Arial" panose="020B0604020202020204" pitchFamily="34" charset="0"/>
            </a:endParaRPr>
          </a:p>
        </p:txBody>
      </p:sp>
      <p:cxnSp>
        <p:nvCxnSpPr>
          <p:cNvPr id="67" name="Connecteur droit 66"/>
          <p:cNvCxnSpPr/>
          <p:nvPr/>
        </p:nvCxnSpPr>
        <p:spPr>
          <a:xfrm>
            <a:off x="1411479" y="3142015"/>
            <a:ext cx="244003" cy="381144"/>
          </a:xfrm>
          <a:prstGeom prst="line">
            <a:avLst/>
          </a:prstGeom>
          <a:noFill/>
          <a:ln w="9525" cap="flat" cmpd="sng" algn="ctr">
            <a:solidFill>
              <a:schemeClr val="tx1"/>
            </a:solidFill>
            <a:prstDash val="solid"/>
          </a:ln>
          <a:effectLst/>
        </p:spPr>
      </p:cxnSp>
      <p:cxnSp>
        <p:nvCxnSpPr>
          <p:cNvPr id="68" name="Connecteur droit 67"/>
          <p:cNvCxnSpPr/>
          <p:nvPr/>
        </p:nvCxnSpPr>
        <p:spPr>
          <a:xfrm>
            <a:off x="1655482" y="3523159"/>
            <a:ext cx="421500" cy="0"/>
          </a:xfrm>
          <a:prstGeom prst="line">
            <a:avLst/>
          </a:prstGeom>
          <a:noFill/>
          <a:ln w="9525" cap="flat" cmpd="sng" algn="ctr">
            <a:solidFill>
              <a:schemeClr val="tx1"/>
            </a:solidFill>
            <a:prstDash val="solid"/>
          </a:ln>
          <a:effectLst/>
        </p:spPr>
      </p:cxnSp>
      <p:sp>
        <p:nvSpPr>
          <p:cNvPr id="69" name="Freeform 1219"/>
          <p:cNvSpPr>
            <a:spLocks/>
          </p:cNvSpPr>
          <p:nvPr/>
        </p:nvSpPr>
        <p:spPr bwMode="auto">
          <a:xfrm>
            <a:off x="1097103" y="321478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0" name="Rectangle 1217"/>
          <p:cNvSpPr>
            <a:spLocks noChangeArrowheads="1"/>
          </p:cNvSpPr>
          <p:nvPr/>
        </p:nvSpPr>
        <p:spPr bwMode="auto">
          <a:xfrm>
            <a:off x="1027253" y="3424338"/>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71" name="Rectangle 1220"/>
          <p:cNvSpPr>
            <a:spLocks noChangeArrowheads="1"/>
          </p:cNvSpPr>
          <p:nvPr/>
        </p:nvSpPr>
        <p:spPr bwMode="auto">
          <a:xfrm>
            <a:off x="1022490" y="3417988"/>
            <a:ext cx="3063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P</a:t>
            </a:r>
            <a:endParaRPr lang="fr-FR" altLang="fr-FR" sz="1400" b="0" dirty="0">
              <a:solidFill>
                <a:prstClr val="black"/>
              </a:solidFill>
              <a:latin typeface="Arial" charset="0"/>
              <a:cs typeface="+mn-cs"/>
            </a:endParaRPr>
          </a:p>
        </p:txBody>
      </p:sp>
      <p:sp>
        <p:nvSpPr>
          <p:cNvPr id="72" name="Line 1218"/>
          <p:cNvSpPr>
            <a:spLocks noChangeShapeType="1"/>
          </p:cNvSpPr>
          <p:nvPr/>
        </p:nvSpPr>
        <p:spPr bwMode="auto">
          <a:xfrm flipV="1">
            <a:off x="1173303" y="3229076"/>
            <a:ext cx="0" cy="188912"/>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3" name="Rectangle 268"/>
          <p:cNvSpPr>
            <a:spLocks noChangeArrowheads="1"/>
          </p:cNvSpPr>
          <p:nvPr/>
        </p:nvSpPr>
        <p:spPr bwMode="auto">
          <a:xfrm>
            <a:off x="1720182" y="3701324"/>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74" name="Line 269"/>
          <p:cNvSpPr>
            <a:spLocks noChangeShapeType="1"/>
          </p:cNvSpPr>
          <p:nvPr/>
        </p:nvSpPr>
        <p:spPr bwMode="auto">
          <a:xfrm flipV="1">
            <a:off x="1866232" y="3536224"/>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5" name="Freeform 270"/>
          <p:cNvSpPr>
            <a:spLocks/>
          </p:cNvSpPr>
          <p:nvPr/>
        </p:nvSpPr>
        <p:spPr bwMode="auto">
          <a:xfrm>
            <a:off x="1789239" y="353146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76" name="Rectangle 271"/>
          <p:cNvSpPr>
            <a:spLocks noChangeArrowheads="1"/>
          </p:cNvSpPr>
          <p:nvPr/>
        </p:nvSpPr>
        <p:spPr bwMode="auto">
          <a:xfrm>
            <a:off x="1732381" y="3706087"/>
            <a:ext cx="2677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en-US" altLang="fr-FR" sz="1400" b="0" dirty="0" smtClean="0">
                <a:solidFill>
                  <a:prstClr val="black"/>
                </a:solidFill>
                <a:latin typeface="Calibri" pitchFamily="34" charset="0"/>
                <a:cs typeface="+mn-cs"/>
              </a:rPr>
              <a:t>S</a:t>
            </a:r>
            <a:endParaRPr lang="en-US" altLang="fr-FR" sz="1400" b="0" dirty="0">
              <a:solidFill>
                <a:prstClr val="black"/>
              </a:solidFill>
              <a:latin typeface="Calibri" pitchFamily="34" charset="0"/>
              <a:cs typeface="+mn-cs"/>
            </a:endParaRPr>
          </a:p>
        </p:txBody>
      </p:sp>
      <p:sp>
        <p:nvSpPr>
          <p:cNvPr id="77" name="ZoneTexte 76"/>
          <p:cNvSpPr txBox="1"/>
          <p:nvPr/>
        </p:nvSpPr>
        <p:spPr>
          <a:xfrm>
            <a:off x="1142701" y="2858843"/>
            <a:ext cx="1326004" cy="369332"/>
          </a:xfrm>
          <a:prstGeom prst="rect">
            <a:avLst/>
          </a:prstGeom>
          <a:noFill/>
        </p:spPr>
        <p:txBody>
          <a:bodyPr wrap="none" rtlCol="0">
            <a:spAutoFit/>
          </a:bodyPr>
          <a:lstStyle/>
          <a:p>
            <a:pPr fontAlgn="auto">
              <a:spcBef>
                <a:spcPts val="0"/>
              </a:spcBef>
              <a:spcAft>
                <a:spcPts val="0"/>
              </a:spcAft>
            </a:pPr>
            <a:r>
              <a:rPr lang="fr-FR" sz="1800" b="0" dirty="0" smtClean="0">
                <a:solidFill>
                  <a:prstClr val="black"/>
                </a:solidFill>
                <a:latin typeface="Arial" panose="020B0604020202020204" pitchFamily="34" charset="0"/>
                <a:cs typeface="Arial" panose="020B0604020202020204" pitchFamily="34" charset="0"/>
              </a:rPr>
              <a:t>Support (s)</a:t>
            </a:r>
          </a:p>
        </p:txBody>
      </p:sp>
      <p:sp>
        <p:nvSpPr>
          <p:cNvPr id="78" name="ZoneTexte 77"/>
          <p:cNvSpPr txBox="1"/>
          <p:nvPr/>
        </p:nvSpPr>
        <p:spPr>
          <a:xfrm>
            <a:off x="931918" y="2322063"/>
            <a:ext cx="1146468" cy="369332"/>
          </a:xfrm>
          <a:prstGeom prst="rect">
            <a:avLst/>
          </a:prstGeom>
          <a:noFill/>
        </p:spPr>
        <p:txBody>
          <a:bodyPr wrap="none" rtlCol="0">
            <a:spAutoFit/>
          </a:bodyPr>
          <a:lstStyle/>
          <a:p>
            <a:pPr fontAlgn="auto">
              <a:spcBef>
                <a:spcPts val="0"/>
              </a:spcBef>
              <a:spcAft>
                <a:spcPts val="0"/>
              </a:spcAft>
            </a:pPr>
            <a:r>
              <a:rPr lang="fr-FR" sz="1800" b="0" dirty="0" smtClean="0">
                <a:solidFill>
                  <a:prstClr val="black"/>
                </a:solidFill>
                <a:latin typeface="Arial" panose="020B0604020202020204" pitchFamily="34" charset="0"/>
                <a:cs typeface="Arial" panose="020B0604020202020204" pitchFamily="34" charset="0"/>
              </a:rPr>
              <a:t>Corps (c)</a:t>
            </a:r>
          </a:p>
        </p:txBody>
      </p:sp>
      <p:sp>
        <p:nvSpPr>
          <p:cNvPr id="79" name="Line 721"/>
          <p:cNvSpPr>
            <a:spLocks noChangeShapeType="1"/>
          </p:cNvSpPr>
          <p:nvPr/>
        </p:nvSpPr>
        <p:spPr bwMode="auto">
          <a:xfrm>
            <a:off x="3802784" y="1751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80" name="Line 721"/>
          <p:cNvSpPr>
            <a:spLocks noChangeShapeType="1"/>
          </p:cNvSpPr>
          <p:nvPr/>
        </p:nvSpPr>
        <p:spPr bwMode="auto">
          <a:xfrm>
            <a:off x="4101525" y="1751620"/>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81" name="Ellipse 80"/>
          <p:cNvSpPr/>
          <p:nvPr/>
        </p:nvSpPr>
        <p:spPr>
          <a:xfrm rot="507184">
            <a:off x="1690789" y="1810417"/>
            <a:ext cx="506036" cy="2404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82" name="Connecteur droit 81"/>
          <p:cNvCxnSpPr/>
          <p:nvPr/>
        </p:nvCxnSpPr>
        <p:spPr bwMode="auto">
          <a:xfrm>
            <a:off x="1847820" y="1878877"/>
            <a:ext cx="167130" cy="88135"/>
          </a:xfrm>
          <a:prstGeom prst="line">
            <a:avLst/>
          </a:prstGeom>
          <a:noFill/>
          <a:ln w="9525" cap="flat" cmpd="sng" algn="ctr">
            <a:solidFill>
              <a:schemeClr val="tx1"/>
            </a:solidFill>
            <a:prstDash val="solid"/>
            <a:round/>
            <a:headEnd type="none" w="med" len="med"/>
            <a:tailEnd type="none"/>
          </a:ln>
          <a:effectLst/>
        </p:spPr>
      </p:cxnSp>
      <p:cxnSp>
        <p:nvCxnSpPr>
          <p:cNvPr id="83" name="Connecteur droit 82"/>
          <p:cNvCxnSpPr/>
          <p:nvPr/>
        </p:nvCxnSpPr>
        <p:spPr bwMode="auto">
          <a:xfrm flipV="1">
            <a:off x="1847820" y="1878877"/>
            <a:ext cx="167130" cy="88135"/>
          </a:xfrm>
          <a:prstGeom prst="line">
            <a:avLst/>
          </a:prstGeom>
          <a:noFill/>
          <a:ln w="9525" cap="flat" cmpd="sng" algn="ctr">
            <a:solidFill>
              <a:schemeClr val="tx1"/>
            </a:solidFill>
            <a:prstDash val="solid"/>
            <a:round/>
            <a:headEnd type="none" w="med" len="med"/>
            <a:tailEnd type="none"/>
          </a:ln>
          <a:effectLst/>
        </p:spPr>
      </p:cxnSp>
      <p:sp>
        <p:nvSpPr>
          <p:cNvPr id="84" name="Cylindre 83"/>
          <p:cNvSpPr/>
          <p:nvPr/>
        </p:nvSpPr>
        <p:spPr>
          <a:xfrm>
            <a:off x="7510195" y="3567093"/>
            <a:ext cx="231493" cy="246927"/>
          </a:xfrm>
          <a:prstGeom prst="can">
            <a:avLst/>
          </a:prstGeom>
          <a:solidFill>
            <a:srgbClr val="FFFF99"/>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85" name="Groupe 84"/>
          <p:cNvGrpSpPr/>
          <p:nvPr/>
        </p:nvGrpSpPr>
        <p:grpSpPr>
          <a:xfrm>
            <a:off x="7588329" y="3877053"/>
            <a:ext cx="1266512" cy="72880"/>
            <a:chOff x="6362012" y="5948366"/>
            <a:chExt cx="1266512" cy="72880"/>
          </a:xfrm>
        </p:grpSpPr>
        <p:sp>
          <p:nvSpPr>
            <p:cNvPr id="86" name="Ellipse 85"/>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Ellipse 86"/>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88" name="Groupe 87"/>
          <p:cNvGrpSpPr/>
          <p:nvPr/>
        </p:nvGrpSpPr>
        <p:grpSpPr>
          <a:xfrm>
            <a:off x="7281323" y="3591492"/>
            <a:ext cx="1266512" cy="72880"/>
            <a:chOff x="6362012" y="5948366"/>
            <a:chExt cx="1266512" cy="72880"/>
          </a:xfrm>
        </p:grpSpPr>
        <p:sp>
          <p:nvSpPr>
            <p:cNvPr id="89" name="Ellipse 88"/>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Ellipse 89"/>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91" name="Cylindre 90"/>
          <p:cNvSpPr/>
          <p:nvPr/>
        </p:nvSpPr>
        <p:spPr>
          <a:xfrm>
            <a:off x="8432877" y="3567093"/>
            <a:ext cx="231493" cy="246927"/>
          </a:xfrm>
          <a:prstGeom prst="can">
            <a:avLst/>
          </a:prstGeom>
          <a:solidFill>
            <a:srgbClr val="FFFF99"/>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92" name="Groupe 91"/>
          <p:cNvGrpSpPr/>
          <p:nvPr/>
        </p:nvGrpSpPr>
        <p:grpSpPr>
          <a:xfrm>
            <a:off x="4799442" y="2654642"/>
            <a:ext cx="1266512" cy="72880"/>
            <a:chOff x="6362012" y="5948366"/>
            <a:chExt cx="1266512" cy="72880"/>
          </a:xfrm>
        </p:grpSpPr>
        <p:sp>
          <p:nvSpPr>
            <p:cNvPr id="93" name="Ellipse 9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4" name="Ellipse 9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95" name="Groupe 94"/>
          <p:cNvGrpSpPr/>
          <p:nvPr/>
        </p:nvGrpSpPr>
        <p:grpSpPr>
          <a:xfrm>
            <a:off x="5041952" y="2388423"/>
            <a:ext cx="1266512" cy="72880"/>
            <a:chOff x="6362012" y="5948366"/>
            <a:chExt cx="1266512" cy="72880"/>
          </a:xfrm>
        </p:grpSpPr>
        <p:sp>
          <p:nvSpPr>
            <p:cNvPr id="96" name="Ellipse 95"/>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7" name="Ellipse 96"/>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98" name="Freeform 97"/>
          <p:cNvSpPr>
            <a:spLocks/>
          </p:cNvSpPr>
          <p:nvPr/>
        </p:nvSpPr>
        <p:spPr bwMode="auto">
          <a:xfrm flipH="1" flipV="1">
            <a:off x="4021481" y="3093344"/>
            <a:ext cx="158750" cy="769015"/>
          </a:xfrm>
          <a:custGeom>
            <a:avLst/>
            <a:gdLst>
              <a:gd name="T0" fmla="*/ 0 w 288"/>
              <a:gd name="T1" fmla="*/ 0 h 1392"/>
              <a:gd name="T2" fmla="*/ 0 w 288"/>
              <a:gd name="T3" fmla="*/ 1344 h 1392"/>
              <a:gd name="T4" fmla="*/ 48 w 288"/>
              <a:gd name="T5" fmla="*/ 1392 h 1392"/>
              <a:gd name="T6" fmla="*/ 246 w 288"/>
              <a:gd name="T7" fmla="*/ 1392 h 1392"/>
              <a:gd name="T8" fmla="*/ 288 w 288"/>
              <a:gd name="T9" fmla="*/ 1344 h 1392"/>
              <a:gd name="T10" fmla="*/ 288 w 288"/>
              <a:gd name="T11" fmla="*/ 0 h 13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1392">
                <a:moveTo>
                  <a:pt x="0" y="0"/>
                </a:moveTo>
                <a:lnTo>
                  <a:pt x="0" y="1344"/>
                </a:lnTo>
                <a:lnTo>
                  <a:pt x="48" y="1392"/>
                </a:lnTo>
                <a:lnTo>
                  <a:pt x="246" y="1392"/>
                </a:lnTo>
                <a:lnTo>
                  <a:pt x="288" y="1344"/>
                </a:lnTo>
                <a:lnTo>
                  <a:pt x="288" y="0"/>
                </a:lnTo>
              </a:path>
            </a:pathLst>
          </a:custGeom>
          <a:solidFill>
            <a:schemeClr val="bg1"/>
          </a:solidFill>
          <a:ln w="1270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9" name="Group 98"/>
          <p:cNvGrpSpPr>
            <a:grpSpLocks/>
          </p:cNvGrpSpPr>
          <p:nvPr/>
        </p:nvGrpSpPr>
        <p:grpSpPr bwMode="auto">
          <a:xfrm flipH="1" flipV="1">
            <a:off x="4049593" y="3093344"/>
            <a:ext cx="102526" cy="514334"/>
            <a:chOff x="4134" y="989"/>
            <a:chExt cx="186" cy="931"/>
          </a:xfrm>
        </p:grpSpPr>
        <p:sp>
          <p:nvSpPr>
            <p:cNvPr id="100" name="Line 99"/>
            <p:cNvSpPr>
              <a:spLocks noChangeShapeType="1"/>
            </p:cNvSpPr>
            <p:nvPr/>
          </p:nvSpPr>
          <p:spPr bwMode="auto">
            <a:xfrm>
              <a:off x="4134" y="989"/>
              <a:ext cx="0" cy="93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1" name="Line 100"/>
            <p:cNvSpPr>
              <a:spLocks noChangeShapeType="1"/>
            </p:cNvSpPr>
            <p:nvPr/>
          </p:nvSpPr>
          <p:spPr bwMode="auto">
            <a:xfrm>
              <a:off x="4320" y="989"/>
              <a:ext cx="0" cy="93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2" name="Line 101"/>
          <p:cNvSpPr>
            <a:spLocks noChangeShapeType="1"/>
          </p:cNvSpPr>
          <p:nvPr/>
        </p:nvSpPr>
        <p:spPr bwMode="auto">
          <a:xfrm flipH="1" flipV="1">
            <a:off x="4021481" y="3607733"/>
            <a:ext cx="1587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 name="Line 102"/>
          <p:cNvSpPr>
            <a:spLocks noChangeShapeType="1"/>
          </p:cNvSpPr>
          <p:nvPr/>
        </p:nvSpPr>
        <p:spPr bwMode="auto">
          <a:xfrm flipH="1" flipV="1">
            <a:off x="4021481" y="3119862"/>
            <a:ext cx="15875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 name="Rectangle 103"/>
          <p:cNvSpPr>
            <a:spLocks noChangeArrowheads="1"/>
          </p:cNvSpPr>
          <p:nvPr/>
        </p:nvSpPr>
        <p:spPr bwMode="auto">
          <a:xfrm flipH="1" flipV="1">
            <a:off x="3942106" y="3861807"/>
            <a:ext cx="317500" cy="185624"/>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cxnSp>
        <p:nvCxnSpPr>
          <p:cNvPr id="105" name="Connecteur droit 104"/>
          <p:cNvCxnSpPr/>
          <p:nvPr/>
        </p:nvCxnSpPr>
        <p:spPr bwMode="auto">
          <a:xfrm>
            <a:off x="4101525" y="2923110"/>
            <a:ext cx="0" cy="1218277"/>
          </a:xfrm>
          <a:prstGeom prst="line">
            <a:avLst/>
          </a:prstGeom>
          <a:noFill/>
          <a:ln w="9525" cap="flat" cmpd="sng" algn="ctr">
            <a:solidFill>
              <a:schemeClr val="tx1"/>
            </a:solidFill>
            <a:prstDash val="lgDashDot"/>
            <a:round/>
            <a:headEnd type="none" w="med" len="med"/>
            <a:tailEnd type="none"/>
          </a:ln>
          <a:effectLst/>
        </p:spPr>
      </p:cxnSp>
      <p:cxnSp>
        <p:nvCxnSpPr>
          <p:cNvPr id="106" name="Connecteur droit avec flèche 105"/>
          <p:cNvCxnSpPr/>
          <p:nvPr/>
        </p:nvCxnSpPr>
        <p:spPr bwMode="auto">
          <a:xfrm>
            <a:off x="3528464" y="3449188"/>
            <a:ext cx="493017" cy="0"/>
          </a:xfrm>
          <a:prstGeom prst="straightConnector1">
            <a:avLst/>
          </a:prstGeom>
          <a:noFill/>
          <a:ln w="9525" cap="flat" cmpd="sng" algn="ctr">
            <a:solidFill>
              <a:schemeClr val="tx1"/>
            </a:solidFill>
            <a:prstDash val="solid"/>
            <a:round/>
            <a:headEnd type="none" w="med" len="med"/>
            <a:tailEnd type="arrow"/>
          </a:ln>
          <a:effectLst/>
        </p:spPr>
      </p:cxnSp>
      <p:cxnSp>
        <p:nvCxnSpPr>
          <p:cNvPr id="107" name="Connecteur droit avec flèche 106"/>
          <p:cNvCxnSpPr/>
          <p:nvPr/>
        </p:nvCxnSpPr>
        <p:spPr bwMode="auto">
          <a:xfrm flipH="1">
            <a:off x="4190053" y="3449188"/>
            <a:ext cx="246507" cy="0"/>
          </a:xfrm>
          <a:prstGeom prst="straightConnector1">
            <a:avLst/>
          </a:prstGeom>
          <a:noFill/>
          <a:ln w="9525" cap="flat" cmpd="sng" algn="ctr">
            <a:solidFill>
              <a:schemeClr val="tx1"/>
            </a:solidFill>
            <a:prstDash val="solid"/>
            <a:round/>
            <a:headEnd type="none" w="med" len="med"/>
            <a:tailEnd type="arrow"/>
          </a:ln>
          <a:effectLst/>
        </p:spPr>
      </p:cxnSp>
      <p:sp>
        <p:nvSpPr>
          <p:cNvPr id="108" name="ZoneTexte 107"/>
          <p:cNvSpPr txBox="1"/>
          <p:nvPr/>
        </p:nvSpPr>
        <p:spPr>
          <a:xfrm>
            <a:off x="3499653" y="3097956"/>
            <a:ext cx="505267" cy="369332"/>
          </a:xfrm>
          <a:prstGeom prst="rect">
            <a:avLst/>
          </a:prstGeom>
          <a:noFill/>
        </p:spPr>
        <p:txBody>
          <a:bodyPr wrap="none" rtlCol="0">
            <a:spAutoFit/>
          </a:bodyPr>
          <a:lstStyle/>
          <a:p>
            <a:r>
              <a:rPr lang="fr-FR" sz="1800" b="0" dirty="0" smtClean="0">
                <a:solidFill>
                  <a:schemeClr val="tx1"/>
                </a:solidFill>
                <a:latin typeface="Arial"/>
                <a:cs typeface="Arial"/>
              </a:rPr>
              <a:t>M6</a:t>
            </a:r>
          </a:p>
        </p:txBody>
      </p:sp>
      <p:cxnSp>
        <p:nvCxnSpPr>
          <p:cNvPr id="109" name="Connecteur droit avec flèche 108"/>
          <p:cNvCxnSpPr/>
          <p:nvPr/>
        </p:nvCxnSpPr>
        <p:spPr bwMode="auto">
          <a:xfrm>
            <a:off x="3528463" y="3795424"/>
            <a:ext cx="493017" cy="0"/>
          </a:xfrm>
          <a:prstGeom prst="straightConnector1">
            <a:avLst/>
          </a:prstGeom>
          <a:noFill/>
          <a:ln w="9525" cap="flat" cmpd="sng" algn="ctr">
            <a:solidFill>
              <a:schemeClr val="tx1"/>
            </a:solidFill>
            <a:prstDash val="solid"/>
            <a:round/>
            <a:headEnd type="none" w="med" len="med"/>
            <a:tailEnd type="arrow"/>
          </a:ln>
          <a:effectLst/>
        </p:spPr>
      </p:cxnSp>
      <p:cxnSp>
        <p:nvCxnSpPr>
          <p:cNvPr id="110" name="Connecteur droit avec flèche 109"/>
          <p:cNvCxnSpPr/>
          <p:nvPr/>
        </p:nvCxnSpPr>
        <p:spPr bwMode="auto">
          <a:xfrm flipH="1">
            <a:off x="4190052" y="3795424"/>
            <a:ext cx="246507" cy="0"/>
          </a:xfrm>
          <a:prstGeom prst="straightConnector1">
            <a:avLst/>
          </a:prstGeom>
          <a:noFill/>
          <a:ln w="9525" cap="flat" cmpd="sng" algn="ctr">
            <a:solidFill>
              <a:schemeClr val="tx1"/>
            </a:solidFill>
            <a:prstDash val="solid"/>
            <a:round/>
            <a:headEnd type="none" w="med" len="med"/>
            <a:tailEnd type="arrow"/>
          </a:ln>
          <a:effectLst/>
        </p:spPr>
      </p:cxnSp>
      <p:sp>
        <p:nvSpPr>
          <p:cNvPr id="111" name="ZoneTexte 110"/>
          <p:cNvSpPr txBox="1"/>
          <p:nvPr/>
        </p:nvSpPr>
        <p:spPr>
          <a:xfrm>
            <a:off x="3193166" y="3535003"/>
            <a:ext cx="396262" cy="276999"/>
          </a:xfrm>
          <a:prstGeom prst="rect">
            <a:avLst/>
          </a:prstGeom>
          <a:noFill/>
        </p:spPr>
        <p:txBody>
          <a:bodyPr wrap="none" rtlCol="0">
            <a:spAutoFit/>
          </a:bodyPr>
          <a:lstStyle/>
          <a:p>
            <a:r>
              <a:rPr lang="fr-FR" sz="1200" b="0" dirty="0" smtClean="0">
                <a:solidFill>
                  <a:schemeClr val="tx1"/>
                </a:solidFill>
                <a:latin typeface="Arial"/>
                <a:cs typeface="Arial"/>
                <a:sym typeface="Symbol"/>
              </a:rPr>
              <a:t></a:t>
            </a:r>
            <a:r>
              <a:rPr lang="fr-FR" sz="1200" b="0" dirty="0" smtClean="0">
                <a:solidFill>
                  <a:schemeClr val="tx1"/>
                </a:solidFill>
                <a:latin typeface="Arial"/>
                <a:cs typeface="Arial"/>
              </a:rPr>
              <a:t>6</a:t>
            </a:r>
          </a:p>
        </p:txBody>
      </p:sp>
      <p:sp>
        <p:nvSpPr>
          <p:cNvPr id="112" name="ZoneTexte 111"/>
          <p:cNvSpPr txBox="1"/>
          <p:nvPr/>
        </p:nvSpPr>
        <p:spPr>
          <a:xfrm>
            <a:off x="3419311" y="3422602"/>
            <a:ext cx="426720" cy="430887"/>
          </a:xfrm>
          <a:prstGeom prst="rect">
            <a:avLst/>
          </a:prstGeom>
          <a:noFill/>
        </p:spPr>
        <p:txBody>
          <a:bodyPr wrap="none" rtlCol="0">
            <a:spAutoFit/>
          </a:bodyPr>
          <a:lstStyle/>
          <a:p>
            <a:r>
              <a:rPr lang="fr-FR" sz="1050" b="0" dirty="0" smtClean="0">
                <a:solidFill>
                  <a:schemeClr val="tx1"/>
                </a:solidFill>
                <a:latin typeface="Arial"/>
                <a:cs typeface="Arial"/>
              </a:rPr>
              <a:t>0</a:t>
            </a:r>
          </a:p>
          <a:p>
            <a:r>
              <a:rPr lang="fr-FR" sz="1050" b="0" dirty="0" smtClean="0">
                <a:solidFill>
                  <a:schemeClr val="tx1"/>
                </a:solidFill>
                <a:latin typeface="Arial"/>
                <a:cs typeface="Arial"/>
              </a:rPr>
              <a:t>-0,1</a:t>
            </a:r>
          </a:p>
        </p:txBody>
      </p:sp>
      <p:sp>
        <p:nvSpPr>
          <p:cNvPr id="113" name="ZoneTexte 112"/>
          <p:cNvSpPr txBox="1"/>
          <p:nvPr/>
        </p:nvSpPr>
        <p:spPr>
          <a:xfrm>
            <a:off x="79221" y="1235263"/>
            <a:ext cx="372218" cy="276999"/>
          </a:xfrm>
          <a:prstGeom prst="rect">
            <a:avLst/>
          </a:prstGeom>
          <a:noFill/>
        </p:spPr>
        <p:txBody>
          <a:bodyPr wrap="none" rtlCol="0">
            <a:spAutoFit/>
          </a:bodyPr>
          <a:lstStyle/>
          <a:p>
            <a:r>
              <a:rPr lang="fr-FR" sz="1200" b="0" dirty="0" smtClean="0">
                <a:solidFill>
                  <a:schemeClr val="tx1"/>
                </a:solidFill>
                <a:latin typeface="Arial"/>
                <a:cs typeface="Arial"/>
              </a:rPr>
              <a:t>(a)</a:t>
            </a:r>
          </a:p>
        </p:txBody>
      </p:sp>
      <p:sp>
        <p:nvSpPr>
          <p:cNvPr id="114" name="ZoneTexte 113"/>
          <p:cNvSpPr txBox="1"/>
          <p:nvPr/>
        </p:nvSpPr>
        <p:spPr>
          <a:xfrm>
            <a:off x="4580584" y="1235263"/>
            <a:ext cx="372218" cy="276999"/>
          </a:xfrm>
          <a:prstGeom prst="rect">
            <a:avLst/>
          </a:prstGeom>
          <a:noFill/>
        </p:spPr>
        <p:txBody>
          <a:bodyPr wrap="none" rtlCol="0">
            <a:spAutoFit/>
          </a:bodyPr>
          <a:lstStyle/>
          <a:p>
            <a:r>
              <a:rPr lang="fr-FR" sz="1200" b="0" dirty="0" smtClean="0">
                <a:solidFill>
                  <a:schemeClr val="tx1"/>
                </a:solidFill>
                <a:latin typeface="Arial"/>
                <a:cs typeface="Arial"/>
              </a:rPr>
              <a:t>(b)</a:t>
            </a:r>
          </a:p>
        </p:txBody>
      </p:sp>
      <p:sp>
        <p:nvSpPr>
          <p:cNvPr id="115" name="ZoneTexte 114"/>
          <p:cNvSpPr txBox="1"/>
          <p:nvPr/>
        </p:nvSpPr>
        <p:spPr>
          <a:xfrm>
            <a:off x="6840876" y="1235263"/>
            <a:ext cx="372218" cy="276999"/>
          </a:xfrm>
          <a:prstGeom prst="rect">
            <a:avLst/>
          </a:prstGeom>
          <a:noFill/>
        </p:spPr>
        <p:txBody>
          <a:bodyPr wrap="none" rtlCol="0">
            <a:spAutoFit/>
          </a:bodyPr>
          <a:lstStyle/>
          <a:p>
            <a:r>
              <a:rPr lang="fr-FR" sz="1200" b="0" dirty="0" smtClean="0">
                <a:solidFill>
                  <a:schemeClr val="tx1"/>
                </a:solidFill>
                <a:latin typeface="Arial"/>
                <a:cs typeface="Arial"/>
              </a:rPr>
              <a:t>(c)</a:t>
            </a:r>
          </a:p>
        </p:txBody>
      </p:sp>
      <p:grpSp>
        <p:nvGrpSpPr>
          <p:cNvPr id="116" name="Groupe 115"/>
          <p:cNvGrpSpPr/>
          <p:nvPr/>
        </p:nvGrpSpPr>
        <p:grpSpPr>
          <a:xfrm>
            <a:off x="2973819" y="2061154"/>
            <a:ext cx="315792" cy="432244"/>
            <a:chOff x="4958732" y="3486545"/>
            <a:chExt cx="315792" cy="432244"/>
          </a:xfrm>
        </p:grpSpPr>
        <p:sp>
          <p:nvSpPr>
            <p:cNvPr id="117"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18"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19"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20"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grpSp>
      <p:sp>
        <p:nvSpPr>
          <p:cNvPr id="128" name="Cube 127"/>
          <p:cNvSpPr/>
          <p:nvPr/>
        </p:nvSpPr>
        <p:spPr>
          <a:xfrm flipH="1">
            <a:off x="4567025" y="3584181"/>
            <a:ext cx="2083443" cy="999740"/>
          </a:xfrm>
          <a:prstGeom prst="cube">
            <a:avLst>
              <a:gd name="adj" fmla="val 49590"/>
            </a:avLst>
          </a:prstGeom>
          <a:solidFill>
            <a:srgbClr val="FFFF99"/>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29" name="Groupe 128"/>
          <p:cNvGrpSpPr/>
          <p:nvPr/>
        </p:nvGrpSpPr>
        <p:grpSpPr>
          <a:xfrm>
            <a:off x="5116173" y="3925010"/>
            <a:ext cx="1266512" cy="72880"/>
            <a:chOff x="6362012" y="5948366"/>
            <a:chExt cx="1266512" cy="72880"/>
          </a:xfrm>
        </p:grpSpPr>
        <p:sp>
          <p:nvSpPr>
            <p:cNvPr id="130" name="Ellipse 129"/>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1" name="Ellipse 130"/>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32" name="Groupe 131"/>
          <p:cNvGrpSpPr/>
          <p:nvPr/>
        </p:nvGrpSpPr>
        <p:grpSpPr>
          <a:xfrm>
            <a:off x="4809167" y="3639449"/>
            <a:ext cx="1266512" cy="72880"/>
            <a:chOff x="6362012" y="5948366"/>
            <a:chExt cx="1266512" cy="72880"/>
          </a:xfrm>
        </p:grpSpPr>
        <p:sp>
          <p:nvSpPr>
            <p:cNvPr id="133" name="Ellipse 13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4" name="Ellipse 13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4" name="Groupe 3"/>
          <p:cNvGrpSpPr/>
          <p:nvPr/>
        </p:nvGrpSpPr>
        <p:grpSpPr>
          <a:xfrm>
            <a:off x="6987787" y="1486799"/>
            <a:ext cx="2083443" cy="1558517"/>
            <a:chOff x="6987787" y="1486799"/>
            <a:chExt cx="2083443" cy="1558517"/>
          </a:xfrm>
        </p:grpSpPr>
        <p:sp>
          <p:nvSpPr>
            <p:cNvPr id="121" name="Cube 120"/>
            <p:cNvSpPr/>
            <p:nvPr/>
          </p:nvSpPr>
          <p:spPr>
            <a:xfrm flipH="1" flipV="1">
              <a:off x="6987787" y="1486799"/>
              <a:ext cx="2083443" cy="127143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22" name="Groupe 121"/>
            <p:cNvGrpSpPr/>
            <p:nvPr/>
          </p:nvGrpSpPr>
          <p:grpSpPr>
            <a:xfrm>
              <a:off x="7231160" y="2623121"/>
              <a:ext cx="1266512" cy="72880"/>
              <a:chOff x="6362012" y="5948366"/>
              <a:chExt cx="1266512" cy="72880"/>
            </a:xfrm>
          </p:grpSpPr>
          <p:sp>
            <p:nvSpPr>
              <p:cNvPr id="123" name="Ellipse 122"/>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4" name="Ellipse 123"/>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25" name="Groupe 124"/>
            <p:cNvGrpSpPr/>
            <p:nvPr/>
          </p:nvGrpSpPr>
          <p:grpSpPr>
            <a:xfrm>
              <a:off x="7473670" y="2356902"/>
              <a:ext cx="1266512" cy="72880"/>
              <a:chOff x="6362012" y="5948366"/>
              <a:chExt cx="1266512" cy="72880"/>
            </a:xfrm>
          </p:grpSpPr>
          <p:sp>
            <p:nvSpPr>
              <p:cNvPr id="126" name="Ellipse 125"/>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7" name="Ellipse 126"/>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43" name="Cylindre 142"/>
            <p:cNvSpPr/>
            <p:nvPr/>
          </p:nvSpPr>
          <p:spPr bwMode="auto">
            <a:xfrm flipV="1">
              <a:off x="7422829" y="2758070"/>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44" name="Ellipse 143"/>
            <p:cNvSpPr/>
            <p:nvPr/>
          </p:nvSpPr>
          <p:spPr>
            <a:xfrm>
              <a:off x="7445487" y="2477938"/>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5" name="Ellipse 144"/>
            <p:cNvSpPr/>
            <p:nvPr/>
          </p:nvSpPr>
          <p:spPr>
            <a:xfrm>
              <a:off x="8136550" y="2477938"/>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6" name="Ellipse 145"/>
            <p:cNvSpPr/>
            <p:nvPr/>
          </p:nvSpPr>
          <p:spPr>
            <a:xfrm>
              <a:off x="7500364" y="2956709"/>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7" name="Cylindre 146"/>
            <p:cNvSpPr/>
            <p:nvPr/>
          </p:nvSpPr>
          <p:spPr bwMode="auto">
            <a:xfrm flipV="1">
              <a:off x="8140806" y="2752424"/>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48" name="Ellipse 147"/>
            <p:cNvSpPr/>
            <p:nvPr/>
          </p:nvSpPr>
          <p:spPr>
            <a:xfrm>
              <a:off x="8218341" y="2951063"/>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149" name="Connecteur droit avec flèche 148"/>
            <p:cNvCxnSpPr/>
            <p:nvPr/>
          </p:nvCxnSpPr>
          <p:spPr bwMode="auto">
            <a:xfrm flipV="1">
              <a:off x="7594460" y="2579942"/>
              <a:ext cx="0" cy="232117"/>
            </a:xfrm>
            <a:prstGeom prst="straightConnector1">
              <a:avLst/>
            </a:prstGeom>
            <a:noFill/>
            <a:ln w="9525" cap="flat" cmpd="sng" algn="ctr">
              <a:solidFill>
                <a:schemeClr val="tx1"/>
              </a:solidFill>
              <a:prstDash val="solid"/>
              <a:round/>
              <a:headEnd type="none" w="med" len="med"/>
              <a:tailEnd type="arrow"/>
            </a:ln>
            <a:effectLst/>
          </p:spPr>
        </p:cxnSp>
        <p:cxnSp>
          <p:nvCxnSpPr>
            <p:cNvPr id="150" name="Connecteur droit avec flèche 149"/>
            <p:cNvCxnSpPr/>
            <p:nvPr/>
          </p:nvCxnSpPr>
          <p:spPr bwMode="auto">
            <a:xfrm flipV="1">
              <a:off x="8307641" y="2579942"/>
              <a:ext cx="0" cy="232117"/>
            </a:xfrm>
            <a:prstGeom prst="straightConnector1">
              <a:avLst/>
            </a:prstGeom>
            <a:noFill/>
            <a:ln w="9525" cap="flat" cmpd="sng" algn="ctr">
              <a:solidFill>
                <a:schemeClr val="tx1"/>
              </a:solidFill>
              <a:prstDash val="solid"/>
              <a:round/>
              <a:headEnd type="none" w="med" len="med"/>
              <a:tailEnd type="arrow"/>
            </a:ln>
            <a:effectLst/>
          </p:spPr>
        </p:cxnSp>
      </p:grpSp>
      <p:cxnSp>
        <p:nvCxnSpPr>
          <p:cNvPr id="151" name="Connecteur droit 150"/>
          <p:cNvCxnSpPr/>
          <p:nvPr/>
        </p:nvCxnSpPr>
        <p:spPr bwMode="auto">
          <a:xfrm>
            <a:off x="3942106" y="3449188"/>
            <a:ext cx="297307" cy="0"/>
          </a:xfrm>
          <a:prstGeom prst="line">
            <a:avLst/>
          </a:prstGeom>
          <a:noFill/>
          <a:ln w="9525" cap="flat" cmpd="sng" algn="ctr">
            <a:solidFill>
              <a:schemeClr val="tx1"/>
            </a:solidFill>
            <a:prstDash val="solid"/>
            <a:round/>
            <a:headEnd type="none" w="med" len="med"/>
            <a:tailEnd type="none"/>
          </a:ln>
          <a:effectLst/>
        </p:spPr>
      </p:cxnSp>
      <p:cxnSp>
        <p:nvCxnSpPr>
          <p:cNvPr id="152" name="Connecteur droit 151"/>
          <p:cNvCxnSpPr/>
          <p:nvPr/>
        </p:nvCxnSpPr>
        <p:spPr bwMode="auto">
          <a:xfrm>
            <a:off x="3994837" y="3789785"/>
            <a:ext cx="297307" cy="0"/>
          </a:xfrm>
          <a:prstGeom prst="line">
            <a:avLst/>
          </a:prstGeom>
          <a:noFill/>
          <a:ln w="9525" cap="flat" cmpd="sng" algn="ctr">
            <a:solidFill>
              <a:schemeClr val="tx1"/>
            </a:solidFill>
            <a:prstDash val="solid"/>
            <a:round/>
            <a:headEnd type="none" w="med" len="med"/>
            <a:tailEnd type="none"/>
          </a:ln>
          <a:effectLst/>
        </p:spPr>
      </p:cxnSp>
      <p:sp>
        <p:nvSpPr>
          <p:cNvPr id="155" name="ZoneTexte 2"/>
          <p:cNvSpPr txBox="1">
            <a:spLocks noChangeArrowheads="1"/>
          </p:cNvSpPr>
          <p:nvPr/>
        </p:nvSpPr>
        <p:spPr bwMode="auto">
          <a:xfrm>
            <a:off x="69850" y="66675"/>
            <a:ext cx="2758704"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latin typeface="Arial Unicode MS"/>
                <a:ea typeface="Arial Unicode MS"/>
                <a:cs typeface="Arial Unicode MS"/>
              </a:rPr>
              <a:t>Ⓜ ET Ⓛ </a:t>
            </a:r>
            <a:r>
              <a:rPr lang="fr-FR" altLang="fr-FR" sz="2400" dirty="0" smtClean="0">
                <a:solidFill>
                  <a:schemeClr val="tx1"/>
                </a:solidFill>
              </a:rPr>
              <a:t>AVEC </a:t>
            </a:r>
            <a:r>
              <a:rPr lang="fr-FR" altLang="fr-FR" sz="2400" dirty="0" smtClean="0">
                <a:solidFill>
                  <a:schemeClr val="tx1"/>
                </a:solidFill>
                <a:latin typeface="Arial Unicode MS"/>
                <a:ea typeface="Arial Unicode MS"/>
                <a:cs typeface="Arial Unicode MS"/>
              </a:rPr>
              <a:t> Ⓖ</a:t>
            </a:r>
            <a:endParaRPr lang="fr-FR" altLang="fr-FR" sz="2400" dirty="0">
              <a:solidFill>
                <a:schemeClr val="tx1"/>
              </a:solidFill>
            </a:endParaRPr>
          </a:p>
        </p:txBody>
      </p:sp>
      <p:sp>
        <p:nvSpPr>
          <p:cNvPr id="156" name="Cylindre 155"/>
          <p:cNvSpPr/>
          <p:nvPr/>
        </p:nvSpPr>
        <p:spPr bwMode="auto">
          <a:xfrm rot="10800000" flipV="1">
            <a:off x="5821041" y="3356992"/>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57" name="Ellipse 156"/>
          <p:cNvSpPr/>
          <p:nvPr/>
        </p:nvSpPr>
        <p:spPr>
          <a:xfrm rot="10800000">
            <a:off x="5898577" y="3399880"/>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8" name="Cylindre 157"/>
          <p:cNvSpPr/>
          <p:nvPr/>
        </p:nvSpPr>
        <p:spPr bwMode="auto">
          <a:xfrm rot="10800000" flipV="1">
            <a:off x="5103064" y="3362638"/>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59" name="Ellipse 158"/>
          <p:cNvSpPr/>
          <p:nvPr/>
        </p:nvSpPr>
        <p:spPr>
          <a:xfrm rot="10800000">
            <a:off x="5180600" y="3405526"/>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2" name="Ellipse 161"/>
          <p:cNvSpPr/>
          <p:nvPr/>
        </p:nvSpPr>
        <p:spPr>
          <a:xfrm>
            <a:off x="5136444" y="3728907"/>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3" name="Ellipse 162"/>
          <p:cNvSpPr/>
          <p:nvPr/>
        </p:nvSpPr>
        <p:spPr>
          <a:xfrm>
            <a:off x="5827507" y="3728907"/>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160" name="Connecteur droit avec flèche 159"/>
          <p:cNvCxnSpPr/>
          <p:nvPr/>
        </p:nvCxnSpPr>
        <p:spPr bwMode="auto">
          <a:xfrm>
            <a:off x="5270967" y="3631481"/>
            <a:ext cx="0" cy="232117"/>
          </a:xfrm>
          <a:prstGeom prst="straightConnector1">
            <a:avLst/>
          </a:prstGeom>
          <a:noFill/>
          <a:ln w="9525" cap="flat" cmpd="sng" algn="ctr">
            <a:solidFill>
              <a:schemeClr val="tx1"/>
            </a:solidFill>
            <a:prstDash val="solid"/>
            <a:round/>
            <a:headEnd type="none" w="med" len="med"/>
            <a:tailEnd type="arrow"/>
          </a:ln>
          <a:effectLst/>
        </p:spPr>
      </p:cxnSp>
      <p:cxnSp>
        <p:nvCxnSpPr>
          <p:cNvPr id="161" name="Connecteur droit avec flèche 160"/>
          <p:cNvCxnSpPr/>
          <p:nvPr/>
        </p:nvCxnSpPr>
        <p:spPr bwMode="auto">
          <a:xfrm>
            <a:off x="6028980" y="3593283"/>
            <a:ext cx="0" cy="232117"/>
          </a:xfrm>
          <a:prstGeom prst="straightConnector1">
            <a:avLst/>
          </a:prstGeom>
          <a:noFill/>
          <a:ln w="9525" cap="flat" cmpd="sng" algn="ctr">
            <a:solidFill>
              <a:schemeClr val="tx1"/>
            </a:solidFill>
            <a:prstDash val="solid"/>
            <a:round/>
            <a:headEnd type="none" w="med" len="med"/>
            <a:tailEnd type="arrow"/>
          </a:ln>
          <a:effectLst/>
        </p:spPr>
      </p:cxnSp>
      <p:grpSp>
        <p:nvGrpSpPr>
          <p:cNvPr id="3" name="Groupe 2"/>
          <p:cNvGrpSpPr/>
          <p:nvPr/>
        </p:nvGrpSpPr>
        <p:grpSpPr>
          <a:xfrm rot="10800000">
            <a:off x="5041952" y="2511310"/>
            <a:ext cx="1113152" cy="241114"/>
            <a:chOff x="7662595" y="3719493"/>
            <a:chExt cx="1154175" cy="246927"/>
          </a:xfrm>
        </p:grpSpPr>
        <p:sp>
          <p:nvSpPr>
            <p:cNvPr id="135" name="Cylindre 134"/>
            <p:cNvSpPr/>
            <p:nvPr/>
          </p:nvSpPr>
          <p:spPr>
            <a:xfrm>
              <a:off x="7662595" y="3719493"/>
              <a:ext cx="231493" cy="246927"/>
            </a:xfrm>
            <a:prstGeom prst="can">
              <a:avLst/>
            </a:prstGeom>
            <a:solidFill>
              <a:srgbClr val="66FFFF"/>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6" name="Cylindre 135"/>
            <p:cNvSpPr/>
            <p:nvPr/>
          </p:nvSpPr>
          <p:spPr>
            <a:xfrm>
              <a:off x="8585277" y="3719493"/>
              <a:ext cx="231493" cy="246927"/>
            </a:xfrm>
            <a:prstGeom prst="can">
              <a:avLst/>
            </a:prstGeom>
            <a:solidFill>
              <a:srgbClr val="66FFFF"/>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227806951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 name="Forme libre 253"/>
          <p:cNvSpPr/>
          <p:nvPr/>
        </p:nvSpPr>
        <p:spPr bwMode="auto">
          <a:xfrm>
            <a:off x="247324" y="3968136"/>
            <a:ext cx="3066779"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278" name="Forme libre 277"/>
          <p:cNvSpPr/>
          <p:nvPr/>
        </p:nvSpPr>
        <p:spPr bwMode="auto">
          <a:xfrm>
            <a:off x="603477" y="4004695"/>
            <a:ext cx="403676" cy="47545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35060">
                <a:moveTo>
                  <a:pt x="0" y="735060"/>
                </a:moveTo>
                <a:cubicBezTo>
                  <a:pt x="11906" y="667591"/>
                  <a:pt x="23813" y="620646"/>
                  <a:pt x="28575" y="550138"/>
                </a:cubicBezTo>
                <a:cubicBezTo>
                  <a:pt x="33337" y="479630"/>
                  <a:pt x="30266" y="403702"/>
                  <a:pt x="28575" y="312013"/>
                </a:cubicBezTo>
                <a:cubicBezTo>
                  <a:pt x="26884" y="220324"/>
                  <a:pt x="17880" y="116586"/>
                  <a:pt x="18427" y="1"/>
                </a:cubicBezTo>
                <a:cubicBezTo>
                  <a:pt x="83252" y="16411"/>
                  <a:pt x="82195" y="20244"/>
                  <a:pt x="133350" y="26263"/>
                </a:cubicBezTo>
                <a:cubicBezTo>
                  <a:pt x="184506" y="32282"/>
                  <a:pt x="280910" y="34526"/>
                  <a:pt x="325360" y="36114"/>
                </a:cubicBezTo>
                <a:cubicBezTo>
                  <a:pt x="369810" y="37701"/>
                  <a:pt x="368224" y="34736"/>
                  <a:pt x="400050" y="35788"/>
                </a:cubicBezTo>
                <a:cubicBezTo>
                  <a:pt x="404812" y="100875"/>
                  <a:pt x="379413" y="315188"/>
                  <a:pt x="381000" y="416788"/>
                </a:cubicBezTo>
                <a:cubicBezTo>
                  <a:pt x="382588" y="518388"/>
                  <a:pt x="401638" y="588238"/>
                  <a:pt x="409575" y="645388"/>
                </a:cubicBezTo>
                <a:cubicBezTo>
                  <a:pt x="417512" y="702538"/>
                  <a:pt x="423068" y="696634"/>
                  <a:pt x="428625" y="725209"/>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2" name="ZoneTexte 2"/>
          <p:cNvSpPr txBox="1">
            <a:spLocks noChangeArrowheads="1"/>
          </p:cNvSpPr>
          <p:nvPr/>
        </p:nvSpPr>
        <p:spPr bwMode="auto">
          <a:xfrm>
            <a:off x="69850" y="90425"/>
            <a:ext cx="4436471"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MAXI/MINI  MATIERE AVEC</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111" name="ZoneTexte 110"/>
          <p:cNvSpPr txBox="1"/>
          <p:nvPr/>
        </p:nvSpPr>
        <p:spPr>
          <a:xfrm>
            <a:off x="-29501" y="3282836"/>
            <a:ext cx="402674" cy="307777"/>
          </a:xfrm>
          <a:prstGeom prst="rect">
            <a:avLst/>
          </a:prstGeom>
          <a:noFill/>
        </p:spPr>
        <p:txBody>
          <a:bodyPr wrap="none" rtlCol="0">
            <a:spAutoFit/>
          </a:bodyPr>
          <a:lstStyle/>
          <a:p>
            <a:r>
              <a:rPr lang="fr-FR" sz="1400" b="0" dirty="0" smtClean="0">
                <a:solidFill>
                  <a:schemeClr val="tx1"/>
                </a:solidFill>
                <a:latin typeface="Arial"/>
                <a:cs typeface="Arial"/>
              </a:rPr>
              <a:t>(c)</a:t>
            </a:r>
          </a:p>
        </p:txBody>
      </p:sp>
      <p:sp>
        <p:nvSpPr>
          <p:cNvPr id="305" name="ZoneTexte 304"/>
          <p:cNvSpPr txBox="1"/>
          <p:nvPr/>
        </p:nvSpPr>
        <p:spPr>
          <a:xfrm>
            <a:off x="3905798" y="3282836"/>
            <a:ext cx="475777" cy="307777"/>
          </a:xfrm>
          <a:prstGeom prst="rect">
            <a:avLst/>
          </a:prstGeom>
          <a:noFill/>
        </p:spPr>
        <p:txBody>
          <a:bodyPr wrap="square" rtlCol="0">
            <a:spAutoFit/>
          </a:bodyPr>
          <a:lstStyle/>
          <a:p>
            <a:r>
              <a:rPr lang="fr-FR" sz="1400" b="0" dirty="0" smtClean="0">
                <a:solidFill>
                  <a:schemeClr val="tx1"/>
                </a:solidFill>
                <a:latin typeface="Arial"/>
                <a:cs typeface="Arial"/>
              </a:rPr>
              <a:t>(d)</a:t>
            </a:r>
          </a:p>
        </p:txBody>
      </p:sp>
      <p:sp>
        <p:nvSpPr>
          <p:cNvPr id="335" name="Rectangle 92"/>
          <p:cNvSpPr>
            <a:spLocks noChangeArrowheads="1"/>
          </p:cNvSpPr>
          <p:nvPr/>
        </p:nvSpPr>
        <p:spPr bwMode="auto">
          <a:xfrm>
            <a:off x="395902" y="2242516"/>
            <a:ext cx="2802761"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40" name="Line 102"/>
          <p:cNvSpPr>
            <a:spLocks noChangeShapeType="1"/>
          </p:cNvSpPr>
          <p:nvPr/>
        </p:nvSpPr>
        <p:spPr bwMode="auto">
          <a:xfrm rot="16200000" flipV="1">
            <a:off x="1350037" y="1521839"/>
            <a:ext cx="0" cy="73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1" name="Line 104"/>
          <p:cNvSpPr>
            <a:spLocks noChangeShapeType="1"/>
          </p:cNvSpPr>
          <p:nvPr/>
        </p:nvSpPr>
        <p:spPr bwMode="auto">
          <a:xfrm>
            <a:off x="1104112" y="2403386"/>
            <a:ext cx="209419"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2" name="Rectangle 105"/>
          <p:cNvSpPr>
            <a:spLocks noChangeArrowheads="1"/>
          </p:cNvSpPr>
          <p:nvPr/>
        </p:nvSpPr>
        <p:spPr bwMode="auto">
          <a:xfrm>
            <a:off x="2506418" y="110269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charset="0"/>
              </a:rPr>
              <a:t>D</a:t>
            </a:r>
            <a:endParaRPr lang="en-GB" altLang="fr-FR" sz="1400" b="0" dirty="0">
              <a:solidFill>
                <a:prstClr val="black"/>
              </a:solidFill>
              <a:latin typeface="Arial" charset="0"/>
            </a:endParaRPr>
          </a:p>
        </p:txBody>
      </p:sp>
      <p:sp>
        <p:nvSpPr>
          <p:cNvPr id="343" name="Rectangle 107"/>
          <p:cNvSpPr>
            <a:spLocks noChangeArrowheads="1"/>
          </p:cNvSpPr>
          <p:nvPr/>
        </p:nvSpPr>
        <p:spPr bwMode="auto">
          <a:xfrm>
            <a:off x="1384914" y="1102691"/>
            <a:ext cx="1454147"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44" name="Line 108"/>
          <p:cNvSpPr>
            <a:spLocks noChangeShapeType="1"/>
          </p:cNvSpPr>
          <p:nvPr/>
        </p:nvSpPr>
        <p:spPr bwMode="auto">
          <a:xfrm>
            <a:off x="1683365" y="110269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45" name="Line 109"/>
          <p:cNvSpPr>
            <a:spLocks noChangeShapeType="1"/>
          </p:cNvSpPr>
          <p:nvPr/>
        </p:nvSpPr>
        <p:spPr bwMode="auto">
          <a:xfrm>
            <a:off x="2527417" y="110269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nvGrpSpPr>
          <p:cNvPr id="349" name="Group 113"/>
          <p:cNvGrpSpPr>
            <a:grpSpLocks/>
          </p:cNvGrpSpPr>
          <p:nvPr/>
        </p:nvGrpSpPr>
        <p:grpSpPr bwMode="auto">
          <a:xfrm>
            <a:off x="1438890" y="1159841"/>
            <a:ext cx="190500" cy="190500"/>
            <a:chOff x="4360" y="1124"/>
            <a:chExt cx="120" cy="120"/>
          </a:xfrm>
        </p:grpSpPr>
        <p:sp>
          <p:nvSpPr>
            <p:cNvPr id="350" name="Oval 114"/>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51" name="Line 115"/>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52" name="Line 116"/>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sp>
        <p:nvSpPr>
          <p:cNvPr id="353" name="Text Box 117"/>
          <p:cNvSpPr txBox="1">
            <a:spLocks noChangeArrowheads="1"/>
          </p:cNvSpPr>
          <p:nvPr/>
        </p:nvSpPr>
        <p:spPr bwMode="auto">
          <a:xfrm>
            <a:off x="1357927" y="842216"/>
            <a:ext cx="4235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Arial" charset="0"/>
              </a:rPr>
              <a:t>2x </a:t>
            </a:r>
            <a:endParaRPr lang="en-GB" altLang="fr-FR" sz="1400" b="0" dirty="0">
              <a:solidFill>
                <a:prstClr val="black"/>
              </a:solidFill>
              <a:latin typeface="Arial" charset="0"/>
            </a:endParaRPr>
          </a:p>
        </p:txBody>
      </p:sp>
      <p:sp>
        <p:nvSpPr>
          <p:cNvPr id="355" name="Rectangle 72"/>
          <p:cNvSpPr>
            <a:spLocks noChangeArrowheads="1"/>
          </p:cNvSpPr>
          <p:nvPr/>
        </p:nvSpPr>
        <p:spPr bwMode="auto">
          <a:xfrm>
            <a:off x="1607165" y="1085228"/>
            <a:ext cx="84157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400" b="0" dirty="0" smtClean="0">
                <a:solidFill>
                  <a:prstClr val="black"/>
                </a:solidFill>
                <a:latin typeface="Symbol" pitchFamily="18" charset="2"/>
              </a:rPr>
              <a:t> Æ </a:t>
            </a:r>
            <a:r>
              <a:rPr lang="en-GB" altLang="fr-FR" sz="1400" b="0" dirty="0" smtClean="0">
                <a:solidFill>
                  <a:prstClr val="black"/>
                </a:solidFill>
                <a:latin typeface="Arial" charset="0"/>
              </a:rPr>
              <a:t>t3s</a:t>
            </a:r>
            <a:r>
              <a:rPr lang="en-GB" altLang="fr-FR" sz="1400" b="0" dirty="0" smtClean="0">
                <a:solidFill>
                  <a:prstClr val="black"/>
                </a:solidFill>
                <a:latin typeface="Arial Unicode MS"/>
                <a:ea typeface="Arial Unicode MS"/>
                <a:cs typeface="Arial Unicode MS"/>
              </a:rPr>
              <a:t>Ⓖ</a:t>
            </a:r>
            <a:endParaRPr lang="en-GB" altLang="fr-FR" sz="1400" b="0" dirty="0">
              <a:solidFill>
                <a:prstClr val="black"/>
              </a:solidFill>
              <a:latin typeface="Arial" charset="0"/>
            </a:endParaRPr>
          </a:p>
        </p:txBody>
      </p:sp>
      <p:sp>
        <p:nvSpPr>
          <p:cNvPr id="356" name="Rectangle 210"/>
          <p:cNvSpPr>
            <a:spLocks noChangeArrowheads="1"/>
          </p:cNvSpPr>
          <p:nvPr/>
        </p:nvSpPr>
        <p:spPr bwMode="auto">
          <a:xfrm>
            <a:off x="1812142" y="183499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57" name="Line 211"/>
          <p:cNvSpPr>
            <a:spLocks noChangeShapeType="1"/>
          </p:cNvSpPr>
          <p:nvPr/>
        </p:nvSpPr>
        <p:spPr bwMode="auto">
          <a:xfrm flipV="1">
            <a:off x="1958192" y="172069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58" name="Freeform 212"/>
          <p:cNvSpPr>
            <a:spLocks/>
          </p:cNvSpPr>
          <p:nvPr/>
        </p:nvSpPr>
        <p:spPr bwMode="auto">
          <a:xfrm>
            <a:off x="1880405" y="170481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59" name="Rectangle 223"/>
          <p:cNvSpPr>
            <a:spLocks noChangeArrowheads="1"/>
          </p:cNvSpPr>
          <p:nvPr/>
        </p:nvSpPr>
        <p:spPr bwMode="auto">
          <a:xfrm>
            <a:off x="1805792" y="182864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E</a:t>
            </a:r>
            <a:endParaRPr lang="fr-FR" altLang="fr-FR" sz="1400" b="0" dirty="0">
              <a:latin typeface="Arial" charset="0"/>
            </a:endParaRPr>
          </a:p>
        </p:txBody>
      </p:sp>
      <p:sp>
        <p:nvSpPr>
          <p:cNvPr id="360" name="ZoneTexte 359"/>
          <p:cNvSpPr txBox="1"/>
          <p:nvPr/>
        </p:nvSpPr>
        <p:spPr>
          <a:xfrm>
            <a:off x="5053668" y="1446529"/>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sp>
        <p:nvSpPr>
          <p:cNvPr id="361" name="ZoneTexte 360"/>
          <p:cNvSpPr txBox="1"/>
          <p:nvPr/>
        </p:nvSpPr>
        <p:spPr>
          <a:xfrm>
            <a:off x="8771147" y="263778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(3)</a:t>
            </a:r>
            <a:endParaRPr lang="fr-FR" sz="1200" dirty="0">
              <a:latin typeface="Arial" panose="020B0604020202020204" pitchFamily="34" charset="0"/>
              <a:cs typeface="Arial" panose="020B0604020202020204" pitchFamily="34" charset="0"/>
            </a:endParaRPr>
          </a:p>
        </p:txBody>
      </p:sp>
      <p:sp>
        <p:nvSpPr>
          <p:cNvPr id="363" name="Rectangle 92"/>
          <p:cNvSpPr>
            <a:spLocks noChangeArrowheads="1"/>
          </p:cNvSpPr>
          <p:nvPr/>
        </p:nvSpPr>
        <p:spPr bwMode="auto">
          <a:xfrm>
            <a:off x="4408882" y="2233117"/>
            <a:ext cx="2029272" cy="469900"/>
          </a:xfrm>
          <a:prstGeom prst="rect">
            <a:avLst/>
          </a:prstGeom>
          <a:solidFill>
            <a:srgbClr val="FFFF99"/>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4" name="Rectangle 91"/>
          <p:cNvSpPr>
            <a:spLocks noChangeArrowheads="1"/>
          </p:cNvSpPr>
          <p:nvPr/>
        </p:nvSpPr>
        <p:spPr bwMode="auto">
          <a:xfrm>
            <a:off x="4618999" y="2239767"/>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5" name="Rectangle 91"/>
          <p:cNvSpPr>
            <a:spLocks noChangeArrowheads="1"/>
          </p:cNvSpPr>
          <p:nvPr/>
        </p:nvSpPr>
        <p:spPr bwMode="auto">
          <a:xfrm>
            <a:off x="5888995" y="2248155"/>
            <a:ext cx="288000" cy="444500"/>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66" name="Line 123"/>
          <p:cNvSpPr>
            <a:spLocks noChangeShapeType="1"/>
          </p:cNvSpPr>
          <p:nvPr/>
        </p:nvSpPr>
        <p:spPr bwMode="auto">
          <a:xfrm>
            <a:off x="5423518" y="1620342"/>
            <a:ext cx="0" cy="14795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7" name="Line 123"/>
          <p:cNvSpPr>
            <a:spLocks noChangeShapeType="1"/>
          </p:cNvSpPr>
          <p:nvPr/>
        </p:nvSpPr>
        <p:spPr bwMode="auto">
          <a:xfrm>
            <a:off x="6036311" y="2116086"/>
            <a:ext cx="0" cy="81793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8" name="Line 123"/>
          <p:cNvSpPr>
            <a:spLocks noChangeShapeType="1"/>
          </p:cNvSpPr>
          <p:nvPr/>
        </p:nvSpPr>
        <p:spPr bwMode="auto">
          <a:xfrm>
            <a:off x="4760169" y="2020392"/>
            <a:ext cx="0" cy="97800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69" name="Rectangle 178"/>
          <p:cNvSpPr>
            <a:spLocks noChangeArrowheads="1"/>
          </p:cNvSpPr>
          <p:nvPr/>
        </p:nvSpPr>
        <p:spPr bwMode="auto">
          <a:xfrm>
            <a:off x="6681916" y="2044980"/>
            <a:ext cx="37510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4x</a:t>
            </a:r>
            <a:endParaRPr lang="fr-FR" altLang="fr-FR" sz="1400" b="0" dirty="0">
              <a:solidFill>
                <a:srgbClr val="000000"/>
              </a:solidFill>
              <a:latin typeface="Arial" charset="0"/>
            </a:endParaRPr>
          </a:p>
        </p:txBody>
      </p:sp>
      <p:sp>
        <p:nvSpPr>
          <p:cNvPr id="370" name="Rectangle 182"/>
          <p:cNvSpPr>
            <a:spLocks noChangeArrowheads="1"/>
          </p:cNvSpPr>
          <p:nvPr/>
        </p:nvSpPr>
        <p:spPr bwMode="auto">
          <a:xfrm>
            <a:off x="7782415" y="2346236"/>
            <a:ext cx="124232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Arial" charset="0"/>
              </a:rPr>
              <a:t>D    E </a:t>
            </a:r>
            <a:r>
              <a:rPr lang="fr-FR" altLang="fr-FR" sz="1400" b="0" dirty="0" smtClean="0">
                <a:solidFill>
                  <a:srgbClr val="000000"/>
                </a:solidFill>
                <a:latin typeface="Arial"/>
                <a:cs typeface="Arial"/>
              </a:rPr>
              <a:t>Øt3s</a:t>
            </a:r>
            <a:r>
              <a:rPr lang="fr-FR" altLang="fr-FR" sz="1400" b="0" dirty="0" smtClean="0">
                <a:solidFill>
                  <a:srgbClr val="000000"/>
                </a:solidFill>
                <a:latin typeface="Arial Unicode MS"/>
                <a:ea typeface="Arial Unicode MS"/>
                <a:cs typeface="Arial Unicode MS"/>
              </a:rPr>
              <a:t>Ⓖ</a:t>
            </a:r>
            <a:endParaRPr lang="fr-FR" altLang="fr-FR" sz="1400" b="0" dirty="0">
              <a:solidFill>
                <a:srgbClr val="000000"/>
              </a:solidFill>
              <a:latin typeface="Arial" charset="0"/>
            </a:endParaRPr>
          </a:p>
        </p:txBody>
      </p:sp>
      <p:sp>
        <p:nvSpPr>
          <p:cNvPr id="371" name="Rectangle 183"/>
          <p:cNvSpPr>
            <a:spLocks noChangeArrowheads="1"/>
          </p:cNvSpPr>
          <p:nvPr/>
        </p:nvSpPr>
        <p:spPr bwMode="auto">
          <a:xfrm>
            <a:off x="6944215" y="2346236"/>
            <a:ext cx="91531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solidFill>
                  <a:srgbClr val="000000"/>
                </a:solidFill>
                <a:latin typeface="Symbol" pitchFamily="18" charset="2"/>
              </a:rPr>
              <a:t>[Æ </a:t>
            </a:r>
            <a:r>
              <a:rPr lang="fr-FR" altLang="fr-FR" sz="1400" b="0" dirty="0" smtClean="0">
                <a:solidFill>
                  <a:srgbClr val="000000"/>
                </a:solidFill>
                <a:latin typeface="Arial" charset="0"/>
              </a:rPr>
              <a:t>s2] </a:t>
            </a:r>
            <a:r>
              <a:rPr lang="fr-FR" altLang="fr-FR" sz="1400" b="0" dirty="0" smtClean="0">
                <a:solidFill>
                  <a:srgbClr val="000000"/>
                </a:solidFill>
                <a:latin typeface="Arial Unicode MS"/>
                <a:ea typeface="Arial Unicode MS"/>
                <a:cs typeface="Arial Unicode MS"/>
              </a:rPr>
              <a:t>Ⓜ</a:t>
            </a:r>
            <a:endParaRPr lang="fr-FR" altLang="fr-FR" sz="1400" b="0" dirty="0">
              <a:solidFill>
                <a:srgbClr val="000000"/>
              </a:solidFill>
              <a:latin typeface="Arial" charset="0"/>
            </a:endParaRPr>
          </a:p>
        </p:txBody>
      </p:sp>
      <p:sp>
        <p:nvSpPr>
          <p:cNvPr id="372" name="Rectangle 184"/>
          <p:cNvSpPr>
            <a:spLocks noChangeArrowheads="1"/>
          </p:cNvSpPr>
          <p:nvPr/>
        </p:nvSpPr>
        <p:spPr bwMode="auto">
          <a:xfrm>
            <a:off x="6661640" y="2333536"/>
            <a:ext cx="2512182" cy="311149"/>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3" name="Line 185"/>
          <p:cNvSpPr>
            <a:spLocks noChangeShapeType="1"/>
          </p:cNvSpPr>
          <p:nvPr/>
        </p:nvSpPr>
        <p:spPr bwMode="auto">
          <a:xfrm>
            <a:off x="6960090" y="234623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4" name="Line 186"/>
          <p:cNvSpPr>
            <a:spLocks noChangeShapeType="1"/>
          </p:cNvSpPr>
          <p:nvPr/>
        </p:nvSpPr>
        <p:spPr bwMode="auto">
          <a:xfrm>
            <a:off x="7837978" y="233353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5" name="Line 187"/>
          <p:cNvSpPr>
            <a:spLocks noChangeShapeType="1"/>
          </p:cNvSpPr>
          <p:nvPr/>
        </p:nvSpPr>
        <p:spPr bwMode="auto">
          <a:xfrm>
            <a:off x="8103090" y="234623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76" name="Line 199"/>
          <p:cNvSpPr>
            <a:spLocks noChangeShapeType="1"/>
          </p:cNvSpPr>
          <p:nvPr/>
        </p:nvSpPr>
        <p:spPr bwMode="auto">
          <a:xfrm rot="16200000">
            <a:off x="6402878" y="2236698"/>
            <a:ext cx="0" cy="504825"/>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nvGrpSpPr>
          <p:cNvPr id="377" name="Group 808"/>
          <p:cNvGrpSpPr>
            <a:grpSpLocks/>
          </p:cNvGrpSpPr>
          <p:nvPr/>
        </p:nvGrpSpPr>
        <p:grpSpPr bwMode="auto">
          <a:xfrm>
            <a:off x="6710853" y="2403386"/>
            <a:ext cx="190500" cy="190500"/>
            <a:chOff x="4360" y="1124"/>
            <a:chExt cx="120" cy="120"/>
          </a:xfrm>
        </p:grpSpPr>
        <p:sp>
          <p:nvSpPr>
            <p:cNvPr id="378" name="Oval 809"/>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379" name="Line 810"/>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80" name="Line 811"/>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cxnSp>
        <p:nvCxnSpPr>
          <p:cNvPr id="384" name="Connecteur droit avec flèche 383"/>
          <p:cNvCxnSpPr/>
          <p:nvPr/>
        </p:nvCxnSpPr>
        <p:spPr bwMode="auto">
          <a:xfrm flipH="1">
            <a:off x="5433682" y="3009732"/>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5" name="ZoneTexte 384"/>
          <p:cNvSpPr txBox="1"/>
          <p:nvPr/>
        </p:nvSpPr>
        <p:spPr>
          <a:xfrm>
            <a:off x="5399562" y="2690341"/>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cxnSp>
        <p:nvCxnSpPr>
          <p:cNvPr id="386" name="Connecteur droit avec flèche 385"/>
          <p:cNvCxnSpPr/>
          <p:nvPr/>
        </p:nvCxnSpPr>
        <p:spPr bwMode="auto">
          <a:xfrm flipH="1">
            <a:off x="5391152" y="1721213"/>
            <a:ext cx="319670" cy="0"/>
          </a:xfrm>
          <a:prstGeom prst="straightConnector1">
            <a:avLst/>
          </a:prstGeom>
          <a:noFill/>
          <a:ln w="38100" cap="flat" cmpd="sng" algn="ctr">
            <a:solidFill>
              <a:schemeClr val="tx1"/>
            </a:solidFill>
            <a:prstDash val="solid"/>
            <a:round/>
            <a:headEnd type="none" w="med" len="med"/>
            <a:tailEnd type="triangle"/>
          </a:ln>
          <a:effectLst/>
        </p:spPr>
      </p:cxnSp>
      <p:sp>
        <p:nvSpPr>
          <p:cNvPr id="387" name="ZoneTexte 386"/>
          <p:cNvSpPr txBox="1"/>
          <p:nvPr/>
        </p:nvSpPr>
        <p:spPr>
          <a:xfrm>
            <a:off x="5357032" y="1306572"/>
            <a:ext cx="325730" cy="369332"/>
          </a:xfrm>
          <a:prstGeom prst="rect">
            <a:avLst/>
          </a:prstGeom>
          <a:noFill/>
        </p:spPr>
        <p:txBody>
          <a:bodyPr wrap="none" rtlCol="0">
            <a:spAutoFit/>
          </a:bodyPr>
          <a:lstStyle/>
          <a:p>
            <a:r>
              <a:rPr lang="fr-FR" sz="1800" b="0" dirty="0" smtClean="0">
                <a:solidFill>
                  <a:schemeClr val="tx1"/>
                </a:solidFill>
                <a:latin typeface="Arial"/>
                <a:cs typeface="Arial"/>
              </a:rPr>
              <a:t>F</a:t>
            </a:r>
          </a:p>
        </p:txBody>
      </p:sp>
      <p:sp>
        <p:nvSpPr>
          <p:cNvPr id="388" name="ZoneTexte 387"/>
          <p:cNvSpPr txBox="1"/>
          <p:nvPr/>
        </p:nvSpPr>
        <p:spPr>
          <a:xfrm>
            <a:off x="3033862" y="1085228"/>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sp>
        <p:nvSpPr>
          <p:cNvPr id="389" name="ZoneTexte 388"/>
          <p:cNvSpPr txBox="1"/>
          <p:nvPr/>
        </p:nvSpPr>
        <p:spPr>
          <a:xfrm>
            <a:off x="44540" y="1189014"/>
            <a:ext cx="543739" cy="369332"/>
          </a:xfrm>
          <a:prstGeom prst="rect">
            <a:avLst/>
          </a:prstGeom>
          <a:noFill/>
        </p:spPr>
        <p:txBody>
          <a:bodyPr wrap="none" rtlCol="0">
            <a:spAutoFit/>
          </a:bodyPr>
          <a:lstStyle/>
          <a:p>
            <a:r>
              <a:rPr lang="fr-FR" sz="1800" b="0" dirty="0" smtClean="0">
                <a:solidFill>
                  <a:schemeClr val="tx1"/>
                </a:solidFill>
                <a:latin typeface="Arial"/>
                <a:cs typeface="Arial"/>
              </a:rPr>
              <a:t>F-F</a:t>
            </a:r>
          </a:p>
        </p:txBody>
      </p:sp>
      <p:sp>
        <p:nvSpPr>
          <p:cNvPr id="390" name="Rectangle 104"/>
          <p:cNvSpPr>
            <a:spLocks noChangeArrowheads="1"/>
          </p:cNvSpPr>
          <p:nvPr/>
        </p:nvSpPr>
        <p:spPr bwMode="auto">
          <a:xfrm>
            <a:off x="4463308" y="1418728"/>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t1s</a:t>
            </a:r>
            <a:endParaRPr lang="fr-FR" altLang="fr-FR" sz="1400" b="0" dirty="0">
              <a:latin typeface="Arial" charset="0"/>
            </a:endParaRPr>
          </a:p>
        </p:txBody>
      </p:sp>
      <p:sp>
        <p:nvSpPr>
          <p:cNvPr id="391" name="Rectangle 105"/>
          <p:cNvSpPr>
            <a:spLocks noChangeArrowheads="1"/>
          </p:cNvSpPr>
          <p:nvPr/>
        </p:nvSpPr>
        <p:spPr bwMode="auto">
          <a:xfrm>
            <a:off x="4104533" y="1425078"/>
            <a:ext cx="77063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2" name="Line 106"/>
          <p:cNvSpPr>
            <a:spLocks noChangeShapeType="1"/>
          </p:cNvSpPr>
          <p:nvPr/>
        </p:nvSpPr>
        <p:spPr bwMode="auto">
          <a:xfrm>
            <a:off x="4491883" y="141872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3" name="Freeform 107"/>
          <p:cNvSpPr>
            <a:spLocks/>
          </p:cNvSpPr>
          <p:nvPr/>
        </p:nvSpPr>
        <p:spPr bwMode="auto">
          <a:xfrm>
            <a:off x="4187083" y="1493340"/>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4" name="Freeform 897"/>
          <p:cNvSpPr>
            <a:spLocks/>
          </p:cNvSpPr>
          <p:nvPr/>
        </p:nvSpPr>
        <p:spPr bwMode="auto">
          <a:xfrm flipH="1">
            <a:off x="4888551" y="1565048"/>
            <a:ext cx="223838" cy="651717"/>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395" name="Groupe 394"/>
          <p:cNvGrpSpPr/>
          <p:nvPr/>
        </p:nvGrpSpPr>
        <p:grpSpPr>
          <a:xfrm>
            <a:off x="4081013" y="1724883"/>
            <a:ext cx="315792" cy="432244"/>
            <a:chOff x="4958732" y="3486545"/>
            <a:chExt cx="315792" cy="432244"/>
          </a:xfrm>
        </p:grpSpPr>
        <p:sp>
          <p:nvSpPr>
            <p:cNvPr id="396"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97"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8"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99"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grpSp>
      <p:sp>
        <p:nvSpPr>
          <p:cNvPr id="400" name="Rectangle 91"/>
          <p:cNvSpPr>
            <a:spLocks noChangeArrowheads="1"/>
          </p:cNvSpPr>
          <p:nvPr/>
        </p:nvSpPr>
        <p:spPr bwMode="auto">
          <a:xfrm>
            <a:off x="588279" y="2239766"/>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1" name="Rectangle 91"/>
          <p:cNvSpPr>
            <a:spLocks noChangeArrowheads="1"/>
          </p:cNvSpPr>
          <p:nvPr/>
        </p:nvSpPr>
        <p:spPr bwMode="auto">
          <a:xfrm>
            <a:off x="2745862" y="2249611"/>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402" name="Line 123"/>
          <p:cNvSpPr>
            <a:spLocks noChangeShapeType="1"/>
          </p:cNvSpPr>
          <p:nvPr/>
        </p:nvSpPr>
        <p:spPr bwMode="auto">
          <a:xfrm>
            <a:off x="750532" y="2333536"/>
            <a:ext cx="0" cy="491251"/>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03" name="Line 123"/>
          <p:cNvSpPr>
            <a:spLocks noChangeShapeType="1"/>
          </p:cNvSpPr>
          <p:nvPr/>
        </p:nvSpPr>
        <p:spPr bwMode="auto">
          <a:xfrm>
            <a:off x="2889862" y="2085352"/>
            <a:ext cx="0" cy="75480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grpSp>
        <p:nvGrpSpPr>
          <p:cNvPr id="407" name="Groupe 406"/>
          <p:cNvGrpSpPr/>
          <p:nvPr/>
        </p:nvGrpSpPr>
        <p:grpSpPr>
          <a:xfrm>
            <a:off x="6912660" y="2646108"/>
            <a:ext cx="325410" cy="432244"/>
            <a:chOff x="4958732" y="3486545"/>
            <a:chExt cx="325410" cy="432244"/>
          </a:xfrm>
        </p:grpSpPr>
        <p:sp>
          <p:nvSpPr>
            <p:cNvPr id="408"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09"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10"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11" name="Rectangle 223"/>
            <p:cNvSpPr>
              <a:spLocks noChangeArrowheads="1"/>
            </p:cNvSpPr>
            <p:nvPr/>
          </p:nvSpPr>
          <p:spPr bwMode="auto">
            <a:xfrm>
              <a:off x="4958732" y="3610370"/>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Q</a:t>
              </a:r>
              <a:endParaRPr lang="fr-FR" altLang="fr-FR" sz="1400" b="0" dirty="0">
                <a:latin typeface="Arial" charset="0"/>
              </a:endParaRPr>
            </a:p>
          </p:txBody>
        </p:sp>
      </p:grpSp>
      <p:sp>
        <p:nvSpPr>
          <p:cNvPr id="412" name="ZoneTexte 411"/>
          <p:cNvSpPr txBox="1"/>
          <p:nvPr/>
        </p:nvSpPr>
        <p:spPr>
          <a:xfrm>
            <a:off x="-29501" y="994179"/>
            <a:ext cx="402674" cy="307777"/>
          </a:xfrm>
          <a:prstGeom prst="rect">
            <a:avLst/>
          </a:prstGeom>
          <a:noFill/>
        </p:spPr>
        <p:txBody>
          <a:bodyPr wrap="none" rtlCol="0">
            <a:spAutoFit/>
          </a:bodyPr>
          <a:lstStyle/>
          <a:p>
            <a:r>
              <a:rPr lang="fr-FR" sz="1400" b="0" dirty="0" smtClean="0">
                <a:solidFill>
                  <a:schemeClr val="tx1"/>
                </a:solidFill>
                <a:latin typeface="Arial"/>
                <a:cs typeface="Arial"/>
              </a:rPr>
              <a:t>(a)</a:t>
            </a:r>
          </a:p>
        </p:txBody>
      </p:sp>
      <p:sp>
        <p:nvSpPr>
          <p:cNvPr id="414" name="Line 123"/>
          <p:cNvSpPr>
            <a:spLocks noChangeShapeType="1"/>
          </p:cNvSpPr>
          <p:nvPr/>
        </p:nvSpPr>
        <p:spPr bwMode="auto">
          <a:xfrm>
            <a:off x="6052465" y="3703254"/>
            <a:ext cx="0" cy="80124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5" name="Line 123"/>
          <p:cNvSpPr>
            <a:spLocks noChangeShapeType="1"/>
          </p:cNvSpPr>
          <p:nvPr/>
        </p:nvSpPr>
        <p:spPr bwMode="auto">
          <a:xfrm>
            <a:off x="4776323" y="3607560"/>
            <a:ext cx="0" cy="83972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17" name="Forme libre 416"/>
          <p:cNvSpPr/>
          <p:nvPr/>
        </p:nvSpPr>
        <p:spPr bwMode="auto">
          <a:xfrm>
            <a:off x="4994949" y="3852699"/>
            <a:ext cx="838200" cy="594583"/>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8" name="Forme libre 417"/>
          <p:cNvSpPr/>
          <p:nvPr/>
        </p:nvSpPr>
        <p:spPr bwMode="auto">
          <a:xfrm>
            <a:off x="4287207" y="3840357"/>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19" name="Forme libre 418"/>
          <p:cNvSpPr/>
          <p:nvPr/>
        </p:nvSpPr>
        <p:spPr bwMode="auto">
          <a:xfrm rot="10800000">
            <a:off x="6224215" y="3820678"/>
            <a:ext cx="213690" cy="591318"/>
          </a:xfrm>
          <a:custGeom>
            <a:avLst/>
            <a:gdLst>
              <a:gd name="connsiteX0" fmla="*/ 2892 w 244571"/>
              <a:gd name="connsiteY0" fmla="*/ 48870 h 591318"/>
              <a:gd name="connsiteX1" fmla="*/ 98142 w 244571"/>
              <a:gd name="connsiteY1" fmla="*/ 10770 h 591318"/>
              <a:gd name="connsiteX2" fmla="*/ 241017 w 244571"/>
              <a:gd name="connsiteY2" fmla="*/ 39345 h 591318"/>
              <a:gd name="connsiteX3" fmla="*/ 202917 w 244571"/>
              <a:gd name="connsiteY3" fmla="*/ 401295 h 591318"/>
              <a:gd name="connsiteX4" fmla="*/ 221967 w 244571"/>
              <a:gd name="connsiteY4" fmla="*/ 572745 h 591318"/>
              <a:gd name="connsiteX5" fmla="*/ 21942 w 244571"/>
              <a:gd name="connsiteY5" fmla="*/ 572745 h 591318"/>
              <a:gd name="connsiteX6" fmla="*/ 12417 w 244571"/>
              <a:gd name="connsiteY6" fmla="*/ 448920 h 591318"/>
              <a:gd name="connsiteX7" fmla="*/ 21942 w 244571"/>
              <a:gd name="connsiteY7" fmla="*/ 248895 h 591318"/>
              <a:gd name="connsiteX8" fmla="*/ 2892 w 244571"/>
              <a:gd name="connsiteY8" fmla="*/ 48870 h 59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571" h="591318">
                <a:moveTo>
                  <a:pt x="2892" y="48870"/>
                </a:moveTo>
                <a:cubicBezTo>
                  <a:pt x="15592" y="9182"/>
                  <a:pt x="58455" y="12357"/>
                  <a:pt x="98142" y="10770"/>
                </a:cubicBezTo>
                <a:cubicBezTo>
                  <a:pt x="137829" y="9183"/>
                  <a:pt x="223555" y="-25742"/>
                  <a:pt x="241017" y="39345"/>
                </a:cubicBezTo>
                <a:cubicBezTo>
                  <a:pt x="258479" y="104432"/>
                  <a:pt x="206092" y="312395"/>
                  <a:pt x="202917" y="401295"/>
                </a:cubicBezTo>
                <a:cubicBezTo>
                  <a:pt x="199742" y="490195"/>
                  <a:pt x="252129" y="544170"/>
                  <a:pt x="221967" y="572745"/>
                </a:cubicBezTo>
                <a:cubicBezTo>
                  <a:pt x="191805" y="601320"/>
                  <a:pt x="56867" y="593383"/>
                  <a:pt x="21942" y="572745"/>
                </a:cubicBezTo>
                <a:cubicBezTo>
                  <a:pt x="-12983" y="552107"/>
                  <a:pt x="12417" y="502895"/>
                  <a:pt x="12417" y="448920"/>
                </a:cubicBezTo>
                <a:cubicBezTo>
                  <a:pt x="12417" y="394945"/>
                  <a:pt x="20355" y="313982"/>
                  <a:pt x="21942" y="248895"/>
                </a:cubicBezTo>
                <a:cubicBezTo>
                  <a:pt x="23529" y="183808"/>
                  <a:pt x="-9808" y="88558"/>
                  <a:pt x="2892" y="48870"/>
                </a:cubicBez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420" name="Line 29"/>
          <p:cNvSpPr>
            <a:spLocks noChangeShapeType="1"/>
          </p:cNvSpPr>
          <p:nvPr/>
        </p:nvSpPr>
        <p:spPr bwMode="auto">
          <a:xfrm>
            <a:off x="4137803" y="3810760"/>
            <a:ext cx="2500009"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1" name="Line 32"/>
          <p:cNvSpPr>
            <a:spLocks noChangeShapeType="1"/>
          </p:cNvSpPr>
          <p:nvPr/>
        </p:nvSpPr>
        <p:spPr bwMode="auto">
          <a:xfrm flipV="1">
            <a:off x="5335855" y="3776357"/>
            <a:ext cx="0" cy="62006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2" name="Line 33"/>
          <p:cNvSpPr>
            <a:spLocks noChangeShapeType="1"/>
          </p:cNvSpPr>
          <p:nvPr/>
        </p:nvSpPr>
        <p:spPr bwMode="auto">
          <a:xfrm flipV="1">
            <a:off x="5515348" y="3788659"/>
            <a:ext cx="0" cy="605907"/>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4" name="Text Box 38"/>
          <p:cNvSpPr txBox="1">
            <a:spLocks noChangeArrowheads="1"/>
          </p:cNvSpPr>
          <p:nvPr/>
        </p:nvSpPr>
        <p:spPr bwMode="auto">
          <a:xfrm>
            <a:off x="4773843" y="3352785"/>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sp>
        <p:nvSpPr>
          <p:cNvPr id="425" name="Line 33"/>
          <p:cNvSpPr>
            <a:spLocks noChangeShapeType="1"/>
          </p:cNvSpPr>
          <p:nvPr/>
        </p:nvSpPr>
        <p:spPr bwMode="auto">
          <a:xfrm flipV="1">
            <a:off x="4937799" y="3818698"/>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6" name="Line 33"/>
          <p:cNvSpPr>
            <a:spLocks noChangeShapeType="1"/>
          </p:cNvSpPr>
          <p:nvPr/>
        </p:nvSpPr>
        <p:spPr bwMode="auto">
          <a:xfrm flipV="1">
            <a:off x="4611691" y="3818698"/>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7" name="Line 33"/>
          <p:cNvSpPr>
            <a:spLocks noChangeShapeType="1"/>
          </p:cNvSpPr>
          <p:nvPr/>
        </p:nvSpPr>
        <p:spPr bwMode="auto">
          <a:xfrm flipV="1">
            <a:off x="6205165" y="38107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428" name="Line 33"/>
          <p:cNvSpPr>
            <a:spLocks noChangeShapeType="1"/>
          </p:cNvSpPr>
          <p:nvPr/>
        </p:nvSpPr>
        <p:spPr bwMode="auto">
          <a:xfrm flipV="1">
            <a:off x="5888582" y="3810760"/>
            <a:ext cx="0" cy="69373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429" name="Groupe 428"/>
          <p:cNvGrpSpPr/>
          <p:nvPr/>
        </p:nvGrpSpPr>
        <p:grpSpPr>
          <a:xfrm>
            <a:off x="6075314" y="4045215"/>
            <a:ext cx="531325" cy="0"/>
            <a:chOff x="4192951" y="3875923"/>
            <a:chExt cx="531325" cy="0"/>
          </a:xfrm>
        </p:grpSpPr>
        <p:cxnSp>
          <p:nvCxnSpPr>
            <p:cNvPr id="430" name="Connecteur droit avec flèche 429"/>
            <p:cNvCxnSpPr/>
            <p:nvPr/>
          </p:nvCxnSpPr>
          <p:spPr bwMode="auto">
            <a:xfrm>
              <a:off x="4192951"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1" name="Connecteur droit avec flèche 430"/>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32" name="Connecteur droit 4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33" name="Forme libre 432"/>
          <p:cNvSpPr/>
          <p:nvPr/>
        </p:nvSpPr>
        <p:spPr bwMode="auto">
          <a:xfrm>
            <a:off x="4480599" y="4394052"/>
            <a:ext cx="533400" cy="9525"/>
          </a:xfrm>
          <a:custGeom>
            <a:avLst/>
            <a:gdLst>
              <a:gd name="connsiteX0" fmla="*/ 0 w 533400"/>
              <a:gd name="connsiteY0" fmla="*/ 9525 h 9525"/>
              <a:gd name="connsiteX1" fmla="*/ 161925 w 533400"/>
              <a:gd name="connsiteY1" fmla="*/ 0 h 9525"/>
              <a:gd name="connsiteX2" fmla="*/ 533400 w 533400"/>
              <a:gd name="connsiteY2" fmla="*/ 9525 h 9525"/>
            </a:gdLst>
            <a:ahLst/>
            <a:cxnLst>
              <a:cxn ang="0">
                <a:pos x="connsiteX0" y="connsiteY0"/>
              </a:cxn>
              <a:cxn ang="0">
                <a:pos x="connsiteX1" y="connsiteY1"/>
              </a:cxn>
              <a:cxn ang="0">
                <a:pos x="connsiteX2" y="connsiteY2"/>
              </a:cxn>
            </a:cxnLst>
            <a:rect l="l" t="t" r="r" b="b"/>
            <a:pathLst>
              <a:path w="533400" h="9525">
                <a:moveTo>
                  <a:pt x="0" y="9525"/>
                </a:moveTo>
                <a:cubicBezTo>
                  <a:pt x="36512" y="4762"/>
                  <a:pt x="73025" y="0"/>
                  <a:pt x="161925" y="0"/>
                </a:cubicBezTo>
                <a:cubicBezTo>
                  <a:pt x="250825" y="0"/>
                  <a:pt x="392112" y="4762"/>
                  <a:pt x="533400" y="95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5" name="Forme libre 434"/>
          <p:cNvSpPr/>
          <p:nvPr/>
        </p:nvSpPr>
        <p:spPr bwMode="auto">
          <a:xfrm>
            <a:off x="4471074" y="3850852"/>
            <a:ext cx="581025" cy="19325"/>
          </a:xfrm>
          <a:custGeom>
            <a:avLst/>
            <a:gdLst>
              <a:gd name="connsiteX0" fmla="*/ 0 w 581025"/>
              <a:gd name="connsiteY0" fmla="*/ 9800 h 19325"/>
              <a:gd name="connsiteX1" fmla="*/ 276225 w 581025"/>
              <a:gd name="connsiteY1" fmla="*/ 275 h 19325"/>
              <a:gd name="connsiteX2" fmla="*/ 581025 w 581025"/>
              <a:gd name="connsiteY2" fmla="*/ 19325 h 19325"/>
            </a:gdLst>
            <a:ahLst/>
            <a:cxnLst>
              <a:cxn ang="0">
                <a:pos x="connsiteX0" y="connsiteY0"/>
              </a:cxn>
              <a:cxn ang="0">
                <a:pos x="connsiteX1" y="connsiteY1"/>
              </a:cxn>
              <a:cxn ang="0">
                <a:pos x="connsiteX2" y="connsiteY2"/>
              </a:cxn>
            </a:cxnLst>
            <a:rect l="l" t="t" r="r" b="b"/>
            <a:pathLst>
              <a:path w="581025" h="19325">
                <a:moveTo>
                  <a:pt x="0" y="9800"/>
                </a:moveTo>
                <a:cubicBezTo>
                  <a:pt x="89694" y="4244"/>
                  <a:pt x="179388" y="-1312"/>
                  <a:pt x="276225" y="275"/>
                </a:cubicBezTo>
                <a:cubicBezTo>
                  <a:pt x="373062" y="1862"/>
                  <a:pt x="477043" y="10593"/>
                  <a:pt x="581025" y="193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436" name="Forme libre 435"/>
          <p:cNvSpPr/>
          <p:nvPr/>
        </p:nvSpPr>
        <p:spPr bwMode="auto">
          <a:xfrm>
            <a:off x="5775999" y="3841602"/>
            <a:ext cx="495300" cy="28575"/>
          </a:xfrm>
          <a:custGeom>
            <a:avLst/>
            <a:gdLst>
              <a:gd name="connsiteX0" fmla="*/ 0 w 495300"/>
              <a:gd name="connsiteY0" fmla="*/ 28575 h 28575"/>
              <a:gd name="connsiteX1" fmla="*/ 171450 w 495300"/>
              <a:gd name="connsiteY1" fmla="*/ 9525 h 28575"/>
              <a:gd name="connsiteX2" fmla="*/ 495300 w 495300"/>
              <a:gd name="connsiteY2" fmla="*/ 0 h 28575"/>
            </a:gdLst>
            <a:ahLst/>
            <a:cxnLst>
              <a:cxn ang="0">
                <a:pos x="connsiteX0" y="connsiteY0"/>
              </a:cxn>
              <a:cxn ang="0">
                <a:pos x="connsiteX1" y="connsiteY1"/>
              </a:cxn>
              <a:cxn ang="0">
                <a:pos x="connsiteX2" y="connsiteY2"/>
              </a:cxn>
            </a:cxnLst>
            <a:rect l="l" t="t" r="r" b="b"/>
            <a:pathLst>
              <a:path w="495300" h="28575">
                <a:moveTo>
                  <a:pt x="0" y="28575"/>
                </a:moveTo>
                <a:cubicBezTo>
                  <a:pt x="44450" y="21431"/>
                  <a:pt x="88900" y="14287"/>
                  <a:pt x="171450" y="9525"/>
                </a:cubicBezTo>
                <a:cubicBezTo>
                  <a:pt x="254000" y="4763"/>
                  <a:pt x="374650" y="2381"/>
                  <a:pt x="495300" y="0"/>
                </a:cubicBezTo>
              </a:path>
            </a:pathLst>
          </a:custGeom>
          <a:noFill/>
          <a:ln w="19050" cap="flat" cmpd="sng">
            <a:solidFill>
              <a:schemeClr val="tx1"/>
            </a:solidFill>
            <a:prstDash val="solid"/>
            <a:round/>
            <a:headEnd/>
            <a:tailEnd/>
          </a:ln>
        </p:spPr>
        <p:txBody>
          <a:bodyPr rtlCol="0" anchor="ctr"/>
          <a:lstStyle/>
          <a:p>
            <a:pPr algn="ctr"/>
            <a:endParaRPr lang="fr-FR"/>
          </a:p>
        </p:txBody>
      </p:sp>
      <p:grpSp>
        <p:nvGrpSpPr>
          <p:cNvPr id="437" name="Groupe 436"/>
          <p:cNvGrpSpPr/>
          <p:nvPr/>
        </p:nvGrpSpPr>
        <p:grpSpPr>
          <a:xfrm rot="10800000">
            <a:off x="4120282" y="4239054"/>
            <a:ext cx="618877" cy="0"/>
            <a:chOff x="4105399" y="3875923"/>
            <a:chExt cx="618877" cy="0"/>
          </a:xfrm>
        </p:grpSpPr>
        <p:cxnSp>
          <p:nvCxnSpPr>
            <p:cNvPr id="438" name="Connecteur droit avec flèche 43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439" name="Connecteur droit avec flèche 43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440" name="Connecteur droit 43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451" name="ZoneTexte 450"/>
          <p:cNvSpPr txBox="1"/>
          <p:nvPr/>
        </p:nvSpPr>
        <p:spPr>
          <a:xfrm>
            <a:off x="3866067" y="3955174"/>
            <a:ext cx="433132" cy="307777"/>
          </a:xfrm>
          <a:prstGeom prst="rect">
            <a:avLst/>
          </a:prstGeom>
          <a:noFill/>
        </p:spPr>
        <p:txBody>
          <a:bodyPr wrap="none" rtlCol="0">
            <a:spAutoFit/>
          </a:bodyPr>
          <a:lstStyle/>
          <a:p>
            <a:r>
              <a:rPr lang="fr-FR" sz="1400" b="0" dirty="0" smtClean="0">
                <a:solidFill>
                  <a:schemeClr val="tx1"/>
                </a:solidFill>
                <a:latin typeface="Arial"/>
                <a:cs typeface="Arial"/>
              </a:rPr>
              <a:t>m1</a:t>
            </a:r>
          </a:p>
        </p:txBody>
      </p:sp>
      <p:sp>
        <p:nvSpPr>
          <p:cNvPr id="452" name="ZoneTexte 451"/>
          <p:cNvSpPr txBox="1"/>
          <p:nvPr/>
        </p:nvSpPr>
        <p:spPr>
          <a:xfrm>
            <a:off x="6388588" y="3773310"/>
            <a:ext cx="433132" cy="307777"/>
          </a:xfrm>
          <a:prstGeom prst="rect">
            <a:avLst/>
          </a:prstGeom>
          <a:noFill/>
        </p:spPr>
        <p:txBody>
          <a:bodyPr wrap="none" rtlCol="0">
            <a:spAutoFit/>
          </a:bodyPr>
          <a:lstStyle/>
          <a:p>
            <a:r>
              <a:rPr lang="fr-FR" sz="1400" b="0" dirty="0" smtClean="0">
                <a:solidFill>
                  <a:schemeClr val="tx1"/>
                </a:solidFill>
                <a:latin typeface="Arial"/>
                <a:cs typeface="Arial"/>
              </a:rPr>
              <a:t>m2</a:t>
            </a:r>
          </a:p>
        </p:txBody>
      </p:sp>
      <p:sp>
        <p:nvSpPr>
          <p:cNvPr id="461" name="ZoneTexte 460"/>
          <p:cNvSpPr txBox="1"/>
          <p:nvPr/>
        </p:nvSpPr>
        <p:spPr>
          <a:xfrm>
            <a:off x="6414764" y="4073650"/>
            <a:ext cx="415498" cy="369332"/>
          </a:xfrm>
          <a:prstGeom prst="rect">
            <a:avLst/>
          </a:prstGeom>
          <a:noFill/>
        </p:spPr>
        <p:txBody>
          <a:bodyPr wrap="none" rtlCol="0">
            <a:spAutoFit/>
          </a:bodyPr>
          <a:lstStyle/>
          <a:p>
            <a:r>
              <a:rPr lang="fr-FR" sz="1800" b="0" dirty="0">
                <a:solidFill>
                  <a:schemeClr val="tx1"/>
                </a:solidFill>
                <a:latin typeface="Arial"/>
                <a:cs typeface="Arial"/>
              </a:rPr>
              <a:t>Q</a:t>
            </a:r>
            <a:r>
              <a:rPr lang="fr-FR" sz="1800" b="0" dirty="0" smtClean="0">
                <a:solidFill>
                  <a:schemeClr val="tx1"/>
                </a:solidFill>
                <a:latin typeface="Arial"/>
                <a:cs typeface="Arial"/>
              </a:rPr>
              <a:t>i</a:t>
            </a:r>
          </a:p>
        </p:txBody>
      </p:sp>
      <p:sp>
        <p:nvSpPr>
          <p:cNvPr id="462" name="ZoneTexte 461"/>
          <p:cNvSpPr txBox="1"/>
          <p:nvPr/>
        </p:nvSpPr>
        <p:spPr>
          <a:xfrm>
            <a:off x="6124139" y="4105001"/>
            <a:ext cx="287258" cy="276999"/>
          </a:xfrm>
          <a:prstGeom prst="rect">
            <a:avLst/>
          </a:prstGeom>
          <a:noFill/>
        </p:spPr>
        <p:txBody>
          <a:bodyPr wrap="none" rtlCol="0">
            <a:spAutoFit/>
          </a:bodyPr>
          <a:lstStyle/>
          <a:p>
            <a:r>
              <a:rPr lang="fr-FR" sz="1200" b="0" dirty="0" smtClean="0">
                <a:solidFill>
                  <a:schemeClr val="tx1"/>
                </a:solidFill>
                <a:latin typeface="Arial"/>
                <a:cs typeface="Arial"/>
              </a:rPr>
              <a:t>X</a:t>
            </a:r>
          </a:p>
        </p:txBody>
      </p:sp>
      <p:sp>
        <p:nvSpPr>
          <p:cNvPr id="235" name="Rectangle 91"/>
          <p:cNvSpPr>
            <a:spLocks noChangeArrowheads="1"/>
          </p:cNvSpPr>
          <p:nvPr/>
        </p:nvSpPr>
        <p:spPr bwMode="auto">
          <a:xfrm>
            <a:off x="735627" y="2235237"/>
            <a:ext cx="368300" cy="477309"/>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236" name="Rectangle 90"/>
          <p:cNvSpPr>
            <a:spLocks noChangeArrowheads="1"/>
          </p:cNvSpPr>
          <p:nvPr/>
        </p:nvSpPr>
        <p:spPr bwMode="auto">
          <a:xfrm>
            <a:off x="2510639" y="2240261"/>
            <a:ext cx="347663" cy="455611"/>
          </a:xfrm>
          <a:prstGeom prst="rect">
            <a:avLst/>
          </a:prstGeom>
          <a:solidFill>
            <a:schemeClr val="bg1"/>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sp>
        <p:nvSpPr>
          <p:cNvPr id="354" name="Line 123"/>
          <p:cNvSpPr>
            <a:spLocks noChangeShapeType="1"/>
          </p:cNvSpPr>
          <p:nvPr/>
        </p:nvSpPr>
        <p:spPr bwMode="auto">
          <a:xfrm>
            <a:off x="930890" y="1823416"/>
            <a:ext cx="0" cy="96889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36" name="Line 97"/>
          <p:cNvSpPr>
            <a:spLocks noChangeShapeType="1"/>
          </p:cNvSpPr>
          <p:nvPr/>
        </p:nvSpPr>
        <p:spPr bwMode="auto">
          <a:xfrm>
            <a:off x="2683490" y="2105992"/>
            <a:ext cx="0" cy="71879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255" name="Line 29"/>
          <p:cNvSpPr>
            <a:spLocks noChangeShapeType="1"/>
          </p:cNvSpPr>
          <p:nvPr/>
        </p:nvSpPr>
        <p:spPr bwMode="auto">
          <a:xfrm>
            <a:off x="-30071" y="3965454"/>
            <a:ext cx="338788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6" name="Line 30"/>
          <p:cNvSpPr>
            <a:spLocks noChangeShapeType="1"/>
          </p:cNvSpPr>
          <p:nvPr/>
        </p:nvSpPr>
        <p:spPr bwMode="auto">
          <a:xfrm flipV="1">
            <a:off x="742159" y="3942725"/>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7" name="Line 31"/>
          <p:cNvSpPr>
            <a:spLocks noChangeShapeType="1"/>
          </p:cNvSpPr>
          <p:nvPr/>
        </p:nvSpPr>
        <p:spPr bwMode="auto">
          <a:xfrm flipV="1">
            <a:off x="880491" y="3960822"/>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58" name="Text Box 38"/>
          <p:cNvSpPr txBox="1">
            <a:spLocks noChangeArrowheads="1"/>
          </p:cNvSpPr>
          <p:nvPr/>
        </p:nvSpPr>
        <p:spPr bwMode="auto">
          <a:xfrm>
            <a:off x="517210" y="3461755"/>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cxnSp>
        <p:nvCxnSpPr>
          <p:cNvPr id="269" name="Connecteur droit 268"/>
          <p:cNvCxnSpPr/>
          <p:nvPr/>
        </p:nvCxnSpPr>
        <p:spPr bwMode="auto">
          <a:xfrm>
            <a:off x="872691" y="3705829"/>
            <a:ext cx="0" cy="247580"/>
          </a:xfrm>
          <a:prstGeom prst="line">
            <a:avLst/>
          </a:prstGeom>
          <a:noFill/>
          <a:ln w="9525" cap="flat" cmpd="sng" algn="ctr">
            <a:solidFill>
              <a:schemeClr val="tx1"/>
            </a:solidFill>
            <a:prstDash val="solid"/>
            <a:round/>
            <a:headEnd type="none" w="med" len="med"/>
            <a:tailEnd type="none"/>
          </a:ln>
          <a:effectLst/>
        </p:spPr>
      </p:cxnSp>
      <p:cxnSp>
        <p:nvCxnSpPr>
          <p:cNvPr id="270" name="Connecteur droit 269"/>
          <p:cNvCxnSpPr/>
          <p:nvPr/>
        </p:nvCxnSpPr>
        <p:spPr bwMode="auto">
          <a:xfrm>
            <a:off x="715252" y="3747995"/>
            <a:ext cx="0" cy="247580"/>
          </a:xfrm>
          <a:prstGeom prst="line">
            <a:avLst/>
          </a:prstGeom>
          <a:noFill/>
          <a:ln w="9525" cap="flat" cmpd="sng" algn="ctr">
            <a:solidFill>
              <a:schemeClr val="tx1"/>
            </a:solidFill>
            <a:prstDash val="solid"/>
            <a:round/>
            <a:headEnd type="none" w="med" len="med"/>
            <a:tailEnd type="none"/>
          </a:ln>
          <a:effectLst/>
        </p:spPr>
      </p:cxnSp>
      <p:sp>
        <p:nvSpPr>
          <p:cNvPr id="271" name="Rectangle 210"/>
          <p:cNvSpPr>
            <a:spLocks noChangeArrowheads="1"/>
          </p:cNvSpPr>
          <p:nvPr/>
        </p:nvSpPr>
        <p:spPr bwMode="auto">
          <a:xfrm flipV="1">
            <a:off x="3171377" y="3570914"/>
            <a:ext cx="275098" cy="2750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272" name="Line 211"/>
          <p:cNvSpPr>
            <a:spLocks noChangeShapeType="1"/>
          </p:cNvSpPr>
          <p:nvPr/>
        </p:nvSpPr>
        <p:spPr bwMode="auto">
          <a:xfrm>
            <a:off x="3308926" y="3851992"/>
            <a:ext cx="0" cy="10166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273" name="Freeform 212"/>
          <p:cNvSpPr>
            <a:spLocks/>
          </p:cNvSpPr>
          <p:nvPr/>
        </p:nvSpPr>
        <p:spPr bwMode="auto">
          <a:xfrm flipV="1">
            <a:off x="3235667" y="3895350"/>
            <a:ext cx="145024" cy="73260"/>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274" name="Rectangle 223"/>
          <p:cNvSpPr>
            <a:spLocks noChangeArrowheads="1"/>
          </p:cNvSpPr>
          <p:nvPr/>
        </p:nvSpPr>
        <p:spPr bwMode="auto">
          <a:xfrm>
            <a:off x="3165397" y="3561525"/>
            <a:ext cx="297411" cy="290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sp>
        <p:nvSpPr>
          <p:cNvPr id="279" name="Forme libre 278"/>
          <p:cNvSpPr/>
          <p:nvPr/>
        </p:nvSpPr>
        <p:spPr bwMode="auto">
          <a:xfrm flipH="1">
            <a:off x="2313460" y="3985801"/>
            <a:ext cx="403676" cy="542309"/>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33350 w 428625"/>
              <a:gd name="connsiteY4" fmla="*/ 87044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77329 w 428625"/>
              <a:gd name="connsiteY4" fmla="*/ 40287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95841">
                <a:moveTo>
                  <a:pt x="0" y="795841"/>
                </a:moveTo>
                <a:cubicBezTo>
                  <a:pt x="11906" y="728372"/>
                  <a:pt x="23813" y="681427"/>
                  <a:pt x="28575" y="610919"/>
                </a:cubicBezTo>
                <a:cubicBezTo>
                  <a:pt x="33337" y="540411"/>
                  <a:pt x="29139" y="474614"/>
                  <a:pt x="28575" y="372794"/>
                </a:cubicBezTo>
                <a:cubicBezTo>
                  <a:pt x="28011" y="270974"/>
                  <a:pt x="24645" y="116585"/>
                  <a:pt x="25192" y="0"/>
                </a:cubicBezTo>
                <a:cubicBezTo>
                  <a:pt x="90017" y="16410"/>
                  <a:pt x="127301" y="24138"/>
                  <a:pt x="177329" y="40287"/>
                </a:cubicBezTo>
                <a:cubicBezTo>
                  <a:pt x="227357" y="56436"/>
                  <a:pt x="288240" y="87515"/>
                  <a:pt x="325360" y="96895"/>
                </a:cubicBezTo>
                <a:cubicBezTo>
                  <a:pt x="362480" y="106275"/>
                  <a:pt x="368224" y="95517"/>
                  <a:pt x="400050" y="96569"/>
                </a:cubicBezTo>
                <a:cubicBezTo>
                  <a:pt x="404812" y="161656"/>
                  <a:pt x="379413" y="375969"/>
                  <a:pt x="381000" y="477569"/>
                </a:cubicBezTo>
                <a:cubicBezTo>
                  <a:pt x="382588" y="579169"/>
                  <a:pt x="401638" y="649019"/>
                  <a:pt x="409575" y="706169"/>
                </a:cubicBezTo>
                <a:cubicBezTo>
                  <a:pt x="417512" y="763319"/>
                  <a:pt x="423068" y="757415"/>
                  <a:pt x="428625" y="785990"/>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280" name="Line 24"/>
          <p:cNvSpPr>
            <a:spLocks noChangeShapeType="1"/>
          </p:cNvSpPr>
          <p:nvPr/>
        </p:nvSpPr>
        <p:spPr bwMode="auto">
          <a:xfrm flipH="1">
            <a:off x="792570" y="3965454"/>
            <a:ext cx="16430" cy="53062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1" name="Line 25"/>
          <p:cNvSpPr>
            <a:spLocks noChangeShapeType="1"/>
          </p:cNvSpPr>
          <p:nvPr/>
        </p:nvSpPr>
        <p:spPr bwMode="auto">
          <a:xfrm>
            <a:off x="2494371" y="3965453"/>
            <a:ext cx="32172" cy="58642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grpSp>
        <p:nvGrpSpPr>
          <p:cNvPr id="282" name="Groupe 281"/>
          <p:cNvGrpSpPr/>
          <p:nvPr/>
        </p:nvGrpSpPr>
        <p:grpSpPr>
          <a:xfrm rot="10800000">
            <a:off x="517212" y="3788102"/>
            <a:ext cx="547355" cy="0"/>
            <a:chOff x="4105399" y="3875923"/>
            <a:chExt cx="391674" cy="0"/>
          </a:xfrm>
        </p:grpSpPr>
        <p:cxnSp>
          <p:nvCxnSpPr>
            <p:cNvPr id="283" name="Connecteur droit avec flèche 282"/>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284" name="Connecteur droit avec flèche 283"/>
            <p:cNvCxnSpPr/>
            <p:nvPr/>
          </p:nvCxnSpPr>
          <p:spPr bwMode="auto">
            <a:xfrm rot="10800000">
              <a:off x="4371851" y="3875923"/>
              <a:ext cx="125222" cy="0"/>
            </a:xfrm>
            <a:prstGeom prst="straightConnector1">
              <a:avLst/>
            </a:prstGeom>
            <a:noFill/>
            <a:ln w="9525" cap="flat" cmpd="sng" algn="ctr">
              <a:solidFill>
                <a:schemeClr val="tx1"/>
              </a:solidFill>
              <a:prstDash val="solid"/>
              <a:round/>
              <a:headEnd type="none" w="med" len="med"/>
              <a:tailEnd type="arrow"/>
            </a:ln>
            <a:effectLst/>
          </p:spPr>
        </p:cxnSp>
        <p:cxnSp>
          <p:nvCxnSpPr>
            <p:cNvPr id="285" name="Connecteur droit 284"/>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286" name="Line 30"/>
          <p:cNvSpPr>
            <a:spLocks noChangeShapeType="1"/>
          </p:cNvSpPr>
          <p:nvPr/>
        </p:nvSpPr>
        <p:spPr bwMode="auto">
          <a:xfrm flipV="1">
            <a:off x="2418498" y="3913786"/>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7" name="Line 31"/>
          <p:cNvSpPr>
            <a:spLocks noChangeShapeType="1"/>
          </p:cNvSpPr>
          <p:nvPr/>
        </p:nvSpPr>
        <p:spPr bwMode="auto">
          <a:xfrm flipV="1">
            <a:off x="2556830" y="3931883"/>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288" name="Text Box 38"/>
          <p:cNvSpPr txBox="1">
            <a:spLocks noChangeArrowheads="1"/>
          </p:cNvSpPr>
          <p:nvPr/>
        </p:nvSpPr>
        <p:spPr bwMode="auto">
          <a:xfrm>
            <a:off x="1841124" y="3432816"/>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t3s</a:t>
            </a:r>
            <a:endParaRPr lang="en-GB" altLang="fr-FR" sz="1600" b="0" dirty="0">
              <a:solidFill>
                <a:prstClr val="black"/>
              </a:solidFill>
              <a:latin typeface="Arial" charset="0"/>
            </a:endParaRPr>
          </a:p>
        </p:txBody>
      </p:sp>
      <p:cxnSp>
        <p:nvCxnSpPr>
          <p:cNvPr id="299" name="Connecteur droit 298"/>
          <p:cNvCxnSpPr/>
          <p:nvPr/>
        </p:nvCxnSpPr>
        <p:spPr bwMode="auto">
          <a:xfrm>
            <a:off x="2549030" y="3676890"/>
            <a:ext cx="0" cy="247580"/>
          </a:xfrm>
          <a:prstGeom prst="line">
            <a:avLst/>
          </a:prstGeom>
          <a:noFill/>
          <a:ln w="9525" cap="flat" cmpd="sng" algn="ctr">
            <a:solidFill>
              <a:schemeClr val="tx1"/>
            </a:solidFill>
            <a:prstDash val="solid"/>
            <a:round/>
            <a:headEnd type="none" w="med" len="med"/>
            <a:tailEnd type="none"/>
          </a:ln>
          <a:effectLst/>
        </p:spPr>
      </p:cxnSp>
      <p:cxnSp>
        <p:nvCxnSpPr>
          <p:cNvPr id="300" name="Connecteur droit 299"/>
          <p:cNvCxnSpPr/>
          <p:nvPr/>
        </p:nvCxnSpPr>
        <p:spPr bwMode="auto">
          <a:xfrm>
            <a:off x="2391591" y="3676890"/>
            <a:ext cx="0" cy="247580"/>
          </a:xfrm>
          <a:prstGeom prst="line">
            <a:avLst/>
          </a:prstGeom>
          <a:noFill/>
          <a:ln w="9525" cap="flat" cmpd="sng" algn="ctr">
            <a:solidFill>
              <a:schemeClr val="tx1"/>
            </a:solidFill>
            <a:prstDash val="solid"/>
            <a:round/>
            <a:headEnd type="none" w="med" len="med"/>
            <a:tailEnd type="none"/>
          </a:ln>
          <a:effectLst/>
        </p:spPr>
      </p:cxnSp>
      <p:sp>
        <p:nvSpPr>
          <p:cNvPr id="302" name="ZoneTexte 301"/>
          <p:cNvSpPr txBox="1"/>
          <p:nvPr/>
        </p:nvSpPr>
        <p:spPr>
          <a:xfrm>
            <a:off x="2456765" y="3912487"/>
            <a:ext cx="45719" cy="276999"/>
          </a:xfrm>
          <a:prstGeom prst="rect">
            <a:avLst/>
          </a:prstGeom>
          <a:noFill/>
        </p:spPr>
        <p:txBody>
          <a:bodyPr wrap="square" rtlCol="0">
            <a:spAutoFit/>
          </a:bodyPr>
          <a:lstStyle/>
          <a:p>
            <a:r>
              <a:rPr lang="fr-FR" sz="1200" b="0" dirty="0" smtClean="0">
                <a:solidFill>
                  <a:schemeClr val="tx1"/>
                </a:solidFill>
                <a:latin typeface="Arial"/>
                <a:cs typeface="Arial"/>
              </a:rPr>
              <a:t>X</a:t>
            </a:r>
          </a:p>
        </p:txBody>
      </p:sp>
      <p:grpSp>
        <p:nvGrpSpPr>
          <p:cNvPr id="303" name="Groupe 302"/>
          <p:cNvGrpSpPr/>
          <p:nvPr/>
        </p:nvGrpSpPr>
        <p:grpSpPr>
          <a:xfrm rot="10800000">
            <a:off x="1876038" y="3676890"/>
            <a:ext cx="864866" cy="82273"/>
            <a:chOff x="4105399" y="3875923"/>
            <a:chExt cx="618877" cy="0"/>
          </a:xfrm>
        </p:grpSpPr>
        <p:cxnSp>
          <p:nvCxnSpPr>
            <p:cNvPr id="304" name="Connecteur droit avec flèche 303"/>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06" name="Connecteur droit avec flèche 305"/>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07" name="Connecteur droit 306"/>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314" name="Forme libre 313"/>
          <p:cNvSpPr/>
          <p:nvPr/>
        </p:nvSpPr>
        <p:spPr bwMode="auto">
          <a:xfrm>
            <a:off x="4480599" y="4394052"/>
            <a:ext cx="533400" cy="9525"/>
          </a:xfrm>
          <a:custGeom>
            <a:avLst/>
            <a:gdLst>
              <a:gd name="connsiteX0" fmla="*/ 0 w 533400"/>
              <a:gd name="connsiteY0" fmla="*/ 9525 h 9525"/>
              <a:gd name="connsiteX1" fmla="*/ 161925 w 533400"/>
              <a:gd name="connsiteY1" fmla="*/ 0 h 9525"/>
              <a:gd name="connsiteX2" fmla="*/ 533400 w 533400"/>
              <a:gd name="connsiteY2" fmla="*/ 9525 h 9525"/>
            </a:gdLst>
            <a:ahLst/>
            <a:cxnLst>
              <a:cxn ang="0">
                <a:pos x="connsiteX0" y="connsiteY0"/>
              </a:cxn>
              <a:cxn ang="0">
                <a:pos x="connsiteX1" y="connsiteY1"/>
              </a:cxn>
              <a:cxn ang="0">
                <a:pos x="connsiteX2" y="connsiteY2"/>
              </a:cxn>
            </a:cxnLst>
            <a:rect l="l" t="t" r="r" b="b"/>
            <a:pathLst>
              <a:path w="533400" h="9525">
                <a:moveTo>
                  <a:pt x="0" y="9525"/>
                </a:moveTo>
                <a:cubicBezTo>
                  <a:pt x="36512" y="4762"/>
                  <a:pt x="73025" y="0"/>
                  <a:pt x="161925" y="0"/>
                </a:cubicBezTo>
                <a:cubicBezTo>
                  <a:pt x="250825" y="0"/>
                  <a:pt x="392112" y="4762"/>
                  <a:pt x="533400" y="9525"/>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315" name="Forme libre 314"/>
          <p:cNvSpPr/>
          <p:nvPr/>
        </p:nvSpPr>
        <p:spPr bwMode="auto">
          <a:xfrm>
            <a:off x="5795049" y="4374177"/>
            <a:ext cx="466725" cy="57975"/>
          </a:xfrm>
          <a:custGeom>
            <a:avLst/>
            <a:gdLst>
              <a:gd name="connsiteX0" fmla="*/ 0 w 466725"/>
              <a:gd name="connsiteY0" fmla="*/ 57975 h 57975"/>
              <a:gd name="connsiteX1" fmla="*/ 142875 w 466725"/>
              <a:gd name="connsiteY1" fmla="*/ 825 h 57975"/>
              <a:gd name="connsiteX2" fmla="*/ 466725 w 466725"/>
              <a:gd name="connsiteY2" fmla="*/ 29400 h 57975"/>
            </a:gdLst>
            <a:ahLst/>
            <a:cxnLst>
              <a:cxn ang="0">
                <a:pos x="connsiteX0" y="connsiteY0"/>
              </a:cxn>
              <a:cxn ang="0">
                <a:pos x="connsiteX1" y="connsiteY1"/>
              </a:cxn>
              <a:cxn ang="0">
                <a:pos x="connsiteX2" y="connsiteY2"/>
              </a:cxn>
            </a:cxnLst>
            <a:rect l="l" t="t" r="r" b="b"/>
            <a:pathLst>
              <a:path w="466725" h="57975">
                <a:moveTo>
                  <a:pt x="0" y="57975"/>
                </a:moveTo>
                <a:cubicBezTo>
                  <a:pt x="32544" y="31781"/>
                  <a:pt x="65088" y="5587"/>
                  <a:pt x="142875" y="825"/>
                </a:cubicBezTo>
                <a:cubicBezTo>
                  <a:pt x="220662" y="-3937"/>
                  <a:pt x="343693" y="12731"/>
                  <a:pt x="466725" y="29400"/>
                </a:cubicBezTo>
              </a:path>
            </a:pathLst>
          </a:custGeom>
          <a:noFill/>
          <a:ln w="19050" cap="flat" cmpd="sng">
            <a:solidFill>
              <a:schemeClr val="tx1"/>
            </a:solidFill>
            <a:prstDash val="solid"/>
            <a:round/>
            <a:headEnd/>
            <a:tailEnd/>
          </a:ln>
        </p:spPr>
        <p:txBody>
          <a:bodyPr rtlCol="0" anchor="ctr"/>
          <a:lstStyle/>
          <a:p>
            <a:pPr algn="ctr"/>
            <a:endParaRPr lang="fr-FR"/>
          </a:p>
        </p:txBody>
      </p:sp>
      <p:sp>
        <p:nvSpPr>
          <p:cNvPr id="316" name="Line 37"/>
          <p:cNvSpPr>
            <a:spLocks noChangeShapeType="1"/>
          </p:cNvSpPr>
          <p:nvPr/>
        </p:nvSpPr>
        <p:spPr bwMode="auto">
          <a:xfrm>
            <a:off x="4611691" y="47407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317" name="Connecteur droit 316"/>
          <p:cNvCxnSpPr/>
          <p:nvPr/>
        </p:nvCxnSpPr>
        <p:spPr bwMode="auto">
          <a:xfrm>
            <a:off x="4928266" y="4512436"/>
            <a:ext cx="0" cy="264527"/>
          </a:xfrm>
          <a:prstGeom prst="line">
            <a:avLst/>
          </a:prstGeom>
          <a:noFill/>
          <a:ln w="9525" cap="flat" cmpd="sng" algn="ctr">
            <a:solidFill>
              <a:schemeClr val="tx1"/>
            </a:solidFill>
            <a:prstDash val="solid"/>
            <a:round/>
            <a:headEnd type="none" w="med" len="med"/>
            <a:tailEnd type="none"/>
          </a:ln>
          <a:effectLst/>
        </p:spPr>
      </p:cxnSp>
      <p:cxnSp>
        <p:nvCxnSpPr>
          <p:cNvPr id="318" name="Connecteur droit 317"/>
          <p:cNvCxnSpPr/>
          <p:nvPr/>
        </p:nvCxnSpPr>
        <p:spPr bwMode="auto">
          <a:xfrm>
            <a:off x="4606056" y="4447282"/>
            <a:ext cx="0" cy="329681"/>
          </a:xfrm>
          <a:prstGeom prst="line">
            <a:avLst/>
          </a:prstGeom>
          <a:noFill/>
          <a:ln w="9525" cap="flat" cmpd="sng" algn="ctr">
            <a:solidFill>
              <a:schemeClr val="tx1"/>
            </a:solidFill>
            <a:prstDash val="solid"/>
            <a:round/>
            <a:headEnd type="none" w="med" len="med"/>
            <a:tailEnd type="none"/>
          </a:ln>
          <a:effectLst/>
        </p:spPr>
      </p:cxnSp>
      <p:sp>
        <p:nvSpPr>
          <p:cNvPr id="319" name="Line 37"/>
          <p:cNvSpPr>
            <a:spLocks noChangeShapeType="1"/>
          </p:cNvSpPr>
          <p:nvPr/>
        </p:nvSpPr>
        <p:spPr bwMode="auto">
          <a:xfrm>
            <a:off x="5871598" y="4740767"/>
            <a:ext cx="33121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320" name="Text Box 38"/>
          <p:cNvSpPr txBox="1">
            <a:spLocks noChangeArrowheads="1"/>
          </p:cNvSpPr>
          <p:nvPr/>
        </p:nvSpPr>
        <p:spPr bwMode="auto">
          <a:xfrm>
            <a:off x="6179546" y="4411997"/>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cxnSp>
        <p:nvCxnSpPr>
          <p:cNvPr id="321" name="Connecteur droit 320"/>
          <p:cNvCxnSpPr/>
          <p:nvPr/>
        </p:nvCxnSpPr>
        <p:spPr bwMode="auto">
          <a:xfrm>
            <a:off x="6205165" y="4403577"/>
            <a:ext cx="0" cy="430647"/>
          </a:xfrm>
          <a:prstGeom prst="line">
            <a:avLst/>
          </a:prstGeom>
          <a:noFill/>
          <a:ln w="9525" cap="flat" cmpd="sng" algn="ctr">
            <a:solidFill>
              <a:schemeClr val="tx1"/>
            </a:solidFill>
            <a:prstDash val="solid"/>
            <a:round/>
            <a:headEnd type="none" w="med" len="med"/>
            <a:tailEnd type="none"/>
          </a:ln>
          <a:effectLst/>
        </p:spPr>
      </p:cxnSp>
      <p:cxnSp>
        <p:nvCxnSpPr>
          <p:cNvPr id="322" name="Connecteur droit 321"/>
          <p:cNvCxnSpPr/>
          <p:nvPr/>
        </p:nvCxnSpPr>
        <p:spPr bwMode="auto">
          <a:xfrm>
            <a:off x="5888783" y="4364594"/>
            <a:ext cx="0" cy="430647"/>
          </a:xfrm>
          <a:prstGeom prst="line">
            <a:avLst/>
          </a:prstGeom>
          <a:noFill/>
          <a:ln w="9525" cap="flat" cmpd="sng" algn="ctr">
            <a:solidFill>
              <a:schemeClr val="tx1"/>
            </a:solidFill>
            <a:prstDash val="solid"/>
            <a:round/>
            <a:headEnd type="none" w="med" len="med"/>
            <a:tailEnd type="none"/>
          </a:ln>
          <a:effectLst/>
        </p:spPr>
      </p:cxnSp>
      <p:sp>
        <p:nvSpPr>
          <p:cNvPr id="323" name="Text Box 38"/>
          <p:cNvSpPr txBox="1">
            <a:spLocks noChangeArrowheads="1"/>
          </p:cNvSpPr>
          <p:nvPr/>
        </p:nvSpPr>
        <p:spPr bwMode="auto">
          <a:xfrm>
            <a:off x="3956154" y="4438409"/>
            <a:ext cx="5806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b="0" dirty="0" smtClean="0">
                <a:solidFill>
                  <a:prstClr val="black"/>
                </a:solidFill>
                <a:latin typeface="Arial" charset="0"/>
              </a:rPr>
              <a:t>s2</a:t>
            </a:r>
            <a:endParaRPr lang="en-GB" altLang="fr-FR" sz="1600" b="0" dirty="0">
              <a:solidFill>
                <a:prstClr val="black"/>
              </a:solidFill>
              <a:latin typeface="Arial" charset="0"/>
            </a:endParaRPr>
          </a:p>
        </p:txBody>
      </p:sp>
      <p:cxnSp>
        <p:nvCxnSpPr>
          <p:cNvPr id="324" name="Connecteur droit avec flèche 323"/>
          <p:cNvCxnSpPr/>
          <p:nvPr/>
        </p:nvCxnSpPr>
        <p:spPr bwMode="auto">
          <a:xfrm>
            <a:off x="4013045" y="4740767"/>
            <a:ext cx="598646" cy="0"/>
          </a:xfrm>
          <a:prstGeom prst="straightConnector1">
            <a:avLst/>
          </a:prstGeom>
          <a:noFill/>
          <a:ln w="9525" cap="flat" cmpd="sng" algn="ctr">
            <a:solidFill>
              <a:schemeClr val="tx1"/>
            </a:solidFill>
            <a:prstDash val="solid"/>
            <a:round/>
            <a:headEnd type="none" w="med" len="med"/>
            <a:tailEnd type="arrow"/>
          </a:ln>
          <a:effectLst/>
        </p:spPr>
      </p:cxnSp>
      <p:cxnSp>
        <p:nvCxnSpPr>
          <p:cNvPr id="325" name="Connecteur droit avec flèche 324"/>
          <p:cNvCxnSpPr/>
          <p:nvPr/>
        </p:nvCxnSpPr>
        <p:spPr bwMode="auto">
          <a:xfrm flipH="1">
            <a:off x="6196982" y="4734034"/>
            <a:ext cx="598646" cy="0"/>
          </a:xfrm>
          <a:prstGeom prst="straightConnector1">
            <a:avLst/>
          </a:prstGeom>
          <a:noFill/>
          <a:ln w="9525" cap="flat" cmpd="sng" algn="ctr">
            <a:solidFill>
              <a:schemeClr val="tx1"/>
            </a:solidFill>
            <a:prstDash val="solid"/>
            <a:round/>
            <a:headEnd type="none" w="med" len="med"/>
            <a:tailEnd type="arrow"/>
          </a:ln>
          <a:effectLst/>
        </p:spPr>
      </p:cxnSp>
      <p:grpSp>
        <p:nvGrpSpPr>
          <p:cNvPr id="327" name="Groupe 326"/>
          <p:cNvGrpSpPr/>
          <p:nvPr/>
        </p:nvGrpSpPr>
        <p:grpSpPr>
          <a:xfrm rot="10800000">
            <a:off x="4815530" y="3576332"/>
            <a:ext cx="864866" cy="82273"/>
            <a:chOff x="4105399" y="3875923"/>
            <a:chExt cx="618877" cy="0"/>
          </a:xfrm>
        </p:grpSpPr>
        <p:cxnSp>
          <p:nvCxnSpPr>
            <p:cNvPr id="328" name="Connecteur droit avec flèche 327"/>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329" name="Connecteur droit avec flèche 328"/>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330" name="Connecteur droit 329"/>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331" name="Line 24"/>
          <p:cNvSpPr>
            <a:spLocks noChangeShapeType="1"/>
          </p:cNvSpPr>
          <p:nvPr/>
        </p:nvSpPr>
        <p:spPr bwMode="auto">
          <a:xfrm flipH="1">
            <a:off x="5413819" y="3275954"/>
            <a:ext cx="32262" cy="104194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332" name="Connecteur droit 331"/>
          <p:cNvCxnSpPr/>
          <p:nvPr/>
        </p:nvCxnSpPr>
        <p:spPr bwMode="auto">
          <a:xfrm>
            <a:off x="5505360" y="3566468"/>
            <a:ext cx="0" cy="247580"/>
          </a:xfrm>
          <a:prstGeom prst="line">
            <a:avLst/>
          </a:prstGeom>
          <a:noFill/>
          <a:ln w="9525" cap="flat" cmpd="sng" algn="ctr">
            <a:solidFill>
              <a:schemeClr val="tx1"/>
            </a:solidFill>
            <a:prstDash val="solid"/>
            <a:round/>
            <a:headEnd type="none" w="med" len="med"/>
            <a:tailEnd type="none"/>
          </a:ln>
          <a:effectLst/>
        </p:spPr>
      </p:cxnSp>
      <p:cxnSp>
        <p:nvCxnSpPr>
          <p:cNvPr id="463" name="Connecteur droit 462"/>
          <p:cNvCxnSpPr/>
          <p:nvPr/>
        </p:nvCxnSpPr>
        <p:spPr bwMode="auto">
          <a:xfrm>
            <a:off x="5347921" y="3566468"/>
            <a:ext cx="0" cy="247580"/>
          </a:xfrm>
          <a:prstGeom prst="line">
            <a:avLst/>
          </a:prstGeom>
          <a:noFill/>
          <a:ln w="9525" cap="flat" cmpd="sng" algn="ctr">
            <a:solidFill>
              <a:schemeClr val="tx1"/>
            </a:solidFill>
            <a:prstDash val="solid"/>
            <a:round/>
            <a:headEnd type="none" w="med" len="med"/>
            <a:tailEnd type="none"/>
          </a:ln>
          <a:effectLst/>
        </p:spPr>
      </p:cxnSp>
      <p:sp>
        <p:nvSpPr>
          <p:cNvPr id="464" name="Rectangle 91"/>
          <p:cNvSpPr>
            <a:spLocks noChangeArrowheads="1"/>
          </p:cNvSpPr>
          <p:nvPr/>
        </p:nvSpPr>
        <p:spPr bwMode="auto">
          <a:xfrm>
            <a:off x="5255562" y="2230368"/>
            <a:ext cx="288000" cy="472649"/>
          </a:xfrm>
          <a:prstGeom prst="rect">
            <a:avLst/>
          </a:prstGeom>
          <a:noFill/>
          <a:ln w="6350">
            <a:solidFill>
              <a:srgbClr val="000000"/>
            </a:solidFill>
            <a:prstDash val="dash"/>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fr-FR" sz="2400" b="0" dirty="0">
              <a:solidFill>
                <a:prstClr val="black"/>
              </a:solidFill>
              <a:latin typeface="Arial" charset="0"/>
            </a:endParaRPr>
          </a:p>
        </p:txBody>
      </p:sp>
      <p:grpSp>
        <p:nvGrpSpPr>
          <p:cNvPr id="465" name="Groupe 464"/>
          <p:cNvGrpSpPr/>
          <p:nvPr/>
        </p:nvGrpSpPr>
        <p:grpSpPr>
          <a:xfrm flipH="1">
            <a:off x="3214538" y="2313731"/>
            <a:ext cx="533400" cy="308419"/>
            <a:chOff x="-147477" y="2166906"/>
            <a:chExt cx="533400" cy="308419"/>
          </a:xfrm>
        </p:grpSpPr>
        <p:sp>
          <p:nvSpPr>
            <p:cNvPr id="466" name="Rectangle 1211"/>
            <p:cNvSpPr>
              <a:spLocks noChangeArrowheads="1"/>
            </p:cNvSpPr>
            <p:nvPr/>
          </p:nvSpPr>
          <p:spPr bwMode="auto">
            <a:xfrm rot="5400000">
              <a:off x="-141127" y="2173256"/>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467" name="Line 1212"/>
            <p:cNvSpPr>
              <a:spLocks noChangeShapeType="1"/>
            </p:cNvSpPr>
            <p:nvPr/>
          </p:nvSpPr>
          <p:spPr bwMode="auto">
            <a:xfrm rot="5400000" flipV="1">
              <a:off x="271623" y="2205006"/>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68" name="Freeform 1213"/>
            <p:cNvSpPr>
              <a:spLocks/>
            </p:cNvSpPr>
            <p:nvPr/>
          </p:nvSpPr>
          <p:spPr bwMode="auto">
            <a:xfrm rot="5400000">
              <a:off x="268448" y="2279618"/>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69" name="Rectangle 1214"/>
            <p:cNvSpPr>
              <a:spLocks noChangeArrowheads="1"/>
            </p:cNvSpPr>
            <p:nvPr/>
          </p:nvSpPr>
          <p:spPr bwMode="auto">
            <a:xfrm>
              <a:off x="-147477" y="2166906"/>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panose="020B0604020202020204" pitchFamily="34" charset="0"/>
                  <a:cs typeface="Arial" panose="020B0604020202020204" pitchFamily="34" charset="0"/>
                </a:rPr>
                <a:t>T</a:t>
              </a:r>
              <a:endParaRPr lang="fr-FR" altLang="fr-FR" sz="1400" b="0" dirty="0">
                <a:solidFill>
                  <a:prstClr val="black"/>
                </a:solidFill>
                <a:latin typeface="Arial" panose="020B0604020202020204" pitchFamily="34" charset="0"/>
                <a:cs typeface="Arial" panose="020B0604020202020204" pitchFamily="34" charset="0"/>
              </a:endParaRPr>
            </a:p>
          </p:txBody>
        </p:sp>
      </p:grpSp>
      <p:sp>
        <p:nvSpPr>
          <p:cNvPr id="470" name="Rectangle 268"/>
          <p:cNvSpPr>
            <a:spLocks noChangeArrowheads="1"/>
          </p:cNvSpPr>
          <p:nvPr/>
        </p:nvSpPr>
        <p:spPr bwMode="auto">
          <a:xfrm>
            <a:off x="2530277" y="3026097"/>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471" name="Line 269"/>
          <p:cNvSpPr>
            <a:spLocks noChangeShapeType="1"/>
          </p:cNvSpPr>
          <p:nvPr/>
        </p:nvSpPr>
        <p:spPr bwMode="auto">
          <a:xfrm flipV="1">
            <a:off x="2676327" y="2860997"/>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72" name="Freeform 270"/>
          <p:cNvSpPr>
            <a:spLocks/>
          </p:cNvSpPr>
          <p:nvPr/>
        </p:nvSpPr>
        <p:spPr bwMode="auto">
          <a:xfrm>
            <a:off x="2599334" y="2856235"/>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73" name="Rectangle 271"/>
          <p:cNvSpPr>
            <a:spLocks noChangeArrowheads="1"/>
          </p:cNvSpPr>
          <p:nvPr/>
        </p:nvSpPr>
        <p:spPr bwMode="auto">
          <a:xfrm>
            <a:off x="2523240" y="3030860"/>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fontAlgn="auto">
              <a:spcBef>
                <a:spcPct val="0"/>
              </a:spcBef>
              <a:spcAft>
                <a:spcPts val="0"/>
              </a:spcAft>
              <a:buFontTx/>
              <a:buNone/>
            </a:pPr>
            <a:r>
              <a:rPr lang="en-US" altLang="fr-FR" sz="1400" b="0" dirty="0" smtClean="0">
                <a:solidFill>
                  <a:prstClr val="black"/>
                </a:solidFill>
                <a:latin typeface="Arial" panose="020B0604020202020204" pitchFamily="34" charset="0"/>
                <a:cs typeface="Arial" panose="020B0604020202020204" pitchFamily="34" charset="0"/>
              </a:rPr>
              <a:t>S</a:t>
            </a:r>
            <a:endParaRPr lang="en-US" altLang="fr-FR" sz="1400" b="0" dirty="0">
              <a:solidFill>
                <a:prstClr val="black"/>
              </a:solidFill>
              <a:latin typeface="Arial" panose="020B0604020202020204" pitchFamily="34" charset="0"/>
              <a:cs typeface="Arial" panose="020B0604020202020204" pitchFamily="34" charset="0"/>
            </a:endParaRPr>
          </a:p>
        </p:txBody>
      </p:sp>
      <p:sp>
        <p:nvSpPr>
          <p:cNvPr id="474" name="Rectangle 210"/>
          <p:cNvSpPr>
            <a:spLocks noChangeArrowheads="1"/>
          </p:cNvSpPr>
          <p:nvPr/>
        </p:nvSpPr>
        <p:spPr bwMode="auto">
          <a:xfrm>
            <a:off x="1789342" y="285234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75" name="Line 211"/>
          <p:cNvSpPr>
            <a:spLocks noChangeShapeType="1"/>
          </p:cNvSpPr>
          <p:nvPr/>
        </p:nvSpPr>
        <p:spPr bwMode="auto">
          <a:xfrm flipV="1">
            <a:off x="1935392" y="273804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76" name="Freeform 212"/>
          <p:cNvSpPr>
            <a:spLocks/>
          </p:cNvSpPr>
          <p:nvPr/>
        </p:nvSpPr>
        <p:spPr bwMode="auto">
          <a:xfrm>
            <a:off x="1857605" y="272217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77" name="Rectangle 223"/>
          <p:cNvSpPr>
            <a:spLocks noChangeArrowheads="1"/>
          </p:cNvSpPr>
          <p:nvPr/>
        </p:nvSpPr>
        <p:spPr bwMode="auto">
          <a:xfrm>
            <a:off x="1782992" y="284599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panose="020B0604020202020204" pitchFamily="34" charset="0"/>
                <a:cs typeface="Arial" panose="020B0604020202020204" pitchFamily="34" charset="0"/>
              </a:rPr>
              <a:t>P</a:t>
            </a:r>
            <a:endParaRPr lang="fr-FR" altLang="fr-FR" sz="1400" b="0" dirty="0">
              <a:latin typeface="Arial" panose="020B0604020202020204" pitchFamily="34" charset="0"/>
              <a:cs typeface="Arial" panose="020B0604020202020204" pitchFamily="34" charset="0"/>
            </a:endParaRPr>
          </a:p>
        </p:txBody>
      </p:sp>
      <p:cxnSp>
        <p:nvCxnSpPr>
          <p:cNvPr id="478" name="Connecteur droit 477"/>
          <p:cNvCxnSpPr/>
          <p:nvPr/>
        </p:nvCxnSpPr>
        <p:spPr>
          <a:xfrm>
            <a:off x="2217392" y="2512962"/>
            <a:ext cx="249168" cy="32898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79" name="Connecteur droit 478"/>
          <p:cNvCxnSpPr/>
          <p:nvPr/>
        </p:nvCxnSpPr>
        <p:spPr>
          <a:xfrm>
            <a:off x="2466560" y="2852347"/>
            <a:ext cx="35581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80" name="Rectangle 313"/>
          <p:cNvSpPr>
            <a:spLocks noChangeArrowheads="1"/>
          </p:cNvSpPr>
          <p:nvPr/>
        </p:nvSpPr>
        <p:spPr bwMode="auto">
          <a:xfrm>
            <a:off x="1385294" y="1388604"/>
            <a:ext cx="2174540" cy="31481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81" name="Rectangle 311"/>
          <p:cNvSpPr>
            <a:spLocks noChangeArrowheads="1"/>
          </p:cNvSpPr>
          <p:nvPr/>
        </p:nvSpPr>
        <p:spPr bwMode="auto">
          <a:xfrm>
            <a:off x="2587004" y="1398623"/>
            <a:ext cx="97283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P    S    T </a:t>
            </a:r>
            <a:endParaRPr lang="fr-FR" altLang="fr-FR" sz="1400" b="0" dirty="0">
              <a:latin typeface="Arial" panose="020B0604020202020204" pitchFamily="34" charset="0"/>
              <a:cs typeface="Arial" panose="020B0604020202020204" pitchFamily="34" charset="0"/>
            </a:endParaRPr>
          </a:p>
        </p:txBody>
      </p:sp>
      <p:sp>
        <p:nvSpPr>
          <p:cNvPr id="482" name="Rectangle 312"/>
          <p:cNvSpPr>
            <a:spLocks noChangeArrowheads="1"/>
          </p:cNvSpPr>
          <p:nvPr/>
        </p:nvSpPr>
        <p:spPr bwMode="auto">
          <a:xfrm>
            <a:off x="1658344" y="1400211"/>
            <a:ext cx="801501"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Symbol" panose="05050102010706020507" pitchFamily="18" charset="2"/>
                <a:cs typeface="Arial" panose="020B0604020202020204" pitchFamily="34" charset="0"/>
              </a:rPr>
              <a:t>Æ</a:t>
            </a:r>
            <a:r>
              <a:rPr lang="fr-FR" altLang="fr-FR" sz="1400" b="0" dirty="0" smtClean="0">
                <a:latin typeface="Arial" panose="020B0604020202020204" pitchFamily="34" charset="0"/>
                <a:cs typeface="Arial" panose="020B0604020202020204" pitchFamily="34" charset="0"/>
              </a:rPr>
              <a:t> t4s</a:t>
            </a:r>
            <a:r>
              <a:rPr lang="fr-FR" altLang="fr-FR" sz="1400" b="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483" name="Line 314"/>
          <p:cNvSpPr>
            <a:spLocks noChangeShapeType="1"/>
          </p:cNvSpPr>
          <p:nvPr/>
        </p:nvSpPr>
        <p:spPr bwMode="auto">
          <a:xfrm>
            <a:off x="1687026" y="140021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4" name="Line 315"/>
          <p:cNvSpPr>
            <a:spLocks noChangeShapeType="1"/>
          </p:cNvSpPr>
          <p:nvPr/>
        </p:nvSpPr>
        <p:spPr bwMode="auto">
          <a:xfrm>
            <a:off x="2599167" y="140021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85" name="Line 316"/>
          <p:cNvSpPr>
            <a:spLocks noChangeShapeType="1"/>
          </p:cNvSpPr>
          <p:nvPr/>
        </p:nvSpPr>
        <p:spPr bwMode="auto">
          <a:xfrm>
            <a:off x="2907679" y="140021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grpSp>
        <p:nvGrpSpPr>
          <p:cNvPr id="486" name="Group 317"/>
          <p:cNvGrpSpPr>
            <a:grpSpLocks/>
          </p:cNvGrpSpPr>
          <p:nvPr/>
        </p:nvGrpSpPr>
        <p:grpSpPr bwMode="auto">
          <a:xfrm>
            <a:off x="1429744" y="1457361"/>
            <a:ext cx="190500" cy="192087"/>
            <a:chOff x="4360" y="1124"/>
            <a:chExt cx="120" cy="120"/>
          </a:xfrm>
        </p:grpSpPr>
        <p:sp>
          <p:nvSpPr>
            <p:cNvPr id="487"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88"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489"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490" name="Line 321"/>
          <p:cNvSpPr>
            <a:spLocks noChangeShapeType="1"/>
          </p:cNvSpPr>
          <p:nvPr/>
        </p:nvSpPr>
        <p:spPr bwMode="auto">
          <a:xfrm>
            <a:off x="3206898" y="1400211"/>
            <a:ext cx="0" cy="306387"/>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sz="1400">
              <a:latin typeface="Arial" panose="020B0604020202020204" pitchFamily="34" charset="0"/>
              <a:cs typeface="Arial" panose="020B0604020202020204" pitchFamily="34" charset="0"/>
            </a:endParaRPr>
          </a:p>
        </p:txBody>
      </p:sp>
      <p:sp>
        <p:nvSpPr>
          <p:cNvPr id="491" name="ZoneTexte 490"/>
          <p:cNvSpPr txBox="1"/>
          <p:nvPr/>
        </p:nvSpPr>
        <p:spPr>
          <a:xfrm>
            <a:off x="3561474" y="1407491"/>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(4)</a:t>
            </a:r>
            <a:endParaRPr lang="fr-FR" sz="1200" dirty="0">
              <a:latin typeface="Arial" panose="020B0604020202020204" pitchFamily="34" charset="0"/>
              <a:cs typeface="Arial" panose="020B0604020202020204" pitchFamily="34" charset="0"/>
            </a:endParaRPr>
          </a:p>
        </p:txBody>
      </p:sp>
      <p:grpSp>
        <p:nvGrpSpPr>
          <p:cNvPr id="492" name="Group 507"/>
          <p:cNvGrpSpPr>
            <a:grpSpLocks/>
          </p:cNvGrpSpPr>
          <p:nvPr/>
        </p:nvGrpSpPr>
        <p:grpSpPr bwMode="auto">
          <a:xfrm>
            <a:off x="4188377" y="1190128"/>
            <a:ext cx="138113" cy="136525"/>
            <a:chOff x="1270" y="2213"/>
            <a:chExt cx="87" cy="86"/>
          </a:xfrm>
        </p:grpSpPr>
        <p:sp>
          <p:nvSpPr>
            <p:cNvPr id="493"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94"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sp>
        <p:nvSpPr>
          <p:cNvPr id="495" name="Rectangle 716"/>
          <p:cNvSpPr>
            <a:spLocks noChangeArrowheads="1"/>
          </p:cNvSpPr>
          <p:nvPr/>
        </p:nvSpPr>
        <p:spPr bwMode="auto">
          <a:xfrm>
            <a:off x="4839252" y="1113020"/>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P</a:t>
            </a:r>
            <a:endParaRPr lang="fr-FR" altLang="fr-FR" sz="1400" b="0" dirty="0">
              <a:latin typeface="Arial" charset="0"/>
            </a:endParaRPr>
          </a:p>
        </p:txBody>
      </p:sp>
      <p:sp>
        <p:nvSpPr>
          <p:cNvPr id="496" name="Rectangle 717"/>
          <p:cNvSpPr>
            <a:spLocks noChangeArrowheads="1"/>
          </p:cNvSpPr>
          <p:nvPr/>
        </p:nvSpPr>
        <p:spPr bwMode="auto">
          <a:xfrm>
            <a:off x="4436482" y="1113020"/>
            <a:ext cx="42479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t2s</a:t>
            </a:r>
            <a:endParaRPr lang="fr-FR" altLang="fr-FR" sz="1400" b="0" dirty="0">
              <a:latin typeface="Arial" charset="0"/>
            </a:endParaRPr>
          </a:p>
        </p:txBody>
      </p:sp>
      <p:sp>
        <p:nvSpPr>
          <p:cNvPr id="497" name="Rectangle 719"/>
          <p:cNvSpPr>
            <a:spLocks noChangeArrowheads="1"/>
          </p:cNvSpPr>
          <p:nvPr/>
        </p:nvSpPr>
        <p:spPr bwMode="auto">
          <a:xfrm>
            <a:off x="4099477" y="1129803"/>
            <a:ext cx="1054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98" name="Line 720"/>
          <p:cNvSpPr>
            <a:spLocks noChangeShapeType="1"/>
          </p:cNvSpPr>
          <p:nvPr/>
        </p:nvSpPr>
        <p:spPr bwMode="auto">
          <a:xfrm>
            <a:off x="4441293" y="112345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99" name="Line 721"/>
          <p:cNvSpPr>
            <a:spLocks noChangeShapeType="1"/>
          </p:cNvSpPr>
          <p:nvPr/>
        </p:nvSpPr>
        <p:spPr bwMode="auto">
          <a:xfrm>
            <a:off x="4855127" y="112345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00" name="ZoneTexte 499"/>
          <p:cNvSpPr txBox="1"/>
          <p:nvPr/>
        </p:nvSpPr>
        <p:spPr>
          <a:xfrm>
            <a:off x="5139512" y="1111605"/>
            <a:ext cx="356188" cy="276999"/>
          </a:xfrm>
          <a:prstGeom prst="rect">
            <a:avLst/>
          </a:prstGeom>
          <a:noFill/>
        </p:spPr>
        <p:txBody>
          <a:bodyPr wrap="none" rtlCol="0">
            <a:spAutoFit/>
          </a:bodyPr>
          <a:lstStyle/>
          <a:p>
            <a:r>
              <a:rPr lang="fr-FR" sz="1200" dirty="0" smtClean="0"/>
              <a:t>(5)</a:t>
            </a:r>
            <a:endParaRPr lang="fr-FR" sz="1200" dirty="0"/>
          </a:p>
        </p:txBody>
      </p:sp>
      <p:sp>
        <p:nvSpPr>
          <p:cNvPr id="501" name="ZoneTexte 500"/>
          <p:cNvSpPr txBox="1"/>
          <p:nvPr/>
        </p:nvSpPr>
        <p:spPr>
          <a:xfrm>
            <a:off x="-29501" y="4621700"/>
            <a:ext cx="402674" cy="307777"/>
          </a:xfrm>
          <a:prstGeom prst="rect">
            <a:avLst/>
          </a:prstGeom>
          <a:noFill/>
        </p:spPr>
        <p:txBody>
          <a:bodyPr wrap="none" rtlCol="0">
            <a:spAutoFit/>
          </a:bodyPr>
          <a:lstStyle/>
          <a:p>
            <a:r>
              <a:rPr lang="fr-FR" sz="1400" b="0" dirty="0" smtClean="0">
                <a:solidFill>
                  <a:schemeClr val="tx1"/>
                </a:solidFill>
                <a:latin typeface="Arial"/>
                <a:cs typeface="Arial"/>
              </a:rPr>
              <a:t>(e)</a:t>
            </a:r>
          </a:p>
        </p:txBody>
      </p:sp>
      <p:sp>
        <p:nvSpPr>
          <p:cNvPr id="502" name="Forme libre 501"/>
          <p:cNvSpPr/>
          <p:nvPr/>
        </p:nvSpPr>
        <p:spPr bwMode="auto">
          <a:xfrm>
            <a:off x="291172" y="5342625"/>
            <a:ext cx="3066779" cy="559974"/>
          </a:xfrm>
          <a:custGeom>
            <a:avLst/>
            <a:gdLst>
              <a:gd name="connsiteX0" fmla="*/ 39530 w 3568612"/>
              <a:gd name="connsiteY0" fmla="*/ 573388 h 594583"/>
              <a:gd name="connsiteX1" fmla="*/ 1430 w 3568612"/>
              <a:gd name="connsiteY1" fmla="*/ 316213 h 594583"/>
              <a:gd name="connsiteX2" fmla="*/ 30005 w 3568612"/>
              <a:gd name="connsiteY2" fmla="*/ 30463 h 594583"/>
              <a:gd name="connsiteX3" fmla="*/ 220505 w 3568612"/>
              <a:gd name="connsiteY3" fmla="*/ 11413 h 594583"/>
              <a:gd name="connsiteX4" fmla="*/ 696755 w 3568612"/>
              <a:gd name="connsiteY4" fmla="*/ 59038 h 594583"/>
              <a:gd name="connsiteX5" fmla="*/ 1192055 w 3568612"/>
              <a:gd name="connsiteY5" fmla="*/ 68563 h 594583"/>
              <a:gd name="connsiteX6" fmla="*/ 1506380 w 3568612"/>
              <a:gd name="connsiteY6" fmla="*/ 39988 h 594583"/>
              <a:gd name="connsiteX7" fmla="*/ 2458880 w 3568612"/>
              <a:gd name="connsiteY7" fmla="*/ 78088 h 594583"/>
              <a:gd name="connsiteX8" fmla="*/ 2830355 w 3568612"/>
              <a:gd name="connsiteY8" fmla="*/ 30463 h 594583"/>
              <a:gd name="connsiteX9" fmla="*/ 3144680 w 3568612"/>
              <a:gd name="connsiteY9" fmla="*/ 39988 h 594583"/>
              <a:gd name="connsiteX10" fmla="*/ 3449480 w 3568612"/>
              <a:gd name="connsiteY10" fmla="*/ 39988 h 594583"/>
              <a:gd name="connsiteX11" fmla="*/ 3506630 w 3568612"/>
              <a:gd name="connsiteY11" fmla="*/ 363838 h 594583"/>
              <a:gd name="connsiteX12" fmla="*/ 3497105 w 3568612"/>
              <a:gd name="connsiteY12" fmla="*/ 554338 h 594583"/>
              <a:gd name="connsiteX13" fmla="*/ 2601755 w 3568612"/>
              <a:gd name="connsiteY13" fmla="*/ 592438 h 594583"/>
              <a:gd name="connsiteX14" fmla="*/ 1582580 w 3568612"/>
              <a:gd name="connsiteY14" fmla="*/ 516238 h 594583"/>
              <a:gd name="connsiteX15" fmla="*/ 877730 w 3568612"/>
              <a:gd name="connsiteY15" fmla="*/ 544813 h 594583"/>
              <a:gd name="connsiteX16" fmla="*/ 411005 w 3568612"/>
              <a:gd name="connsiteY16" fmla="*/ 544813 h 594583"/>
              <a:gd name="connsiteX17" fmla="*/ 39530 w 3568612"/>
              <a:gd name="connsiteY17" fmla="*/ 573388 h 5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68612" h="594583">
                <a:moveTo>
                  <a:pt x="39530" y="573388"/>
                </a:moveTo>
                <a:cubicBezTo>
                  <a:pt x="21273" y="490044"/>
                  <a:pt x="3017" y="406700"/>
                  <a:pt x="1430" y="316213"/>
                </a:cubicBezTo>
                <a:cubicBezTo>
                  <a:pt x="-157" y="225726"/>
                  <a:pt x="-6507" y="81263"/>
                  <a:pt x="30005" y="30463"/>
                </a:cubicBezTo>
                <a:cubicBezTo>
                  <a:pt x="66517" y="-20337"/>
                  <a:pt x="109380" y="6650"/>
                  <a:pt x="220505" y="11413"/>
                </a:cubicBezTo>
                <a:cubicBezTo>
                  <a:pt x="331630" y="16176"/>
                  <a:pt x="534830" y="49513"/>
                  <a:pt x="696755" y="59038"/>
                </a:cubicBezTo>
                <a:cubicBezTo>
                  <a:pt x="858680" y="68563"/>
                  <a:pt x="1057118" y="71738"/>
                  <a:pt x="1192055" y="68563"/>
                </a:cubicBezTo>
                <a:cubicBezTo>
                  <a:pt x="1326992" y="65388"/>
                  <a:pt x="1295243" y="38400"/>
                  <a:pt x="1506380" y="39988"/>
                </a:cubicBezTo>
                <a:cubicBezTo>
                  <a:pt x="1717518" y="41575"/>
                  <a:pt x="2238218" y="79675"/>
                  <a:pt x="2458880" y="78088"/>
                </a:cubicBezTo>
                <a:cubicBezTo>
                  <a:pt x="2679542" y="76501"/>
                  <a:pt x="2716055" y="36813"/>
                  <a:pt x="2830355" y="30463"/>
                </a:cubicBezTo>
                <a:cubicBezTo>
                  <a:pt x="2944655" y="24113"/>
                  <a:pt x="3041493" y="38401"/>
                  <a:pt x="3144680" y="39988"/>
                </a:cubicBezTo>
                <a:cubicBezTo>
                  <a:pt x="3247867" y="41575"/>
                  <a:pt x="3389155" y="-13987"/>
                  <a:pt x="3449480" y="39988"/>
                </a:cubicBezTo>
                <a:cubicBezTo>
                  <a:pt x="3509805" y="93963"/>
                  <a:pt x="3498693" y="278113"/>
                  <a:pt x="3506630" y="363838"/>
                </a:cubicBezTo>
                <a:cubicBezTo>
                  <a:pt x="3514567" y="449563"/>
                  <a:pt x="3647918" y="516238"/>
                  <a:pt x="3497105" y="554338"/>
                </a:cubicBezTo>
                <a:cubicBezTo>
                  <a:pt x="3346292" y="592438"/>
                  <a:pt x="2920842" y="598788"/>
                  <a:pt x="2601755" y="592438"/>
                </a:cubicBezTo>
                <a:cubicBezTo>
                  <a:pt x="2282668" y="586088"/>
                  <a:pt x="1869917" y="524175"/>
                  <a:pt x="1582580" y="516238"/>
                </a:cubicBezTo>
                <a:cubicBezTo>
                  <a:pt x="1295243" y="508301"/>
                  <a:pt x="1072992" y="540051"/>
                  <a:pt x="877730" y="544813"/>
                </a:cubicBezTo>
                <a:cubicBezTo>
                  <a:pt x="682468" y="549575"/>
                  <a:pt x="411005" y="544813"/>
                  <a:pt x="411005" y="544813"/>
                </a:cubicBezTo>
                <a:lnTo>
                  <a:pt x="39530" y="573388"/>
                </a:lnTo>
                <a:close/>
              </a:path>
            </a:pathLst>
          </a:custGeom>
          <a:solidFill>
            <a:srgbClr val="FFFF99"/>
          </a:solidFill>
          <a:ln w="19050" cap="flat" cmpd="sng">
            <a:solidFill>
              <a:schemeClr val="tx1"/>
            </a:solidFill>
            <a:prstDash val="solid"/>
            <a:round/>
            <a:headEnd/>
            <a:tailEnd/>
          </a:ln>
        </p:spPr>
        <p:txBody>
          <a:bodyPr rtlCol="0" anchor="ctr">
            <a:noAutofit/>
          </a:bodyPr>
          <a:lstStyle/>
          <a:p>
            <a:pPr algn="ctr"/>
            <a:endParaRPr lang="fr-FR" sz="2400" b="0"/>
          </a:p>
        </p:txBody>
      </p:sp>
      <p:sp>
        <p:nvSpPr>
          <p:cNvPr id="503" name="Line 29"/>
          <p:cNvSpPr>
            <a:spLocks noChangeShapeType="1"/>
          </p:cNvSpPr>
          <p:nvPr/>
        </p:nvSpPr>
        <p:spPr bwMode="auto">
          <a:xfrm>
            <a:off x="13777" y="5339943"/>
            <a:ext cx="338788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25" name="Forme libre 524"/>
          <p:cNvSpPr/>
          <p:nvPr/>
        </p:nvSpPr>
        <p:spPr bwMode="auto">
          <a:xfrm>
            <a:off x="647325" y="5379184"/>
            <a:ext cx="403676" cy="475452"/>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35060">
                <a:moveTo>
                  <a:pt x="0" y="735060"/>
                </a:moveTo>
                <a:cubicBezTo>
                  <a:pt x="11906" y="667591"/>
                  <a:pt x="23813" y="620646"/>
                  <a:pt x="28575" y="550138"/>
                </a:cubicBezTo>
                <a:cubicBezTo>
                  <a:pt x="33337" y="479630"/>
                  <a:pt x="30266" y="403702"/>
                  <a:pt x="28575" y="312013"/>
                </a:cubicBezTo>
                <a:cubicBezTo>
                  <a:pt x="26884" y="220324"/>
                  <a:pt x="17880" y="116586"/>
                  <a:pt x="18427" y="1"/>
                </a:cubicBezTo>
                <a:cubicBezTo>
                  <a:pt x="83252" y="16411"/>
                  <a:pt x="82195" y="20244"/>
                  <a:pt x="133350" y="26263"/>
                </a:cubicBezTo>
                <a:cubicBezTo>
                  <a:pt x="184506" y="32282"/>
                  <a:pt x="280910" y="34526"/>
                  <a:pt x="325360" y="36114"/>
                </a:cubicBezTo>
                <a:cubicBezTo>
                  <a:pt x="369810" y="37701"/>
                  <a:pt x="368224" y="34736"/>
                  <a:pt x="400050" y="35788"/>
                </a:cubicBezTo>
                <a:cubicBezTo>
                  <a:pt x="404812" y="100875"/>
                  <a:pt x="379413" y="315188"/>
                  <a:pt x="381000" y="416788"/>
                </a:cubicBezTo>
                <a:cubicBezTo>
                  <a:pt x="382588" y="518388"/>
                  <a:pt x="401638" y="588238"/>
                  <a:pt x="409575" y="645388"/>
                </a:cubicBezTo>
                <a:cubicBezTo>
                  <a:pt x="417512" y="702538"/>
                  <a:pt x="423068" y="696634"/>
                  <a:pt x="428625" y="725209"/>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526" name="Forme libre 525"/>
          <p:cNvSpPr/>
          <p:nvPr/>
        </p:nvSpPr>
        <p:spPr bwMode="auto">
          <a:xfrm flipH="1">
            <a:off x="2357308" y="5360290"/>
            <a:ext cx="403676" cy="542309"/>
          </a:xfrm>
          <a:custGeom>
            <a:avLst/>
            <a:gdLst>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55115 h 755115"/>
              <a:gd name="connsiteX1" fmla="*/ 28575 w 428625"/>
              <a:gd name="connsiteY1" fmla="*/ 545565 h 755115"/>
              <a:gd name="connsiteX2" fmla="*/ 28575 w 428625"/>
              <a:gd name="connsiteY2" fmla="*/ 307440 h 755115"/>
              <a:gd name="connsiteX3" fmla="*/ 28575 w 428625"/>
              <a:gd name="connsiteY3" fmla="*/ 69315 h 755115"/>
              <a:gd name="connsiteX4" fmla="*/ 133350 w 428625"/>
              <a:gd name="connsiteY4" fmla="*/ 21690 h 755115"/>
              <a:gd name="connsiteX5" fmla="*/ 352425 w 428625"/>
              <a:gd name="connsiteY5" fmla="*/ 21690 h 755115"/>
              <a:gd name="connsiteX6" fmla="*/ 400050 w 428625"/>
              <a:gd name="connsiteY6" fmla="*/ 31215 h 755115"/>
              <a:gd name="connsiteX7" fmla="*/ 381000 w 428625"/>
              <a:gd name="connsiteY7" fmla="*/ 412215 h 755115"/>
              <a:gd name="connsiteX8" fmla="*/ 409575 w 428625"/>
              <a:gd name="connsiteY8" fmla="*/ 640815 h 755115"/>
              <a:gd name="connsiteX9" fmla="*/ 428625 w 428625"/>
              <a:gd name="connsiteY9" fmla="*/ 755115 h 755115"/>
              <a:gd name="connsiteX0" fmla="*/ 0 w 428625"/>
              <a:gd name="connsiteY0" fmla="*/ 776292 h 776292"/>
              <a:gd name="connsiteX1" fmla="*/ 28575 w 428625"/>
              <a:gd name="connsiteY1" fmla="*/ 566742 h 776292"/>
              <a:gd name="connsiteX2" fmla="*/ 28575 w 428625"/>
              <a:gd name="connsiteY2" fmla="*/ 328617 h 776292"/>
              <a:gd name="connsiteX3" fmla="*/ 18427 w 428625"/>
              <a:gd name="connsiteY3" fmla="*/ 16605 h 776292"/>
              <a:gd name="connsiteX4" fmla="*/ 133350 w 428625"/>
              <a:gd name="connsiteY4" fmla="*/ 42867 h 776292"/>
              <a:gd name="connsiteX5" fmla="*/ 352425 w 428625"/>
              <a:gd name="connsiteY5" fmla="*/ 42867 h 776292"/>
              <a:gd name="connsiteX6" fmla="*/ 400050 w 428625"/>
              <a:gd name="connsiteY6" fmla="*/ 52392 h 776292"/>
              <a:gd name="connsiteX7" fmla="*/ 381000 w 428625"/>
              <a:gd name="connsiteY7" fmla="*/ 433392 h 776292"/>
              <a:gd name="connsiteX8" fmla="*/ 409575 w 428625"/>
              <a:gd name="connsiteY8" fmla="*/ 661992 h 776292"/>
              <a:gd name="connsiteX9" fmla="*/ 428625 w 428625"/>
              <a:gd name="connsiteY9" fmla="*/ 776292 h 776292"/>
              <a:gd name="connsiteX0" fmla="*/ 0 w 428625"/>
              <a:gd name="connsiteY0" fmla="*/ 759688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59686 h 759686"/>
              <a:gd name="connsiteX1" fmla="*/ 28575 w 428625"/>
              <a:gd name="connsiteY1" fmla="*/ 550136 h 759686"/>
              <a:gd name="connsiteX2" fmla="*/ 28575 w 428625"/>
              <a:gd name="connsiteY2" fmla="*/ 312011 h 759686"/>
              <a:gd name="connsiteX3" fmla="*/ 18427 w 428625"/>
              <a:gd name="connsiteY3" fmla="*/ -1 h 759686"/>
              <a:gd name="connsiteX4" fmla="*/ 133350 w 428625"/>
              <a:gd name="connsiteY4" fmla="*/ 26261 h 759686"/>
              <a:gd name="connsiteX5" fmla="*/ 352425 w 428625"/>
              <a:gd name="connsiteY5" fmla="*/ 26261 h 759686"/>
              <a:gd name="connsiteX6" fmla="*/ 400050 w 428625"/>
              <a:gd name="connsiteY6" fmla="*/ 35786 h 759686"/>
              <a:gd name="connsiteX7" fmla="*/ 381000 w 428625"/>
              <a:gd name="connsiteY7" fmla="*/ 416786 h 759686"/>
              <a:gd name="connsiteX8" fmla="*/ 409575 w 428625"/>
              <a:gd name="connsiteY8" fmla="*/ 645386 h 759686"/>
              <a:gd name="connsiteX9" fmla="*/ 428625 w 428625"/>
              <a:gd name="connsiteY9" fmla="*/ 759686 h 759686"/>
              <a:gd name="connsiteX0" fmla="*/ 0 w 428625"/>
              <a:gd name="connsiteY0" fmla="*/ 735060 h 759688"/>
              <a:gd name="connsiteX1" fmla="*/ 28575 w 428625"/>
              <a:gd name="connsiteY1" fmla="*/ 550138 h 759688"/>
              <a:gd name="connsiteX2" fmla="*/ 28575 w 428625"/>
              <a:gd name="connsiteY2" fmla="*/ 312013 h 759688"/>
              <a:gd name="connsiteX3" fmla="*/ 18427 w 428625"/>
              <a:gd name="connsiteY3" fmla="*/ 1 h 759688"/>
              <a:gd name="connsiteX4" fmla="*/ 133350 w 428625"/>
              <a:gd name="connsiteY4" fmla="*/ 26263 h 759688"/>
              <a:gd name="connsiteX5" fmla="*/ 352425 w 428625"/>
              <a:gd name="connsiteY5" fmla="*/ 26263 h 759688"/>
              <a:gd name="connsiteX6" fmla="*/ 400050 w 428625"/>
              <a:gd name="connsiteY6" fmla="*/ 35788 h 759688"/>
              <a:gd name="connsiteX7" fmla="*/ 381000 w 428625"/>
              <a:gd name="connsiteY7" fmla="*/ 416788 h 759688"/>
              <a:gd name="connsiteX8" fmla="*/ 409575 w 428625"/>
              <a:gd name="connsiteY8" fmla="*/ 645388 h 759688"/>
              <a:gd name="connsiteX9" fmla="*/ 428625 w 428625"/>
              <a:gd name="connsiteY9" fmla="*/ 759688 h 759688"/>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52425 w 428625"/>
              <a:gd name="connsiteY5" fmla="*/ 26263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35058 h 735058"/>
              <a:gd name="connsiteX1" fmla="*/ 28575 w 428625"/>
              <a:gd name="connsiteY1" fmla="*/ 550136 h 735058"/>
              <a:gd name="connsiteX2" fmla="*/ 28575 w 428625"/>
              <a:gd name="connsiteY2" fmla="*/ 312011 h 735058"/>
              <a:gd name="connsiteX3" fmla="*/ 18427 w 428625"/>
              <a:gd name="connsiteY3" fmla="*/ -1 h 735058"/>
              <a:gd name="connsiteX4" fmla="*/ 133350 w 428625"/>
              <a:gd name="connsiteY4" fmla="*/ 26261 h 735058"/>
              <a:gd name="connsiteX5" fmla="*/ 352425 w 428625"/>
              <a:gd name="connsiteY5" fmla="*/ 26261 h 735058"/>
              <a:gd name="connsiteX6" fmla="*/ 400050 w 428625"/>
              <a:gd name="connsiteY6" fmla="*/ 35786 h 735058"/>
              <a:gd name="connsiteX7" fmla="*/ 381000 w 428625"/>
              <a:gd name="connsiteY7" fmla="*/ 416786 h 735058"/>
              <a:gd name="connsiteX8" fmla="*/ 409575 w 428625"/>
              <a:gd name="connsiteY8" fmla="*/ 645386 h 735058"/>
              <a:gd name="connsiteX9" fmla="*/ 428625 w 428625"/>
              <a:gd name="connsiteY9" fmla="*/ 725207 h 735058"/>
              <a:gd name="connsiteX0" fmla="*/ 0 w 428625"/>
              <a:gd name="connsiteY0" fmla="*/ 735060 h 735060"/>
              <a:gd name="connsiteX1" fmla="*/ 28575 w 428625"/>
              <a:gd name="connsiteY1" fmla="*/ 550138 h 735060"/>
              <a:gd name="connsiteX2" fmla="*/ 28575 w 428625"/>
              <a:gd name="connsiteY2" fmla="*/ 312013 h 735060"/>
              <a:gd name="connsiteX3" fmla="*/ 18427 w 428625"/>
              <a:gd name="connsiteY3" fmla="*/ 1 h 735060"/>
              <a:gd name="connsiteX4" fmla="*/ 133350 w 428625"/>
              <a:gd name="connsiteY4" fmla="*/ 26263 h 735060"/>
              <a:gd name="connsiteX5" fmla="*/ 325360 w 428625"/>
              <a:gd name="connsiteY5" fmla="*/ 36114 h 735060"/>
              <a:gd name="connsiteX6" fmla="*/ 400050 w 428625"/>
              <a:gd name="connsiteY6" fmla="*/ 35788 h 735060"/>
              <a:gd name="connsiteX7" fmla="*/ 381000 w 428625"/>
              <a:gd name="connsiteY7" fmla="*/ 416788 h 735060"/>
              <a:gd name="connsiteX8" fmla="*/ 409575 w 428625"/>
              <a:gd name="connsiteY8" fmla="*/ 645388 h 735060"/>
              <a:gd name="connsiteX9" fmla="*/ 428625 w 428625"/>
              <a:gd name="connsiteY9" fmla="*/ 725209 h 735060"/>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33350 w 428625"/>
              <a:gd name="connsiteY4" fmla="*/ 87044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 name="connsiteX0" fmla="*/ 0 w 428625"/>
              <a:gd name="connsiteY0" fmla="*/ 795841 h 795841"/>
              <a:gd name="connsiteX1" fmla="*/ 28575 w 428625"/>
              <a:gd name="connsiteY1" fmla="*/ 610919 h 795841"/>
              <a:gd name="connsiteX2" fmla="*/ 28575 w 428625"/>
              <a:gd name="connsiteY2" fmla="*/ 372794 h 795841"/>
              <a:gd name="connsiteX3" fmla="*/ 25192 w 428625"/>
              <a:gd name="connsiteY3" fmla="*/ 0 h 795841"/>
              <a:gd name="connsiteX4" fmla="*/ 177329 w 428625"/>
              <a:gd name="connsiteY4" fmla="*/ 40287 h 795841"/>
              <a:gd name="connsiteX5" fmla="*/ 325360 w 428625"/>
              <a:gd name="connsiteY5" fmla="*/ 96895 h 795841"/>
              <a:gd name="connsiteX6" fmla="*/ 400050 w 428625"/>
              <a:gd name="connsiteY6" fmla="*/ 96569 h 795841"/>
              <a:gd name="connsiteX7" fmla="*/ 381000 w 428625"/>
              <a:gd name="connsiteY7" fmla="*/ 477569 h 795841"/>
              <a:gd name="connsiteX8" fmla="*/ 409575 w 428625"/>
              <a:gd name="connsiteY8" fmla="*/ 706169 h 795841"/>
              <a:gd name="connsiteX9" fmla="*/ 428625 w 428625"/>
              <a:gd name="connsiteY9" fmla="*/ 785990 h 79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795841">
                <a:moveTo>
                  <a:pt x="0" y="795841"/>
                </a:moveTo>
                <a:cubicBezTo>
                  <a:pt x="11906" y="728372"/>
                  <a:pt x="23813" y="681427"/>
                  <a:pt x="28575" y="610919"/>
                </a:cubicBezTo>
                <a:cubicBezTo>
                  <a:pt x="33337" y="540411"/>
                  <a:pt x="29139" y="474614"/>
                  <a:pt x="28575" y="372794"/>
                </a:cubicBezTo>
                <a:cubicBezTo>
                  <a:pt x="28011" y="270974"/>
                  <a:pt x="24645" y="116585"/>
                  <a:pt x="25192" y="0"/>
                </a:cubicBezTo>
                <a:cubicBezTo>
                  <a:pt x="90017" y="16410"/>
                  <a:pt x="127301" y="24138"/>
                  <a:pt x="177329" y="40287"/>
                </a:cubicBezTo>
                <a:cubicBezTo>
                  <a:pt x="227357" y="56436"/>
                  <a:pt x="288240" y="87515"/>
                  <a:pt x="325360" y="96895"/>
                </a:cubicBezTo>
                <a:cubicBezTo>
                  <a:pt x="362480" y="106275"/>
                  <a:pt x="368224" y="95517"/>
                  <a:pt x="400050" y="96569"/>
                </a:cubicBezTo>
                <a:cubicBezTo>
                  <a:pt x="404812" y="161656"/>
                  <a:pt x="379413" y="375969"/>
                  <a:pt x="381000" y="477569"/>
                </a:cubicBezTo>
                <a:cubicBezTo>
                  <a:pt x="382588" y="579169"/>
                  <a:pt x="401638" y="649019"/>
                  <a:pt x="409575" y="706169"/>
                </a:cubicBezTo>
                <a:cubicBezTo>
                  <a:pt x="417512" y="763319"/>
                  <a:pt x="423068" y="757415"/>
                  <a:pt x="428625" y="785990"/>
                </a:cubicBezTo>
              </a:path>
            </a:pathLst>
          </a:custGeom>
          <a:solidFill>
            <a:schemeClr val="bg1"/>
          </a:solidFill>
          <a:ln w="19050" cap="flat" cmpd="sng">
            <a:solidFill>
              <a:schemeClr val="tx1"/>
            </a:solidFill>
            <a:prstDash val="solid"/>
            <a:round/>
            <a:headEnd/>
            <a:tailEnd/>
          </a:ln>
        </p:spPr>
        <p:txBody>
          <a:bodyPr rtlCol="0" anchor="ctr"/>
          <a:lstStyle/>
          <a:p>
            <a:pPr algn="ctr"/>
            <a:endParaRPr lang="fr-FR"/>
          </a:p>
        </p:txBody>
      </p:sp>
      <p:sp>
        <p:nvSpPr>
          <p:cNvPr id="527" name="Line 24"/>
          <p:cNvSpPr>
            <a:spLocks noChangeShapeType="1"/>
          </p:cNvSpPr>
          <p:nvPr/>
        </p:nvSpPr>
        <p:spPr bwMode="auto">
          <a:xfrm flipH="1">
            <a:off x="836418" y="5353872"/>
            <a:ext cx="15998" cy="516693"/>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28" name="Line 25"/>
          <p:cNvSpPr>
            <a:spLocks noChangeShapeType="1"/>
          </p:cNvSpPr>
          <p:nvPr/>
        </p:nvSpPr>
        <p:spPr bwMode="auto">
          <a:xfrm>
            <a:off x="2533373" y="5251608"/>
            <a:ext cx="37018" cy="67475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cxnSp>
        <p:nvCxnSpPr>
          <p:cNvPr id="5" name="Connecteur droit 4"/>
          <p:cNvCxnSpPr>
            <a:endCxn id="341" idx="1"/>
          </p:cNvCxnSpPr>
          <p:nvPr/>
        </p:nvCxnSpPr>
        <p:spPr>
          <a:xfrm>
            <a:off x="1313531" y="1554420"/>
            <a:ext cx="0" cy="8489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 name="ZoneTexte 2"/>
          <p:cNvSpPr txBox="1"/>
          <p:nvPr/>
        </p:nvSpPr>
        <p:spPr>
          <a:xfrm>
            <a:off x="7348591" y="2997647"/>
            <a:ext cx="1969668" cy="646331"/>
          </a:xfrm>
          <a:prstGeom prst="rect">
            <a:avLst/>
          </a:prstGeom>
          <a:noFill/>
        </p:spPr>
        <p:txBody>
          <a:bodyPr wrap="square" rtlCol="0">
            <a:spAutoFit/>
          </a:bodyPr>
          <a:lstStyle/>
          <a:p>
            <a:pPr algn="ctr"/>
            <a:r>
              <a:rPr lang="fr-FR" dirty="0" smtClean="0">
                <a:solidFill>
                  <a:srgbClr val="FF0000"/>
                </a:solidFill>
              </a:rPr>
              <a:t>HORS NORME (mais nécessaire)</a:t>
            </a:r>
            <a:endParaRPr lang="fr-FR" dirty="0">
              <a:solidFill>
                <a:srgbClr val="FF0000"/>
              </a:solidFill>
            </a:endParaRPr>
          </a:p>
        </p:txBody>
      </p:sp>
      <p:cxnSp>
        <p:nvCxnSpPr>
          <p:cNvPr id="7" name="Connecteur droit avec flèche 6"/>
          <p:cNvCxnSpPr/>
          <p:nvPr/>
        </p:nvCxnSpPr>
        <p:spPr>
          <a:xfrm flipV="1">
            <a:off x="8429776" y="2661983"/>
            <a:ext cx="0" cy="34774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34" name="ZoneTexte 333"/>
          <p:cNvSpPr txBox="1"/>
          <p:nvPr/>
        </p:nvSpPr>
        <p:spPr>
          <a:xfrm>
            <a:off x="6555071" y="237461"/>
            <a:ext cx="402674" cy="307777"/>
          </a:xfrm>
          <a:prstGeom prst="rect">
            <a:avLst/>
          </a:prstGeom>
          <a:noFill/>
        </p:spPr>
        <p:txBody>
          <a:bodyPr wrap="none" rtlCol="0">
            <a:spAutoFit/>
          </a:bodyPr>
          <a:lstStyle/>
          <a:p>
            <a:r>
              <a:rPr lang="fr-FR" sz="1400" b="0" dirty="0" smtClean="0">
                <a:solidFill>
                  <a:schemeClr val="tx1"/>
                </a:solidFill>
                <a:latin typeface="Arial"/>
                <a:cs typeface="Arial"/>
              </a:rPr>
              <a:t>(b)</a:t>
            </a:r>
          </a:p>
        </p:txBody>
      </p:sp>
      <p:sp>
        <p:nvSpPr>
          <p:cNvPr id="337" name="Text Box 249"/>
          <p:cNvSpPr txBox="1">
            <a:spLocks noChangeArrowheads="1"/>
          </p:cNvSpPr>
          <p:nvPr/>
        </p:nvSpPr>
        <p:spPr bwMode="auto">
          <a:xfrm>
            <a:off x="7007160" y="290831"/>
            <a:ext cx="8515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sym typeface="Symbol" pitchFamily="18" charset="2"/>
              </a:rPr>
              <a:t>Bague</a:t>
            </a:r>
            <a:endParaRPr lang="fr-FR" altLang="fr-FR" sz="1800" b="0" dirty="0">
              <a:solidFill>
                <a:schemeClr val="tx1"/>
              </a:solidFill>
            </a:endParaRPr>
          </a:p>
        </p:txBody>
      </p:sp>
      <p:grpSp>
        <p:nvGrpSpPr>
          <p:cNvPr id="338" name="Groupe 337"/>
          <p:cNvGrpSpPr/>
          <p:nvPr/>
        </p:nvGrpSpPr>
        <p:grpSpPr>
          <a:xfrm>
            <a:off x="6448405" y="817077"/>
            <a:ext cx="528953" cy="459031"/>
            <a:chOff x="6549642" y="2979788"/>
            <a:chExt cx="756033" cy="656093"/>
          </a:xfrm>
        </p:grpSpPr>
        <p:sp>
          <p:nvSpPr>
            <p:cNvPr id="339" name="Rectangle 338"/>
            <p:cNvSpPr/>
            <p:nvPr/>
          </p:nvSpPr>
          <p:spPr bwMode="auto">
            <a:xfrm>
              <a:off x="6549642" y="2979788"/>
              <a:ext cx="196815" cy="645562"/>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346" name="Rectangle 345"/>
            <p:cNvSpPr/>
            <p:nvPr/>
          </p:nvSpPr>
          <p:spPr bwMode="auto">
            <a:xfrm>
              <a:off x="7108860" y="2979788"/>
              <a:ext cx="196815" cy="645562"/>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cxnSp>
          <p:nvCxnSpPr>
            <p:cNvPr id="347" name="Connecteur droit 346"/>
            <p:cNvCxnSpPr/>
            <p:nvPr/>
          </p:nvCxnSpPr>
          <p:spPr bwMode="auto">
            <a:xfrm>
              <a:off x="6931671" y="3007572"/>
              <a:ext cx="0" cy="628309"/>
            </a:xfrm>
            <a:prstGeom prst="line">
              <a:avLst/>
            </a:prstGeom>
            <a:noFill/>
            <a:ln w="9525" cap="flat" cmpd="sng" algn="ctr">
              <a:solidFill>
                <a:schemeClr val="tx1"/>
              </a:solidFill>
              <a:prstDash val="lgDashDot"/>
              <a:round/>
              <a:headEnd type="none" w="med" len="med"/>
              <a:tailEnd type="none"/>
            </a:ln>
            <a:effectLst/>
          </p:spPr>
        </p:cxnSp>
        <p:cxnSp>
          <p:nvCxnSpPr>
            <p:cNvPr id="348" name="Connecteur droit 347"/>
            <p:cNvCxnSpPr>
              <a:stCxn id="339" idx="0"/>
              <a:endCxn id="346" idx="0"/>
            </p:cNvCxnSpPr>
            <p:nvPr/>
          </p:nvCxnSpPr>
          <p:spPr bwMode="auto">
            <a:xfrm>
              <a:off x="6648050" y="2979788"/>
              <a:ext cx="559218" cy="0"/>
            </a:xfrm>
            <a:prstGeom prst="line">
              <a:avLst/>
            </a:prstGeom>
            <a:noFill/>
            <a:ln w="19050" cap="flat" cmpd="sng" algn="ctr">
              <a:solidFill>
                <a:schemeClr val="tx1"/>
              </a:solidFill>
              <a:prstDash val="solid"/>
              <a:round/>
              <a:headEnd type="none" w="med" len="med"/>
              <a:tailEnd type="none"/>
            </a:ln>
            <a:effectLst/>
          </p:spPr>
        </p:cxnSp>
        <p:cxnSp>
          <p:nvCxnSpPr>
            <p:cNvPr id="362" name="Connecteur droit 361"/>
            <p:cNvCxnSpPr/>
            <p:nvPr/>
          </p:nvCxnSpPr>
          <p:spPr bwMode="auto">
            <a:xfrm>
              <a:off x="6687461" y="3625240"/>
              <a:ext cx="559218" cy="0"/>
            </a:xfrm>
            <a:prstGeom prst="line">
              <a:avLst/>
            </a:prstGeom>
            <a:noFill/>
            <a:ln w="19050" cap="flat" cmpd="sng" algn="ctr">
              <a:solidFill>
                <a:schemeClr val="tx1"/>
              </a:solidFill>
              <a:prstDash val="solid"/>
              <a:round/>
              <a:headEnd type="none" w="med" len="med"/>
              <a:tailEnd type="none"/>
            </a:ln>
            <a:effectLst/>
          </p:spPr>
        </p:cxnSp>
      </p:grpSp>
      <p:sp>
        <p:nvSpPr>
          <p:cNvPr id="381" name="Rectangle 153"/>
          <p:cNvSpPr>
            <a:spLocks noChangeArrowheads="1"/>
          </p:cNvSpPr>
          <p:nvPr/>
        </p:nvSpPr>
        <p:spPr bwMode="auto">
          <a:xfrm>
            <a:off x="7029647" y="660163"/>
            <a:ext cx="158845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b1</a:t>
            </a:r>
            <a:r>
              <a:rPr lang="fr-FR" altLang="fr-FR" b="0" dirty="0">
                <a:solidFill>
                  <a:schemeClr val="tx1"/>
                </a:solidFill>
                <a:latin typeface="Arial Unicode MS"/>
                <a:ea typeface="Arial Unicode MS"/>
                <a:cs typeface="Arial Unicode MS"/>
                <a:sym typeface="CATIA Symbols" pitchFamily="2" charset="2"/>
              </a:rPr>
              <a:t>Ⓜ</a:t>
            </a:r>
            <a:r>
              <a:rPr lang="fr-FR" altLang="fr-FR" b="0" dirty="0" smtClean="0">
                <a:solidFill>
                  <a:schemeClr val="tx1"/>
                </a:solidFill>
                <a:sym typeface="CATIA Symbols" pitchFamily="2" charset="2"/>
              </a:rPr>
              <a:t>, </a:t>
            </a:r>
            <a:r>
              <a:rPr lang="fr-FR" altLang="fr-FR" b="0" dirty="0" smtClean="0">
                <a:solidFill>
                  <a:schemeClr val="tx1"/>
                </a:solidFill>
                <a:latin typeface="Symbol" pitchFamily="18" charset="2"/>
              </a:rPr>
              <a:t>Æ</a:t>
            </a:r>
            <a:r>
              <a:rPr lang="fr-FR" altLang="fr-FR" b="0" dirty="0" smtClean="0">
                <a:solidFill>
                  <a:schemeClr val="tx1"/>
                </a:solidFill>
              </a:rPr>
              <a:t>b2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cxnSp>
        <p:nvCxnSpPr>
          <p:cNvPr id="382" name="Connecteur droit avec flèche 381"/>
          <p:cNvCxnSpPr/>
          <p:nvPr/>
        </p:nvCxnSpPr>
        <p:spPr bwMode="auto">
          <a:xfrm flipH="1">
            <a:off x="6977358" y="1014602"/>
            <a:ext cx="1458644" cy="0"/>
          </a:xfrm>
          <a:prstGeom prst="straightConnector1">
            <a:avLst/>
          </a:prstGeom>
          <a:noFill/>
          <a:ln w="9525" cap="flat" cmpd="sng" algn="ctr">
            <a:solidFill>
              <a:schemeClr val="tx1"/>
            </a:solidFill>
            <a:prstDash val="solid"/>
            <a:round/>
            <a:headEnd type="none" w="med" len="med"/>
            <a:tailEnd type="arrow"/>
          </a:ln>
          <a:effectLst/>
        </p:spPr>
      </p:cxnSp>
      <p:sp>
        <p:nvSpPr>
          <p:cNvPr id="383" name="ZoneTexte 382"/>
          <p:cNvSpPr txBox="1"/>
          <p:nvPr/>
        </p:nvSpPr>
        <p:spPr>
          <a:xfrm>
            <a:off x="8460819" y="686605"/>
            <a:ext cx="457176"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(13)</a:t>
            </a:r>
            <a:endParaRPr lang="fr-FR" sz="1200" dirty="0">
              <a:latin typeface="Arial" panose="020B0604020202020204" pitchFamily="34" charset="0"/>
              <a:cs typeface="Arial" panose="020B0604020202020204" pitchFamily="34" charset="0"/>
            </a:endParaRPr>
          </a:p>
        </p:txBody>
      </p:sp>
      <p:cxnSp>
        <p:nvCxnSpPr>
          <p:cNvPr id="404" name="Connecteur droit 403"/>
          <p:cNvCxnSpPr/>
          <p:nvPr/>
        </p:nvCxnSpPr>
        <p:spPr bwMode="auto">
          <a:xfrm>
            <a:off x="6839658" y="1256833"/>
            <a:ext cx="0" cy="367320"/>
          </a:xfrm>
          <a:prstGeom prst="line">
            <a:avLst/>
          </a:prstGeom>
          <a:noFill/>
          <a:ln w="9525" cap="flat" cmpd="sng" algn="ctr">
            <a:solidFill>
              <a:schemeClr val="tx1"/>
            </a:solidFill>
            <a:prstDash val="solid"/>
            <a:round/>
            <a:headEnd type="none" w="med" len="med"/>
            <a:tailEnd type="none"/>
          </a:ln>
          <a:effectLst/>
        </p:spPr>
      </p:cxnSp>
      <p:cxnSp>
        <p:nvCxnSpPr>
          <p:cNvPr id="405" name="Connecteur droit avec flèche 404"/>
          <p:cNvCxnSpPr/>
          <p:nvPr/>
        </p:nvCxnSpPr>
        <p:spPr bwMode="auto">
          <a:xfrm flipH="1">
            <a:off x="6839658" y="1537343"/>
            <a:ext cx="336378" cy="0"/>
          </a:xfrm>
          <a:prstGeom prst="straightConnector1">
            <a:avLst/>
          </a:prstGeom>
          <a:noFill/>
          <a:ln w="9525" cap="flat" cmpd="sng" algn="ctr">
            <a:solidFill>
              <a:schemeClr val="tx1"/>
            </a:solidFill>
            <a:prstDash val="solid"/>
            <a:round/>
            <a:headEnd type="none" w="med" len="med"/>
            <a:tailEnd type="arrow"/>
          </a:ln>
          <a:effectLst/>
        </p:spPr>
      </p:cxnSp>
      <p:sp>
        <p:nvSpPr>
          <p:cNvPr id="406" name="Rectangle 1211"/>
          <p:cNvSpPr>
            <a:spLocks noChangeArrowheads="1"/>
          </p:cNvSpPr>
          <p:nvPr/>
        </p:nvSpPr>
        <p:spPr bwMode="auto">
          <a:xfrm rot="5400000">
            <a:off x="5985882" y="898733"/>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416" name="Line 1212"/>
          <p:cNvSpPr>
            <a:spLocks noChangeShapeType="1"/>
          </p:cNvSpPr>
          <p:nvPr/>
        </p:nvSpPr>
        <p:spPr bwMode="auto">
          <a:xfrm rot="5400000" flipV="1">
            <a:off x="6364253" y="962779"/>
            <a:ext cx="0" cy="164007"/>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23" name="Freeform 1213"/>
          <p:cNvSpPr>
            <a:spLocks/>
          </p:cNvSpPr>
          <p:nvPr/>
        </p:nvSpPr>
        <p:spPr bwMode="auto">
          <a:xfrm rot="5400000">
            <a:off x="6328782" y="1005095"/>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434" name="Rectangle 1214"/>
          <p:cNvSpPr>
            <a:spLocks noChangeArrowheads="1"/>
          </p:cNvSpPr>
          <p:nvPr/>
        </p:nvSpPr>
        <p:spPr bwMode="auto">
          <a:xfrm>
            <a:off x="5979532" y="89238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K</a:t>
            </a:r>
            <a:endParaRPr lang="fr-FR" altLang="fr-FR" sz="1400" b="0" dirty="0">
              <a:solidFill>
                <a:prstClr val="black"/>
              </a:solidFill>
              <a:latin typeface="Arial" charset="0"/>
              <a:cs typeface="+mn-cs"/>
            </a:endParaRPr>
          </a:p>
        </p:txBody>
      </p:sp>
      <p:sp>
        <p:nvSpPr>
          <p:cNvPr id="441" name="Rectangle 418"/>
          <p:cNvSpPr>
            <a:spLocks noChangeArrowheads="1"/>
          </p:cNvSpPr>
          <p:nvPr/>
        </p:nvSpPr>
        <p:spPr bwMode="auto">
          <a:xfrm>
            <a:off x="8346568" y="1411260"/>
            <a:ext cx="69410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a:latin typeface="Arial" charset="0"/>
              </a:rPr>
              <a:t>K</a:t>
            </a:r>
            <a:r>
              <a:rPr lang="fr-FR" altLang="fr-FR" sz="1400" b="0" dirty="0" smtClean="0">
                <a:latin typeface="Arial" charset="0"/>
              </a:rPr>
              <a:t>[GM]</a:t>
            </a:r>
            <a:endParaRPr lang="fr-FR" altLang="fr-FR" sz="1400" b="0" dirty="0">
              <a:latin typeface="Arial" charset="0"/>
            </a:endParaRPr>
          </a:p>
        </p:txBody>
      </p:sp>
      <p:sp>
        <p:nvSpPr>
          <p:cNvPr id="442" name="Rectangle 419"/>
          <p:cNvSpPr>
            <a:spLocks noChangeArrowheads="1"/>
          </p:cNvSpPr>
          <p:nvPr/>
        </p:nvSpPr>
        <p:spPr bwMode="auto">
          <a:xfrm>
            <a:off x="7479793" y="1411260"/>
            <a:ext cx="91531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Symbol" pitchFamily="18" charset="2"/>
              </a:rPr>
              <a:t>[Æ </a:t>
            </a:r>
            <a:r>
              <a:rPr lang="fr-FR" altLang="fr-FR" sz="1400" b="0" dirty="0" smtClean="0">
                <a:latin typeface="Arial" charset="0"/>
              </a:rPr>
              <a:t>b3] </a:t>
            </a:r>
            <a:r>
              <a:rPr lang="fr-FR" altLang="fr-FR" sz="1400" b="0" dirty="0" smtClean="0">
                <a:latin typeface="Arial Unicode MS"/>
                <a:ea typeface="Arial Unicode MS"/>
                <a:cs typeface="Arial Unicode MS"/>
              </a:rPr>
              <a:t>Ⓜ</a:t>
            </a:r>
            <a:endParaRPr lang="fr-FR" altLang="fr-FR" sz="1400" b="0" dirty="0">
              <a:latin typeface="Arial" charset="0"/>
            </a:endParaRPr>
          </a:p>
        </p:txBody>
      </p:sp>
      <p:sp>
        <p:nvSpPr>
          <p:cNvPr id="443" name="Rectangle 420"/>
          <p:cNvSpPr>
            <a:spLocks noChangeArrowheads="1"/>
          </p:cNvSpPr>
          <p:nvPr/>
        </p:nvSpPr>
        <p:spPr bwMode="auto">
          <a:xfrm>
            <a:off x="7197217" y="1395385"/>
            <a:ext cx="18626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44" name="Line 421"/>
          <p:cNvSpPr>
            <a:spLocks noChangeShapeType="1"/>
          </p:cNvSpPr>
          <p:nvPr/>
        </p:nvSpPr>
        <p:spPr bwMode="auto">
          <a:xfrm>
            <a:off x="7495668" y="1389035"/>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45" name="Line 422"/>
          <p:cNvSpPr>
            <a:spLocks noChangeShapeType="1"/>
          </p:cNvSpPr>
          <p:nvPr/>
        </p:nvSpPr>
        <p:spPr bwMode="auto">
          <a:xfrm>
            <a:off x="8362443" y="1389035"/>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nvGrpSpPr>
          <p:cNvPr id="446" name="Group 426"/>
          <p:cNvGrpSpPr>
            <a:grpSpLocks/>
          </p:cNvGrpSpPr>
          <p:nvPr/>
        </p:nvGrpSpPr>
        <p:grpSpPr bwMode="auto">
          <a:xfrm>
            <a:off x="7252780" y="1450948"/>
            <a:ext cx="193675" cy="193675"/>
            <a:chOff x="3975" y="2787"/>
            <a:chExt cx="122" cy="122"/>
          </a:xfrm>
        </p:grpSpPr>
        <p:sp>
          <p:nvSpPr>
            <p:cNvPr id="447" name="Oval 427"/>
            <p:cNvSpPr>
              <a:spLocks noChangeArrowheads="1"/>
            </p:cNvSpPr>
            <p:nvPr/>
          </p:nvSpPr>
          <p:spPr bwMode="auto">
            <a:xfrm>
              <a:off x="400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48" name="Oval 428"/>
            <p:cNvSpPr>
              <a:spLocks noChangeArrowheads="1"/>
            </p:cNvSpPr>
            <p:nvPr/>
          </p:nvSpPr>
          <p:spPr bwMode="auto">
            <a:xfrm>
              <a:off x="397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grpSp>
      <p:sp>
        <p:nvSpPr>
          <p:cNvPr id="449" name="Rectangle 418"/>
          <p:cNvSpPr>
            <a:spLocks noChangeArrowheads="1"/>
          </p:cNvSpPr>
          <p:nvPr/>
        </p:nvSpPr>
        <p:spPr bwMode="auto">
          <a:xfrm>
            <a:off x="8346568" y="1717869"/>
            <a:ext cx="69410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a:latin typeface="Arial" charset="0"/>
              </a:rPr>
              <a:t>K</a:t>
            </a:r>
            <a:r>
              <a:rPr lang="fr-FR" altLang="fr-FR" sz="1400" b="0" dirty="0" smtClean="0">
                <a:latin typeface="Arial" charset="0"/>
              </a:rPr>
              <a:t>[GM]</a:t>
            </a:r>
            <a:endParaRPr lang="fr-FR" altLang="fr-FR" sz="1400" b="0" dirty="0">
              <a:latin typeface="Arial" charset="0"/>
            </a:endParaRPr>
          </a:p>
        </p:txBody>
      </p:sp>
      <p:sp>
        <p:nvSpPr>
          <p:cNvPr id="450" name="Rectangle 419"/>
          <p:cNvSpPr>
            <a:spLocks noChangeArrowheads="1"/>
          </p:cNvSpPr>
          <p:nvPr/>
        </p:nvSpPr>
        <p:spPr bwMode="auto">
          <a:xfrm>
            <a:off x="7479793" y="1717869"/>
            <a:ext cx="91531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Symbol" pitchFamily="18" charset="2"/>
              </a:rPr>
              <a:t>[Æ </a:t>
            </a:r>
            <a:r>
              <a:rPr lang="fr-FR" altLang="fr-FR" sz="1400" b="0" dirty="0" smtClean="0">
                <a:latin typeface="Arial" charset="0"/>
              </a:rPr>
              <a:t>b4] </a:t>
            </a:r>
            <a:r>
              <a:rPr lang="fr-FR" altLang="fr-FR" sz="1400" b="0" dirty="0" smtClean="0">
                <a:latin typeface="Arial Unicode MS"/>
                <a:ea typeface="Arial Unicode MS"/>
                <a:cs typeface="Arial Unicode MS"/>
              </a:rPr>
              <a:t>Ⓛ</a:t>
            </a:r>
            <a:endParaRPr lang="fr-FR" altLang="fr-FR" sz="1400" b="0" dirty="0">
              <a:latin typeface="Arial" charset="0"/>
            </a:endParaRPr>
          </a:p>
        </p:txBody>
      </p:sp>
      <p:sp>
        <p:nvSpPr>
          <p:cNvPr id="453" name="Rectangle 420"/>
          <p:cNvSpPr>
            <a:spLocks noChangeArrowheads="1"/>
          </p:cNvSpPr>
          <p:nvPr/>
        </p:nvSpPr>
        <p:spPr bwMode="auto">
          <a:xfrm>
            <a:off x="7197217" y="1701994"/>
            <a:ext cx="18626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19" name="Line 421"/>
          <p:cNvSpPr>
            <a:spLocks noChangeShapeType="1"/>
          </p:cNvSpPr>
          <p:nvPr/>
        </p:nvSpPr>
        <p:spPr bwMode="auto">
          <a:xfrm>
            <a:off x="7495668" y="1695644"/>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20" name="Line 422"/>
          <p:cNvSpPr>
            <a:spLocks noChangeShapeType="1"/>
          </p:cNvSpPr>
          <p:nvPr/>
        </p:nvSpPr>
        <p:spPr bwMode="auto">
          <a:xfrm>
            <a:off x="8362443" y="1695644"/>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grpSp>
        <p:nvGrpSpPr>
          <p:cNvPr id="521" name="Group 426"/>
          <p:cNvGrpSpPr>
            <a:grpSpLocks/>
          </p:cNvGrpSpPr>
          <p:nvPr/>
        </p:nvGrpSpPr>
        <p:grpSpPr bwMode="auto">
          <a:xfrm>
            <a:off x="7252780" y="1757557"/>
            <a:ext cx="193675" cy="193675"/>
            <a:chOff x="3975" y="2787"/>
            <a:chExt cx="122" cy="122"/>
          </a:xfrm>
        </p:grpSpPr>
        <p:sp>
          <p:nvSpPr>
            <p:cNvPr id="522" name="Oval 427"/>
            <p:cNvSpPr>
              <a:spLocks noChangeArrowheads="1"/>
            </p:cNvSpPr>
            <p:nvPr/>
          </p:nvSpPr>
          <p:spPr bwMode="auto">
            <a:xfrm>
              <a:off x="4008" y="2820"/>
              <a:ext cx="57" cy="57"/>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54" name="Oval 428"/>
            <p:cNvSpPr>
              <a:spLocks noChangeArrowheads="1"/>
            </p:cNvSpPr>
            <p:nvPr/>
          </p:nvSpPr>
          <p:spPr bwMode="auto">
            <a:xfrm>
              <a:off x="3975" y="2787"/>
              <a:ext cx="122" cy="12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grpSp>
      <p:sp>
        <p:nvSpPr>
          <p:cNvPr id="504" name="Line 30"/>
          <p:cNvSpPr>
            <a:spLocks noChangeShapeType="1"/>
          </p:cNvSpPr>
          <p:nvPr/>
        </p:nvSpPr>
        <p:spPr bwMode="auto">
          <a:xfrm flipV="1">
            <a:off x="786007" y="5364714"/>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05" name="Line 31"/>
          <p:cNvSpPr>
            <a:spLocks noChangeShapeType="1"/>
          </p:cNvSpPr>
          <p:nvPr/>
        </p:nvSpPr>
        <p:spPr bwMode="auto">
          <a:xfrm flipV="1">
            <a:off x="924339" y="5382811"/>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06" name="Text Box 38"/>
          <p:cNvSpPr txBox="1">
            <a:spLocks noChangeArrowheads="1"/>
          </p:cNvSpPr>
          <p:nvPr/>
        </p:nvSpPr>
        <p:spPr bwMode="auto">
          <a:xfrm>
            <a:off x="561058" y="4883744"/>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t4s</a:t>
            </a:r>
            <a:endParaRPr lang="en-GB" altLang="fr-FR" sz="1600" b="0" dirty="0">
              <a:solidFill>
                <a:prstClr val="black"/>
              </a:solidFill>
              <a:latin typeface="Arial" charset="0"/>
            </a:endParaRPr>
          </a:p>
        </p:txBody>
      </p:sp>
      <p:cxnSp>
        <p:nvCxnSpPr>
          <p:cNvPr id="517" name="Connecteur droit 516"/>
          <p:cNvCxnSpPr/>
          <p:nvPr/>
        </p:nvCxnSpPr>
        <p:spPr bwMode="auto">
          <a:xfrm>
            <a:off x="916539" y="5127818"/>
            <a:ext cx="0" cy="247580"/>
          </a:xfrm>
          <a:prstGeom prst="line">
            <a:avLst/>
          </a:prstGeom>
          <a:noFill/>
          <a:ln w="9525" cap="flat" cmpd="sng" algn="ctr">
            <a:solidFill>
              <a:schemeClr val="tx1"/>
            </a:solidFill>
            <a:prstDash val="solid"/>
            <a:round/>
            <a:headEnd type="none" w="med" len="med"/>
            <a:tailEnd type="none"/>
          </a:ln>
          <a:effectLst/>
        </p:spPr>
      </p:cxnSp>
      <p:cxnSp>
        <p:nvCxnSpPr>
          <p:cNvPr id="518" name="Connecteur droit 517"/>
          <p:cNvCxnSpPr/>
          <p:nvPr/>
        </p:nvCxnSpPr>
        <p:spPr bwMode="auto">
          <a:xfrm>
            <a:off x="759100" y="5169984"/>
            <a:ext cx="0" cy="247580"/>
          </a:xfrm>
          <a:prstGeom prst="line">
            <a:avLst/>
          </a:prstGeom>
          <a:noFill/>
          <a:ln w="9525" cap="flat" cmpd="sng" algn="ctr">
            <a:solidFill>
              <a:schemeClr val="tx1"/>
            </a:solidFill>
            <a:prstDash val="solid"/>
            <a:round/>
            <a:headEnd type="none" w="med" len="med"/>
            <a:tailEnd type="none"/>
          </a:ln>
          <a:effectLst/>
        </p:spPr>
      </p:cxnSp>
      <p:grpSp>
        <p:nvGrpSpPr>
          <p:cNvPr id="529" name="Groupe 528"/>
          <p:cNvGrpSpPr/>
          <p:nvPr/>
        </p:nvGrpSpPr>
        <p:grpSpPr>
          <a:xfrm rot="10800000">
            <a:off x="561060" y="5210091"/>
            <a:ext cx="547355" cy="0"/>
            <a:chOff x="4105399" y="3875923"/>
            <a:chExt cx="391674" cy="0"/>
          </a:xfrm>
        </p:grpSpPr>
        <p:cxnSp>
          <p:nvCxnSpPr>
            <p:cNvPr id="530" name="Connecteur droit avec flèche 529"/>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31" name="Connecteur droit avec flèche 530"/>
            <p:cNvCxnSpPr/>
            <p:nvPr/>
          </p:nvCxnSpPr>
          <p:spPr bwMode="auto">
            <a:xfrm rot="10800000">
              <a:off x="4371851" y="3875923"/>
              <a:ext cx="125222" cy="0"/>
            </a:xfrm>
            <a:prstGeom prst="straightConnector1">
              <a:avLst/>
            </a:prstGeom>
            <a:noFill/>
            <a:ln w="9525" cap="flat" cmpd="sng" algn="ctr">
              <a:solidFill>
                <a:schemeClr val="tx1"/>
              </a:solidFill>
              <a:prstDash val="solid"/>
              <a:round/>
              <a:headEnd type="none" w="med" len="med"/>
              <a:tailEnd type="arrow"/>
            </a:ln>
            <a:effectLst/>
          </p:spPr>
        </p:cxnSp>
        <p:cxnSp>
          <p:nvCxnSpPr>
            <p:cNvPr id="532" name="Connecteur droit 531"/>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
        <p:nvSpPr>
          <p:cNvPr id="533" name="Line 30"/>
          <p:cNvSpPr>
            <a:spLocks noChangeShapeType="1"/>
          </p:cNvSpPr>
          <p:nvPr/>
        </p:nvSpPr>
        <p:spPr bwMode="auto">
          <a:xfrm flipV="1">
            <a:off x="2462346" y="5335775"/>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34" name="Line 31"/>
          <p:cNvSpPr>
            <a:spLocks noChangeShapeType="1"/>
          </p:cNvSpPr>
          <p:nvPr/>
        </p:nvSpPr>
        <p:spPr bwMode="auto">
          <a:xfrm flipV="1">
            <a:off x="2600678" y="5353872"/>
            <a:ext cx="0" cy="653358"/>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solidFill>
                <a:prstClr val="black"/>
              </a:solidFill>
            </a:endParaRPr>
          </a:p>
        </p:txBody>
      </p:sp>
      <p:sp>
        <p:nvSpPr>
          <p:cNvPr id="535" name="Text Box 38"/>
          <p:cNvSpPr txBox="1">
            <a:spLocks noChangeArrowheads="1"/>
          </p:cNvSpPr>
          <p:nvPr/>
        </p:nvSpPr>
        <p:spPr bwMode="auto">
          <a:xfrm>
            <a:off x="1908722" y="4854805"/>
            <a:ext cx="6270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GB" altLang="fr-FR" sz="1600" b="0" dirty="0" smtClean="0">
                <a:solidFill>
                  <a:prstClr val="black"/>
                </a:solidFill>
                <a:latin typeface="Arial" charset="0"/>
                <a:sym typeface="Symbol"/>
              </a:rPr>
              <a:t></a:t>
            </a:r>
            <a:r>
              <a:rPr lang="en-GB" altLang="fr-FR" sz="1600" dirty="0" smtClean="0">
                <a:solidFill>
                  <a:prstClr val="black"/>
                </a:solidFill>
                <a:latin typeface="Arial" charset="0"/>
                <a:sym typeface="Symbol"/>
              </a:rPr>
              <a:t>t4s</a:t>
            </a:r>
            <a:endParaRPr lang="en-GB" altLang="fr-FR" sz="1600" b="0" dirty="0">
              <a:solidFill>
                <a:prstClr val="black"/>
              </a:solidFill>
              <a:latin typeface="Arial" charset="0"/>
            </a:endParaRPr>
          </a:p>
        </p:txBody>
      </p:sp>
      <p:cxnSp>
        <p:nvCxnSpPr>
          <p:cNvPr id="546" name="Connecteur droit 545"/>
          <p:cNvCxnSpPr/>
          <p:nvPr/>
        </p:nvCxnSpPr>
        <p:spPr bwMode="auto">
          <a:xfrm>
            <a:off x="2616628" y="5098879"/>
            <a:ext cx="0" cy="247580"/>
          </a:xfrm>
          <a:prstGeom prst="line">
            <a:avLst/>
          </a:prstGeom>
          <a:noFill/>
          <a:ln w="9525" cap="flat" cmpd="sng" algn="ctr">
            <a:solidFill>
              <a:schemeClr val="tx1"/>
            </a:solidFill>
            <a:prstDash val="solid"/>
            <a:round/>
            <a:headEnd type="none" w="med" len="med"/>
            <a:tailEnd type="none"/>
          </a:ln>
          <a:effectLst/>
        </p:spPr>
      </p:cxnSp>
      <p:cxnSp>
        <p:nvCxnSpPr>
          <p:cNvPr id="547" name="Connecteur droit 546"/>
          <p:cNvCxnSpPr/>
          <p:nvPr/>
        </p:nvCxnSpPr>
        <p:spPr bwMode="auto">
          <a:xfrm>
            <a:off x="2459189" y="5098879"/>
            <a:ext cx="0" cy="247580"/>
          </a:xfrm>
          <a:prstGeom prst="line">
            <a:avLst/>
          </a:prstGeom>
          <a:noFill/>
          <a:ln w="9525" cap="flat" cmpd="sng" algn="ctr">
            <a:solidFill>
              <a:schemeClr val="tx1"/>
            </a:solidFill>
            <a:prstDash val="solid"/>
            <a:round/>
            <a:headEnd type="none" w="med" len="med"/>
            <a:tailEnd type="none"/>
          </a:ln>
          <a:effectLst/>
        </p:spPr>
      </p:cxnSp>
      <p:grpSp>
        <p:nvGrpSpPr>
          <p:cNvPr id="550" name="Groupe 549"/>
          <p:cNvGrpSpPr/>
          <p:nvPr/>
        </p:nvGrpSpPr>
        <p:grpSpPr>
          <a:xfrm rot="10800000">
            <a:off x="1943636" y="5098879"/>
            <a:ext cx="864866" cy="82273"/>
            <a:chOff x="4105399" y="3875923"/>
            <a:chExt cx="618877" cy="0"/>
          </a:xfrm>
        </p:grpSpPr>
        <p:cxnSp>
          <p:nvCxnSpPr>
            <p:cNvPr id="551" name="Connecteur droit avec flèche 550"/>
            <p:cNvCxnSpPr/>
            <p:nvPr/>
          </p:nvCxnSpPr>
          <p:spPr bwMode="auto">
            <a:xfrm>
              <a:off x="4105399" y="3875923"/>
              <a:ext cx="133102" cy="0"/>
            </a:xfrm>
            <a:prstGeom prst="straightConnector1">
              <a:avLst/>
            </a:prstGeom>
            <a:noFill/>
            <a:ln w="9525" cap="flat" cmpd="sng" algn="ctr">
              <a:solidFill>
                <a:schemeClr val="tx1"/>
              </a:solidFill>
              <a:prstDash val="solid"/>
              <a:round/>
              <a:headEnd type="none" w="med" len="med"/>
              <a:tailEnd type="arrow"/>
            </a:ln>
            <a:effectLst/>
          </p:spPr>
        </p:cxnSp>
        <p:cxnSp>
          <p:nvCxnSpPr>
            <p:cNvPr id="552" name="Connecteur droit avec flèche 551"/>
            <p:cNvCxnSpPr/>
            <p:nvPr/>
          </p:nvCxnSpPr>
          <p:spPr bwMode="auto">
            <a:xfrm flipH="1">
              <a:off x="4371851" y="3875923"/>
              <a:ext cx="352425" cy="0"/>
            </a:xfrm>
            <a:prstGeom prst="straightConnector1">
              <a:avLst/>
            </a:prstGeom>
            <a:noFill/>
            <a:ln w="9525" cap="flat" cmpd="sng" algn="ctr">
              <a:solidFill>
                <a:schemeClr val="tx1"/>
              </a:solidFill>
              <a:prstDash val="solid"/>
              <a:round/>
              <a:headEnd type="none" w="med" len="med"/>
              <a:tailEnd type="arrow"/>
            </a:ln>
            <a:effectLst/>
          </p:spPr>
        </p:cxnSp>
        <p:cxnSp>
          <p:nvCxnSpPr>
            <p:cNvPr id="553" name="Connecteur droit 552"/>
            <p:cNvCxnSpPr/>
            <p:nvPr/>
          </p:nvCxnSpPr>
          <p:spPr bwMode="auto">
            <a:xfrm flipH="1">
              <a:off x="4238501" y="3875923"/>
              <a:ext cx="228600" cy="0"/>
            </a:xfrm>
            <a:prstGeom prst="line">
              <a:avLst/>
            </a:prstGeom>
            <a:noFill/>
            <a:ln w="9525" cap="flat" cmpd="sng" algn="ctr">
              <a:solidFill>
                <a:schemeClr val="tx1"/>
              </a:solidFill>
              <a:prstDash val="solid"/>
              <a:round/>
              <a:headEnd type="none" w="med" len="med"/>
              <a:tailEnd type="none"/>
            </a:ln>
            <a:effectLst/>
          </p:spPr>
        </p:cxnSp>
      </p:grpSp>
    </p:spTree>
    <p:extLst>
      <p:ext uri="{BB962C8B-B14F-4D97-AF65-F5344CB8AC3E}">
        <p14:creationId xmlns:p14="http://schemas.microsoft.com/office/powerpoint/2010/main" val="131438678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21"/>
          <p:cNvSpPr>
            <a:spLocks noChangeArrowheads="1"/>
          </p:cNvSpPr>
          <p:nvPr/>
        </p:nvSpPr>
        <p:spPr bwMode="auto">
          <a:xfrm>
            <a:off x="2944209" y="1164479"/>
            <a:ext cx="2883970" cy="1844888"/>
          </a:xfrm>
          <a:prstGeom prst="rect">
            <a:avLst/>
          </a:prstGeom>
          <a:solidFill>
            <a:srgbClr val="66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3" name="Oval 222"/>
          <p:cNvSpPr>
            <a:spLocks noChangeArrowheads="1"/>
          </p:cNvSpPr>
          <p:nvPr/>
        </p:nvSpPr>
        <p:spPr bwMode="auto">
          <a:xfrm>
            <a:off x="5102297" y="1203461"/>
            <a:ext cx="595620" cy="59562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4" name="Oval 223"/>
          <p:cNvSpPr>
            <a:spLocks noChangeArrowheads="1"/>
          </p:cNvSpPr>
          <p:nvPr/>
        </p:nvSpPr>
        <p:spPr bwMode="auto">
          <a:xfrm>
            <a:off x="5086792" y="1948197"/>
            <a:ext cx="300413" cy="300413"/>
          </a:xfrm>
          <a:prstGeom prst="ellipse">
            <a:avLst/>
          </a:prstGeom>
          <a:solidFill>
            <a:schemeClr val="bg1"/>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sp>
        <p:nvSpPr>
          <p:cNvPr id="5" name="Oval 224"/>
          <p:cNvSpPr>
            <a:spLocks noChangeArrowheads="1"/>
          </p:cNvSpPr>
          <p:nvPr/>
        </p:nvSpPr>
        <p:spPr bwMode="auto">
          <a:xfrm>
            <a:off x="3387787" y="1938672"/>
            <a:ext cx="288000" cy="288000"/>
          </a:xfrm>
          <a:prstGeom prst="ellipse">
            <a:avLst/>
          </a:prstGeom>
          <a:solidFill>
            <a:schemeClr val="bg1"/>
          </a:solidFill>
          <a:ln w="28575">
            <a:solidFill>
              <a:schemeClr val="tx1"/>
            </a:solidFill>
            <a:round/>
            <a:headEnd/>
            <a:tailEnd/>
          </a:ln>
          <a:effectLs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800" b="0">
              <a:solidFill>
                <a:schemeClr val="tx1"/>
              </a:solidFill>
            </a:endParaRPr>
          </a:p>
        </p:txBody>
      </p:sp>
      <p:cxnSp>
        <p:nvCxnSpPr>
          <p:cNvPr id="6" name="Connecteur droit 5"/>
          <p:cNvCxnSpPr/>
          <p:nvPr/>
        </p:nvCxnSpPr>
        <p:spPr bwMode="auto">
          <a:xfrm flipH="1">
            <a:off x="2776809" y="2422661"/>
            <a:ext cx="461712" cy="180975"/>
          </a:xfrm>
          <a:prstGeom prst="line">
            <a:avLst/>
          </a:prstGeom>
          <a:noFill/>
          <a:ln w="9525" cap="flat" cmpd="sng" algn="ctr">
            <a:solidFill>
              <a:schemeClr val="tx1"/>
            </a:solidFill>
            <a:prstDash val="dash"/>
            <a:round/>
            <a:headEnd type="none" w="med" len="med"/>
            <a:tailEnd type="none"/>
          </a:ln>
          <a:effectLst/>
        </p:spPr>
      </p:cxnSp>
      <p:cxnSp>
        <p:nvCxnSpPr>
          <p:cNvPr id="7" name="Connecteur droit 6"/>
          <p:cNvCxnSpPr/>
          <p:nvPr/>
        </p:nvCxnSpPr>
        <p:spPr bwMode="auto">
          <a:xfrm flipH="1">
            <a:off x="2467838" y="2597857"/>
            <a:ext cx="314435" cy="0"/>
          </a:xfrm>
          <a:prstGeom prst="line">
            <a:avLst/>
          </a:prstGeom>
          <a:noFill/>
          <a:ln w="9525" cap="flat" cmpd="sng" algn="ctr">
            <a:solidFill>
              <a:schemeClr val="tx1"/>
            </a:solidFill>
            <a:prstDash val="solid"/>
            <a:round/>
            <a:headEnd type="none" w="med" len="med"/>
            <a:tailEnd type="none"/>
          </a:ln>
          <a:effectLst/>
        </p:spPr>
      </p:cxnSp>
      <p:sp>
        <p:nvSpPr>
          <p:cNvPr id="8" name="Rectangle 313"/>
          <p:cNvSpPr>
            <a:spLocks noChangeArrowheads="1"/>
          </p:cNvSpPr>
          <p:nvPr/>
        </p:nvSpPr>
        <p:spPr bwMode="auto">
          <a:xfrm>
            <a:off x="6013488" y="1354846"/>
            <a:ext cx="2533544"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9" name="Rectangle 311"/>
          <p:cNvSpPr>
            <a:spLocks noChangeArrowheads="1"/>
          </p:cNvSpPr>
          <p:nvPr/>
        </p:nvSpPr>
        <p:spPr bwMode="auto">
          <a:xfrm>
            <a:off x="7114948" y="1375833"/>
            <a:ext cx="165083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     B Øt2c </a:t>
            </a:r>
            <a:r>
              <a:rPr lang="fr-FR" altLang="fr-FR" sz="1400" dirty="0" smtClean="0">
                <a:latin typeface="Arial" panose="020B0604020202020204" pitchFamily="34" charset="0"/>
                <a:ea typeface="Arial Unicode MS"/>
                <a:cs typeface="Arial" panose="020B0604020202020204" pitchFamily="34" charset="0"/>
                <a:sym typeface="CATIA Symbols"/>
              </a:rPr>
              <a:t>Ⓛ</a:t>
            </a:r>
            <a:r>
              <a:rPr lang="fr-FR" altLang="fr-FR" sz="1400" dirty="0">
                <a:latin typeface="Arial Unicode MS"/>
                <a:ea typeface="Arial Unicode MS"/>
                <a:cs typeface="Arial Unicode MS"/>
                <a:sym typeface="CATIA Symbols"/>
              </a:rPr>
              <a:t>Ⓖ</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0" name="Rectangle 312"/>
          <p:cNvSpPr>
            <a:spLocks noChangeArrowheads="1"/>
          </p:cNvSpPr>
          <p:nvPr/>
        </p:nvSpPr>
        <p:spPr bwMode="auto">
          <a:xfrm>
            <a:off x="6271680" y="1351449"/>
            <a:ext cx="892873"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c3] </a:t>
            </a:r>
            <a:r>
              <a:rPr lang="fr-FR" altLang="fr-FR" sz="1400" b="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1" name="Line 314"/>
          <p:cNvSpPr>
            <a:spLocks noChangeShapeType="1"/>
          </p:cNvSpPr>
          <p:nvPr/>
        </p:nvSpPr>
        <p:spPr bwMode="auto">
          <a:xfrm>
            <a:off x="6311939"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 name="Line 315"/>
          <p:cNvSpPr>
            <a:spLocks noChangeShapeType="1"/>
          </p:cNvSpPr>
          <p:nvPr/>
        </p:nvSpPr>
        <p:spPr bwMode="auto">
          <a:xfrm>
            <a:off x="7131273"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3" name="Group 317"/>
          <p:cNvGrpSpPr>
            <a:grpSpLocks/>
          </p:cNvGrpSpPr>
          <p:nvPr/>
        </p:nvGrpSpPr>
        <p:grpSpPr bwMode="auto">
          <a:xfrm>
            <a:off x="6067464" y="1409614"/>
            <a:ext cx="190500" cy="192088"/>
            <a:chOff x="4360" y="1124"/>
            <a:chExt cx="120" cy="120"/>
          </a:xfrm>
        </p:grpSpPr>
        <p:sp>
          <p:nvSpPr>
            <p:cNvPr id="1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7" name="Line 199"/>
          <p:cNvSpPr>
            <a:spLocks noChangeShapeType="1"/>
          </p:cNvSpPr>
          <p:nvPr/>
        </p:nvSpPr>
        <p:spPr bwMode="auto">
          <a:xfrm rot="16200000">
            <a:off x="5848451" y="1350094"/>
            <a:ext cx="0" cy="311127"/>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Line 315"/>
          <p:cNvSpPr>
            <a:spLocks noChangeShapeType="1"/>
          </p:cNvSpPr>
          <p:nvPr/>
        </p:nvSpPr>
        <p:spPr bwMode="auto">
          <a:xfrm>
            <a:off x="7437826" y="135246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9" name="Connecteur droit 18"/>
          <p:cNvCxnSpPr/>
          <p:nvPr/>
        </p:nvCxnSpPr>
        <p:spPr bwMode="auto">
          <a:xfrm>
            <a:off x="2732858" y="2086923"/>
            <a:ext cx="2878089" cy="0"/>
          </a:xfrm>
          <a:prstGeom prst="line">
            <a:avLst/>
          </a:prstGeom>
          <a:noFill/>
          <a:ln w="9525" cap="flat" cmpd="sng" algn="ctr">
            <a:solidFill>
              <a:schemeClr val="tx1"/>
            </a:solidFill>
            <a:prstDash val="lgDashDot"/>
            <a:round/>
            <a:headEnd type="none" w="med" len="med"/>
            <a:tailEnd type="none"/>
          </a:ln>
          <a:effectLst/>
        </p:spPr>
      </p:cxnSp>
      <p:sp>
        <p:nvSpPr>
          <p:cNvPr id="20" name="Rectangle 313"/>
          <p:cNvSpPr>
            <a:spLocks noChangeArrowheads="1"/>
          </p:cNvSpPr>
          <p:nvPr/>
        </p:nvSpPr>
        <p:spPr bwMode="auto">
          <a:xfrm>
            <a:off x="6074401" y="2425836"/>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1" name="Rectangle 311"/>
          <p:cNvSpPr>
            <a:spLocks noChangeArrowheads="1"/>
          </p:cNvSpPr>
          <p:nvPr/>
        </p:nvSpPr>
        <p:spPr bwMode="auto">
          <a:xfrm>
            <a:off x="7181575" y="2422661"/>
            <a:ext cx="29014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A</a:t>
            </a:r>
            <a:endParaRPr lang="fr-FR" altLang="fr-FR" sz="1400" b="0" dirty="0">
              <a:latin typeface="Calibri" pitchFamily="34" charset="0"/>
            </a:endParaRPr>
          </a:p>
        </p:txBody>
      </p:sp>
      <p:sp>
        <p:nvSpPr>
          <p:cNvPr id="22" name="Rectangle 312"/>
          <p:cNvSpPr>
            <a:spLocks noChangeArrowheads="1"/>
          </p:cNvSpPr>
          <p:nvPr/>
        </p:nvSpPr>
        <p:spPr bwMode="auto">
          <a:xfrm>
            <a:off x="6356976" y="2424248"/>
            <a:ext cx="743793"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t1c</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23" name="Line 314"/>
          <p:cNvSpPr>
            <a:spLocks noChangeShapeType="1"/>
          </p:cNvSpPr>
          <p:nvPr/>
        </p:nvSpPr>
        <p:spPr bwMode="auto">
          <a:xfrm>
            <a:off x="6372851" y="242424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4" name="Line 315"/>
          <p:cNvSpPr>
            <a:spLocks noChangeShapeType="1"/>
          </p:cNvSpPr>
          <p:nvPr/>
        </p:nvSpPr>
        <p:spPr bwMode="auto">
          <a:xfrm>
            <a:off x="7210092" y="242424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25" name="Group 317"/>
          <p:cNvGrpSpPr>
            <a:grpSpLocks/>
          </p:cNvGrpSpPr>
          <p:nvPr/>
        </p:nvGrpSpPr>
        <p:grpSpPr bwMode="auto">
          <a:xfrm>
            <a:off x="6128376" y="2481398"/>
            <a:ext cx="190500" cy="192088"/>
            <a:chOff x="4360" y="1124"/>
            <a:chExt cx="120" cy="120"/>
          </a:xfrm>
        </p:grpSpPr>
        <p:sp>
          <p:nvSpPr>
            <p:cNvPr id="26"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7"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28"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29" name="Rectangle 200"/>
          <p:cNvSpPr>
            <a:spLocks noChangeArrowheads="1"/>
          </p:cNvSpPr>
          <p:nvPr/>
        </p:nvSpPr>
        <p:spPr bwMode="auto">
          <a:xfrm>
            <a:off x="6004014" y="2110234"/>
            <a:ext cx="439223"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2x</a:t>
            </a:r>
            <a:endParaRPr lang="fr-FR" altLang="fr-FR" sz="1400" b="0" dirty="0">
              <a:latin typeface="Calibri" pitchFamily="34" charset="0"/>
            </a:endParaRPr>
          </a:p>
        </p:txBody>
      </p:sp>
      <p:sp>
        <p:nvSpPr>
          <p:cNvPr id="30" name="Line 199"/>
          <p:cNvSpPr>
            <a:spLocks noChangeShapeType="1"/>
          </p:cNvSpPr>
          <p:nvPr/>
        </p:nvSpPr>
        <p:spPr bwMode="auto">
          <a:xfrm rot="16200000" flipH="1">
            <a:off x="5408474" y="2134017"/>
            <a:ext cx="394132" cy="505608"/>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31" name="Connecteur droit 30"/>
          <p:cNvCxnSpPr/>
          <p:nvPr/>
        </p:nvCxnSpPr>
        <p:spPr bwMode="auto">
          <a:xfrm>
            <a:off x="5865395" y="2590649"/>
            <a:ext cx="186927" cy="0"/>
          </a:xfrm>
          <a:prstGeom prst="line">
            <a:avLst/>
          </a:prstGeom>
          <a:noFill/>
          <a:ln w="9525" cap="flat" cmpd="sng" algn="ctr">
            <a:solidFill>
              <a:schemeClr val="tx1"/>
            </a:solidFill>
            <a:prstDash val="solid"/>
            <a:round/>
            <a:headEnd type="none" w="med" len="med"/>
            <a:tailEnd type="none"/>
          </a:ln>
          <a:effectLst/>
        </p:spPr>
      </p:cxnSp>
      <p:sp>
        <p:nvSpPr>
          <p:cNvPr id="32" name="Rectangle 158"/>
          <p:cNvSpPr>
            <a:spLocks noChangeArrowheads="1"/>
          </p:cNvSpPr>
          <p:nvPr/>
        </p:nvSpPr>
        <p:spPr bwMode="auto">
          <a:xfrm>
            <a:off x="4129822" y="723206"/>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60</a:t>
            </a:r>
            <a:endParaRPr lang="fr-FR" altLang="fr-FR" sz="1400" b="0" dirty="0">
              <a:latin typeface="Calibri" pitchFamily="34" charset="0"/>
            </a:endParaRPr>
          </a:p>
        </p:txBody>
      </p:sp>
      <p:sp>
        <p:nvSpPr>
          <p:cNvPr id="33" name="Rectangle 238"/>
          <p:cNvSpPr>
            <a:spLocks noChangeArrowheads="1"/>
          </p:cNvSpPr>
          <p:nvPr/>
        </p:nvSpPr>
        <p:spPr bwMode="auto">
          <a:xfrm>
            <a:off x="4195366" y="777181"/>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34" name="Line 156"/>
          <p:cNvSpPr>
            <a:spLocks noChangeShapeType="1"/>
          </p:cNvSpPr>
          <p:nvPr/>
        </p:nvSpPr>
        <p:spPr bwMode="auto">
          <a:xfrm>
            <a:off x="5248873" y="964441"/>
            <a:ext cx="0" cy="1343627"/>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5" name="Line 156"/>
          <p:cNvSpPr>
            <a:spLocks noChangeShapeType="1"/>
          </p:cNvSpPr>
          <p:nvPr/>
        </p:nvSpPr>
        <p:spPr bwMode="auto">
          <a:xfrm>
            <a:off x="3535052" y="913817"/>
            <a:ext cx="0" cy="1512562"/>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6" name="ZoneTexte 35"/>
          <p:cNvSpPr txBox="1"/>
          <p:nvPr/>
        </p:nvSpPr>
        <p:spPr>
          <a:xfrm>
            <a:off x="7577898" y="2424890"/>
            <a:ext cx="356188" cy="276999"/>
          </a:xfrm>
          <a:prstGeom prst="rect">
            <a:avLst/>
          </a:prstGeom>
          <a:noFill/>
        </p:spPr>
        <p:txBody>
          <a:bodyPr wrap="none" rtlCol="0">
            <a:spAutoFit/>
          </a:bodyPr>
          <a:lstStyle/>
          <a:p>
            <a:r>
              <a:rPr lang="fr-FR" sz="1200" dirty="0" smtClean="0"/>
              <a:t>(1)</a:t>
            </a:r>
            <a:endParaRPr lang="fr-FR" sz="1200" dirty="0"/>
          </a:p>
        </p:txBody>
      </p:sp>
      <p:sp>
        <p:nvSpPr>
          <p:cNvPr id="37" name="ZoneTexte 36"/>
          <p:cNvSpPr txBox="1"/>
          <p:nvPr/>
        </p:nvSpPr>
        <p:spPr>
          <a:xfrm>
            <a:off x="8481047" y="1393099"/>
            <a:ext cx="356188" cy="276999"/>
          </a:xfrm>
          <a:prstGeom prst="rect">
            <a:avLst/>
          </a:prstGeom>
          <a:noFill/>
        </p:spPr>
        <p:txBody>
          <a:bodyPr wrap="none" rtlCol="0">
            <a:spAutoFit/>
          </a:bodyPr>
          <a:lstStyle/>
          <a:p>
            <a:r>
              <a:rPr lang="fr-FR" sz="1200" dirty="0" smtClean="0"/>
              <a:t>(2)</a:t>
            </a:r>
            <a:endParaRPr lang="fr-FR" sz="1200" dirty="0"/>
          </a:p>
        </p:txBody>
      </p:sp>
      <p:grpSp>
        <p:nvGrpSpPr>
          <p:cNvPr id="38" name="Groupe 37"/>
          <p:cNvGrpSpPr/>
          <p:nvPr/>
        </p:nvGrpSpPr>
        <p:grpSpPr>
          <a:xfrm>
            <a:off x="5360941" y="1465401"/>
            <a:ext cx="94578" cy="94578"/>
            <a:chOff x="7167768" y="1730147"/>
            <a:chExt cx="94578" cy="94578"/>
          </a:xfrm>
        </p:grpSpPr>
        <p:cxnSp>
          <p:nvCxnSpPr>
            <p:cNvPr id="39" name="Connecteur droit 38"/>
            <p:cNvCxnSpPr/>
            <p:nvPr/>
          </p:nvCxnSpPr>
          <p:spPr bwMode="auto">
            <a:xfrm>
              <a:off x="7167768" y="1730147"/>
              <a:ext cx="94578" cy="94578"/>
            </a:xfrm>
            <a:prstGeom prst="line">
              <a:avLst/>
            </a:prstGeom>
            <a:noFill/>
            <a:ln w="9525" cap="flat" cmpd="sng" algn="ctr">
              <a:solidFill>
                <a:schemeClr val="tx1"/>
              </a:solidFill>
              <a:prstDash val="solid"/>
              <a:round/>
              <a:headEnd type="none" w="med" len="med"/>
              <a:tailEnd type="none"/>
            </a:ln>
            <a:effectLst/>
          </p:spPr>
        </p:cxnSp>
        <p:cxnSp>
          <p:nvCxnSpPr>
            <p:cNvPr id="40" name="Connecteur droit 39"/>
            <p:cNvCxnSpPr/>
            <p:nvPr/>
          </p:nvCxnSpPr>
          <p:spPr bwMode="auto">
            <a:xfrm rot="16200000">
              <a:off x="7167768" y="1730147"/>
              <a:ext cx="94578" cy="94578"/>
            </a:xfrm>
            <a:prstGeom prst="line">
              <a:avLst/>
            </a:prstGeom>
            <a:noFill/>
            <a:ln w="9525" cap="flat" cmpd="sng" algn="ctr">
              <a:solidFill>
                <a:schemeClr val="tx1"/>
              </a:solidFill>
              <a:prstDash val="solid"/>
              <a:round/>
              <a:headEnd type="none" w="med" len="med"/>
              <a:tailEnd type="none"/>
            </a:ln>
            <a:effectLst/>
          </p:spPr>
        </p:cxnSp>
      </p:grpSp>
      <p:sp>
        <p:nvSpPr>
          <p:cNvPr id="41" name="Rectangle 210"/>
          <p:cNvSpPr>
            <a:spLocks noChangeArrowheads="1"/>
          </p:cNvSpPr>
          <p:nvPr/>
        </p:nvSpPr>
        <p:spPr bwMode="auto">
          <a:xfrm>
            <a:off x="2440758" y="273381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2" name="Line 211"/>
          <p:cNvSpPr>
            <a:spLocks noChangeShapeType="1"/>
          </p:cNvSpPr>
          <p:nvPr/>
        </p:nvSpPr>
        <p:spPr bwMode="auto">
          <a:xfrm flipV="1">
            <a:off x="2586808" y="261951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3" name="Freeform 212"/>
          <p:cNvSpPr>
            <a:spLocks/>
          </p:cNvSpPr>
          <p:nvPr/>
        </p:nvSpPr>
        <p:spPr bwMode="auto">
          <a:xfrm>
            <a:off x="2509021" y="260363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4" name="Rectangle 223"/>
          <p:cNvSpPr>
            <a:spLocks noChangeArrowheads="1"/>
          </p:cNvSpPr>
          <p:nvPr/>
        </p:nvSpPr>
        <p:spPr bwMode="auto">
          <a:xfrm>
            <a:off x="2434408" y="2727461"/>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a:latin typeface="Arial" charset="0"/>
              </a:rPr>
              <a:t>A</a:t>
            </a:r>
          </a:p>
        </p:txBody>
      </p:sp>
      <p:sp>
        <p:nvSpPr>
          <p:cNvPr id="45" name="Rectangle 210"/>
          <p:cNvSpPr>
            <a:spLocks noChangeArrowheads="1"/>
          </p:cNvSpPr>
          <p:nvPr/>
        </p:nvSpPr>
        <p:spPr bwMode="auto">
          <a:xfrm>
            <a:off x="6889111" y="28675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46" name="Line 211"/>
          <p:cNvSpPr>
            <a:spLocks noChangeShapeType="1"/>
          </p:cNvSpPr>
          <p:nvPr/>
        </p:nvSpPr>
        <p:spPr bwMode="auto">
          <a:xfrm flipV="1">
            <a:off x="7035161" y="2753273"/>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47" name="Freeform 212"/>
          <p:cNvSpPr>
            <a:spLocks/>
          </p:cNvSpPr>
          <p:nvPr/>
        </p:nvSpPr>
        <p:spPr bwMode="auto">
          <a:xfrm>
            <a:off x="6957374" y="273739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8" name="Rectangle 223"/>
          <p:cNvSpPr>
            <a:spLocks noChangeArrowheads="1"/>
          </p:cNvSpPr>
          <p:nvPr/>
        </p:nvSpPr>
        <p:spPr bwMode="auto">
          <a:xfrm>
            <a:off x="6882761" y="286122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B</a:t>
            </a:r>
            <a:endParaRPr lang="fr-FR" altLang="fr-FR" sz="1400" b="0" dirty="0">
              <a:latin typeface="Arial" charset="0"/>
            </a:endParaRPr>
          </a:p>
        </p:txBody>
      </p:sp>
      <p:sp>
        <p:nvSpPr>
          <p:cNvPr id="49" name="Rectangle 210"/>
          <p:cNvSpPr>
            <a:spLocks noChangeArrowheads="1"/>
          </p:cNvSpPr>
          <p:nvPr/>
        </p:nvSpPr>
        <p:spPr bwMode="auto">
          <a:xfrm>
            <a:off x="7749127" y="17816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50" name="Line 211"/>
          <p:cNvSpPr>
            <a:spLocks noChangeShapeType="1"/>
          </p:cNvSpPr>
          <p:nvPr/>
        </p:nvSpPr>
        <p:spPr bwMode="auto">
          <a:xfrm flipV="1">
            <a:off x="7895177" y="166738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51" name="Freeform 212"/>
          <p:cNvSpPr>
            <a:spLocks/>
          </p:cNvSpPr>
          <p:nvPr/>
        </p:nvSpPr>
        <p:spPr bwMode="auto">
          <a:xfrm>
            <a:off x="7817390" y="165150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52" name="Rectangle 223"/>
          <p:cNvSpPr>
            <a:spLocks noChangeArrowheads="1"/>
          </p:cNvSpPr>
          <p:nvPr/>
        </p:nvSpPr>
        <p:spPr bwMode="auto">
          <a:xfrm>
            <a:off x="7742777" y="177533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sp>
        <p:nvSpPr>
          <p:cNvPr id="72" name="ZoneTexte 71"/>
          <p:cNvSpPr txBox="1"/>
          <p:nvPr/>
        </p:nvSpPr>
        <p:spPr>
          <a:xfrm>
            <a:off x="71059" y="732983"/>
            <a:ext cx="436338" cy="338554"/>
          </a:xfrm>
          <a:prstGeom prst="rect">
            <a:avLst/>
          </a:prstGeom>
          <a:noFill/>
        </p:spPr>
        <p:txBody>
          <a:bodyPr wrap="none" rtlCol="0">
            <a:spAutoFit/>
          </a:bodyPr>
          <a:lstStyle/>
          <a:p>
            <a:r>
              <a:rPr lang="fr-FR" sz="1600" b="0" dirty="0" smtClean="0">
                <a:solidFill>
                  <a:schemeClr val="tx1"/>
                </a:solidFill>
                <a:latin typeface="Arial"/>
                <a:cs typeface="Arial"/>
              </a:rPr>
              <a:t>(a)</a:t>
            </a:r>
          </a:p>
        </p:txBody>
      </p:sp>
      <p:grpSp>
        <p:nvGrpSpPr>
          <p:cNvPr id="74" name="Groupe 73"/>
          <p:cNvGrpSpPr/>
          <p:nvPr/>
        </p:nvGrpSpPr>
        <p:grpSpPr>
          <a:xfrm rot="16200000">
            <a:off x="2360785" y="1577995"/>
            <a:ext cx="452047" cy="350096"/>
            <a:chOff x="2188947" y="2425689"/>
            <a:chExt cx="452047" cy="350096"/>
          </a:xfrm>
        </p:grpSpPr>
        <p:sp>
          <p:nvSpPr>
            <p:cNvPr id="75" name="Rectangle 158"/>
            <p:cNvSpPr>
              <a:spLocks noChangeArrowheads="1"/>
            </p:cNvSpPr>
            <p:nvPr/>
          </p:nvSpPr>
          <p:spPr bwMode="auto">
            <a:xfrm>
              <a:off x="2188947" y="2425689"/>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20</a:t>
              </a:r>
              <a:endParaRPr lang="fr-FR" altLang="fr-FR" sz="1400" b="0" dirty="0">
                <a:latin typeface="Calibri" pitchFamily="34" charset="0"/>
              </a:endParaRPr>
            </a:p>
          </p:txBody>
        </p:sp>
        <p:sp>
          <p:nvSpPr>
            <p:cNvPr id="76" name="Rectangle 238"/>
            <p:cNvSpPr>
              <a:spLocks noChangeArrowheads="1"/>
            </p:cNvSpPr>
            <p:nvPr/>
          </p:nvSpPr>
          <p:spPr bwMode="auto">
            <a:xfrm>
              <a:off x="2254491" y="2479664"/>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grpSp>
      <p:cxnSp>
        <p:nvCxnSpPr>
          <p:cNvPr id="77" name="Connecteur droit 76"/>
          <p:cNvCxnSpPr/>
          <p:nvPr/>
        </p:nvCxnSpPr>
        <p:spPr bwMode="auto">
          <a:xfrm>
            <a:off x="2727451" y="1514190"/>
            <a:ext cx="2878089" cy="0"/>
          </a:xfrm>
          <a:prstGeom prst="line">
            <a:avLst/>
          </a:prstGeom>
          <a:noFill/>
          <a:ln w="9525" cap="flat" cmpd="sng" algn="ctr">
            <a:solidFill>
              <a:schemeClr val="tx1"/>
            </a:solidFill>
            <a:prstDash val="lgDashDot"/>
            <a:round/>
            <a:headEnd type="none" w="med" len="med"/>
            <a:tailEnd type="none"/>
          </a:ln>
          <a:effectLst/>
        </p:spPr>
      </p:cxnSp>
      <p:sp>
        <p:nvSpPr>
          <p:cNvPr id="78" name="Line 156"/>
          <p:cNvSpPr>
            <a:spLocks noChangeShapeType="1"/>
          </p:cNvSpPr>
          <p:nvPr/>
        </p:nvSpPr>
        <p:spPr bwMode="auto">
          <a:xfrm>
            <a:off x="5386577" y="1033486"/>
            <a:ext cx="0" cy="451623"/>
          </a:xfrm>
          <a:prstGeom prst="line">
            <a:avLst/>
          </a:prstGeom>
          <a:noFill/>
          <a:ln w="12700">
            <a:solidFill>
              <a:schemeClr val="tx1"/>
            </a:solidFill>
            <a:prstDash val="lgDashDot"/>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79" name="Connecteur droit avec flèche 78"/>
          <p:cNvCxnSpPr/>
          <p:nvPr/>
        </p:nvCxnSpPr>
        <p:spPr bwMode="auto">
          <a:xfrm flipH="1">
            <a:off x="3487632" y="1068972"/>
            <a:ext cx="1710059" cy="0"/>
          </a:xfrm>
          <a:prstGeom prst="straightConnector1">
            <a:avLst/>
          </a:prstGeom>
          <a:noFill/>
          <a:ln w="9525" cap="flat" cmpd="sng" algn="ctr">
            <a:solidFill>
              <a:schemeClr val="tx1"/>
            </a:solidFill>
            <a:prstDash val="solid"/>
            <a:round/>
            <a:headEnd type="arrow"/>
            <a:tailEnd type="arrow"/>
          </a:ln>
          <a:effectLst/>
        </p:spPr>
      </p:cxnSp>
      <p:cxnSp>
        <p:nvCxnSpPr>
          <p:cNvPr id="80" name="Connecteur droit avec flèche 79"/>
          <p:cNvCxnSpPr/>
          <p:nvPr/>
        </p:nvCxnSpPr>
        <p:spPr bwMode="auto">
          <a:xfrm>
            <a:off x="2812024" y="1485109"/>
            <a:ext cx="0" cy="581265"/>
          </a:xfrm>
          <a:prstGeom prst="straightConnector1">
            <a:avLst/>
          </a:prstGeom>
          <a:noFill/>
          <a:ln w="9525" cap="flat" cmpd="sng" algn="ctr">
            <a:solidFill>
              <a:schemeClr val="tx1"/>
            </a:solidFill>
            <a:prstDash val="solid"/>
            <a:round/>
            <a:headEnd type="arrow"/>
            <a:tailEnd type="arrow"/>
          </a:ln>
          <a:effectLst/>
        </p:spPr>
      </p:cxnSp>
      <p:cxnSp>
        <p:nvCxnSpPr>
          <p:cNvPr id="81" name="Connecteur droit avec flèche 80"/>
          <p:cNvCxnSpPr/>
          <p:nvPr/>
        </p:nvCxnSpPr>
        <p:spPr bwMode="auto">
          <a:xfrm flipH="1">
            <a:off x="5386577" y="1068972"/>
            <a:ext cx="499546" cy="0"/>
          </a:xfrm>
          <a:prstGeom prst="straightConnector1">
            <a:avLst/>
          </a:prstGeom>
          <a:noFill/>
          <a:ln w="9525" cap="flat" cmpd="sng" algn="ctr">
            <a:solidFill>
              <a:schemeClr val="tx1"/>
            </a:solidFill>
            <a:prstDash val="solid"/>
            <a:round/>
            <a:headEnd type="none" w="med" len="med"/>
            <a:tailEnd type="arrow"/>
          </a:ln>
          <a:effectLst/>
        </p:spPr>
      </p:cxnSp>
      <p:cxnSp>
        <p:nvCxnSpPr>
          <p:cNvPr id="82" name="Connecteur droit 81"/>
          <p:cNvCxnSpPr/>
          <p:nvPr/>
        </p:nvCxnSpPr>
        <p:spPr bwMode="auto">
          <a:xfrm flipH="1">
            <a:off x="5186576" y="1068972"/>
            <a:ext cx="243708" cy="0"/>
          </a:xfrm>
          <a:prstGeom prst="line">
            <a:avLst/>
          </a:prstGeom>
          <a:noFill/>
          <a:ln w="9525" cap="flat" cmpd="sng" algn="ctr">
            <a:solidFill>
              <a:schemeClr val="tx1"/>
            </a:solidFill>
            <a:prstDash val="solid"/>
            <a:round/>
            <a:headEnd type="none" w="med" len="med"/>
            <a:tailEnd type="none"/>
          </a:ln>
          <a:effectLst/>
        </p:spPr>
      </p:cxnSp>
      <p:sp>
        <p:nvSpPr>
          <p:cNvPr id="83" name="Rectangle 158"/>
          <p:cNvSpPr>
            <a:spLocks noChangeArrowheads="1"/>
          </p:cNvSpPr>
          <p:nvPr/>
        </p:nvSpPr>
        <p:spPr bwMode="auto">
          <a:xfrm>
            <a:off x="5525138" y="715336"/>
            <a:ext cx="360676"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400" b="0" dirty="0" smtClean="0">
                <a:latin typeface="Calibri" pitchFamily="34" charset="0"/>
              </a:rPr>
              <a:t>6</a:t>
            </a:r>
            <a:endParaRPr lang="fr-FR" altLang="fr-FR" sz="1400" b="0" dirty="0">
              <a:latin typeface="Calibri" pitchFamily="34" charset="0"/>
            </a:endParaRPr>
          </a:p>
        </p:txBody>
      </p:sp>
      <p:sp>
        <p:nvSpPr>
          <p:cNvPr id="84" name="Rectangle 238"/>
          <p:cNvSpPr>
            <a:spLocks noChangeArrowheads="1"/>
          </p:cNvSpPr>
          <p:nvPr/>
        </p:nvSpPr>
        <p:spPr bwMode="auto">
          <a:xfrm>
            <a:off x="5544997" y="769311"/>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fr-FR" altLang="fr-FR" sz="1400" b="0">
              <a:latin typeface="Calibri" pitchFamily="34" charset="0"/>
            </a:endParaRPr>
          </a:p>
        </p:txBody>
      </p:sp>
      <p:sp>
        <p:nvSpPr>
          <p:cNvPr id="85" name="ZoneTexte 2"/>
          <p:cNvSpPr txBox="1">
            <a:spLocks noChangeArrowheads="1"/>
          </p:cNvSpPr>
          <p:nvPr/>
        </p:nvSpPr>
        <p:spPr bwMode="auto">
          <a:xfrm>
            <a:off x="69850" y="66675"/>
            <a:ext cx="6549613"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REFERENCE SUR DES BAGUES AVEC </a:t>
            </a:r>
            <a:r>
              <a:rPr lang="fr-FR" altLang="fr-FR" sz="2400" dirty="0">
                <a:solidFill>
                  <a:schemeClr val="tx1"/>
                </a:solidFill>
                <a:latin typeface="Arial Unicode MS"/>
                <a:ea typeface="Arial Unicode MS"/>
                <a:cs typeface="Arial Unicode MS"/>
              </a:rPr>
              <a:t>Ⓖ</a:t>
            </a:r>
            <a:r>
              <a:rPr lang="fr-FR" altLang="fr-FR" sz="2400" dirty="0" smtClean="0">
                <a:solidFill>
                  <a:schemeClr val="tx1"/>
                </a:solidFill>
                <a:latin typeface="Arial Unicode MS"/>
                <a:ea typeface="Arial Unicode MS"/>
                <a:cs typeface="Arial Unicode MS"/>
              </a:rPr>
              <a:t>Ⓛ</a:t>
            </a:r>
            <a:endParaRPr lang="fr-FR" altLang="fr-FR" sz="2400" dirty="0">
              <a:solidFill>
                <a:schemeClr val="tx1"/>
              </a:solidFill>
            </a:endParaRPr>
          </a:p>
        </p:txBody>
      </p:sp>
      <p:sp>
        <p:nvSpPr>
          <p:cNvPr id="103" name="Cube 102"/>
          <p:cNvSpPr/>
          <p:nvPr/>
        </p:nvSpPr>
        <p:spPr>
          <a:xfrm>
            <a:off x="894598" y="4969730"/>
            <a:ext cx="3408565" cy="1167804"/>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Cube 103"/>
          <p:cNvSpPr/>
          <p:nvPr/>
        </p:nvSpPr>
        <p:spPr>
          <a:xfrm flipV="1">
            <a:off x="892567" y="3677111"/>
            <a:ext cx="3410596" cy="1167804"/>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Ellipse 104"/>
          <p:cNvSpPr/>
          <p:nvPr/>
        </p:nvSpPr>
        <p:spPr>
          <a:xfrm rot="517575" flipH="1">
            <a:off x="2915083" y="4061437"/>
            <a:ext cx="632143" cy="21627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ZoneTexte 105"/>
          <p:cNvSpPr txBox="1"/>
          <p:nvPr/>
        </p:nvSpPr>
        <p:spPr>
          <a:xfrm>
            <a:off x="518408" y="3922052"/>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107" name="Connecteur droit 106"/>
          <p:cNvCxnSpPr/>
          <p:nvPr/>
        </p:nvCxnSpPr>
        <p:spPr>
          <a:xfrm>
            <a:off x="792416" y="5665623"/>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489664" y="5520781"/>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109" name="Connecteur droit 108"/>
          <p:cNvCxnSpPr/>
          <p:nvPr/>
        </p:nvCxnSpPr>
        <p:spPr>
          <a:xfrm>
            <a:off x="815227" y="4048489"/>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ZoneTexte 110"/>
          <p:cNvSpPr txBox="1"/>
          <p:nvPr/>
        </p:nvSpPr>
        <p:spPr>
          <a:xfrm>
            <a:off x="641946" y="5015171"/>
            <a:ext cx="562975"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t2c</a:t>
            </a:r>
          </a:p>
        </p:txBody>
      </p:sp>
      <p:sp>
        <p:nvSpPr>
          <p:cNvPr id="112" name="ZoneTexte 111"/>
          <p:cNvSpPr txBox="1"/>
          <p:nvPr/>
        </p:nvSpPr>
        <p:spPr>
          <a:xfrm>
            <a:off x="4168742" y="3972149"/>
            <a:ext cx="382397" cy="229295"/>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c3</a:t>
            </a:r>
          </a:p>
        </p:txBody>
      </p:sp>
      <p:sp>
        <p:nvSpPr>
          <p:cNvPr id="113" name="ZoneTexte 112"/>
          <p:cNvSpPr txBox="1"/>
          <p:nvPr/>
        </p:nvSpPr>
        <p:spPr>
          <a:xfrm>
            <a:off x="4942074" y="4289545"/>
            <a:ext cx="2946640"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calibre virtuel </a:t>
            </a:r>
          </a:p>
          <a:p>
            <a:r>
              <a:rPr lang="fr-FR" sz="1600" dirty="0" smtClean="0">
                <a:latin typeface="Arial" panose="020B0604020202020204" pitchFamily="34" charset="0"/>
                <a:cs typeface="Arial" panose="020B0604020202020204" pitchFamily="34" charset="0"/>
              </a:rPr>
              <a:t>2 : montage de contrôle virtuel</a:t>
            </a:r>
          </a:p>
        </p:txBody>
      </p:sp>
      <p:cxnSp>
        <p:nvCxnSpPr>
          <p:cNvPr id="114" name="Connecteur droit avec flèche 113"/>
          <p:cNvCxnSpPr>
            <a:endCxn id="105" idx="2"/>
          </p:cNvCxnSpPr>
          <p:nvPr/>
        </p:nvCxnSpPr>
        <p:spPr>
          <a:xfrm flipH="1" flipV="1">
            <a:off x="3543650" y="4216983"/>
            <a:ext cx="548162" cy="6818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flipH="1">
            <a:off x="4079566" y="4289545"/>
            <a:ext cx="4715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Connecteur droit avec flèche 121"/>
          <p:cNvCxnSpPr/>
          <p:nvPr/>
        </p:nvCxnSpPr>
        <p:spPr>
          <a:xfrm>
            <a:off x="833203" y="4490821"/>
            <a:ext cx="89774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Connecteur droit avec flèche 122"/>
          <p:cNvCxnSpPr/>
          <p:nvPr/>
        </p:nvCxnSpPr>
        <p:spPr>
          <a:xfrm flipH="1">
            <a:off x="1715137" y="4490821"/>
            <a:ext cx="21166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1596710" y="4490821"/>
            <a:ext cx="34242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ZoneTexte 124"/>
          <p:cNvSpPr txBox="1"/>
          <p:nvPr/>
        </p:nvSpPr>
        <p:spPr>
          <a:xfrm>
            <a:off x="758720" y="4230402"/>
            <a:ext cx="423514" cy="307777"/>
          </a:xfrm>
          <a:prstGeom prst="rect">
            <a:avLst/>
          </a:prstGeom>
          <a:noFill/>
        </p:spPr>
        <p:txBody>
          <a:bodyPr wrap="none" rtlCol="0">
            <a:spAutoFit/>
          </a:bodyPr>
          <a:lstStyle/>
          <a:p>
            <a:r>
              <a:rPr lang="fr-FR" sz="1400" dirty="0" smtClean="0">
                <a:latin typeface="Arial"/>
                <a:cs typeface="Arial"/>
              </a:rPr>
              <a:t>Ø</a:t>
            </a:r>
            <a:r>
              <a:rPr lang="fr-FR" sz="1400" dirty="0">
                <a:latin typeface="Arial" panose="020B0604020202020204" pitchFamily="34" charset="0"/>
                <a:cs typeface="Arial" panose="020B0604020202020204" pitchFamily="34" charset="0"/>
              </a:rPr>
              <a:t>0</a:t>
            </a:r>
            <a:endParaRPr lang="fr-FR" sz="1400" dirty="0" smtClean="0">
              <a:latin typeface="Arial" panose="020B0604020202020204" pitchFamily="34" charset="0"/>
              <a:cs typeface="Arial" panose="020B0604020202020204" pitchFamily="34" charset="0"/>
            </a:endParaRPr>
          </a:p>
        </p:txBody>
      </p:sp>
      <p:sp>
        <p:nvSpPr>
          <p:cNvPr id="129" name="ZoneTexte 128"/>
          <p:cNvSpPr txBox="1"/>
          <p:nvPr/>
        </p:nvSpPr>
        <p:spPr>
          <a:xfrm>
            <a:off x="2472191" y="775317"/>
            <a:ext cx="372218" cy="276999"/>
          </a:xfrm>
          <a:prstGeom prst="rect">
            <a:avLst/>
          </a:prstGeom>
          <a:noFill/>
        </p:spPr>
        <p:txBody>
          <a:bodyPr wrap="none" rtlCol="0">
            <a:spAutoFit/>
          </a:bodyPr>
          <a:lstStyle/>
          <a:p>
            <a:r>
              <a:rPr lang="fr-FR" sz="1200" b="0" dirty="0" smtClean="0">
                <a:solidFill>
                  <a:schemeClr val="tx1"/>
                </a:solidFill>
                <a:latin typeface="Arial"/>
                <a:cs typeface="Arial"/>
              </a:rPr>
              <a:t>(b)</a:t>
            </a:r>
          </a:p>
        </p:txBody>
      </p:sp>
      <p:cxnSp>
        <p:nvCxnSpPr>
          <p:cNvPr id="55" name="Connecteur droit 54"/>
          <p:cNvCxnSpPr/>
          <p:nvPr/>
        </p:nvCxnSpPr>
        <p:spPr>
          <a:xfrm>
            <a:off x="1720013" y="4365104"/>
            <a:ext cx="0" cy="348714"/>
          </a:xfrm>
          <a:prstGeom prst="line">
            <a:avLst/>
          </a:prstGeom>
          <a:ln w="28575">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43" name="Connecteur droit 142"/>
          <p:cNvCxnSpPr/>
          <p:nvPr/>
        </p:nvCxnSpPr>
        <p:spPr>
          <a:xfrm>
            <a:off x="3186849" y="4365104"/>
            <a:ext cx="0" cy="348714"/>
          </a:xfrm>
          <a:prstGeom prst="line">
            <a:avLst/>
          </a:prstGeom>
          <a:ln w="28575">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46" name="Connecteur droit avec flèche 145"/>
          <p:cNvCxnSpPr/>
          <p:nvPr/>
        </p:nvCxnSpPr>
        <p:spPr bwMode="auto">
          <a:xfrm flipH="1">
            <a:off x="1693499" y="4676406"/>
            <a:ext cx="1493350" cy="0"/>
          </a:xfrm>
          <a:prstGeom prst="straightConnector1">
            <a:avLst/>
          </a:prstGeom>
          <a:noFill/>
          <a:ln w="9525" cap="flat" cmpd="sng" algn="ctr">
            <a:solidFill>
              <a:schemeClr val="tx1"/>
            </a:solidFill>
            <a:prstDash val="solid"/>
            <a:round/>
            <a:headEnd type="arrow"/>
            <a:tailEnd type="arrow"/>
          </a:ln>
          <a:effectLst/>
        </p:spPr>
      </p:cxnSp>
      <p:sp>
        <p:nvSpPr>
          <p:cNvPr id="147" name="Rectangle 158"/>
          <p:cNvSpPr>
            <a:spLocks noChangeArrowheads="1"/>
          </p:cNvSpPr>
          <p:nvPr/>
        </p:nvSpPr>
        <p:spPr bwMode="auto">
          <a:xfrm>
            <a:off x="2221080" y="4261208"/>
            <a:ext cx="452047" cy="35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3350" tIns="66675" rIns="133350" bIns="66675">
            <a:spAutoFit/>
          </a:bodyPr>
          <a:lstStyle>
            <a:lvl1pPr defTabSz="1895475">
              <a:spcBef>
                <a:spcPct val="20000"/>
              </a:spcBef>
              <a:buChar char="•"/>
              <a:defRPr sz="3200">
                <a:solidFill>
                  <a:schemeClr val="tx1"/>
                </a:solidFill>
                <a:latin typeface="Times New Roman" pitchFamily="18" charset="0"/>
              </a:defRPr>
            </a:lvl1pPr>
            <a:lvl2pPr marL="742950" indent="-285750" defTabSz="1895475">
              <a:spcBef>
                <a:spcPct val="20000"/>
              </a:spcBef>
              <a:buChar char="–"/>
              <a:defRPr sz="2800">
                <a:solidFill>
                  <a:schemeClr val="tx1"/>
                </a:solidFill>
                <a:latin typeface="Times New Roman" pitchFamily="18" charset="0"/>
              </a:defRPr>
            </a:lvl2pPr>
            <a:lvl3pPr marL="1143000" indent="-228600" defTabSz="1895475">
              <a:spcBef>
                <a:spcPct val="20000"/>
              </a:spcBef>
              <a:buChar char="•"/>
              <a:defRPr sz="2400">
                <a:solidFill>
                  <a:schemeClr val="tx1"/>
                </a:solidFill>
                <a:latin typeface="Times New Roman" pitchFamily="18" charset="0"/>
              </a:defRPr>
            </a:lvl3pPr>
            <a:lvl4pPr marL="1600200" indent="-228600" defTabSz="1895475">
              <a:spcBef>
                <a:spcPct val="20000"/>
              </a:spcBef>
              <a:buChar char="–"/>
              <a:defRPr sz="2000">
                <a:solidFill>
                  <a:schemeClr val="tx1"/>
                </a:solidFill>
                <a:latin typeface="Times New Roman" pitchFamily="18" charset="0"/>
              </a:defRPr>
            </a:lvl4pPr>
            <a:lvl5pPr marL="2057400" indent="-228600" defTabSz="1895475">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Calibri" pitchFamily="34" charset="0"/>
              </a:rPr>
              <a:t>60</a:t>
            </a:r>
            <a:endParaRPr lang="fr-FR" altLang="fr-FR" sz="1400" b="0" dirty="0">
              <a:latin typeface="Calibri" pitchFamily="34" charset="0"/>
            </a:endParaRPr>
          </a:p>
        </p:txBody>
      </p:sp>
      <p:sp>
        <p:nvSpPr>
          <p:cNvPr id="148" name="Rectangle 238"/>
          <p:cNvSpPr>
            <a:spLocks noChangeArrowheads="1"/>
          </p:cNvSpPr>
          <p:nvPr/>
        </p:nvSpPr>
        <p:spPr bwMode="auto">
          <a:xfrm>
            <a:off x="2286624" y="4315183"/>
            <a:ext cx="320958" cy="2333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49" name="ZoneTexte 148"/>
          <p:cNvSpPr txBox="1"/>
          <p:nvPr/>
        </p:nvSpPr>
        <p:spPr>
          <a:xfrm>
            <a:off x="7577898" y="2051556"/>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150" name="Connecteur droit avec flèche 149"/>
          <p:cNvCxnSpPr>
            <a:stCxn id="149" idx="0"/>
          </p:cNvCxnSpPr>
          <p:nvPr/>
        </p:nvCxnSpPr>
        <p:spPr>
          <a:xfrm flipV="1">
            <a:off x="8326757" y="1636254"/>
            <a:ext cx="0" cy="41530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163" name="Groupe 162"/>
          <p:cNvGrpSpPr/>
          <p:nvPr/>
        </p:nvGrpSpPr>
        <p:grpSpPr>
          <a:xfrm flipH="1">
            <a:off x="356339" y="1368649"/>
            <a:ext cx="1547312" cy="1157465"/>
            <a:chOff x="6987787" y="1486799"/>
            <a:chExt cx="2083443" cy="1558517"/>
          </a:xfrm>
        </p:grpSpPr>
        <p:sp>
          <p:nvSpPr>
            <p:cNvPr id="164" name="Cube 163"/>
            <p:cNvSpPr/>
            <p:nvPr/>
          </p:nvSpPr>
          <p:spPr>
            <a:xfrm flipH="1" flipV="1">
              <a:off x="6987787" y="1486799"/>
              <a:ext cx="2083443" cy="1271439"/>
            </a:xfrm>
            <a:prstGeom prst="cube">
              <a:avLst>
                <a:gd name="adj" fmla="val 37404"/>
              </a:avLst>
            </a:prstGeom>
            <a:solidFill>
              <a:srgbClr val="66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65" name="Groupe 164"/>
            <p:cNvGrpSpPr/>
            <p:nvPr/>
          </p:nvGrpSpPr>
          <p:grpSpPr>
            <a:xfrm>
              <a:off x="7231160" y="2623121"/>
              <a:ext cx="1266512" cy="72880"/>
              <a:chOff x="6362012" y="5948366"/>
              <a:chExt cx="1266512" cy="72880"/>
            </a:xfrm>
          </p:grpSpPr>
          <p:sp>
            <p:nvSpPr>
              <p:cNvPr id="177" name="Ellipse 176"/>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8" name="Ellipse 177"/>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66" name="Groupe 165"/>
            <p:cNvGrpSpPr/>
            <p:nvPr/>
          </p:nvGrpSpPr>
          <p:grpSpPr>
            <a:xfrm>
              <a:off x="7473670" y="2356902"/>
              <a:ext cx="1266512" cy="72880"/>
              <a:chOff x="6362012" y="5948366"/>
              <a:chExt cx="1266512" cy="72880"/>
            </a:xfrm>
          </p:grpSpPr>
          <p:sp>
            <p:nvSpPr>
              <p:cNvPr id="175" name="Ellipse 174"/>
              <p:cNvSpPr/>
              <p:nvPr/>
            </p:nvSpPr>
            <p:spPr>
              <a:xfrm flipV="1">
                <a:off x="6362012"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6" name="Ellipse 175"/>
              <p:cNvSpPr/>
              <p:nvPr/>
            </p:nvSpPr>
            <p:spPr>
              <a:xfrm flipV="1">
                <a:off x="7475164" y="5948366"/>
                <a:ext cx="153360" cy="72880"/>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67" name="Cylindre 166"/>
            <p:cNvSpPr/>
            <p:nvPr/>
          </p:nvSpPr>
          <p:spPr bwMode="auto">
            <a:xfrm flipV="1">
              <a:off x="7422829" y="2758070"/>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68" name="Ellipse 167"/>
            <p:cNvSpPr/>
            <p:nvPr/>
          </p:nvSpPr>
          <p:spPr>
            <a:xfrm>
              <a:off x="7445487" y="2477938"/>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9" name="Ellipse 168"/>
            <p:cNvSpPr/>
            <p:nvPr/>
          </p:nvSpPr>
          <p:spPr>
            <a:xfrm>
              <a:off x="8136550" y="2477938"/>
              <a:ext cx="319292" cy="151734"/>
            </a:xfrm>
            <a:prstGeom prst="ellipse">
              <a:avLst/>
            </a:prstGeom>
            <a:solidFill>
              <a:sysClr val="window" lastClr="FFFFFF"/>
            </a:solidFill>
            <a:ln w="254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0" name="Ellipse 169"/>
            <p:cNvSpPr/>
            <p:nvPr/>
          </p:nvSpPr>
          <p:spPr>
            <a:xfrm>
              <a:off x="7500364" y="2956709"/>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1" name="Cylindre 170"/>
            <p:cNvSpPr/>
            <p:nvPr/>
          </p:nvSpPr>
          <p:spPr bwMode="auto">
            <a:xfrm flipV="1">
              <a:off x="8140806" y="2752424"/>
              <a:ext cx="327601" cy="287246"/>
            </a:xfrm>
            <a:prstGeom prst="can">
              <a:avLst>
                <a:gd name="adj" fmla="val 43723"/>
              </a:avLst>
            </a:prstGeom>
            <a:solidFill>
              <a:srgbClr val="FFC000"/>
            </a:solidFill>
            <a:ln w="12700" cap="flat" cmpd="sng">
              <a:solidFill>
                <a:schemeClr val="tx1"/>
              </a:solidFill>
              <a:prstDash val="solid"/>
              <a:round/>
              <a:headEnd/>
              <a:tailEnd/>
            </a:ln>
          </p:spPr>
          <p:txBody>
            <a:bodyPr rtlCol="0" anchor="ctr">
              <a:noAutofit/>
            </a:bodyPr>
            <a:lstStyle/>
            <a:p>
              <a:pPr algn="ctr"/>
              <a:endParaRPr lang="fr-FR" sz="2400" b="0"/>
            </a:p>
          </p:txBody>
        </p:sp>
        <p:sp>
          <p:nvSpPr>
            <p:cNvPr id="172" name="Ellipse 171"/>
            <p:cNvSpPr/>
            <p:nvPr/>
          </p:nvSpPr>
          <p:spPr>
            <a:xfrm>
              <a:off x="8218341" y="2951063"/>
              <a:ext cx="172530" cy="45719"/>
            </a:xfrm>
            <a:prstGeom prst="ellipse">
              <a:avLst/>
            </a:prstGeom>
            <a:solidFill>
              <a:schemeClr val="bg1"/>
            </a:solidFill>
            <a:ln w="12700" cap="flat" cmpd="sng" algn="ctr">
              <a:solidFill>
                <a:srgbClr val="4F81B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173" name="Connecteur droit avec flèche 172"/>
            <p:cNvCxnSpPr/>
            <p:nvPr/>
          </p:nvCxnSpPr>
          <p:spPr bwMode="auto">
            <a:xfrm flipV="1">
              <a:off x="7594460" y="2579942"/>
              <a:ext cx="0" cy="232117"/>
            </a:xfrm>
            <a:prstGeom prst="straightConnector1">
              <a:avLst/>
            </a:prstGeom>
            <a:noFill/>
            <a:ln w="9525" cap="flat" cmpd="sng" algn="ctr">
              <a:solidFill>
                <a:schemeClr val="tx1"/>
              </a:solidFill>
              <a:prstDash val="solid"/>
              <a:round/>
              <a:headEnd type="none" w="med" len="med"/>
              <a:tailEnd type="arrow"/>
            </a:ln>
            <a:effectLst/>
          </p:spPr>
        </p:cxnSp>
        <p:cxnSp>
          <p:nvCxnSpPr>
            <p:cNvPr id="174" name="Connecteur droit avec flèche 173"/>
            <p:cNvCxnSpPr/>
            <p:nvPr/>
          </p:nvCxnSpPr>
          <p:spPr bwMode="auto">
            <a:xfrm flipV="1">
              <a:off x="8307641" y="2579942"/>
              <a:ext cx="0" cy="232117"/>
            </a:xfrm>
            <a:prstGeom prst="straightConnector1">
              <a:avLst/>
            </a:prstGeom>
            <a:noFill/>
            <a:ln w="9525" cap="flat" cmpd="sng" algn="ctr">
              <a:solidFill>
                <a:schemeClr val="tx1"/>
              </a:solidFill>
              <a:prstDash val="solid"/>
              <a:round/>
              <a:headEnd type="none" w="med" len="med"/>
              <a:tailEnd type="arrow"/>
            </a:ln>
            <a:effectLst/>
          </p:spPr>
        </p:cxnSp>
      </p:grpSp>
      <p:sp>
        <p:nvSpPr>
          <p:cNvPr id="180" name="Cylindre 179"/>
          <p:cNvSpPr/>
          <p:nvPr/>
        </p:nvSpPr>
        <p:spPr>
          <a:xfrm>
            <a:off x="1648255" y="5123411"/>
            <a:ext cx="133764" cy="429679"/>
          </a:xfrm>
          <a:prstGeom prst="can">
            <a:avLst/>
          </a:prstGeom>
          <a:solidFill>
            <a:schemeClr val="bg1">
              <a:lumMod val="85000"/>
            </a:schemeClr>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1" name="Cylindre 180"/>
          <p:cNvSpPr/>
          <p:nvPr/>
        </p:nvSpPr>
        <p:spPr>
          <a:xfrm>
            <a:off x="3164272" y="5096248"/>
            <a:ext cx="133764" cy="429679"/>
          </a:xfrm>
          <a:prstGeom prst="can">
            <a:avLst/>
          </a:prstGeom>
          <a:solidFill>
            <a:schemeClr val="bg1">
              <a:lumMod val="85000"/>
            </a:schemeClr>
          </a:solidFill>
          <a:ln w="25400"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127" name="Connecteur droit 126"/>
          <p:cNvCxnSpPr/>
          <p:nvPr/>
        </p:nvCxnSpPr>
        <p:spPr>
          <a:xfrm flipH="1">
            <a:off x="1561232" y="5267488"/>
            <a:ext cx="360463" cy="38347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8" name="Connecteur droit avec flèche 117"/>
          <p:cNvCxnSpPr/>
          <p:nvPr/>
        </p:nvCxnSpPr>
        <p:spPr>
          <a:xfrm>
            <a:off x="690849" y="5264007"/>
            <a:ext cx="89774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9" name="Connecteur droit avec flèche 118"/>
          <p:cNvCxnSpPr/>
          <p:nvPr/>
        </p:nvCxnSpPr>
        <p:spPr>
          <a:xfrm flipH="1">
            <a:off x="1822158" y="5264007"/>
            <a:ext cx="21166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0" name="Connecteur droit 119"/>
          <p:cNvCxnSpPr/>
          <p:nvPr/>
        </p:nvCxnSpPr>
        <p:spPr>
          <a:xfrm>
            <a:off x="1561231" y="5264007"/>
            <a:ext cx="34242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necteur droit 127"/>
          <p:cNvCxnSpPr/>
          <p:nvPr/>
        </p:nvCxnSpPr>
        <p:spPr>
          <a:xfrm flipH="1">
            <a:off x="2969275" y="5267488"/>
            <a:ext cx="447867" cy="47645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168508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3"/>
          <p:cNvSpPr>
            <a:spLocks noChangeArrowheads="1"/>
          </p:cNvSpPr>
          <p:nvPr/>
        </p:nvSpPr>
        <p:spPr bwMode="auto">
          <a:xfrm>
            <a:off x="139700" y="160338"/>
            <a:ext cx="5973763" cy="461962"/>
          </a:xfrm>
          <a:prstGeom prst="rect">
            <a:avLst/>
          </a:prstGeom>
          <a:solidFill>
            <a:srgbClr val="FFFF99"/>
          </a:solidFill>
          <a:ln w="28575">
            <a:solidFill>
              <a:srgbClr val="FF0000"/>
            </a:solidFill>
            <a:miter lim="800000"/>
            <a:headEnd/>
            <a:tailEnd/>
          </a:ln>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CONCLUSION MAXI / MINI DE MATIERE</a:t>
            </a:r>
          </a:p>
        </p:txBody>
      </p:sp>
      <p:sp>
        <p:nvSpPr>
          <p:cNvPr id="111619" name="ZoneTexte 2"/>
          <p:cNvSpPr txBox="1">
            <a:spLocks noChangeArrowheads="1"/>
          </p:cNvSpPr>
          <p:nvPr/>
        </p:nvSpPr>
        <p:spPr bwMode="auto">
          <a:xfrm>
            <a:off x="938213" y="808038"/>
            <a:ext cx="7934325" cy="258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Ces spécifications doivent être utilisées pour toutes les liaisons avec du jeu.</a:t>
            </a:r>
          </a:p>
          <a:p>
            <a:pPr eaLnBrk="1" hangingPunct="1"/>
            <a:endParaRPr lang="fr-FR" altLang="fr-FR" sz="1800" b="0">
              <a:solidFill>
                <a:schemeClr val="tx1"/>
              </a:solidFill>
            </a:endParaRPr>
          </a:p>
          <a:p>
            <a:pPr eaLnBrk="1" hangingPunct="1"/>
            <a:r>
              <a:rPr lang="fr-FR" altLang="fr-FR" sz="1800" b="0">
                <a:solidFill>
                  <a:schemeClr val="tx1"/>
                </a:solidFill>
              </a:rPr>
              <a:t>Elles permettent de faire facilement des chaînes de cotes au BE</a:t>
            </a:r>
          </a:p>
          <a:p>
            <a:pPr eaLnBrk="1" hangingPunct="1"/>
            <a:endParaRPr lang="fr-FR" altLang="fr-FR" sz="1800" b="0">
              <a:solidFill>
                <a:schemeClr val="tx1"/>
              </a:solidFill>
            </a:endParaRPr>
          </a:p>
          <a:p>
            <a:pPr eaLnBrk="1" hangingPunct="1"/>
            <a:r>
              <a:rPr lang="fr-FR" altLang="fr-FR" sz="1800" b="0">
                <a:solidFill>
                  <a:schemeClr val="tx1"/>
                </a:solidFill>
              </a:rPr>
              <a:t>Elles sont souvent plus faciles à contrôler que les spécifications sans modificateurs.</a:t>
            </a:r>
          </a:p>
          <a:p>
            <a:pPr eaLnBrk="1" hangingPunct="1"/>
            <a:endParaRPr lang="fr-FR" altLang="fr-FR" sz="1800" b="0">
              <a:solidFill>
                <a:schemeClr val="tx1"/>
              </a:solidFill>
            </a:endParaRPr>
          </a:p>
          <a:p>
            <a:pPr eaLnBrk="1" hangingPunct="1"/>
            <a:r>
              <a:rPr lang="fr-FR" altLang="fr-FR" sz="1800" b="0">
                <a:solidFill>
                  <a:schemeClr val="tx1"/>
                </a:solidFill>
              </a:rPr>
              <a:t>Elles permettent d'exprimer le juste nécessaire (pas  de rejet de pièces pouvant s'assembler ou assurer la précision requise) </a:t>
            </a:r>
          </a:p>
        </p:txBody>
      </p:sp>
      <p:pic>
        <p:nvPicPr>
          <p:cNvPr id="11162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25" y="3562350"/>
            <a:ext cx="554038" cy="5540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162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3" y="884238"/>
            <a:ext cx="479425" cy="479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22" name="ZoneTexte 6"/>
          <p:cNvSpPr txBox="1">
            <a:spLocks noChangeArrowheads="1"/>
          </p:cNvSpPr>
          <p:nvPr/>
        </p:nvSpPr>
        <p:spPr bwMode="auto">
          <a:xfrm>
            <a:off x="966788" y="3562350"/>
            <a:ext cx="79343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Les logiciels de MMT ne sont pas tous très bons pour ces modificateurs.</a:t>
            </a:r>
          </a:p>
          <a:p>
            <a:pPr eaLnBrk="1" hangingPunct="1"/>
            <a:r>
              <a:rPr lang="fr-FR" altLang="fr-FR" sz="1800" b="0">
                <a:solidFill>
                  <a:schemeClr val="tx1"/>
                </a:solidFill>
              </a:rPr>
              <a:t>(=&gt; gamme de mesure spécifique ou perte de l'avantage du modificateur)</a:t>
            </a:r>
          </a:p>
        </p:txBody>
      </p:sp>
      <p:sp>
        <p:nvSpPr>
          <p:cNvPr id="4" name="ZoneTexte 3"/>
          <p:cNvSpPr txBox="1"/>
          <p:nvPr/>
        </p:nvSpPr>
        <p:spPr>
          <a:xfrm>
            <a:off x="139700" y="4438650"/>
            <a:ext cx="8747125" cy="923330"/>
          </a:xfrm>
          <a:prstGeom prst="rect">
            <a:avLst/>
          </a:prstGeom>
          <a:noFill/>
        </p:spPr>
        <p:txBody>
          <a:bodyPr>
            <a:spAutoFit/>
          </a:bodyPr>
          <a:lstStyle/>
          <a:p>
            <a:r>
              <a:rPr lang="fr-FR" sz="1800" b="0" dirty="0">
                <a:solidFill>
                  <a:schemeClr val="tx1"/>
                </a:solidFill>
                <a:latin typeface="Arial"/>
                <a:cs typeface="Arial"/>
              </a:rPr>
              <a:t>En </a:t>
            </a:r>
            <a:r>
              <a:rPr lang="fr-FR" sz="1800" b="0" dirty="0" smtClean="0">
                <a:solidFill>
                  <a:schemeClr val="tx1"/>
                </a:solidFill>
                <a:latin typeface="Arial"/>
                <a:cs typeface="Arial"/>
              </a:rPr>
              <a:t>métrologie</a:t>
            </a:r>
            <a:r>
              <a:rPr lang="fr-FR" dirty="0" smtClean="0">
                <a:latin typeface="Arial"/>
                <a:cs typeface="Arial"/>
              </a:rPr>
              <a:t>, </a:t>
            </a:r>
            <a:r>
              <a:rPr lang="fr-FR" dirty="0">
                <a:latin typeface="Arial"/>
                <a:cs typeface="Arial"/>
              </a:rPr>
              <a:t>il est possible d’ignorer le modificateur sur l’élément de référence ou sur la référence, avec le risque de refuser une pièce conforme. Il faut toutefois s’assurer que la référence respecte bien sa zone de tolérance également</a:t>
            </a:r>
            <a:r>
              <a:rPr lang="fr-FR" dirty="0"/>
              <a:t>.</a:t>
            </a:r>
          </a:p>
        </p:txBody>
      </p:sp>
      <p:cxnSp>
        <p:nvCxnSpPr>
          <p:cNvPr id="111624" name="Connecteur droit 5"/>
          <p:cNvCxnSpPr>
            <a:cxnSpLocks noChangeShapeType="1"/>
          </p:cNvCxnSpPr>
          <p:nvPr/>
        </p:nvCxnSpPr>
        <p:spPr bwMode="auto">
          <a:xfrm>
            <a:off x="361950" y="3394075"/>
            <a:ext cx="79724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9603184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135753" y="1633178"/>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9426422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222250" y="1746322"/>
            <a:ext cx="8443108" cy="2211388"/>
            <a:chOff x="222250" y="251777"/>
            <a:chExt cx="8443108" cy="2211388"/>
          </a:xfrm>
        </p:grpSpPr>
        <p:sp>
          <p:nvSpPr>
            <p:cNvPr id="16387" name="Rectangle 1159"/>
            <p:cNvSpPr>
              <a:spLocks noChangeArrowheads="1"/>
            </p:cNvSpPr>
            <p:nvPr/>
          </p:nvSpPr>
          <p:spPr bwMode="auto">
            <a:xfrm rot="5400000">
              <a:off x="1248569" y="1362552"/>
              <a:ext cx="292100" cy="5413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388" name="Rectangle 1162"/>
            <p:cNvSpPr>
              <a:spLocks noChangeArrowheads="1"/>
            </p:cNvSpPr>
            <p:nvPr/>
          </p:nvSpPr>
          <p:spPr bwMode="auto">
            <a:xfrm>
              <a:off x="1120775" y="1480821"/>
              <a:ext cx="544513"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A</a:t>
              </a:r>
            </a:p>
          </p:txBody>
        </p:sp>
        <p:sp>
          <p:nvSpPr>
            <p:cNvPr id="16389" name="Line 1200"/>
            <p:cNvSpPr>
              <a:spLocks noChangeShapeType="1"/>
            </p:cNvSpPr>
            <p:nvPr/>
          </p:nvSpPr>
          <p:spPr bwMode="auto">
            <a:xfrm rot="5400000">
              <a:off x="1266031" y="1634015"/>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390" name="ZoneTexte 1"/>
            <p:cNvSpPr txBox="1">
              <a:spLocks noChangeArrowheads="1"/>
            </p:cNvSpPr>
            <p:nvPr/>
          </p:nvSpPr>
          <p:spPr bwMode="auto">
            <a:xfrm>
              <a:off x="222250" y="846456"/>
              <a:ext cx="17764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Unicode MS" pitchFamily="34" charset="-128"/>
                </a:rPr>
                <a:t>Plan d'intersection</a:t>
              </a:r>
            </a:p>
          </p:txBody>
        </p:sp>
        <p:sp>
          <p:nvSpPr>
            <p:cNvPr id="16397" name="Triangle isocèle 3"/>
            <p:cNvSpPr>
              <a:spLocks noChangeArrowheads="1"/>
            </p:cNvSpPr>
            <p:nvPr/>
          </p:nvSpPr>
          <p:spPr bwMode="auto">
            <a:xfrm rot="-5400000">
              <a:off x="908844" y="1562577"/>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406" name="ZoneTexte 23"/>
            <p:cNvSpPr txBox="1">
              <a:spLocks noChangeArrowheads="1"/>
            </p:cNvSpPr>
            <p:nvPr/>
          </p:nvSpPr>
          <p:spPr bwMode="auto">
            <a:xfrm>
              <a:off x="2190750" y="1102996"/>
              <a:ext cx="39306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Désigne le plan de </a:t>
              </a:r>
              <a:r>
                <a:rPr lang="fr-FR" altLang="fr-FR" sz="1800" dirty="0" smtClean="0">
                  <a:latin typeface="Arial" charset="0"/>
                </a:rPr>
                <a:t>section </a:t>
              </a:r>
              <a:r>
                <a:rPr lang="fr-FR" altLang="fr-FR" sz="1800" dirty="0">
                  <a:latin typeface="Arial" charset="0"/>
                </a:rPr>
                <a:t>pour définir une ligne sur une surface</a:t>
              </a:r>
            </a:p>
          </p:txBody>
        </p:sp>
        <p:pic>
          <p:nvPicPr>
            <p:cNvPr id="1641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5712" y="251777"/>
              <a:ext cx="2699646" cy="2211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grpSp>
      <p:pic>
        <p:nvPicPr>
          <p:cNvPr id="164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65712" y="5291138"/>
            <a:ext cx="3155342" cy="15211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sp>
        <p:nvSpPr>
          <p:cNvPr id="16391" name="Rectangle 1159"/>
          <p:cNvSpPr>
            <a:spLocks noChangeArrowheads="1"/>
          </p:cNvSpPr>
          <p:nvPr/>
        </p:nvSpPr>
        <p:spPr bwMode="auto">
          <a:xfrm rot="5400000">
            <a:off x="1148557" y="4391184"/>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392" name="Rectangle 1162"/>
          <p:cNvSpPr>
            <a:spLocks noChangeArrowheads="1"/>
          </p:cNvSpPr>
          <p:nvPr/>
        </p:nvSpPr>
        <p:spPr bwMode="auto">
          <a:xfrm>
            <a:off x="1282700" y="4511041"/>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6393" name="Line 1200"/>
          <p:cNvSpPr>
            <a:spLocks noChangeShapeType="1"/>
          </p:cNvSpPr>
          <p:nvPr/>
        </p:nvSpPr>
        <p:spPr bwMode="auto">
          <a:xfrm rot="5400000">
            <a:off x="1166019" y="4661060"/>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394" name="ZoneTexte 369"/>
          <p:cNvSpPr txBox="1">
            <a:spLocks noChangeArrowheads="1"/>
          </p:cNvSpPr>
          <p:nvPr/>
        </p:nvSpPr>
        <p:spPr bwMode="auto">
          <a:xfrm>
            <a:off x="222250" y="3873501"/>
            <a:ext cx="17764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Unicode MS" pitchFamily="34" charset="-128"/>
              </a:rPr>
              <a:t>Plan de collection</a:t>
            </a:r>
          </a:p>
        </p:txBody>
      </p:sp>
      <p:grpSp>
        <p:nvGrpSpPr>
          <p:cNvPr id="16395" name="Group 833"/>
          <p:cNvGrpSpPr>
            <a:grpSpLocks/>
          </p:cNvGrpSpPr>
          <p:nvPr/>
        </p:nvGrpSpPr>
        <p:grpSpPr bwMode="auto">
          <a:xfrm>
            <a:off x="1090613" y="4585653"/>
            <a:ext cx="152400" cy="152400"/>
            <a:chOff x="480" y="1968"/>
            <a:chExt cx="96" cy="96"/>
          </a:xfrm>
        </p:grpSpPr>
        <p:sp>
          <p:nvSpPr>
            <p:cNvPr id="16451"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452"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6396" name="Ellipse 2"/>
          <p:cNvSpPr>
            <a:spLocks noChangeArrowheads="1"/>
          </p:cNvSpPr>
          <p:nvPr/>
        </p:nvSpPr>
        <p:spPr bwMode="auto">
          <a:xfrm>
            <a:off x="873125" y="4584066"/>
            <a:ext cx="155575" cy="155575"/>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398" name="Rectangle 1159"/>
          <p:cNvSpPr>
            <a:spLocks noChangeArrowheads="1"/>
          </p:cNvSpPr>
          <p:nvPr/>
        </p:nvSpPr>
        <p:spPr bwMode="auto">
          <a:xfrm rot="5400000">
            <a:off x="1119188" y="1188085"/>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399" name="Rectangle 1162"/>
          <p:cNvSpPr>
            <a:spLocks noChangeArrowheads="1"/>
          </p:cNvSpPr>
          <p:nvPr/>
        </p:nvSpPr>
        <p:spPr bwMode="auto">
          <a:xfrm>
            <a:off x="990600" y="1305561"/>
            <a:ext cx="546100"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A</a:t>
            </a:r>
          </a:p>
        </p:txBody>
      </p:sp>
      <p:sp>
        <p:nvSpPr>
          <p:cNvPr id="16400" name="Line 1200"/>
          <p:cNvSpPr>
            <a:spLocks noChangeShapeType="1"/>
          </p:cNvSpPr>
          <p:nvPr/>
        </p:nvSpPr>
        <p:spPr bwMode="auto">
          <a:xfrm rot="5400000">
            <a:off x="1135856" y="1460342"/>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401" name="Triangle isocèle 3"/>
          <p:cNvSpPr>
            <a:spLocks noChangeArrowheads="1"/>
          </p:cNvSpPr>
          <p:nvPr/>
        </p:nvSpPr>
        <p:spPr bwMode="auto">
          <a:xfrm rot="-5400000">
            <a:off x="780257" y="1388904"/>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402" name="Triangle isocèle 3"/>
          <p:cNvSpPr>
            <a:spLocks noChangeArrowheads="1"/>
          </p:cNvSpPr>
          <p:nvPr/>
        </p:nvSpPr>
        <p:spPr bwMode="auto">
          <a:xfrm rot="5400000" flipH="1">
            <a:off x="1461295" y="1388904"/>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403" name="ZoneTexte 369"/>
          <p:cNvSpPr txBox="1">
            <a:spLocks noChangeArrowheads="1"/>
          </p:cNvSpPr>
          <p:nvPr/>
        </p:nvSpPr>
        <p:spPr bwMode="auto">
          <a:xfrm>
            <a:off x="222250" y="556896"/>
            <a:ext cx="17764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Unicode MS" pitchFamily="34" charset="-128"/>
              </a:rPr>
              <a:t>Plan d'orientation</a:t>
            </a:r>
          </a:p>
        </p:txBody>
      </p:sp>
      <p:sp>
        <p:nvSpPr>
          <p:cNvPr id="16405" name="ZoneTexte 22"/>
          <p:cNvSpPr txBox="1">
            <a:spLocks noChangeArrowheads="1"/>
          </p:cNvSpPr>
          <p:nvPr/>
        </p:nvSpPr>
        <p:spPr bwMode="auto">
          <a:xfrm>
            <a:off x="2232660" y="969010"/>
            <a:ext cx="31353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Désigne l'orientation d'une zone de tolérance</a:t>
            </a:r>
          </a:p>
        </p:txBody>
      </p:sp>
      <p:grpSp>
        <p:nvGrpSpPr>
          <p:cNvPr id="16411" name="Groupe 45063"/>
          <p:cNvGrpSpPr>
            <a:grpSpLocks/>
          </p:cNvGrpSpPr>
          <p:nvPr/>
        </p:nvGrpSpPr>
        <p:grpSpPr bwMode="auto">
          <a:xfrm>
            <a:off x="6067425" y="3788092"/>
            <a:ext cx="3005931" cy="1688783"/>
            <a:chOff x="6126218" y="1858781"/>
            <a:chExt cx="4864706" cy="3448610"/>
          </a:xfrm>
        </p:grpSpPr>
        <p:pic>
          <p:nvPicPr>
            <p:cNvPr id="1644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6218" y="1858781"/>
              <a:ext cx="4864706" cy="34486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cxnSp>
          <p:nvCxnSpPr>
            <p:cNvPr id="16450" name="Connecteur droit 45060"/>
            <p:cNvCxnSpPr>
              <a:cxnSpLocks noChangeShapeType="1"/>
            </p:cNvCxnSpPr>
            <p:nvPr/>
          </p:nvCxnSpPr>
          <p:spPr bwMode="auto">
            <a:xfrm>
              <a:off x="8954378" y="2205152"/>
              <a:ext cx="160125" cy="61357"/>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412" name="ZoneTexte 42"/>
          <p:cNvSpPr txBox="1">
            <a:spLocks noChangeArrowheads="1"/>
          </p:cNvSpPr>
          <p:nvPr/>
        </p:nvSpPr>
        <p:spPr bwMode="auto">
          <a:xfrm>
            <a:off x="2298700" y="4122103"/>
            <a:ext cx="32226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Désigne la direction de propagation pour réunir les faces de la pièce.</a:t>
            </a:r>
          </a:p>
        </p:txBody>
      </p:sp>
      <p:pic>
        <p:nvPicPr>
          <p:cNvPr id="16413"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2044" y="403700"/>
            <a:ext cx="2951956" cy="14538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sp>
        <p:nvSpPr>
          <p:cNvPr id="16419" name="ZoneTexte 369"/>
          <p:cNvSpPr txBox="1">
            <a:spLocks noChangeArrowheads="1"/>
          </p:cNvSpPr>
          <p:nvPr/>
        </p:nvSpPr>
        <p:spPr bwMode="auto">
          <a:xfrm>
            <a:off x="222250" y="5354956"/>
            <a:ext cx="1968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Unicode MS" pitchFamily="34" charset="-128"/>
              </a:rPr>
              <a:t>Élément de direction</a:t>
            </a:r>
          </a:p>
        </p:txBody>
      </p:sp>
      <p:sp>
        <p:nvSpPr>
          <p:cNvPr id="16420" name="Rectangle 1159"/>
          <p:cNvSpPr>
            <a:spLocks noChangeArrowheads="1"/>
          </p:cNvSpPr>
          <p:nvPr/>
        </p:nvSpPr>
        <p:spPr bwMode="auto">
          <a:xfrm rot="5400000">
            <a:off x="1284968" y="5953602"/>
            <a:ext cx="292100" cy="5413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421" name="Rectangle 1162"/>
          <p:cNvSpPr>
            <a:spLocks noChangeArrowheads="1"/>
          </p:cNvSpPr>
          <p:nvPr/>
        </p:nvSpPr>
        <p:spPr bwMode="auto">
          <a:xfrm>
            <a:off x="1419112" y="607345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6422" name="Line 1200"/>
          <p:cNvSpPr>
            <a:spLocks noChangeShapeType="1"/>
          </p:cNvSpPr>
          <p:nvPr/>
        </p:nvSpPr>
        <p:spPr bwMode="auto">
          <a:xfrm rot="5400000">
            <a:off x="1302430" y="6223477"/>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6423" name="Group 833"/>
          <p:cNvGrpSpPr>
            <a:grpSpLocks/>
          </p:cNvGrpSpPr>
          <p:nvPr/>
        </p:nvGrpSpPr>
        <p:grpSpPr bwMode="auto">
          <a:xfrm>
            <a:off x="1227024" y="6148071"/>
            <a:ext cx="152400" cy="152400"/>
            <a:chOff x="480" y="1968"/>
            <a:chExt cx="96" cy="96"/>
          </a:xfrm>
        </p:grpSpPr>
        <p:sp>
          <p:nvSpPr>
            <p:cNvPr id="16447"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448"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16424" name="Connecteur droit avec flèche 45055"/>
          <p:cNvCxnSpPr>
            <a:cxnSpLocks noChangeShapeType="1"/>
            <a:stCxn id="16420" idx="2"/>
          </p:cNvCxnSpPr>
          <p:nvPr/>
        </p:nvCxnSpPr>
        <p:spPr bwMode="auto">
          <a:xfrm flipH="1" flipV="1">
            <a:off x="838087" y="6224271"/>
            <a:ext cx="3222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25" name="ZoneTexte 45056"/>
          <p:cNvSpPr txBox="1">
            <a:spLocks noChangeArrowheads="1"/>
          </p:cNvSpPr>
          <p:nvPr/>
        </p:nvSpPr>
        <p:spPr bwMode="auto">
          <a:xfrm>
            <a:off x="2347799" y="5630546"/>
            <a:ext cx="32226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Désigne la direction de la largeur de la zone de tolérance.</a:t>
            </a:r>
          </a:p>
        </p:txBody>
      </p:sp>
      <p:sp>
        <p:nvSpPr>
          <p:cNvPr id="16404" name="Rectangle 59"/>
          <p:cNvSpPr>
            <a:spLocks noChangeArrowheads="1"/>
          </p:cNvSpPr>
          <p:nvPr/>
        </p:nvSpPr>
        <p:spPr bwMode="auto">
          <a:xfrm>
            <a:off x="39370" y="79375"/>
            <a:ext cx="5935663"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a:latin typeface="Arial" charset="0"/>
              </a:rPr>
              <a:t>INDICATION DE PLANS D'ANNOTATION</a:t>
            </a:r>
          </a:p>
        </p:txBody>
      </p:sp>
    </p:spTree>
    <p:extLst>
      <p:ext uri="{BB962C8B-B14F-4D97-AF65-F5344CB8AC3E}">
        <p14:creationId xmlns:p14="http://schemas.microsoft.com/office/powerpoint/2010/main" val="1119854823"/>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285F502D-C9CE-4CE6-8ABC-C5C65A560987}" type="slidenum">
              <a:rPr lang="fr-FR" smtClean="0"/>
              <a:pPr>
                <a:defRPr/>
              </a:pPr>
              <a:t>46</a:t>
            </a:fld>
            <a:endParaRPr lang="fr-FR"/>
          </a:p>
        </p:txBody>
      </p:sp>
      <p:sp>
        <p:nvSpPr>
          <p:cNvPr id="3" name="Rectangle 59"/>
          <p:cNvSpPr>
            <a:spLocks noChangeArrowheads="1"/>
          </p:cNvSpPr>
          <p:nvPr/>
        </p:nvSpPr>
        <p:spPr bwMode="auto">
          <a:xfrm>
            <a:off x="222250" y="79375"/>
            <a:ext cx="2168863"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5 SYMBOLES</a:t>
            </a:r>
            <a:endParaRPr lang="fr-FR" altLang="fr-FR" sz="2400" b="1" dirty="0">
              <a:latin typeface="Arial" charset="0"/>
            </a:endParaRPr>
          </a:p>
        </p:txBody>
      </p:sp>
      <p:sp>
        <p:nvSpPr>
          <p:cNvPr id="7" name="ZoneTexte 6"/>
          <p:cNvSpPr txBox="1"/>
          <p:nvPr/>
        </p:nvSpPr>
        <p:spPr>
          <a:xfrm>
            <a:off x="3411410" y="3327989"/>
            <a:ext cx="3384376" cy="369332"/>
          </a:xfrm>
          <a:prstGeom prst="rect">
            <a:avLst/>
          </a:prstGeom>
          <a:noFill/>
        </p:spPr>
        <p:txBody>
          <a:bodyPr wrap="square" rtlCol="0">
            <a:spAutoFit/>
          </a:bodyPr>
          <a:lstStyle/>
          <a:p>
            <a:r>
              <a:rPr lang="fr-FR" dirty="0" smtClean="0"/>
              <a:t>Le plan d'annotation passe par B.</a:t>
            </a:r>
            <a:endParaRPr lang="fr-FR" dirty="0"/>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6562" y="1823453"/>
            <a:ext cx="4929697" cy="52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ZoneTexte 45066"/>
          <p:cNvSpPr txBox="1">
            <a:spLocks noChangeArrowheads="1"/>
          </p:cNvSpPr>
          <p:nvPr/>
        </p:nvSpPr>
        <p:spPr bwMode="auto">
          <a:xfrm>
            <a:off x="5039003" y="2548057"/>
            <a:ext cx="10823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a:latin typeface="Arial" charset="0"/>
              </a:rPr>
              <a:t>Incluant</a:t>
            </a:r>
          </a:p>
        </p:txBody>
      </p:sp>
      <p:cxnSp>
        <p:nvCxnSpPr>
          <p:cNvPr id="6" name="Connecteur droit avec flèche 45068"/>
          <p:cNvCxnSpPr>
            <a:cxnSpLocks noChangeShapeType="1"/>
          </p:cNvCxnSpPr>
          <p:nvPr/>
        </p:nvCxnSpPr>
        <p:spPr bwMode="auto">
          <a:xfrm flipH="1" flipV="1">
            <a:off x="5267603" y="2288977"/>
            <a:ext cx="101600" cy="25908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Connecteur droit avec flèche 7"/>
          <p:cNvCxnSpPr/>
          <p:nvPr/>
        </p:nvCxnSpPr>
        <p:spPr bwMode="auto">
          <a:xfrm flipV="1">
            <a:off x="6657298" y="1961734"/>
            <a:ext cx="153261" cy="233969"/>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Rectangle 1159"/>
          <p:cNvSpPr>
            <a:spLocks noChangeArrowheads="1"/>
          </p:cNvSpPr>
          <p:nvPr/>
        </p:nvSpPr>
        <p:spPr bwMode="auto">
          <a:xfrm rot="5400000">
            <a:off x="6687353" y="1723231"/>
            <a:ext cx="396562" cy="734931"/>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Unicode MS" pitchFamily="34" charset="-128"/>
            </a:endParaRPr>
          </a:p>
        </p:txBody>
      </p:sp>
      <p:sp>
        <p:nvSpPr>
          <p:cNvPr id="10" name="Rectangle 1162"/>
          <p:cNvSpPr>
            <a:spLocks noChangeArrowheads="1"/>
          </p:cNvSpPr>
          <p:nvPr/>
        </p:nvSpPr>
        <p:spPr bwMode="auto">
          <a:xfrm>
            <a:off x="6919210" y="1883795"/>
            <a:ext cx="357470" cy="4007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dirty="0" smtClean="0">
                <a:latin typeface="Arial" charset="0"/>
              </a:rPr>
              <a:t>B</a:t>
            </a:r>
            <a:endParaRPr lang="fr-FR" altLang="fr-FR" sz="2000" dirty="0">
              <a:latin typeface="Arial" charset="0"/>
            </a:endParaRPr>
          </a:p>
        </p:txBody>
      </p:sp>
      <p:sp>
        <p:nvSpPr>
          <p:cNvPr id="11" name="Line 1200"/>
          <p:cNvSpPr>
            <a:spLocks noChangeShapeType="1"/>
          </p:cNvSpPr>
          <p:nvPr/>
        </p:nvSpPr>
        <p:spPr bwMode="auto">
          <a:xfrm rot="5400000">
            <a:off x="6711060" y="2091775"/>
            <a:ext cx="3814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2800"/>
          </a:p>
        </p:txBody>
      </p:sp>
      <p:cxnSp>
        <p:nvCxnSpPr>
          <p:cNvPr id="12" name="Connecteur droit avec flèche 27"/>
          <p:cNvCxnSpPr>
            <a:cxnSpLocks noChangeShapeType="1"/>
            <a:stCxn id="9" idx="2"/>
          </p:cNvCxnSpPr>
          <p:nvPr/>
        </p:nvCxnSpPr>
        <p:spPr bwMode="auto">
          <a:xfrm flipH="1">
            <a:off x="6130227" y="2090697"/>
            <a:ext cx="387942" cy="0"/>
          </a:xfrm>
          <a:prstGeom prst="straightConnector1">
            <a:avLst/>
          </a:prstGeom>
          <a:noFill/>
          <a:ln w="2857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ZoneTexte 45066"/>
          <p:cNvSpPr txBox="1">
            <a:spLocks noChangeArrowheads="1"/>
          </p:cNvSpPr>
          <p:nvPr/>
        </p:nvSpPr>
        <p:spPr bwMode="auto">
          <a:xfrm>
            <a:off x="6493806" y="2548057"/>
            <a:ext cx="254909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dirty="0" smtClean="0">
                <a:latin typeface="Arial" charset="0"/>
              </a:rPr>
              <a:t>Normale à la surface</a:t>
            </a:r>
            <a:endParaRPr lang="fr-FR" altLang="fr-FR" sz="2000" dirty="0">
              <a:latin typeface="Arial" charset="0"/>
            </a:endParaRPr>
          </a:p>
        </p:txBody>
      </p:sp>
      <p:cxnSp>
        <p:nvCxnSpPr>
          <p:cNvPr id="15" name="Connecteur droit avec flèche 45068"/>
          <p:cNvCxnSpPr>
            <a:cxnSpLocks noChangeShapeType="1"/>
          </p:cNvCxnSpPr>
          <p:nvPr/>
        </p:nvCxnSpPr>
        <p:spPr bwMode="auto">
          <a:xfrm flipH="1" flipV="1">
            <a:off x="6734571" y="2284547"/>
            <a:ext cx="101600" cy="25908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Connecteur droit avec flèche 15"/>
          <p:cNvCxnSpPr/>
          <p:nvPr/>
        </p:nvCxnSpPr>
        <p:spPr>
          <a:xfrm flipV="1">
            <a:off x="5318403" y="2948167"/>
            <a:ext cx="50800" cy="37982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5327810"/>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67AEA693-969C-4808-8907-5A73F50F8D2C}" type="slidenum">
              <a:rPr lang="fr-FR" smtClean="0"/>
              <a:pPr>
                <a:defRPr/>
              </a:pPr>
              <a:t>47</a:t>
            </a:fld>
            <a:endParaRPr lang="fr-FR"/>
          </a:p>
        </p:txBody>
      </p:sp>
      <p:sp>
        <p:nvSpPr>
          <p:cNvPr id="17411" name="Rectangle 2092"/>
          <p:cNvSpPr>
            <a:spLocks noChangeArrowheads="1"/>
          </p:cNvSpPr>
          <p:nvPr/>
        </p:nvSpPr>
        <p:spPr bwMode="auto">
          <a:xfrm>
            <a:off x="3351213" y="4887913"/>
            <a:ext cx="11525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0,1    A    B  </a:t>
            </a:r>
          </a:p>
        </p:txBody>
      </p:sp>
      <p:sp>
        <p:nvSpPr>
          <p:cNvPr id="17412" name="Rectangle 2093"/>
          <p:cNvSpPr>
            <a:spLocks noChangeArrowheads="1"/>
          </p:cNvSpPr>
          <p:nvPr/>
        </p:nvSpPr>
        <p:spPr bwMode="auto">
          <a:xfrm>
            <a:off x="2982913" y="4883150"/>
            <a:ext cx="1501775" cy="2873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7413" name="Line 2094"/>
          <p:cNvSpPr>
            <a:spLocks noChangeShapeType="1"/>
          </p:cNvSpPr>
          <p:nvPr/>
        </p:nvSpPr>
        <p:spPr bwMode="auto">
          <a:xfrm>
            <a:off x="3359150" y="488473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14" name="Line 2095"/>
          <p:cNvSpPr>
            <a:spLocks noChangeShapeType="1"/>
          </p:cNvSpPr>
          <p:nvPr/>
        </p:nvSpPr>
        <p:spPr bwMode="auto">
          <a:xfrm rot="10800000" flipH="1">
            <a:off x="2633663" y="5187950"/>
            <a:ext cx="349250"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15" name="Line 2100"/>
          <p:cNvSpPr>
            <a:spLocks noChangeShapeType="1"/>
          </p:cNvSpPr>
          <p:nvPr/>
        </p:nvSpPr>
        <p:spPr bwMode="auto">
          <a:xfrm>
            <a:off x="3770313" y="4887913"/>
            <a:ext cx="0" cy="3016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16" name="Line 2101"/>
          <p:cNvSpPr>
            <a:spLocks noChangeShapeType="1"/>
          </p:cNvSpPr>
          <p:nvPr/>
        </p:nvSpPr>
        <p:spPr bwMode="auto">
          <a:xfrm>
            <a:off x="4095750" y="4900613"/>
            <a:ext cx="0" cy="584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17" name="Rectangle 2092"/>
          <p:cNvSpPr>
            <a:spLocks noChangeArrowheads="1"/>
          </p:cNvSpPr>
          <p:nvPr/>
        </p:nvSpPr>
        <p:spPr bwMode="auto">
          <a:xfrm>
            <a:off x="3354388" y="5175250"/>
            <a:ext cx="11525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0,2    A    B  </a:t>
            </a:r>
          </a:p>
        </p:txBody>
      </p:sp>
      <p:sp>
        <p:nvSpPr>
          <p:cNvPr id="17418" name="Rectangle 2093"/>
          <p:cNvSpPr>
            <a:spLocks noChangeArrowheads="1"/>
          </p:cNvSpPr>
          <p:nvPr/>
        </p:nvSpPr>
        <p:spPr bwMode="auto">
          <a:xfrm>
            <a:off x="2986088" y="5170488"/>
            <a:ext cx="1501775"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7419" name="Line 2094"/>
          <p:cNvSpPr>
            <a:spLocks noChangeShapeType="1"/>
          </p:cNvSpPr>
          <p:nvPr/>
        </p:nvSpPr>
        <p:spPr bwMode="auto">
          <a:xfrm>
            <a:off x="3359150" y="5172075"/>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7420" name="Group 2096"/>
          <p:cNvGrpSpPr>
            <a:grpSpLocks/>
          </p:cNvGrpSpPr>
          <p:nvPr/>
        </p:nvGrpSpPr>
        <p:grpSpPr bwMode="auto">
          <a:xfrm>
            <a:off x="3065463" y="5208588"/>
            <a:ext cx="219075" cy="219075"/>
            <a:chOff x="2124" y="3936"/>
            <a:chExt cx="138" cy="138"/>
          </a:xfrm>
        </p:grpSpPr>
        <p:sp>
          <p:nvSpPr>
            <p:cNvPr id="17482" name="Oval 2097"/>
            <p:cNvSpPr>
              <a:spLocks noChangeArrowheads="1"/>
            </p:cNvSpPr>
            <p:nvPr/>
          </p:nvSpPr>
          <p:spPr bwMode="auto">
            <a:xfrm>
              <a:off x="2149" y="3961"/>
              <a:ext cx="88" cy="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7483" name="Line 2098"/>
            <p:cNvSpPr>
              <a:spLocks noChangeShapeType="1"/>
            </p:cNvSpPr>
            <p:nvPr/>
          </p:nvSpPr>
          <p:spPr bwMode="auto">
            <a:xfrm>
              <a:off x="2193" y="3936"/>
              <a:ext cx="0" cy="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84" name="Line 2099"/>
            <p:cNvSpPr>
              <a:spLocks noChangeShapeType="1"/>
            </p:cNvSpPr>
            <p:nvPr/>
          </p:nvSpPr>
          <p:spPr bwMode="auto">
            <a:xfrm rot="5400000">
              <a:off x="2193" y="3937"/>
              <a:ext cx="0" cy="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7421" name="Line 2100"/>
          <p:cNvSpPr>
            <a:spLocks noChangeShapeType="1"/>
          </p:cNvSpPr>
          <p:nvPr/>
        </p:nvSpPr>
        <p:spPr bwMode="auto">
          <a:xfrm>
            <a:off x="3770313" y="5175250"/>
            <a:ext cx="0" cy="3016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7422" name="Group 815"/>
          <p:cNvGrpSpPr>
            <a:grpSpLocks/>
          </p:cNvGrpSpPr>
          <p:nvPr/>
        </p:nvGrpSpPr>
        <p:grpSpPr bwMode="auto">
          <a:xfrm>
            <a:off x="3103563" y="4948238"/>
            <a:ext cx="138112" cy="136525"/>
            <a:chOff x="1270" y="2213"/>
            <a:chExt cx="87" cy="86"/>
          </a:xfrm>
        </p:grpSpPr>
        <p:sp>
          <p:nvSpPr>
            <p:cNvPr id="17480" name="Line 816"/>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81" name="Line 817"/>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7423" name="Rectangle 1159"/>
          <p:cNvSpPr>
            <a:spLocks noChangeArrowheads="1"/>
          </p:cNvSpPr>
          <p:nvPr/>
        </p:nvSpPr>
        <p:spPr bwMode="auto">
          <a:xfrm rot="5400000">
            <a:off x="3957638" y="4305883"/>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24" name="Rectangle 1162"/>
          <p:cNvSpPr>
            <a:spLocks noChangeArrowheads="1"/>
          </p:cNvSpPr>
          <p:nvPr/>
        </p:nvSpPr>
        <p:spPr bwMode="auto">
          <a:xfrm>
            <a:off x="3829844" y="4424152"/>
            <a:ext cx="5540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B</a:t>
            </a:r>
          </a:p>
        </p:txBody>
      </p:sp>
      <p:sp>
        <p:nvSpPr>
          <p:cNvPr id="17425" name="Line 1200"/>
          <p:cNvSpPr>
            <a:spLocks noChangeShapeType="1"/>
          </p:cNvSpPr>
          <p:nvPr/>
        </p:nvSpPr>
        <p:spPr bwMode="auto">
          <a:xfrm rot="5400000">
            <a:off x="3975100" y="4577346"/>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26" name="Triangle isocèle 3"/>
          <p:cNvSpPr>
            <a:spLocks noChangeArrowheads="1"/>
          </p:cNvSpPr>
          <p:nvPr/>
        </p:nvSpPr>
        <p:spPr bwMode="auto">
          <a:xfrm rot="-5400000">
            <a:off x="3617913" y="450590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31" name="Rectangle 59"/>
          <p:cNvSpPr>
            <a:spLocks noChangeArrowheads="1"/>
          </p:cNvSpPr>
          <p:nvPr/>
        </p:nvSpPr>
        <p:spPr bwMode="auto">
          <a:xfrm>
            <a:off x="222250" y="79375"/>
            <a:ext cx="5070475" cy="461963"/>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a:latin typeface="Arial" charset="0"/>
              </a:rPr>
              <a:t>PLACE DU PLAN D'ANNOTATION</a:t>
            </a:r>
          </a:p>
        </p:txBody>
      </p:sp>
      <p:cxnSp>
        <p:nvCxnSpPr>
          <p:cNvPr id="17432" name="Connecteur droit 63"/>
          <p:cNvCxnSpPr>
            <a:cxnSpLocks noChangeShapeType="1"/>
          </p:cNvCxnSpPr>
          <p:nvPr/>
        </p:nvCxnSpPr>
        <p:spPr bwMode="auto">
          <a:xfrm>
            <a:off x="2524125" y="1606550"/>
            <a:ext cx="23495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33" name="Rectangle 14"/>
          <p:cNvSpPr>
            <a:spLocks noChangeArrowheads="1"/>
          </p:cNvSpPr>
          <p:nvPr/>
        </p:nvSpPr>
        <p:spPr bwMode="auto">
          <a:xfrm>
            <a:off x="3016250" y="1455738"/>
            <a:ext cx="1090613" cy="328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0,2    A    B</a:t>
            </a:r>
          </a:p>
        </p:txBody>
      </p:sp>
      <p:grpSp>
        <p:nvGrpSpPr>
          <p:cNvPr id="17434" name="Group 40"/>
          <p:cNvGrpSpPr>
            <a:grpSpLocks/>
          </p:cNvGrpSpPr>
          <p:nvPr/>
        </p:nvGrpSpPr>
        <p:grpSpPr bwMode="auto">
          <a:xfrm>
            <a:off x="2841625" y="1524000"/>
            <a:ext cx="190500" cy="190500"/>
            <a:chOff x="4360" y="1124"/>
            <a:chExt cx="120" cy="120"/>
          </a:xfrm>
        </p:grpSpPr>
        <p:sp>
          <p:nvSpPr>
            <p:cNvPr id="17477" name="Oval 41"/>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charset="0"/>
              </a:endParaRPr>
            </a:p>
          </p:txBody>
        </p:sp>
        <p:sp>
          <p:nvSpPr>
            <p:cNvPr id="17478" name="Line 42"/>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79" name="Line 43"/>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7435" name="Rectangle 19"/>
          <p:cNvSpPr>
            <a:spLocks noChangeArrowheads="1"/>
          </p:cNvSpPr>
          <p:nvPr/>
        </p:nvSpPr>
        <p:spPr bwMode="auto">
          <a:xfrm>
            <a:off x="2773363" y="1465263"/>
            <a:ext cx="1357312" cy="30956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charset="0"/>
            </a:endParaRPr>
          </a:p>
        </p:txBody>
      </p:sp>
      <p:sp>
        <p:nvSpPr>
          <p:cNvPr id="17436" name="Line 20"/>
          <p:cNvSpPr>
            <a:spLocks noChangeShapeType="1"/>
          </p:cNvSpPr>
          <p:nvPr/>
        </p:nvSpPr>
        <p:spPr bwMode="auto">
          <a:xfrm flipV="1">
            <a:off x="3070225" y="1465263"/>
            <a:ext cx="0" cy="3095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7" name="Line 20"/>
          <p:cNvSpPr>
            <a:spLocks noChangeShapeType="1"/>
          </p:cNvSpPr>
          <p:nvPr/>
        </p:nvSpPr>
        <p:spPr bwMode="auto">
          <a:xfrm flipV="1">
            <a:off x="3775075" y="1473200"/>
            <a:ext cx="0" cy="3016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8" name="Line 20"/>
          <p:cNvSpPr>
            <a:spLocks noChangeShapeType="1"/>
          </p:cNvSpPr>
          <p:nvPr/>
        </p:nvSpPr>
        <p:spPr bwMode="auto">
          <a:xfrm flipV="1">
            <a:off x="3451225" y="1465263"/>
            <a:ext cx="0" cy="3175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39" name="Rectangle 1159"/>
          <p:cNvSpPr>
            <a:spLocks noChangeArrowheads="1"/>
          </p:cNvSpPr>
          <p:nvPr/>
        </p:nvSpPr>
        <p:spPr bwMode="auto">
          <a:xfrm rot="5400000">
            <a:off x="4560888" y="1357312"/>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40" name="Rectangle 1162"/>
          <p:cNvSpPr>
            <a:spLocks noChangeArrowheads="1"/>
          </p:cNvSpPr>
          <p:nvPr/>
        </p:nvSpPr>
        <p:spPr bwMode="auto">
          <a:xfrm>
            <a:off x="4432300" y="1474788"/>
            <a:ext cx="555625"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B</a:t>
            </a:r>
          </a:p>
        </p:txBody>
      </p:sp>
      <p:sp>
        <p:nvSpPr>
          <p:cNvPr id="17441" name="Line 1200"/>
          <p:cNvSpPr>
            <a:spLocks noChangeShapeType="1"/>
          </p:cNvSpPr>
          <p:nvPr/>
        </p:nvSpPr>
        <p:spPr bwMode="auto">
          <a:xfrm rot="5400000">
            <a:off x="4577556" y="1629569"/>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42" name="Triangle isocèle 3"/>
          <p:cNvSpPr>
            <a:spLocks noChangeArrowheads="1"/>
          </p:cNvSpPr>
          <p:nvPr/>
        </p:nvSpPr>
        <p:spPr bwMode="auto">
          <a:xfrm rot="-5400000">
            <a:off x="4228307" y="1558131"/>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43" name="Triangle isocèle 3"/>
          <p:cNvSpPr>
            <a:spLocks noChangeArrowheads="1"/>
          </p:cNvSpPr>
          <p:nvPr/>
        </p:nvSpPr>
        <p:spPr bwMode="auto">
          <a:xfrm rot="5400000" flipH="1">
            <a:off x="4902995" y="1558131"/>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17444" name="Connecteur droit avec flèche 44"/>
          <p:cNvCxnSpPr>
            <a:cxnSpLocks noChangeShapeType="1"/>
          </p:cNvCxnSpPr>
          <p:nvPr/>
        </p:nvCxnSpPr>
        <p:spPr bwMode="auto">
          <a:xfrm flipH="1">
            <a:off x="2030413" y="1619250"/>
            <a:ext cx="493712" cy="4191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45" name="Rectangle 14"/>
          <p:cNvSpPr>
            <a:spLocks noChangeArrowheads="1"/>
          </p:cNvSpPr>
          <p:nvPr/>
        </p:nvSpPr>
        <p:spPr bwMode="auto">
          <a:xfrm>
            <a:off x="3074194" y="2233996"/>
            <a:ext cx="1090613" cy="328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0,2    A    B</a:t>
            </a:r>
          </a:p>
        </p:txBody>
      </p:sp>
      <p:grpSp>
        <p:nvGrpSpPr>
          <p:cNvPr id="17446" name="Group 40"/>
          <p:cNvGrpSpPr>
            <a:grpSpLocks/>
          </p:cNvGrpSpPr>
          <p:nvPr/>
        </p:nvGrpSpPr>
        <p:grpSpPr bwMode="auto">
          <a:xfrm>
            <a:off x="2899569" y="2302258"/>
            <a:ext cx="190500" cy="190500"/>
            <a:chOff x="4360" y="1124"/>
            <a:chExt cx="120" cy="120"/>
          </a:xfrm>
        </p:grpSpPr>
        <p:sp>
          <p:nvSpPr>
            <p:cNvPr id="17474" name="Oval 41"/>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charset="0"/>
              </a:endParaRPr>
            </a:p>
          </p:txBody>
        </p:sp>
        <p:sp>
          <p:nvSpPr>
            <p:cNvPr id="17475" name="Line 42"/>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76" name="Line 43"/>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7447" name="Rectangle 19"/>
          <p:cNvSpPr>
            <a:spLocks noChangeArrowheads="1"/>
          </p:cNvSpPr>
          <p:nvPr/>
        </p:nvSpPr>
        <p:spPr bwMode="auto">
          <a:xfrm>
            <a:off x="2831307" y="2243521"/>
            <a:ext cx="1357312" cy="30956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charset="0"/>
            </a:endParaRPr>
          </a:p>
        </p:txBody>
      </p:sp>
      <p:sp>
        <p:nvSpPr>
          <p:cNvPr id="17448" name="Line 20"/>
          <p:cNvSpPr>
            <a:spLocks noChangeShapeType="1"/>
          </p:cNvSpPr>
          <p:nvPr/>
        </p:nvSpPr>
        <p:spPr bwMode="auto">
          <a:xfrm flipV="1">
            <a:off x="3128169" y="2243521"/>
            <a:ext cx="0" cy="3095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49" name="Line 20"/>
          <p:cNvSpPr>
            <a:spLocks noChangeShapeType="1"/>
          </p:cNvSpPr>
          <p:nvPr/>
        </p:nvSpPr>
        <p:spPr bwMode="auto">
          <a:xfrm flipV="1">
            <a:off x="3833019" y="2251458"/>
            <a:ext cx="0" cy="3016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50" name="Line 20"/>
          <p:cNvSpPr>
            <a:spLocks noChangeShapeType="1"/>
          </p:cNvSpPr>
          <p:nvPr/>
        </p:nvSpPr>
        <p:spPr bwMode="auto">
          <a:xfrm flipV="1">
            <a:off x="3509169" y="2243521"/>
            <a:ext cx="0" cy="3175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51" name="Rectangle 1159"/>
          <p:cNvSpPr>
            <a:spLocks noChangeArrowheads="1"/>
          </p:cNvSpPr>
          <p:nvPr/>
        </p:nvSpPr>
        <p:spPr bwMode="auto">
          <a:xfrm rot="5400000">
            <a:off x="4693445" y="2113632"/>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52" name="Rectangle 1162"/>
          <p:cNvSpPr>
            <a:spLocks noChangeArrowheads="1"/>
          </p:cNvSpPr>
          <p:nvPr/>
        </p:nvSpPr>
        <p:spPr bwMode="auto">
          <a:xfrm>
            <a:off x="4564857" y="2231107"/>
            <a:ext cx="555625"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B</a:t>
            </a:r>
          </a:p>
        </p:txBody>
      </p:sp>
      <p:sp>
        <p:nvSpPr>
          <p:cNvPr id="17453" name="Line 1200"/>
          <p:cNvSpPr>
            <a:spLocks noChangeShapeType="1"/>
          </p:cNvSpPr>
          <p:nvPr/>
        </p:nvSpPr>
        <p:spPr bwMode="auto">
          <a:xfrm rot="5400000">
            <a:off x="4710113" y="2385889"/>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54" name="Triangle isocèle 3"/>
          <p:cNvSpPr>
            <a:spLocks noChangeArrowheads="1"/>
          </p:cNvSpPr>
          <p:nvPr/>
        </p:nvSpPr>
        <p:spPr bwMode="auto">
          <a:xfrm rot="-5400000">
            <a:off x="4360863" y="2314451"/>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55" name="Triangle isocèle 3"/>
          <p:cNvSpPr>
            <a:spLocks noChangeArrowheads="1"/>
          </p:cNvSpPr>
          <p:nvPr/>
        </p:nvSpPr>
        <p:spPr bwMode="auto">
          <a:xfrm rot="5400000" flipH="1">
            <a:off x="5035550" y="2314451"/>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17456" name="Connecteur droit 63"/>
          <p:cNvCxnSpPr>
            <a:cxnSpLocks noChangeShapeType="1"/>
          </p:cNvCxnSpPr>
          <p:nvPr/>
        </p:nvCxnSpPr>
        <p:spPr bwMode="auto">
          <a:xfrm>
            <a:off x="5288527" y="2378458"/>
            <a:ext cx="23495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7" name="Connecteur droit avec flèche 60"/>
          <p:cNvCxnSpPr>
            <a:cxnSpLocks noChangeShapeType="1"/>
          </p:cNvCxnSpPr>
          <p:nvPr/>
        </p:nvCxnSpPr>
        <p:spPr bwMode="auto">
          <a:xfrm>
            <a:off x="5523477" y="2375092"/>
            <a:ext cx="330200" cy="4191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58" name="ZoneTexte 62"/>
          <p:cNvSpPr txBox="1">
            <a:spLocks noChangeArrowheads="1"/>
          </p:cNvSpPr>
          <p:nvPr/>
        </p:nvSpPr>
        <p:spPr bwMode="auto">
          <a:xfrm>
            <a:off x="169863" y="546100"/>
            <a:ext cx="8596312"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dirty="0">
                <a:latin typeface="Arial" charset="0"/>
              </a:rPr>
              <a:t>Le plan d'annotation </a:t>
            </a:r>
            <a:r>
              <a:rPr lang="fr-FR" altLang="fr-FR" sz="2000" dirty="0" smtClean="0">
                <a:latin typeface="Arial" charset="0"/>
              </a:rPr>
              <a:t>doit </a:t>
            </a:r>
            <a:r>
              <a:rPr lang="fr-FR" altLang="fr-FR" sz="2000" dirty="0">
                <a:latin typeface="Arial" charset="0"/>
              </a:rPr>
              <a:t>être placé à droite </a:t>
            </a:r>
            <a:r>
              <a:rPr lang="fr-FR" altLang="fr-FR" sz="2000" dirty="0" smtClean="0">
                <a:latin typeface="Arial" charset="0"/>
              </a:rPr>
              <a:t>de </a:t>
            </a:r>
            <a:r>
              <a:rPr lang="fr-FR" altLang="fr-FR" sz="2000" dirty="0">
                <a:latin typeface="Arial" charset="0"/>
              </a:rPr>
              <a:t>la spécification (afin de laisser la spécification au plus proche de la surface)</a:t>
            </a:r>
          </a:p>
        </p:txBody>
      </p:sp>
      <p:sp>
        <p:nvSpPr>
          <p:cNvPr id="17459" name="ZoneTexte 63"/>
          <p:cNvSpPr txBox="1">
            <a:spLocks noChangeArrowheads="1"/>
          </p:cNvSpPr>
          <p:nvPr/>
        </p:nvSpPr>
        <p:spPr bwMode="auto">
          <a:xfrm>
            <a:off x="152400" y="3440113"/>
            <a:ext cx="87042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Le plan d'annotation </a:t>
            </a:r>
            <a:r>
              <a:rPr lang="fr-FR" altLang="fr-FR" sz="1800" dirty="0" smtClean="0">
                <a:latin typeface="Arial" charset="0"/>
              </a:rPr>
              <a:t>ne peut pas être placé au dessus du cadre.</a:t>
            </a:r>
          </a:p>
        </p:txBody>
      </p:sp>
      <p:sp>
        <p:nvSpPr>
          <p:cNvPr id="17460" name="Rectangle 2092"/>
          <p:cNvSpPr>
            <a:spLocks noChangeArrowheads="1"/>
          </p:cNvSpPr>
          <p:nvPr/>
        </p:nvSpPr>
        <p:spPr bwMode="auto">
          <a:xfrm>
            <a:off x="3363913" y="5487988"/>
            <a:ext cx="13208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cs typeface="Arial" charset="0"/>
              </a:rPr>
              <a:t>Ø</a:t>
            </a:r>
            <a:r>
              <a:rPr lang="fr-FR" altLang="fr-FR" sz="1400">
                <a:latin typeface="Arial" charset="0"/>
              </a:rPr>
              <a:t>0,4    D    E  </a:t>
            </a:r>
          </a:p>
        </p:txBody>
      </p:sp>
      <p:sp>
        <p:nvSpPr>
          <p:cNvPr id="17461" name="Rectangle 2093"/>
          <p:cNvSpPr>
            <a:spLocks noChangeArrowheads="1"/>
          </p:cNvSpPr>
          <p:nvPr/>
        </p:nvSpPr>
        <p:spPr bwMode="auto">
          <a:xfrm>
            <a:off x="2995613" y="5483225"/>
            <a:ext cx="1587500"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7462" name="Line 2094"/>
          <p:cNvSpPr>
            <a:spLocks noChangeShapeType="1"/>
          </p:cNvSpPr>
          <p:nvPr/>
        </p:nvSpPr>
        <p:spPr bwMode="auto">
          <a:xfrm>
            <a:off x="3368675" y="548481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7463" name="Group 2096"/>
          <p:cNvGrpSpPr>
            <a:grpSpLocks/>
          </p:cNvGrpSpPr>
          <p:nvPr/>
        </p:nvGrpSpPr>
        <p:grpSpPr bwMode="auto">
          <a:xfrm>
            <a:off x="3074988" y="5521325"/>
            <a:ext cx="219075" cy="219075"/>
            <a:chOff x="2124" y="3936"/>
            <a:chExt cx="138" cy="138"/>
          </a:xfrm>
        </p:grpSpPr>
        <p:sp>
          <p:nvSpPr>
            <p:cNvPr id="17471" name="Oval 2097"/>
            <p:cNvSpPr>
              <a:spLocks noChangeArrowheads="1"/>
            </p:cNvSpPr>
            <p:nvPr/>
          </p:nvSpPr>
          <p:spPr bwMode="auto">
            <a:xfrm>
              <a:off x="2149" y="3961"/>
              <a:ext cx="88" cy="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a:latin typeface="Arial" charset="0"/>
              </a:endParaRPr>
            </a:p>
          </p:txBody>
        </p:sp>
        <p:sp>
          <p:nvSpPr>
            <p:cNvPr id="17472" name="Line 2098"/>
            <p:cNvSpPr>
              <a:spLocks noChangeShapeType="1"/>
            </p:cNvSpPr>
            <p:nvPr/>
          </p:nvSpPr>
          <p:spPr bwMode="auto">
            <a:xfrm>
              <a:off x="2193" y="3936"/>
              <a:ext cx="0" cy="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73" name="Line 2099"/>
            <p:cNvSpPr>
              <a:spLocks noChangeShapeType="1"/>
            </p:cNvSpPr>
            <p:nvPr/>
          </p:nvSpPr>
          <p:spPr bwMode="auto">
            <a:xfrm rot="5400000">
              <a:off x="2193" y="3937"/>
              <a:ext cx="0" cy="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7464" name="Line 2100"/>
          <p:cNvSpPr>
            <a:spLocks noChangeShapeType="1"/>
          </p:cNvSpPr>
          <p:nvPr/>
        </p:nvSpPr>
        <p:spPr bwMode="auto">
          <a:xfrm>
            <a:off x="3938588" y="5487988"/>
            <a:ext cx="0" cy="3016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65" name="Line 2100"/>
          <p:cNvSpPr>
            <a:spLocks noChangeShapeType="1"/>
          </p:cNvSpPr>
          <p:nvPr/>
        </p:nvSpPr>
        <p:spPr bwMode="auto">
          <a:xfrm>
            <a:off x="4251325" y="5495925"/>
            <a:ext cx="0" cy="3016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466" name="Triangle isocèle 3"/>
          <p:cNvSpPr>
            <a:spLocks noChangeArrowheads="1"/>
          </p:cNvSpPr>
          <p:nvPr/>
        </p:nvSpPr>
        <p:spPr bwMode="auto">
          <a:xfrm rot="5400000" flipH="1">
            <a:off x="4305395" y="4512163"/>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467" name="ZoneTexte 74"/>
          <p:cNvSpPr txBox="1">
            <a:spLocks noChangeArrowheads="1"/>
          </p:cNvSpPr>
          <p:nvPr/>
        </p:nvSpPr>
        <p:spPr bwMode="auto">
          <a:xfrm>
            <a:off x="5322888" y="5208588"/>
            <a:ext cx="36464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solidFill>
                  <a:srgbClr val="0070C0"/>
                </a:solidFill>
                <a:latin typeface="Arial" charset="0"/>
              </a:rPr>
              <a:t>Le plan d'orientation n'a pas de sens avec une zone de tolérance cylindrique</a:t>
            </a:r>
          </a:p>
        </p:txBody>
      </p:sp>
      <p:cxnSp>
        <p:nvCxnSpPr>
          <p:cNvPr id="4" name="Connecteur droit 3"/>
          <p:cNvCxnSpPr/>
          <p:nvPr/>
        </p:nvCxnSpPr>
        <p:spPr>
          <a:xfrm flipH="1">
            <a:off x="3779733" y="4338331"/>
            <a:ext cx="538956" cy="4796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990177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95"/>
          <p:cNvSpPr txBox="1">
            <a:spLocks noChangeArrowheads="1"/>
          </p:cNvSpPr>
          <p:nvPr/>
        </p:nvSpPr>
        <p:spPr bwMode="auto">
          <a:xfrm>
            <a:off x="204114" y="1011612"/>
            <a:ext cx="863123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fr-FR" sz="2000" dirty="0">
                <a:latin typeface="Arial" panose="020B0604020202020204" pitchFamily="34" charset="0"/>
                <a:cs typeface="Arial" panose="020B0604020202020204" pitchFamily="34" charset="0"/>
              </a:rPr>
              <a:t>D</a:t>
            </a:r>
            <a:r>
              <a:rPr lang="fr-FR" sz="2000" dirty="0" smtClean="0">
                <a:latin typeface="Arial" panose="020B0604020202020204" pitchFamily="34" charset="0"/>
                <a:cs typeface="Arial" panose="020B0604020202020204" pitchFamily="34" charset="0"/>
              </a:rPr>
              <a:t>éviation </a:t>
            </a:r>
            <a:r>
              <a:rPr lang="fr-FR" sz="2000" dirty="0">
                <a:latin typeface="Arial" panose="020B0604020202020204" pitchFamily="34" charset="0"/>
                <a:cs typeface="Arial" panose="020B0604020202020204" pitchFamily="34" charset="0"/>
              </a:rPr>
              <a:t>de quelques degrés sur l'orientation des plans </a:t>
            </a:r>
            <a:endParaRPr lang="fr-FR" sz="2000" dirty="0" smtClean="0">
              <a:latin typeface="Arial" panose="020B0604020202020204" pitchFamily="34" charset="0"/>
              <a:cs typeface="Arial" panose="020B0604020202020204" pitchFamily="34" charset="0"/>
            </a:endParaRPr>
          </a:p>
          <a:p>
            <a:pPr>
              <a:buNone/>
            </a:pPr>
            <a:r>
              <a:rPr lang="fr-FR" sz="2000" dirty="0" smtClean="0">
                <a:latin typeface="Arial" panose="020B0604020202020204" pitchFamily="34" charset="0"/>
                <a:cs typeface="Arial" panose="020B0604020202020204" pitchFamily="34" charset="0"/>
              </a:rPr>
              <a:t>=&gt; aucun </a:t>
            </a:r>
            <a:r>
              <a:rPr lang="fr-FR" sz="2000" dirty="0">
                <a:latin typeface="Arial" panose="020B0604020202020204" pitchFamily="34" charset="0"/>
                <a:cs typeface="Arial" panose="020B0604020202020204" pitchFamily="34" charset="0"/>
              </a:rPr>
              <a:t>effet sur l’évaluation d’un écart et sur la conformité </a:t>
            </a:r>
            <a:r>
              <a:rPr lang="fr-FR" sz="2000" dirty="0" smtClean="0">
                <a:latin typeface="Arial" panose="020B0604020202020204" pitchFamily="34" charset="0"/>
                <a:cs typeface="Arial" panose="020B0604020202020204" pitchFamily="34" charset="0"/>
              </a:rPr>
              <a:t>d’une </a:t>
            </a:r>
            <a:r>
              <a:rPr lang="fr-FR" sz="2000" dirty="0">
                <a:latin typeface="Arial" panose="020B0604020202020204" pitchFamily="34" charset="0"/>
                <a:cs typeface="Arial" panose="020B0604020202020204" pitchFamily="34" charset="0"/>
              </a:rPr>
              <a:t>pièce. </a:t>
            </a:r>
          </a:p>
        </p:txBody>
      </p:sp>
      <p:sp>
        <p:nvSpPr>
          <p:cNvPr id="4" name="Rectangle 59"/>
          <p:cNvSpPr>
            <a:spLocks noChangeArrowheads="1"/>
          </p:cNvSpPr>
          <p:nvPr/>
        </p:nvSpPr>
        <p:spPr bwMode="auto">
          <a:xfrm>
            <a:off x="39370" y="79375"/>
            <a:ext cx="6114687"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INCERITUDE DU PLAN </a:t>
            </a:r>
            <a:r>
              <a:rPr lang="fr-FR" altLang="fr-FR" sz="2400" b="1" dirty="0">
                <a:latin typeface="Arial" charset="0"/>
              </a:rPr>
              <a:t>D'ANNOTATION</a:t>
            </a:r>
          </a:p>
        </p:txBody>
      </p:sp>
      <p:sp>
        <p:nvSpPr>
          <p:cNvPr id="5" name="Forme libre 4"/>
          <p:cNvSpPr/>
          <p:nvPr/>
        </p:nvSpPr>
        <p:spPr>
          <a:xfrm>
            <a:off x="3840480" y="3337560"/>
            <a:ext cx="2118360" cy="1645920"/>
          </a:xfrm>
          <a:custGeom>
            <a:avLst/>
            <a:gdLst>
              <a:gd name="connsiteX0" fmla="*/ 0 w 3535680"/>
              <a:gd name="connsiteY0" fmla="*/ 1615440 h 1615440"/>
              <a:gd name="connsiteX1" fmla="*/ 807720 w 3535680"/>
              <a:gd name="connsiteY1" fmla="*/ 1234440 h 1615440"/>
              <a:gd name="connsiteX2" fmla="*/ 1706880 w 3535680"/>
              <a:gd name="connsiteY2" fmla="*/ 1051560 h 1615440"/>
              <a:gd name="connsiteX3" fmla="*/ 2575560 w 3535680"/>
              <a:gd name="connsiteY3" fmla="*/ 472440 h 1615440"/>
              <a:gd name="connsiteX4" fmla="*/ 3535680 w 3535680"/>
              <a:gd name="connsiteY4" fmla="*/ 0 h 1615440"/>
              <a:gd name="connsiteX0" fmla="*/ 0 w 3535680"/>
              <a:gd name="connsiteY0" fmla="*/ 1615440 h 1615440"/>
              <a:gd name="connsiteX1" fmla="*/ 1371600 w 3535680"/>
              <a:gd name="connsiteY1" fmla="*/ 1341120 h 1615440"/>
              <a:gd name="connsiteX2" fmla="*/ 1706880 w 3535680"/>
              <a:gd name="connsiteY2" fmla="*/ 1051560 h 1615440"/>
              <a:gd name="connsiteX3" fmla="*/ 2575560 w 3535680"/>
              <a:gd name="connsiteY3" fmla="*/ 472440 h 1615440"/>
              <a:gd name="connsiteX4" fmla="*/ 3535680 w 3535680"/>
              <a:gd name="connsiteY4" fmla="*/ 0 h 1615440"/>
              <a:gd name="connsiteX0" fmla="*/ 0 w 2453640"/>
              <a:gd name="connsiteY0" fmla="*/ 1630680 h 1630680"/>
              <a:gd name="connsiteX1" fmla="*/ 289560 w 2453640"/>
              <a:gd name="connsiteY1" fmla="*/ 1341120 h 1630680"/>
              <a:gd name="connsiteX2" fmla="*/ 624840 w 2453640"/>
              <a:gd name="connsiteY2" fmla="*/ 1051560 h 1630680"/>
              <a:gd name="connsiteX3" fmla="*/ 1493520 w 2453640"/>
              <a:gd name="connsiteY3" fmla="*/ 472440 h 1630680"/>
              <a:gd name="connsiteX4" fmla="*/ 2453640 w 2453640"/>
              <a:gd name="connsiteY4" fmla="*/ 0 h 1630680"/>
              <a:gd name="connsiteX0" fmla="*/ 0 w 2118360"/>
              <a:gd name="connsiteY0" fmla="*/ 1645920 h 1645920"/>
              <a:gd name="connsiteX1" fmla="*/ 289560 w 2118360"/>
              <a:gd name="connsiteY1" fmla="*/ 1356360 h 1645920"/>
              <a:gd name="connsiteX2" fmla="*/ 624840 w 2118360"/>
              <a:gd name="connsiteY2" fmla="*/ 1066800 h 1645920"/>
              <a:gd name="connsiteX3" fmla="*/ 1493520 w 2118360"/>
              <a:gd name="connsiteY3" fmla="*/ 487680 h 1645920"/>
              <a:gd name="connsiteX4" fmla="*/ 2118360 w 2118360"/>
              <a:gd name="connsiteY4" fmla="*/ 0 h 164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360" h="1645920">
                <a:moveTo>
                  <a:pt x="0" y="1645920"/>
                </a:moveTo>
                <a:cubicBezTo>
                  <a:pt x="261620" y="1502410"/>
                  <a:pt x="185420" y="1452880"/>
                  <a:pt x="289560" y="1356360"/>
                </a:cubicBezTo>
                <a:cubicBezTo>
                  <a:pt x="393700" y="1259840"/>
                  <a:pt x="424180" y="1211580"/>
                  <a:pt x="624840" y="1066800"/>
                </a:cubicBezTo>
                <a:cubicBezTo>
                  <a:pt x="825500" y="922020"/>
                  <a:pt x="1244600" y="665480"/>
                  <a:pt x="1493520" y="487680"/>
                </a:cubicBezTo>
                <a:cubicBezTo>
                  <a:pt x="1742440" y="309880"/>
                  <a:pt x="1790700" y="148590"/>
                  <a:pt x="211836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3241916" y="3244334"/>
            <a:ext cx="940194" cy="369332"/>
          </a:xfrm>
          <a:prstGeom prst="rect">
            <a:avLst/>
          </a:prstGeom>
          <a:noFill/>
        </p:spPr>
        <p:txBody>
          <a:bodyPr wrap="none" rtlCol="0">
            <a:spAutoFit/>
          </a:bodyPr>
          <a:lstStyle/>
          <a:p>
            <a:r>
              <a:rPr lang="fr-FR" dirty="0" smtClean="0"/>
              <a:t>Axe réel</a:t>
            </a:r>
            <a:endParaRPr lang="fr-FR" dirty="0"/>
          </a:p>
        </p:txBody>
      </p:sp>
      <p:cxnSp>
        <p:nvCxnSpPr>
          <p:cNvPr id="8" name="Connecteur droit avec flèche 7"/>
          <p:cNvCxnSpPr>
            <a:stCxn id="6" idx="2"/>
          </p:cNvCxnSpPr>
          <p:nvPr/>
        </p:nvCxnSpPr>
        <p:spPr>
          <a:xfrm>
            <a:off x="3712013" y="3613666"/>
            <a:ext cx="1301947" cy="36933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Parallélogramme 8"/>
          <p:cNvSpPr/>
          <p:nvPr/>
        </p:nvSpPr>
        <p:spPr>
          <a:xfrm>
            <a:off x="2606040" y="3261360"/>
            <a:ext cx="4450080" cy="1649492"/>
          </a:xfrm>
          <a:prstGeom prst="parallelogram">
            <a:avLst>
              <a:gd name="adj" fmla="val 135390"/>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Parallélogramme 10"/>
          <p:cNvSpPr/>
          <p:nvPr/>
        </p:nvSpPr>
        <p:spPr>
          <a:xfrm>
            <a:off x="2606040" y="3429000"/>
            <a:ext cx="4450080" cy="1649492"/>
          </a:xfrm>
          <a:prstGeom prst="parallelogram">
            <a:avLst>
              <a:gd name="adj" fmla="val 135390"/>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Parallélogramme 14"/>
          <p:cNvSpPr/>
          <p:nvPr/>
        </p:nvSpPr>
        <p:spPr>
          <a:xfrm rot="21380477">
            <a:off x="2598134" y="3481494"/>
            <a:ext cx="4627755" cy="1514026"/>
          </a:xfrm>
          <a:prstGeom prst="parallelogram">
            <a:avLst>
              <a:gd name="adj" fmla="val 156597"/>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Parallélogramme 15"/>
          <p:cNvSpPr/>
          <p:nvPr/>
        </p:nvSpPr>
        <p:spPr>
          <a:xfrm rot="21380477">
            <a:off x="2590228" y="3320628"/>
            <a:ext cx="4627755" cy="1514026"/>
          </a:xfrm>
          <a:prstGeom prst="parallelogram">
            <a:avLst>
              <a:gd name="adj" fmla="val 156597"/>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27296815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ZoneTexte 49"/>
          <p:cNvSpPr txBox="1"/>
          <p:nvPr/>
        </p:nvSpPr>
        <p:spPr>
          <a:xfrm>
            <a:off x="124162" y="947917"/>
            <a:ext cx="388248" cy="307777"/>
          </a:xfrm>
          <a:prstGeom prst="rect">
            <a:avLst/>
          </a:prstGeom>
          <a:noFill/>
        </p:spPr>
        <p:txBody>
          <a:bodyPr wrap="none" rtlCol="0">
            <a:spAutoFit/>
          </a:bodyPr>
          <a:lstStyle/>
          <a:p>
            <a:r>
              <a:rPr lang="fr-FR" sz="1400" dirty="0" smtClean="0"/>
              <a:t>(a)</a:t>
            </a:r>
            <a:endParaRPr lang="fr-FR" sz="1400" dirty="0"/>
          </a:p>
        </p:txBody>
      </p:sp>
      <p:sp>
        <p:nvSpPr>
          <p:cNvPr id="111" name="Rectangle 14"/>
          <p:cNvSpPr>
            <a:spLocks noChangeArrowheads="1"/>
          </p:cNvSpPr>
          <p:nvPr/>
        </p:nvSpPr>
        <p:spPr bwMode="auto">
          <a:xfrm>
            <a:off x="3875489" y="1303024"/>
            <a:ext cx="472886"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srgbClr val="000000"/>
                </a:solidFill>
                <a:latin typeface="Arial" charset="0"/>
              </a:rPr>
              <a:t>0,1</a:t>
            </a:r>
            <a:endParaRPr lang="fr-FR" altLang="fr-FR" sz="1400" dirty="0">
              <a:solidFill>
                <a:srgbClr val="000000"/>
              </a:solidFill>
              <a:latin typeface="Arial" charset="0"/>
            </a:endParaRPr>
          </a:p>
        </p:txBody>
      </p:sp>
      <p:sp>
        <p:nvSpPr>
          <p:cNvPr id="112" name="Rectangle 2"/>
          <p:cNvSpPr>
            <a:spLocks noChangeArrowheads="1"/>
          </p:cNvSpPr>
          <p:nvPr/>
        </p:nvSpPr>
        <p:spPr bwMode="auto">
          <a:xfrm>
            <a:off x="4531289" y="1314450"/>
            <a:ext cx="6152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B</a:t>
            </a:r>
            <a:endParaRPr lang="fr-FR" altLang="fr-FR" sz="1400" dirty="0">
              <a:latin typeface="Arial" charset="0"/>
            </a:endParaRPr>
          </a:p>
        </p:txBody>
      </p:sp>
      <p:sp>
        <p:nvSpPr>
          <p:cNvPr id="113" name="Rectangle 26"/>
          <p:cNvSpPr>
            <a:spLocks noChangeArrowheads="1"/>
          </p:cNvSpPr>
          <p:nvPr/>
        </p:nvSpPr>
        <p:spPr bwMode="auto">
          <a:xfrm>
            <a:off x="3687374" y="1320800"/>
            <a:ext cx="145921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4" name="Line 27"/>
          <p:cNvSpPr>
            <a:spLocks noChangeShapeType="1"/>
          </p:cNvSpPr>
          <p:nvPr/>
        </p:nvSpPr>
        <p:spPr bwMode="auto">
          <a:xfrm>
            <a:off x="3950899"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Line 28"/>
          <p:cNvSpPr>
            <a:spLocks noChangeShapeType="1"/>
          </p:cNvSpPr>
          <p:nvPr/>
        </p:nvSpPr>
        <p:spPr bwMode="auto">
          <a:xfrm>
            <a:off x="4551355"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6" name="Group 631"/>
          <p:cNvGrpSpPr>
            <a:grpSpLocks/>
          </p:cNvGrpSpPr>
          <p:nvPr/>
        </p:nvGrpSpPr>
        <p:grpSpPr bwMode="auto">
          <a:xfrm>
            <a:off x="3735126" y="1371600"/>
            <a:ext cx="190500" cy="190500"/>
            <a:chOff x="4360" y="1124"/>
            <a:chExt cx="120" cy="120"/>
          </a:xfrm>
        </p:grpSpPr>
        <p:sp>
          <p:nvSpPr>
            <p:cNvPr id="117" name="Oval 63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8" name="Line 63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9" name="Line 63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0" name="Rectangle 2"/>
          <p:cNvSpPr>
            <a:spLocks noChangeArrowheads="1"/>
          </p:cNvSpPr>
          <p:nvPr/>
        </p:nvSpPr>
        <p:spPr bwMode="auto">
          <a:xfrm>
            <a:off x="4277543" y="1335724"/>
            <a:ext cx="280526" cy="262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100" dirty="0">
                <a:latin typeface="Arial" charset="0"/>
              </a:rPr>
              <a:t>A</a:t>
            </a:r>
          </a:p>
        </p:txBody>
      </p:sp>
      <p:sp>
        <p:nvSpPr>
          <p:cNvPr id="121" name="Ellipse 120"/>
          <p:cNvSpPr/>
          <p:nvPr/>
        </p:nvSpPr>
        <p:spPr>
          <a:xfrm>
            <a:off x="4288529" y="1357440"/>
            <a:ext cx="218820" cy="218820"/>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2" name="Rectangle 1159"/>
          <p:cNvSpPr>
            <a:spLocks noChangeArrowheads="1"/>
          </p:cNvSpPr>
          <p:nvPr/>
        </p:nvSpPr>
        <p:spPr bwMode="auto">
          <a:xfrm rot="5400000">
            <a:off x="5525900" y="1195388"/>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3" name="Rectangle 1162"/>
          <p:cNvSpPr>
            <a:spLocks noChangeArrowheads="1"/>
          </p:cNvSpPr>
          <p:nvPr/>
        </p:nvSpPr>
        <p:spPr bwMode="auto">
          <a:xfrm>
            <a:off x="5397312" y="1312641"/>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P</a:t>
            </a:r>
            <a:endParaRPr lang="fr-FR" altLang="fr-FR" sz="1400" dirty="0">
              <a:latin typeface="Arial" charset="0"/>
            </a:endParaRPr>
          </a:p>
        </p:txBody>
      </p:sp>
      <p:sp>
        <p:nvSpPr>
          <p:cNvPr id="124" name="Line 1200"/>
          <p:cNvSpPr>
            <a:spLocks noChangeShapeType="1"/>
          </p:cNvSpPr>
          <p:nvPr/>
        </p:nvSpPr>
        <p:spPr bwMode="auto">
          <a:xfrm rot="5400000">
            <a:off x="5542568" y="1466850"/>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5" name="Triangle isocèle 3"/>
          <p:cNvSpPr>
            <a:spLocks noChangeArrowheads="1"/>
          </p:cNvSpPr>
          <p:nvPr/>
        </p:nvSpPr>
        <p:spPr bwMode="auto">
          <a:xfrm rot="16200000">
            <a:off x="5186969" y="13954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6" name="Triangle isocèle 3"/>
          <p:cNvSpPr>
            <a:spLocks noChangeArrowheads="1"/>
          </p:cNvSpPr>
          <p:nvPr/>
        </p:nvSpPr>
        <p:spPr bwMode="auto">
          <a:xfrm rot="5400000" flipH="1">
            <a:off x="5859728" y="13954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7" name="Oval 39"/>
          <p:cNvSpPr>
            <a:spLocks noChangeArrowheads="1"/>
          </p:cNvSpPr>
          <p:nvPr/>
        </p:nvSpPr>
        <p:spPr bwMode="auto">
          <a:xfrm rot="5400000">
            <a:off x="7409147" y="2110288"/>
            <a:ext cx="464780" cy="4647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34" name="Line 40"/>
          <p:cNvSpPr>
            <a:spLocks noChangeShapeType="1"/>
          </p:cNvSpPr>
          <p:nvPr/>
        </p:nvSpPr>
        <p:spPr bwMode="auto">
          <a:xfrm rot="10800000">
            <a:off x="7264345" y="2342677"/>
            <a:ext cx="844972"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3" name="Connecteur droit 12"/>
          <p:cNvCxnSpPr/>
          <p:nvPr/>
        </p:nvCxnSpPr>
        <p:spPr>
          <a:xfrm flipH="1">
            <a:off x="7264345" y="2386515"/>
            <a:ext cx="70314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5" name="Connecteur droit 134"/>
          <p:cNvCxnSpPr/>
          <p:nvPr/>
        </p:nvCxnSpPr>
        <p:spPr>
          <a:xfrm flipH="1">
            <a:off x="7266050" y="2291265"/>
            <a:ext cx="70144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p:cNvCxnSpPr/>
          <p:nvPr/>
        </p:nvCxnSpPr>
        <p:spPr>
          <a:xfrm rot="5400000">
            <a:off x="7164358" y="2141064"/>
            <a:ext cx="3238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7" name="Connecteur droit avec flèche 136"/>
          <p:cNvCxnSpPr/>
          <p:nvPr/>
        </p:nvCxnSpPr>
        <p:spPr>
          <a:xfrm rot="16200000">
            <a:off x="7164358" y="2548440"/>
            <a:ext cx="3238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097" name="Connecteur droit 4096"/>
          <p:cNvCxnSpPr/>
          <p:nvPr/>
        </p:nvCxnSpPr>
        <p:spPr>
          <a:xfrm rot="5400000">
            <a:off x="7142784" y="2339502"/>
            <a:ext cx="37147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0" name="Rectangle 14"/>
          <p:cNvSpPr>
            <a:spLocks noChangeArrowheads="1"/>
          </p:cNvSpPr>
          <p:nvPr/>
        </p:nvSpPr>
        <p:spPr bwMode="auto">
          <a:xfrm rot="16200000">
            <a:off x="6834776" y="2162739"/>
            <a:ext cx="472886"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srgbClr val="000000"/>
                </a:solidFill>
                <a:latin typeface="Arial" charset="0"/>
              </a:rPr>
              <a:t>0,1</a:t>
            </a:r>
            <a:endParaRPr lang="fr-FR" altLang="fr-FR" sz="1400" dirty="0">
              <a:solidFill>
                <a:srgbClr val="000000"/>
              </a:solidFill>
              <a:latin typeface="Arial" charset="0"/>
            </a:endParaRPr>
          </a:p>
        </p:txBody>
      </p:sp>
      <p:sp>
        <p:nvSpPr>
          <p:cNvPr id="141" name="ZoneTexte 140"/>
          <p:cNvSpPr txBox="1"/>
          <p:nvPr/>
        </p:nvSpPr>
        <p:spPr>
          <a:xfrm>
            <a:off x="6671358" y="947917"/>
            <a:ext cx="388248" cy="307777"/>
          </a:xfrm>
          <a:prstGeom prst="rect">
            <a:avLst/>
          </a:prstGeom>
          <a:noFill/>
        </p:spPr>
        <p:txBody>
          <a:bodyPr wrap="none" rtlCol="0">
            <a:spAutoFit/>
          </a:bodyPr>
          <a:lstStyle/>
          <a:p>
            <a:r>
              <a:rPr lang="fr-FR" sz="1400" dirty="0" smtClean="0"/>
              <a:t>(b)</a:t>
            </a:r>
            <a:endParaRPr lang="fr-FR" sz="1400" dirty="0"/>
          </a:p>
        </p:txBody>
      </p:sp>
      <p:sp>
        <p:nvSpPr>
          <p:cNvPr id="97" name="Rectangle 96"/>
          <p:cNvSpPr/>
          <p:nvPr/>
        </p:nvSpPr>
        <p:spPr>
          <a:xfrm>
            <a:off x="2976663" y="1590675"/>
            <a:ext cx="282731" cy="2000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 name="Connecteur droit 3"/>
          <p:cNvCxnSpPr/>
          <p:nvPr/>
        </p:nvCxnSpPr>
        <p:spPr>
          <a:xfrm>
            <a:off x="2908637" y="2352675"/>
            <a:ext cx="2172664"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7" name="Forme libre 6"/>
          <p:cNvSpPr/>
          <p:nvPr/>
        </p:nvSpPr>
        <p:spPr>
          <a:xfrm>
            <a:off x="2971800" y="2568102"/>
            <a:ext cx="1999034" cy="676072"/>
          </a:xfrm>
          <a:custGeom>
            <a:avLst/>
            <a:gdLst>
              <a:gd name="connsiteX0" fmla="*/ 0 w 1999034"/>
              <a:gd name="connsiteY0" fmla="*/ 0 h 676072"/>
              <a:gd name="connsiteX1" fmla="*/ 1999034 w 1999034"/>
              <a:gd name="connsiteY1" fmla="*/ 0 h 676072"/>
              <a:gd name="connsiteX2" fmla="*/ 1999034 w 1999034"/>
              <a:gd name="connsiteY2" fmla="*/ 218872 h 676072"/>
              <a:gd name="connsiteX3" fmla="*/ 291830 w 1999034"/>
              <a:gd name="connsiteY3" fmla="*/ 218872 h 676072"/>
              <a:gd name="connsiteX4" fmla="*/ 291830 w 1999034"/>
              <a:gd name="connsiteY4" fmla="*/ 676072 h 676072"/>
              <a:gd name="connsiteX5" fmla="*/ 0 w 1999034"/>
              <a:gd name="connsiteY5" fmla="*/ 676072 h 676072"/>
              <a:gd name="connsiteX6" fmla="*/ 0 w 1999034"/>
              <a:gd name="connsiteY6" fmla="*/ 0 h 67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034" h="676072">
                <a:moveTo>
                  <a:pt x="0" y="0"/>
                </a:moveTo>
                <a:lnTo>
                  <a:pt x="1999034" y="0"/>
                </a:lnTo>
                <a:lnTo>
                  <a:pt x="1999034" y="218872"/>
                </a:lnTo>
                <a:lnTo>
                  <a:pt x="291830" y="218872"/>
                </a:lnTo>
                <a:lnTo>
                  <a:pt x="291830" y="676072"/>
                </a:lnTo>
                <a:lnTo>
                  <a:pt x="0" y="676072"/>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Forme libre 8"/>
          <p:cNvSpPr/>
          <p:nvPr/>
        </p:nvSpPr>
        <p:spPr>
          <a:xfrm>
            <a:off x="2976664" y="1794753"/>
            <a:ext cx="1999034" cy="340468"/>
          </a:xfrm>
          <a:custGeom>
            <a:avLst/>
            <a:gdLst>
              <a:gd name="connsiteX0" fmla="*/ 1999034 w 1999034"/>
              <a:gd name="connsiteY0" fmla="*/ 340468 h 340468"/>
              <a:gd name="connsiteX1" fmla="*/ 0 w 1999034"/>
              <a:gd name="connsiteY1" fmla="*/ 340468 h 340468"/>
              <a:gd name="connsiteX2" fmla="*/ 0 w 1999034"/>
              <a:gd name="connsiteY2" fmla="*/ 0 h 340468"/>
              <a:gd name="connsiteX3" fmla="*/ 277238 w 1999034"/>
              <a:gd name="connsiteY3" fmla="*/ 0 h 340468"/>
              <a:gd name="connsiteX4" fmla="*/ 277238 w 1999034"/>
              <a:gd name="connsiteY4" fmla="*/ 131324 h 340468"/>
              <a:gd name="connsiteX5" fmla="*/ 1999034 w 1999034"/>
              <a:gd name="connsiteY5" fmla="*/ 131324 h 340468"/>
              <a:gd name="connsiteX6" fmla="*/ 1999034 w 1999034"/>
              <a:gd name="connsiteY6" fmla="*/ 340468 h 34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034" h="340468">
                <a:moveTo>
                  <a:pt x="1999034" y="340468"/>
                </a:moveTo>
                <a:lnTo>
                  <a:pt x="0" y="340468"/>
                </a:lnTo>
                <a:lnTo>
                  <a:pt x="0" y="0"/>
                </a:lnTo>
                <a:lnTo>
                  <a:pt x="277238" y="0"/>
                </a:lnTo>
                <a:lnTo>
                  <a:pt x="277238" y="131324"/>
                </a:lnTo>
                <a:lnTo>
                  <a:pt x="1999034" y="131324"/>
                </a:lnTo>
                <a:lnTo>
                  <a:pt x="1999034" y="340468"/>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p:cNvSpPr/>
          <p:nvPr/>
        </p:nvSpPr>
        <p:spPr>
          <a:xfrm>
            <a:off x="2971800" y="1466850"/>
            <a:ext cx="287593" cy="123825"/>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 name="Connecteur droit 11"/>
          <p:cNvCxnSpPr>
            <a:stCxn id="9" idx="1"/>
          </p:cNvCxnSpPr>
          <p:nvPr/>
        </p:nvCxnSpPr>
        <p:spPr>
          <a:xfrm flipH="1">
            <a:off x="2971800" y="2135221"/>
            <a:ext cx="4864" cy="47179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8" name="Connecteur droit 97"/>
          <p:cNvCxnSpPr/>
          <p:nvPr/>
        </p:nvCxnSpPr>
        <p:spPr>
          <a:xfrm flipH="1">
            <a:off x="4973376" y="2116779"/>
            <a:ext cx="4864" cy="47179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9" name="Connecteur droit 98"/>
          <p:cNvCxnSpPr/>
          <p:nvPr/>
        </p:nvCxnSpPr>
        <p:spPr>
          <a:xfrm>
            <a:off x="2861917" y="1690687"/>
            <a:ext cx="466907"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00" name="Line 42"/>
          <p:cNvSpPr>
            <a:spLocks noChangeShapeType="1"/>
          </p:cNvSpPr>
          <p:nvPr/>
        </p:nvSpPr>
        <p:spPr bwMode="auto">
          <a:xfrm flipV="1">
            <a:off x="4118954" y="278374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Freeform 43"/>
          <p:cNvSpPr>
            <a:spLocks/>
          </p:cNvSpPr>
          <p:nvPr/>
        </p:nvSpPr>
        <p:spPr bwMode="auto">
          <a:xfrm>
            <a:off x="4041167" y="278374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3" name="Rectangle 11"/>
          <p:cNvSpPr>
            <a:spLocks noChangeArrowheads="1"/>
          </p:cNvSpPr>
          <p:nvPr/>
        </p:nvSpPr>
        <p:spPr bwMode="auto">
          <a:xfrm>
            <a:off x="3977667" y="301552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06" name="Rectangle 14"/>
          <p:cNvSpPr>
            <a:spLocks noChangeArrowheads="1"/>
          </p:cNvSpPr>
          <p:nvPr/>
        </p:nvSpPr>
        <p:spPr bwMode="auto">
          <a:xfrm>
            <a:off x="3971317" y="3009172"/>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cxnSp>
        <p:nvCxnSpPr>
          <p:cNvPr id="16" name="Connecteur droit 15"/>
          <p:cNvCxnSpPr>
            <a:stCxn id="9" idx="2"/>
          </p:cNvCxnSpPr>
          <p:nvPr/>
        </p:nvCxnSpPr>
        <p:spPr>
          <a:xfrm flipH="1">
            <a:off x="2512645" y="1794753"/>
            <a:ext cx="46401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8" name="Line 42"/>
          <p:cNvSpPr>
            <a:spLocks noChangeShapeType="1"/>
          </p:cNvSpPr>
          <p:nvPr/>
        </p:nvSpPr>
        <p:spPr bwMode="auto">
          <a:xfrm flipV="1">
            <a:off x="2718248" y="1790700"/>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8" name="Freeform 43"/>
          <p:cNvSpPr>
            <a:spLocks/>
          </p:cNvSpPr>
          <p:nvPr/>
        </p:nvSpPr>
        <p:spPr bwMode="auto">
          <a:xfrm>
            <a:off x="2640461" y="179070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6" name="Rectangle 11"/>
          <p:cNvSpPr>
            <a:spLocks noChangeArrowheads="1"/>
          </p:cNvSpPr>
          <p:nvPr/>
        </p:nvSpPr>
        <p:spPr bwMode="auto">
          <a:xfrm>
            <a:off x="2576961" y="202247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38" name="Rectangle 14"/>
          <p:cNvSpPr>
            <a:spLocks noChangeArrowheads="1"/>
          </p:cNvSpPr>
          <p:nvPr/>
        </p:nvSpPr>
        <p:spPr bwMode="auto">
          <a:xfrm>
            <a:off x="2570611" y="201612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sp>
        <p:nvSpPr>
          <p:cNvPr id="139" name="Line 42"/>
          <p:cNvSpPr>
            <a:spLocks noChangeShapeType="1"/>
          </p:cNvSpPr>
          <p:nvPr/>
        </p:nvSpPr>
        <p:spPr bwMode="auto">
          <a:xfrm flipV="1">
            <a:off x="2277611" y="234267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Freeform 43"/>
          <p:cNvSpPr>
            <a:spLocks/>
          </p:cNvSpPr>
          <p:nvPr/>
        </p:nvSpPr>
        <p:spPr bwMode="auto">
          <a:xfrm>
            <a:off x="2199824" y="234267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3" name="Rectangle 11"/>
          <p:cNvSpPr>
            <a:spLocks noChangeArrowheads="1"/>
          </p:cNvSpPr>
          <p:nvPr/>
        </p:nvSpPr>
        <p:spPr bwMode="auto">
          <a:xfrm>
            <a:off x="2136324" y="257445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44" name="Rectangle 14"/>
          <p:cNvSpPr>
            <a:spLocks noChangeArrowheads="1"/>
          </p:cNvSpPr>
          <p:nvPr/>
        </p:nvSpPr>
        <p:spPr bwMode="auto">
          <a:xfrm>
            <a:off x="2129974" y="256810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cxnSp>
        <p:nvCxnSpPr>
          <p:cNvPr id="22" name="Connecteur droit avec flèche 21"/>
          <p:cNvCxnSpPr/>
          <p:nvPr/>
        </p:nvCxnSpPr>
        <p:spPr>
          <a:xfrm>
            <a:off x="3457575" y="1466850"/>
            <a:ext cx="0" cy="64992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3457575" y="1466850"/>
            <a:ext cx="22291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5" name="Line 28"/>
          <p:cNvSpPr>
            <a:spLocks noChangeShapeType="1"/>
          </p:cNvSpPr>
          <p:nvPr/>
        </p:nvSpPr>
        <p:spPr bwMode="auto">
          <a:xfrm>
            <a:off x="4838937"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Ellipse 24"/>
          <p:cNvSpPr/>
          <p:nvPr/>
        </p:nvSpPr>
        <p:spPr>
          <a:xfrm>
            <a:off x="1003723" y="2162635"/>
            <a:ext cx="380746" cy="3807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6" name="Ellipse 145"/>
          <p:cNvSpPr/>
          <p:nvPr/>
        </p:nvSpPr>
        <p:spPr>
          <a:xfrm>
            <a:off x="774298" y="1933210"/>
            <a:ext cx="839597" cy="8395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7" name="Ellipse 146"/>
          <p:cNvSpPr/>
          <p:nvPr/>
        </p:nvSpPr>
        <p:spPr>
          <a:xfrm>
            <a:off x="300291" y="1459203"/>
            <a:ext cx="1787610" cy="17876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8" name="Ellipse 147"/>
          <p:cNvSpPr/>
          <p:nvPr/>
        </p:nvSpPr>
        <p:spPr>
          <a:xfrm>
            <a:off x="1092057" y="1592574"/>
            <a:ext cx="204078" cy="2040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9" name="Connecteur droit 148"/>
          <p:cNvCxnSpPr/>
          <p:nvPr/>
        </p:nvCxnSpPr>
        <p:spPr>
          <a:xfrm>
            <a:off x="201420" y="2345191"/>
            <a:ext cx="1985353"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50" name="Connecteur droit 149"/>
          <p:cNvCxnSpPr/>
          <p:nvPr/>
        </p:nvCxnSpPr>
        <p:spPr>
          <a:xfrm rot="5400000">
            <a:off x="201420" y="2261022"/>
            <a:ext cx="1985353"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51" name="Line 42"/>
          <p:cNvSpPr>
            <a:spLocks noChangeShapeType="1"/>
          </p:cNvSpPr>
          <p:nvPr/>
        </p:nvSpPr>
        <p:spPr bwMode="auto">
          <a:xfrm flipV="1">
            <a:off x="8103867" y="2343291"/>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2" name="Freeform 43"/>
          <p:cNvSpPr>
            <a:spLocks/>
          </p:cNvSpPr>
          <p:nvPr/>
        </p:nvSpPr>
        <p:spPr bwMode="auto">
          <a:xfrm>
            <a:off x="8026080" y="2343291"/>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3" name="Rectangle 11"/>
          <p:cNvSpPr>
            <a:spLocks noChangeArrowheads="1"/>
          </p:cNvSpPr>
          <p:nvPr/>
        </p:nvSpPr>
        <p:spPr bwMode="auto">
          <a:xfrm>
            <a:off x="7962580" y="257506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54" name="Rectangle 14"/>
          <p:cNvSpPr>
            <a:spLocks noChangeArrowheads="1"/>
          </p:cNvSpPr>
          <p:nvPr/>
        </p:nvSpPr>
        <p:spPr bwMode="auto">
          <a:xfrm>
            <a:off x="7956230" y="256871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cxnSp>
        <p:nvCxnSpPr>
          <p:cNvPr id="33" name="Connecteur droit 32"/>
          <p:cNvCxnSpPr/>
          <p:nvPr/>
        </p:nvCxnSpPr>
        <p:spPr>
          <a:xfrm flipH="1">
            <a:off x="7615919" y="1630677"/>
            <a:ext cx="258007" cy="66058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4" name="ZoneTexte 33"/>
          <p:cNvSpPr txBox="1"/>
          <p:nvPr/>
        </p:nvSpPr>
        <p:spPr>
          <a:xfrm>
            <a:off x="7756978" y="134524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sp>
        <p:nvSpPr>
          <p:cNvPr id="35" name="ZoneTexte 34"/>
          <p:cNvSpPr txBox="1"/>
          <p:nvPr/>
        </p:nvSpPr>
        <p:spPr>
          <a:xfrm>
            <a:off x="6714039" y="3036821"/>
            <a:ext cx="2226892" cy="523220"/>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 : indicateur d'orientation</a:t>
            </a:r>
          </a:p>
          <a:p>
            <a:r>
              <a:rPr lang="fr-FR" sz="1400" dirty="0" smtClean="0">
                <a:latin typeface="Arial" panose="020B0604020202020204" pitchFamily="34" charset="0"/>
                <a:cs typeface="Arial" panose="020B0604020202020204" pitchFamily="34" charset="0"/>
              </a:rPr>
              <a:t>2 : zone de tolérance</a:t>
            </a:r>
          </a:p>
        </p:txBody>
      </p:sp>
      <p:cxnSp>
        <p:nvCxnSpPr>
          <p:cNvPr id="155" name="Connecteur droit 154"/>
          <p:cNvCxnSpPr/>
          <p:nvPr/>
        </p:nvCxnSpPr>
        <p:spPr>
          <a:xfrm flipH="1">
            <a:off x="5693945" y="1101805"/>
            <a:ext cx="249468" cy="23976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6" name="ZoneTexte 155"/>
          <p:cNvSpPr txBox="1"/>
          <p:nvPr/>
        </p:nvSpPr>
        <p:spPr>
          <a:xfrm>
            <a:off x="5818679" y="82107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67" name="Rectangle 59"/>
          <p:cNvSpPr>
            <a:spLocks noChangeArrowheads="1"/>
          </p:cNvSpPr>
          <p:nvPr/>
        </p:nvSpPr>
        <p:spPr bwMode="auto">
          <a:xfrm>
            <a:off x="222250" y="79375"/>
            <a:ext cx="7923516"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 D'ORIENTATION DE LA ZONE DE TOLERANCE</a:t>
            </a:r>
            <a:endParaRPr lang="fr-FR" altLang="fr-FR" sz="2400" b="1" dirty="0">
              <a:latin typeface="Arial" charset="0"/>
            </a:endParaRPr>
          </a:p>
        </p:txBody>
      </p:sp>
      <p:sp>
        <p:nvSpPr>
          <p:cNvPr id="70" name="ZoneTexte 19"/>
          <p:cNvSpPr txBox="1">
            <a:spLocks noChangeArrowheads="1"/>
          </p:cNvSpPr>
          <p:nvPr/>
        </p:nvSpPr>
        <p:spPr bwMode="auto">
          <a:xfrm>
            <a:off x="69850" y="3478213"/>
            <a:ext cx="91249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Cylindre A, critère [GM]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 </a:t>
            </a:r>
            <a:endParaRPr lang="fr-FR" altLang="fr-FR" sz="1800" dirty="0" smtClean="0">
              <a:solidFill>
                <a:schemeClr val="tx1"/>
              </a:solidFill>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a:solidFill>
                  <a:srgbClr val="0070C0"/>
                </a:solidFill>
                <a:latin typeface="Comic Sans MS" pitchFamily="66" charset="0"/>
                <a:sym typeface="Symbol"/>
              </a:rPr>
              <a:t>20</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latin typeface="Comic Sans MS" pitchFamily="66" charset="0"/>
              </a:rPr>
              <a:t>Zone comprise entre 2 plans distants de 0,1, centrée sur l'axe nominal et parallèle au plan P.</a:t>
            </a:r>
          </a:p>
          <a:p>
            <a:pPr eaLnBrk="1" hangingPunct="1">
              <a:defRPr/>
            </a:pPr>
            <a:r>
              <a:rPr lang="fr-FR" altLang="fr-FR" sz="1800" dirty="0">
                <a:solidFill>
                  <a:schemeClr val="tx1"/>
                </a:solidFill>
              </a:rPr>
              <a:t>V</a:t>
            </a:r>
            <a:r>
              <a:rPr lang="fr-FR" altLang="fr-FR" sz="1800" dirty="0" smtClean="0">
                <a:solidFill>
                  <a:schemeClr val="tx1"/>
                </a:solidFill>
              </a:rPr>
              <a:t>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
        <p:nvSpPr>
          <p:cNvPr id="71" name="ZoneTexte 70"/>
          <p:cNvSpPr txBox="1"/>
          <p:nvPr/>
        </p:nvSpPr>
        <p:spPr>
          <a:xfrm>
            <a:off x="3662140" y="1063822"/>
            <a:ext cx="869149" cy="307777"/>
          </a:xfrm>
          <a:prstGeom prst="rect">
            <a:avLst/>
          </a:prstGeom>
          <a:noFill/>
        </p:spPr>
        <p:txBody>
          <a:bodyPr wrap="none" rtlCol="0">
            <a:spAutoFit/>
          </a:bodyPr>
          <a:lstStyle/>
          <a:p>
            <a:r>
              <a:rPr lang="fr-FR" sz="1400" dirty="0" smtClean="0">
                <a:latin typeface="Arial"/>
                <a:cs typeface="Arial"/>
              </a:rPr>
              <a:t>Ø20±0,1</a:t>
            </a:r>
            <a:endParaRPr lang="fr-FR" sz="1400" dirty="0"/>
          </a:p>
        </p:txBody>
      </p:sp>
    </p:spTree>
    <p:extLst>
      <p:ext uri="{BB962C8B-B14F-4D97-AF65-F5344CB8AC3E}">
        <p14:creationId xmlns:p14="http://schemas.microsoft.com/office/powerpoint/2010/main" val="20097984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123825" y="127000"/>
            <a:ext cx="4408488"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a:solidFill>
                <a:schemeClr val="tx1"/>
              </a:solidFill>
            </a:endParaRPr>
          </a:p>
        </p:txBody>
      </p:sp>
      <p:sp>
        <p:nvSpPr>
          <p:cNvPr id="108547" name="Freeform 23" descr="Diagonales larges vers le bas"/>
          <p:cNvSpPr>
            <a:spLocks/>
          </p:cNvSpPr>
          <p:nvPr/>
        </p:nvSpPr>
        <p:spPr bwMode="auto">
          <a:xfrm>
            <a:off x="2947988" y="6156325"/>
            <a:ext cx="1117600" cy="449263"/>
          </a:xfrm>
          <a:custGeom>
            <a:avLst/>
            <a:gdLst>
              <a:gd name="T0" fmla="*/ 0 w 704"/>
              <a:gd name="T1" fmla="*/ 2147483647 h 283"/>
              <a:gd name="T2" fmla="*/ 0 w 704"/>
              <a:gd name="T3" fmla="*/ 0 h 283"/>
              <a:gd name="T4" fmla="*/ 2147483647 w 704"/>
              <a:gd name="T5" fmla="*/ 0 h 283"/>
              <a:gd name="T6" fmla="*/ 2147483647 w 704"/>
              <a:gd name="T7" fmla="*/ 2147483647 h 283"/>
              <a:gd name="T8" fmla="*/ 0 w 704"/>
              <a:gd name="T9" fmla="*/ 2147483647 h 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4" h="283">
                <a:moveTo>
                  <a:pt x="0" y="100"/>
                </a:moveTo>
                <a:lnTo>
                  <a:pt x="0" y="0"/>
                </a:lnTo>
                <a:lnTo>
                  <a:pt x="703" y="0"/>
                </a:lnTo>
                <a:lnTo>
                  <a:pt x="703" y="282"/>
                </a:lnTo>
                <a:lnTo>
                  <a:pt x="0" y="100"/>
                </a:lnTo>
              </a:path>
            </a:pathLst>
          </a:custGeom>
          <a:pattFill prst="wdDn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548" name="Freeform 24" descr="Diagonales larges vers le bas"/>
          <p:cNvSpPr>
            <a:spLocks/>
          </p:cNvSpPr>
          <p:nvPr/>
        </p:nvSpPr>
        <p:spPr bwMode="auto">
          <a:xfrm>
            <a:off x="2947988" y="4481513"/>
            <a:ext cx="1117600" cy="449262"/>
          </a:xfrm>
          <a:custGeom>
            <a:avLst/>
            <a:gdLst>
              <a:gd name="T0" fmla="*/ 0 w 704"/>
              <a:gd name="T1" fmla="*/ 2147483647 h 283"/>
              <a:gd name="T2" fmla="*/ 0 w 704"/>
              <a:gd name="T3" fmla="*/ 2147483647 h 283"/>
              <a:gd name="T4" fmla="*/ 2147483647 w 704"/>
              <a:gd name="T5" fmla="*/ 2147483647 h 283"/>
              <a:gd name="T6" fmla="*/ 2147483647 w 704"/>
              <a:gd name="T7" fmla="*/ 0 h 283"/>
              <a:gd name="T8" fmla="*/ 0 w 704"/>
              <a:gd name="T9" fmla="*/ 2147483647 h 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4" h="283">
                <a:moveTo>
                  <a:pt x="0" y="173"/>
                </a:moveTo>
                <a:lnTo>
                  <a:pt x="0" y="282"/>
                </a:lnTo>
                <a:lnTo>
                  <a:pt x="703" y="282"/>
                </a:lnTo>
                <a:lnTo>
                  <a:pt x="703" y="0"/>
                </a:lnTo>
                <a:lnTo>
                  <a:pt x="0" y="173"/>
                </a:lnTo>
              </a:path>
            </a:pathLst>
          </a:custGeom>
          <a:pattFill prst="wdDn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549" name="Line 25"/>
          <p:cNvSpPr>
            <a:spLocks noChangeShapeType="1"/>
          </p:cNvSpPr>
          <p:nvPr/>
        </p:nvSpPr>
        <p:spPr bwMode="auto">
          <a:xfrm>
            <a:off x="6243638" y="4568825"/>
            <a:ext cx="0" cy="20351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0" name="Line 26"/>
          <p:cNvSpPr>
            <a:spLocks noChangeShapeType="1"/>
          </p:cNvSpPr>
          <p:nvPr/>
        </p:nvSpPr>
        <p:spPr bwMode="auto">
          <a:xfrm>
            <a:off x="6243638" y="4568825"/>
            <a:ext cx="37623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1" name="Line 27"/>
          <p:cNvSpPr>
            <a:spLocks noChangeShapeType="1"/>
          </p:cNvSpPr>
          <p:nvPr/>
        </p:nvSpPr>
        <p:spPr bwMode="auto">
          <a:xfrm>
            <a:off x="6243638" y="6604000"/>
            <a:ext cx="37623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2" name="Line 28"/>
          <p:cNvSpPr>
            <a:spLocks noChangeShapeType="1"/>
          </p:cNvSpPr>
          <p:nvPr/>
        </p:nvSpPr>
        <p:spPr bwMode="auto">
          <a:xfrm>
            <a:off x="5141913" y="6199188"/>
            <a:ext cx="11017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3" name="Line 29"/>
          <p:cNvSpPr>
            <a:spLocks noChangeShapeType="1"/>
          </p:cNvSpPr>
          <p:nvPr/>
        </p:nvSpPr>
        <p:spPr bwMode="auto">
          <a:xfrm>
            <a:off x="5141913" y="4972050"/>
            <a:ext cx="1101725"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4" name="Line 30"/>
          <p:cNvSpPr>
            <a:spLocks noChangeShapeType="1"/>
          </p:cNvSpPr>
          <p:nvPr/>
        </p:nvSpPr>
        <p:spPr bwMode="auto">
          <a:xfrm flipV="1">
            <a:off x="5141913" y="4972050"/>
            <a:ext cx="0" cy="1227138"/>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5" name="Line 31"/>
          <p:cNvSpPr>
            <a:spLocks noChangeShapeType="1"/>
          </p:cNvSpPr>
          <p:nvPr/>
        </p:nvSpPr>
        <p:spPr bwMode="auto">
          <a:xfrm flipV="1">
            <a:off x="6248400" y="4038600"/>
            <a:ext cx="0" cy="53498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6" name="Freeform 32"/>
          <p:cNvSpPr>
            <a:spLocks/>
          </p:cNvSpPr>
          <p:nvPr/>
        </p:nvSpPr>
        <p:spPr bwMode="auto">
          <a:xfrm>
            <a:off x="6161088" y="4111625"/>
            <a:ext cx="88900" cy="174625"/>
          </a:xfrm>
          <a:custGeom>
            <a:avLst/>
            <a:gdLst>
              <a:gd name="T0" fmla="*/ 2147483647 w 56"/>
              <a:gd name="T1" fmla="*/ 2147483647 h 110"/>
              <a:gd name="T2" fmla="*/ 0 w 56"/>
              <a:gd name="T3" fmla="*/ 2147483647 h 110"/>
              <a:gd name="T4" fmla="*/ 2147483647 w 56"/>
              <a:gd name="T5" fmla="*/ 0 h 110"/>
              <a:gd name="T6" fmla="*/ 2147483647 w 56"/>
              <a:gd name="T7" fmla="*/ 2147483647 h 1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110">
                <a:moveTo>
                  <a:pt x="55" y="109"/>
                </a:moveTo>
                <a:lnTo>
                  <a:pt x="0" y="54"/>
                </a:lnTo>
                <a:lnTo>
                  <a:pt x="55" y="0"/>
                </a:lnTo>
                <a:lnTo>
                  <a:pt x="55" y="109"/>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557" name="Line 33"/>
          <p:cNvSpPr>
            <a:spLocks noChangeShapeType="1"/>
          </p:cNvSpPr>
          <p:nvPr/>
        </p:nvSpPr>
        <p:spPr bwMode="auto">
          <a:xfrm>
            <a:off x="6045200" y="4197350"/>
            <a:ext cx="1158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58" name="Rectangle 34"/>
          <p:cNvSpPr>
            <a:spLocks noChangeArrowheads="1"/>
          </p:cNvSpPr>
          <p:nvPr/>
        </p:nvSpPr>
        <p:spPr bwMode="auto">
          <a:xfrm>
            <a:off x="5751513" y="4059238"/>
            <a:ext cx="304800"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A</a:t>
            </a:r>
          </a:p>
        </p:txBody>
      </p:sp>
      <p:sp>
        <p:nvSpPr>
          <p:cNvPr id="108559" name="Rectangle 35"/>
          <p:cNvSpPr>
            <a:spLocks noChangeArrowheads="1"/>
          </p:cNvSpPr>
          <p:nvPr/>
        </p:nvSpPr>
        <p:spPr bwMode="auto">
          <a:xfrm>
            <a:off x="5741988" y="4078288"/>
            <a:ext cx="292100" cy="2476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560" name="Line 36"/>
          <p:cNvSpPr>
            <a:spLocks noChangeShapeType="1"/>
          </p:cNvSpPr>
          <p:nvPr/>
        </p:nvSpPr>
        <p:spPr bwMode="auto">
          <a:xfrm>
            <a:off x="4837113" y="6184900"/>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61" name="Line 37"/>
          <p:cNvSpPr>
            <a:spLocks noChangeShapeType="1"/>
          </p:cNvSpPr>
          <p:nvPr/>
        </p:nvSpPr>
        <p:spPr bwMode="auto">
          <a:xfrm>
            <a:off x="4837113" y="4957763"/>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63" name="Rectangle 42"/>
          <p:cNvSpPr>
            <a:spLocks noChangeArrowheads="1"/>
          </p:cNvSpPr>
          <p:nvPr/>
        </p:nvSpPr>
        <p:spPr bwMode="auto">
          <a:xfrm rot="-5400000">
            <a:off x="4398963" y="5838825"/>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a:solidFill>
                  <a:srgbClr val="000000"/>
                </a:solidFill>
              </a:rPr>
              <a:t>ø 16</a:t>
            </a:r>
          </a:p>
        </p:txBody>
      </p:sp>
      <p:sp>
        <p:nvSpPr>
          <p:cNvPr id="108564" name="Rectangle 43"/>
          <p:cNvSpPr>
            <a:spLocks noChangeArrowheads="1"/>
          </p:cNvSpPr>
          <p:nvPr/>
        </p:nvSpPr>
        <p:spPr bwMode="auto">
          <a:xfrm rot="-5400000">
            <a:off x="4455319" y="5434807"/>
            <a:ext cx="285750"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0</a:t>
            </a:r>
          </a:p>
        </p:txBody>
      </p:sp>
      <p:sp>
        <p:nvSpPr>
          <p:cNvPr id="108565" name="Rectangle 44"/>
          <p:cNvSpPr>
            <a:spLocks noChangeArrowheads="1"/>
          </p:cNvSpPr>
          <p:nvPr/>
        </p:nvSpPr>
        <p:spPr bwMode="auto">
          <a:xfrm rot="-5400000">
            <a:off x="4456906" y="5349082"/>
            <a:ext cx="593725"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-0,06</a:t>
            </a:r>
          </a:p>
        </p:txBody>
      </p:sp>
      <p:sp>
        <p:nvSpPr>
          <p:cNvPr id="108566" name="Line 45"/>
          <p:cNvSpPr>
            <a:spLocks noChangeShapeType="1"/>
          </p:cNvSpPr>
          <p:nvPr/>
        </p:nvSpPr>
        <p:spPr bwMode="auto">
          <a:xfrm>
            <a:off x="4957763" y="4564063"/>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67" name="Line 46"/>
          <p:cNvSpPr>
            <a:spLocks noChangeShapeType="1"/>
          </p:cNvSpPr>
          <p:nvPr/>
        </p:nvSpPr>
        <p:spPr bwMode="auto">
          <a:xfrm>
            <a:off x="4841875" y="4651375"/>
            <a:ext cx="1158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68" name="Rectangle 47"/>
          <p:cNvSpPr>
            <a:spLocks noChangeArrowheads="1"/>
          </p:cNvSpPr>
          <p:nvPr/>
        </p:nvSpPr>
        <p:spPr bwMode="auto">
          <a:xfrm rot="-5400000">
            <a:off x="4572794" y="4055269"/>
            <a:ext cx="692150"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ø 0,04</a:t>
            </a:r>
          </a:p>
        </p:txBody>
      </p:sp>
      <p:sp>
        <p:nvSpPr>
          <p:cNvPr id="108569" name="Rectangle 48"/>
          <p:cNvSpPr>
            <a:spLocks noChangeArrowheads="1"/>
          </p:cNvSpPr>
          <p:nvPr/>
        </p:nvSpPr>
        <p:spPr bwMode="auto">
          <a:xfrm rot="-5400000">
            <a:off x="4767263" y="3403600"/>
            <a:ext cx="306387"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A</a:t>
            </a:r>
          </a:p>
        </p:txBody>
      </p:sp>
      <p:sp>
        <p:nvSpPr>
          <p:cNvPr id="108570" name="Rectangle 49"/>
          <p:cNvSpPr>
            <a:spLocks noChangeArrowheads="1"/>
          </p:cNvSpPr>
          <p:nvPr/>
        </p:nvSpPr>
        <p:spPr bwMode="auto">
          <a:xfrm>
            <a:off x="4760913" y="3425825"/>
            <a:ext cx="277812" cy="13493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571" name="Line 50"/>
          <p:cNvSpPr>
            <a:spLocks noChangeShapeType="1"/>
          </p:cNvSpPr>
          <p:nvPr/>
        </p:nvSpPr>
        <p:spPr bwMode="auto">
          <a:xfrm>
            <a:off x="4754563" y="4521200"/>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72" name="Line 51"/>
          <p:cNvSpPr>
            <a:spLocks noChangeShapeType="1"/>
          </p:cNvSpPr>
          <p:nvPr/>
        </p:nvSpPr>
        <p:spPr bwMode="auto">
          <a:xfrm>
            <a:off x="4754563" y="3665538"/>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73" name="Rectangle 52"/>
          <p:cNvSpPr>
            <a:spLocks noChangeArrowheads="1"/>
          </p:cNvSpPr>
          <p:nvPr/>
        </p:nvSpPr>
        <p:spPr bwMode="auto">
          <a:xfrm rot="-5400000">
            <a:off x="4773613" y="3673475"/>
            <a:ext cx="293687"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000" b="0">
                <a:solidFill>
                  <a:srgbClr val="000000"/>
                </a:solidFill>
              </a:rPr>
              <a:t>M</a:t>
            </a:r>
          </a:p>
        </p:txBody>
      </p:sp>
      <p:sp>
        <p:nvSpPr>
          <p:cNvPr id="108574" name="Oval 53"/>
          <p:cNvSpPr>
            <a:spLocks noChangeArrowheads="1"/>
          </p:cNvSpPr>
          <p:nvPr/>
        </p:nvSpPr>
        <p:spPr bwMode="auto">
          <a:xfrm>
            <a:off x="4803775" y="3714750"/>
            <a:ext cx="190500" cy="188913"/>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576" name="Line 55"/>
          <p:cNvSpPr>
            <a:spLocks noChangeShapeType="1"/>
          </p:cNvSpPr>
          <p:nvPr/>
        </p:nvSpPr>
        <p:spPr bwMode="auto">
          <a:xfrm>
            <a:off x="6619875" y="4554538"/>
            <a:ext cx="0" cy="204946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77" name="Line 56"/>
          <p:cNvSpPr>
            <a:spLocks noChangeShapeType="1"/>
          </p:cNvSpPr>
          <p:nvPr/>
        </p:nvSpPr>
        <p:spPr bwMode="auto">
          <a:xfrm>
            <a:off x="4078288" y="4524375"/>
            <a:ext cx="0" cy="203676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78" name="Line 57"/>
          <p:cNvSpPr>
            <a:spLocks noChangeShapeType="1"/>
          </p:cNvSpPr>
          <p:nvPr/>
        </p:nvSpPr>
        <p:spPr bwMode="auto">
          <a:xfrm>
            <a:off x="2962275" y="6156325"/>
            <a:ext cx="1116013"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79" name="Line 58"/>
          <p:cNvSpPr>
            <a:spLocks noChangeShapeType="1"/>
          </p:cNvSpPr>
          <p:nvPr/>
        </p:nvSpPr>
        <p:spPr bwMode="auto">
          <a:xfrm>
            <a:off x="2962275" y="4929188"/>
            <a:ext cx="1116013"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80" name="Line 59"/>
          <p:cNvSpPr>
            <a:spLocks noChangeShapeType="1"/>
          </p:cNvSpPr>
          <p:nvPr/>
        </p:nvSpPr>
        <p:spPr bwMode="auto">
          <a:xfrm flipV="1">
            <a:off x="4083050" y="3976688"/>
            <a:ext cx="0" cy="5334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81" name="Freeform 60"/>
          <p:cNvSpPr>
            <a:spLocks/>
          </p:cNvSpPr>
          <p:nvPr/>
        </p:nvSpPr>
        <p:spPr bwMode="auto">
          <a:xfrm>
            <a:off x="3995738" y="4062413"/>
            <a:ext cx="88900" cy="160337"/>
          </a:xfrm>
          <a:custGeom>
            <a:avLst/>
            <a:gdLst>
              <a:gd name="T0" fmla="*/ 2147483647 w 56"/>
              <a:gd name="T1" fmla="*/ 2147483647 h 101"/>
              <a:gd name="T2" fmla="*/ 0 w 56"/>
              <a:gd name="T3" fmla="*/ 2147483647 h 101"/>
              <a:gd name="T4" fmla="*/ 2147483647 w 56"/>
              <a:gd name="T5" fmla="*/ 0 h 101"/>
              <a:gd name="T6" fmla="*/ 2147483647 w 56"/>
              <a:gd name="T7" fmla="*/ 2147483647 h 1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101">
                <a:moveTo>
                  <a:pt x="55" y="100"/>
                </a:moveTo>
                <a:lnTo>
                  <a:pt x="0" y="46"/>
                </a:lnTo>
                <a:lnTo>
                  <a:pt x="55" y="0"/>
                </a:lnTo>
                <a:lnTo>
                  <a:pt x="55" y="10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582" name="Line 61"/>
          <p:cNvSpPr>
            <a:spLocks noChangeShapeType="1"/>
          </p:cNvSpPr>
          <p:nvPr/>
        </p:nvSpPr>
        <p:spPr bwMode="auto">
          <a:xfrm>
            <a:off x="3865563" y="4135438"/>
            <a:ext cx="1301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83" name="Rectangle 62"/>
          <p:cNvSpPr>
            <a:spLocks noChangeArrowheads="1"/>
          </p:cNvSpPr>
          <p:nvPr/>
        </p:nvSpPr>
        <p:spPr bwMode="auto">
          <a:xfrm>
            <a:off x="3576638" y="3983038"/>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dirty="0" smtClean="0">
                <a:solidFill>
                  <a:srgbClr val="000000"/>
                </a:solidFill>
              </a:rPr>
              <a:t>C</a:t>
            </a:r>
            <a:endParaRPr lang="fr-FR" altLang="fr-FR" sz="1400" b="0" dirty="0">
              <a:solidFill>
                <a:srgbClr val="000000"/>
              </a:solidFill>
            </a:endParaRPr>
          </a:p>
        </p:txBody>
      </p:sp>
      <p:sp>
        <p:nvSpPr>
          <p:cNvPr id="108584" name="Rectangle 63"/>
          <p:cNvSpPr>
            <a:spLocks noChangeArrowheads="1"/>
          </p:cNvSpPr>
          <p:nvPr/>
        </p:nvSpPr>
        <p:spPr bwMode="auto">
          <a:xfrm>
            <a:off x="3587750" y="4006850"/>
            <a:ext cx="276225" cy="2476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585" name="Line 64"/>
          <p:cNvSpPr>
            <a:spLocks noChangeShapeType="1"/>
          </p:cNvSpPr>
          <p:nvPr/>
        </p:nvSpPr>
        <p:spPr bwMode="auto">
          <a:xfrm>
            <a:off x="2657475" y="6142038"/>
            <a:ext cx="29051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86" name="Line 65"/>
          <p:cNvSpPr>
            <a:spLocks noChangeShapeType="1"/>
          </p:cNvSpPr>
          <p:nvPr/>
        </p:nvSpPr>
        <p:spPr bwMode="auto">
          <a:xfrm>
            <a:off x="2657475" y="4914900"/>
            <a:ext cx="29051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88" name="Rectangle 70"/>
          <p:cNvSpPr>
            <a:spLocks noChangeArrowheads="1"/>
          </p:cNvSpPr>
          <p:nvPr/>
        </p:nvSpPr>
        <p:spPr bwMode="auto">
          <a:xfrm rot="-5400000">
            <a:off x="2233613" y="5795963"/>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a:solidFill>
                  <a:srgbClr val="000000"/>
                </a:solidFill>
              </a:rPr>
              <a:t>ø 16</a:t>
            </a:r>
          </a:p>
        </p:txBody>
      </p:sp>
      <p:sp>
        <p:nvSpPr>
          <p:cNvPr id="108589" name="Rectangle 71"/>
          <p:cNvSpPr>
            <a:spLocks noChangeArrowheads="1"/>
          </p:cNvSpPr>
          <p:nvPr/>
        </p:nvSpPr>
        <p:spPr bwMode="auto">
          <a:xfrm rot="-5400000">
            <a:off x="2161382" y="5379243"/>
            <a:ext cx="533400"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0,14</a:t>
            </a:r>
          </a:p>
        </p:txBody>
      </p:sp>
      <p:sp>
        <p:nvSpPr>
          <p:cNvPr id="108590" name="Rectangle 72"/>
          <p:cNvSpPr>
            <a:spLocks noChangeArrowheads="1"/>
          </p:cNvSpPr>
          <p:nvPr/>
        </p:nvSpPr>
        <p:spPr bwMode="auto">
          <a:xfrm rot="-5400000">
            <a:off x="2374106" y="5426870"/>
            <a:ext cx="434975"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0,1</a:t>
            </a:r>
          </a:p>
        </p:txBody>
      </p:sp>
      <p:sp>
        <p:nvSpPr>
          <p:cNvPr id="108591" name="Line 73"/>
          <p:cNvSpPr>
            <a:spLocks noChangeShapeType="1"/>
          </p:cNvSpPr>
          <p:nvPr/>
        </p:nvSpPr>
        <p:spPr bwMode="auto">
          <a:xfrm>
            <a:off x="2744788" y="4530725"/>
            <a:ext cx="0" cy="1730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92" name="Line 74"/>
          <p:cNvSpPr>
            <a:spLocks noChangeShapeType="1"/>
          </p:cNvSpPr>
          <p:nvPr/>
        </p:nvSpPr>
        <p:spPr bwMode="auto">
          <a:xfrm>
            <a:off x="2614613" y="4618038"/>
            <a:ext cx="1301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93" name="Rectangle 75"/>
          <p:cNvSpPr>
            <a:spLocks noChangeArrowheads="1"/>
          </p:cNvSpPr>
          <p:nvPr/>
        </p:nvSpPr>
        <p:spPr bwMode="auto">
          <a:xfrm rot="-5400000">
            <a:off x="2362994" y="4007644"/>
            <a:ext cx="692150" cy="30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a:solidFill>
                  <a:srgbClr val="000000"/>
                </a:solidFill>
              </a:rPr>
              <a:t>ø 0,04</a:t>
            </a:r>
          </a:p>
        </p:txBody>
      </p:sp>
      <p:sp>
        <p:nvSpPr>
          <p:cNvPr id="108594" name="Rectangle 76"/>
          <p:cNvSpPr>
            <a:spLocks noChangeArrowheads="1"/>
          </p:cNvSpPr>
          <p:nvPr/>
        </p:nvSpPr>
        <p:spPr bwMode="auto">
          <a:xfrm rot="-5400000">
            <a:off x="2567048" y="3351784"/>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400" b="0" dirty="0" smtClean="0">
                <a:solidFill>
                  <a:srgbClr val="000000"/>
                </a:solidFill>
              </a:rPr>
              <a:t>C</a:t>
            </a:r>
            <a:endParaRPr lang="fr-FR" altLang="fr-FR" sz="1400" b="0" dirty="0">
              <a:solidFill>
                <a:srgbClr val="000000"/>
              </a:solidFill>
            </a:endParaRPr>
          </a:p>
        </p:txBody>
      </p:sp>
      <p:sp>
        <p:nvSpPr>
          <p:cNvPr id="108595" name="Rectangle 77"/>
          <p:cNvSpPr>
            <a:spLocks noChangeArrowheads="1"/>
          </p:cNvSpPr>
          <p:nvPr/>
        </p:nvSpPr>
        <p:spPr bwMode="auto">
          <a:xfrm>
            <a:off x="2547938" y="3349625"/>
            <a:ext cx="285750" cy="13906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596" name="Line 78"/>
          <p:cNvSpPr>
            <a:spLocks noChangeShapeType="1"/>
          </p:cNvSpPr>
          <p:nvPr/>
        </p:nvSpPr>
        <p:spPr bwMode="auto">
          <a:xfrm>
            <a:off x="2541588" y="4487863"/>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97" name="Line 79"/>
          <p:cNvSpPr>
            <a:spLocks noChangeShapeType="1"/>
          </p:cNvSpPr>
          <p:nvPr/>
        </p:nvSpPr>
        <p:spPr bwMode="auto">
          <a:xfrm>
            <a:off x="2541588" y="3611563"/>
            <a:ext cx="29051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598" name="Rectangle 80"/>
          <p:cNvSpPr>
            <a:spLocks noChangeArrowheads="1"/>
          </p:cNvSpPr>
          <p:nvPr/>
        </p:nvSpPr>
        <p:spPr bwMode="auto">
          <a:xfrm rot="-5400000">
            <a:off x="2546350" y="3621088"/>
            <a:ext cx="293688"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000" b="0">
                <a:solidFill>
                  <a:srgbClr val="000000"/>
                </a:solidFill>
              </a:rPr>
              <a:t>M</a:t>
            </a:r>
          </a:p>
        </p:txBody>
      </p:sp>
      <p:sp>
        <p:nvSpPr>
          <p:cNvPr id="108599" name="Oval 81"/>
          <p:cNvSpPr>
            <a:spLocks noChangeArrowheads="1"/>
          </p:cNvSpPr>
          <p:nvPr/>
        </p:nvSpPr>
        <p:spPr bwMode="auto">
          <a:xfrm>
            <a:off x="2592388" y="3662363"/>
            <a:ext cx="188912" cy="188912"/>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600" name="Line 82"/>
          <p:cNvSpPr>
            <a:spLocks noChangeShapeType="1"/>
          </p:cNvSpPr>
          <p:nvPr/>
        </p:nvSpPr>
        <p:spPr bwMode="auto">
          <a:xfrm>
            <a:off x="2701925" y="4752975"/>
            <a:ext cx="0" cy="171450"/>
          </a:xfrm>
          <a:prstGeom prst="line">
            <a:avLst/>
          </a:prstGeom>
          <a:noFill/>
          <a:ln w="12700">
            <a:solidFill>
              <a:srgbClr val="00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01" name="Rectangle 83"/>
          <p:cNvSpPr>
            <a:spLocks noChangeArrowheads="1"/>
          </p:cNvSpPr>
          <p:nvPr/>
        </p:nvSpPr>
        <p:spPr bwMode="auto">
          <a:xfrm rot="-5400000">
            <a:off x="2374106" y="5082382"/>
            <a:ext cx="277813"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100" b="0">
                <a:solidFill>
                  <a:srgbClr val="000000"/>
                </a:solidFill>
              </a:rPr>
              <a:t>E</a:t>
            </a:r>
          </a:p>
        </p:txBody>
      </p:sp>
      <p:sp>
        <p:nvSpPr>
          <p:cNvPr id="108602" name="Rectangle 84"/>
          <p:cNvSpPr>
            <a:spLocks noChangeArrowheads="1"/>
          </p:cNvSpPr>
          <p:nvPr/>
        </p:nvSpPr>
        <p:spPr bwMode="auto">
          <a:xfrm rot="-5400000">
            <a:off x="4494213" y="4997450"/>
            <a:ext cx="280988" cy="261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100" b="0">
                <a:solidFill>
                  <a:srgbClr val="000000"/>
                </a:solidFill>
              </a:rPr>
              <a:t>E</a:t>
            </a:r>
          </a:p>
        </p:txBody>
      </p:sp>
      <p:sp>
        <p:nvSpPr>
          <p:cNvPr id="108603" name="Rectangle 85"/>
          <p:cNvSpPr>
            <a:spLocks noChangeArrowheads="1"/>
          </p:cNvSpPr>
          <p:nvPr/>
        </p:nvSpPr>
        <p:spPr bwMode="auto">
          <a:xfrm>
            <a:off x="6811963" y="4794250"/>
            <a:ext cx="1911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rPr>
              <a:t>Enveloppe : ø16 </a:t>
            </a:r>
          </a:p>
        </p:txBody>
      </p:sp>
      <p:sp>
        <p:nvSpPr>
          <p:cNvPr id="108604" name="Rectangle 86"/>
          <p:cNvSpPr>
            <a:spLocks noChangeArrowheads="1"/>
          </p:cNvSpPr>
          <p:nvPr/>
        </p:nvSpPr>
        <p:spPr bwMode="auto">
          <a:xfrm>
            <a:off x="6811963" y="5262563"/>
            <a:ext cx="2165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rPr>
              <a:t>Etat virtuel : ø16,04</a:t>
            </a:r>
          </a:p>
        </p:txBody>
      </p:sp>
      <p:sp>
        <p:nvSpPr>
          <p:cNvPr id="108605" name="Rectangle 87"/>
          <p:cNvSpPr>
            <a:spLocks noChangeArrowheads="1"/>
          </p:cNvSpPr>
          <p:nvPr/>
        </p:nvSpPr>
        <p:spPr bwMode="auto">
          <a:xfrm>
            <a:off x="46038" y="4932363"/>
            <a:ext cx="2101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rPr>
              <a:t>Enveloppe : ø16,1 </a:t>
            </a:r>
          </a:p>
        </p:txBody>
      </p:sp>
      <p:sp>
        <p:nvSpPr>
          <p:cNvPr id="108606" name="Rectangle 88"/>
          <p:cNvSpPr>
            <a:spLocks noChangeArrowheads="1"/>
          </p:cNvSpPr>
          <p:nvPr/>
        </p:nvSpPr>
        <p:spPr bwMode="auto">
          <a:xfrm>
            <a:off x="84138" y="5330825"/>
            <a:ext cx="2165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rgbClr val="000000"/>
                </a:solidFill>
              </a:rPr>
              <a:t>Etat virtuel : ø16,06</a:t>
            </a:r>
          </a:p>
        </p:txBody>
      </p:sp>
      <p:sp>
        <p:nvSpPr>
          <p:cNvPr id="108607" name="Line 89"/>
          <p:cNvSpPr>
            <a:spLocks noChangeShapeType="1"/>
          </p:cNvSpPr>
          <p:nvPr/>
        </p:nvSpPr>
        <p:spPr bwMode="auto">
          <a:xfrm>
            <a:off x="2849563" y="5572125"/>
            <a:ext cx="14097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08" name="Line 90"/>
          <p:cNvSpPr>
            <a:spLocks noChangeShapeType="1"/>
          </p:cNvSpPr>
          <p:nvPr/>
        </p:nvSpPr>
        <p:spPr bwMode="auto">
          <a:xfrm>
            <a:off x="5159375" y="5572125"/>
            <a:ext cx="14097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09" name="Oval 91"/>
          <p:cNvSpPr>
            <a:spLocks noChangeArrowheads="1"/>
          </p:cNvSpPr>
          <p:nvPr/>
        </p:nvSpPr>
        <p:spPr bwMode="auto">
          <a:xfrm>
            <a:off x="2374900" y="5080000"/>
            <a:ext cx="247650" cy="2476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610" name="Oval 92"/>
          <p:cNvSpPr>
            <a:spLocks noChangeArrowheads="1"/>
          </p:cNvSpPr>
          <p:nvPr/>
        </p:nvSpPr>
        <p:spPr bwMode="auto">
          <a:xfrm>
            <a:off x="4495800" y="4995863"/>
            <a:ext cx="247650" cy="247650"/>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b="0">
              <a:solidFill>
                <a:schemeClr val="tx1"/>
              </a:solidFill>
            </a:endParaRPr>
          </a:p>
        </p:txBody>
      </p:sp>
      <p:sp>
        <p:nvSpPr>
          <p:cNvPr id="108611" name="Text Box 93"/>
          <p:cNvSpPr txBox="1">
            <a:spLocks noChangeArrowheads="1"/>
          </p:cNvSpPr>
          <p:nvPr/>
        </p:nvSpPr>
        <p:spPr bwMode="auto">
          <a:xfrm>
            <a:off x="117475" y="149225"/>
            <a:ext cx="4384675"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400">
                <a:solidFill>
                  <a:schemeClr val="tx1"/>
                </a:solidFill>
              </a:rPr>
              <a:t>TOLERANCES NON NULLES</a:t>
            </a:r>
          </a:p>
        </p:txBody>
      </p:sp>
      <p:grpSp>
        <p:nvGrpSpPr>
          <p:cNvPr id="108612" name="Groupe 1"/>
          <p:cNvGrpSpPr>
            <a:grpSpLocks/>
          </p:cNvGrpSpPr>
          <p:nvPr/>
        </p:nvGrpSpPr>
        <p:grpSpPr bwMode="auto">
          <a:xfrm>
            <a:off x="655638" y="611188"/>
            <a:ext cx="7756525" cy="2579687"/>
            <a:chOff x="-1148638" y="4226601"/>
            <a:chExt cx="7756525" cy="2579687"/>
          </a:xfrm>
        </p:grpSpPr>
        <p:sp>
          <p:nvSpPr>
            <p:cNvPr id="108613" name="Freeform 94" descr="Diagonales larges vers le bas"/>
            <p:cNvSpPr>
              <a:spLocks/>
            </p:cNvSpPr>
            <p:nvPr/>
          </p:nvSpPr>
          <p:spPr bwMode="auto">
            <a:xfrm>
              <a:off x="3640849" y="4847313"/>
              <a:ext cx="1171575" cy="677863"/>
            </a:xfrm>
            <a:custGeom>
              <a:avLst/>
              <a:gdLst>
                <a:gd name="T0" fmla="*/ 2147483647 w 870"/>
                <a:gd name="T1" fmla="*/ 2147483647 h 505"/>
                <a:gd name="T2" fmla="*/ 2147483647 w 870"/>
                <a:gd name="T3" fmla="*/ 2147483647 h 505"/>
                <a:gd name="T4" fmla="*/ 2147483647 w 870"/>
                <a:gd name="T5" fmla="*/ 0 h 505"/>
                <a:gd name="T6" fmla="*/ 2147483647 w 870"/>
                <a:gd name="T7" fmla="*/ 2147483647 h 505"/>
                <a:gd name="T8" fmla="*/ 2147483647 w 870"/>
                <a:gd name="T9" fmla="*/ 2147483647 h 505"/>
                <a:gd name="T10" fmla="*/ 0 w 870"/>
                <a:gd name="T11" fmla="*/ 2147483647 h 505"/>
                <a:gd name="T12" fmla="*/ 2147483647 w 870"/>
                <a:gd name="T13" fmla="*/ 2147483647 h 5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0" h="505">
                  <a:moveTo>
                    <a:pt x="16" y="504"/>
                  </a:moveTo>
                  <a:lnTo>
                    <a:pt x="869" y="384"/>
                  </a:lnTo>
                  <a:lnTo>
                    <a:pt x="861" y="0"/>
                  </a:lnTo>
                  <a:lnTo>
                    <a:pt x="678" y="16"/>
                  </a:lnTo>
                  <a:lnTo>
                    <a:pt x="701" y="240"/>
                  </a:lnTo>
                  <a:lnTo>
                    <a:pt x="0" y="344"/>
                  </a:lnTo>
                  <a:lnTo>
                    <a:pt x="16" y="504"/>
                  </a:lnTo>
                </a:path>
              </a:pathLst>
            </a:custGeom>
            <a:pattFill prst="wdDnDiag">
              <a:fgClr>
                <a:schemeClr val="tx1"/>
              </a:fgClr>
              <a:bgClr>
                <a:schemeClr val="bg1"/>
              </a:bgClr>
            </a:patt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14" name="Freeform 95" descr="Diagonales larges vers le bas"/>
            <p:cNvSpPr>
              <a:spLocks/>
            </p:cNvSpPr>
            <p:nvPr/>
          </p:nvSpPr>
          <p:spPr bwMode="auto">
            <a:xfrm>
              <a:off x="3748799" y="5912526"/>
              <a:ext cx="1095375" cy="538162"/>
            </a:xfrm>
            <a:custGeom>
              <a:avLst/>
              <a:gdLst>
                <a:gd name="T0" fmla="*/ 0 w 814"/>
                <a:gd name="T1" fmla="*/ 2147483647 h 401"/>
                <a:gd name="T2" fmla="*/ 2147483647 w 814"/>
                <a:gd name="T3" fmla="*/ 0 h 401"/>
                <a:gd name="T4" fmla="*/ 2147483647 w 814"/>
                <a:gd name="T5" fmla="*/ 2147483647 h 401"/>
                <a:gd name="T6" fmla="*/ 2147483647 w 814"/>
                <a:gd name="T7" fmla="*/ 2147483647 h 401"/>
                <a:gd name="T8" fmla="*/ 2147483647 w 814"/>
                <a:gd name="T9" fmla="*/ 2147483647 h 401"/>
                <a:gd name="T10" fmla="*/ 2147483647 w 814"/>
                <a:gd name="T11" fmla="*/ 2147483647 h 401"/>
                <a:gd name="T12" fmla="*/ 0 w 814"/>
                <a:gd name="T13" fmla="*/ 2147483647 h 4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4" h="401">
                  <a:moveTo>
                    <a:pt x="0" y="120"/>
                  </a:moveTo>
                  <a:lnTo>
                    <a:pt x="805" y="0"/>
                  </a:lnTo>
                  <a:lnTo>
                    <a:pt x="813" y="384"/>
                  </a:lnTo>
                  <a:lnTo>
                    <a:pt x="701" y="400"/>
                  </a:lnTo>
                  <a:lnTo>
                    <a:pt x="677" y="168"/>
                  </a:lnTo>
                  <a:lnTo>
                    <a:pt x="32" y="248"/>
                  </a:lnTo>
                  <a:lnTo>
                    <a:pt x="0" y="120"/>
                  </a:lnTo>
                </a:path>
              </a:pathLst>
            </a:custGeom>
            <a:pattFill prst="wdDnDiag">
              <a:fgClr>
                <a:schemeClr val="tx1"/>
              </a:fgClr>
              <a:bgClr>
                <a:schemeClr val="bg1"/>
              </a:bgClr>
            </a:patt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15" name="Line 96"/>
            <p:cNvSpPr>
              <a:spLocks noChangeShapeType="1"/>
            </p:cNvSpPr>
            <p:nvPr/>
          </p:nvSpPr>
          <p:spPr bwMode="auto">
            <a:xfrm>
              <a:off x="3663074" y="5525176"/>
              <a:ext cx="85725" cy="547687"/>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16" name="Line 97"/>
            <p:cNvSpPr>
              <a:spLocks noChangeShapeType="1"/>
            </p:cNvSpPr>
            <p:nvPr/>
          </p:nvSpPr>
          <p:spPr bwMode="auto">
            <a:xfrm>
              <a:off x="4810837" y="5363251"/>
              <a:ext cx="20637" cy="5492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17" name="Freeform 98" descr="Diagonales larges vers le haut"/>
            <p:cNvSpPr>
              <a:spLocks/>
            </p:cNvSpPr>
            <p:nvPr/>
          </p:nvSpPr>
          <p:spPr bwMode="auto">
            <a:xfrm>
              <a:off x="3629737" y="4793338"/>
              <a:ext cx="946150" cy="366713"/>
            </a:xfrm>
            <a:custGeom>
              <a:avLst/>
              <a:gdLst>
                <a:gd name="T0" fmla="*/ 0 w 703"/>
                <a:gd name="T1" fmla="*/ 2147483647 h 273"/>
                <a:gd name="T2" fmla="*/ 2147483647 w 703"/>
                <a:gd name="T3" fmla="*/ 2147483647 h 273"/>
                <a:gd name="T4" fmla="*/ 2147483647 w 703"/>
                <a:gd name="T5" fmla="*/ 0 h 273"/>
                <a:gd name="T6" fmla="*/ 0 w 703"/>
                <a:gd name="T7" fmla="*/ 2147483647 h 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3" h="273">
                  <a:moveTo>
                    <a:pt x="0" y="272"/>
                  </a:moveTo>
                  <a:lnTo>
                    <a:pt x="702" y="272"/>
                  </a:lnTo>
                  <a:lnTo>
                    <a:pt x="654" y="0"/>
                  </a:lnTo>
                  <a:lnTo>
                    <a:pt x="0" y="272"/>
                  </a:lnTo>
                </a:path>
              </a:pathLst>
            </a:custGeom>
            <a:pattFill prst="wdUp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18" name="Freeform 99"/>
            <p:cNvSpPr>
              <a:spLocks/>
            </p:cNvSpPr>
            <p:nvPr/>
          </p:nvSpPr>
          <p:spPr bwMode="auto">
            <a:xfrm>
              <a:off x="3629737" y="4793338"/>
              <a:ext cx="946150" cy="366713"/>
            </a:xfrm>
            <a:custGeom>
              <a:avLst/>
              <a:gdLst>
                <a:gd name="T0" fmla="*/ 0 w 703"/>
                <a:gd name="T1" fmla="*/ 2147483647 h 273"/>
                <a:gd name="T2" fmla="*/ 2147483647 w 703"/>
                <a:gd name="T3" fmla="*/ 2147483647 h 273"/>
                <a:gd name="T4" fmla="*/ 2147483647 w 703"/>
                <a:gd name="T5" fmla="*/ 0 h 273"/>
                <a:gd name="T6" fmla="*/ 0 60000 65536"/>
                <a:gd name="T7" fmla="*/ 0 60000 65536"/>
                <a:gd name="T8" fmla="*/ 0 60000 65536"/>
              </a:gdLst>
              <a:ahLst/>
              <a:cxnLst>
                <a:cxn ang="T6">
                  <a:pos x="T0" y="T1"/>
                </a:cxn>
                <a:cxn ang="T7">
                  <a:pos x="T2" y="T3"/>
                </a:cxn>
                <a:cxn ang="T8">
                  <a:pos x="T4" y="T5"/>
                </a:cxn>
              </a:cxnLst>
              <a:rect l="0" t="0" r="r" b="b"/>
              <a:pathLst>
                <a:path w="703" h="273">
                  <a:moveTo>
                    <a:pt x="0" y="272"/>
                  </a:moveTo>
                  <a:lnTo>
                    <a:pt x="702" y="272"/>
                  </a:lnTo>
                  <a:lnTo>
                    <a:pt x="654" y="0"/>
                  </a:lnTo>
                </a:path>
              </a:pathLst>
            </a:custGeom>
            <a:noFill/>
            <a:ln w="254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19" name="Freeform 100" descr="Diagonales larges vers le haut"/>
            <p:cNvSpPr>
              <a:spLocks/>
            </p:cNvSpPr>
            <p:nvPr/>
          </p:nvSpPr>
          <p:spPr bwMode="auto">
            <a:xfrm>
              <a:off x="3726574" y="6353851"/>
              <a:ext cx="1031875" cy="452437"/>
            </a:xfrm>
            <a:custGeom>
              <a:avLst/>
              <a:gdLst>
                <a:gd name="T0" fmla="*/ 0 w 766"/>
                <a:gd name="T1" fmla="*/ 2147483647 h 337"/>
                <a:gd name="T2" fmla="*/ 2147483647 w 766"/>
                <a:gd name="T3" fmla="*/ 0 h 337"/>
                <a:gd name="T4" fmla="*/ 2147483647 w 766"/>
                <a:gd name="T5" fmla="*/ 2147483647 h 337"/>
                <a:gd name="T6" fmla="*/ 2147483647 w 766"/>
                <a:gd name="T7" fmla="*/ 2147483647 h 337"/>
                <a:gd name="T8" fmla="*/ 2147483647 w 766"/>
                <a:gd name="T9" fmla="*/ 2147483647 h 337"/>
                <a:gd name="T10" fmla="*/ 2147483647 w 766"/>
                <a:gd name="T11" fmla="*/ 2147483647 h 337"/>
                <a:gd name="T12" fmla="*/ 0 w 766"/>
                <a:gd name="T13" fmla="*/ 2147483647 h 3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6" h="337">
                  <a:moveTo>
                    <a:pt x="0" y="16"/>
                  </a:moveTo>
                  <a:lnTo>
                    <a:pt x="701" y="0"/>
                  </a:lnTo>
                  <a:lnTo>
                    <a:pt x="765" y="312"/>
                  </a:lnTo>
                  <a:lnTo>
                    <a:pt x="630" y="312"/>
                  </a:lnTo>
                  <a:lnTo>
                    <a:pt x="630" y="336"/>
                  </a:lnTo>
                  <a:lnTo>
                    <a:pt x="630" y="312"/>
                  </a:lnTo>
                  <a:lnTo>
                    <a:pt x="0" y="16"/>
                  </a:lnTo>
                </a:path>
              </a:pathLst>
            </a:custGeom>
            <a:pattFill prst="wdUp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20" name="Freeform 101"/>
            <p:cNvSpPr>
              <a:spLocks/>
            </p:cNvSpPr>
            <p:nvPr/>
          </p:nvSpPr>
          <p:spPr bwMode="auto">
            <a:xfrm>
              <a:off x="3726574" y="6353851"/>
              <a:ext cx="1031875" cy="452437"/>
            </a:xfrm>
            <a:custGeom>
              <a:avLst/>
              <a:gdLst>
                <a:gd name="T0" fmla="*/ 0 w 766"/>
                <a:gd name="T1" fmla="*/ 2147483647 h 337"/>
                <a:gd name="T2" fmla="*/ 2147483647 w 766"/>
                <a:gd name="T3" fmla="*/ 0 h 337"/>
                <a:gd name="T4" fmla="*/ 2147483647 w 766"/>
                <a:gd name="T5" fmla="*/ 2147483647 h 337"/>
                <a:gd name="T6" fmla="*/ 2147483647 w 766"/>
                <a:gd name="T7" fmla="*/ 2147483647 h 337"/>
                <a:gd name="T8" fmla="*/ 2147483647 w 766"/>
                <a:gd name="T9" fmla="*/ 2147483647 h 337"/>
                <a:gd name="T10" fmla="*/ 2147483647 w 766"/>
                <a:gd name="T11" fmla="*/ 2147483647 h 3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6" h="337">
                  <a:moveTo>
                    <a:pt x="0" y="16"/>
                  </a:moveTo>
                  <a:lnTo>
                    <a:pt x="701" y="0"/>
                  </a:lnTo>
                  <a:lnTo>
                    <a:pt x="765" y="312"/>
                  </a:lnTo>
                  <a:lnTo>
                    <a:pt x="630" y="312"/>
                  </a:lnTo>
                  <a:lnTo>
                    <a:pt x="630" y="336"/>
                  </a:lnTo>
                  <a:lnTo>
                    <a:pt x="630" y="312"/>
                  </a:lnTo>
                </a:path>
              </a:pathLst>
            </a:custGeom>
            <a:noFill/>
            <a:ln w="254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21" name="Line 102"/>
            <p:cNvSpPr>
              <a:spLocks noChangeShapeType="1"/>
            </p:cNvSpPr>
            <p:nvPr/>
          </p:nvSpPr>
          <p:spPr bwMode="auto">
            <a:xfrm>
              <a:off x="3394787" y="6363376"/>
              <a:ext cx="3968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22" name="Line 103"/>
            <p:cNvSpPr>
              <a:spLocks noChangeShapeType="1"/>
            </p:cNvSpPr>
            <p:nvPr/>
          </p:nvSpPr>
          <p:spPr bwMode="auto">
            <a:xfrm>
              <a:off x="3426537" y="6245901"/>
              <a:ext cx="3873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623" name="Group 104"/>
            <p:cNvGrpSpPr>
              <a:grpSpLocks/>
            </p:cNvGrpSpPr>
            <p:nvPr/>
          </p:nvGrpSpPr>
          <p:grpSpPr bwMode="auto">
            <a:xfrm>
              <a:off x="3459874" y="5912526"/>
              <a:ext cx="107950" cy="334962"/>
              <a:chOff x="2935" y="1176"/>
              <a:chExt cx="81" cy="249"/>
            </a:xfrm>
          </p:grpSpPr>
          <p:sp>
            <p:nvSpPr>
              <p:cNvPr id="108671" name="Freeform 105"/>
              <p:cNvSpPr>
                <a:spLocks/>
              </p:cNvSpPr>
              <p:nvPr/>
            </p:nvSpPr>
            <p:spPr bwMode="auto">
              <a:xfrm>
                <a:off x="2935" y="1320"/>
                <a:ext cx="81" cy="105"/>
              </a:xfrm>
              <a:custGeom>
                <a:avLst/>
                <a:gdLst>
                  <a:gd name="T0" fmla="*/ 40 w 81"/>
                  <a:gd name="T1" fmla="*/ 104 h 105"/>
                  <a:gd name="T2" fmla="*/ 0 w 81"/>
                  <a:gd name="T3" fmla="*/ 0 h 105"/>
                  <a:gd name="T4" fmla="*/ 40 w 81"/>
                  <a:gd name="T5" fmla="*/ 0 h 105"/>
                  <a:gd name="T6" fmla="*/ 80 w 81"/>
                  <a:gd name="T7" fmla="*/ 0 h 105"/>
                  <a:gd name="T8" fmla="*/ 40 w 81"/>
                  <a:gd name="T9" fmla="*/ 104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05">
                    <a:moveTo>
                      <a:pt x="40" y="104"/>
                    </a:moveTo>
                    <a:lnTo>
                      <a:pt x="0" y="0"/>
                    </a:lnTo>
                    <a:lnTo>
                      <a:pt x="40" y="0"/>
                    </a:lnTo>
                    <a:lnTo>
                      <a:pt x="80" y="0"/>
                    </a:lnTo>
                    <a:lnTo>
                      <a:pt x="40" y="104"/>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72" name="Line 106"/>
              <p:cNvSpPr>
                <a:spLocks noChangeShapeType="1"/>
              </p:cNvSpPr>
              <p:nvPr/>
            </p:nvSpPr>
            <p:spPr bwMode="auto">
              <a:xfrm flipV="1">
                <a:off x="2975" y="1176"/>
                <a:ext cx="0" cy="14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8624" name="Line 107"/>
            <p:cNvSpPr>
              <a:spLocks noChangeShapeType="1"/>
            </p:cNvSpPr>
            <p:nvPr/>
          </p:nvSpPr>
          <p:spPr bwMode="auto">
            <a:xfrm flipV="1">
              <a:off x="3513849" y="6245901"/>
              <a:ext cx="0" cy="968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625" name="Group 108"/>
            <p:cNvGrpSpPr>
              <a:grpSpLocks/>
            </p:cNvGrpSpPr>
            <p:nvPr/>
          </p:nvGrpSpPr>
          <p:grpSpPr bwMode="auto">
            <a:xfrm>
              <a:off x="3459874" y="6363376"/>
              <a:ext cx="107950" cy="215900"/>
              <a:chOff x="2935" y="1512"/>
              <a:chExt cx="81" cy="160"/>
            </a:xfrm>
          </p:grpSpPr>
          <p:sp>
            <p:nvSpPr>
              <p:cNvPr id="108669" name="Freeform 109"/>
              <p:cNvSpPr>
                <a:spLocks/>
              </p:cNvSpPr>
              <p:nvPr/>
            </p:nvSpPr>
            <p:spPr bwMode="auto">
              <a:xfrm>
                <a:off x="2935" y="1512"/>
                <a:ext cx="81" cy="105"/>
              </a:xfrm>
              <a:custGeom>
                <a:avLst/>
                <a:gdLst>
                  <a:gd name="T0" fmla="*/ 40 w 81"/>
                  <a:gd name="T1" fmla="*/ 0 h 105"/>
                  <a:gd name="T2" fmla="*/ 80 w 81"/>
                  <a:gd name="T3" fmla="*/ 104 h 105"/>
                  <a:gd name="T4" fmla="*/ 40 w 81"/>
                  <a:gd name="T5" fmla="*/ 104 h 105"/>
                  <a:gd name="T6" fmla="*/ 0 w 81"/>
                  <a:gd name="T7" fmla="*/ 104 h 105"/>
                  <a:gd name="T8" fmla="*/ 40 w 81"/>
                  <a:gd name="T9" fmla="*/ 0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05">
                    <a:moveTo>
                      <a:pt x="40" y="0"/>
                    </a:moveTo>
                    <a:lnTo>
                      <a:pt x="80" y="104"/>
                    </a:lnTo>
                    <a:lnTo>
                      <a:pt x="40" y="104"/>
                    </a:lnTo>
                    <a:lnTo>
                      <a:pt x="0" y="104"/>
                    </a:lnTo>
                    <a:lnTo>
                      <a:pt x="4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70" name="Line 110"/>
              <p:cNvSpPr>
                <a:spLocks noChangeShapeType="1"/>
              </p:cNvSpPr>
              <p:nvPr/>
            </p:nvSpPr>
            <p:spPr bwMode="auto">
              <a:xfrm flipV="1">
                <a:off x="2975" y="1616"/>
                <a:ext cx="0" cy="56"/>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8626" name="Rectangle 111"/>
            <p:cNvSpPr>
              <a:spLocks noChangeArrowheads="1"/>
            </p:cNvSpPr>
            <p:nvPr/>
          </p:nvSpPr>
          <p:spPr bwMode="auto">
            <a:xfrm>
              <a:off x="2685174" y="6115726"/>
              <a:ext cx="782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a:solidFill>
                    <a:srgbClr val="000000"/>
                  </a:solidFill>
                </a:rPr>
                <a:t>Jeu J2</a:t>
              </a:r>
            </a:p>
          </p:txBody>
        </p:sp>
        <p:sp>
          <p:nvSpPr>
            <p:cNvPr id="108627" name="Rectangle 112"/>
            <p:cNvSpPr>
              <a:spLocks noChangeArrowheads="1"/>
            </p:cNvSpPr>
            <p:nvPr/>
          </p:nvSpPr>
          <p:spPr bwMode="auto">
            <a:xfrm>
              <a:off x="-1148638" y="5134651"/>
              <a:ext cx="790281"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b="0">
                  <a:solidFill>
                    <a:srgbClr val="000000"/>
                  </a:solidFill>
                </a:rPr>
                <a:t>Jeu J1</a:t>
              </a:r>
            </a:p>
          </p:txBody>
        </p:sp>
        <p:sp>
          <p:nvSpPr>
            <p:cNvPr id="108628" name="Freeform 113" descr="Diagonales larges vers le bas"/>
            <p:cNvSpPr>
              <a:spLocks/>
            </p:cNvSpPr>
            <p:nvPr/>
          </p:nvSpPr>
          <p:spPr bwMode="auto">
            <a:xfrm rot="-401266">
              <a:off x="-32626" y="4991776"/>
              <a:ext cx="1212850" cy="539750"/>
            </a:xfrm>
            <a:custGeom>
              <a:avLst/>
              <a:gdLst>
                <a:gd name="T0" fmla="*/ 0 w 901"/>
                <a:gd name="T1" fmla="*/ 2147483647 h 401"/>
                <a:gd name="T2" fmla="*/ 2147483647 w 901"/>
                <a:gd name="T3" fmla="*/ 2147483647 h 401"/>
                <a:gd name="T4" fmla="*/ 2147483647 w 901"/>
                <a:gd name="T5" fmla="*/ 2147483647 h 401"/>
                <a:gd name="T6" fmla="*/ 2147483647 w 901"/>
                <a:gd name="T7" fmla="*/ 0 h 401"/>
                <a:gd name="T8" fmla="*/ 2147483647 w 901"/>
                <a:gd name="T9" fmla="*/ 2147483647 h 401"/>
                <a:gd name="T10" fmla="*/ 2147483647 w 901"/>
                <a:gd name="T11" fmla="*/ 2147483647 h 401"/>
                <a:gd name="T12" fmla="*/ 0 w 901"/>
                <a:gd name="T13" fmla="*/ 2147483647 h 4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1" h="401">
                  <a:moveTo>
                    <a:pt x="0" y="400"/>
                  </a:moveTo>
                  <a:lnTo>
                    <a:pt x="860" y="400"/>
                  </a:lnTo>
                  <a:lnTo>
                    <a:pt x="900" y="16"/>
                  </a:lnTo>
                  <a:lnTo>
                    <a:pt x="717" y="0"/>
                  </a:lnTo>
                  <a:lnTo>
                    <a:pt x="709" y="232"/>
                  </a:lnTo>
                  <a:lnTo>
                    <a:pt x="8" y="240"/>
                  </a:lnTo>
                  <a:lnTo>
                    <a:pt x="0" y="400"/>
                  </a:lnTo>
                </a:path>
              </a:pathLst>
            </a:custGeom>
            <a:pattFill prst="wdDnDiag">
              <a:fgClr>
                <a:schemeClr val="tx1"/>
              </a:fgClr>
              <a:bgClr>
                <a:schemeClr val="bg1"/>
              </a:bgClr>
            </a:patt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29" name="Freeform 114" descr="Diagonales larges vers le bas"/>
            <p:cNvSpPr>
              <a:spLocks/>
            </p:cNvSpPr>
            <p:nvPr/>
          </p:nvSpPr>
          <p:spPr bwMode="auto">
            <a:xfrm rot="-401266">
              <a:off x="91199" y="6023651"/>
              <a:ext cx="1095375" cy="517525"/>
            </a:xfrm>
            <a:custGeom>
              <a:avLst/>
              <a:gdLst>
                <a:gd name="T0" fmla="*/ 0 w 814"/>
                <a:gd name="T1" fmla="*/ 2147483647 h 385"/>
                <a:gd name="T2" fmla="*/ 2147483647 w 814"/>
                <a:gd name="T3" fmla="*/ 0 h 385"/>
                <a:gd name="T4" fmla="*/ 2147483647 w 814"/>
                <a:gd name="T5" fmla="*/ 2147483647 h 385"/>
                <a:gd name="T6" fmla="*/ 2147483647 w 814"/>
                <a:gd name="T7" fmla="*/ 2147483647 h 385"/>
                <a:gd name="T8" fmla="*/ 2147483647 w 814"/>
                <a:gd name="T9" fmla="*/ 2147483647 h 385"/>
                <a:gd name="T10" fmla="*/ 2147483647 w 814"/>
                <a:gd name="T11" fmla="*/ 2147483647 h 385"/>
                <a:gd name="T12" fmla="*/ 0 w 814"/>
                <a:gd name="T13" fmla="*/ 2147483647 h 3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4" h="385">
                  <a:moveTo>
                    <a:pt x="0" y="8"/>
                  </a:moveTo>
                  <a:lnTo>
                    <a:pt x="813" y="0"/>
                  </a:lnTo>
                  <a:lnTo>
                    <a:pt x="773" y="384"/>
                  </a:lnTo>
                  <a:lnTo>
                    <a:pt x="661" y="384"/>
                  </a:lnTo>
                  <a:lnTo>
                    <a:pt x="669" y="152"/>
                  </a:lnTo>
                  <a:lnTo>
                    <a:pt x="16" y="144"/>
                  </a:lnTo>
                  <a:lnTo>
                    <a:pt x="0" y="8"/>
                  </a:lnTo>
                </a:path>
              </a:pathLst>
            </a:custGeom>
            <a:pattFill prst="wdDnDiag">
              <a:fgClr>
                <a:schemeClr val="tx1"/>
              </a:fgClr>
              <a:bgClr>
                <a:schemeClr val="bg1"/>
              </a:bgClr>
            </a:pattFill>
            <a:ln w="254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30" name="Line 115"/>
            <p:cNvSpPr>
              <a:spLocks noChangeShapeType="1"/>
            </p:cNvSpPr>
            <p:nvPr/>
          </p:nvSpPr>
          <p:spPr bwMode="auto">
            <a:xfrm rot="-401266">
              <a:off x="35637" y="5552163"/>
              <a:ext cx="0" cy="549275"/>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31" name="Line 116"/>
            <p:cNvSpPr>
              <a:spLocks noChangeShapeType="1"/>
            </p:cNvSpPr>
            <p:nvPr/>
          </p:nvSpPr>
          <p:spPr bwMode="auto">
            <a:xfrm rot="21198734" flipV="1">
              <a:off x="1119899" y="5420401"/>
              <a:ext cx="63500" cy="53816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32" name="Freeform 117" descr="Diagonales larges vers le haut"/>
            <p:cNvSpPr>
              <a:spLocks/>
            </p:cNvSpPr>
            <p:nvPr/>
          </p:nvSpPr>
          <p:spPr bwMode="auto">
            <a:xfrm>
              <a:off x="-377113" y="4728251"/>
              <a:ext cx="936625" cy="466725"/>
            </a:xfrm>
            <a:custGeom>
              <a:avLst/>
              <a:gdLst>
                <a:gd name="T0" fmla="*/ 0 w 696"/>
                <a:gd name="T1" fmla="*/ 2147483647 h 347"/>
                <a:gd name="T2" fmla="*/ 2147483647 w 696"/>
                <a:gd name="T3" fmla="*/ 2147483647 h 347"/>
                <a:gd name="T4" fmla="*/ 2147483647 w 696"/>
                <a:gd name="T5" fmla="*/ 0 h 347"/>
                <a:gd name="T6" fmla="*/ 0 w 696"/>
                <a:gd name="T7" fmla="*/ 2147483647 h 3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6" h="347">
                  <a:moveTo>
                    <a:pt x="0" y="347"/>
                  </a:moveTo>
                  <a:lnTo>
                    <a:pt x="696" y="266"/>
                  </a:lnTo>
                  <a:lnTo>
                    <a:pt x="658" y="0"/>
                  </a:lnTo>
                  <a:lnTo>
                    <a:pt x="0" y="347"/>
                  </a:lnTo>
                </a:path>
              </a:pathLst>
            </a:custGeom>
            <a:pattFill prst="wdUp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33" name="Freeform 118"/>
            <p:cNvSpPr>
              <a:spLocks/>
            </p:cNvSpPr>
            <p:nvPr/>
          </p:nvSpPr>
          <p:spPr bwMode="auto">
            <a:xfrm>
              <a:off x="-377113" y="4733013"/>
              <a:ext cx="936625" cy="473075"/>
            </a:xfrm>
            <a:custGeom>
              <a:avLst/>
              <a:gdLst>
                <a:gd name="T0" fmla="*/ 0 w 696"/>
                <a:gd name="T1" fmla="*/ 2147483647 h 351"/>
                <a:gd name="T2" fmla="*/ 2147483647 w 696"/>
                <a:gd name="T3" fmla="*/ 2147483647 h 351"/>
                <a:gd name="T4" fmla="*/ 2147483647 w 696"/>
                <a:gd name="T5" fmla="*/ 0 h 351"/>
                <a:gd name="T6" fmla="*/ 0 60000 65536"/>
                <a:gd name="T7" fmla="*/ 0 60000 65536"/>
                <a:gd name="T8" fmla="*/ 0 60000 65536"/>
              </a:gdLst>
              <a:ahLst/>
              <a:cxnLst>
                <a:cxn ang="T6">
                  <a:pos x="T0" y="T1"/>
                </a:cxn>
                <a:cxn ang="T7">
                  <a:pos x="T2" y="T3"/>
                </a:cxn>
                <a:cxn ang="T8">
                  <a:pos x="T4" y="T5"/>
                </a:cxn>
              </a:cxnLst>
              <a:rect l="0" t="0" r="r" b="b"/>
              <a:pathLst>
                <a:path w="696" h="351">
                  <a:moveTo>
                    <a:pt x="0" y="351"/>
                  </a:moveTo>
                  <a:lnTo>
                    <a:pt x="696" y="270"/>
                  </a:lnTo>
                  <a:lnTo>
                    <a:pt x="662" y="0"/>
                  </a:lnTo>
                </a:path>
              </a:pathLst>
            </a:custGeom>
            <a:noFill/>
            <a:ln w="254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34" name="Freeform 119" descr="Diagonales larges vers le haut"/>
            <p:cNvSpPr>
              <a:spLocks/>
            </p:cNvSpPr>
            <p:nvPr/>
          </p:nvSpPr>
          <p:spPr bwMode="auto">
            <a:xfrm>
              <a:off x="-207251" y="6207801"/>
              <a:ext cx="982663" cy="458787"/>
            </a:xfrm>
            <a:custGeom>
              <a:avLst/>
              <a:gdLst>
                <a:gd name="T0" fmla="*/ 0 w 730"/>
                <a:gd name="T1" fmla="*/ 2147483647 h 341"/>
                <a:gd name="T2" fmla="*/ 2147483647 w 730"/>
                <a:gd name="T3" fmla="*/ 0 h 341"/>
                <a:gd name="T4" fmla="*/ 2147483647 w 730"/>
                <a:gd name="T5" fmla="*/ 2147483647 h 341"/>
                <a:gd name="T6" fmla="*/ 2147483647 w 730"/>
                <a:gd name="T7" fmla="*/ 2147483647 h 341"/>
                <a:gd name="T8" fmla="*/ 2147483647 w 730"/>
                <a:gd name="T9" fmla="*/ 2147483647 h 341"/>
                <a:gd name="T10" fmla="*/ 2147483647 w 730"/>
                <a:gd name="T11" fmla="*/ 2147483647 h 341"/>
                <a:gd name="T12" fmla="*/ 0 w 730"/>
                <a:gd name="T13" fmla="*/ 2147483647 h 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0" h="341">
                  <a:moveTo>
                    <a:pt x="0" y="96"/>
                  </a:moveTo>
                  <a:lnTo>
                    <a:pt x="687" y="0"/>
                  </a:lnTo>
                  <a:lnTo>
                    <a:pt x="730" y="319"/>
                  </a:lnTo>
                  <a:lnTo>
                    <a:pt x="659" y="317"/>
                  </a:lnTo>
                  <a:lnTo>
                    <a:pt x="662" y="341"/>
                  </a:lnTo>
                  <a:lnTo>
                    <a:pt x="659" y="317"/>
                  </a:lnTo>
                  <a:lnTo>
                    <a:pt x="0" y="96"/>
                  </a:lnTo>
                </a:path>
              </a:pathLst>
            </a:custGeom>
            <a:pattFill prst="wdUpDiag">
              <a:fgClr>
                <a:srgbClr val="000000"/>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35" name="Freeform 120"/>
            <p:cNvSpPr>
              <a:spLocks/>
            </p:cNvSpPr>
            <p:nvPr/>
          </p:nvSpPr>
          <p:spPr bwMode="auto">
            <a:xfrm>
              <a:off x="-197726" y="6207801"/>
              <a:ext cx="982663" cy="458787"/>
            </a:xfrm>
            <a:custGeom>
              <a:avLst/>
              <a:gdLst>
                <a:gd name="T0" fmla="*/ 0 w 730"/>
                <a:gd name="T1" fmla="*/ 2147483647 h 341"/>
                <a:gd name="T2" fmla="*/ 2147483647 w 730"/>
                <a:gd name="T3" fmla="*/ 0 h 341"/>
                <a:gd name="T4" fmla="*/ 2147483647 w 730"/>
                <a:gd name="T5" fmla="*/ 2147483647 h 341"/>
                <a:gd name="T6" fmla="*/ 2147483647 w 730"/>
                <a:gd name="T7" fmla="*/ 2147483647 h 341"/>
                <a:gd name="T8" fmla="*/ 2147483647 w 730"/>
                <a:gd name="T9" fmla="*/ 2147483647 h 341"/>
                <a:gd name="T10" fmla="*/ 2147483647 w 730"/>
                <a:gd name="T11" fmla="*/ 2147483647 h 3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30" h="341">
                  <a:moveTo>
                    <a:pt x="0" y="96"/>
                  </a:moveTo>
                  <a:lnTo>
                    <a:pt x="687" y="0"/>
                  </a:lnTo>
                  <a:lnTo>
                    <a:pt x="730" y="319"/>
                  </a:lnTo>
                  <a:lnTo>
                    <a:pt x="659" y="317"/>
                  </a:lnTo>
                  <a:lnTo>
                    <a:pt x="662" y="341"/>
                  </a:lnTo>
                  <a:lnTo>
                    <a:pt x="659" y="317"/>
                  </a:lnTo>
                </a:path>
              </a:pathLst>
            </a:custGeom>
            <a:noFill/>
            <a:ln w="254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36" name="Line 121"/>
            <p:cNvSpPr>
              <a:spLocks noChangeShapeType="1"/>
            </p:cNvSpPr>
            <p:nvPr/>
          </p:nvSpPr>
          <p:spPr bwMode="auto">
            <a:xfrm rot="-401266">
              <a:off x="-469188" y="5364838"/>
              <a:ext cx="45402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37" name="Line 122"/>
            <p:cNvSpPr>
              <a:spLocks noChangeShapeType="1"/>
            </p:cNvSpPr>
            <p:nvPr/>
          </p:nvSpPr>
          <p:spPr bwMode="auto">
            <a:xfrm rot="-401266">
              <a:off x="-464426" y="5201326"/>
              <a:ext cx="1301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638" name="Group 123"/>
            <p:cNvGrpSpPr>
              <a:grpSpLocks/>
            </p:cNvGrpSpPr>
            <p:nvPr/>
          </p:nvGrpSpPr>
          <p:grpSpPr bwMode="auto">
            <a:xfrm rot="-401266">
              <a:off x="-510463" y="4874301"/>
              <a:ext cx="107950" cy="334962"/>
              <a:chOff x="1039" y="1088"/>
              <a:chExt cx="80" cy="249"/>
            </a:xfrm>
          </p:grpSpPr>
          <p:sp>
            <p:nvSpPr>
              <p:cNvPr id="108667" name="Freeform 124"/>
              <p:cNvSpPr>
                <a:spLocks/>
              </p:cNvSpPr>
              <p:nvPr/>
            </p:nvSpPr>
            <p:spPr bwMode="auto">
              <a:xfrm>
                <a:off x="1039" y="1232"/>
                <a:ext cx="80" cy="105"/>
              </a:xfrm>
              <a:custGeom>
                <a:avLst/>
                <a:gdLst>
                  <a:gd name="T0" fmla="*/ 39 w 80"/>
                  <a:gd name="T1" fmla="*/ 104 h 105"/>
                  <a:gd name="T2" fmla="*/ 0 w 80"/>
                  <a:gd name="T3" fmla="*/ 0 h 105"/>
                  <a:gd name="T4" fmla="*/ 39 w 80"/>
                  <a:gd name="T5" fmla="*/ 0 h 105"/>
                  <a:gd name="T6" fmla="*/ 79 w 80"/>
                  <a:gd name="T7" fmla="*/ 0 h 105"/>
                  <a:gd name="T8" fmla="*/ 39 w 80"/>
                  <a:gd name="T9" fmla="*/ 104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105">
                    <a:moveTo>
                      <a:pt x="39" y="104"/>
                    </a:moveTo>
                    <a:lnTo>
                      <a:pt x="0" y="0"/>
                    </a:lnTo>
                    <a:lnTo>
                      <a:pt x="39" y="0"/>
                    </a:lnTo>
                    <a:lnTo>
                      <a:pt x="79" y="0"/>
                    </a:lnTo>
                    <a:lnTo>
                      <a:pt x="39" y="104"/>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68" name="Line 125"/>
              <p:cNvSpPr>
                <a:spLocks noChangeShapeType="1"/>
              </p:cNvSpPr>
              <p:nvPr/>
            </p:nvSpPr>
            <p:spPr bwMode="auto">
              <a:xfrm flipV="1">
                <a:off x="1078" y="1088"/>
                <a:ext cx="0" cy="14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8639" name="Line 126"/>
            <p:cNvSpPr>
              <a:spLocks noChangeShapeType="1"/>
            </p:cNvSpPr>
            <p:nvPr/>
          </p:nvSpPr>
          <p:spPr bwMode="auto">
            <a:xfrm rot="21198734" flipV="1">
              <a:off x="-423151" y="5206088"/>
              <a:ext cx="0" cy="26828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8640" name="Group 127"/>
            <p:cNvGrpSpPr>
              <a:grpSpLocks/>
            </p:cNvGrpSpPr>
            <p:nvPr/>
          </p:nvGrpSpPr>
          <p:grpSpPr bwMode="auto">
            <a:xfrm rot="-401266">
              <a:off x="-451726" y="5410876"/>
              <a:ext cx="107950" cy="215900"/>
              <a:chOff x="1039" y="1512"/>
              <a:chExt cx="80" cy="160"/>
            </a:xfrm>
          </p:grpSpPr>
          <p:sp>
            <p:nvSpPr>
              <p:cNvPr id="108665" name="Freeform 128"/>
              <p:cNvSpPr>
                <a:spLocks/>
              </p:cNvSpPr>
              <p:nvPr/>
            </p:nvSpPr>
            <p:spPr bwMode="auto">
              <a:xfrm>
                <a:off x="1039" y="1512"/>
                <a:ext cx="80" cy="105"/>
              </a:xfrm>
              <a:custGeom>
                <a:avLst/>
                <a:gdLst>
                  <a:gd name="T0" fmla="*/ 39 w 80"/>
                  <a:gd name="T1" fmla="*/ 0 h 105"/>
                  <a:gd name="T2" fmla="*/ 79 w 80"/>
                  <a:gd name="T3" fmla="*/ 104 h 105"/>
                  <a:gd name="T4" fmla="*/ 39 w 80"/>
                  <a:gd name="T5" fmla="*/ 104 h 105"/>
                  <a:gd name="T6" fmla="*/ 0 w 80"/>
                  <a:gd name="T7" fmla="*/ 104 h 105"/>
                  <a:gd name="T8" fmla="*/ 39 w 80"/>
                  <a:gd name="T9" fmla="*/ 0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105">
                    <a:moveTo>
                      <a:pt x="39" y="0"/>
                    </a:moveTo>
                    <a:lnTo>
                      <a:pt x="79" y="104"/>
                    </a:lnTo>
                    <a:lnTo>
                      <a:pt x="39" y="104"/>
                    </a:lnTo>
                    <a:lnTo>
                      <a:pt x="0" y="104"/>
                    </a:lnTo>
                    <a:lnTo>
                      <a:pt x="39"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8666" name="Line 129"/>
              <p:cNvSpPr>
                <a:spLocks noChangeShapeType="1"/>
              </p:cNvSpPr>
              <p:nvPr/>
            </p:nvSpPr>
            <p:spPr bwMode="auto">
              <a:xfrm flipV="1">
                <a:off x="1078" y="1616"/>
                <a:ext cx="0" cy="56"/>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8641" name="Group 130"/>
            <p:cNvGrpSpPr>
              <a:grpSpLocks/>
            </p:cNvGrpSpPr>
            <p:nvPr/>
          </p:nvGrpSpPr>
          <p:grpSpPr bwMode="auto">
            <a:xfrm rot="-401266">
              <a:off x="83262" y="5683926"/>
              <a:ext cx="246062" cy="182562"/>
              <a:chOff x="1509" y="904"/>
              <a:chExt cx="183" cy="136"/>
            </a:xfrm>
          </p:grpSpPr>
          <p:sp>
            <p:nvSpPr>
              <p:cNvPr id="108658" name="Line 131"/>
              <p:cNvSpPr>
                <a:spLocks noChangeShapeType="1"/>
              </p:cNvSpPr>
              <p:nvPr/>
            </p:nvSpPr>
            <p:spPr bwMode="auto">
              <a:xfrm>
                <a:off x="1596" y="952"/>
                <a:ext cx="9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9" name="Line 132"/>
              <p:cNvSpPr>
                <a:spLocks noChangeShapeType="1"/>
              </p:cNvSpPr>
              <p:nvPr/>
            </p:nvSpPr>
            <p:spPr bwMode="auto">
              <a:xfrm>
                <a:off x="1596" y="992"/>
                <a:ext cx="9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60" name="Line 133"/>
              <p:cNvSpPr>
                <a:spLocks noChangeShapeType="1"/>
              </p:cNvSpPr>
              <p:nvPr/>
            </p:nvSpPr>
            <p:spPr bwMode="auto">
              <a:xfrm flipV="1">
                <a:off x="1692" y="952"/>
                <a:ext cx="0" cy="4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61" name="Line 134"/>
              <p:cNvSpPr>
                <a:spLocks noChangeShapeType="1"/>
              </p:cNvSpPr>
              <p:nvPr/>
            </p:nvSpPr>
            <p:spPr bwMode="auto">
              <a:xfrm flipV="1">
                <a:off x="1596" y="904"/>
                <a:ext cx="0" cy="4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62" name="Line 135"/>
              <p:cNvSpPr>
                <a:spLocks noChangeShapeType="1"/>
              </p:cNvSpPr>
              <p:nvPr/>
            </p:nvSpPr>
            <p:spPr bwMode="auto">
              <a:xfrm flipV="1">
                <a:off x="1596" y="992"/>
                <a:ext cx="0" cy="4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63" name="Line 136"/>
              <p:cNvSpPr>
                <a:spLocks noChangeShapeType="1"/>
              </p:cNvSpPr>
              <p:nvPr/>
            </p:nvSpPr>
            <p:spPr bwMode="auto">
              <a:xfrm>
                <a:off x="1509" y="968"/>
                <a:ext cx="87" cy="7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64" name="Line 137"/>
              <p:cNvSpPr>
                <a:spLocks noChangeShapeType="1"/>
              </p:cNvSpPr>
              <p:nvPr/>
            </p:nvSpPr>
            <p:spPr bwMode="auto">
              <a:xfrm flipV="1">
                <a:off x="1509" y="904"/>
                <a:ext cx="87" cy="6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08642" name="Group 138"/>
            <p:cNvGrpSpPr>
              <a:grpSpLocks/>
            </p:cNvGrpSpPr>
            <p:nvPr/>
          </p:nvGrpSpPr>
          <p:grpSpPr bwMode="auto">
            <a:xfrm>
              <a:off x="4810837" y="4996538"/>
              <a:ext cx="234950" cy="184150"/>
              <a:chOff x="3995" y="496"/>
              <a:chExt cx="175" cy="136"/>
            </a:xfrm>
          </p:grpSpPr>
          <p:sp>
            <p:nvSpPr>
              <p:cNvPr id="108651" name="Line 139"/>
              <p:cNvSpPr>
                <a:spLocks noChangeShapeType="1"/>
              </p:cNvSpPr>
              <p:nvPr/>
            </p:nvSpPr>
            <p:spPr bwMode="auto">
              <a:xfrm>
                <a:off x="4082" y="544"/>
                <a:ext cx="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2" name="Line 140"/>
              <p:cNvSpPr>
                <a:spLocks noChangeShapeType="1"/>
              </p:cNvSpPr>
              <p:nvPr/>
            </p:nvSpPr>
            <p:spPr bwMode="auto">
              <a:xfrm>
                <a:off x="4082" y="584"/>
                <a:ext cx="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3" name="Line 141"/>
              <p:cNvSpPr>
                <a:spLocks noChangeShapeType="1"/>
              </p:cNvSpPr>
              <p:nvPr/>
            </p:nvSpPr>
            <p:spPr bwMode="auto">
              <a:xfrm flipV="1">
                <a:off x="4170" y="544"/>
                <a:ext cx="0" cy="4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4" name="Line 142"/>
              <p:cNvSpPr>
                <a:spLocks noChangeShapeType="1"/>
              </p:cNvSpPr>
              <p:nvPr/>
            </p:nvSpPr>
            <p:spPr bwMode="auto">
              <a:xfrm flipV="1">
                <a:off x="4082" y="496"/>
                <a:ext cx="0" cy="4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5" name="Line 143"/>
              <p:cNvSpPr>
                <a:spLocks noChangeShapeType="1"/>
              </p:cNvSpPr>
              <p:nvPr/>
            </p:nvSpPr>
            <p:spPr bwMode="auto">
              <a:xfrm flipV="1">
                <a:off x="4082" y="584"/>
                <a:ext cx="0" cy="4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6" name="Line 144"/>
              <p:cNvSpPr>
                <a:spLocks noChangeShapeType="1"/>
              </p:cNvSpPr>
              <p:nvPr/>
            </p:nvSpPr>
            <p:spPr bwMode="auto">
              <a:xfrm>
                <a:off x="3995" y="560"/>
                <a:ext cx="87" cy="7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57" name="Line 145"/>
              <p:cNvSpPr>
                <a:spLocks noChangeShapeType="1"/>
              </p:cNvSpPr>
              <p:nvPr/>
            </p:nvSpPr>
            <p:spPr bwMode="auto">
              <a:xfrm flipV="1">
                <a:off x="3995" y="496"/>
                <a:ext cx="87" cy="6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8643" name="Text Box 146"/>
            <p:cNvSpPr txBox="1">
              <a:spLocks noChangeArrowheads="1"/>
            </p:cNvSpPr>
            <p:nvPr/>
          </p:nvSpPr>
          <p:spPr bwMode="auto">
            <a:xfrm>
              <a:off x="-885113" y="4226601"/>
              <a:ext cx="2609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chemeClr val="tx1"/>
                  </a:solidFill>
                </a:rPr>
                <a:t>Assemblage de la pièce</a:t>
              </a:r>
            </a:p>
          </p:txBody>
        </p:sp>
        <p:sp>
          <p:nvSpPr>
            <p:cNvPr id="108644" name="Text Box 147"/>
            <p:cNvSpPr txBox="1">
              <a:spLocks noChangeArrowheads="1"/>
            </p:cNvSpPr>
            <p:nvPr/>
          </p:nvSpPr>
          <p:spPr bwMode="auto">
            <a:xfrm>
              <a:off x="3256674" y="4226601"/>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chemeClr val="tx1"/>
                  </a:solidFill>
                </a:rPr>
                <a:t>Montabilité</a:t>
              </a:r>
            </a:p>
          </p:txBody>
        </p:sp>
        <p:sp>
          <p:nvSpPr>
            <p:cNvPr id="108645" name="Freeform 148"/>
            <p:cNvSpPr>
              <a:spLocks/>
            </p:cNvSpPr>
            <p:nvPr/>
          </p:nvSpPr>
          <p:spPr bwMode="auto">
            <a:xfrm>
              <a:off x="1021474" y="4690151"/>
              <a:ext cx="322263" cy="2051050"/>
            </a:xfrm>
            <a:custGeom>
              <a:avLst/>
              <a:gdLst>
                <a:gd name="T0" fmla="*/ 2147483647 w 364"/>
                <a:gd name="T1" fmla="*/ 0 h 1485"/>
                <a:gd name="T2" fmla="*/ 2147483647 w 364"/>
                <a:gd name="T3" fmla="*/ 2147483647 h 1485"/>
                <a:gd name="T4" fmla="*/ 2147483647 w 364"/>
                <a:gd name="T5" fmla="*/ 2147483647 h 1485"/>
                <a:gd name="T6" fmla="*/ 2147483647 w 364"/>
                <a:gd name="T7" fmla="*/ 2147483647 h 1485"/>
                <a:gd name="T8" fmla="*/ 0 w 364"/>
                <a:gd name="T9" fmla="*/ 2147483647 h 1485"/>
                <a:gd name="T10" fmla="*/ 0 w 364"/>
                <a:gd name="T11" fmla="*/ 2147483647 h 1485"/>
                <a:gd name="T12" fmla="*/ 2147483647 w 364"/>
                <a:gd name="T13" fmla="*/ 2147483647 h 1485"/>
                <a:gd name="T14" fmla="*/ 2147483647 w 364"/>
                <a:gd name="T15" fmla="*/ 2147483647 h 1485"/>
                <a:gd name="T16" fmla="*/ 2147483647 w 364"/>
                <a:gd name="T17" fmla="*/ 0 h 14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4" h="1485">
                  <a:moveTo>
                    <a:pt x="12" y="0"/>
                  </a:moveTo>
                  <a:lnTo>
                    <a:pt x="12" y="144"/>
                  </a:lnTo>
                  <a:lnTo>
                    <a:pt x="156" y="144"/>
                  </a:lnTo>
                  <a:lnTo>
                    <a:pt x="153" y="1344"/>
                  </a:lnTo>
                  <a:lnTo>
                    <a:pt x="0" y="1341"/>
                  </a:lnTo>
                  <a:lnTo>
                    <a:pt x="0" y="1485"/>
                  </a:lnTo>
                  <a:lnTo>
                    <a:pt x="364" y="1484"/>
                  </a:lnTo>
                  <a:lnTo>
                    <a:pt x="364" y="4"/>
                  </a:lnTo>
                  <a:lnTo>
                    <a:pt x="12" y="0"/>
                  </a:ln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46" name="Line 149"/>
            <p:cNvSpPr>
              <a:spLocks noChangeShapeType="1"/>
            </p:cNvSpPr>
            <p:nvPr/>
          </p:nvSpPr>
          <p:spPr bwMode="auto">
            <a:xfrm>
              <a:off x="567449" y="5110838"/>
              <a:ext cx="17463" cy="1285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47" name="Text Box 150"/>
            <p:cNvSpPr txBox="1">
              <a:spLocks noChangeArrowheads="1"/>
            </p:cNvSpPr>
            <p:nvPr/>
          </p:nvSpPr>
          <p:spPr bwMode="auto">
            <a:xfrm>
              <a:off x="1372312" y="4802863"/>
              <a:ext cx="1365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1800" b="0">
                  <a:solidFill>
                    <a:schemeClr val="tx1"/>
                  </a:solidFill>
                </a:rPr>
                <a:t>Préhenseur</a:t>
              </a:r>
            </a:p>
          </p:txBody>
        </p:sp>
        <p:sp>
          <p:nvSpPr>
            <p:cNvPr id="108648" name="Line 151"/>
            <p:cNvSpPr>
              <a:spLocks noChangeShapeType="1"/>
            </p:cNvSpPr>
            <p:nvPr/>
          </p:nvSpPr>
          <p:spPr bwMode="auto">
            <a:xfrm flipH="1">
              <a:off x="1272299" y="5102901"/>
              <a:ext cx="608013" cy="1889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649" name="Text Box 152"/>
            <p:cNvSpPr txBox="1">
              <a:spLocks noChangeArrowheads="1"/>
            </p:cNvSpPr>
            <p:nvPr/>
          </p:nvSpPr>
          <p:spPr bwMode="auto">
            <a:xfrm>
              <a:off x="2269249" y="5474376"/>
              <a:ext cx="60801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4000" b="0">
                  <a:solidFill>
                    <a:srgbClr val="FF3300"/>
                  </a:solidFill>
                </a:rPr>
                <a:t> #</a:t>
              </a:r>
            </a:p>
          </p:txBody>
        </p:sp>
        <p:sp>
          <p:nvSpPr>
            <p:cNvPr id="108650" name="Text Box 153"/>
            <p:cNvSpPr txBox="1">
              <a:spLocks noChangeArrowheads="1"/>
            </p:cNvSpPr>
            <p:nvPr/>
          </p:nvSpPr>
          <p:spPr bwMode="auto">
            <a:xfrm>
              <a:off x="5360112" y="5098138"/>
              <a:ext cx="12477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000" b="0">
                  <a:solidFill>
                    <a:schemeClr val="tx1"/>
                  </a:solidFill>
                </a:rPr>
                <a:t>J1 = 0,1</a:t>
              </a:r>
            </a:p>
            <a:p>
              <a:r>
                <a:rPr lang="fr-FR" altLang="fr-FR" sz="2000" b="0">
                  <a:solidFill>
                    <a:schemeClr val="tx1"/>
                  </a:solidFill>
                </a:rPr>
                <a:t>J2 = 0,02</a:t>
              </a:r>
            </a:p>
          </p:txBody>
        </p:sp>
      </p:grpSp>
      <p:cxnSp>
        <p:nvCxnSpPr>
          <p:cNvPr id="3" name="Connecteur droit avec flèche 2"/>
          <p:cNvCxnSpPr/>
          <p:nvPr/>
        </p:nvCxnSpPr>
        <p:spPr>
          <a:xfrm flipV="1">
            <a:off x="2701925" y="4939505"/>
            <a:ext cx="0" cy="1189038"/>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8" name="Line 82"/>
          <p:cNvSpPr>
            <a:spLocks noChangeShapeType="1"/>
          </p:cNvSpPr>
          <p:nvPr/>
        </p:nvSpPr>
        <p:spPr bwMode="auto">
          <a:xfrm>
            <a:off x="4908550" y="4791076"/>
            <a:ext cx="0" cy="171450"/>
          </a:xfrm>
          <a:prstGeom prst="line">
            <a:avLst/>
          </a:prstGeom>
          <a:noFill/>
          <a:ln w="12700">
            <a:solidFill>
              <a:srgbClr val="00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39" name="Connecteur droit avec flèche 138"/>
          <p:cNvCxnSpPr/>
          <p:nvPr/>
        </p:nvCxnSpPr>
        <p:spPr>
          <a:xfrm flipV="1">
            <a:off x="4908550" y="4977606"/>
            <a:ext cx="0" cy="1189038"/>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0" name="Rectangle 1233"/>
          <p:cNvSpPr>
            <a:spLocks noChangeArrowheads="1"/>
          </p:cNvSpPr>
          <p:nvPr/>
        </p:nvSpPr>
        <p:spPr bwMode="auto">
          <a:xfrm>
            <a:off x="4756150" y="63627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41" name="Line 1234"/>
          <p:cNvSpPr>
            <a:spLocks noChangeShapeType="1"/>
          </p:cNvSpPr>
          <p:nvPr/>
        </p:nvSpPr>
        <p:spPr bwMode="auto">
          <a:xfrm flipV="1">
            <a:off x="4902200" y="6224588"/>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Freeform 1235"/>
          <p:cNvSpPr>
            <a:spLocks/>
          </p:cNvSpPr>
          <p:nvPr/>
        </p:nvSpPr>
        <p:spPr bwMode="auto">
          <a:xfrm>
            <a:off x="4826000" y="6184900"/>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3" name="Rectangle 1236"/>
          <p:cNvSpPr>
            <a:spLocks noChangeArrowheads="1"/>
          </p:cNvSpPr>
          <p:nvPr/>
        </p:nvSpPr>
        <p:spPr bwMode="auto">
          <a:xfrm>
            <a:off x="4751388" y="6356350"/>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rPr>
              <a:t>B</a:t>
            </a:r>
            <a:endParaRPr lang="fr-FR" altLang="fr-FR" sz="1400" b="0" dirty="0">
              <a:solidFill>
                <a:schemeClr val="tx1"/>
              </a:solidFill>
            </a:endParaRPr>
          </a:p>
        </p:txBody>
      </p:sp>
      <p:sp>
        <p:nvSpPr>
          <p:cNvPr id="144" name="Rectangle 1233"/>
          <p:cNvSpPr>
            <a:spLocks noChangeArrowheads="1"/>
          </p:cNvSpPr>
          <p:nvPr/>
        </p:nvSpPr>
        <p:spPr bwMode="auto">
          <a:xfrm>
            <a:off x="2562225" y="63230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45" name="Line 1234"/>
          <p:cNvSpPr>
            <a:spLocks noChangeShapeType="1"/>
          </p:cNvSpPr>
          <p:nvPr/>
        </p:nvSpPr>
        <p:spPr bwMode="auto">
          <a:xfrm flipV="1">
            <a:off x="2708275" y="6184901"/>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6" name="Freeform 1235"/>
          <p:cNvSpPr>
            <a:spLocks/>
          </p:cNvSpPr>
          <p:nvPr/>
        </p:nvSpPr>
        <p:spPr bwMode="auto">
          <a:xfrm>
            <a:off x="2632075" y="6145213"/>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7" name="Rectangle 1236"/>
          <p:cNvSpPr>
            <a:spLocks noChangeArrowheads="1"/>
          </p:cNvSpPr>
          <p:nvPr/>
        </p:nvSpPr>
        <p:spPr bwMode="auto">
          <a:xfrm>
            <a:off x="2557463" y="6316663"/>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rPr>
              <a:t>D</a:t>
            </a:r>
            <a:endParaRPr lang="fr-FR" altLang="fr-FR" sz="1400" b="0" dirty="0">
              <a:solidFill>
                <a:schemeClr val="tx1"/>
              </a:solidFill>
            </a:endParaRPr>
          </a:p>
        </p:txBody>
      </p:sp>
    </p:spTree>
    <p:extLst>
      <p:ext uri="{BB962C8B-B14F-4D97-AF65-F5344CB8AC3E}">
        <p14:creationId xmlns:p14="http://schemas.microsoft.com/office/powerpoint/2010/main" val="132908245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ZoneTexte 49"/>
          <p:cNvSpPr txBox="1"/>
          <p:nvPr/>
        </p:nvSpPr>
        <p:spPr>
          <a:xfrm>
            <a:off x="124162" y="947917"/>
            <a:ext cx="388248" cy="307777"/>
          </a:xfrm>
          <a:prstGeom prst="rect">
            <a:avLst/>
          </a:prstGeom>
          <a:noFill/>
        </p:spPr>
        <p:txBody>
          <a:bodyPr wrap="none" rtlCol="0">
            <a:spAutoFit/>
          </a:bodyPr>
          <a:lstStyle/>
          <a:p>
            <a:r>
              <a:rPr lang="fr-FR" sz="1400" dirty="0" smtClean="0"/>
              <a:t>(a)</a:t>
            </a:r>
            <a:endParaRPr lang="fr-FR" sz="1400" dirty="0"/>
          </a:p>
        </p:txBody>
      </p:sp>
      <p:sp>
        <p:nvSpPr>
          <p:cNvPr id="111" name="Rectangle 14"/>
          <p:cNvSpPr>
            <a:spLocks noChangeArrowheads="1"/>
          </p:cNvSpPr>
          <p:nvPr/>
        </p:nvSpPr>
        <p:spPr bwMode="auto">
          <a:xfrm>
            <a:off x="3875489" y="1303024"/>
            <a:ext cx="472886"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srgbClr val="000000"/>
                </a:solidFill>
                <a:latin typeface="Arial" charset="0"/>
              </a:rPr>
              <a:t>0,1</a:t>
            </a:r>
            <a:endParaRPr lang="fr-FR" altLang="fr-FR" sz="1400" dirty="0">
              <a:solidFill>
                <a:srgbClr val="000000"/>
              </a:solidFill>
              <a:latin typeface="Arial" charset="0"/>
            </a:endParaRPr>
          </a:p>
        </p:txBody>
      </p:sp>
      <p:sp>
        <p:nvSpPr>
          <p:cNvPr id="112" name="Rectangle 2"/>
          <p:cNvSpPr>
            <a:spLocks noChangeArrowheads="1"/>
          </p:cNvSpPr>
          <p:nvPr/>
        </p:nvSpPr>
        <p:spPr bwMode="auto">
          <a:xfrm>
            <a:off x="4531289" y="1314450"/>
            <a:ext cx="6152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B</a:t>
            </a:r>
            <a:endParaRPr lang="fr-FR" altLang="fr-FR" sz="1400" dirty="0">
              <a:latin typeface="Arial" charset="0"/>
            </a:endParaRPr>
          </a:p>
        </p:txBody>
      </p:sp>
      <p:sp>
        <p:nvSpPr>
          <p:cNvPr id="113" name="Rectangle 26"/>
          <p:cNvSpPr>
            <a:spLocks noChangeArrowheads="1"/>
          </p:cNvSpPr>
          <p:nvPr/>
        </p:nvSpPr>
        <p:spPr bwMode="auto">
          <a:xfrm>
            <a:off x="3687374" y="1320800"/>
            <a:ext cx="1459212"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4" name="Line 27"/>
          <p:cNvSpPr>
            <a:spLocks noChangeShapeType="1"/>
          </p:cNvSpPr>
          <p:nvPr/>
        </p:nvSpPr>
        <p:spPr bwMode="auto">
          <a:xfrm>
            <a:off x="3950899"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Line 28"/>
          <p:cNvSpPr>
            <a:spLocks noChangeShapeType="1"/>
          </p:cNvSpPr>
          <p:nvPr/>
        </p:nvSpPr>
        <p:spPr bwMode="auto">
          <a:xfrm>
            <a:off x="4551355"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6" name="Group 631"/>
          <p:cNvGrpSpPr>
            <a:grpSpLocks/>
          </p:cNvGrpSpPr>
          <p:nvPr/>
        </p:nvGrpSpPr>
        <p:grpSpPr bwMode="auto">
          <a:xfrm>
            <a:off x="3735126" y="1371600"/>
            <a:ext cx="190500" cy="190500"/>
            <a:chOff x="4360" y="1124"/>
            <a:chExt cx="120" cy="120"/>
          </a:xfrm>
        </p:grpSpPr>
        <p:sp>
          <p:nvSpPr>
            <p:cNvPr id="117" name="Oval 63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8" name="Line 63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9" name="Line 63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0" name="Rectangle 2"/>
          <p:cNvSpPr>
            <a:spLocks noChangeArrowheads="1"/>
          </p:cNvSpPr>
          <p:nvPr/>
        </p:nvSpPr>
        <p:spPr bwMode="auto">
          <a:xfrm>
            <a:off x="4277543" y="1335724"/>
            <a:ext cx="264496" cy="262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100" dirty="0" smtClean="0">
                <a:latin typeface="Arial" charset="0"/>
              </a:rPr>
              <a:t>L</a:t>
            </a:r>
            <a:endParaRPr lang="fr-FR" altLang="fr-FR" sz="1100" dirty="0">
              <a:latin typeface="Arial" charset="0"/>
            </a:endParaRPr>
          </a:p>
        </p:txBody>
      </p:sp>
      <p:sp>
        <p:nvSpPr>
          <p:cNvPr id="121" name="Ellipse 120"/>
          <p:cNvSpPr/>
          <p:nvPr/>
        </p:nvSpPr>
        <p:spPr>
          <a:xfrm>
            <a:off x="4288529" y="1357440"/>
            <a:ext cx="218820" cy="218820"/>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2" name="Rectangle 1159"/>
          <p:cNvSpPr>
            <a:spLocks noChangeArrowheads="1"/>
          </p:cNvSpPr>
          <p:nvPr/>
        </p:nvSpPr>
        <p:spPr bwMode="auto">
          <a:xfrm rot="5400000">
            <a:off x="5525900" y="1195388"/>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3" name="Rectangle 1162"/>
          <p:cNvSpPr>
            <a:spLocks noChangeArrowheads="1"/>
          </p:cNvSpPr>
          <p:nvPr/>
        </p:nvSpPr>
        <p:spPr bwMode="auto">
          <a:xfrm>
            <a:off x="5397312" y="1312641"/>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P</a:t>
            </a:r>
            <a:endParaRPr lang="fr-FR" altLang="fr-FR" sz="1400" dirty="0">
              <a:latin typeface="Arial" charset="0"/>
            </a:endParaRPr>
          </a:p>
        </p:txBody>
      </p:sp>
      <p:sp>
        <p:nvSpPr>
          <p:cNvPr id="124" name="Line 1200"/>
          <p:cNvSpPr>
            <a:spLocks noChangeShapeType="1"/>
          </p:cNvSpPr>
          <p:nvPr/>
        </p:nvSpPr>
        <p:spPr bwMode="auto">
          <a:xfrm rot="5400000">
            <a:off x="5542568" y="1466850"/>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5" name="Triangle isocèle 3"/>
          <p:cNvSpPr>
            <a:spLocks noChangeArrowheads="1"/>
          </p:cNvSpPr>
          <p:nvPr/>
        </p:nvSpPr>
        <p:spPr bwMode="auto">
          <a:xfrm rot="16200000">
            <a:off x="5186969" y="13954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6" name="Triangle isocèle 3"/>
          <p:cNvSpPr>
            <a:spLocks noChangeArrowheads="1"/>
          </p:cNvSpPr>
          <p:nvPr/>
        </p:nvSpPr>
        <p:spPr bwMode="auto">
          <a:xfrm rot="5400000" flipH="1">
            <a:off x="5859728" y="13954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27" name="Oval 39"/>
          <p:cNvSpPr>
            <a:spLocks noChangeArrowheads="1"/>
          </p:cNvSpPr>
          <p:nvPr/>
        </p:nvSpPr>
        <p:spPr bwMode="auto">
          <a:xfrm rot="5400000">
            <a:off x="7409147" y="2110288"/>
            <a:ext cx="464780" cy="4647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34" name="Line 40"/>
          <p:cNvSpPr>
            <a:spLocks noChangeShapeType="1"/>
          </p:cNvSpPr>
          <p:nvPr/>
        </p:nvSpPr>
        <p:spPr bwMode="auto">
          <a:xfrm rot="10800000">
            <a:off x="7264345" y="2342677"/>
            <a:ext cx="844972"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35" name="Connecteur droit 134"/>
          <p:cNvCxnSpPr/>
          <p:nvPr/>
        </p:nvCxnSpPr>
        <p:spPr>
          <a:xfrm flipH="1">
            <a:off x="7266050" y="2108385"/>
            <a:ext cx="70144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p:cNvCxnSpPr/>
          <p:nvPr/>
        </p:nvCxnSpPr>
        <p:spPr>
          <a:xfrm rot="5400000">
            <a:off x="7164358" y="1912464"/>
            <a:ext cx="3238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7" name="Connecteur droit avec flèche 136"/>
          <p:cNvCxnSpPr/>
          <p:nvPr/>
        </p:nvCxnSpPr>
        <p:spPr>
          <a:xfrm rot="16200000">
            <a:off x="7164358" y="2761800"/>
            <a:ext cx="32385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097" name="Connecteur droit 4096"/>
          <p:cNvCxnSpPr/>
          <p:nvPr/>
        </p:nvCxnSpPr>
        <p:spPr>
          <a:xfrm>
            <a:off x="7328522" y="1964989"/>
            <a:ext cx="0" cy="75793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0" name="Rectangle 14"/>
          <p:cNvSpPr>
            <a:spLocks noChangeArrowheads="1"/>
          </p:cNvSpPr>
          <p:nvPr/>
        </p:nvSpPr>
        <p:spPr bwMode="auto">
          <a:xfrm rot="16200000">
            <a:off x="6785083" y="2162739"/>
            <a:ext cx="572273"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srgbClr val="000000"/>
                </a:solidFill>
                <a:latin typeface="Arial" charset="0"/>
              </a:rPr>
              <a:t>20,2</a:t>
            </a:r>
            <a:endParaRPr lang="fr-FR" altLang="fr-FR" sz="1400" dirty="0">
              <a:solidFill>
                <a:srgbClr val="000000"/>
              </a:solidFill>
              <a:latin typeface="Arial" charset="0"/>
            </a:endParaRPr>
          </a:p>
        </p:txBody>
      </p:sp>
      <p:sp>
        <p:nvSpPr>
          <p:cNvPr id="141" name="ZoneTexte 140"/>
          <p:cNvSpPr txBox="1"/>
          <p:nvPr/>
        </p:nvSpPr>
        <p:spPr>
          <a:xfrm>
            <a:off x="6671358" y="947917"/>
            <a:ext cx="388248" cy="307777"/>
          </a:xfrm>
          <a:prstGeom prst="rect">
            <a:avLst/>
          </a:prstGeom>
          <a:noFill/>
        </p:spPr>
        <p:txBody>
          <a:bodyPr wrap="none" rtlCol="0">
            <a:spAutoFit/>
          </a:bodyPr>
          <a:lstStyle/>
          <a:p>
            <a:r>
              <a:rPr lang="fr-FR" sz="1400" dirty="0" smtClean="0"/>
              <a:t>(b)</a:t>
            </a:r>
            <a:endParaRPr lang="fr-FR" sz="1400" dirty="0"/>
          </a:p>
        </p:txBody>
      </p:sp>
      <p:sp>
        <p:nvSpPr>
          <p:cNvPr id="97" name="Rectangle 96"/>
          <p:cNvSpPr/>
          <p:nvPr/>
        </p:nvSpPr>
        <p:spPr>
          <a:xfrm>
            <a:off x="2976663" y="1590675"/>
            <a:ext cx="282731" cy="2000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 name="Connecteur droit 3"/>
          <p:cNvCxnSpPr/>
          <p:nvPr/>
        </p:nvCxnSpPr>
        <p:spPr>
          <a:xfrm>
            <a:off x="2908637" y="2352675"/>
            <a:ext cx="2172664"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7" name="Forme libre 6"/>
          <p:cNvSpPr/>
          <p:nvPr/>
        </p:nvSpPr>
        <p:spPr>
          <a:xfrm>
            <a:off x="2971800" y="2568102"/>
            <a:ext cx="1999034" cy="676072"/>
          </a:xfrm>
          <a:custGeom>
            <a:avLst/>
            <a:gdLst>
              <a:gd name="connsiteX0" fmla="*/ 0 w 1999034"/>
              <a:gd name="connsiteY0" fmla="*/ 0 h 676072"/>
              <a:gd name="connsiteX1" fmla="*/ 1999034 w 1999034"/>
              <a:gd name="connsiteY1" fmla="*/ 0 h 676072"/>
              <a:gd name="connsiteX2" fmla="*/ 1999034 w 1999034"/>
              <a:gd name="connsiteY2" fmla="*/ 218872 h 676072"/>
              <a:gd name="connsiteX3" fmla="*/ 291830 w 1999034"/>
              <a:gd name="connsiteY3" fmla="*/ 218872 h 676072"/>
              <a:gd name="connsiteX4" fmla="*/ 291830 w 1999034"/>
              <a:gd name="connsiteY4" fmla="*/ 676072 h 676072"/>
              <a:gd name="connsiteX5" fmla="*/ 0 w 1999034"/>
              <a:gd name="connsiteY5" fmla="*/ 676072 h 676072"/>
              <a:gd name="connsiteX6" fmla="*/ 0 w 1999034"/>
              <a:gd name="connsiteY6" fmla="*/ 0 h 67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034" h="676072">
                <a:moveTo>
                  <a:pt x="0" y="0"/>
                </a:moveTo>
                <a:lnTo>
                  <a:pt x="1999034" y="0"/>
                </a:lnTo>
                <a:lnTo>
                  <a:pt x="1999034" y="218872"/>
                </a:lnTo>
                <a:lnTo>
                  <a:pt x="291830" y="218872"/>
                </a:lnTo>
                <a:lnTo>
                  <a:pt x="291830" y="676072"/>
                </a:lnTo>
                <a:lnTo>
                  <a:pt x="0" y="676072"/>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Forme libre 8"/>
          <p:cNvSpPr/>
          <p:nvPr/>
        </p:nvSpPr>
        <p:spPr>
          <a:xfrm>
            <a:off x="2976664" y="1794753"/>
            <a:ext cx="1999034" cy="340468"/>
          </a:xfrm>
          <a:custGeom>
            <a:avLst/>
            <a:gdLst>
              <a:gd name="connsiteX0" fmla="*/ 1999034 w 1999034"/>
              <a:gd name="connsiteY0" fmla="*/ 340468 h 340468"/>
              <a:gd name="connsiteX1" fmla="*/ 0 w 1999034"/>
              <a:gd name="connsiteY1" fmla="*/ 340468 h 340468"/>
              <a:gd name="connsiteX2" fmla="*/ 0 w 1999034"/>
              <a:gd name="connsiteY2" fmla="*/ 0 h 340468"/>
              <a:gd name="connsiteX3" fmla="*/ 277238 w 1999034"/>
              <a:gd name="connsiteY3" fmla="*/ 0 h 340468"/>
              <a:gd name="connsiteX4" fmla="*/ 277238 w 1999034"/>
              <a:gd name="connsiteY4" fmla="*/ 131324 h 340468"/>
              <a:gd name="connsiteX5" fmla="*/ 1999034 w 1999034"/>
              <a:gd name="connsiteY5" fmla="*/ 131324 h 340468"/>
              <a:gd name="connsiteX6" fmla="*/ 1999034 w 1999034"/>
              <a:gd name="connsiteY6" fmla="*/ 340468 h 34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034" h="340468">
                <a:moveTo>
                  <a:pt x="1999034" y="340468"/>
                </a:moveTo>
                <a:lnTo>
                  <a:pt x="0" y="340468"/>
                </a:lnTo>
                <a:lnTo>
                  <a:pt x="0" y="0"/>
                </a:lnTo>
                <a:lnTo>
                  <a:pt x="277238" y="0"/>
                </a:lnTo>
                <a:lnTo>
                  <a:pt x="277238" y="131324"/>
                </a:lnTo>
                <a:lnTo>
                  <a:pt x="1999034" y="131324"/>
                </a:lnTo>
                <a:lnTo>
                  <a:pt x="1999034" y="340468"/>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p:cNvSpPr/>
          <p:nvPr/>
        </p:nvSpPr>
        <p:spPr>
          <a:xfrm>
            <a:off x="2971800" y="1466850"/>
            <a:ext cx="287593" cy="123825"/>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 name="Connecteur droit 11"/>
          <p:cNvCxnSpPr>
            <a:stCxn id="9" idx="1"/>
          </p:cNvCxnSpPr>
          <p:nvPr/>
        </p:nvCxnSpPr>
        <p:spPr>
          <a:xfrm flipH="1">
            <a:off x="2971800" y="2135221"/>
            <a:ext cx="4864" cy="47179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8" name="Connecteur droit 97"/>
          <p:cNvCxnSpPr/>
          <p:nvPr/>
        </p:nvCxnSpPr>
        <p:spPr>
          <a:xfrm flipH="1">
            <a:off x="4973376" y="2116779"/>
            <a:ext cx="4864" cy="47179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9" name="Connecteur droit 98"/>
          <p:cNvCxnSpPr/>
          <p:nvPr/>
        </p:nvCxnSpPr>
        <p:spPr>
          <a:xfrm>
            <a:off x="2861917" y="1690687"/>
            <a:ext cx="466907"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00" name="Line 42"/>
          <p:cNvSpPr>
            <a:spLocks noChangeShapeType="1"/>
          </p:cNvSpPr>
          <p:nvPr/>
        </p:nvSpPr>
        <p:spPr bwMode="auto">
          <a:xfrm flipV="1">
            <a:off x="4118954" y="278374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Freeform 43"/>
          <p:cNvSpPr>
            <a:spLocks/>
          </p:cNvSpPr>
          <p:nvPr/>
        </p:nvSpPr>
        <p:spPr bwMode="auto">
          <a:xfrm>
            <a:off x="4041167" y="278374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3" name="Rectangle 11"/>
          <p:cNvSpPr>
            <a:spLocks noChangeArrowheads="1"/>
          </p:cNvSpPr>
          <p:nvPr/>
        </p:nvSpPr>
        <p:spPr bwMode="auto">
          <a:xfrm>
            <a:off x="3977667" y="301552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06" name="Rectangle 14"/>
          <p:cNvSpPr>
            <a:spLocks noChangeArrowheads="1"/>
          </p:cNvSpPr>
          <p:nvPr/>
        </p:nvSpPr>
        <p:spPr bwMode="auto">
          <a:xfrm>
            <a:off x="3971317" y="3009172"/>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cxnSp>
        <p:nvCxnSpPr>
          <p:cNvPr id="16" name="Connecteur droit 15"/>
          <p:cNvCxnSpPr>
            <a:stCxn id="9" idx="2"/>
          </p:cNvCxnSpPr>
          <p:nvPr/>
        </p:nvCxnSpPr>
        <p:spPr>
          <a:xfrm flipH="1">
            <a:off x="2512645" y="1794753"/>
            <a:ext cx="46401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8" name="Line 42"/>
          <p:cNvSpPr>
            <a:spLocks noChangeShapeType="1"/>
          </p:cNvSpPr>
          <p:nvPr/>
        </p:nvSpPr>
        <p:spPr bwMode="auto">
          <a:xfrm flipV="1">
            <a:off x="2718248" y="1790700"/>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8" name="Freeform 43"/>
          <p:cNvSpPr>
            <a:spLocks/>
          </p:cNvSpPr>
          <p:nvPr/>
        </p:nvSpPr>
        <p:spPr bwMode="auto">
          <a:xfrm>
            <a:off x="2640461" y="1790700"/>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6" name="Rectangle 11"/>
          <p:cNvSpPr>
            <a:spLocks noChangeArrowheads="1"/>
          </p:cNvSpPr>
          <p:nvPr/>
        </p:nvSpPr>
        <p:spPr bwMode="auto">
          <a:xfrm>
            <a:off x="2576961" y="202247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38" name="Rectangle 14"/>
          <p:cNvSpPr>
            <a:spLocks noChangeArrowheads="1"/>
          </p:cNvSpPr>
          <p:nvPr/>
        </p:nvSpPr>
        <p:spPr bwMode="auto">
          <a:xfrm>
            <a:off x="2570611" y="201612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sp>
        <p:nvSpPr>
          <p:cNvPr id="139" name="Line 42"/>
          <p:cNvSpPr>
            <a:spLocks noChangeShapeType="1"/>
          </p:cNvSpPr>
          <p:nvPr/>
        </p:nvSpPr>
        <p:spPr bwMode="auto">
          <a:xfrm flipV="1">
            <a:off x="2277611" y="234267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Freeform 43"/>
          <p:cNvSpPr>
            <a:spLocks/>
          </p:cNvSpPr>
          <p:nvPr/>
        </p:nvSpPr>
        <p:spPr bwMode="auto">
          <a:xfrm>
            <a:off x="2199824" y="234267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3" name="Rectangle 11"/>
          <p:cNvSpPr>
            <a:spLocks noChangeArrowheads="1"/>
          </p:cNvSpPr>
          <p:nvPr/>
        </p:nvSpPr>
        <p:spPr bwMode="auto">
          <a:xfrm>
            <a:off x="2136324" y="257445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44" name="Rectangle 14"/>
          <p:cNvSpPr>
            <a:spLocks noChangeArrowheads="1"/>
          </p:cNvSpPr>
          <p:nvPr/>
        </p:nvSpPr>
        <p:spPr bwMode="auto">
          <a:xfrm>
            <a:off x="2129974" y="256810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cxnSp>
        <p:nvCxnSpPr>
          <p:cNvPr id="22" name="Connecteur droit avec flèche 21"/>
          <p:cNvCxnSpPr/>
          <p:nvPr/>
        </p:nvCxnSpPr>
        <p:spPr>
          <a:xfrm>
            <a:off x="3457575" y="1466850"/>
            <a:ext cx="0" cy="64992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3457575" y="1466850"/>
            <a:ext cx="22291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5" name="Line 28"/>
          <p:cNvSpPr>
            <a:spLocks noChangeShapeType="1"/>
          </p:cNvSpPr>
          <p:nvPr/>
        </p:nvSpPr>
        <p:spPr bwMode="auto">
          <a:xfrm>
            <a:off x="4838937" y="131445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Ellipse 24"/>
          <p:cNvSpPr/>
          <p:nvPr/>
        </p:nvSpPr>
        <p:spPr>
          <a:xfrm>
            <a:off x="1003723" y="2162635"/>
            <a:ext cx="380746" cy="3807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6" name="Ellipse 145"/>
          <p:cNvSpPr/>
          <p:nvPr/>
        </p:nvSpPr>
        <p:spPr>
          <a:xfrm>
            <a:off x="774298" y="1933210"/>
            <a:ext cx="839597" cy="8395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7" name="Ellipse 146"/>
          <p:cNvSpPr/>
          <p:nvPr/>
        </p:nvSpPr>
        <p:spPr>
          <a:xfrm>
            <a:off x="300291" y="1459203"/>
            <a:ext cx="1787610" cy="17876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8" name="Ellipse 147"/>
          <p:cNvSpPr/>
          <p:nvPr/>
        </p:nvSpPr>
        <p:spPr>
          <a:xfrm>
            <a:off x="1092057" y="1592574"/>
            <a:ext cx="204078" cy="2040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9" name="Connecteur droit 148"/>
          <p:cNvCxnSpPr/>
          <p:nvPr/>
        </p:nvCxnSpPr>
        <p:spPr>
          <a:xfrm>
            <a:off x="201420" y="2345191"/>
            <a:ext cx="1985353"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50" name="Connecteur droit 149"/>
          <p:cNvCxnSpPr/>
          <p:nvPr/>
        </p:nvCxnSpPr>
        <p:spPr>
          <a:xfrm rot="5400000">
            <a:off x="201420" y="2261022"/>
            <a:ext cx="1985353"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51" name="Line 42"/>
          <p:cNvSpPr>
            <a:spLocks noChangeShapeType="1"/>
          </p:cNvSpPr>
          <p:nvPr/>
        </p:nvSpPr>
        <p:spPr bwMode="auto">
          <a:xfrm flipV="1">
            <a:off x="8103867" y="2343291"/>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2" name="Freeform 43"/>
          <p:cNvSpPr>
            <a:spLocks/>
          </p:cNvSpPr>
          <p:nvPr/>
        </p:nvSpPr>
        <p:spPr bwMode="auto">
          <a:xfrm>
            <a:off x="8026080" y="2343291"/>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3" name="Rectangle 11"/>
          <p:cNvSpPr>
            <a:spLocks noChangeArrowheads="1"/>
          </p:cNvSpPr>
          <p:nvPr/>
        </p:nvSpPr>
        <p:spPr bwMode="auto">
          <a:xfrm>
            <a:off x="7962580" y="257506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54" name="Rectangle 14"/>
          <p:cNvSpPr>
            <a:spLocks noChangeArrowheads="1"/>
          </p:cNvSpPr>
          <p:nvPr/>
        </p:nvSpPr>
        <p:spPr bwMode="auto">
          <a:xfrm>
            <a:off x="7956230" y="256871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cxnSp>
        <p:nvCxnSpPr>
          <p:cNvPr id="33" name="Connecteur droit 32"/>
          <p:cNvCxnSpPr/>
          <p:nvPr/>
        </p:nvCxnSpPr>
        <p:spPr>
          <a:xfrm flipH="1">
            <a:off x="7891398" y="1600434"/>
            <a:ext cx="258007" cy="66058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4" name="ZoneTexte 33"/>
          <p:cNvSpPr txBox="1"/>
          <p:nvPr/>
        </p:nvSpPr>
        <p:spPr>
          <a:xfrm>
            <a:off x="8169511" y="1482920"/>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sp>
        <p:nvSpPr>
          <p:cNvPr id="35" name="ZoneTexte 34"/>
          <p:cNvSpPr txBox="1"/>
          <p:nvPr/>
        </p:nvSpPr>
        <p:spPr>
          <a:xfrm>
            <a:off x="6372225" y="3036821"/>
            <a:ext cx="2665095" cy="738664"/>
          </a:xfrm>
          <a:prstGeom prst="rect">
            <a:avLst/>
          </a:prstGeom>
          <a:noFill/>
        </p:spPr>
        <p:txBody>
          <a:bodyPr wrap="square" rtlCol="0">
            <a:spAutoFit/>
          </a:bodyPr>
          <a:lstStyle/>
          <a:p>
            <a:r>
              <a:rPr lang="fr-FR" sz="1400" dirty="0" smtClean="0">
                <a:latin typeface="Arial" panose="020B0604020202020204" pitchFamily="34" charset="0"/>
                <a:cs typeface="Arial" panose="020B0604020202020204" pitchFamily="34" charset="0"/>
              </a:rPr>
              <a:t>1 : indicateur d'orientation</a:t>
            </a:r>
          </a:p>
          <a:p>
            <a:r>
              <a:rPr lang="fr-FR" sz="1400" dirty="0" smtClean="0">
                <a:latin typeface="Arial" panose="020B0604020202020204" pitchFamily="34" charset="0"/>
                <a:cs typeface="Arial" panose="020B0604020202020204" pitchFamily="34" charset="0"/>
              </a:rPr>
              <a:t>2 : zone de tolérance </a:t>
            </a:r>
            <a:r>
              <a:rPr lang="fr-FR" sz="1400" dirty="0" smtClean="0">
                <a:latin typeface="Arial" panose="020B0604020202020204" pitchFamily="34" charset="0"/>
                <a:cs typeface="Arial" panose="020B0604020202020204" pitchFamily="34" charset="0"/>
                <a:sym typeface="Symbol"/>
              </a:rPr>
              <a:t>20,2 </a:t>
            </a:r>
            <a:r>
              <a:rPr lang="fr-FR" sz="1400" dirty="0" smtClean="0">
                <a:latin typeface="Arial" panose="020B0604020202020204" pitchFamily="34" charset="0"/>
                <a:cs typeface="Arial" panose="020B0604020202020204" pitchFamily="34" charset="0"/>
              </a:rPr>
              <a:t>libre entre les deux plans</a:t>
            </a:r>
          </a:p>
        </p:txBody>
      </p:sp>
      <p:cxnSp>
        <p:nvCxnSpPr>
          <p:cNvPr id="155" name="Connecteur droit 154"/>
          <p:cNvCxnSpPr/>
          <p:nvPr/>
        </p:nvCxnSpPr>
        <p:spPr>
          <a:xfrm flipH="1">
            <a:off x="5693945" y="1101805"/>
            <a:ext cx="249468" cy="23976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6" name="ZoneTexte 155"/>
          <p:cNvSpPr txBox="1"/>
          <p:nvPr/>
        </p:nvSpPr>
        <p:spPr>
          <a:xfrm>
            <a:off x="5818679" y="821079"/>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67" name="Rectangle 59"/>
          <p:cNvSpPr>
            <a:spLocks noChangeArrowheads="1"/>
          </p:cNvSpPr>
          <p:nvPr/>
        </p:nvSpPr>
        <p:spPr bwMode="auto">
          <a:xfrm>
            <a:off x="222250" y="79375"/>
            <a:ext cx="4780411"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 D'ORIENTATION AVEC </a:t>
            </a:r>
            <a:r>
              <a:rPr lang="fr-FR" altLang="fr-FR" sz="2400" b="1" dirty="0" smtClean="0">
                <a:latin typeface="Arial Unicode MS"/>
                <a:ea typeface="Arial Unicode MS"/>
                <a:cs typeface="Arial Unicode MS"/>
              </a:rPr>
              <a:t>Ⓛ</a:t>
            </a:r>
            <a:endParaRPr lang="fr-FR" altLang="fr-FR" sz="2400" b="1" dirty="0">
              <a:latin typeface="Arial" charset="0"/>
            </a:endParaRPr>
          </a:p>
        </p:txBody>
      </p:sp>
      <p:sp>
        <p:nvSpPr>
          <p:cNvPr id="69" name="ZoneTexte 68"/>
          <p:cNvSpPr txBox="1"/>
          <p:nvPr/>
        </p:nvSpPr>
        <p:spPr>
          <a:xfrm>
            <a:off x="3662140" y="1063822"/>
            <a:ext cx="869149" cy="307777"/>
          </a:xfrm>
          <a:prstGeom prst="rect">
            <a:avLst/>
          </a:prstGeom>
          <a:noFill/>
        </p:spPr>
        <p:txBody>
          <a:bodyPr wrap="none" rtlCol="0">
            <a:spAutoFit/>
          </a:bodyPr>
          <a:lstStyle/>
          <a:p>
            <a:r>
              <a:rPr lang="fr-FR" sz="1400" dirty="0" smtClean="0">
                <a:latin typeface="Arial"/>
                <a:cs typeface="Arial"/>
              </a:rPr>
              <a:t>Ø20±0,1</a:t>
            </a:r>
            <a:endParaRPr lang="fr-FR" sz="1400" dirty="0"/>
          </a:p>
        </p:txBody>
      </p:sp>
      <p:cxnSp>
        <p:nvCxnSpPr>
          <p:cNvPr id="70" name="Connecteur droit 69"/>
          <p:cNvCxnSpPr/>
          <p:nvPr/>
        </p:nvCxnSpPr>
        <p:spPr>
          <a:xfrm flipH="1">
            <a:off x="7290815" y="2579126"/>
            <a:ext cx="70144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4" name="ZoneTexte 19"/>
          <p:cNvSpPr txBox="1">
            <a:spLocks noChangeArrowheads="1"/>
          </p:cNvSpPr>
          <p:nvPr/>
        </p:nvSpPr>
        <p:spPr bwMode="auto">
          <a:xfrm>
            <a:off x="69850" y="3478213"/>
            <a:ext cx="91249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Cylindre A, critère [GM]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 </a:t>
            </a:r>
            <a:endParaRPr lang="fr-FR" altLang="fr-FR" sz="1800" dirty="0" smtClean="0">
              <a:solidFill>
                <a:schemeClr val="tx1"/>
              </a:solidFill>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a:solidFill>
                  <a:srgbClr val="0070C0"/>
                </a:solidFill>
                <a:latin typeface="Comic Sans MS" pitchFamily="66" charset="0"/>
                <a:sym typeface="Symbol"/>
              </a:rPr>
              <a:t>20</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Surface réelle (tous les points de l'alésage)</a:t>
            </a:r>
          </a:p>
          <a:p>
            <a:pPr marL="0" indent="0" eaLnBrk="1" hangingPunct="1">
              <a:defRPr/>
            </a:pPr>
            <a:r>
              <a:rPr lang="fr-FR" altLang="fr-FR" sz="1800" dirty="0" smtClean="0">
                <a:solidFill>
                  <a:schemeClr val="tx1"/>
                </a:solidFill>
              </a:rPr>
              <a:t>Zone de tolérance : </a:t>
            </a:r>
            <a:r>
              <a:rPr lang="fr-FR" altLang="fr-FR" sz="1800" b="0" dirty="0" smtClean="0">
                <a:latin typeface="Comic Sans MS" pitchFamily="66" charset="0"/>
              </a:rPr>
              <a:t>Zone intérieure au cylindre </a:t>
            </a:r>
            <a:r>
              <a:rPr lang="fr-FR" altLang="fr-FR" sz="1800" b="0" dirty="0" smtClean="0">
                <a:latin typeface="Comic Sans MS" pitchFamily="66" charset="0"/>
                <a:sym typeface="Symbol"/>
              </a:rPr>
              <a:t>20,2</a:t>
            </a:r>
            <a:r>
              <a:rPr lang="fr-FR" altLang="fr-FR" sz="1800" b="0" dirty="0" smtClean="0">
                <a:latin typeface="Comic Sans MS" pitchFamily="66" charset="0"/>
              </a:rPr>
              <a:t>, libre entre 2 plans distants de 20,2, centrés sur l'axe nominal et parallèles au plan P.</a:t>
            </a:r>
          </a:p>
          <a:p>
            <a:pPr eaLnBrk="1" hangingPunct="1">
              <a:defRPr/>
            </a:pPr>
            <a:r>
              <a:rPr lang="fr-FR" altLang="fr-FR" sz="1800" dirty="0">
                <a:solidFill>
                  <a:schemeClr val="tx1"/>
                </a:solidFill>
              </a:rPr>
              <a:t>V</a:t>
            </a:r>
            <a:r>
              <a:rPr lang="fr-FR" altLang="fr-FR" sz="1800" dirty="0" smtClean="0">
                <a:solidFill>
                  <a:schemeClr val="tx1"/>
                </a:solidFill>
              </a:rPr>
              <a:t>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
        <p:nvSpPr>
          <p:cNvPr id="71" name="Rectangle 14"/>
          <p:cNvSpPr>
            <a:spLocks noChangeArrowheads="1"/>
          </p:cNvSpPr>
          <p:nvPr/>
        </p:nvSpPr>
        <p:spPr bwMode="auto">
          <a:xfrm>
            <a:off x="3950991" y="6362311"/>
            <a:ext cx="974283"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11125" tIns="55562" rIns="111125" bIns="55562">
            <a:spAutoFit/>
          </a:bodyPr>
          <a:lstStyle>
            <a:lvl1pPr defTabSz="1316038">
              <a:spcBef>
                <a:spcPct val="20000"/>
              </a:spcBef>
              <a:buChar char="•"/>
              <a:defRPr sz="3200">
                <a:solidFill>
                  <a:schemeClr val="tx1"/>
                </a:solidFill>
                <a:latin typeface="Times New Roman" pitchFamily="18" charset="0"/>
              </a:defRPr>
            </a:lvl1pPr>
            <a:lvl2pPr marL="742950" indent="-285750" defTabSz="1316038">
              <a:spcBef>
                <a:spcPct val="20000"/>
              </a:spcBef>
              <a:buChar char="–"/>
              <a:defRPr sz="2800">
                <a:solidFill>
                  <a:schemeClr val="tx1"/>
                </a:solidFill>
                <a:latin typeface="Times New Roman" pitchFamily="18" charset="0"/>
              </a:defRPr>
            </a:lvl2pPr>
            <a:lvl3pPr marL="1143000" indent="-228600" defTabSz="1316038">
              <a:spcBef>
                <a:spcPct val="20000"/>
              </a:spcBef>
              <a:buChar char="•"/>
              <a:defRPr sz="2400">
                <a:solidFill>
                  <a:schemeClr val="tx1"/>
                </a:solidFill>
                <a:latin typeface="Times New Roman" pitchFamily="18" charset="0"/>
              </a:defRPr>
            </a:lvl3pPr>
            <a:lvl4pPr marL="1600200" indent="-228600" defTabSz="1316038">
              <a:spcBef>
                <a:spcPct val="20000"/>
              </a:spcBef>
              <a:buChar char="–"/>
              <a:defRPr sz="2000">
                <a:solidFill>
                  <a:schemeClr val="tx1"/>
                </a:solidFill>
                <a:latin typeface="Times New Roman" pitchFamily="18" charset="0"/>
              </a:defRPr>
            </a:lvl4pPr>
            <a:lvl5pPr marL="2057400" indent="-228600" defTabSz="1316038">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srgbClr val="000000"/>
                </a:solidFill>
                <a:latin typeface="Arial" charset="0"/>
              </a:rPr>
              <a:t>[20,2]</a:t>
            </a:r>
            <a:r>
              <a:rPr lang="fr-FR" altLang="fr-FR" sz="1400" dirty="0" smtClean="0">
                <a:solidFill>
                  <a:srgbClr val="000000"/>
                </a:solidFill>
                <a:latin typeface="Arial Unicode MS"/>
                <a:ea typeface="Arial Unicode MS"/>
                <a:cs typeface="Arial Unicode MS"/>
              </a:rPr>
              <a:t>Ⓛ</a:t>
            </a:r>
            <a:endParaRPr lang="fr-FR" altLang="fr-FR" sz="1400" dirty="0">
              <a:solidFill>
                <a:srgbClr val="000000"/>
              </a:solidFill>
              <a:latin typeface="Arial" charset="0"/>
            </a:endParaRPr>
          </a:p>
        </p:txBody>
      </p:sp>
      <p:sp>
        <p:nvSpPr>
          <p:cNvPr id="72" name="Rectangle 2"/>
          <p:cNvSpPr>
            <a:spLocks noChangeArrowheads="1"/>
          </p:cNvSpPr>
          <p:nvPr/>
        </p:nvSpPr>
        <p:spPr bwMode="auto">
          <a:xfrm>
            <a:off x="4732266" y="6381545"/>
            <a:ext cx="6152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B</a:t>
            </a:r>
            <a:endParaRPr lang="fr-FR" altLang="fr-FR" sz="1400" dirty="0">
              <a:latin typeface="Arial" charset="0"/>
            </a:endParaRPr>
          </a:p>
        </p:txBody>
      </p:sp>
      <p:sp>
        <p:nvSpPr>
          <p:cNvPr id="73" name="Rectangle 26"/>
          <p:cNvSpPr>
            <a:spLocks noChangeArrowheads="1"/>
          </p:cNvSpPr>
          <p:nvPr/>
        </p:nvSpPr>
        <p:spPr bwMode="auto">
          <a:xfrm>
            <a:off x="3755127" y="6387895"/>
            <a:ext cx="1592435"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5" name="Line 27"/>
          <p:cNvSpPr>
            <a:spLocks noChangeShapeType="1"/>
          </p:cNvSpPr>
          <p:nvPr/>
        </p:nvSpPr>
        <p:spPr bwMode="auto">
          <a:xfrm>
            <a:off x="4018526" y="638154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Line 28"/>
          <p:cNvSpPr>
            <a:spLocks noChangeShapeType="1"/>
          </p:cNvSpPr>
          <p:nvPr/>
        </p:nvSpPr>
        <p:spPr bwMode="auto">
          <a:xfrm>
            <a:off x="4752332" y="638154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7" name="Group 631"/>
          <p:cNvGrpSpPr>
            <a:grpSpLocks/>
          </p:cNvGrpSpPr>
          <p:nvPr/>
        </p:nvGrpSpPr>
        <p:grpSpPr bwMode="auto">
          <a:xfrm>
            <a:off x="3802753" y="6438695"/>
            <a:ext cx="190500" cy="190500"/>
            <a:chOff x="4360" y="1124"/>
            <a:chExt cx="120" cy="120"/>
          </a:xfrm>
        </p:grpSpPr>
        <p:sp>
          <p:nvSpPr>
            <p:cNvPr id="78" name="Oval 63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9" name="Line 63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0" name="Line 63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3" name="Rectangle 1159"/>
          <p:cNvSpPr>
            <a:spLocks noChangeArrowheads="1"/>
          </p:cNvSpPr>
          <p:nvPr/>
        </p:nvSpPr>
        <p:spPr bwMode="auto">
          <a:xfrm rot="5400000">
            <a:off x="5726877" y="6262483"/>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4" name="Rectangle 1162"/>
          <p:cNvSpPr>
            <a:spLocks noChangeArrowheads="1"/>
          </p:cNvSpPr>
          <p:nvPr/>
        </p:nvSpPr>
        <p:spPr bwMode="auto">
          <a:xfrm>
            <a:off x="5598289" y="6379736"/>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P</a:t>
            </a:r>
            <a:endParaRPr lang="fr-FR" altLang="fr-FR" sz="1400" dirty="0">
              <a:latin typeface="Arial" charset="0"/>
            </a:endParaRPr>
          </a:p>
        </p:txBody>
      </p:sp>
      <p:sp>
        <p:nvSpPr>
          <p:cNvPr id="85" name="Line 1200"/>
          <p:cNvSpPr>
            <a:spLocks noChangeShapeType="1"/>
          </p:cNvSpPr>
          <p:nvPr/>
        </p:nvSpPr>
        <p:spPr bwMode="auto">
          <a:xfrm rot="5400000">
            <a:off x="5743545" y="653394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6" name="Triangle isocèle 3"/>
          <p:cNvSpPr>
            <a:spLocks noChangeArrowheads="1"/>
          </p:cNvSpPr>
          <p:nvPr/>
        </p:nvSpPr>
        <p:spPr bwMode="auto">
          <a:xfrm rot="16200000">
            <a:off x="5387946" y="646250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7" name="Triangle isocèle 3"/>
          <p:cNvSpPr>
            <a:spLocks noChangeArrowheads="1"/>
          </p:cNvSpPr>
          <p:nvPr/>
        </p:nvSpPr>
        <p:spPr bwMode="auto">
          <a:xfrm rot="5400000" flipH="1">
            <a:off x="6060705" y="646250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8" name="Line 28"/>
          <p:cNvSpPr>
            <a:spLocks noChangeShapeType="1"/>
          </p:cNvSpPr>
          <p:nvPr/>
        </p:nvSpPr>
        <p:spPr bwMode="auto">
          <a:xfrm>
            <a:off x="5039914" y="638154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 name="ZoneTexte 1"/>
          <p:cNvSpPr txBox="1"/>
          <p:nvPr/>
        </p:nvSpPr>
        <p:spPr>
          <a:xfrm>
            <a:off x="386157" y="6356200"/>
            <a:ext cx="3071418" cy="369332"/>
          </a:xfrm>
          <a:prstGeom prst="rect">
            <a:avLst/>
          </a:prstGeom>
          <a:noFill/>
        </p:spPr>
        <p:txBody>
          <a:bodyPr wrap="none" rtlCol="0">
            <a:spAutoFit/>
          </a:bodyPr>
          <a:lstStyle/>
          <a:p>
            <a:r>
              <a:rPr lang="fr-FR" dirty="0" smtClean="0"/>
              <a:t>Avec le projet de norme 2692 :</a:t>
            </a:r>
            <a:endParaRPr lang="fr-FR" dirty="0"/>
          </a:p>
        </p:txBody>
      </p:sp>
    </p:spTree>
    <p:extLst>
      <p:ext uri="{BB962C8B-B14F-4D97-AF65-F5344CB8AC3E}">
        <p14:creationId xmlns:p14="http://schemas.microsoft.com/office/powerpoint/2010/main" val="1194958162"/>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Forme libre 62"/>
          <p:cNvSpPr>
            <a:spLocks/>
          </p:cNvSpPr>
          <p:nvPr/>
        </p:nvSpPr>
        <p:spPr bwMode="auto">
          <a:xfrm>
            <a:off x="5178341" y="2460187"/>
            <a:ext cx="1085850" cy="1222375"/>
          </a:xfrm>
          <a:custGeom>
            <a:avLst/>
            <a:gdLst>
              <a:gd name="T0" fmla="*/ 529690 w 1085374"/>
              <a:gd name="T1" fmla="*/ 14982 h 1222558"/>
              <a:gd name="T2" fmla="*/ 974580 w 1085374"/>
              <a:gd name="T3" fmla="*/ 345082 h 1222558"/>
              <a:gd name="T4" fmla="*/ 1050847 w 1085374"/>
              <a:gd name="T5" fmla="*/ 1017982 h 1222558"/>
              <a:gd name="T6" fmla="*/ 491556 w 1085374"/>
              <a:gd name="T7" fmla="*/ 1221120 h 1222558"/>
              <a:gd name="T8" fmla="*/ 59378 w 1085374"/>
              <a:gd name="T9" fmla="*/ 954500 h 1222558"/>
              <a:gd name="T10" fmla="*/ 21244 w 1085374"/>
              <a:gd name="T11" fmla="*/ 510134 h 1222558"/>
              <a:gd name="T12" fmla="*/ 224622 w 1085374"/>
              <a:gd name="T13" fmla="*/ 103854 h 1222558"/>
              <a:gd name="T14" fmla="*/ 529690 w 1085374"/>
              <a:gd name="T15" fmla="*/ 14982 h 12225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5374" h="1222558">
                <a:moveTo>
                  <a:pt x="529226" y="14986"/>
                </a:moveTo>
                <a:cubicBezTo>
                  <a:pt x="654109" y="55203"/>
                  <a:pt x="886943" y="177969"/>
                  <a:pt x="973726" y="345186"/>
                </a:cubicBezTo>
                <a:cubicBezTo>
                  <a:pt x="1060509" y="512403"/>
                  <a:pt x="1130359" y="872236"/>
                  <a:pt x="1049926" y="1018286"/>
                </a:cubicBezTo>
                <a:cubicBezTo>
                  <a:pt x="969493" y="1164336"/>
                  <a:pt x="656226" y="1232069"/>
                  <a:pt x="491126" y="1221486"/>
                </a:cubicBezTo>
                <a:cubicBezTo>
                  <a:pt x="326026" y="1210903"/>
                  <a:pt x="137643" y="1073319"/>
                  <a:pt x="59326" y="954786"/>
                </a:cubicBezTo>
                <a:cubicBezTo>
                  <a:pt x="-18991" y="836253"/>
                  <a:pt x="-6291" y="652103"/>
                  <a:pt x="21226" y="510286"/>
                </a:cubicBezTo>
                <a:cubicBezTo>
                  <a:pt x="48743" y="368469"/>
                  <a:pt x="133410" y="188552"/>
                  <a:pt x="224426" y="103886"/>
                </a:cubicBezTo>
                <a:cubicBezTo>
                  <a:pt x="315442" y="19220"/>
                  <a:pt x="404343" y="-25231"/>
                  <a:pt x="529226" y="14986"/>
                </a:cubicBezTo>
                <a:close/>
              </a:path>
            </a:pathLst>
          </a:custGeom>
          <a:solidFill>
            <a:srgbClr val="FFFF99"/>
          </a:solidFill>
          <a:ln>
            <a:noFill/>
          </a:ln>
          <a:extLst>
            <a:ext uri="{91240B29-F687-4F45-9708-019B960494DF}">
              <a14:hiddenLine xmlns:a14="http://schemas.microsoft.com/office/drawing/2010/main" w="12700" cap="flat" cmpd="sng" algn="ctr">
                <a:solidFill>
                  <a:srgbClr val="000000"/>
                </a:solidFill>
                <a:prstDash val="solid"/>
                <a:round/>
                <a:headEnd type="none" w="sm" len="sm"/>
                <a:tailEnd type="none" w="sm" len="sm"/>
              </a14:hiddenLine>
            </a:ext>
          </a:extLst>
        </p:spPr>
        <p:txBody>
          <a:bodyPr/>
          <a:lstStyle/>
          <a:p>
            <a:endParaRPr lang="fr-FR"/>
          </a:p>
        </p:txBody>
      </p:sp>
      <p:sp>
        <p:nvSpPr>
          <p:cNvPr id="2" name="Espace réservé du numéro de diapositive 1"/>
          <p:cNvSpPr>
            <a:spLocks noGrp="1"/>
          </p:cNvSpPr>
          <p:nvPr>
            <p:ph type="sldNum" sz="quarter" idx="12"/>
          </p:nvPr>
        </p:nvSpPr>
        <p:spPr/>
        <p:txBody>
          <a:bodyPr/>
          <a:lstStyle/>
          <a:p>
            <a:pPr>
              <a:defRPr/>
            </a:pPr>
            <a:fld id="{7F22E67E-6733-45ED-9BC2-75A849EDFCA2}" type="slidenum">
              <a:rPr lang="fr-FR" smtClean="0"/>
              <a:pPr>
                <a:defRPr/>
              </a:pPr>
              <a:t>51</a:t>
            </a:fld>
            <a:endParaRPr lang="fr-FR"/>
          </a:p>
        </p:txBody>
      </p:sp>
      <p:sp>
        <p:nvSpPr>
          <p:cNvPr id="3" name="Line 42"/>
          <p:cNvSpPr>
            <a:spLocks noChangeShapeType="1"/>
          </p:cNvSpPr>
          <p:nvPr/>
        </p:nvSpPr>
        <p:spPr bwMode="auto">
          <a:xfrm flipV="1">
            <a:off x="4932278" y="2415737"/>
            <a:ext cx="244475" cy="4254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 name="Line 43"/>
          <p:cNvSpPr>
            <a:spLocks noChangeShapeType="1"/>
          </p:cNvSpPr>
          <p:nvPr/>
        </p:nvSpPr>
        <p:spPr bwMode="auto">
          <a:xfrm flipV="1">
            <a:off x="5176753" y="2060137"/>
            <a:ext cx="204788" cy="355600"/>
          </a:xfrm>
          <a:prstGeom prst="line">
            <a:avLst/>
          </a:prstGeom>
          <a:noFill/>
          <a:ln w="12700">
            <a:solidFill>
              <a:srgbClr val="00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5" name="Line 44"/>
          <p:cNvSpPr>
            <a:spLocks noChangeShapeType="1"/>
          </p:cNvSpPr>
          <p:nvPr/>
        </p:nvSpPr>
        <p:spPr bwMode="auto">
          <a:xfrm flipV="1">
            <a:off x="4773528" y="2833250"/>
            <a:ext cx="158750" cy="274637"/>
          </a:xfrm>
          <a:prstGeom prst="line">
            <a:avLst/>
          </a:prstGeom>
          <a:noFill/>
          <a:ln w="12700">
            <a:solidFill>
              <a:srgbClr val="000000"/>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23" name="Oval 64"/>
          <p:cNvSpPr>
            <a:spLocks noChangeArrowheads="1"/>
          </p:cNvSpPr>
          <p:nvPr/>
        </p:nvSpPr>
        <p:spPr bwMode="auto">
          <a:xfrm>
            <a:off x="5470441" y="2758637"/>
            <a:ext cx="431800" cy="431800"/>
          </a:xfrm>
          <a:prstGeom prst="ellipse">
            <a:avLst/>
          </a:prstGeom>
          <a:solidFill>
            <a:schemeClr val="bg1"/>
          </a:solidFill>
          <a:ln w="25400">
            <a:solidFill>
              <a:srgbClr val="000000"/>
            </a:solidFill>
            <a:round/>
            <a:headEnd/>
            <a:tailEnd/>
          </a:ln>
          <a:effectLst/>
          <a:extLst/>
        </p:spPr>
        <p:txBody>
          <a:bodyPr wrap="none" anchor="ctr"/>
          <a:lstStyle/>
          <a:p>
            <a:pPr>
              <a:defRPr/>
            </a:pPr>
            <a:endParaRPr lang="fr-FR" sz="1600" kern="0">
              <a:solidFill>
                <a:srgbClr val="000000"/>
              </a:solidFill>
              <a:latin typeface="Times New Roman" pitchFamily="18" charset="0"/>
            </a:endParaRPr>
          </a:p>
        </p:txBody>
      </p:sp>
      <p:sp>
        <p:nvSpPr>
          <p:cNvPr id="25" name="Line 66"/>
          <p:cNvSpPr>
            <a:spLocks noChangeShapeType="1"/>
          </p:cNvSpPr>
          <p:nvPr/>
        </p:nvSpPr>
        <p:spPr bwMode="auto">
          <a:xfrm>
            <a:off x="4857666" y="2536387"/>
            <a:ext cx="857250" cy="444500"/>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26" name="Line 67"/>
          <p:cNvSpPr>
            <a:spLocks noChangeShapeType="1"/>
          </p:cNvSpPr>
          <p:nvPr/>
        </p:nvSpPr>
        <p:spPr bwMode="auto">
          <a:xfrm flipH="1">
            <a:off x="5540291" y="3173927"/>
            <a:ext cx="527050" cy="914400"/>
          </a:xfrm>
          <a:prstGeom prst="line">
            <a:avLst/>
          </a:prstGeom>
          <a:noFill/>
          <a:ln w="12700">
            <a:solidFill>
              <a:srgbClr val="000000"/>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28" name="Rectangle 69"/>
          <p:cNvSpPr>
            <a:spLocks noChangeArrowheads="1"/>
          </p:cNvSpPr>
          <p:nvPr/>
        </p:nvSpPr>
        <p:spPr bwMode="auto">
          <a:xfrm rot="1800000">
            <a:off x="5441866" y="3384145"/>
            <a:ext cx="292100" cy="395287"/>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29" name="Line 70"/>
          <p:cNvSpPr>
            <a:spLocks noChangeShapeType="1"/>
          </p:cNvSpPr>
          <p:nvPr/>
        </p:nvSpPr>
        <p:spPr bwMode="auto">
          <a:xfrm>
            <a:off x="5110078" y="2409387"/>
            <a:ext cx="690563" cy="3619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0" name="Line 71"/>
          <p:cNvSpPr>
            <a:spLocks noChangeShapeType="1"/>
          </p:cNvSpPr>
          <p:nvPr/>
        </p:nvSpPr>
        <p:spPr bwMode="auto">
          <a:xfrm>
            <a:off x="4887828" y="2801500"/>
            <a:ext cx="722313" cy="3825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1" name="Line 72"/>
          <p:cNvSpPr>
            <a:spLocks noChangeShapeType="1"/>
          </p:cNvSpPr>
          <p:nvPr/>
        </p:nvSpPr>
        <p:spPr bwMode="auto">
          <a:xfrm>
            <a:off x="5381541" y="2058550"/>
            <a:ext cx="1524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18447" name="Rectangle 73"/>
          <p:cNvSpPr>
            <a:spLocks noChangeArrowheads="1"/>
          </p:cNvSpPr>
          <p:nvPr/>
        </p:nvSpPr>
        <p:spPr bwMode="auto">
          <a:xfrm>
            <a:off x="6303878" y="1906150"/>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a:t>
            </a:r>
          </a:p>
        </p:txBody>
      </p:sp>
      <p:sp>
        <p:nvSpPr>
          <p:cNvPr id="18448" name="Rectangle 74"/>
          <p:cNvSpPr>
            <a:spLocks noChangeArrowheads="1"/>
          </p:cNvSpPr>
          <p:nvPr/>
        </p:nvSpPr>
        <p:spPr bwMode="auto">
          <a:xfrm>
            <a:off x="5822866" y="1906150"/>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0,05</a:t>
            </a:r>
          </a:p>
        </p:txBody>
      </p:sp>
      <p:sp>
        <p:nvSpPr>
          <p:cNvPr id="34" name="Rectangle 75"/>
          <p:cNvSpPr>
            <a:spLocks noChangeArrowheads="1"/>
          </p:cNvSpPr>
          <p:nvPr/>
        </p:nvSpPr>
        <p:spPr bwMode="auto">
          <a:xfrm>
            <a:off x="5540291" y="1914087"/>
            <a:ext cx="1044575" cy="29051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5" name="Line 76"/>
          <p:cNvSpPr>
            <a:spLocks noChangeShapeType="1"/>
          </p:cNvSpPr>
          <p:nvPr/>
        </p:nvSpPr>
        <p:spPr bwMode="auto">
          <a:xfrm>
            <a:off x="5838741" y="190615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6" name="Line 77"/>
          <p:cNvSpPr>
            <a:spLocks noChangeShapeType="1"/>
          </p:cNvSpPr>
          <p:nvPr/>
        </p:nvSpPr>
        <p:spPr bwMode="auto">
          <a:xfrm>
            <a:off x="6319753" y="190615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7" name="Line 78"/>
          <p:cNvSpPr>
            <a:spLocks noChangeShapeType="1"/>
          </p:cNvSpPr>
          <p:nvPr/>
        </p:nvSpPr>
        <p:spPr bwMode="auto">
          <a:xfrm flipV="1">
            <a:off x="5460916" y="2517337"/>
            <a:ext cx="455612" cy="820738"/>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grpSp>
        <p:nvGrpSpPr>
          <p:cNvPr id="18453" name="Group 87"/>
          <p:cNvGrpSpPr>
            <a:grpSpLocks/>
          </p:cNvGrpSpPr>
          <p:nvPr/>
        </p:nvGrpSpPr>
        <p:grpSpPr bwMode="auto">
          <a:xfrm>
            <a:off x="5587916" y="1963300"/>
            <a:ext cx="190500" cy="190500"/>
            <a:chOff x="4360" y="1124"/>
            <a:chExt cx="120" cy="120"/>
          </a:xfrm>
        </p:grpSpPr>
        <p:sp>
          <p:nvSpPr>
            <p:cNvPr id="40" name="Oval 88"/>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1" name="Line 89"/>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2" name="Line 90"/>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grpSp>
      <p:sp>
        <p:nvSpPr>
          <p:cNvPr id="18454" name="Text Box 2"/>
          <p:cNvSpPr txBox="1">
            <a:spLocks noChangeArrowheads="1"/>
          </p:cNvSpPr>
          <p:nvPr/>
        </p:nvSpPr>
        <p:spPr bwMode="auto">
          <a:xfrm>
            <a:off x="136525" y="123825"/>
            <a:ext cx="6609117"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PRATIQUE COURANTE (non recommandée)</a:t>
            </a:r>
            <a:endParaRPr lang="fr-FR" altLang="fr-FR" sz="2400" b="1" dirty="0">
              <a:latin typeface="Arial" charset="0"/>
            </a:endParaRPr>
          </a:p>
        </p:txBody>
      </p:sp>
      <p:cxnSp>
        <p:nvCxnSpPr>
          <p:cNvPr id="18455" name="Connecteur droit 57"/>
          <p:cNvCxnSpPr>
            <a:cxnSpLocks noChangeShapeType="1"/>
          </p:cNvCxnSpPr>
          <p:nvPr/>
        </p:nvCxnSpPr>
        <p:spPr bwMode="auto">
          <a:xfrm>
            <a:off x="5187866" y="2784037"/>
            <a:ext cx="874712" cy="465138"/>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56" name="Connecteur droit 60"/>
          <p:cNvCxnSpPr>
            <a:cxnSpLocks noChangeShapeType="1"/>
          </p:cNvCxnSpPr>
          <p:nvPr/>
        </p:nvCxnSpPr>
        <p:spPr bwMode="auto">
          <a:xfrm>
            <a:off x="5262478" y="2680850"/>
            <a:ext cx="874713" cy="465137"/>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476" name="ZoneTexte 94"/>
          <p:cNvSpPr txBox="1">
            <a:spLocks noChangeArrowheads="1"/>
          </p:cNvSpPr>
          <p:nvPr/>
        </p:nvSpPr>
        <p:spPr bwMode="auto">
          <a:xfrm>
            <a:off x="238125" y="761563"/>
            <a:ext cx="8610049" cy="646331"/>
          </a:xfrm>
          <a:prstGeom prst="rect">
            <a:avLst/>
          </a:prstGeom>
          <a:solidFill>
            <a:srgbClr val="FFFF00"/>
          </a:solidFill>
          <a:ln>
            <a:noFill/>
          </a:ln>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Sans symbole </a:t>
            </a:r>
            <a:r>
              <a:rPr lang="fr-FR" altLang="fr-FR" sz="1800" dirty="0">
                <a:latin typeface="Arial" charset="0"/>
                <a:cs typeface="Arial" charset="0"/>
              </a:rPr>
              <a:t>Ø, la zone est limitée par 2 plans parallèles distants de la tolérance</a:t>
            </a:r>
            <a:r>
              <a:rPr lang="fr-FR" altLang="fr-FR" sz="1800" dirty="0" smtClean="0">
                <a:latin typeface="Arial" charset="0"/>
                <a:cs typeface="Arial" charset="0"/>
              </a:rPr>
              <a:t>.</a:t>
            </a:r>
          </a:p>
          <a:p>
            <a:pPr>
              <a:spcBef>
                <a:spcPct val="0"/>
              </a:spcBef>
              <a:buFontTx/>
              <a:buNone/>
            </a:pPr>
            <a:r>
              <a:rPr lang="fr-FR" altLang="fr-FR" sz="1800" dirty="0" smtClean="0">
                <a:latin typeface="Arial" charset="0"/>
                <a:cs typeface="Arial" charset="0"/>
              </a:rPr>
              <a:t>La zone est perpendiculaire à la flèche issue de l'indicateur de tolérance</a:t>
            </a:r>
            <a:endParaRPr lang="fr-FR" altLang="fr-FR" sz="1800" dirty="0">
              <a:latin typeface="Arial" charset="0"/>
              <a:cs typeface="Arial" charset="0"/>
            </a:endParaRPr>
          </a:p>
        </p:txBody>
      </p:sp>
      <p:sp>
        <p:nvSpPr>
          <p:cNvPr id="6" name="ZoneTexte 5"/>
          <p:cNvSpPr txBox="1"/>
          <p:nvPr/>
        </p:nvSpPr>
        <p:spPr>
          <a:xfrm>
            <a:off x="1927847" y="1692135"/>
            <a:ext cx="2615301" cy="646331"/>
          </a:xfrm>
          <a:prstGeom prst="rect">
            <a:avLst/>
          </a:prstGeom>
          <a:noFill/>
        </p:spPr>
        <p:txBody>
          <a:bodyPr wrap="square" rtlCol="0">
            <a:spAutoFit/>
          </a:bodyPr>
          <a:lstStyle/>
          <a:p>
            <a:r>
              <a:rPr lang="fr-FR" dirty="0" smtClean="0"/>
              <a:t>Flèche issue de l'indicateur de tolérance</a:t>
            </a:r>
            <a:endParaRPr lang="fr-FR" dirty="0"/>
          </a:p>
        </p:txBody>
      </p:sp>
      <p:cxnSp>
        <p:nvCxnSpPr>
          <p:cNvPr id="8" name="Connecteur droit avec flèche 7"/>
          <p:cNvCxnSpPr>
            <a:stCxn id="6" idx="3"/>
          </p:cNvCxnSpPr>
          <p:nvPr/>
        </p:nvCxnSpPr>
        <p:spPr>
          <a:xfrm>
            <a:off x="4543148" y="2015301"/>
            <a:ext cx="644718" cy="195649"/>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593426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a:xfrm>
            <a:off x="6974283" y="6492875"/>
            <a:ext cx="2133600" cy="365125"/>
          </a:xfrm>
        </p:spPr>
        <p:txBody>
          <a:bodyPr/>
          <a:lstStyle/>
          <a:p>
            <a:pPr>
              <a:defRPr/>
            </a:pPr>
            <a:fld id="{285F502D-C9CE-4CE6-8ABC-C5C65A560987}" type="slidenum">
              <a:rPr lang="fr-FR" smtClean="0"/>
              <a:pPr>
                <a:defRPr/>
              </a:pPr>
              <a:t>52</a:t>
            </a:fld>
            <a:endParaRPr lang="fr-FR" dirty="0"/>
          </a:p>
        </p:txBody>
      </p:sp>
      <p:sp>
        <p:nvSpPr>
          <p:cNvPr id="3" name="Rectangle 59"/>
          <p:cNvSpPr>
            <a:spLocks noChangeArrowheads="1"/>
          </p:cNvSpPr>
          <p:nvPr/>
        </p:nvSpPr>
        <p:spPr bwMode="auto">
          <a:xfrm>
            <a:off x="91625" y="79375"/>
            <a:ext cx="4195700"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ORIENTATION DE LA ZONE</a:t>
            </a:r>
            <a:endParaRPr lang="fr-FR" altLang="fr-FR" sz="2400" b="1" dirty="0">
              <a:latin typeface="Arial" charset="0"/>
            </a:endParaRPr>
          </a:p>
        </p:txBody>
      </p:sp>
      <p:sp>
        <p:nvSpPr>
          <p:cNvPr id="9" name="Parallélogramme 8"/>
          <p:cNvSpPr/>
          <p:nvPr/>
        </p:nvSpPr>
        <p:spPr>
          <a:xfrm>
            <a:off x="1416830" y="3147511"/>
            <a:ext cx="1187024" cy="418641"/>
          </a:xfrm>
          <a:prstGeom prst="parallelogram">
            <a:avLst>
              <a:gd name="adj" fmla="val 80263"/>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 name="Group 72"/>
          <p:cNvGrpSpPr>
            <a:grpSpLocks/>
          </p:cNvGrpSpPr>
          <p:nvPr/>
        </p:nvGrpSpPr>
        <p:grpSpPr bwMode="auto">
          <a:xfrm>
            <a:off x="1872016" y="3565476"/>
            <a:ext cx="292100" cy="527050"/>
            <a:chOff x="100" y="3120"/>
            <a:chExt cx="184" cy="332"/>
          </a:xfrm>
        </p:grpSpPr>
        <p:sp>
          <p:nvSpPr>
            <p:cNvPr id="11" name="Rectangle 7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 name="Line 7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Freeform 7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4" name="Rectangle 76"/>
          <p:cNvSpPr>
            <a:spLocks noChangeArrowheads="1"/>
          </p:cNvSpPr>
          <p:nvPr/>
        </p:nvSpPr>
        <p:spPr bwMode="auto">
          <a:xfrm>
            <a:off x="1865666" y="3790901"/>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B</a:t>
            </a:r>
          </a:p>
        </p:txBody>
      </p:sp>
      <p:sp>
        <p:nvSpPr>
          <p:cNvPr id="15" name="Cylindre 14"/>
          <p:cNvSpPr/>
          <p:nvPr/>
        </p:nvSpPr>
        <p:spPr>
          <a:xfrm>
            <a:off x="3156625" y="2984059"/>
            <a:ext cx="440675" cy="969485"/>
          </a:xfrm>
          <a:prstGeom prst="can">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7" name="Connecteur droit 16"/>
          <p:cNvCxnSpPr/>
          <p:nvPr/>
        </p:nvCxnSpPr>
        <p:spPr>
          <a:xfrm>
            <a:off x="2010342" y="2728870"/>
            <a:ext cx="0" cy="73813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a:off x="3375579" y="2767394"/>
            <a:ext cx="0" cy="73813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nvGrpSpPr>
          <p:cNvPr id="20" name="Group 72"/>
          <p:cNvGrpSpPr>
            <a:grpSpLocks/>
          </p:cNvGrpSpPr>
          <p:nvPr/>
        </p:nvGrpSpPr>
        <p:grpSpPr bwMode="auto">
          <a:xfrm rot="16200000">
            <a:off x="3714775" y="3318386"/>
            <a:ext cx="292100" cy="527050"/>
            <a:chOff x="100" y="3120"/>
            <a:chExt cx="184" cy="332"/>
          </a:xfrm>
        </p:grpSpPr>
        <p:sp>
          <p:nvSpPr>
            <p:cNvPr id="21" name="Rectangle 7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2" name="Line 7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Freeform 7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24" name="Rectangle 76"/>
          <p:cNvSpPr>
            <a:spLocks noChangeArrowheads="1"/>
          </p:cNvSpPr>
          <p:nvPr/>
        </p:nvSpPr>
        <p:spPr bwMode="auto">
          <a:xfrm>
            <a:off x="3823848" y="342701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B</a:t>
            </a:r>
          </a:p>
        </p:txBody>
      </p:sp>
      <p:cxnSp>
        <p:nvCxnSpPr>
          <p:cNvPr id="28" name="Connecteur droit 27"/>
          <p:cNvCxnSpPr/>
          <p:nvPr/>
        </p:nvCxnSpPr>
        <p:spPr>
          <a:xfrm flipV="1">
            <a:off x="7582062" y="3097935"/>
            <a:ext cx="1588627" cy="890718"/>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7420562" y="3014079"/>
            <a:ext cx="1588627" cy="890718"/>
          </a:xfrm>
          <a:prstGeom prst="line">
            <a:avLst/>
          </a:prstGeom>
        </p:spPr>
        <p:style>
          <a:lnRef idx="1">
            <a:schemeClr val="accent1"/>
          </a:lnRef>
          <a:fillRef idx="0">
            <a:schemeClr val="accent1"/>
          </a:fillRef>
          <a:effectRef idx="0">
            <a:schemeClr val="accent1"/>
          </a:effectRef>
          <a:fontRef idx="minor">
            <a:schemeClr val="tx1"/>
          </a:fontRef>
        </p:style>
      </p:cxnSp>
      <p:sp>
        <p:nvSpPr>
          <p:cNvPr id="31" name="Parallélogramme 30"/>
          <p:cNvSpPr/>
          <p:nvPr/>
        </p:nvSpPr>
        <p:spPr>
          <a:xfrm>
            <a:off x="1502342" y="2088055"/>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Parallélogramme 31"/>
          <p:cNvSpPr/>
          <p:nvPr/>
        </p:nvSpPr>
        <p:spPr>
          <a:xfrm>
            <a:off x="1502342" y="1886077"/>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Parallélogramme 32"/>
          <p:cNvSpPr/>
          <p:nvPr/>
        </p:nvSpPr>
        <p:spPr>
          <a:xfrm rot="16200000" flipH="1">
            <a:off x="4369547" y="3361052"/>
            <a:ext cx="1187024" cy="418641"/>
          </a:xfrm>
          <a:prstGeom prst="parallelogram">
            <a:avLst>
              <a:gd name="adj" fmla="val 86579"/>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9" name="Connecteur droit 38"/>
          <p:cNvCxnSpPr/>
          <p:nvPr/>
        </p:nvCxnSpPr>
        <p:spPr>
          <a:xfrm flipH="1" flipV="1">
            <a:off x="4964224" y="3426440"/>
            <a:ext cx="533277" cy="11685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40" name="Parallélogramme 39"/>
          <p:cNvSpPr/>
          <p:nvPr/>
        </p:nvSpPr>
        <p:spPr>
          <a:xfrm>
            <a:off x="4543264" y="2089171"/>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Parallélogramme 40"/>
          <p:cNvSpPr/>
          <p:nvPr/>
        </p:nvSpPr>
        <p:spPr>
          <a:xfrm>
            <a:off x="4543264" y="1887193"/>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2" name="Group 72"/>
          <p:cNvGrpSpPr>
            <a:grpSpLocks/>
          </p:cNvGrpSpPr>
          <p:nvPr/>
        </p:nvGrpSpPr>
        <p:grpSpPr bwMode="auto">
          <a:xfrm rot="16200000">
            <a:off x="5026329" y="3483364"/>
            <a:ext cx="292100" cy="527050"/>
            <a:chOff x="100" y="3120"/>
            <a:chExt cx="184" cy="332"/>
          </a:xfrm>
        </p:grpSpPr>
        <p:sp>
          <p:nvSpPr>
            <p:cNvPr id="43" name="Rectangle 7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44" name="Line 7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5" name="Freeform 7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46" name="Rectangle 76"/>
          <p:cNvSpPr>
            <a:spLocks noChangeArrowheads="1"/>
          </p:cNvSpPr>
          <p:nvPr/>
        </p:nvSpPr>
        <p:spPr bwMode="auto">
          <a:xfrm>
            <a:off x="5135402" y="359199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B</a:t>
            </a:r>
          </a:p>
        </p:txBody>
      </p:sp>
      <p:cxnSp>
        <p:nvCxnSpPr>
          <p:cNvPr id="48" name="Connecteur droit 47"/>
          <p:cNvCxnSpPr/>
          <p:nvPr/>
        </p:nvCxnSpPr>
        <p:spPr>
          <a:xfrm flipH="1">
            <a:off x="4887397" y="1685674"/>
            <a:ext cx="635282" cy="95379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51" name="Connecteur droit 50"/>
          <p:cNvCxnSpPr/>
          <p:nvPr/>
        </p:nvCxnSpPr>
        <p:spPr>
          <a:xfrm flipH="1">
            <a:off x="1847329" y="1618502"/>
            <a:ext cx="635282" cy="95379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2" name="Parallélogramme 51"/>
          <p:cNvSpPr/>
          <p:nvPr/>
        </p:nvSpPr>
        <p:spPr>
          <a:xfrm>
            <a:off x="3001826" y="2098475"/>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Parallélogramme 52"/>
          <p:cNvSpPr/>
          <p:nvPr/>
        </p:nvSpPr>
        <p:spPr>
          <a:xfrm>
            <a:off x="3001826" y="1896497"/>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4" name="Connecteur droit 53"/>
          <p:cNvCxnSpPr/>
          <p:nvPr/>
        </p:nvCxnSpPr>
        <p:spPr>
          <a:xfrm flipH="1">
            <a:off x="3346813" y="1628922"/>
            <a:ext cx="635282" cy="95379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5" name="Cylindre 54"/>
          <p:cNvSpPr/>
          <p:nvPr/>
        </p:nvSpPr>
        <p:spPr>
          <a:xfrm rot="6152060">
            <a:off x="6371516" y="2960222"/>
            <a:ext cx="440675" cy="969485"/>
          </a:xfrm>
          <a:prstGeom prst="can">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6" name="Connecteur droit 55"/>
          <p:cNvCxnSpPr>
            <a:stCxn id="55" idx="1"/>
            <a:endCxn id="55" idx="3"/>
          </p:cNvCxnSpPr>
          <p:nvPr/>
        </p:nvCxnSpPr>
        <p:spPr>
          <a:xfrm flipH="1" flipV="1">
            <a:off x="6118664" y="3339764"/>
            <a:ext cx="946379" cy="210402"/>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nvGrpSpPr>
          <p:cNvPr id="57" name="Group 72"/>
          <p:cNvGrpSpPr>
            <a:grpSpLocks/>
          </p:cNvGrpSpPr>
          <p:nvPr/>
        </p:nvGrpSpPr>
        <p:grpSpPr bwMode="auto">
          <a:xfrm>
            <a:off x="6445803" y="3669442"/>
            <a:ext cx="292100" cy="527050"/>
            <a:chOff x="100" y="3120"/>
            <a:chExt cx="184" cy="332"/>
          </a:xfrm>
        </p:grpSpPr>
        <p:sp>
          <p:nvSpPr>
            <p:cNvPr id="58" name="Rectangle 73"/>
            <p:cNvSpPr>
              <a:spLocks noChangeArrowheads="1"/>
            </p:cNvSpPr>
            <p:nvPr/>
          </p:nvSpPr>
          <p:spPr bwMode="auto">
            <a:xfrm>
              <a:off x="100" y="326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59" name="Line 74"/>
            <p:cNvSpPr>
              <a:spLocks noChangeShapeType="1"/>
            </p:cNvSpPr>
            <p:nvPr/>
          </p:nvSpPr>
          <p:spPr bwMode="auto">
            <a:xfrm flipV="1">
              <a:off x="192" y="312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Freeform 75"/>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61" name="Rectangle 76"/>
          <p:cNvSpPr>
            <a:spLocks noChangeArrowheads="1"/>
          </p:cNvSpPr>
          <p:nvPr/>
        </p:nvSpPr>
        <p:spPr bwMode="auto">
          <a:xfrm>
            <a:off x="6439453" y="389486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B</a:t>
            </a:r>
          </a:p>
        </p:txBody>
      </p:sp>
      <p:sp>
        <p:nvSpPr>
          <p:cNvPr id="62" name="Parallélogramme 61"/>
          <p:cNvSpPr/>
          <p:nvPr/>
        </p:nvSpPr>
        <p:spPr>
          <a:xfrm>
            <a:off x="6044177" y="2087502"/>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Parallélogramme 62"/>
          <p:cNvSpPr/>
          <p:nvPr/>
        </p:nvSpPr>
        <p:spPr>
          <a:xfrm>
            <a:off x="6044177" y="1885524"/>
            <a:ext cx="1187024" cy="418641"/>
          </a:xfrm>
          <a:prstGeom prst="parallelogram">
            <a:avLst>
              <a:gd name="adj" fmla="val 80263"/>
            </a:avLst>
          </a:prstGeom>
          <a:solidFill>
            <a:srgbClr val="99FF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4" name="Connecteur droit 63"/>
          <p:cNvCxnSpPr/>
          <p:nvPr/>
        </p:nvCxnSpPr>
        <p:spPr>
          <a:xfrm flipH="1">
            <a:off x="6389164" y="1750153"/>
            <a:ext cx="635282" cy="95379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65" name="Cylindre 64"/>
          <p:cNvSpPr/>
          <p:nvPr/>
        </p:nvSpPr>
        <p:spPr>
          <a:xfrm>
            <a:off x="7666817" y="3070427"/>
            <a:ext cx="220338" cy="845519"/>
          </a:xfrm>
          <a:prstGeom prst="can">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Cylindre 65"/>
          <p:cNvSpPr/>
          <p:nvPr/>
        </p:nvSpPr>
        <p:spPr>
          <a:xfrm>
            <a:off x="8601420" y="3069618"/>
            <a:ext cx="220337" cy="866187"/>
          </a:xfrm>
          <a:prstGeom prst="can">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5" name="Connecteur droit 74"/>
          <p:cNvCxnSpPr/>
          <p:nvPr/>
        </p:nvCxnSpPr>
        <p:spPr>
          <a:xfrm flipH="1">
            <a:off x="7955827" y="3097935"/>
            <a:ext cx="518099" cy="1027467"/>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74" name="Rectangle 73"/>
          <p:cNvSpPr/>
          <p:nvPr/>
        </p:nvSpPr>
        <p:spPr>
          <a:xfrm>
            <a:off x="7977281" y="3192094"/>
            <a:ext cx="522196" cy="60955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8" name="Connecteur droit 77"/>
          <p:cNvCxnSpPr/>
          <p:nvPr/>
        </p:nvCxnSpPr>
        <p:spPr>
          <a:xfrm>
            <a:off x="8238379" y="2990544"/>
            <a:ext cx="0" cy="955932"/>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81" name="Parallélogramme 80"/>
          <p:cNvSpPr/>
          <p:nvPr/>
        </p:nvSpPr>
        <p:spPr>
          <a:xfrm rot="16200000" flipH="1">
            <a:off x="7599487" y="3245779"/>
            <a:ext cx="1330240" cy="418641"/>
          </a:xfrm>
          <a:prstGeom prst="parallelogram">
            <a:avLst>
              <a:gd name="adj" fmla="val 15921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ZoneTexte 79"/>
          <p:cNvSpPr txBox="1"/>
          <p:nvPr/>
        </p:nvSpPr>
        <p:spPr>
          <a:xfrm>
            <a:off x="1327682" y="997518"/>
            <a:ext cx="407484" cy="338554"/>
          </a:xfrm>
          <a:prstGeom prst="rect">
            <a:avLst/>
          </a:prstGeom>
          <a:noFill/>
        </p:spPr>
        <p:txBody>
          <a:bodyPr wrap="none" rtlCol="0">
            <a:spAutoFit/>
          </a:bodyPr>
          <a:lstStyle/>
          <a:p>
            <a:r>
              <a:rPr lang="fr-FR" sz="1600" dirty="0" smtClean="0"/>
              <a:t>(a)</a:t>
            </a:r>
            <a:endParaRPr lang="fr-FR" sz="1600" dirty="0"/>
          </a:p>
        </p:txBody>
      </p:sp>
      <p:sp>
        <p:nvSpPr>
          <p:cNvPr id="87" name="ZoneTexte 86"/>
          <p:cNvSpPr txBox="1"/>
          <p:nvPr/>
        </p:nvSpPr>
        <p:spPr>
          <a:xfrm>
            <a:off x="4317962" y="997518"/>
            <a:ext cx="396262" cy="338554"/>
          </a:xfrm>
          <a:prstGeom prst="rect">
            <a:avLst/>
          </a:prstGeom>
          <a:noFill/>
        </p:spPr>
        <p:txBody>
          <a:bodyPr wrap="none" rtlCol="0">
            <a:spAutoFit/>
          </a:bodyPr>
          <a:lstStyle/>
          <a:p>
            <a:r>
              <a:rPr lang="fr-FR" sz="1600" dirty="0" smtClean="0"/>
              <a:t>(c)</a:t>
            </a:r>
            <a:endParaRPr lang="fr-FR" sz="1600" dirty="0"/>
          </a:p>
        </p:txBody>
      </p:sp>
      <p:sp>
        <p:nvSpPr>
          <p:cNvPr id="89" name="ZoneTexte 88"/>
          <p:cNvSpPr txBox="1"/>
          <p:nvPr/>
        </p:nvSpPr>
        <p:spPr>
          <a:xfrm>
            <a:off x="2811338" y="997518"/>
            <a:ext cx="417102" cy="338554"/>
          </a:xfrm>
          <a:prstGeom prst="rect">
            <a:avLst/>
          </a:prstGeom>
          <a:noFill/>
        </p:spPr>
        <p:txBody>
          <a:bodyPr wrap="none" rtlCol="0">
            <a:spAutoFit/>
          </a:bodyPr>
          <a:lstStyle/>
          <a:p>
            <a:r>
              <a:rPr lang="fr-FR" sz="1600" dirty="0" smtClean="0"/>
              <a:t>(b)</a:t>
            </a:r>
            <a:endParaRPr lang="fr-FR" sz="1600" dirty="0"/>
          </a:p>
        </p:txBody>
      </p:sp>
      <p:sp>
        <p:nvSpPr>
          <p:cNvPr id="90" name="ZoneTexte 89"/>
          <p:cNvSpPr txBox="1"/>
          <p:nvPr/>
        </p:nvSpPr>
        <p:spPr>
          <a:xfrm>
            <a:off x="5869360" y="997518"/>
            <a:ext cx="417102" cy="338554"/>
          </a:xfrm>
          <a:prstGeom prst="rect">
            <a:avLst/>
          </a:prstGeom>
          <a:noFill/>
        </p:spPr>
        <p:txBody>
          <a:bodyPr wrap="none" rtlCol="0">
            <a:spAutoFit/>
          </a:bodyPr>
          <a:lstStyle/>
          <a:p>
            <a:r>
              <a:rPr lang="fr-FR" sz="1600" dirty="0" smtClean="0"/>
              <a:t>(d)</a:t>
            </a:r>
            <a:endParaRPr lang="fr-FR" sz="1600" dirty="0"/>
          </a:p>
        </p:txBody>
      </p:sp>
      <p:sp>
        <p:nvSpPr>
          <p:cNvPr id="92" name="ZoneTexte 91"/>
          <p:cNvSpPr txBox="1"/>
          <p:nvPr/>
        </p:nvSpPr>
        <p:spPr>
          <a:xfrm>
            <a:off x="7651028" y="997518"/>
            <a:ext cx="417102" cy="338554"/>
          </a:xfrm>
          <a:prstGeom prst="rect">
            <a:avLst/>
          </a:prstGeom>
          <a:noFill/>
        </p:spPr>
        <p:txBody>
          <a:bodyPr wrap="none" rtlCol="0">
            <a:spAutoFit/>
          </a:bodyPr>
          <a:lstStyle/>
          <a:p>
            <a:r>
              <a:rPr lang="fr-FR" sz="1600" dirty="0" smtClean="0"/>
              <a:t>(e)</a:t>
            </a:r>
            <a:endParaRPr lang="fr-FR" sz="1600" dirty="0"/>
          </a:p>
        </p:txBody>
      </p:sp>
      <p:sp>
        <p:nvSpPr>
          <p:cNvPr id="67" name="Rectangle 1159"/>
          <p:cNvSpPr>
            <a:spLocks noChangeArrowheads="1"/>
          </p:cNvSpPr>
          <p:nvPr/>
        </p:nvSpPr>
        <p:spPr bwMode="auto">
          <a:xfrm rot="5400000">
            <a:off x="2000604" y="895333"/>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8" name="Rectangle 1162"/>
          <p:cNvSpPr>
            <a:spLocks noChangeArrowheads="1"/>
          </p:cNvSpPr>
          <p:nvPr/>
        </p:nvSpPr>
        <p:spPr bwMode="auto">
          <a:xfrm>
            <a:off x="1872016" y="1012586"/>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B</a:t>
            </a:r>
            <a:endParaRPr lang="fr-FR" altLang="fr-FR" sz="1400" dirty="0">
              <a:latin typeface="Arial" charset="0"/>
            </a:endParaRPr>
          </a:p>
        </p:txBody>
      </p:sp>
      <p:sp>
        <p:nvSpPr>
          <p:cNvPr id="69" name="Line 1200"/>
          <p:cNvSpPr>
            <a:spLocks noChangeShapeType="1"/>
          </p:cNvSpPr>
          <p:nvPr/>
        </p:nvSpPr>
        <p:spPr bwMode="auto">
          <a:xfrm rot="5400000">
            <a:off x="2017272" y="116679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0" name="Triangle isocèle 3"/>
          <p:cNvSpPr>
            <a:spLocks noChangeArrowheads="1"/>
          </p:cNvSpPr>
          <p:nvPr/>
        </p:nvSpPr>
        <p:spPr bwMode="auto">
          <a:xfrm rot="-5400000">
            <a:off x="1661673"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1" name="Triangle isocèle 3"/>
          <p:cNvSpPr>
            <a:spLocks noChangeArrowheads="1"/>
          </p:cNvSpPr>
          <p:nvPr/>
        </p:nvSpPr>
        <p:spPr bwMode="auto">
          <a:xfrm rot="5400000" flipH="1">
            <a:off x="2342711"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2" name="Rectangle 1159"/>
          <p:cNvSpPr>
            <a:spLocks noChangeArrowheads="1"/>
          </p:cNvSpPr>
          <p:nvPr/>
        </p:nvSpPr>
        <p:spPr bwMode="auto">
          <a:xfrm rot="5400000">
            <a:off x="6598395" y="895333"/>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3" name="Rectangle 1162"/>
          <p:cNvSpPr>
            <a:spLocks noChangeArrowheads="1"/>
          </p:cNvSpPr>
          <p:nvPr/>
        </p:nvSpPr>
        <p:spPr bwMode="auto">
          <a:xfrm>
            <a:off x="6469807" y="1012586"/>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B</a:t>
            </a:r>
            <a:endParaRPr lang="fr-FR" altLang="fr-FR" sz="1400" dirty="0">
              <a:latin typeface="Arial" charset="0"/>
            </a:endParaRPr>
          </a:p>
        </p:txBody>
      </p:sp>
      <p:sp>
        <p:nvSpPr>
          <p:cNvPr id="76" name="Line 1200"/>
          <p:cNvSpPr>
            <a:spLocks noChangeShapeType="1"/>
          </p:cNvSpPr>
          <p:nvPr/>
        </p:nvSpPr>
        <p:spPr bwMode="auto">
          <a:xfrm rot="5400000">
            <a:off x="6615063" y="116679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7" name="Triangle isocèle 3"/>
          <p:cNvSpPr>
            <a:spLocks noChangeArrowheads="1"/>
          </p:cNvSpPr>
          <p:nvPr/>
        </p:nvSpPr>
        <p:spPr bwMode="auto">
          <a:xfrm rot="-5400000">
            <a:off x="6259464"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9" name="Triangle isocèle 3"/>
          <p:cNvSpPr>
            <a:spLocks noChangeArrowheads="1"/>
          </p:cNvSpPr>
          <p:nvPr/>
        </p:nvSpPr>
        <p:spPr bwMode="auto">
          <a:xfrm rot="5400000" flipH="1">
            <a:off x="6940502"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82" name="Group 833"/>
          <p:cNvGrpSpPr>
            <a:grpSpLocks/>
          </p:cNvGrpSpPr>
          <p:nvPr/>
        </p:nvGrpSpPr>
        <p:grpSpPr bwMode="auto">
          <a:xfrm>
            <a:off x="3512054" y="1090595"/>
            <a:ext cx="152400" cy="152400"/>
            <a:chOff x="480" y="1968"/>
            <a:chExt cx="96" cy="96"/>
          </a:xfrm>
        </p:grpSpPr>
        <p:sp>
          <p:nvSpPr>
            <p:cNvPr id="83"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4"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3" name="Rectangle 1159"/>
          <p:cNvSpPr>
            <a:spLocks noChangeArrowheads="1"/>
          </p:cNvSpPr>
          <p:nvPr/>
        </p:nvSpPr>
        <p:spPr bwMode="auto">
          <a:xfrm rot="5400000">
            <a:off x="3562868" y="895333"/>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94" name="Rectangle 1162"/>
          <p:cNvSpPr>
            <a:spLocks noChangeArrowheads="1"/>
          </p:cNvSpPr>
          <p:nvPr/>
        </p:nvSpPr>
        <p:spPr bwMode="auto">
          <a:xfrm>
            <a:off x="3696582" y="101258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B</a:t>
            </a:r>
            <a:endParaRPr lang="fr-FR" altLang="fr-FR" sz="1400" dirty="0">
              <a:latin typeface="Arial" charset="0"/>
            </a:endParaRPr>
          </a:p>
        </p:txBody>
      </p:sp>
      <p:sp>
        <p:nvSpPr>
          <p:cNvPr id="95" name="Line 1200"/>
          <p:cNvSpPr>
            <a:spLocks noChangeShapeType="1"/>
          </p:cNvSpPr>
          <p:nvPr/>
        </p:nvSpPr>
        <p:spPr bwMode="auto">
          <a:xfrm rot="5400000">
            <a:off x="3579536" y="116679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6" name="Triangle isocèle 3"/>
          <p:cNvSpPr>
            <a:spLocks noChangeArrowheads="1"/>
          </p:cNvSpPr>
          <p:nvPr/>
        </p:nvSpPr>
        <p:spPr bwMode="auto">
          <a:xfrm rot="-5400000">
            <a:off x="3223937"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97" name="Triangle isocèle 3"/>
          <p:cNvSpPr>
            <a:spLocks noChangeArrowheads="1"/>
          </p:cNvSpPr>
          <p:nvPr/>
        </p:nvSpPr>
        <p:spPr bwMode="auto">
          <a:xfrm rot="5400000" flipH="1">
            <a:off x="3904975"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98" name="Group 833"/>
          <p:cNvGrpSpPr>
            <a:grpSpLocks/>
          </p:cNvGrpSpPr>
          <p:nvPr/>
        </p:nvGrpSpPr>
        <p:grpSpPr bwMode="auto">
          <a:xfrm>
            <a:off x="5008173" y="1090595"/>
            <a:ext cx="152400" cy="152400"/>
            <a:chOff x="480" y="1968"/>
            <a:chExt cx="96" cy="96"/>
          </a:xfrm>
        </p:grpSpPr>
        <p:sp>
          <p:nvSpPr>
            <p:cNvPr id="99"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0"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01" name="Rectangle 1159"/>
          <p:cNvSpPr>
            <a:spLocks noChangeArrowheads="1"/>
          </p:cNvSpPr>
          <p:nvPr/>
        </p:nvSpPr>
        <p:spPr bwMode="auto">
          <a:xfrm rot="5400000">
            <a:off x="5058987" y="895333"/>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2" name="Rectangle 1162"/>
          <p:cNvSpPr>
            <a:spLocks noChangeArrowheads="1"/>
          </p:cNvSpPr>
          <p:nvPr/>
        </p:nvSpPr>
        <p:spPr bwMode="auto">
          <a:xfrm>
            <a:off x="5192701" y="1012586"/>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B</a:t>
            </a:r>
            <a:endParaRPr lang="fr-FR" altLang="fr-FR" sz="1400" dirty="0">
              <a:latin typeface="Arial" charset="0"/>
            </a:endParaRPr>
          </a:p>
        </p:txBody>
      </p:sp>
      <p:sp>
        <p:nvSpPr>
          <p:cNvPr id="103" name="Line 1200"/>
          <p:cNvSpPr>
            <a:spLocks noChangeShapeType="1"/>
          </p:cNvSpPr>
          <p:nvPr/>
        </p:nvSpPr>
        <p:spPr bwMode="auto">
          <a:xfrm rot="5400000">
            <a:off x="5075655" y="116679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4" name="Triangle isocèle 3"/>
          <p:cNvSpPr>
            <a:spLocks noChangeArrowheads="1"/>
          </p:cNvSpPr>
          <p:nvPr/>
        </p:nvSpPr>
        <p:spPr bwMode="auto">
          <a:xfrm rot="-5400000">
            <a:off x="4720056"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5" name="Triangle isocèle 3"/>
          <p:cNvSpPr>
            <a:spLocks noChangeArrowheads="1"/>
          </p:cNvSpPr>
          <p:nvPr/>
        </p:nvSpPr>
        <p:spPr bwMode="auto">
          <a:xfrm rot="5400000" flipH="1">
            <a:off x="5401094" y="1095358"/>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 name="ZoneTexte 3"/>
          <p:cNvSpPr txBox="1"/>
          <p:nvPr/>
        </p:nvSpPr>
        <p:spPr>
          <a:xfrm>
            <a:off x="95344" y="1805540"/>
            <a:ext cx="1413847" cy="923330"/>
          </a:xfrm>
          <a:prstGeom prst="rect">
            <a:avLst/>
          </a:prstGeom>
          <a:noFill/>
        </p:spPr>
        <p:txBody>
          <a:bodyPr wrap="square" rtlCol="0">
            <a:spAutoFit/>
          </a:bodyPr>
          <a:lstStyle/>
          <a:p>
            <a:r>
              <a:rPr lang="fr-FR" dirty="0" smtClean="0"/>
              <a:t>Axe nominal de l'élément spécifié A</a:t>
            </a:r>
            <a:endParaRPr lang="fr-FR" dirty="0"/>
          </a:p>
        </p:txBody>
      </p:sp>
      <p:cxnSp>
        <p:nvCxnSpPr>
          <p:cNvPr id="16" name="Connecteur droit avec flèche 15"/>
          <p:cNvCxnSpPr/>
          <p:nvPr/>
        </p:nvCxnSpPr>
        <p:spPr>
          <a:xfrm flipV="1">
            <a:off x="1327682" y="2394597"/>
            <a:ext cx="614184" cy="17769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0" name="Rectangle 76"/>
          <p:cNvSpPr>
            <a:spLocks noChangeArrowheads="1"/>
          </p:cNvSpPr>
          <p:nvPr/>
        </p:nvSpPr>
        <p:spPr bwMode="auto">
          <a:xfrm>
            <a:off x="2701324" y="1497121"/>
            <a:ext cx="306174"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27" name="Connecteur droit 26"/>
          <p:cNvCxnSpPr>
            <a:stCxn id="110" idx="1"/>
          </p:cNvCxnSpPr>
          <p:nvPr/>
        </p:nvCxnSpPr>
        <p:spPr>
          <a:xfrm flipH="1">
            <a:off x="2426655" y="1651331"/>
            <a:ext cx="274669" cy="9882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6" name="Rectangle 76"/>
          <p:cNvSpPr>
            <a:spLocks noChangeArrowheads="1"/>
          </p:cNvSpPr>
          <p:nvPr/>
        </p:nvSpPr>
        <p:spPr bwMode="auto">
          <a:xfrm>
            <a:off x="4209919" y="1497121"/>
            <a:ext cx="306174"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117" name="Connecteur droit 116"/>
          <p:cNvCxnSpPr>
            <a:stCxn id="116" idx="1"/>
          </p:cNvCxnSpPr>
          <p:nvPr/>
        </p:nvCxnSpPr>
        <p:spPr>
          <a:xfrm flipH="1">
            <a:off x="3935250" y="1651331"/>
            <a:ext cx="274669" cy="9882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8" name="Rectangle 76"/>
          <p:cNvSpPr>
            <a:spLocks noChangeArrowheads="1"/>
          </p:cNvSpPr>
          <p:nvPr/>
        </p:nvSpPr>
        <p:spPr bwMode="auto">
          <a:xfrm>
            <a:off x="5764234" y="1497121"/>
            <a:ext cx="306174"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119" name="Connecteur droit 118"/>
          <p:cNvCxnSpPr>
            <a:stCxn id="118" idx="1"/>
          </p:cNvCxnSpPr>
          <p:nvPr/>
        </p:nvCxnSpPr>
        <p:spPr>
          <a:xfrm flipH="1">
            <a:off x="5489565" y="1651331"/>
            <a:ext cx="274669" cy="9882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0" name="Rectangle 76"/>
          <p:cNvSpPr>
            <a:spLocks noChangeArrowheads="1"/>
          </p:cNvSpPr>
          <p:nvPr/>
        </p:nvSpPr>
        <p:spPr bwMode="auto">
          <a:xfrm>
            <a:off x="7318549" y="1497121"/>
            <a:ext cx="306174" cy="3084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121" name="Connecteur droit 120"/>
          <p:cNvCxnSpPr>
            <a:stCxn id="120" idx="1"/>
          </p:cNvCxnSpPr>
          <p:nvPr/>
        </p:nvCxnSpPr>
        <p:spPr>
          <a:xfrm flipH="1">
            <a:off x="7043880" y="1651331"/>
            <a:ext cx="274669" cy="9882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 name="Accolade fermante 4"/>
          <p:cNvSpPr/>
          <p:nvPr/>
        </p:nvSpPr>
        <p:spPr>
          <a:xfrm rot="5400000" flipV="1">
            <a:off x="5607649" y="3307591"/>
            <a:ext cx="275822" cy="2540697"/>
          </a:xfrm>
          <a:prstGeom prst="rightBrac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6" name="ZoneTexte 5"/>
          <p:cNvSpPr txBox="1"/>
          <p:nvPr/>
        </p:nvSpPr>
        <p:spPr>
          <a:xfrm>
            <a:off x="4350465" y="4857009"/>
            <a:ext cx="2966581" cy="369332"/>
          </a:xfrm>
          <a:prstGeom prst="rect">
            <a:avLst/>
          </a:prstGeom>
          <a:noFill/>
        </p:spPr>
        <p:txBody>
          <a:bodyPr wrap="none" rtlCol="0">
            <a:spAutoFit/>
          </a:bodyPr>
          <a:lstStyle/>
          <a:p>
            <a:r>
              <a:rPr lang="fr-FR" dirty="0" smtClean="0"/>
              <a:t>Produit vectoriel des vecteurs</a:t>
            </a:r>
            <a:endParaRPr lang="fr-FR" dirty="0"/>
          </a:p>
        </p:txBody>
      </p:sp>
    </p:spTree>
    <p:extLst>
      <p:ext uri="{BB962C8B-B14F-4D97-AF65-F5344CB8AC3E}">
        <p14:creationId xmlns:p14="http://schemas.microsoft.com/office/powerpoint/2010/main" val="160544521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285F502D-C9CE-4CE6-8ABC-C5C65A560987}" type="slidenum">
              <a:rPr lang="fr-FR" smtClean="0"/>
              <a:pPr>
                <a:defRPr/>
              </a:pPr>
              <a:t>53</a:t>
            </a:fld>
            <a:endParaRPr lang="fr-FR"/>
          </a:p>
        </p:txBody>
      </p:sp>
      <p:sp>
        <p:nvSpPr>
          <p:cNvPr id="3" name="Rectangle 59"/>
          <p:cNvSpPr>
            <a:spLocks noChangeArrowheads="1"/>
          </p:cNvSpPr>
          <p:nvPr/>
        </p:nvSpPr>
        <p:spPr bwMode="auto">
          <a:xfrm>
            <a:off x="39370" y="79375"/>
            <a:ext cx="6180410"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ORIENTATION D'UN GROUPE DE TROUS</a:t>
            </a:r>
            <a:endParaRPr lang="fr-FR" altLang="fr-FR" sz="2400" b="1" dirty="0">
              <a:latin typeface="Arial" charset="0"/>
            </a:endParaRPr>
          </a:p>
        </p:txBody>
      </p:sp>
      <p:sp>
        <p:nvSpPr>
          <p:cNvPr id="4" name="Line 18"/>
          <p:cNvSpPr>
            <a:spLocks noChangeShapeType="1"/>
          </p:cNvSpPr>
          <p:nvPr/>
        </p:nvSpPr>
        <p:spPr bwMode="auto">
          <a:xfrm flipH="1">
            <a:off x="2877014" y="3110153"/>
            <a:ext cx="4429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 name="Line 19"/>
          <p:cNvSpPr>
            <a:spLocks noChangeShapeType="1"/>
          </p:cNvSpPr>
          <p:nvPr/>
        </p:nvSpPr>
        <p:spPr bwMode="auto">
          <a:xfrm>
            <a:off x="3269126" y="1822537"/>
            <a:ext cx="0" cy="833931"/>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 name="Rectangle 20"/>
          <p:cNvSpPr>
            <a:spLocks noChangeArrowheads="1"/>
          </p:cNvSpPr>
          <p:nvPr/>
        </p:nvSpPr>
        <p:spPr bwMode="auto">
          <a:xfrm rot="-5400000">
            <a:off x="2860726" y="2045205"/>
            <a:ext cx="413575"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solidFill>
                  <a:srgbClr val="000000"/>
                </a:solidFill>
                <a:latin typeface="Arial" charset="0"/>
              </a:rPr>
              <a:t>25</a:t>
            </a:r>
            <a:endParaRPr lang="fr-FR" altLang="fr-FR" sz="1600" dirty="0">
              <a:solidFill>
                <a:srgbClr val="000000"/>
              </a:solidFill>
              <a:latin typeface="Arial" charset="0"/>
            </a:endParaRPr>
          </a:p>
        </p:txBody>
      </p:sp>
      <p:sp>
        <p:nvSpPr>
          <p:cNvPr id="7" name="Rectangle 21"/>
          <p:cNvSpPr>
            <a:spLocks noChangeArrowheads="1"/>
          </p:cNvSpPr>
          <p:nvPr/>
        </p:nvSpPr>
        <p:spPr bwMode="auto">
          <a:xfrm>
            <a:off x="2905589" y="2046528"/>
            <a:ext cx="292100" cy="3683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8" name="Rectangle 37"/>
          <p:cNvSpPr>
            <a:spLocks noChangeArrowheads="1"/>
          </p:cNvSpPr>
          <p:nvPr/>
        </p:nvSpPr>
        <p:spPr bwMode="auto">
          <a:xfrm>
            <a:off x="722777" y="1363903"/>
            <a:ext cx="2149475" cy="1743075"/>
          </a:xfrm>
          <a:prstGeom prst="rect">
            <a:avLst/>
          </a:prstGeom>
          <a:solidFill>
            <a:srgbClr val="FFFF99"/>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9" name="Oval 38"/>
          <p:cNvSpPr>
            <a:spLocks noChangeArrowheads="1"/>
          </p:cNvSpPr>
          <p:nvPr/>
        </p:nvSpPr>
        <p:spPr bwMode="auto">
          <a:xfrm>
            <a:off x="1016432" y="2453851"/>
            <a:ext cx="365125" cy="36512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0" name="Oval 39"/>
          <p:cNvSpPr>
            <a:spLocks noChangeArrowheads="1"/>
          </p:cNvSpPr>
          <p:nvPr/>
        </p:nvSpPr>
        <p:spPr bwMode="auto">
          <a:xfrm>
            <a:off x="2206915" y="1645523"/>
            <a:ext cx="365125" cy="36512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1" name="Line 40"/>
          <p:cNvSpPr>
            <a:spLocks noChangeShapeType="1"/>
          </p:cNvSpPr>
          <p:nvPr/>
        </p:nvSpPr>
        <p:spPr bwMode="auto">
          <a:xfrm flipV="1">
            <a:off x="358655" y="1622045"/>
            <a:ext cx="2367546" cy="1600819"/>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 name="Line 42"/>
          <p:cNvSpPr>
            <a:spLocks noChangeShapeType="1"/>
          </p:cNvSpPr>
          <p:nvPr/>
        </p:nvSpPr>
        <p:spPr bwMode="auto">
          <a:xfrm flipV="1">
            <a:off x="1362539" y="3108565"/>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Freeform 43"/>
          <p:cNvSpPr>
            <a:spLocks/>
          </p:cNvSpPr>
          <p:nvPr/>
        </p:nvSpPr>
        <p:spPr bwMode="auto">
          <a:xfrm>
            <a:off x="1284752" y="310856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 name="Rectangle 45"/>
          <p:cNvSpPr>
            <a:spLocks noChangeArrowheads="1"/>
          </p:cNvSpPr>
          <p:nvPr/>
        </p:nvSpPr>
        <p:spPr bwMode="auto">
          <a:xfrm>
            <a:off x="179852" y="221162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5" name="Line 46"/>
          <p:cNvSpPr>
            <a:spLocks noChangeShapeType="1"/>
          </p:cNvSpPr>
          <p:nvPr/>
        </p:nvSpPr>
        <p:spPr bwMode="auto">
          <a:xfrm>
            <a:off x="478302" y="2357678"/>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 name="Freeform 47"/>
          <p:cNvSpPr>
            <a:spLocks/>
          </p:cNvSpPr>
          <p:nvPr/>
        </p:nvSpPr>
        <p:spPr bwMode="auto">
          <a:xfrm>
            <a:off x="630702" y="2281478"/>
            <a:ext cx="77787"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 name="Rectangle 48"/>
          <p:cNvSpPr>
            <a:spLocks noChangeArrowheads="1"/>
          </p:cNvSpPr>
          <p:nvPr/>
        </p:nvSpPr>
        <p:spPr bwMode="auto">
          <a:xfrm>
            <a:off x="170327" y="220527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solidFill>
                  <a:srgbClr val="000000"/>
                </a:solidFill>
                <a:latin typeface="Arial" charset="0"/>
              </a:rPr>
              <a:t>B</a:t>
            </a:r>
          </a:p>
        </p:txBody>
      </p:sp>
      <p:sp>
        <p:nvSpPr>
          <p:cNvPr id="18" name="Rectangle 11"/>
          <p:cNvSpPr>
            <a:spLocks noChangeArrowheads="1"/>
          </p:cNvSpPr>
          <p:nvPr/>
        </p:nvSpPr>
        <p:spPr bwMode="auto">
          <a:xfrm>
            <a:off x="1221252" y="334034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9" name="Rectangle 14"/>
          <p:cNvSpPr>
            <a:spLocks noChangeArrowheads="1"/>
          </p:cNvSpPr>
          <p:nvPr/>
        </p:nvSpPr>
        <p:spPr bwMode="auto">
          <a:xfrm>
            <a:off x="1214902" y="3333990"/>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Arial" charset="0"/>
              </a:rPr>
              <a:t>A</a:t>
            </a:r>
          </a:p>
        </p:txBody>
      </p:sp>
      <p:cxnSp>
        <p:nvCxnSpPr>
          <p:cNvPr id="20" name="Connecteur droit avec flèche 61"/>
          <p:cNvCxnSpPr>
            <a:cxnSpLocks noChangeShapeType="1"/>
          </p:cNvCxnSpPr>
          <p:nvPr/>
        </p:nvCxnSpPr>
        <p:spPr bwMode="auto">
          <a:xfrm flipH="1" flipV="1">
            <a:off x="3199864" y="1466723"/>
            <a:ext cx="135119" cy="19226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Connecteur droit 63"/>
          <p:cNvCxnSpPr>
            <a:cxnSpLocks noChangeShapeType="1"/>
          </p:cNvCxnSpPr>
          <p:nvPr/>
        </p:nvCxnSpPr>
        <p:spPr bwMode="auto">
          <a:xfrm>
            <a:off x="3334983" y="1647699"/>
            <a:ext cx="19526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2" name="Groupe 21"/>
          <p:cNvGrpSpPr/>
          <p:nvPr/>
        </p:nvGrpSpPr>
        <p:grpSpPr>
          <a:xfrm rot="19485308">
            <a:off x="465256" y="3109342"/>
            <a:ext cx="306174" cy="533844"/>
            <a:chOff x="3306763" y="4970462"/>
            <a:chExt cx="306174" cy="533844"/>
          </a:xfrm>
        </p:grpSpPr>
        <p:sp>
          <p:nvSpPr>
            <p:cNvPr id="23" name="Line 42"/>
            <p:cNvSpPr>
              <a:spLocks noChangeShapeType="1"/>
            </p:cNvSpPr>
            <p:nvPr/>
          </p:nvSpPr>
          <p:spPr bwMode="auto">
            <a:xfrm flipV="1">
              <a:off x="3454400" y="497046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Freeform 43"/>
            <p:cNvSpPr>
              <a:spLocks/>
            </p:cNvSpPr>
            <p:nvPr/>
          </p:nvSpPr>
          <p:spPr bwMode="auto">
            <a:xfrm>
              <a:off x="3376613" y="497046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 name="Rectangle 11"/>
            <p:cNvSpPr>
              <a:spLocks noChangeArrowheads="1"/>
            </p:cNvSpPr>
            <p:nvPr/>
          </p:nvSpPr>
          <p:spPr bwMode="auto">
            <a:xfrm>
              <a:off x="3313113" y="520223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26" name="Rectangle 14"/>
            <p:cNvSpPr>
              <a:spLocks noChangeArrowheads="1"/>
            </p:cNvSpPr>
            <p:nvPr/>
          </p:nvSpPr>
          <p:spPr bwMode="auto">
            <a:xfrm>
              <a:off x="3306763" y="519588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grpSp>
      <p:sp>
        <p:nvSpPr>
          <p:cNvPr id="27" name="Rectangle 61"/>
          <p:cNvSpPr>
            <a:spLocks noChangeArrowheads="1"/>
          </p:cNvSpPr>
          <p:nvPr/>
        </p:nvSpPr>
        <p:spPr bwMode="auto">
          <a:xfrm>
            <a:off x="3758521" y="1793405"/>
            <a:ext cx="52899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Symbol" pitchFamily="18" charset="2"/>
              </a:rPr>
              <a:t> </a:t>
            </a:r>
            <a:r>
              <a:rPr lang="fr-FR" altLang="fr-FR" sz="1400" dirty="0">
                <a:solidFill>
                  <a:srgbClr val="000000"/>
                </a:solidFill>
                <a:latin typeface="Arial" charset="0"/>
              </a:rPr>
              <a:t>0,1 </a:t>
            </a:r>
          </a:p>
        </p:txBody>
      </p:sp>
      <p:sp>
        <p:nvSpPr>
          <p:cNvPr id="28" name="Rectangle 62"/>
          <p:cNvSpPr>
            <a:spLocks noChangeArrowheads="1"/>
          </p:cNvSpPr>
          <p:nvPr/>
        </p:nvSpPr>
        <p:spPr bwMode="auto">
          <a:xfrm>
            <a:off x="3549288" y="1812280"/>
            <a:ext cx="1898123" cy="270669"/>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solidFill>
                <a:srgbClr val="000000"/>
              </a:solidFill>
              <a:latin typeface="Arial" charset="0"/>
            </a:endParaRPr>
          </a:p>
        </p:txBody>
      </p:sp>
      <p:sp>
        <p:nvSpPr>
          <p:cNvPr id="29" name="Line 63"/>
          <p:cNvSpPr>
            <a:spLocks noChangeShapeType="1"/>
          </p:cNvSpPr>
          <p:nvPr/>
        </p:nvSpPr>
        <p:spPr bwMode="auto">
          <a:xfrm>
            <a:off x="3849326" y="179521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0" name="Line 64"/>
          <p:cNvSpPr>
            <a:spLocks noChangeShapeType="1"/>
          </p:cNvSpPr>
          <p:nvPr/>
        </p:nvSpPr>
        <p:spPr bwMode="auto">
          <a:xfrm>
            <a:off x="4780553" y="179521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1" name="Text Box 75"/>
          <p:cNvSpPr txBox="1">
            <a:spLocks noChangeArrowheads="1"/>
          </p:cNvSpPr>
          <p:nvPr/>
        </p:nvSpPr>
        <p:spPr bwMode="auto">
          <a:xfrm>
            <a:off x="4358913" y="1793726"/>
            <a:ext cx="11411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solidFill>
                  <a:srgbClr val="000000"/>
                </a:solidFill>
                <a:latin typeface="Arial" charset="0"/>
              </a:rPr>
              <a:t>CZ    A     B </a:t>
            </a:r>
            <a:endParaRPr lang="fr-FR" altLang="fr-FR" sz="1400" dirty="0">
              <a:solidFill>
                <a:srgbClr val="000000"/>
              </a:solidFill>
              <a:latin typeface="Arial" charset="0"/>
            </a:endParaRPr>
          </a:p>
        </p:txBody>
      </p:sp>
      <p:grpSp>
        <p:nvGrpSpPr>
          <p:cNvPr id="32" name="Group 35"/>
          <p:cNvGrpSpPr>
            <a:grpSpLocks/>
          </p:cNvGrpSpPr>
          <p:nvPr/>
        </p:nvGrpSpPr>
        <p:grpSpPr bwMode="auto">
          <a:xfrm>
            <a:off x="4152062" y="1823789"/>
            <a:ext cx="271463" cy="247650"/>
            <a:chOff x="3542" y="1939"/>
            <a:chExt cx="171" cy="156"/>
          </a:xfrm>
        </p:grpSpPr>
        <p:sp>
          <p:nvSpPr>
            <p:cNvPr id="33" name="Rectangle 36"/>
            <p:cNvSpPr>
              <a:spLocks noChangeArrowheads="1"/>
            </p:cNvSpPr>
            <p:nvPr/>
          </p:nvSpPr>
          <p:spPr bwMode="auto">
            <a:xfrm>
              <a:off x="3542" y="1939"/>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solidFill>
                    <a:srgbClr val="000000"/>
                  </a:solidFill>
                  <a:latin typeface="Arial" charset="0"/>
                </a:rPr>
                <a:t>A</a:t>
              </a:r>
            </a:p>
          </p:txBody>
        </p:sp>
        <p:sp>
          <p:nvSpPr>
            <p:cNvPr id="34" name="Oval 37"/>
            <p:cNvSpPr>
              <a:spLocks noChangeArrowheads="1"/>
            </p:cNvSpPr>
            <p:nvPr/>
          </p:nvSpPr>
          <p:spPr bwMode="auto">
            <a:xfrm>
              <a:off x="3565" y="19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grpSp>
      <p:sp>
        <p:nvSpPr>
          <p:cNvPr id="35" name="Rectangle 1159"/>
          <p:cNvSpPr>
            <a:spLocks noChangeArrowheads="1"/>
          </p:cNvSpPr>
          <p:nvPr/>
        </p:nvSpPr>
        <p:spPr bwMode="auto">
          <a:xfrm rot="5400000">
            <a:off x="5704477" y="1676152"/>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36" name="Rectangle 1162"/>
          <p:cNvSpPr>
            <a:spLocks noChangeArrowheads="1"/>
          </p:cNvSpPr>
          <p:nvPr/>
        </p:nvSpPr>
        <p:spPr bwMode="auto">
          <a:xfrm>
            <a:off x="5575889" y="1793405"/>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P</a:t>
            </a:r>
            <a:endParaRPr lang="fr-FR" altLang="fr-FR" sz="1400" dirty="0">
              <a:latin typeface="Arial" charset="0"/>
            </a:endParaRPr>
          </a:p>
        </p:txBody>
      </p:sp>
      <p:sp>
        <p:nvSpPr>
          <p:cNvPr id="37" name="Line 1200"/>
          <p:cNvSpPr>
            <a:spLocks noChangeShapeType="1"/>
          </p:cNvSpPr>
          <p:nvPr/>
        </p:nvSpPr>
        <p:spPr bwMode="auto">
          <a:xfrm rot="5400000">
            <a:off x="5721145" y="1947614"/>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8" name="Triangle isocèle 3"/>
          <p:cNvSpPr>
            <a:spLocks noChangeArrowheads="1"/>
          </p:cNvSpPr>
          <p:nvPr/>
        </p:nvSpPr>
        <p:spPr bwMode="auto">
          <a:xfrm rot="16200000">
            <a:off x="5365546" y="1876177"/>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39" name="Triangle isocèle 3"/>
          <p:cNvSpPr>
            <a:spLocks noChangeArrowheads="1"/>
          </p:cNvSpPr>
          <p:nvPr/>
        </p:nvSpPr>
        <p:spPr bwMode="auto">
          <a:xfrm rot="5400000" flipH="1">
            <a:off x="6038305" y="1876177"/>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0" name="Rectangle 14"/>
          <p:cNvSpPr>
            <a:spLocks noChangeArrowheads="1"/>
          </p:cNvSpPr>
          <p:nvPr/>
        </p:nvSpPr>
        <p:spPr bwMode="auto">
          <a:xfrm>
            <a:off x="3879489" y="1486852"/>
            <a:ext cx="1547988"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eaLnBrk="0" hangingPunct="0">
              <a:spcBef>
                <a:spcPct val="20000"/>
              </a:spcBef>
              <a:buChar char="•"/>
              <a:defRPr sz="3200">
                <a:solidFill>
                  <a:schemeClr val="tx1"/>
                </a:solidFill>
                <a:latin typeface="Times New Roman" pitchFamily="18" charset="0"/>
              </a:defRPr>
            </a:lvl1pPr>
            <a:lvl2pPr marL="742950" indent="-285750" defTabSz="1316038" eaLnBrk="0" hangingPunct="0">
              <a:spcBef>
                <a:spcPct val="20000"/>
              </a:spcBef>
              <a:buChar char="–"/>
              <a:defRPr sz="2800">
                <a:solidFill>
                  <a:schemeClr val="tx1"/>
                </a:solidFill>
                <a:latin typeface="Times New Roman" pitchFamily="18" charset="0"/>
              </a:defRPr>
            </a:lvl2pPr>
            <a:lvl3pPr marL="1143000" indent="-228600" defTabSz="1316038" eaLnBrk="0" hangingPunct="0">
              <a:spcBef>
                <a:spcPct val="20000"/>
              </a:spcBef>
              <a:buChar char="•"/>
              <a:defRPr sz="2400">
                <a:solidFill>
                  <a:schemeClr val="tx1"/>
                </a:solidFill>
                <a:latin typeface="Times New Roman" pitchFamily="18" charset="0"/>
              </a:defRPr>
            </a:lvl3pPr>
            <a:lvl4pPr marL="1600200" indent="-228600" defTabSz="1316038" eaLnBrk="0" hangingPunct="0">
              <a:spcBef>
                <a:spcPct val="20000"/>
              </a:spcBef>
              <a:buChar char="–"/>
              <a:defRPr sz="2000">
                <a:solidFill>
                  <a:schemeClr val="tx1"/>
                </a:solidFill>
                <a:latin typeface="Times New Roman" pitchFamily="18" charset="0"/>
              </a:defRPr>
            </a:lvl4pPr>
            <a:lvl5pPr marL="2057400" indent="-228600" defTabSz="1316038" eaLnBrk="0" hangingPunct="0">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Arial" charset="0"/>
              </a:rPr>
              <a:t>ø0,2      </a:t>
            </a:r>
            <a:r>
              <a:rPr lang="fr-FR" altLang="fr-FR" sz="1400" dirty="0" smtClean="0">
                <a:solidFill>
                  <a:srgbClr val="000000"/>
                </a:solidFill>
                <a:latin typeface="Arial" charset="0"/>
              </a:rPr>
              <a:t>     </a:t>
            </a:r>
            <a:r>
              <a:rPr lang="fr-FR" altLang="fr-FR" sz="1400" dirty="0">
                <a:solidFill>
                  <a:srgbClr val="000000"/>
                </a:solidFill>
                <a:latin typeface="Arial" charset="0"/>
              </a:rPr>
              <a:t>A    B</a:t>
            </a:r>
          </a:p>
        </p:txBody>
      </p:sp>
      <p:grpSp>
        <p:nvGrpSpPr>
          <p:cNvPr id="41" name="Group 40"/>
          <p:cNvGrpSpPr>
            <a:grpSpLocks/>
          </p:cNvGrpSpPr>
          <p:nvPr/>
        </p:nvGrpSpPr>
        <p:grpSpPr bwMode="auto">
          <a:xfrm>
            <a:off x="3628664" y="1555115"/>
            <a:ext cx="190500" cy="190500"/>
            <a:chOff x="4360" y="1124"/>
            <a:chExt cx="120" cy="120"/>
          </a:xfrm>
        </p:grpSpPr>
        <p:sp>
          <p:nvSpPr>
            <p:cNvPr id="42" name="Oval 41"/>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charset="0"/>
              </a:endParaRPr>
            </a:p>
          </p:txBody>
        </p:sp>
        <p:sp>
          <p:nvSpPr>
            <p:cNvPr id="43" name="Line 42"/>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Line 43"/>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5" name="Rectangle 19"/>
          <p:cNvSpPr>
            <a:spLocks noChangeArrowheads="1"/>
          </p:cNvSpPr>
          <p:nvPr/>
        </p:nvSpPr>
        <p:spPr bwMode="auto">
          <a:xfrm>
            <a:off x="3549288" y="1487425"/>
            <a:ext cx="1898123" cy="318516"/>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charset="0"/>
            </a:endParaRPr>
          </a:p>
        </p:txBody>
      </p:sp>
      <p:sp>
        <p:nvSpPr>
          <p:cNvPr id="46" name="Line 20"/>
          <p:cNvSpPr>
            <a:spLocks noChangeShapeType="1"/>
          </p:cNvSpPr>
          <p:nvPr/>
        </p:nvSpPr>
        <p:spPr bwMode="auto">
          <a:xfrm flipV="1">
            <a:off x="3849326" y="1496377"/>
            <a:ext cx="0" cy="3095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7" name="Group 35"/>
          <p:cNvGrpSpPr>
            <a:grpSpLocks/>
          </p:cNvGrpSpPr>
          <p:nvPr/>
        </p:nvGrpSpPr>
        <p:grpSpPr bwMode="auto">
          <a:xfrm>
            <a:off x="4350182" y="1526540"/>
            <a:ext cx="271462" cy="247650"/>
            <a:chOff x="3542" y="1939"/>
            <a:chExt cx="171" cy="156"/>
          </a:xfrm>
        </p:grpSpPr>
        <p:sp>
          <p:nvSpPr>
            <p:cNvPr id="48" name="Rectangle 36"/>
            <p:cNvSpPr>
              <a:spLocks noChangeArrowheads="1"/>
            </p:cNvSpPr>
            <p:nvPr/>
          </p:nvSpPr>
          <p:spPr bwMode="auto">
            <a:xfrm>
              <a:off x="3542" y="1939"/>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solidFill>
                    <a:srgbClr val="000000"/>
                  </a:solidFill>
                  <a:latin typeface="Arial" charset="0"/>
                </a:rPr>
                <a:t>A</a:t>
              </a:r>
            </a:p>
          </p:txBody>
        </p:sp>
        <p:sp>
          <p:nvSpPr>
            <p:cNvPr id="49" name="Oval 37"/>
            <p:cNvSpPr>
              <a:spLocks noChangeArrowheads="1"/>
            </p:cNvSpPr>
            <p:nvPr/>
          </p:nvSpPr>
          <p:spPr bwMode="auto">
            <a:xfrm>
              <a:off x="3565" y="19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grpSp>
      <p:sp>
        <p:nvSpPr>
          <p:cNvPr id="50" name="Line 64"/>
          <p:cNvSpPr>
            <a:spLocks noChangeShapeType="1"/>
          </p:cNvSpPr>
          <p:nvPr/>
        </p:nvSpPr>
        <p:spPr bwMode="auto">
          <a:xfrm>
            <a:off x="4777379" y="150907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1" name="Line 64"/>
          <p:cNvSpPr>
            <a:spLocks noChangeShapeType="1"/>
          </p:cNvSpPr>
          <p:nvPr/>
        </p:nvSpPr>
        <p:spPr bwMode="auto">
          <a:xfrm>
            <a:off x="5082179" y="1508506"/>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2" name="Group 990"/>
          <p:cNvGrpSpPr>
            <a:grpSpLocks/>
          </p:cNvGrpSpPr>
          <p:nvPr/>
        </p:nvGrpSpPr>
        <p:grpSpPr bwMode="auto">
          <a:xfrm>
            <a:off x="3605821" y="1871414"/>
            <a:ext cx="152400" cy="152400"/>
            <a:chOff x="480" y="2784"/>
            <a:chExt cx="96" cy="96"/>
          </a:xfrm>
        </p:grpSpPr>
        <p:sp>
          <p:nvSpPr>
            <p:cNvPr id="53" name="Line 991"/>
            <p:cNvSpPr>
              <a:spLocks noChangeShapeType="1"/>
            </p:cNvSpPr>
            <p:nvPr/>
          </p:nvSpPr>
          <p:spPr bwMode="auto">
            <a:xfrm>
              <a:off x="480" y="2880"/>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4" name="Line 992"/>
            <p:cNvSpPr>
              <a:spLocks noChangeShapeType="1"/>
            </p:cNvSpPr>
            <p:nvPr/>
          </p:nvSpPr>
          <p:spPr bwMode="auto">
            <a:xfrm flipV="1">
              <a:off x="480" y="2784"/>
              <a:ext cx="96"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5" name="Line 64"/>
          <p:cNvSpPr>
            <a:spLocks noChangeShapeType="1"/>
          </p:cNvSpPr>
          <p:nvPr/>
        </p:nvSpPr>
        <p:spPr bwMode="auto">
          <a:xfrm>
            <a:off x="5082179" y="179521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6" name="Connecteur droit 55"/>
          <p:cNvCxnSpPr/>
          <p:nvPr/>
        </p:nvCxnSpPr>
        <p:spPr>
          <a:xfrm>
            <a:off x="1044643" y="2656468"/>
            <a:ext cx="2280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ctangle 20"/>
          <p:cNvSpPr>
            <a:spLocks noChangeArrowheads="1"/>
          </p:cNvSpPr>
          <p:nvPr/>
        </p:nvSpPr>
        <p:spPr bwMode="auto">
          <a:xfrm rot="-5400000">
            <a:off x="2826595" y="3206873"/>
            <a:ext cx="413575"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solidFill>
                  <a:srgbClr val="000000"/>
                </a:solidFill>
                <a:latin typeface="Arial" charset="0"/>
              </a:rPr>
              <a:t>15</a:t>
            </a:r>
            <a:endParaRPr lang="fr-FR" altLang="fr-FR" sz="1600" dirty="0">
              <a:solidFill>
                <a:srgbClr val="000000"/>
              </a:solidFill>
              <a:latin typeface="Arial" charset="0"/>
            </a:endParaRPr>
          </a:p>
        </p:txBody>
      </p:sp>
      <p:sp>
        <p:nvSpPr>
          <p:cNvPr id="58" name="Rectangle 21"/>
          <p:cNvSpPr>
            <a:spLocks noChangeArrowheads="1"/>
          </p:cNvSpPr>
          <p:nvPr/>
        </p:nvSpPr>
        <p:spPr bwMode="auto">
          <a:xfrm>
            <a:off x="2871458" y="3208196"/>
            <a:ext cx="292100" cy="3683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cxnSp>
        <p:nvCxnSpPr>
          <p:cNvPr id="59" name="Connecteur droit avec flèche 58"/>
          <p:cNvCxnSpPr/>
          <p:nvPr/>
        </p:nvCxnSpPr>
        <p:spPr>
          <a:xfrm flipV="1">
            <a:off x="3267760" y="3089165"/>
            <a:ext cx="0" cy="36133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a:off x="3265951" y="2656468"/>
            <a:ext cx="0" cy="432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a:off x="2389478" y="1841074"/>
            <a:ext cx="9356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ectangle 20"/>
          <p:cNvSpPr>
            <a:spLocks noChangeArrowheads="1"/>
          </p:cNvSpPr>
          <p:nvPr/>
        </p:nvSpPr>
        <p:spPr bwMode="auto">
          <a:xfrm>
            <a:off x="796672" y="884828"/>
            <a:ext cx="3847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Arial" charset="0"/>
              </a:rPr>
              <a:t>2</a:t>
            </a:r>
            <a:r>
              <a:rPr lang="fr-FR" altLang="fr-FR" sz="1400" dirty="0" smtClean="0">
                <a:solidFill>
                  <a:srgbClr val="000000"/>
                </a:solidFill>
                <a:latin typeface="Arial" charset="0"/>
              </a:rPr>
              <a:t>0</a:t>
            </a:r>
            <a:endParaRPr lang="fr-FR" altLang="fr-FR" sz="1400" dirty="0">
              <a:solidFill>
                <a:srgbClr val="000000"/>
              </a:solidFill>
              <a:latin typeface="Arial" charset="0"/>
            </a:endParaRPr>
          </a:p>
        </p:txBody>
      </p:sp>
      <p:sp>
        <p:nvSpPr>
          <p:cNvPr id="63" name="Rectangle 21"/>
          <p:cNvSpPr>
            <a:spLocks noChangeArrowheads="1"/>
          </p:cNvSpPr>
          <p:nvPr/>
        </p:nvSpPr>
        <p:spPr bwMode="auto">
          <a:xfrm rot="5400000">
            <a:off x="834822" y="870763"/>
            <a:ext cx="284385" cy="36063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solidFill>
                <a:srgbClr val="000000"/>
              </a:solidFill>
              <a:latin typeface="Arial" charset="0"/>
            </a:endParaRPr>
          </a:p>
        </p:txBody>
      </p:sp>
      <p:sp>
        <p:nvSpPr>
          <p:cNvPr id="64" name="Rectangle 20"/>
          <p:cNvSpPr>
            <a:spLocks noChangeArrowheads="1"/>
          </p:cNvSpPr>
          <p:nvPr/>
        </p:nvSpPr>
        <p:spPr bwMode="auto">
          <a:xfrm>
            <a:off x="1627208" y="884828"/>
            <a:ext cx="38472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Arial" charset="0"/>
              </a:rPr>
              <a:t>4</a:t>
            </a:r>
            <a:r>
              <a:rPr lang="fr-FR" altLang="fr-FR" sz="1400" dirty="0" smtClean="0">
                <a:solidFill>
                  <a:srgbClr val="000000"/>
                </a:solidFill>
                <a:latin typeface="Arial" charset="0"/>
              </a:rPr>
              <a:t>0</a:t>
            </a:r>
            <a:endParaRPr lang="fr-FR" altLang="fr-FR" sz="1400" dirty="0">
              <a:solidFill>
                <a:srgbClr val="000000"/>
              </a:solidFill>
              <a:latin typeface="Arial" charset="0"/>
            </a:endParaRPr>
          </a:p>
        </p:txBody>
      </p:sp>
      <p:sp>
        <p:nvSpPr>
          <p:cNvPr id="65" name="Rectangle 21"/>
          <p:cNvSpPr>
            <a:spLocks noChangeArrowheads="1"/>
          </p:cNvSpPr>
          <p:nvPr/>
        </p:nvSpPr>
        <p:spPr bwMode="auto">
          <a:xfrm rot="5400000">
            <a:off x="1665358" y="870763"/>
            <a:ext cx="284385" cy="36063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solidFill>
                <a:srgbClr val="000000"/>
              </a:solidFill>
              <a:latin typeface="Arial" charset="0"/>
            </a:endParaRPr>
          </a:p>
        </p:txBody>
      </p:sp>
      <p:sp>
        <p:nvSpPr>
          <p:cNvPr id="66" name="Line 40"/>
          <p:cNvSpPr>
            <a:spLocks noChangeShapeType="1"/>
          </p:cNvSpPr>
          <p:nvPr/>
        </p:nvSpPr>
        <p:spPr bwMode="auto">
          <a:xfrm rot="5400000">
            <a:off x="423822" y="2001747"/>
            <a:ext cx="1527841"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7" name="Line 40"/>
          <p:cNvSpPr>
            <a:spLocks noChangeShapeType="1"/>
          </p:cNvSpPr>
          <p:nvPr/>
        </p:nvSpPr>
        <p:spPr bwMode="auto">
          <a:xfrm rot="5400000">
            <a:off x="1781465" y="1823612"/>
            <a:ext cx="121602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8" name="Line 19"/>
          <p:cNvSpPr>
            <a:spLocks noChangeShapeType="1"/>
          </p:cNvSpPr>
          <p:nvPr/>
        </p:nvSpPr>
        <p:spPr bwMode="auto">
          <a:xfrm rot="5400000">
            <a:off x="972637" y="1024306"/>
            <a:ext cx="0" cy="465137"/>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9" name="Line 19"/>
          <p:cNvSpPr>
            <a:spLocks noChangeShapeType="1"/>
          </p:cNvSpPr>
          <p:nvPr/>
        </p:nvSpPr>
        <p:spPr bwMode="auto">
          <a:xfrm rot="5400000">
            <a:off x="1794167" y="650450"/>
            <a:ext cx="0" cy="121285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70" name="Connecteur droit 69"/>
          <p:cNvCxnSpPr/>
          <p:nvPr/>
        </p:nvCxnSpPr>
        <p:spPr>
          <a:xfrm>
            <a:off x="722777" y="1181473"/>
            <a:ext cx="0" cy="3517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ine 28"/>
          <p:cNvSpPr>
            <a:spLocks noChangeShapeType="1"/>
          </p:cNvSpPr>
          <p:nvPr/>
        </p:nvSpPr>
        <p:spPr bwMode="auto">
          <a:xfrm flipV="1">
            <a:off x="5977401" y="2577831"/>
            <a:ext cx="931740" cy="96457"/>
          </a:xfrm>
          <a:prstGeom prst="line">
            <a:avLst/>
          </a:prstGeom>
          <a:noFill/>
          <a:ln w="12700">
            <a:solidFill>
              <a:srgbClr val="FF0000"/>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2" name="Group 30"/>
          <p:cNvGrpSpPr>
            <a:grpSpLocks/>
          </p:cNvGrpSpPr>
          <p:nvPr/>
        </p:nvGrpSpPr>
        <p:grpSpPr bwMode="auto">
          <a:xfrm>
            <a:off x="4874088" y="2706038"/>
            <a:ext cx="887413" cy="557213"/>
            <a:chOff x="3725" y="1550"/>
            <a:chExt cx="746" cy="469"/>
          </a:xfrm>
        </p:grpSpPr>
        <p:sp>
          <p:nvSpPr>
            <p:cNvPr id="73" name="Oval 31"/>
            <p:cNvSpPr>
              <a:spLocks noChangeArrowheads="1"/>
            </p:cNvSpPr>
            <p:nvPr/>
          </p:nvSpPr>
          <p:spPr bwMode="auto">
            <a:xfrm>
              <a:off x="3725" y="1840"/>
              <a:ext cx="141" cy="179"/>
            </a:xfrm>
            <a:prstGeom prst="ellipse">
              <a:avLst/>
            </a:prstGeom>
            <a:solidFill>
              <a:schemeClr val="accent1"/>
            </a:solidFill>
            <a:ln w="1270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4" name="Arc 32"/>
            <p:cNvSpPr>
              <a:spLocks/>
            </p:cNvSpPr>
            <p:nvPr/>
          </p:nvSpPr>
          <p:spPr bwMode="auto">
            <a:xfrm>
              <a:off x="4377" y="1550"/>
              <a:ext cx="94" cy="182"/>
            </a:xfrm>
            <a:custGeom>
              <a:avLst/>
              <a:gdLst>
                <a:gd name="T0" fmla="*/ 0 w 29756"/>
                <a:gd name="T1" fmla="*/ 0 h 42750"/>
                <a:gd name="T2" fmla="*/ 0 w 29756"/>
                <a:gd name="T3" fmla="*/ 0 h 42750"/>
                <a:gd name="T4" fmla="*/ 0 w 29756"/>
                <a:gd name="T5" fmla="*/ 0 h 42750"/>
                <a:gd name="T6" fmla="*/ 0 60000 65536"/>
                <a:gd name="T7" fmla="*/ 0 60000 65536"/>
                <a:gd name="T8" fmla="*/ 0 60000 65536"/>
              </a:gdLst>
              <a:ahLst/>
              <a:cxnLst>
                <a:cxn ang="T6">
                  <a:pos x="T0" y="T1"/>
                </a:cxn>
                <a:cxn ang="T7">
                  <a:pos x="T2" y="T3"/>
                </a:cxn>
                <a:cxn ang="T8">
                  <a:pos x="T4" y="T5"/>
                </a:cxn>
              </a:cxnLst>
              <a:rect l="0" t="0" r="r" b="b"/>
              <a:pathLst>
                <a:path w="29756" h="42750" fill="none" extrusionOk="0">
                  <a:moveTo>
                    <a:pt x="0" y="1599"/>
                  </a:moveTo>
                  <a:cubicBezTo>
                    <a:pt x="2589" y="543"/>
                    <a:pt x="5359" y="-1"/>
                    <a:pt x="8156" y="0"/>
                  </a:cubicBezTo>
                  <a:cubicBezTo>
                    <a:pt x="20085" y="0"/>
                    <a:pt x="29756" y="9670"/>
                    <a:pt x="29756" y="21600"/>
                  </a:cubicBezTo>
                  <a:cubicBezTo>
                    <a:pt x="29756" y="31839"/>
                    <a:pt x="22567" y="40671"/>
                    <a:pt x="12541" y="42750"/>
                  </a:cubicBezTo>
                </a:path>
                <a:path w="29756" h="42750" stroke="0" extrusionOk="0">
                  <a:moveTo>
                    <a:pt x="0" y="1599"/>
                  </a:moveTo>
                  <a:cubicBezTo>
                    <a:pt x="2589" y="543"/>
                    <a:pt x="5359" y="-1"/>
                    <a:pt x="8156" y="0"/>
                  </a:cubicBezTo>
                  <a:cubicBezTo>
                    <a:pt x="20085" y="0"/>
                    <a:pt x="29756" y="9670"/>
                    <a:pt x="29756" y="21600"/>
                  </a:cubicBezTo>
                  <a:cubicBezTo>
                    <a:pt x="29756" y="31839"/>
                    <a:pt x="22567" y="40671"/>
                    <a:pt x="12541" y="42750"/>
                  </a:cubicBezTo>
                  <a:lnTo>
                    <a:pt x="8156" y="21600"/>
                  </a:lnTo>
                  <a:lnTo>
                    <a:pt x="0" y="1599"/>
                  </a:lnTo>
                  <a:close/>
                </a:path>
              </a:pathLst>
            </a:custGeom>
            <a:noFill/>
            <a:ln w="12700">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5" name="Line 33"/>
            <p:cNvSpPr>
              <a:spLocks noChangeShapeType="1"/>
            </p:cNvSpPr>
            <p:nvPr/>
          </p:nvSpPr>
          <p:spPr bwMode="auto">
            <a:xfrm flipV="1">
              <a:off x="3777" y="1550"/>
              <a:ext cx="604" cy="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Line 34"/>
            <p:cNvSpPr>
              <a:spLocks noChangeShapeType="1"/>
            </p:cNvSpPr>
            <p:nvPr/>
          </p:nvSpPr>
          <p:spPr bwMode="auto">
            <a:xfrm flipV="1">
              <a:off x="3827" y="1724"/>
              <a:ext cx="604" cy="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7" name="Line 35"/>
          <p:cNvSpPr>
            <a:spLocks noChangeShapeType="1"/>
          </p:cNvSpPr>
          <p:nvPr/>
        </p:nvSpPr>
        <p:spPr bwMode="auto">
          <a:xfrm flipV="1">
            <a:off x="4829638" y="1861140"/>
            <a:ext cx="2740718" cy="1370359"/>
          </a:xfrm>
          <a:prstGeom prst="line">
            <a:avLst/>
          </a:prstGeom>
          <a:noFill/>
          <a:ln w="12700">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8" name="Groupe 77"/>
          <p:cNvGrpSpPr/>
          <p:nvPr/>
        </p:nvGrpSpPr>
        <p:grpSpPr>
          <a:xfrm>
            <a:off x="5563152" y="1850359"/>
            <a:ext cx="2908627" cy="1613696"/>
            <a:chOff x="6766379" y="4881973"/>
            <a:chExt cx="2908627" cy="1613696"/>
          </a:xfrm>
        </p:grpSpPr>
        <p:grpSp>
          <p:nvGrpSpPr>
            <p:cNvPr id="79" name="Group 23"/>
            <p:cNvGrpSpPr>
              <a:grpSpLocks/>
            </p:cNvGrpSpPr>
            <p:nvPr/>
          </p:nvGrpSpPr>
          <p:grpSpPr bwMode="auto">
            <a:xfrm>
              <a:off x="6926716" y="5754306"/>
              <a:ext cx="887413" cy="557213"/>
              <a:chOff x="3725" y="1550"/>
              <a:chExt cx="746" cy="469"/>
            </a:xfrm>
          </p:grpSpPr>
          <p:sp>
            <p:nvSpPr>
              <p:cNvPr id="86" name="Oval 24"/>
              <p:cNvSpPr>
                <a:spLocks noChangeArrowheads="1"/>
              </p:cNvSpPr>
              <p:nvPr/>
            </p:nvSpPr>
            <p:spPr bwMode="auto">
              <a:xfrm>
                <a:off x="3725" y="1840"/>
                <a:ext cx="141" cy="179"/>
              </a:xfrm>
              <a:prstGeom prst="ellipse">
                <a:avLst/>
              </a:prstGeom>
              <a:solidFill>
                <a:schemeClr val="accent1"/>
              </a:solidFill>
              <a:ln w="1270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87" name="Arc 25"/>
              <p:cNvSpPr>
                <a:spLocks/>
              </p:cNvSpPr>
              <p:nvPr/>
            </p:nvSpPr>
            <p:spPr bwMode="auto">
              <a:xfrm>
                <a:off x="4377" y="1550"/>
                <a:ext cx="94" cy="182"/>
              </a:xfrm>
              <a:custGeom>
                <a:avLst/>
                <a:gdLst>
                  <a:gd name="T0" fmla="*/ 0 w 29756"/>
                  <a:gd name="T1" fmla="*/ 0 h 42750"/>
                  <a:gd name="T2" fmla="*/ 0 w 29756"/>
                  <a:gd name="T3" fmla="*/ 0 h 42750"/>
                  <a:gd name="T4" fmla="*/ 0 w 29756"/>
                  <a:gd name="T5" fmla="*/ 0 h 42750"/>
                  <a:gd name="T6" fmla="*/ 0 60000 65536"/>
                  <a:gd name="T7" fmla="*/ 0 60000 65536"/>
                  <a:gd name="T8" fmla="*/ 0 60000 65536"/>
                </a:gdLst>
                <a:ahLst/>
                <a:cxnLst>
                  <a:cxn ang="T6">
                    <a:pos x="T0" y="T1"/>
                  </a:cxn>
                  <a:cxn ang="T7">
                    <a:pos x="T2" y="T3"/>
                  </a:cxn>
                  <a:cxn ang="T8">
                    <a:pos x="T4" y="T5"/>
                  </a:cxn>
                </a:cxnLst>
                <a:rect l="0" t="0" r="r" b="b"/>
                <a:pathLst>
                  <a:path w="29756" h="42750" fill="none" extrusionOk="0">
                    <a:moveTo>
                      <a:pt x="0" y="1599"/>
                    </a:moveTo>
                    <a:cubicBezTo>
                      <a:pt x="2589" y="543"/>
                      <a:pt x="5359" y="-1"/>
                      <a:pt x="8156" y="0"/>
                    </a:cubicBezTo>
                    <a:cubicBezTo>
                      <a:pt x="20085" y="0"/>
                      <a:pt x="29756" y="9670"/>
                      <a:pt x="29756" y="21600"/>
                    </a:cubicBezTo>
                    <a:cubicBezTo>
                      <a:pt x="29756" y="31839"/>
                      <a:pt x="22567" y="40671"/>
                      <a:pt x="12541" y="42750"/>
                    </a:cubicBezTo>
                  </a:path>
                  <a:path w="29756" h="42750" stroke="0" extrusionOk="0">
                    <a:moveTo>
                      <a:pt x="0" y="1599"/>
                    </a:moveTo>
                    <a:cubicBezTo>
                      <a:pt x="2589" y="543"/>
                      <a:pt x="5359" y="-1"/>
                      <a:pt x="8156" y="0"/>
                    </a:cubicBezTo>
                    <a:cubicBezTo>
                      <a:pt x="20085" y="0"/>
                      <a:pt x="29756" y="9670"/>
                      <a:pt x="29756" y="21600"/>
                    </a:cubicBezTo>
                    <a:cubicBezTo>
                      <a:pt x="29756" y="31839"/>
                      <a:pt x="22567" y="40671"/>
                      <a:pt x="12541" y="42750"/>
                    </a:cubicBezTo>
                    <a:lnTo>
                      <a:pt x="8156" y="21600"/>
                    </a:lnTo>
                    <a:lnTo>
                      <a:pt x="0" y="1599"/>
                    </a:lnTo>
                    <a:close/>
                  </a:path>
                </a:pathLst>
              </a:custGeom>
              <a:noFill/>
              <a:ln w="12700">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 name="Line 26"/>
              <p:cNvSpPr>
                <a:spLocks noChangeShapeType="1"/>
              </p:cNvSpPr>
              <p:nvPr/>
            </p:nvSpPr>
            <p:spPr bwMode="auto">
              <a:xfrm flipV="1">
                <a:off x="3777" y="1550"/>
                <a:ext cx="604" cy="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9" name="Line 27"/>
              <p:cNvSpPr>
                <a:spLocks noChangeShapeType="1"/>
              </p:cNvSpPr>
              <p:nvPr/>
            </p:nvSpPr>
            <p:spPr bwMode="auto">
              <a:xfrm flipV="1">
                <a:off x="3827" y="1724"/>
                <a:ext cx="604" cy="2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0" name="Line 36"/>
            <p:cNvSpPr>
              <a:spLocks noChangeShapeType="1"/>
            </p:cNvSpPr>
            <p:nvPr/>
          </p:nvSpPr>
          <p:spPr bwMode="auto">
            <a:xfrm flipV="1">
              <a:off x="6766379" y="4881973"/>
              <a:ext cx="2908627" cy="1454945"/>
            </a:xfrm>
            <a:prstGeom prst="line">
              <a:avLst/>
            </a:prstGeom>
            <a:noFill/>
            <a:ln w="12700">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1" name="Rectangle 44"/>
            <p:cNvSpPr>
              <a:spLocks noChangeArrowheads="1"/>
            </p:cNvSpPr>
            <p:nvPr/>
          </p:nvSpPr>
          <p:spPr bwMode="auto">
            <a:xfrm>
              <a:off x="7477579" y="6096475"/>
              <a:ext cx="634789" cy="358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eaLnBrk="0" hangingPunct="0">
                <a:spcBef>
                  <a:spcPct val="20000"/>
                </a:spcBef>
                <a:buChar char="•"/>
                <a:defRPr sz="3200">
                  <a:solidFill>
                    <a:schemeClr val="tx1"/>
                  </a:solidFill>
                  <a:latin typeface="Times New Roman" pitchFamily="18" charset="0"/>
                </a:defRPr>
              </a:lvl1pPr>
              <a:lvl2pPr marL="742950" indent="-285750" defTabSz="1316038" eaLnBrk="0" hangingPunct="0">
                <a:spcBef>
                  <a:spcPct val="20000"/>
                </a:spcBef>
                <a:buChar char="–"/>
                <a:defRPr sz="2800">
                  <a:solidFill>
                    <a:schemeClr val="tx1"/>
                  </a:solidFill>
                  <a:latin typeface="Times New Roman" pitchFamily="18" charset="0"/>
                </a:defRPr>
              </a:lvl2pPr>
              <a:lvl3pPr marL="1143000" indent="-228600" defTabSz="1316038" eaLnBrk="0" hangingPunct="0">
                <a:spcBef>
                  <a:spcPct val="20000"/>
                </a:spcBef>
                <a:buChar char="•"/>
                <a:defRPr sz="2400">
                  <a:solidFill>
                    <a:schemeClr val="tx1"/>
                  </a:solidFill>
                  <a:latin typeface="Times New Roman" pitchFamily="18" charset="0"/>
                </a:defRPr>
              </a:lvl3pPr>
              <a:lvl4pPr marL="1600200" indent="-228600" defTabSz="1316038" eaLnBrk="0" hangingPunct="0">
                <a:spcBef>
                  <a:spcPct val="20000"/>
                </a:spcBef>
                <a:buChar char="–"/>
                <a:defRPr sz="2000">
                  <a:solidFill>
                    <a:schemeClr val="tx1"/>
                  </a:solidFill>
                  <a:latin typeface="Times New Roman" pitchFamily="18" charset="0"/>
                </a:defRPr>
              </a:lvl4pPr>
              <a:lvl5pPr marL="2057400" indent="-228600" defTabSz="1316038" eaLnBrk="0" hangingPunct="0">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a:solidFill>
                    <a:srgbClr val="000000"/>
                  </a:solidFill>
                  <a:latin typeface="Arial" charset="0"/>
                </a:rPr>
                <a:t>ø0,2</a:t>
              </a:r>
            </a:p>
          </p:txBody>
        </p:sp>
        <p:sp>
          <p:nvSpPr>
            <p:cNvPr id="82" name="Line 45"/>
            <p:cNvSpPr>
              <a:spLocks noChangeShapeType="1"/>
            </p:cNvSpPr>
            <p:nvPr/>
          </p:nvSpPr>
          <p:spPr bwMode="auto">
            <a:xfrm>
              <a:off x="7042604" y="5797169"/>
              <a:ext cx="141287" cy="211137"/>
            </a:xfrm>
            <a:prstGeom prst="line">
              <a:avLst/>
            </a:prstGeom>
            <a:noFill/>
            <a:ln w="12700">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Line 46"/>
            <p:cNvSpPr>
              <a:spLocks noChangeShapeType="1"/>
            </p:cNvSpPr>
            <p:nvPr/>
          </p:nvSpPr>
          <p:spPr bwMode="auto">
            <a:xfrm>
              <a:off x="7161666" y="5982906"/>
              <a:ext cx="141288" cy="2111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4" name="Line 47"/>
            <p:cNvSpPr>
              <a:spLocks noChangeShapeType="1"/>
            </p:cNvSpPr>
            <p:nvPr/>
          </p:nvSpPr>
          <p:spPr bwMode="auto">
            <a:xfrm>
              <a:off x="7279141" y="6179756"/>
              <a:ext cx="211138" cy="315913"/>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5" name="Line 48"/>
            <p:cNvSpPr>
              <a:spLocks noChangeShapeType="1"/>
            </p:cNvSpPr>
            <p:nvPr/>
          </p:nvSpPr>
          <p:spPr bwMode="auto">
            <a:xfrm flipV="1">
              <a:off x="7477579" y="6479794"/>
              <a:ext cx="7302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0" name="Forme libre 89"/>
          <p:cNvSpPr/>
          <p:nvPr/>
        </p:nvSpPr>
        <p:spPr>
          <a:xfrm flipH="1">
            <a:off x="6839180" y="1505576"/>
            <a:ext cx="2140499" cy="620257"/>
          </a:xfrm>
          <a:custGeom>
            <a:avLst/>
            <a:gdLst>
              <a:gd name="connsiteX0" fmla="*/ 666750 w 1495425"/>
              <a:gd name="connsiteY0" fmla="*/ 0 h 857250"/>
              <a:gd name="connsiteX1" fmla="*/ 0 w 1495425"/>
              <a:gd name="connsiteY1" fmla="*/ 333375 h 857250"/>
              <a:gd name="connsiteX2" fmla="*/ 876300 w 1495425"/>
              <a:gd name="connsiteY2" fmla="*/ 857250 h 857250"/>
              <a:gd name="connsiteX3" fmla="*/ 1495425 w 1495425"/>
              <a:gd name="connsiteY3" fmla="*/ 533400 h 857250"/>
              <a:gd name="connsiteX4" fmla="*/ 666750 w 1495425"/>
              <a:gd name="connsiteY4" fmla="*/ 0 h 857250"/>
              <a:gd name="connsiteX0" fmla="*/ 645096 w 1495425"/>
              <a:gd name="connsiteY0" fmla="*/ 0 h 748984"/>
              <a:gd name="connsiteX1" fmla="*/ 0 w 1495425"/>
              <a:gd name="connsiteY1" fmla="*/ 225109 h 748984"/>
              <a:gd name="connsiteX2" fmla="*/ 876300 w 1495425"/>
              <a:gd name="connsiteY2" fmla="*/ 748984 h 748984"/>
              <a:gd name="connsiteX3" fmla="*/ 1495425 w 1495425"/>
              <a:gd name="connsiteY3" fmla="*/ 425134 h 748984"/>
              <a:gd name="connsiteX4" fmla="*/ 645096 w 1495425"/>
              <a:gd name="connsiteY4" fmla="*/ 0 h 748984"/>
              <a:gd name="connsiteX0" fmla="*/ 645096 w 1495425"/>
              <a:gd name="connsiteY0" fmla="*/ 0 h 425134"/>
              <a:gd name="connsiteX1" fmla="*/ 0 w 1495425"/>
              <a:gd name="connsiteY1" fmla="*/ 225109 h 425134"/>
              <a:gd name="connsiteX2" fmla="*/ 670595 w 1495425"/>
              <a:gd name="connsiteY2" fmla="*/ 348400 h 425134"/>
              <a:gd name="connsiteX3" fmla="*/ 1495425 w 1495425"/>
              <a:gd name="connsiteY3" fmla="*/ 425134 h 425134"/>
              <a:gd name="connsiteX4" fmla="*/ 645096 w 1495425"/>
              <a:gd name="connsiteY4" fmla="*/ 0 h 425134"/>
              <a:gd name="connsiteX0" fmla="*/ 731709 w 1582038"/>
              <a:gd name="connsiteY0" fmla="*/ 13077 h 438211"/>
              <a:gd name="connsiteX1" fmla="*/ 0 w 1582038"/>
              <a:gd name="connsiteY1" fmla="*/ 0 h 438211"/>
              <a:gd name="connsiteX2" fmla="*/ 757208 w 1582038"/>
              <a:gd name="connsiteY2" fmla="*/ 361477 h 438211"/>
              <a:gd name="connsiteX3" fmla="*/ 1582038 w 1582038"/>
              <a:gd name="connsiteY3" fmla="*/ 438211 h 438211"/>
              <a:gd name="connsiteX4" fmla="*/ 731709 w 1582038"/>
              <a:gd name="connsiteY4" fmla="*/ 13077 h 438211"/>
              <a:gd name="connsiteX0" fmla="*/ 710615 w 1560944"/>
              <a:gd name="connsiteY0" fmla="*/ 86909 h 512043"/>
              <a:gd name="connsiteX1" fmla="*/ 0 w 1560944"/>
              <a:gd name="connsiteY1" fmla="*/ 0 h 512043"/>
              <a:gd name="connsiteX2" fmla="*/ 736114 w 1560944"/>
              <a:gd name="connsiteY2" fmla="*/ 435309 h 512043"/>
              <a:gd name="connsiteX3" fmla="*/ 1560944 w 1560944"/>
              <a:gd name="connsiteY3" fmla="*/ 512043 h 512043"/>
              <a:gd name="connsiteX4" fmla="*/ 710615 w 1560944"/>
              <a:gd name="connsiteY4" fmla="*/ 86909 h 512043"/>
              <a:gd name="connsiteX0" fmla="*/ 710615 w 1560944"/>
              <a:gd name="connsiteY0" fmla="*/ 86909 h 512043"/>
              <a:gd name="connsiteX1" fmla="*/ 0 w 1560944"/>
              <a:gd name="connsiteY1" fmla="*/ 0 h 512043"/>
              <a:gd name="connsiteX2" fmla="*/ 689705 w 1560944"/>
              <a:gd name="connsiteY2" fmla="*/ 426871 h 512043"/>
              <a:gd name="connsiteX3" fmla="*/ 1560944 w 1560944"/>
              <a:gd name="connsiteY3" fmla="*/ 512043 h 512043"/>
              <a:gd name="connsiteX4" fmla="*/ 710615 w 1560944"/>
              <a:gd name="connsiteY4" fmla="*/ 86909 h 512043"/>
              <a:gd name="connsiteX0" fmla="*/ 873046 w 1723375"/>
              <a:gd name="connsiteY0" fmla="*/ 74252 h 499386"/>
              <a:gd name="connsiteX1" fmla="*/ 0 w 1723375"/>
              <a:gd name="connsiteY1" fmla="*/ 0 h 499386"/>
              <a:gd name="connsiteX2" fmla="*/ 852136 w 1723375"/>
              <a:gd name="connsiteY2" fmla="*/ 414214 h 499386"/>
              <a:gd name="connsiteX3" fmla="*/ 1723375 w 1723375"/>
              <a:gd name="connsiteY3" fmla="*/ 499386 h 499386"/>
              <a:gd name="connsiteX4" fmla="*/ 873046 w 1723375"/>
              <a:gd name="connsiteY4" fmla="*/ 74252 h 49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375" h="499386">
                <a:moveTo>
                  <a:pt x="873046" y="74252"/>
                </a:moveTo>
                <a:lnTo>
                  <a:pt x="0" y="0"/>
                </a:lnTo>
                <a:lnTo>
                  <a:pt x="852136" y="414214"/>
                </a:lnTo>
                <a:lnTo>
                  <a:pt x="1723375" y="499386"/>
                </a:lnTo>
                <a:lnTo>
                  <a:pt x="873046" y="74252"/>
                </a:lnTo>
                <a:close/>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Rectangle 44"/>
          <p:cNvSpPr>
            <a:spLocks noChangeArrowheads="1"/>
          </p:cNvSpPr>
          <p:nvPr/>
        </p:nvSpPr>
        <p:spPr bwMode="auto">
          <a:xfrm>
            <a:off x="7685200" y="1169154"/>
            <a:ext cx="472886"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eaLnBrk="0" hangingPunct="0">
              <a:spcBef>
                <a:spcPct val="20000"/>
              </a:spcBef>
              <a:buChar char="•"/>
              <a:defRPr sz="3200">
                <a:solidFill>
                  <a:schemeClr val="tx1"/>
                </a:solidFill>
                <a:latin typeface="Times New Roman" pitchFamily="18" charset="0"/>
              </a:defRPr>
            </a:lvl1pPr>
            <a:lvl2pPr marL="742950" indent="-285750" defTabSz="1316038" eaLnBrk="0" hangingPunct="0">
              <a:spcBef>
                <a:spcPct val="20000"/>
              </a:spcBef>
              <a:buChar char="–"/>
              <a:defRPr sz="2800">
                <a:solidFill>
                  <a:schemeClr val="tx1"/>
                </a:solidFill>
                <a:latin typeface="Times New Roman" pitchFamily="18" charset="0"/>
              </a:defRPr>
            </a:lvl2pPr>
            <a:lvl3pPr marL="1143000" indent="-228600" defTabSz="1316038" eaLnBrk="0" hangingPunct="0">
              <a:spcBef>
                <a:spcPct val="20000"/>
              </a:spcBef>
              <a:buChar char="•"/>
              <a:defRPr sz="2400">
                <a:solidFill>
                  <a:schemeClr val="tx1"/>
                </a:solidFill>
                <a:latin typeface="Times New Roman" pitchFamily="18" charset="0"/>
              </a:defRPr>
            </a:lvl3pPr>
            <a:lvl4pPr marL="1600200" indent="-228600" defTabSz="1316038" eaLnBrk="0" hangingPunct="0">
              <a:spcBef>
                <a:spcPct val="20000"/>
              </a:spcBef>
              <a:buChar char="–"/>
              <a:defRPr sz="2000">
                <a:solidFill>
                  <a:schemeClr val="tx1"/>
                </a:solidFill>
                <a:latin typeface="Times New Roman" pitchFamily="18" charset="0"/>
              </a:defRPr>
            </a:lvl4pPr>
            <a:lvl5pPr marL="2057400" indent="-228600" defTabSz="1316038" eaLnBrk="0" hangingPunct="0">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solidFill>
                  <a:srgbClr val="000000"/>
                </a:solidFill>
                <a:latin typeface="Arial" charset="0"/>
              </a:rPr>
              <a:t>0,1</a:t>
            </a:r>
            <a:endParaRPr lang="fr-FR" altLang="fr-FR" sz="1400" dirty="0">
              <a:solidFill>
                <a:srgbClr val="000000"/>
              </a:solidFill>
              <a:latin typeface="Arial" charset="0"/>
            </a:endParaRPr>
          </a:p>
        </p:txBody>
      </p:sp>
      <p:sp>
        <p:nvSpPr>
          <p:cNvPr id="92" name="Line 48"/>
          <p:cNvSpPr>
            <a:spLocks noChangeShapeType="1"/>
          </p:cNvSpPr>
          <p:nvPr/>
        </p:nvSpPr>
        <p:spPr bwMode="auto">
          <a:xfrm flipV="1">
            <a:off x="7621819" y="1507978"/>
            <a:ext cx="7302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93" name="Groupe 92"/>
          <p:cNvGrpSpPr/>
          <p:nvPr/>
        </p:nvGrpSpPr>
        <p:grpSpPr>
          <a:xfrm rot="-1380000">
            <a:off x="8467016" y="1471740"/>
            <a:ext cx="4763" cy="654093"/>
            <a:chOff x="10396058" y="2881328"/>
            <a:chExt cx="4763" cy="654093"/>
          </a:xfrm>
        </p:grpSpPr>
        <p:sp>
          <p:nvSpPr>
            <p:cNvPr id="94" name="Line 47"/>
            <p:cNvSpPr>
              <a:spLocks noChangeShapeType="1"/>
            </p:cNvSpPr>
            <p:nvPr/>
          </p:nvSpPr>
          <p:spPr bwMode="auto">
            <a:xfrm>
              <a:off x="10396058" y="3252817"/>
              <a:ext cx="0" cy="282604"/>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5" name="Line 47"/>
            <p:cNvSpPr>
              <a:spLocks noChangeShapeType="1"/>
            </p:cNvSpPr>
            <p:nvPr/>
          </p:nvSpPr>
          <p:spPr bwMode="auto">
            <a:xfrm rot="10800000">
              <a:off x="10400821" y="2881328"/>
              <a:ext cx="0" cy="282604"/>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6" name="Rectangle 95"/>
          <p:cNvSpPr/>
          <p:nvPr/>
        </p:nvSpPr>
        <p:spPr>
          <a:xfrm rot="21363196">
            <a:off x="6274352" y="2414828"/>
            <a:ext cx="336550" cy="131491"/>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Forme libre 96"/>
          <p:cNvSpPr/>
          <p:nvPr/>
        </p:nvSpPr>
        <p:spPr>
          <a:xfrm flipH="1">
            <a:off x="6835611" y="1575549"/>
            <a:ext cx="2140499" cy="620257"/>
          </a:xfrm>
          <a:custGeom>
            <a:avLst/>
            <a:gdLst>
              <a:gd name="connsiteX0" fmla="*/ 666750 w 1495425"/>
              <a:gd name="connsiteY0" fmla="*/ 0 h 857250"/>
              <a:gd name="connsiteX1" fmla="*/ 0 w 1495425"/>
              <a:gd name="connsiteY1" fmla="*/ 333375 h 857250"/>
              <a:gd name="connsiteX2" fmla="*/ 876300 w 1495425"/>
              <a:gd name="connsiteY2" fmla="*/ 857250 h 857250"/>
              <a:gd name="connsiteX3" fmla="*/ 1495425 w 1495425"/>
              <a:gd name="connsiteY3" fmla="*/ 533400 h 857250"/>
              <a:gd name="connsiteX4" fmla="*/ 666750 w 1495425"/>
              <a:gd name="connsiteY4" fmla="*/ 0 h 857250"/>
              <a:gd name="connsiteX0" fmla="*/ 645096 w 1495425"/>
              <a:gd name="connsiteY0" fmla="*/ 0 h 748984"/>
              <a:gd name="connsiteX1" fmla="*/ 0 w 1495425"/>
              <a:gd name="connsiteY1" fmla="*/ 225109 h 748984"/>
              <a:gd name="connsiteX2" fmla="*/ 876300 w 1495425"/>
              <a:gd name="connsiteY2" fmla="*/ 748984 h 748984"/>
              <a:gd name="connsiteX3" fmla="*/ 1495425 w 1495425"/>
              <a:gd name="connsiteY3" fmla="*/ 425134 h 748984"/>
              <a:gd name="connsiteX4" fmla="*/ 645096 w 1495425"/>
              <a:gd name="connsiteY4" fmla="*/ 0 h 748984"/>
              <a:gd name="connsiteX0" fmla="*/ 645096 w 1495425"/>
              <a:gd name="connsiteY0" fmla="*/ 0 h 425134"/>
              <a:gd name="connsiteX1" fmla="*/ 0 w 1495425"/>
              <a:gd name="connsiteY1" fmla="*/ 225109 h 425134"/>
              <a:gd name="connsiteX2" fmla="*/ 670595 w 1495425"/>
              <a:gd name="connsiteY2" fmla="*/ 348400 h 425134"/>
              <a:gd name="connsiteX3" fmla="*/ 1495425 w 1495425"/>
              <a:gd name="connsiteY3" fmla="*/ 425134 h 425134"/>
              <a:gd name="connsiteX4" fmla="*/ 645096 w 1495425"/>
              <a:gd name="connsiteY4" fmla="*/ 0 h 425134"/>
              <a:gd name="connsiteX0" fmla="*/ 731709 w 1582038"/>
              <a:gd name="connsiteY0" fmla="*/ 13077 h 438211"/>
              <a:gd name="connsiteX1" fmla="*/ 0 w 1582038"/>
              <a:gd name="connsiteY1" fmla="*/ 0 h 438211"/>
              <a:gd name="connsiteX2" fmla="*/ 757208 w 1582038"/>
              <a:gd name="connsiteY2" fmla="*/ 361477 h 438211"/>
              <a:gd name="connsiteX3" fmla="*/ 1582038 w 1582038"/>
              <a:gd name="connsiteY3" fmla="*/ 438211 h 438211"/>
              <a:gd name="connsiteX4" fmla="*/ 731709 w 1582038"/>
              <a:gd name="connsiteY4" fmla="*/ 13077 h 438211"/>
              <a:gd name="connsiteX0" fmla="*/ 710615 w 1560944"/>
              <a:gd name="connsiteY0" fmla="*/ 86909 h 512043"/>
              <a:gd name="connsiteX1" fmla="*/ 0 w 1560944"/>
              <a:gd name="connsiteY1" fmla="*/ 0 h 512043"/>
              <a:gd name="connsiteX2" fmla="*/ 736114 w 1560944"/>
              <a:gd name="connsiteY2" fmla="*/ 435309 h 512043"/>
              <a:gd name="connsiteX3" fmla="*/ 1560944 w 1560944"/>
              <a:gd name="connsiteY3" fmla="*/ 512043 h 512043"/>
              <a:gd name="connsiteX4" fmla="*/ 710615 w 1560944"/>
              <a:gd name="connsiteY4" fmla="*/ 86909 h 512043"/>
              <a:gd name="connsiteX0" fmla="*/ 710615 w 1560944"/>
              <a:gd name="connsiteY0" fmla="*/ 86909 h 512043"/>
              <a:gd name="connsiteX1" fmla="*/ 0 w 1560944"/>
              <a:gd name="connsiteY1" fmla="*/ 0 h 512043"/>
              <a:gd name="connsiteX2" fmla="*/ 689705 w 1560944"/>
              <a:gd name="connsiteY2" fmla="*/ 426871 h 512043"/>
              <a:gd name="connsiteX3" fmla="*/ 1560944 w 1560944"/>
              <a:gd name="connsiteY3" fmla="*/ 512043 h 512043"/>
              <a:gd name="connsiteX4" fmla="*/ 710615 w 1560944"/>
              <a:gd name="connsiteY4" fmla="*/ 86909 h 512043"/>
              <a:gd name="connsiteX0" fmla="*/ 873046 w 1723375"/>
              <a:gd name="connsiteY0" fmla="*/ 74252 h 499386"/>
              <a:gd name="connsiteX1" fmla="*/ 0 w 1723375"/>
              <a:gd name="connsiteY1" fmla="*/ 0 h 499386"/>
              <a:gd name="connsiteX2" fmla="*/ 852136 w 1723375"/>
              <a:gd name="connsiteY2" fmla="*/ 414214 h 499386"/>
              <a:gd name="connsiteX3" fmla="*/ 1723375 w 1723375"/>
              <a:gd name="connsiteY3" fmla="*/ 499386 h 499386"/>
              <a:gd name="connsiteX4" fmla="*/ 873046 w 1723375"/>
              <a:gd name="connsiteY4" fmla="*/ 74252 h 49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375" h="499386">
                <a:moveTo>
                  <a:pt x="873046" y="74252"/>
                </a:moveTo>
                <a:lnTo>
                  <a:pt x="0" y="0"/>
                </a:lnTo>
                <a:lnTo>
                  <a:pt x="852136" y="414214"/>
                </a:lnTo>
                <a:lnTo>
                  <a:pt x="1723375" y="499386"/>
                </a:lnTo>
                <a:lnTo>
                  <a:pt x="873046" y="74252"/>
                </a:lnTo>
                <a:close/>
              </a:path>
            </a:pathLst>
          </a:cu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8" name="Groupe 97"/>
          <p:cNvGrpSpPr/>
          <p:nvPr/>
        </p:nvGrpSpPr>
        <p:grpSpPr>
          <a:xfrm rot="21115045">
            <a:off x="7721328" y="2204196"/>
            <a:ext cx="306174" cy="533844"/>
            <a:chOff x="8275171" y="5465637"/>
            <a:chExt cx="306174" cy="533844"/>
          </a:xfrm>
        </p:grpSpPr>
        <p:sp>
          <p:nvSpPr>
            <p:cNvPr id="99" name="Line 42"/>
            <p:cNvSpPr>
              <a:spLocks noChangeShapeType="1"/>
            </p:cNvSpPr>
            <p:nvPr/>
          </p:nvSpPr>
          <p:spPr bwMode="auto">
            <a:xfrm flipV="1">
              <a:off x="8422808" y="5465637"/>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0" name="Freeform 43"/>
            <p:cNvSpPr>
              <a:spLocks/>
            </p:cNvSpPr>
            <p:nvPr/>
          </p:nvSpPr>
          <p:spPr bwMode="auto">
            <a:xfrm>
              <a:off x="8345021" y="546563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1" name="Rectangle 11"/>
            <p:cNvSpPr>
              <a:spLocks noChangeArrowheads="1"/>
            </p:cNvSpPr>
            <p:nvPr/>
          </p:nvSpPr>
          <p:spPr bwMode="auto">
            <a:xfrm>
              <a:off x="8281521" y="569741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102" name="Rectangle 14"/>
            <p:cNvSpPr>
              <a:spLocks noChangeArrowheads="1"/>
            </p:cNvSpPr>
            <p:nvPr/>
          </p:nvSpPr>
          <p:spPr bwMode="auto">
            <a:xfrm>
              <a:off x="8275171" y="569106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grpSp>
      <p:cxnSp>
        <p:nvCxnSpPr>
          <p:cNvPr id="103" name="Connecteur droit 102"/>
          <p:cNvCxnSpPr/>
          <p:nvPr/>
        </p:nvCxnSpPr>
        <p:spPr>
          <a:xfrm flipV="1">
            <a:off x="6751889" y="2139046"/>
            <a:ext cx="1311622" cy="156520"/>
          </a:xfrm>
          <a:prstGeom prst="line">
            <a:avLst/>
          </a:prstGeom>
        </p:spPr>
        <p:style>
          <a:lnRef idx="1">
            <a:schemeClr val="accent1"/>
          </a:lnRef>
          <a:fillRef idx="0">
            <a:schemeClr val="accent1"/>
          </a:fillRef>
          <a:effectRef idx="0">
            <a:schemeClr val="accent1"/>
          </a:effectRef>
          <a:fontRef idx="minor">
            <a:schemeClr val="tx1"/>
          </a:fontRef>
        </p:style>
      </p:cxnSp>
      <p:sp>
        <p:nvSpPr>
          <p:cNvPr id="104" name="ZoneTexte 64"/>
          <p:cNvSpPr txBox="1">
            <a:spLocks noChangeArrowheads="1"/>
          </p:cNvSpPr>
          <p:nvPr/>
        </p:nvSpPr>
        <p:spPr bwMode="auto">
          <a:xfrm>
            <a:off x="3564635" y="1219757"/>
            <a:ext cx="12073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cs typeface="Arial" charset="0"/>
              </a:rPr>
              <a:t>2x Ø10±0,02</a:t>
            </a:r>
            <a:endParaRPr lang="fr-FR" altLang="fr-FR" sz="1400" dirty="0">
              <a:latin typeface="Arial" charset="0"/>
            </a:endParaRPr>
          </a:p>
        </p:txBody>
      </p:sp>
      <p:sp>
        <p:nvSpPr>
          <p:cNvPr id="106" name="ZoneTexte 105"/>
          <p:cNvSpPr txBox="1"/>
          <p:nvPr/>
        </p:nvSpPr>
        <p:spPr>
          <a:xfrm>
            <a:off x="258050" y="4279531"/>
            <a:ext cx="8495157" cy="1477328"/>
          </a:xfrm>
          <a:prstGeom prst="rect">
            <a:avLst/>
          </a:prstGeom>
          <a:noFill/>
        </p:spPr>
        <p:txBody>
          <a:bodyPr wrap="square" rtlCol="0">
            <a:spAutoFit/>
          </a:bodyPr>
          <a:lstStyle/>
          <a:p>
            <a:r>
              <a:rPr lang="fr-FR" sz="1800" dirty="0" smtClean="0">
                <a:latin typeface="Arial" panose="020B0604020202020204" pitchFamily="34" charset="0"/>
                <a:cs typeface="Arial" panose="020B0604020202020204" pitchFamily="34" charset="0"/>
              </a:rPr>
              <a:t>La zone de tolérance est parallèle à P. Elle est définie dans le modèle nominal, centrée sur les axes nominaux. </a:t>
            </a:r>
          </a:p>
          <a:p>
            <a:endParaRPr lang="fr-FR" dirty="0">
              <a:latin typeface="Arial" panose="020B0604020202020204" pitchFamily="34" charset="0"/>
              <a:cs typeface="Arial" panose="020B0604020202020204" pitchFamily="34" charset="0"/>
            </a:endParaRPr>
          </a:p>
          <a:p>
            <a:r>
              <a:rPr lang="fr-FR" sz="1800" dirty="0" smtClean="0">
                <a:latin typeface="Arial" panose="020B0604020202020204" pitchFamily="34" charset="0"/>
                <a:cs typeface="Arial" panose="020B0604020202020204" pitchFamily="34" charset="0"/>
              </a:rPr>
              <a:t>La zone peut ensuite être translatée pour que  les deux axes réels soient, si possible, dans la zone de tolérance</a:t>
            </a:r>
            <a:endParaRPr lang="fr-FR" sz="1800" dirty="0">
              <a:latin typeface="Arial" panose="020B0604020202020204" pitchFamily="34" charset="0"/>
              <a:cs typeface="Arial" panose="020B0604020202020204" pitchFamily="34" charset="0"/>
            </a:endParaRPr>
          </a:p>
        </p:txBody>
      </p:sp>
      <p:sp>
        <p:nvSpPr>
          <p:cNvPr id="105" name="Flèche vers le bas 104"/>
          <p:cNvSpPr/>
          <p:nvPr/>
        </p:nvSpPr>
        <p:spPr>
          <a:xfrm rot="9715447">
            <a:off x="8429644" y="1158377"/>
            <a:ext cx="45719" cy="369835"/>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Flèche vers le bas 106"/>
          <p:cNvSpPr/>
          <p:nvPr/>
        </p:nvSpPr>
        <p:spPr>
          <a:xfrm rot="20515447">
            <a:off x="8651240" y="1785779"/>
            <a:ext cx="45719" cy="369835"/>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0" name="Connecteur droit 109"/>
          <p:cNvCxnSpPr>
            <a:stCxn id="10" idx="5"/>
          </p:cNvCxnSpPr>
          <p:nvPr/>
        </p:nvCxnSpPr>
        <p:spPr>
          <a:xfrm flipV="1">
            <a:off x="2518569" y="1430357"/>
            <a:ext cx="750557" cy="52682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387041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pPr>
              <a:defRPr/>
            </a:pPr>
            <a:fld id="{285F502D-C9CE-4CE6-8ABC-C5C65A560987}" type="slidenum">
              <a:rPr lang="fr-FR" smtClean="0"/>
              <a:pPr>
                <a:defRPr/>
              </a:pPr>
              <a:t>54</a:t>
            </a:fld>
            <a:endParaRPr lang="fr-FR"/>
          </a:p>
        </p:txBody>
      </p:sp>
      <p:sp>
        <p:nvSpPr>
          <p:cNvPr id="6" name="Oval 19"/>
          <p:cNvSpPr>
            <a:spLocks noChangeArrowheads="1"/>
          </p:cNvSpPr>
          <p:nvPr/>
        </p:nvSpPr>
        <p:spPr bwMode="auto">
          <a:xfrm>
            <a:off x="2417762" y="1589153"/>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 name="Oval 20"/>
          <p:cNvSpPr>
            <a:spLocks noChangeArrowheads="1"/>
          </p:cNvSpPr>
          <p:nvPr/>
        </p:nvSpPr>
        <p:spPr bwMode="auto">
          <a:xfrm>
            <a:off x="593725" y="1589153"/>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 name="Oval 21"/>
          <p:cNvSpPr>
            <a:spLocks noChangeArrowheads="1"/>
          </p:cNvSpPr>
          <p:nvPr/>
        </p:nvSpPr>
        <p:spPr bwMode="auto">
          <a:xfrm>
            <a:off x="593725" y="2582928"/>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 name="Oval 39"/>
          <p:cNvSpPr>
            <a:spLocks noChangeArrowheads="1"/>
          </p:cNvSpPr>
          <p:nvPr/>
        </p:nvSpPr>
        <p:spPr bwMode="auto">
          <a:xfrm>
            <a:off x="2417762" y="2582928"/>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 name="Rectangle 40"/>
          <p:cNvSpPr>
            <a:spLocks noChangeArrowheads="1"/>
          </p:cNvSpPr>
          <p:nvPr/>
        </p:nvSpPr>
        <p:spPr bwMode="auto">
          <a:xfrm>
            <a:off x="1050925" y="3248218"/>
            <a:ext cx="346075" cy="277812"/>
          </a:xfrm>
          <a:prstGeom prst="rect">
            <a:avLst/>
          </a:prstGeom>
          <a:noFill/>
          <a:ln w="25400">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 name="Rectangle 41"/>
          <p:cNvSpPr>
            <a:spLocks noChangeArrowheads="1"/>
          </p:cNvSpPr>
          <p:nvPr/>
        </p:nvSpPr>
        <p:spPr bwMode="auto">
          <a:xfrm>
            <a:off x="974725" y="3222818"/>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20</a:t>
            </a:r>
          </a:p>
        </p:txBody>
      </p:sp>
      <p:sp>
        <p:nvSpPr>
          <p:cNvPr id="12" name="Rectangle 43"/>
          <p:cNvSpPr>
            <a:spLocks noChangeArrowheads="1"/>
          </p:cNvSpPr>
          <p:nvPr/>
        </p:nvSpPr>
        <p:spPr bwMode="auto">
          <a:xfrm>
            <a:off x="993775" y="3257743"/>
            <a:ext cx="358775" cy="2540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3" name="Freeform 46"/>
          <p:cNvSpPr>
            <a:spLocks/>
          </p:cNvSpPr>
          <p:nvPr/>
        </p:nvSpPr>
        <p:spPr bwMode="auto">
          <a:xfrm>
            <a:off x="60832" y="2138428"/>
            <a:ext cx="271463" cy="338138"/>
          </a:xfrm>
          <a:custGeom>
            <a:avLst/>
            <a:gdLst>
              <a:gd name="T0" fmla="*/ 0 w 171"/>
              <a:gd name="T1" fmla="*/ 0 h 213"/>
              <a:gd name="T2" fmla="*/ 2147483647 w 171"/>
              <a:gd name="T3" fmla="*/ 0 h 213"/>
              <a:gd name="T4" fmla="*/ 2147483647 w 171"/>
              <a:gd name="T5" fmla="*/ 2147483647 h 213"/>
              <a:gd name="T6" fmla="*/ 0 w 171"/>
              <a:gd name="T7" fmla="*/ 2147483647 h 213"/>
              <a:gd name="T8" fmla="*/ 0 w 171"/>
              <a:gd name="T9" fmla="*/ 0 h 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 h="213">
                <a:moveTo>
                  <a:pt x="0" y="0"/>
                </a:moveTo>
                <a:lnTo>
                  <a:pt x="170" y="0"/>
                </a:lnTo>
                <a:lnTo>
                  <a:pt x="170" y="212"/>
                </a:lnTo>
                <a:lnTo>
                  <a:pt x="0" y="212"/>
                </a:lnTo>
                <a:lnTo>
                  <a:pt x="0" y="0"/>
                </a:lnTo>
              </a:path>
            </a:pathLst>
          </a:custGeom>
          <a:noFill/>
          <a:ln w="25400" cap="rnd" cmpd="sng">
            <a:solidFill>
              <a:srgbClr val="FFFFFF"/>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 name="Rectangle 47"/>
          <p:cNvSpPr>
            <a:spLocks noChangeArrowheads="1"/>
          </p:cNvSpPr>
          <p:nvPr/>
        </p:nvSpPr>
        <p:spPr bwMode="auto">
          <a:xfrm rot="-5400000">
            <a:off x="-9018" y="2140016"/>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25</a:t>
            </a:r>
          </a:p>
        </p:txBody>
      </p:sp>
      <p:sp>
        <p:nvSpPr>
          <p:cNvPr id="15" name="Rectangle 49"/>
          <p:cNvSpPr>
            <a:spLocks noChangeArrowheads="1"/>
          </p:cNvSpPr>
          <p:nvPr/>
        </p:nvSpPr>
        <p:spPr bwMode="auto">
          <a:xfrm>
            <a:off x="41782" y="2103503"/>
            <a:ext cx="307975" cy="407988"/>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6" name="Rectangle 58"/>
          <p:cNvSpPr>
            <a:spLocks noChangeArrowheads="1"/>
          </p:cNvSpPr>
          <p:nvPr/>
        </p:nvSpPr>
        <p:spPr bwMode="auto">
          <a:xfrm>
            <a:off x="3453306" y="814283"/>
            <a:ext cx="1417055"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a:solidFill>
                  <a:srgbClr val="000000"/>
                </a:solidFill>
                <a:latin typeface="Arial" charset="0"/>
              </a:rPr>
              <a:t>6</a:t>
            </a:r>
            <a:r>
              <a:rPr lang="fr-FR" altLang="fr-FR" sz="1600" dirty="0" smtClean="0">
                <a:solidFill>
                  <a:srgbClr val="000000"/>
                </a:solidFill>
                <a:latin typeface="Arial" charset="0"/>
              </a:rPr>
              <a:t>x </a:t>
            </a:r>
            <a:r>
              <a:rPr lang="fr-FR" altLang="fr-FR" sz="1600" dirty="0" smtClean="0">
                <a:solidFill>
                  <a:srgbClr val="000000"/>
                </a:solidFill>
                <a:latin typeface="Arial"/>
                <a:cs typeface="Arial"/>
              </a:rPr>
              <a:t>Ø10±0,02</a:t>
            </a:r>
            <a:r>
              <a:rPr lang="fr-FR" altLang="fr-FR" sz="1600" dirty="0" smtClean="0">
                <a:solidFill>
                  <a:srgbClr val="000000"/>
                </a:solidFill>
                <a:latin typeface="Arial" charset="0"/>
              </a:rPr>
              <a:t> </a:t>
            </a:r>
            <a:endParaRPr lang="fr-FR" altLang="fr-FR" sz="1600" dirty="0">
              <a:solidFill>
                <a:srgbClr val="000000"/>
              </a:solidFill>
              <a:latin typeface="Arial" charset="0"/>
            </a:endParaRPr>
          </a:p>
        </p:txBody>
      </p:sp>
      <p:sp>
        <p:nvSpPr>
          <p:cNvPr id="17" name="Oval 61"/>
          <p:cNvSpPr>
            <a:spLocks noChangeArrowheads="1"/>
          </p:cNvSpPr>
          <p:nvPr/>
        </p:nvSpPr>
        <p:spPr bwMode="auto">
          <a:xfrm>
            <a:off x="1489075" y="1589153"/>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8" name="Oval 62"/>
          <p:cNvSpPr>
            <a:spLocks noChangeArrowheads="1"/>
          </p:cNvSpPr>
          <p:nvPr/>
        </p:nvSpPr>
        <p:spPr bwMode="auto">
          <a:xfrm>
            <a:off x="1489075" y="2582928"/>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 name="Line 121"/>
          <p:cNvSpPr>
            <a:spLocks noChangeShapeType="1"/>
          </p:cNvSpPr>
          <p:nvPr/>
        </p:nvSpPr>
        <p:spPr bwMode="auto">
          <a:xfrm>
            <a:off x="3080003" y="1608364"/>
            <a:ext cx="414338" cy="1"/>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 name="Line 126"/>
          <p:cNvSpPr>
            <a:spLocks noChangeShapeType="1"/>
          </p:cNvSpPr>
          <p:nvPr/>
        </p:nvSpPr>
        <p:spPr bwMode="auto">
          <a:xfrm flipV="1">
            <a:off x="2794253" y="1611539"/>
            <a:ext cx="285750" cy="69850"/>
          </a:xfrm>
          <a:prstGeom prst="line">
            <a:avLst/>
          </a:prstGeom>
          <a:noFill/>
          <a:ln w="12700">
            <a:solidFill>
              <a:srgbClr val="00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146"/>
          <p:cNvSpPr>
            <a:spLocks noChangeShapeType="1"/>
          </p:cNvSpPr>
          <p:nvPr/>
        </p:nvSpPr>
        <p:spPr bwMode="auto">
          <a:xfrm>
            <a:off x="496887" y="1441516"/>
            <a:ext cx="2719388"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2" name="Line 147"/>
          <p:cNvSpPr>
            <a:spLocks noChangeShapeType="1"/>
          </p:cNvSpPr>
          <p:nvPr/>
        </p:nvSpPr>
        <p:spPr bwMode="auto">
          <a:xfrm flipV="1">
            <a:off x="3216275" y="1441516"/>
            <a:ext cx="0" cy="171926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3" name="Line 148"/>
          <p:cNvSpPr>
            <a:spLocks noChangeShapeType="1"/>
          </p:cNvSpPr>
          <p:nvPr/>
        </p:nvSpPr>
        <p:spPr bwMode="auto">
          <a:xfrm>
            <a:off x="496887" y="3170303"/>
            <a:ext cx="2719388"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Line 149"/>
          <p:cNvSpPr>
            <a:spLocks noChangeShapeType="1"/>
          </p:cNvSpPr>
          <p:nvPr/>
        </p:nvSpPr>
        <p:spPr bwMode="auto">
          <a:xfrm flipV="1">
            <a:off x="496887" y="1441516"/>
            <a:ext cx="0" cy="1719262"/>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Rectangle 150" descr="75%"/>
          <p:cNvSpPr>
            <a:spLocks noChangeArrowheads="1"/>
          </p:cNvSpPr>
          <p:nvPr/>
        </p:nvSpPr>
        <p:spPr bwMode="auto">
          <a:xfrm>
            <a:off x="6416022" y="1212915"/>
            <a:ext cx="106362" cy="2144713"/>
          </a:xfrm>
          <a:prstGeom prst="rect">
            <a:avLst/>
          </a:prstGeom>
          <a:pattFill prst="pct75">
            <a:fgClr>
              <a:srgbClr val="FFFFFF"/>
            </a:fgClr>
            <a:bgClr>
              <a:srgbClr val="000000"/>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6" name="Rectangle 157"/>
          <p:cNvSpPr>
            <a:spLocks noChangeArrowheads="1"/>
          </p:cNvSpPr>
          <p:nvPr/>
        </p:nvSpPr>
        <p:spPr bwMode="auto">
          <a:xfrm>
            <a:off x="6520797" y="943040"/>
            <a:ext cx="46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0,2</a:t>
            </a:r>
          </a:p>
        </p:txBody>
      </p:sp>
      <p:sp>
        <p:nvSpPr>
          <p:cNvPr id="27" name="Rectangle 158" descr="75%"/>
          <p:cNvSpPr>
            <a:spLocks noChangeArrowheads="1"/>
          </p:cNvSpPr>
          <p:nvPr/>
        </p:nvSpPr>
        <p:spPr bwMode="auto">
          <a:xfrm>
            <a:off x="8240059" y="1212915"/>
            <a:ext cx="104775" cy="2144713"/>
          </a:xfrm>
          <a:prstGeom prst="rect">
            <a:avLst/>
          </a:prstGeom>
          <a:pattFill prst="pct75">
            <a:fgClr>
              <a:srgbClr val="FFFFFF"/>
            </a:fgClr>
            <a:bgClr>
              <a:srgbClr val="000000"/>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8" name="Rectangle 165"/>
          <p:cNvSpPr>
            <a:spLocks noChangeArrowheads="1"/>
          </p:cNvSpPr>
          <p:nvPr/>
        </p:nvSpPr>
        <p:spPr bwMode="auto">
          <a:xfrm>
            <a:off x="8343247" y="943040"/>
            <a:ext cx="46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0,2</a:t>
            </a:r>
          </a:p>
        </p:txBody>
      </p:sp>
      <p:sp>
        <p:nvSpPr>
          <p:cNvPr id="29" name="Rectangle 166" descr="75%"/>
          <p:cNvSpPr>
            <a:spLocks noChangeArrowheads="1"/>
          </p:cNvSpPr>
          <p:nvPr/>
        </p:nvSpPr>
        <p:spPr bwMode="auto">
          <a:xfrm>
            <a:off x="7327247" y="1212915"/>
            <a:ext cx="106362" cy="2144713"/>
          </a:xfrm>
          <a:prstGeom prst="rect">
            <a:avLst/>
          </a:prstGeom>
          <a:pattFill prst="pct75">
            <a:fgClr>
              <a:srgbClr val="FFFFFF"/>
            </a:fgClr>
            <a:bgClr>
              <a:srgbClr val="000000"/>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0" name="Rectangle 173"/>
          <p:cNvSpPr>
            <a:spLocks noChangeArrowheads="1"/>
          </p:cNvSpPr>
          <p:nvPr/>
        </p:nvSpPr>
        <p:spPr bwMode="auto">
          <a:xfrm>
            <a:off x="7432022" y="943040"/>
            <a:ext cx="46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0,2</a:t>
            </a:r>
          </a:p>
        </p:txBody>
      </p:sp>
      <p:sp>
        <p:nvSpPr>
          <p:cNvPr id="31" name="Oval 191"/>
          <p:cNvSpPr>
            <a:spLocks noChangeArrowheads="1"/>
          </p:cNvSpPr>
          <p:nvPr/>
        </p:nvSpPr>
        <p:spPr bwMode="auto">
          <a:xfrm>
            <a:off x="8111472" y="163995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2" name="Oval 192"/>
          <p:cNvSpPr>
            <a:spLocks noChangeArrowheads="1"/>
          </p:cNvSpPr>
          <p:nvPr/>
        </p:nvSpPr>
        <p:spPr bwMode="auto">
          <a:xfrm>
            <a:off x="6287434" y="174155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3" name="Oval 193"/>
          <p:cNvSpPr>
            <a:spLocks noChangeArrowheads="1"/>
          </p:cNvSpPr>
          <p:nvPr/>
        </p:nvSpPr>
        <p:spPr bwMode="auto">
          <a:xfrm>
            <a:off x="6287434" y="2736915"/>
            <a:ext cx="396875" cy="377825"/>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4" name="Oval 211"/>
          <p:cNvSpPr>
            <a:spLocks noChangeArrowheads="1"/>
          </p:cNvSpPr>
          <p:nvPr/>
        </p:nvSpPr>
        <p:spPr bwMode="auto">
          <a:xfrm>
            <a:off x="8111472" y="2651190"/>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5" name="Oval 216"/>
          <p:cNvSpPr>
            <a:spLocks noChangeArrowheads="1"/>
          </p:cNvSpPr>
          <p:nvPr/>
        </p:nvSpPr>
        <p:spPr bwMode="auto">
          <a:xfrm>
            <a:off x="7198659" y="169075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6" name="Oval 217"/>
          <p:cNvSpPr>
            <a:spLocks noChangeArrowheads="1"/>
          </p:cNvSpPr>
          <p:nvPr/>
        </p:nvSpPr>
        <p:spPr bwMode="auto">
          <a:xfrm>
            <a:off x="7198659" y="2701990"/>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7" name="Line 230"/>
          <p:cNvSpPr>
            <a:spLocks noChangeShapeType="1"/>
          </p:cNvSpPr>
          <p:nvPr/>
        </p:nvSpPr>
        <p:spPr bwMode="auto">
          <a:xfrm>
            <a:off x="6460472" y="1627253"/>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Line 232"/>
          <p:cNvSpPr>
            <a:spLocks noChangeShapeType="1"/>
          </p:cNvSpPr>
          <p:nvPr/>
        </p:nvSpPr>
        <p:spPr bwMode="auto">
          <a:xfrm>
            <a:off x="6460472" y="191459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9" name="Line 233"/>
          <p:cNvSpPr>
            <a:spLocks noChangeShapeType="1"/>
          </p:cNvSpPr>
          <p:nvPr/>
        </p:nvSpPr>
        <p:spPr bwMode="auto">
          <a:xfrm>
            <a:off x="6460472" y="211620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0" name="Line 234"/>
          <p:cNvSpPr>
            <a:spLocks noChangeShapeType="1"/>
          </p:cNvSpPr>
          <p:nvPr/>
        </p:nvSpPr>
        <p:spPr bwMode="auto">
          <a:xfrm>
            <a:off x="6460472" y="220034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1" name="Line 235"/>
          <p:cNvSpPr>
            <a:spLocks noChangeShapeType="1"/>
          </p:cNvSpPr>
          <p:nvPr/>
        </p:nvSpPr>
        <p:spPr bwMode="auto">
          <a:xfrm>
            <a:off x="6460472" y="2403540"/>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2" name="Line 236"/>
          <p:cNvSpPr>
            <a:spLocks noChangeShapeType="1"/>
          </p:cNvSpPr>
          <p:nvPr/>
        </p:nvSpPr>
        <p:spPr bwMode="auto">
          <a:xfrm>
            <a:off x="6460472" y="2487678"/>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 name="Line 237"/>
          <p:cNvSpPr>
            <a:spLocks noChangeShapeType="1"/>
          </p:cNvSpPr>
          <p:nvPr/>
        </p:nvSpPr>
        <p:spPr bwMode="auto">
          <a:xfrm>
            <a:off x="6460472" y="2689290"/>
            <a:ext cx="0" cy="174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Line 239"/>
          <p:cNvSpPr>
            <a:spLocks noChangeShapeType="1"/>
          </p:cNvSpPr>
          <p:nvPr/>
        </p:nvSpPr>
        <p:spPr bwMode="auto">
          <a:xfrm>
            <a:off x="6460472" y="2976628"/>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5" name="Line 240"/>
          <p:cNvSpPr>
            <a:spLocks noChangeShapeType="1"/>
          </p:cNvSpPr>
          <p:nvPr/>
        </p:nvSpPr>
        <p:spPr bwMode="auto">
          <a:xfrm>
            <a:off x="6460472" y="3060765"/>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6" name="Line 245"/>
          <p:cNvSpPr>
            <a:spLocks noChangeShapeType="1"/>
          </p:cNvSpPr>
          <p:nvPr/>
        </p:nvSpPr>
        <p:spPr bwMode="auto">
          <a:xfrm>
            <a:off x="7371697" y="1627253"/>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7" name="Line 247"/>
          <p:cNvSpPr>
            <a:spLocks noChangeShapeType="1"/>
          </p:cNvSpPr>
          <p:nvPr/>
        </p:nvSpPr>
        <p:spPr bwMode="auto">
          <a:xfrm>
            <a:off x="7371697" y="191459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8" name="Line 248"/>
          <p:cNvSpPr>
            <a:spLocks noChangeShapeType="1"/>
          </p:cNvSpPr>
          <p:nvPr/>
        </p:nvSpPr>
        <p:spPr bwMode="auto">
          <a:xfrm>
            <a:off x="7371697" y="211620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Line 249"/>
          <p:cNvSpPr>
            <a:spLocks noChangeShapeType="1"/>
          </p:cNvSpPr>
          <p:nvPr/>
        </p:nvSpPr>
        <p:spPr bwMode="auto">
          <a:xfrm>
            <a:off x="7371697" y="220034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0" name="Line 250"/>
          <p:cNvSpPr>
            <a:spLocks noChangeShapeType="1"/>
          </p:cNvSpPr>
          <p:nvPr/>
        </p:nvSpPr>
        <p:spPr bwMode="auto">
          <a:xfrm>
            <a:off x="7371697" y="2403540"/>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1" name="Line 251"/>
          <p:cNvSpPr>
            <a:spLocks noChangeShapeType="1"/>
          </p:cNvSpPr>
          <p:nvPr/>
        </p:nvSpPr>
        <p:spPr bwMode="auto">
          <a:xfrm>
            <a:off x="7371697" y="2487678"/>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Line 252"/>
          <p:cNvSpPr>
            <a:spLocks noChangeShapeType="1"/>
          </p:cNvSpPr>
          <p:nvPr/>
        </p:nvSpPr>
        <p:spPr bwMode="auto">
          <a:xfrm>
            <a:off x="7371697" y="2689290"/>
            <a:ext cx="0" cy="174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3" name="Line 254"/>
          <p:cNvSpPr>
            <a:spLocks noChangeShapeType="1"/>
          </p:cNvSpPr>
          <p:nvPr/>
        </p:nvSpPr>
        <p:spPr bwMode="auto">
          <a:xfrm>
            <a:off x="7371697" y="2976628"/>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4" name="Line 255"/>
          <p:cNvSpPr>
            <a:spLocks noChangeShapeType="1"/>
          </p:cNvSpPr>
          <p:nvPr/>
        </p:nvSpPr>
        <p:spPr bwMode="auto">
          <a:xfrm>
            <a:off x="7371697" y="3060765"/>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5" name="Line 260"/>
          <p:cNvSpPr>
            <a:spLocks noChangeShapeType="1"/>
          </p:cNvSpPr>
          <p:nvPr/>
        </p:nvSpPr>
        <p:spPr bwMode="auto">
          <a:xfrm>
            <a:off x="8284509" y="1627253"/>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 name="Line 262"/>
          <p:cNvSpPr>
            <a:spLocks noChangeShapeType="1"/>
          </p:cNvSpPr>
          <p:nvPr/>
        </p:nvSpPr>
        <p:spPr bwMode="auto">
          <a:xfrm>
            <a:off x="8284509" y="191459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 name="Line 263"/>
          <p:cNvSpPr>
            <a:spLocks noChangeShapeType="1"/>
          </p:cNvSpPr>
          <p:nvPr/>
        </p:nvSpPr>
        <p:spPr bwMode="auto">
          <a:xfrm>
            <a:off x="8284509" y="2116203"/>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8" name="Line 264"/>
          <p:cNvSpPr>
            <a:spLocks noChangeShapeType="1"/>
          </p:cNvSpPr>
          <p:nvPr/>
        </p:nvSpPr>
        <p:spPr bwMode="auto">
          <a:xfrm>
            <a:off x="8284509" y="2200340"/>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Line 265"/>
          <p:cNvSpPr>
            <a:spLocks noChangeShapeType="1"/>
          </p:cNvSpPr>
          <p:nvPr/>
        </p:nvSpPr>
        <p:spPr bwMode="auto">
          <a:xfrm>
            <a:off x="8284509" y="2403540"/>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Line 266"/>
          <p:cNvSpPr>
            <a:spLocks noChangeShapeType="1"/>
          </p:cNvSpPr>
          <p:nvPr/>
        </p:nvSpPr>
        <p:spPr bwMode="auto">
          <a:xfrm>
            <a:off x="8284509" y="2487678"/>
            <a:ext cx="0" cy="1349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1" name="Line 267"/>
          <p:cNvSpPr>
            <a:spLocks noChangeShapeType="1"/>
          </p:cNvSpPr>
          <p:nvPr/>
        </p:nvSpPr>
        <p:spPr bwMode="auto">
          <a:xfrm>
            <a:off x="8284509" y="2689290"/>
            <a:ext cx="0" cy="174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Line 269"/>
          <p:cNvSpPr>
            <a:spLocks noChangeShapeType="1"/>
          </p:cNvSpPr>
          <p:nvPr/>
        </p:nvSpPr>
        <p:spPr bwMode="auto">
          <a:xfrm>
            <a:off x="8284509" y="2976628"/>
            <a:ext cx="0" cy="158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3" name="Line 270"/>
          <p:cNvSpPr>
            <a:spLocks noChangeShapeType="1"/>
          </p:cNvSpPr>
          <p:nvPr/>
        </p:nvSpPr>
        <p:spPr bwMode="auto">
          <a:xfrm>
            <a:off x="8284509" y="3060765"/>
            <a:ext cx="0" cy="1349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4" name="Freeform 275"/>
          <p:cNvSpPr>
            <a:spLocks/>
          </p:cNvSpPr>
          <p:nvPr/>
        </p:nvSpPr>
        <p:spPr bwMode="auto">
          <a:xfrm>
            <a:off x="6157259" y="1358965"/>
            <a:ext cx="2770188" cy="2006600"/>
          </a:xfrm>
          <a:custGeom>
            <a:avLst/>
            <a:gdLst>
              <a:gd name="T0" fmla="*/ 2147483647 w 1745"/>
              <a:gd name="T1" fmla="*/ 2147483647 h 1264"/>
              <a:gd name="T2" fmla="*/ 2147483647 w 1745"/>
              <a:gd name="T3" fmla="*/ 2147483647 h 1264"/>
              <a:gd name="T4" fmla="*/ 2147483647 w 1745"/>
              <a:gd name="T5" fmla="*/ 2147483647 h 1264"/>
              <a:gd name="T6" fmla="*/ 2147483647 w 1745"/>
              <a:gd name="T7" fmla="*/ 2147483647 h 1264"/>
              <a:gd name="T8" fmla="*/ 2147483647 w 1745"/>
              <a:gd name="T9" fmla="*/ 2147483647 h 1264"/>
              <a:gd name="T10" fmla="*/ 2147483647 w 1745"/>
              <a:gd name="T11" fmla="*/ 2147483647 h 1264"/>
              <a:gd name="T12" fmla="*/ 2147483647 w 1745"/>
              <a:gd name="T13" fmla="*/ 2147483647 h 1264"/>
              <a:gd name="T14" fmla="*/ 2147483647 w 1745"/>
              <a:gd name="T15" fmla="*/ 2147483647 h 1264"/>
              <a:gd name="T16" fmla="*/ 2147483647 w 1745"/>
              <a:gd name="T17" fmla="*/ 2147483647 h 1264"/>
              <a:gd name="T18" fmla="*/ 2147483647 w 1745"/>
              <a:gd name="T19" fmla="*/ 2147483647 h 1264"/>
              <a:gd name="T20" fmla="*/ 2147483647 w 1745"/>
              <a:gd name="T21" fmla="*/ 2147483647 h 1264"/>
              <a:gd name="T22" fmla="*/ 0 w 1745"/>
              <a:gd name="T23" fmla="*/ 2147483647 h 1264"/>
              <a:gd name="T24" fmla="*/ 2147483647 w 1745"/>
              <a:gd name="T25" fmla="*/ 2147483647 h 1264"/>
              <a:gd name="T26" fmla="*/ 2147483647 w 1745"/>
              <a:gd name="T27" fmla="*/ 2147483647 h 1264"/>
              <a:gd name="T28" fmla="*/ 2147483647 w 1745"/>
              <a:gd name="T29" fmla="*/ 2147483647 h 1264"/>
              <a:gd name="T30" fmla="*/ 2147483647 w 1745"/>
              <a:gd name="T31" fmla="*/ 2147483647 h 1264"/>
              <a:gd name="T32" fmla="*/ 2147483647 w 1745"/>
              <a:gd name="T33" fmla="*/ 2147483647 h 1264"/>
              <a:gd name="T34" fmla="*/ 2147483647 w 1745"/>
              <a:gd name="T35" fmla="*/ 2147483647 h 1264"/>
              <a:gd name="T36" fmla="*/ 2147483647 w 1745"/>
              <a:gd name="T37" fmla="*/ 2147483647 h 1264"/>
              <a:gd name="T38" fmla="*/ 2147483647 w 1745"/>
              <a:gd name="T39" fmla="*/ 2147483647 h 1264"/>
              <a:gd name="T40" fmla="*/ 2147483647 w 1745"/>
              <a:gd name="T41" fmla="*/ 2147483647 h 1264"/>
              <a:gd name="T42" fmla="*/ 2147483647 w 1745"/>
              <a:gd name="T43" fmla="*/ 2147483647 h 1264"/>
              <a:gd name="T44" fmla="*/ 2147483647 w 1745"/>
              <a:gd name="T45" fmla="*/ 2147483647 h 1264"/>
              <a:gd name="T46" fmla="*/ 2147483647 w 1745"/>
              <a:gd name="T47" fmla="*/ 2147483647 h 1264"/>
              <a:gd name="T48" fmla="*/ 2147483647 w 1745"/>
              <a:gd name="T49" fmla="*/ 2147483647 h 1264"/>
              <a:gd name="T50" fmla="*/ 2147483647 w 1745"/>
              <a:gd name="T51" fmla="*/ 2147483647 h 1264"/>
              <a:gd name="T52" fmla="*/ 2147483647 w 1745"/>
              <a:gd name="T53" fmla="*/ 2147483647 h 1264"/>
              <a:gd name="T54" fmla="*/ 2147483647 w 1745"/>
              <a:gd name="T55" fmla="*/ 2147483647 h 1264"/>
              <a:gd name="T56" fmla="*/ 2147483647 w 1745"/>
              <a:gd name="T57" fmla="*/ 2147483647 h 1264"/>
              <a:gd name="T58" fmla="*/ 2147483647 w 1745"/>
              <a:gd name="T59" fmla="*/ 2147483647 h 1264"/>
              <a:gd name="T60" fmla="*/ 2147483647 w 1745"/>
              <a:gd name="T61" fmla="*/ 2147483647 h 1264"/>
              <a:gd name="T62" fmla="*/ 2147483647 w 1745"/>
              <a:gd name="T63" fmla="*/ 2147483647 h 1264"/>
              <a:gd name="T64" fmla="*/ 2147483647 w 1745"/>
              <a:gd name="T65" fmla="*/ 2147483647 h 1264"/>
              <a:gd name="T66" fmla="*/ 2147483647 w 1745"/>
              <a:gd name="T67" fmla="*/ 2147483647 h 1264"/>
              <a:gd name="T68" fmla="*/ 2147483647 w 1745"/>
              <a:gd name="T69" fmla="*/ 2147483647 h 1264"/>
              <a:gd name="T70" fmla="*/ 2147483647 w 1745"/>
              <a:gd name="T71" fmla="*/ 2147483647 h 1264"/>
              <a:gd name="T72" fmla="*/ 2147483647 w 1745"/>
              <a:gd name="T73" fmla="*/ 2147483647 h 1264"/>
              <a:gd name="T74" fmla="*/ 2147483647 w 1745"/>
              <a:gd name="T75" fmla="*/ 2147483647 h 1264"/>
              <a:gd name="T76" fmla="*/ 2147483647 w 1745"/>
              <a:gd name="T77" fmla="*/ 2147483647 h 1264"/>
              <a:gd name="T78" fmla="*/ 2147483647 w 1745"/>
              <a:gd name="T79" fmla="*/ 2147483647 h 1264"/>
              <a:gd name="T80" fmla="*/ 2147483647 w 1745"/>
              <a:gd name="T81" fmla="*/ 0 h 1264"/>
              <a:gd name="T82" fmla="*/ 2147483647 w 1745"/>
              <a:gd name="T83" fmla="*/ 2147483647 h 1264"/>
              <a:gd name="T84" fmla="*/ 2147483647 w 1745"/>
              <a:gd name="T85" fmla="*/ 2147483647 h 1264"/>
              <a:gd name="T86" fmla="*/ 2147483647 w 1745"/>
              <a:gd name="T87" fmla="*/ 2147483647 h 1264"/>
              <a:gd name="T88" fmla="*/ 2147483647 w 1745"/>
              <a:gd name="T89" fmla="*/ 2147483647 h 1264"/>
              <a:gd name="T90" fmla="*/ 2147483647 w 1745"/>
              <a:gd name="T91" fmla="*/ 2147483647 h 1264"/>
              <a:gd name="T92" fmla="*/ 2147483647 w 1745"/>
              <a:gd name="T93" fmla="*/ 2147483647 h 1264"/>
              <a:gd name="T94" fmla="*/ 2147483647 w 1745"/>
              <a:gd name="T95" fmla="*/ 2147483647 h 1264"/>
              <a:gd name="T96" fmla="*/ 2147483647 w 1745"/>
              <a:gd name="T97" fmla="*/ 2147483647 h 1264"/>
              <a:gd name="T98" fmla="*/ 2147483647 w 1745"/>
              <a:gd name="T99" fmla="*/ 2147483647 h 1264"/>
              <a:gd name="T100" fmla="*/ 2147483647 w 1745"/>
              <a:gd name="T101" fmla="*/ 2147483647 h 1264"/>
              <a:gd name="T102" fmla="*/ 2147483647 w 1745"/>
              <a:gd name="T103" fmla="*/ 2147483647 h 1264"/>
              <a:gd name="T104" fmla="*/ 2147483647 w 1745"/>
              <a:gd name="T105" fmla="*/ 2147483647 h 1264"/>
              <a:gd name="T106" fmla="*/ 2147483647 w 1745"/>
              <a:gd name="T107" fmla="*/ 2147483647 h 12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45" h="1264">
                <a:moveTo>
                  <a:pt x="32" y="116"/>
                </a:moveTo>
                <a:lnTo>
                  <a:pt x="32" y="127"/>
                </a:lnTo>
                <a:lnTo>
                  <a:pt x="32" y="159"/>
                </a:lnTo>
                <a:lnTo>
                  <a:pt x="42" y="212"/>
                </a:lnTo>
                <a:lnTo>
                  <a:pt x="42" y="254"/>
                </a:lnTo>
                <a:lnTo>
                  <a:pt x="53" y="307"/>
                </a:lnTo>
                <a:lnTo>
                  <a:pt x="42" y="371"/>
                </a:lnTo>
                <a:lnTo>
                  <a:pt x="32" y="456"/>
                </a:lnTo>
                <a:lnTo>
                  <a:pt x="10" y="499"/>
                </a:lnTo>
                <a:lnTo>
                  <a:pt x="10" y="552"/>
                </a:lnTo>
                <a:lnTo>
                  <a:pt x="21" y="573"/>
                </a:lnTo>
                <a:lnTo>
                  <a:pt x="32" y="658"/>
                </a:lnTo>
                <a:lnTo>
                  <a:pt x="42" y="711"/>
                </a:lnTo>
                <a:lnTo>
                  <a:pt x="42" y="764"/>
                </a:lnTo>
                <a:lnTo>
                  <a:pt x="21" y="849"/>
                </a:lnTo>
                <a:lnTo>
                  <a:pt x="21" y="902"/>
                </a:lnTo>
                <a:lnTo>
                  <a:pt x="32" y="955"/>
                </a:lnTo>
                <a:lnTo>
                  <a:pt x="42" y="998"/>
                </a:lnTo>
                <a:lnTo>
                  <a:pt x="53" y="1051"/>
                </a:lnTo>
                <a:lnTo>
                  <a:pt x="42" y="1072"/>
                </a:lnTo>
                <a:lnTo>
                  <a:pt x="21" y="1157"/>
                </a:lnTo>
                <a:lnTo>
                  <a:pt x="21" y="1220"/>
                </a:lnTo>
                <a:lnTo>
                  <a:pt x="10" y="1263"/>
                </a:lnTo>
                <a:lnTo>
                  <a:pt x="0" y="1231"/>
                </a:lnTo>
                <a:lnTo>
                  <a:pt x="10" y="1220"/>
                </a:lnTo>
                <a:lnTo>
                  <a:pt x="10" y="1231"/>
                </a:lnTo>
                <a:lnTo>
                  <a:pt x="10" y="1242"/>
                </a:lnTo>
                <a:lnTo>
                  <a:pt x="21" y="1242"/>
                </a:lnTo>
                <a:lnTo>
                  <a:pt x="42" y="1252"/>
                </a:lnTo>
                <a:lnTo>
                  <a:pt x="85" y="1252"/>
                </a:lnTo>
                <a:lnTo>
                  <a:pt x="138" y="1242"/>
                </a:lnTo>
                <a:lnTo>
                  <a:pt x="255" y="1210"/>
                </a:lnTo>
                <a:lnTo>
                  <a:pt x="297" y="1199"/>
                </a:lnTo>
                <a:lnTo>
                  <a:pt x="351" y="1199"/>
                </a:lnTo>
                <a:lnTo>
                  <a:pt x="436" y="1199"/>
                </a:lnTo>
                <a:lnTo>
                  <a:pt x="489" y="1220"/>
                </a:lnTo>
                <a:lnTo>
                  <a:pt x="542" y="1231"/>
                </a:lnTo>
                <a:lnTo>
                  <a:pt x="563" y="1231"/>
                </a:lnTo>
                <a:lnTo>
                  <a:pt x="606" y="1220"/>
                </a:lnTo>
                <a:lnTo>
                  <a:pt x="659" y="1210"/>
                </a:lnTo>
                <a:lnTo>
                  <a:pt x="712" y="1210"/>
                </a:lnTo>
                <a:lnTo>
                  <a:pt x="765" y="1199"/>
                </a:lnTo>
                <a:lnTo>
                  <a:pt x="861" y="1178"/>
                </a:lnTo>
                <a:lnTo>
                  <a:pt x="904" y="1167"/>
                </a:lnTo>
                <a:lnTo>
                  <a:pt x="957" y="1167"/>
                </a:lnTo>
                <a:lnTo>
                  <a:pt x="1042" y="1167"/>
                </a:lnTo>
                <a:lnTo>
                  <a:pt x="1138" y="1157"/>
                </a:lnTo>
                <a:lnTo>
                  <a:pt x="1223" y="1114"/>
                </a:lnTo>
                <a:lnTo>
                  <a:pt x="1318" y="1104"/>
                </a:lnTo>
                <a:lnTo>
                  <a:pt x="1404" y="1114"/>
                </a:lnTo>
                <a:lnTo>
                  <a:pt x="1435" y="1104"/>
                </a:lnTo>
                <a:lnTo>
                  <a:pt x="1457" y="1114"/>
                </a:lnTo>
                <a:lnTo>
                  <a:pt x="1552" y="1114"/>
                </a:lnTo>
                <a:lnTo>
                  <a:pt x="1637" y="1114"/>
                </a:lnTo>
                <a:lnTo>
                  <a:pt x="1680" y="1114"/>
                </a:lnTo>
                <a:lnTo>
                  <a:pt x="1723" y="1093"/>
                </a:lnTo>
                <a:lnTo>
                  <a:pt x="1723" y="1072"/>
                </a:lnTo>
                <a:lnTo>
                  <a:pt x="1712" y="1061"/>
                </a:lnTo>
                <a:lnTo>
                  <a:pt x="1701" y="1008"/>
                </a:lnTo>
                <a:lnTo>
                  <a:pt x="1701" y="966"/>
                </a:lnTo>
                <a:lnTo>
                  <a:pt x="1712" y="923"/>
                </a:lnTo>
                <a:lnTo>
                  <a:pt x="1733" y="870"/>
                </a:lnTo>
                <a:lnTo>
                  <a:pt x="1744" y="828"/>
                </a:lnTo>
                <a:lnTo>
                  <a:pt x="1733" y="796"/>
                </a:lnTo>
                <a:lnTo>
                  <a:pt x="1723" y="743"/>
                </a:lnTo>
                <a:lnTo>
                  <a:pt x="1701" y="700"/>
                </a:lnTo>
                <a:lnTo>
                  <a:pt x="1680" y="615"/>
                </a:lnTo>
                <a:lnTo>
                  <a:pt x="1691" y="552"/>
                </a:lnTo>
                <a:lnTo>
                  <a:pt x="1712" y="499"/>
                </a:lnTo>
                <a:lnTo>
                  <a:pt x="1733" y="445"/>
                </a:lnTo>
                <a:lnTo>
                  <a:pt x="1723" y="424"/>
                </a:lnTo>
                <a:lnTo>
                  <a:pt x="1712" y="371"/>
                </a:lnTo>
                <a:lnTo>
                  <a:pt x="1701" y="318"/>
                </a:lnTo>
                <a:lnTo>
                  <a:pt x="1733" y="233"/>
                </a:lnTo>
                <a:lnTo>
                  <a:pt x="1733" y="201"/>
                </a:lnTo>
                <a:lnTo>
                  <a:pt x="1733" y="191"/>
                </a:lnTo>
                <a:lnTo>
                  <a:pt x="1712" y="138"/>
                </a:lnTo>
                <a:lnTo>
                  <a:pt x="1712" y="85"/>
                </a:lnTo>
                <a:lnTo>
                  <a:pt x="1733" y="31"/>
                </a:lnTo>
                <a:lnTo>
                  <a:pt x="1744" y="10"/>
                </a:lnTo>
                <a:lnTo>
                  <a:pt x="1733" y="0"/>
                </a:lnTo>
                <a:lnTo>
                  <a:pt x="1712" y="0"/>
                </a:lnTo>
                <a:lnTo>
                  <a:pt x="1691" y="31"/>
                </a:lnTo>
                <a:lnTo>
                  <a:pt x="1648" y="31"/>
                </a:lnTo>
                <a:lnTo>
                  <a:pt x="1606" y="42"/>
                </a:lnTo>
                <a:lnTo>
                  <a:pt x="1510" y="74"/>
                </a:lnTo>
                <a:lnTo>
                  <a:pt x="1489" y="63"/>
                </a:lnTo>
                <a:lnTo>
                  <a:pt x="1435" y="53"/>
                </a:lnTo>
                <a:lnTo>
                  <a:pt x="1382" y="63"/>
                </a:lnTo>
                <a:lnTo>
                  <a:pt x="1297" y="74"/>
                </a:lnTo>
                <a:lnTo>
                  <a:pt x="1233" y="74"/>
                </a:lnTo>
                <a:lnTo>
                  <a:pt x="1170" y="85"/>
                </a:lnTo>
                <a:lnTo>
                  <a:pt x="1106" y="85"/>
                </a:lnTo>
                <a:lnTo>
                  <a:pt x="1042" y="74"/>
                </a:lnTo>
                <a:lnTo>
                  <a:pt x="967" y="53"/>
                </a:lnTo>
                <a:lnTo>
                  <a:pt x="904" y="53"/>
                </a:lnTo>
                <a:lnTo>
                  <a:pt x="797" y="63"/>
                </a:lnTo>
                <a:lnTo>
                  <a:pt x="702" y="95"/>
                </a:lnTo>
                <a:lnTo>
                  <a:pt x="659" y="95"/>
                </a:lnTo>
                <a:lnTo>
                  <a:pt x="606" y="95"/>
                </a:lnTo>
                <a:lnTo>
                  <a:pt x="499" y="85"/>
                </a:lnTo>
                <a:lnTo>
                  <a:pt x="404" y="95"/>
                </a:lnTo>
                <a:lnTo>
                  <a:pt x="308" y="127"/>
                </a:lnTo>
                <a:lnTo>
                  <a:pt x="244" y="116"/>
                </a:lnTo>
                <a:lnTo>
                  <a:pt x="202" y="95"/>
                </a:lnTo>
                <a:lnTo>
                  <a:pt x="149" y="85"/>
                </a:lnTo>
                <a:lnTo>
                  <a:pt x="127" y="95"/>
                </a:lnTo>
                <a:lnTo>
                  <a:pt x="74" y="95"/>
                </a:lnTo>
                <a:lnTo>
                  <a:pt x="32" y="116"/>
                </a:lnTo>
              </a:path>
            </a:pathLst>
          </a:custGeom>
          <a:noFill/>
          <a:ln w="12700" cap="rnd"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5" name="Line 276"/>
          <p:cNvSpPr>
            <a:spLocks noChangeShapeType="1"/>
          </p:cNvSpPr>
          <p:nvPr/>
        </p:nvSpPr>
        <p:spPr bwMode="auto">
          <a:xfrm flipH="1" flipV="1">
            <a:off x="6190597" y="1543115"/>
            <a:ext cx="17462" cy="174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Rectangle 277"/>
          <p:cNvSpPr>
            <a:spLocks noChangeArrowheads="1"/>
          </p:cNvSpPr>
          <p:nvPr/>
        </p:nvSpPr>
        <p:spPr bwMode="auto">
          <a:xfrm>
            <a:off x="4593162" y="4687190"/>
            <a:ext cx="46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0,1</a:t>
            </a:r>
          </a:p>
        </p:txBody>
      </p:sp>
      <p:sp>
        <p:nvSpPr>
          <p:cNvPr id="67" name="Rectangle 282" descr="10%"/>
          <p:cNvSpPr>
            <a:spLocks noChangeArrowheads="1"/>
          </p:cNvSpPr>
          <p:nvPr/>
        </p:nvSpPr>
        <p:spPr bwMode="auto">
          <a:xfrm>
            <a:off x="1813449" y="5047553"/>
            <a:ext cx="292576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8" name="Rectangle 289" descr="10%"/>
          <p:cNvSpPr>
            <a:spLocks noChangeArrowheads="1"/>
          </p:cNvSpPr>
          <p:nvPr/>
        </p:nvSpPr>
        <p:spPr bwMode="auto">
          <a:xfrm>
            <a:off x="1762649" y="6041328"/>
            <a:ext cx="2925763" cy="106362"/>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9" name="Rectangle 296"/>
          <p:cNvSpPr>
            <a:spLocks noChangeArrowheads="1"/>
          </p:cNvSpPr>
          <p:nvPr/>
        </p:nvSpPr>
        <p:spPr bwMode="auto">
          <a:xfrm>
            <a:off x="4589987" y="5622228"/>
            <a:ext cx="46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0,1</a:t>
            </a:r>
          </a:p>
        </p:txBody>
      </p:sp>
      <p:sp>
        <p:nvSpPr>
          <p:cNvPr id="70" name="Oval 314"/>
          <p:cNvSpPr>
            <a:spLocks noChangeArrowheads="1"/>
          </p:cNvSpPr>
          <p:nvPr/>
        </p:nvSpPr>
        <p:spPr bwMode="auto">
          <a:xfrm>
            <a:off x="3694637" y="490150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1" name="Oval 315"/>
          <p:cNvSpPr>
            <a:spLocks noChangeArrowheads="1"/>
          </p:cNvSpPr>
          <p:nvPr/>
        </p:nvSpPr>
        <p:spPr bwMode="auto">
          <a:xfrm>
            <a:off x="1870599" y="490150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2" name="Oval 316"/>
          <p:cNvSpPr>
            <a:spLocks noChangeArrowheads="1"/>
          </p:cNvSpPr>
          <p:nvPr/>
        </p:nvSpPr>
        <p:spPr bwMode="auto">
          <a:xfrm>
            <a:off x="1819799" y="5912740"/>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3" name="Oval 334"/>
          <p:cNvSpPr>
            <a:spLocks noChangeArrowheads="1"/>
          </p:cNvSpPr>
          <p:nvPr/>
        </p:nvSpPr>
        <p:spPr bwMode="auto">
          <a:xfrm>
            <a:off x="3643837" y="5912740"/>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4" name="Rectangle 345"/>
          <p:cNvSpPr>
            <a:spLocks noChangeArrowheads="1"/>
          </p:cNvSpPr>
          <p:nvPr/>
        </p:nvSpPr>
        <p:spPr bwMode="auto">
          <a:xfrm rot="-5400000">
            <a:off x="1135586" y="5469828"/>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25</a:t>
            </a:r>
          </a:p>
        </p:txBody>
      </p:sp>
      <p:sp>
        <p:nvSpPr>
          <p:cNvPr id="75" name="Rectangle 346"/>
          <p:cNvSpPr>
            <a:spLocks noChangeArrowheads="1"/>
          </p:cNvSpPr>
          <p:nvPr/>
        </p:nvSpPr>
        <p:spPr bwMode="auto">
          <a:xfrm>
            <a:off x="1172099" y="5433315"/>
            <a:ext cx="307975" cy="407988"/>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6" name="Oval 347"/>
          <p:cNvSpPr>
            <a:spLocks noChangeArrowheads="1"/>
          </p:cNvSpPr>
          <p:nvPr/>
        </p:nvSpPr>
        <p:spPr bwMode="auto">
          <a:xfrm>
            <a:off x="2781824" y="4901503"/>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7" name="Oval 348"/>
          <p:cNvSpPr>
            <a:spLocks noChangeArrowheads="1"/>
          </p:cNvSpPr>
          <p:nvPr/>
        </p:nvSpPr>
        <p:spPr bwMode="auto">
          <a:xfrm>
            <a:off x="2731024" y="5912740"/>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8" name="Freeform 406"/>
          <p:cNvSpPr>
            <a:spLocks/>
          </p:cNvSpPr>
          <p:nvPr/>
        </p:nvSpPr>
        <p:spPr bwMode="auto">
          <a:xfrm>
            <a:off x="1554687" y="4687190"/>
            <a:ext cx="2905125" cy="1871663"/>
          </a:xfrm>
          <a:custGeom>
            <a:avLst/>
            <a:gdLst>
              <a:gd name="T0" fmla="*/ 2147483647 w 1830"/>
              <a:gd name="T1" fmla="*/ 2147483647 h 1179"/>
              <a:gd name="T2" fmla="*/ 2147483647 w 1830"/>
              <a:gd name="T3" fmla="*/ 2147483647 h 1179"/>
              <a:gd name="T4" fmla="*/ 2147483647 w 1830"/>
              <a:gd name="T5" fmla="*/ 2147483647 h 1179"/>
              <a:gd name="T6" fmla="*/ 2147483647 w 1830"/>
              <a:gd name="T7" fmla="*/ 2147483647 h 1179"/>
              <a:gd name="T8" fmla="*/ 2147483647 w 1830"/>
              <a:gd name="T9" fmla="*/ 2147483647 h 1179"/>
              <a:gd name="T10" fmla="*/ 2147483647 w 1830"/>
              <a:gd name="T11" fmla="*/ 2147483647 h 1179"/>
              <a:gd name="T12" fmla="*/ 2147483647 w 1830"/>
              <a:gd name="T13" fmla="*/ 2147483647 h 1179"/>
              <a:gd name="T14" fmla="*/ 2147483647 w 1830"/>
              <a:gd name="T15" fmla="*/ 2147483647 h 1179"/>
              <a:gd name="T16" fmla="*/ 2147483647 w 1830"/>
              <a:gd name="T17" fmla="*/ 2147483647 h 1179"/>
              <a:gd name="T18" fmla="*/ 2147483647 w 1830"/>
              <a:gd name="T19" fmla="*/ 2147483647 h 1179"/>
              <a:gd name="T20" fmla="*/ 0 w 1830"/>
              <a:gd name="T21" fmla="*/ 2147483647 h 1179"/>
              <a:gd name="T22" fmla="*/ 2147483647 w 1830"/>
              <a:gd name="T23" fmla="*/ 2147483647 h 1179"/>
              <a:gd name="T24" fmla="*/ 2147483647 w 1830"/>
              <a:gd name="T25" fmla="*/ 2147483647 h 1179"/>
              <a:gd name="T26" fmla="*/ 2147483647 w 1830"/>
              <a:gd name="T27" fmla="*/ 2147483647 h 1179"/>
              <a:gd name="T28" fmla="*/ 2147483647 w 1830"/>
              <a:gd name="T29" fmla="*/ 2147483647 h 1179"/>
              <a:gd name="T30" fmla="*/ 2147483647 w 1830"/>
              <a:gd name="T31" fmla="*/ 2147483647 h 1179"/>
              <a:gd name="T32" fmla="*/ 2147483647 w 1830"/>
              <a:gd name="T33" fmla="*/ 2147483647 h 1179"/>
              <a:gd name="T34" fmla="*/ 2147483647 w 1830"/>
              <a:gd name="T35" fmla="*/ 2147483647 h 1179"/>
              <a:gd name="T36" fmla="*/ 2147483647 w 1830"/>
              <a:gd name="T37" fmla="*/ 2147483647 h 1179"/>
              <a:gd name="T38" fmla="*/ 2147483647 w 1830"/>
              <a:gd name="T39" fmla="*/ 2147483647 h 1179"/>
              <a:gd name="T40" fmla="*/ 2147483647 w 1830"/>
              <a:gd name="T41" fmla="*/ 2147483647 h 1179"/>
              <a:gd name="T42" fmla="*/ 2147483647 w 1830"/>
              <a:gd name="T43" fmla="*/ 2147483647 h 1179"/>
              <a:gd name="T44" fmla="*/ 2147483647 w 1830"/>
              <a:gd name="T45" fmla="*/ 2147483647 h 1179"/>
              <a:gd name="T46" fmla="*/ 2147483647 w 1830"/>
              <a:gd name="T47" fmla="*/ 2147483647 h 1179"/>
              <a:gd name="T48" fmla="*/ 2147483647 w 1830"/>
              <a:gd name="T49" fmla="*/ 2147483647 h 1179"/>
              <a:gd name="T50" fmla="*/ 2147483647 w 1830"/>
              <a:gd name="T51" fmla="*/ 2147483647 h 1179"/>
              <a:gd name="T52" fmla="*/ 2147483647 w 1830"/>
              <a:gd name="T53" fmla="*/ 2147483647 h 1179"/>
              <a:gd name="T54" fmla="*/ 2147483647 w 1830"/>
              <a:gd name="T55" fmla="*/ 2147483647 h 1179"/>
              <a:gd name="T56" fmla="*/ 2147483647 w 1830"/>
              <a:gd name="T57" fmla="*/ 2147483647 h 1179"/>
              <a:gd name="T58" fmla="*/ 2147483647 w 1830"/>
              <a:gd name="T59" fmla="*/ 2147483647 h 1179"/>
              <a:gd name="T60" fmla="*/ 2147483647 w 1830"/>
              <a:gd name="T61" fmla="*/ 2147483647 h 1179"/>
              <a:gd name="T62" fmla="*/ 2147483647 w 1830"/>
              <a:gd name="T63" fmla="*/ 2147483647 h 1179"/>
              <a:gd name="T64" fmla="*/ 2147483647 w 1830"/>
              <a:gd name="T65" fmla="*/ 2147483647 h 1179"/>
              <a:gd name="T66" fmla="*/ 2147483647 w 1830"/>
              <a:gd name="T67" fmla="*/ 2147483647 h 1179"/>
              <a:gd name="T68" fmla="*/ 2147483647 w 1830"/>
              <a:gd name="T69" fmla="*/ 2147483647 h 1179"/>
              <a:gd name="T70" fmla="*/ 2147483647 w 1830"/>
              <a:gd name="T71" fmla="*/ 2147483647 h 1179"/>
              <a:gd name="T72" fmla="*/ 2147483647 w 1830"/>
              <a:gd name="T73" fmla="*/ 2147483647 h 1179"/>
              <a:gd name="T74" fmla="*/ 2147483647 w 1830"/>
              <a:gd name="T75" fmla="*/ 2147483647 h 1179"/>
              <a:gd name="T76" fmla="*/ 2147483647 w 1830"/>
              <a:gd name="T77" fmla="*/ 2147483647 h 1179"/>
              <a:gd name="T78" fmla="*/ 2147483647 w 1830"/>
              <a:gd name="T79" fmla="*/ 2147483647 h 1179"/>
              <a:gd name="T80" fmla="*/ 2147483647 w 1830"/>
              <a:gd name="T81" fmla="*/ 2147483647 h 1179"/>
              <a:gd name="T82" fmla="*/ 2147483647 w 1830"/>
              <a:gd name="T83" fmla="*/ 2147483647 h 1179"/>
              <a:gd name="T84" fmla="*/ 2147483647 w 1830"/>
              <a:gd name="T85" fmla="*/ 2147483647 h 1179"/>
              <a:gd name="T86" fmla="*/ 2147483647 w 1830"/>
              <a:gd name="T87" fmla="*/ 2147483647 h 1179"/>
              <a:gd name="T88" fmla="*/ 2147483647 w 1830"/>
              <a:gd name="T89" fmla="*/ 2147483647 h 1179"/>
              <a:gd name="T90" fmla="*/ 2147483647 w 1830"/>
              <a:gd name="T91" fmla="*/ 2147483647 h 1179"/>
              <a:gd name="T92" fmla="*/ 2147483647 w 1830"/>
              <a:gd name="T93" fmla="*/ 2147483647 h 1179"/>
              <a:gd name="T94" fmla="*/ 2147483647 w 1830"/>
              <a:gd name="T95" fmla="*/ 2147483647 h 1179"/>
              <a:gd name="T96" fmla="*/ 2147483647 w 1830"/>
              <a:gd name="T97" fmla="*/ 2147483647 h 1179"/>
              <a:gd name="T98" fmla="*/ 2147483647 w 1830"/>
              <a:gd name="T99" fmla="*/ 2147483647 h 1179"/>
              <a:gd name="T100" fmla="*/ 2147483647 w 1830"/>
              <a:gd name="T101" fmla="*/ 2147483647 h 1179"/>
              <a:gd name="T102" fmla="*/ 2147483647 w 1830"/>
              <a:gd name="T103" fmla="*/ 2147483647 h 1179"/>
              <a:gd name="T104" fmla="*/ 2147483647 w 1830"/>
              <a:gd name="T105" fmla="*/ 2147483647 h 1179"/>
              <a:gd name="T106" fmla="*/ 2147483647 w 1830"/>
              <a:gd name="T107" fmla="*/ 2147483647 h 1179"/>
              <a:gd name="T108" fmla="*/ 2147483647 w 1830"/>
              <a:gd name="T109" fmla="*/ 0 h 1179"/>
              <a:gd name="T110" fmla="*/ 2147483647 w 1830"/>
              <a:gd name="T111" fmla="*/ 2147483647 h 11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0" h="1179">
                <a:moveTo>
                  <a:pt x="127" y="21"/>
                </a:moveTo>
                <a:lnTo>
                  <a:pt x="117" y="32"/>
                </a:lnTo>
                <a:lnTo>
                  <a:pt x="106" y="64"/>
                </a:lnTo>
                <a:lnTo>
                  <a:pt x="117" y="117"/>
                </a:lnTo>
                <a:lnTo>
                  <a:pt x="127" y="159"/>
                </a:lnTo>
                <a:lnTo>
                  <a:pt x="127" y="212"/>
                </a:lnTo>
                <a:lnTo>
                  <a:pt x="106" y="276"/>
                </a:lnTo>
                <a:lnTo>
                  <a:pt x="95" y="350"/>
                </a:lnTo>
                <a:lnTo>
                  <a:pt x="74" y="403"/>
                </a:lnTo>
                <a:lnTo>
                  <a:pt x="63" y="456"/>
                </a:lnTo>
                <a:lnTo>
                  <a:pt x="74" y="467"/>
                </a:lnTo>
                <a:lnTo>
                  <a:pt x="74" y="563"/>
                </a:lnTo>
                <a:lnTo>
                  <a:pt x="74" y="658"/>
                </a:lnTo>
                <a:lnTo>
                  <a:pt x="63" y="701"/>
                </a:lnTo>
                <a:lnTo>
                  <a:pt x="53" y="754"/>
                </a:lnTo>
                <a:lnTo>
                  <a:pt x="53" y="807"/>
                </a:lnTo>
                <a:lnTo>
                  <a:pt x="53" y="860"/>
                </a:lnTo>
                <a:lnTo>
                  <a:pt x="63" y="945"/>
                </a:lnTo>
                <a:lnTo>
                  <a:pt x="53" y="977"/>
                </a:lnTo>
                <a:lnTo>
                  <a:pt x="21" y="1062"/>
                </a:lnTo>
                <a:lnTo>
                  <a:pt x="21" y="1125"/>
                </a:lnTo>
                <a:lnTo>
                  <a:pt x="0" y="1157"/>
                </a:lnTo>
                <a:lnTo>
                  <a:pt x="0" y="1125"/>
                </a:lnTo>
                <a:lnTo>
                  <a:pt x="10" y="1125"/>
                </a:lnTo>
                <a:lnTo>
                  <a:pt x="10" y="1136"/>
                </a:lnTo>
                <a:lnTo>
                  <a:pt x="10" y="1146"/>
                </a:lnTo>
                <a:lnTo>
                  <a:pt x="31" y="1146"/>
                </a:lnTo>
                <a:lnTo>
                  <a:pt x="85" y="1157"/>
                </a:lnTo>
                <a:lnTo>
                  <a:pt x="138" y="1157"/>
                </a:lnTo>
                <a:lnTo>
                  <a:pt x="191" y="1136"/>
                </a:lnTo>
                <a:lnTo>
                  <a:pt x="255" y="1125"/>
                </a:lnTo>
                <a:lnTo>
                  <a:pt x="297" y="1125"/>
                </a:lnTo>
                <a:lnTo>
                  <a:pt x="351" y="1125"/>
                </a:lnTo>
                <a:lnTo>
                  <a:pt x="436" y="1136"/>
                </a:lnTo>
                <a:lnTo>
                  <a:pt x="531" y="1178"/>
                </a:lnTo>
                <a:lnTo>
                  <a:pt x="553" y="1168"/>
                </a:lnTo>
                <a:lnTo>
                  <a:pt x="606" y="1168"/>
                </a:lnTo>
                <a:lnTo>
                  <a:pt x="659" y="1168"/>
                </a:lnTo>
                <a:lnTo>
                  <a:pt x="712" y="1157"/>
                </a:lnTo>
                <a:lnTo>
                  <a:pt x="765" y="1157"/>
                </a:lnTo>
                <a:lnTo>
                  <a:pt x="808" y="1146"/>
                </a:lnTo>
                <a:lnTo>
                  <a:pt x="861" y="1146"/>
                </a:lnTo>
                <a:lnTo>
                  <a:pt x="904" y="1136"/>
                </a:lnTo>
                <a:lnTo>
                  <a:pt x="957" y="1136"/>
                </a:lnTo>
                <a:lnTo>
                  <a:pt x="1042" y="1146"/>
                </a:lnTo>
                <a:lnTo>
                  <a:pt x="1138" y="1146"/>
                </a:lnTo>
                <a:lnTo>
                  <a:pt x="1180" y="1125"/>
                </a:lnTo>
                <a:lnTo>
                  <a:pt x="1233" y="1115"/>
                </a:lnTo>
                <a:lnTo>
                  <a:pt x="1318" y="1115"/>
                </a:lnTo>
                <a:lnTo>
                  <a:pt x="1361" y="1115"/>
                </a:lnTo>
                <a:lnTo>
                  <a:pt x="1414" y="1125"/>
                </a:lnTo>
                <a:lnTo>
                  <a:pt x="1435" y="1115"/>
                </a:lnTo>
                <a:lnTo>
                  <a:pt x="1467" y="1125"/>
                </a:lnTo>
                <a:lnTo>
                  <a:pt x="1552" y="1136"/>
                </a:lnTo>
                <a:lnTo>
                  <a:pt x="1637" y="1146"/>
                </a:lnTo>
                <a:lnTo>
                  <a:pt x="1691" y="1146"/>
                </a:lnTo>
                <a:lnTo>
                  <a:pt x="1733" y="1136"/>
                </a:lnTo>
                <a:lnTo>
                  <a:pt x="1722" y="1093"/>
                </a:lnTo>
                <a:lnTo>
                  <a:pt x="1712" y="1008"/>
                </a:lnTo>
                <a:lnTo>
                  <a:pt x="1733" y="955"/>
                </a:lnTo>
                <a:lnTo>
                  <a:pt x="1765" y="870"/>
                </a:lnTo>
                <a:lnTo>
                  <a:pt x="1765" y="828"/>
                </a:lnTo>
                <a:lnTo>
                  <a:pt x="1744" y="743"/>
                </a:lnTo>
                <a:lnTo>
                  <a:pt x="1722" y="690"/>
                </a:lnTo>
                <a:lnTo>
                  <a:pt x="1722" y="648"/>
                </a:lnTo>
                <a:lnTo>
                  <a:pt x="1733" y="584"/>
                </a:lnTo>
                <a:lnTo>
                  <a:pt x="1765" y="531"/>
                </a:lnTo>
                <a:lnTo>
                  <a:pt x="1786" y="488"/>
                </a:lnTo>
                <a:lnTo>
                  <a:pt x="1786" y="456"/>
                </a:lnTo>
                <a:lnTo>
                  <a:pt x="1776" y="361"/>
                </a:lnTo>
                <a:lnTo>
                  <a:pt x="1786" y="308"/>
                </a:lnTo>
                <a:lnTo>
                  <a:pt x="1808" y="276"/>
                </a:lnTo>
                <a:lnTo>
                  <a:pt x="1808" y="244"/>
                </a:lnTo>
                <a:lnTo>
                  <a:pt x="1808" y="233"/>
                </a:lnTo>
                <a:lnTo>
                  <a:pt x="1797" y="180"/>
                </a:lnTo>
                <a:lnTo>
                  <a:pt x="1797" y="127"/>
                </a:lnTo>
                <a:lnTo>
                  <a:pt x="1818" y="74"/>
                </a:lnTo>
                <a:lnTo>
                  <a:pt x="1829" y="53"/>
                </a:lnTo>
                <a:lnTo>
                  <a:pt x="1829" y="42"/>
                </a:lnTo>
                <a:lnTo>
                  <a:pt x="1797" y="42"/>
                </a:lnTo>
                <a:lnTo>
                  <a:pt x="1786" y="64"/>
                </a:lnTo>
                <a:lnTo>
                  <a:pt x="1691" y="74"/>
                </a:lnTo>
                <a:lnTo>
                  <a:pt x="1606" y="95"/>
                </a:lnTo>
                <a:lnTo>
                  <a:pt x="1574" y="85"/>
                </a:lnTo>
                <a:lnTo>
                  <a:pt x="1520" y="74"/>
                </a:lnTo>
                <a:lnTo>
                  <a:pt x="1478" y="74"/>
                </a:lnTo>
                <a:lnTo>
                  <a:pt x="1425" y="74"/>
                </a:lnTo>
                <a:lnTo>
                  <a:pt x="1382" y="74"/>
                </a:lnTo>
                <a:lnTo>
                  <a:pt x="1265" y="85"/>
                </a:lnTo>
                <a:lnTo>
                  <a:pt x="1191" y="74"/>
                </a:lnTo>
                <a:lnTo>
                  <a:pt x="1127" y="64"/>
                </a:lnTo>
                <a:lnTo>
                  <a:pt x="1063" y="42"/>
                </a:lnTo>
                <a:lnTo>
                  <a:pt x="999" y="32"/>
                </a:lnTo>
                <a:lnTo>
                  <a:pt x="946" y="21"/>
                </a:lnTo>
                <a:lnTo>
                  <a:pt x="893" y="32"/>
                </a:lnTo>
                <a:lnTo>
                  <a:pt x="840" y="42"/>
                </a:lnTo>
                <a:lnTo>
                  <a:pt x="797" y="53"/>
                </a:lnTo>
                <a:lnTo>
                  <a:pt x="744" y="42"/>
                </a:lnTo>
                <a:lnTo>
                  <a:pt x="701" y="42"/>
                </a:lnTo>
                <a:lnTo>
                  <a:pt x="648" y="32"/>
                </a:lnTo>
                <a:lnTo>
                  <a:pt x="595" y="32"/>
                </a:lnTo>
                <a:lnTo>
                  <a:pt x="542" y="32"/>
                </a:lnTo>
                <a:lnTo>
                  <a:pt x="499" y="32"/>
                </a:lnTo>
                <a:lnTo>
                  <a:pt x="446" y="42"/>
                </a:lnTo>
                <a:lnTo>
                  <a:pt x="404" y="53"/>
                </a:lnTo>
                <a:lnTo>
                  <a:pt x="361" y="42"/>
                </a:lnTo>
                <a:lnTo>
                  <a:pt x="329" y="32"/>
                </a:lnTo>
                <a:lnTo>
                  <a:pt x="287" y="11"/>
                </a:lnTo>
                <a:lnTo>
                  <a:pt x="244" y="0"/>
                </a:lnTo>
                <a:lnTo>
                  <a:pt x="212" y="0"/>
                </a:lnTo>
                <a:lnTo>
                  <a:pt x="127" y="21"/>
                </a:lnTo>
              </a:path>
            </a:pathLst>
          </a:custGeom>
          <a:noFill/>
          <a:ln w="12700" cap="rnd"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79" name="Group 414"/>
          <p:cNvGrpSpPr>
            <a:grpSpLocks/>
          </p:cNvGrpSpPr>
          <p:nvPr/>
        </p:nvGrpSpPr>
        <p:grpSpPr bwMode="auto">
          <a:xfrm>
            <a:off x="3248104" y="3450275"/>
            <a:ext cx="292100" cy="527050"/>
            <a:chOff x="1024" y="3300"/>
            <a:chExt cx="184" cy="332"/>
          </a:xfrm>
        </p:grpSpPr>
        <p:sp>
          <p:nvSpPr>
            <p:cNvPr id="80" name="Rectangle 415"/>
            <p:cNvSpPr>
              <a:spLocks noChangeArrowheads="1"/>
            </p:cNvSpPr>
            <p:nvPr/>
          </p:nvSpPr>
          <p:spPr bwMode="auto">
            <a:xfrm>
              <a:off x="1024" y="3448"/>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1" name="Line 416"/>
            <p:cNvSpPr>
              <a:spLocks noChangeShapeType="1"/>
            </p:cNvSpPr>
            <p:nvPr/>
          </p:nvSpPr>
          <p:spPr bwMode="auto">
            <a:xfrm flipV="1">
              <a:off x="1116" y="3300"/>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2" name="Freeform 417"/>
            <p:cNvSpPr>
              <a:spLocks/>
            </p:cNvSpPr>
            <p:nvPr/>
          </p:nvSpPr>
          <p:spPr bwMode="auto">
            <a:xfrm>
              <a:off x="1068" y="330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83" name="Rectangle 418"/>
          <p:cNvSpPr>
            <a:spLocks noChangeArrowheads="1"/>
          </p:cNvSpPr>
          <p:nvPr/>
        </p:nvSpPr>
        <p:spPr bwMode="auto">
          <a:xfrm>
            <a:off x="3225879" y="3701100"/>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85" name="Connecteur droit avec flèche 4"/>
          <p:cNvCxnSpPr>
            <a:cxnSpLocks noChangeShapeType="1"/>
          </p:cNvCxnSpPr>
          <p:nvPr/>
        </p:nvCxnSpPr>
        <p:spPr bwMode="auto">
          <a:xfrm>
            <a:off x="379412" y="1744728"/>
            <a:ext cx="0" cy="1011238"/>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Connecteur droit avec flèche 6"/>
          <p:cNvCxnSpPr>
            <a:cxnSpLocks noChangeShapeType="1"/>
          </p:cNvCxnSpPr>
          <p:nvPr/>
        </p:nvCxnSpPr>
        <p:spPr bwMode="auto">
          <a:xfrm>
            <a:off x="747712" y="3578418"/>
            <a:ext cx="939800"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Connecteur droit avec flèche 434"/>
          <p:cNvCxnSpPr>
            <a:cxnSpLocks noChangeShapeType="1"/>
          </p:cNvCxnSpPr>
          <p:nvPr/>
        </p:nvCxnSpPr>
        <p:spPr bwMode="auto">
          <a:xfrm>
            <a:off x="1625600" y="3578418"/>
            <a:ext cx="939800"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Connecteur droit 8"/>
          <p:cNvCxnSpPr>
            <a:cxnSpLocks noChangeShapeType="1"/>
            <a:stCxn id="180" idx="1"/>
          </p:cNvCxnSpPr>
          <p:nvPr/>
        </p:nvCxnSpPr>
        <p:spPr bwMode="auto">
          <a:xfrm flipH="1">
            <a:off x="785812" y="1097028"/>
            <a:ext cx="10922" cy="2530475"/>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Connecteur droit 437"/>
          <p:cNvCxnSpPr>
            <a:cxnSpLocks noChangeShapeType="1"/>
          </p:cNvCxnSpPr>
          <p:nvPr/>
        </p:nvCxnSpPr>
        <p:spPr bwMode="auto">
          <a:xfrm>
            <a:off x="1674812" y="1354203"/>
            <a:ext cx="0" cy="2249488"/>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Connecteur droit 438"/>
          <p:cNvCxnSpPr>
            <a:cxnSpLocks noChangeShapeType="1"/>
          </p:cNvCxnSpPr>
          <p:nvPr/>
        </p:nvCxnSpPr>
        <p:spPr bwMode="auto">
          <a:xfrm>
            <a:off x="2600325" y="1493903"/>
            <a:ext cx="0" cy="213360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Connecteur droit 439"/>
          <p:cNvCxnSpPr>
            <a:cxnSpLocks noChangeShapeType="1"/>
          </p:cNvCxnSpPr>
          <p:nvPr/>
        </p:nvCxnSpPr>
        <p:spPr bwMode="auto">
          <a:xfrm>
            <a:off x="317500" y="1774891"/>
            <a:ext cx="2678112"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Connecteur droit 441"/>
          <p:cNvCxnSpPr>
            <a:cxnSpLocks noChangeShapeType="1"/>
          </p:cNvCxnSpPr>
          <p:nvPr/>
        </p:nvCxnSpPr>
        <p:spPr bwMode="auto">
          <a:xfrm>
            <a:off x="295275" y="2778191"/>
            <a:ext cx="2678112"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Connecteur droit 446"/>
          <p:cNvCxnSpPr>
            <a:cxnSpLocks noChangeShapeType="1"/>
          </p:cNvCxnSpPr>
          <p:nvPr/>
        </p:nvCxnSpPr>
        <p:spPr bwMode="auto">
          <a:xfrm>
            <a:off x="6119159" y="1930465"/>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Connecteur droit 448"/>
          <p:cNvCxnSpPr>
            <a:cxnSpLocks noChangeShapeType="1"/>
          </p:cNvCxnSpPr>
          <p:nvPr/>
        </p:nvCxnSpPr>
        <p:spPr bwMode="auto">
          <a:xfrm>
            <a:off x="6208059" y="2941703"/>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Connecteur droit 449"/>
          <p:cNvCxnSpPr>
            <a:cxnSpLocks noChangeShapeType="1"/>
          </p:cNvCxnSpPr>
          <p:nvPr/>
        </p:nvCxnSpPr>
        <p:spPr bwMode="auto">
          <a:xfrm>
            <a:off x="2018237" y="4582415"/>
            <a:ext cx="0" cy="205740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Connecteur droit 451"/>
          <p:cNvCxnSpPr>
            <a:cxnSpLocks noChangeShapeType="1"/>
          </p:cNvCxnSpPr>
          <p:nvPr/>
        </p:nvCxnSpPr>
        <p:spPr bwMode="auto">
          <a:xfrm flipH="1">
            <a:off x="2913587" y="4509390"/>
            <a:ext cx="26987" cy="2130425"/>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Connecteur droit 452"/>
          <p:cNvCxnSpPr>
            <a:cxnSpLocks noChangeShapeType="1"/>
          </p:cNvCxnSpPr>
          <p:nvPr/>
        </p:nvCxnSpPr>
        <p:spPr bwMode="auto">
          <a:xfrm>
            <a:off x="3816874" y="4510978"/>
            <a:ext cx="15875" cy="205105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Rectangle 40"/>
          <p:cNvSpPr>
            <a:spLocks noChangeArrowheads="1"/>
          </p:cNvSpPr>
          <p:nvPr/>
        </p:nvSpPr>
        <p:spPr bwMode="auto">
          <a:xfrm>
            <a:off x="1978025" y="3235518"/>
            <a:ext cx="346075" cy="277812"/>
          </a:xfrm>
          <a:prstGeom prst="rect">
            <a:avLst/>
          </a:prstGeom>
          <a:noFill/>
          <a:ln w="25400">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9" name="Rectangle 41"/>
          <p:cNvSpPr>
            <a:spLocks noChangeArrowheads="1"/>
          </p:cNvSpPr>
          <p:nvPr/>
        </p:nvSpPr>
        <p:spPr bwMode="auto">
          <a:xfrm>
            <a:off x="1901825" y="3210118"/>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20</a:t>
            </a:r>
          </a:p>
        </p:txBody>
      </p:sp>
      <p:sp>
        <p:nvSpPr>
          <p:cNvPr id="100" name="Rectangle 43"/>
          <p:cNvSpPr>
            <a:spLocks noChangeArrowheads="1"/>
          </p:cNvSpPr>
          <p:nvPr/>
        </p:nvSpPr>
        <p:spPr bwMode="auto">
          <a:xfrm>
            <a:off x="1920875" y="3245043"/>
            <a:ext cx="358775" cy="2540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1" name="Rectangle 40"/>
          <p:cNvSpPr>
            <a:spLocks noChangeArrowheads="1"/>
          </p:cNvSpPr>
          <p:nvPr/>
        </p:nvSpPr>
        <p:spPr bwMode="auto">
          <a:xfrm>
            <a:off x="6733522" y="2140301"/>
            <a:ext cx="346075" cy="277813"/>
          </a:xfrm>
          <a:prstGeom prst="rect">
            <a:avLst/>
          </a:prstGeom>
          <a:noFill/>
          <a:ln w="25400">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2" name="Rectangle 41"/>
          <p:cNvSpPr>
            <a:spLocks noChangeArrowheads="1"/>
          </p:cNvSpPr>
          <p:nvPr/>
        </p:nvSpPr>
        <p:spPr bwMode="auto">
          <a:xfrm>
            <a:off x="6657322" y="2114901"/>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20</a:t>
            </a:r>
          </a:p>
        </p:txBody>
      </p:sp>
      <p:sp>
        <p:nvSpPr>
          <p:cNvPr id="103" name="Rectangle 43"/>
          <p:cNvSpPr>
            <a:spLocks noChangeArrowheads="1"/>
          </p:cNvSpPr>
          <p:nvPr/>
        </p:nvSpPr>
        <p:spPr bwMode="auto">
          <a:xfrm>
            <a:off x="6676372" y="2149826"/>
            <a:ext cx="358775" cy="2540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04" name="Connecteur droit avec flèche 459"/>
          <p:cNvCxnSpPr>
            <a:cxnSpLocks noChangeShapeType="1"/>
          </p:cNvCxnSpPr>
          <p:nvPr/>
        </p:nvCxnSpPr>
        <p:spPr bwMode="auto">
          <a:xfrm>
            <a:off x="6430309" y="2470501"/>
            <a:ext cx="939800"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Connecteur droit avec flèche 460"/>
          <p:cNvCxnSpPr>
            <a:cxnSpLocks noChangeShapeType="1"/>
          </p:cNvCxnSpPr>
          <p:nvPr/>
        </p:nvCxnSpPr>
        <p:spPr bwMode="auto">
          <a:xfrm>
            <a:off x="7308197" y="2470501"/>
            <a:ext cx="939800"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6" name="Rectangle 40"/>
          <p:cNvSpPr>
            <a:spLocks noChangeArrowheads="1"/>
          </p:cNvSpPr>
          <p:nvPr/>
        </p:nvSpPr>
        <p:spPr bwMode="auto">
          <a:xfrm>
            <a:off x="7660622" y="2127601"/>
            <a:ext cx="346075" cy="277813"/>
          </a:xfrm>
          <a:prstGeom prst="rect">
            <a:avLst/>
          </a:prstGeom>
          <a:noFill/>
          <a:ln w="25400">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07" name="Rectangle 41"/>
          <p:cNvSpPr>
            <a:spLocks noChangeArrowheads="1"/>
          </p:cNvSpPr>
          <p:nvPr/>
        </p:nvSpPr>
        <p:spPr bwMode="auto">
          <a:xfrm>
            <a:off x="7584422" y="2102201"/>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20</a:t>
            </a:r>
          </a:p>
        </p:txBody>
      </p:sp>
      <p:sp>
        <p:nvSpPr>
          <p:cNvPr id="108" name="Rectangle 43"/>
          <p:cNvSpPr>
            <a:spLocks noChangeArrowheads="1"/>
          </p:cNvSpPr>
          <p:nvPr/>
        </p:nvSpPr>
        <p:spPr bwMode="auto">
          <a:xfrm>
            <a:off x="7603472" y="2137126"/>
            <a:ext cx="358775" cy="2540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09" name="Connecteur droit avec flèche 466"/>
          <p:cNvCxnSpPr>
            <a:cxnSpLocks noChangeShapeType="1"/>
          </p:cNvCxnSpPr>
          <p:nvPr/>
        </p:nvCxnSpPr>
        <p:spPr bwMode="auto">
          <a:xfrm>
            <a:off x="1554687" y="5117403"/>
            <a:ext cx="0" cy="1011237"/>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Connecteur droit 467"/>
          <p:cNvCxnSpPr>
            <a:cxnSpLocks noChangeShapeType="1"/>
          </p:cNvCxnSpPr>
          <p:nvPr/>
        </p:nvCxnSpPr>
        <p:spPr bwMode="auto">
          <a:xfrm>
            <a:off x="1508649" y="5098353"/>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Connecteur droit 468"/>
          <p:cNvCxnSpPr>
            <a:cxnSpLocks noChangeShapeType="1"/>
          </p:cNvCxnSpPr>
          <p:nvPr/>
        </p:nvCxnSpPr>
        <p:spPr bwMode="auto">
          <a:xfrm>
            <a:off x="1480074" y="6090540"/>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12" name="Groupe 18"/>
          <p:cNvGrpSpPr>
            <a:grpSpLocks/>
          </p:cNvGrpSpPr>
          <p:nvPr/>
        </p:nvGrpSpPr>
        <p:grpSpPr bwMode="auto">
          <a:xfrm>
            <a:off x="8063847" y="1257365"/>
            <a:ext cx="639762" cy="0"/>
            <a:chOff x="6764338" y="1022350"/>
            <a:chExt cx="639762" cy="0"/>
          </a:xfrm>
        </p:grpSpPr>
        <p:cxnSp>
          <p:nvCxnSpPr>
            <p:cNvPr id="113" name="Connecteur droit avec flèche 16"/>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Connecteur droit avec flèche 471"/>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5" name="Groupe 474"/>
          <p:cNvGrpSpPr>
            <a:grpSpLocks/>
          </p:cNvGrpSpPr>
          <p:nvPr/>
        </p:nvGrpSpPr>
        <p:grpSpPr bwMode="auto">
          <a:xfrm>
            <a:off x="7138334" y="1279590"/>
            <a:ext cx="639763" cy="0"/>
            <a:chOff x="6764338" y="1022350"/>
            <a:chExt cx="639762" cy="0"/>
          </a:xfrm>
        </p:grpSpPr>
        <p:cxnSp>
          <p:nvCxnSpPr>
            <p:cNvPr id="116" name="Connecteur droit avec flèche 475"/>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7" name="Connecteur droit avec flèche 476"/>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8" name="Groupe 477"/>
          <p:cNvGrpSpPr>
            <a:grpSpLocks/>
          </p:cNvGrpSpPr>
          <p:nvPr/>
        </p:nvGrpSpPr>
        <p:grpSpPr bwMode="auto">
          <a:xfrm>
            <a:off x="6212822" y="1301815"/>
            <a:ext cx="639762" cy="0"/>
            <a:chOff x="6764338" y="1022350"/>
            <a:chExt cx="639762" cy="0"/>
          </a:xfrm>
        </p:grpSpPr>
        <p:cxnSp>
          <p:nvCxnSpPr>
            <p:cNvPr id="119" name="Connecteur droit avec flèche 478"/>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Connecteur droit avec flèche 479"/>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21" name="Groupe 480"/>
          <p:cNvGrpSpPr>
            <a:grpSpLocks/>
          </p:cNvGrpSpPr>
          <p:nvPr/>
        </p:nvGrpSpPr>
        <p:grpSpPr bwMode="auto">
          <a:xfrm rot="-5400000">
            <a:off x="4273280" y="5035647"/>
            <a:ext cx="639763" cy="0"/>
            <a:chOff x="6764338" y="1022350"/>
            <a:chExt cx="639762" cy="0"/>
          </a:xfrm>
        </p:grpSpPr>
        <p:cxnSp>
          <p:nvCxnSpPr>
            <p:cNvPr id="122" name="Connecteur droit avec flèche 481"/>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Connecteur droit avec flèche 482"/>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24" name="Groupe 483"/>
          <p:cNvGrpSpPr>
            <a:grpSpLocks/>
          </p:cNvGrpSpPr>
          <p:nvPr/>
        </p:nvGrpSpPr>
        <p:grpSpPr bwMode="auto">
          <a:xfrm rot="-5400000">
            <a:off x="4216131" y="6021484"/>
            <a:ext cx="639762" cy="0"/>
            <a:chOff x="6764338" y="1022350"/>
            <a:chExt cx="639762" cy="0"/>
          </a:xfrm>
        </p:grpSpPr>
        <p:cxnSp>
          <p:nvCxnSpPr>
            <p:cNvPr id="125" name="Connecteur droit avec flèche 484"/>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Connecteur droit avec flèche 485"/>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7" name="Rectangle 3"/>
          <p:cNvSpPr>
            <a:spLocks noChangeArrowheads="1"/>
          </p:cNvSpPr>
          <p:nvPr/>
        </p:nvSpPr>
        <p:spPr bwMode="auto">
          <a:xfrm>
            <a:off x="4486478" y="1459139"/>
            <a:ext cx="38581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 A </a:t>
            </a:r>
            <a:endParaRPr lang="fr-FR" altLang="fr-FR" sz="1400" dirty="0">
              <a:latin typeface="Arial" charset="0"/>
            </a:endParaRPr>
          </a:p>
        </p:txBody>
      </p:sp>
      <p:sp>
        <p:nvSpPr>
          <p:cNvPr id="128" name="Rectangle 9"/>
          <p:cNvSpPr>
            <a:spLocks noChangeArrowheads="1"/>
          </p:cNvSpPr>
          <p:nvPr/>
        </p:nvSpPr>
        <p:spPr bwMode="auto">
          <a:xfrm>
            <a:off x="3791153" y="1459139"/>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0,1</a:t>
            </a:r>
            <a:endParaRPr lang="fr-FR" altLang="fr-FR" sz="1400" dirty="0">
              <a:latin typeface="Arial" charset="0"/>
            </a:endParaRPr>
          </a:p>
        </p:txBody>
      </p:sp>
      <p:sp>
        <p:nvSpPr>
          <p:cNvPr id="129" name="Rectangle 21"/>
          <p:cNvSpPr>
            <a:spLocks noChangeArrowheads="1"/>
          </p:cNvSpPr>
          <p:nvPr/>
        </p:nvSpPr>
        <p:spPr bwMode="auto">
          <a:xfrm>
            <a:off x="3500641" y="1465489"/>
            <a:ext cx="13223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0" name="Line 22"/>
          <p:cNvSpPr>
            <a:spLocks noChangeShapeType="1"/>
          </p:cNvSpPr>
          <p:nvPr/>
        </p:nvSpPr>
        <p:spPr bwMode="auto">
          <a:xfrm>
            <a:off x="3807028" y="14591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1" name="Line 23"/>
          <p:cNvSpPr>
            <a:spLocks noChangeShapeType="1"/>
          </p:cNvSpPr>
          <p:nvPr/>
        </p:nvSpPr>
        <p:spPr bwMode="auto">
          <a:xfrm>
            <a:off x="4526959" y="14591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2" name="Group 627"/>
          <p:cNvGrpSpPr>
            <a:grpSpLocks/>
          </p:cNvGrpSpPr>
          <p:nvPr/>
        </p:nvGrpSpPr>
        <p:grpSpPr bwMode="auto">
          <a:xfrm>
            <a:off x="3556203" y="1516289"/>
            <a:ext cx="190500" cy="190500"/>
            <a:chOff x="4360" y="1124"/>
            <a:chExt cx="120" cy="120"/>
          </a:xfrm>
        </p:grpSpPr>
        <p:sp>
          <p:nvSpPr>
            <p:cNvPr id="133"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4"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5"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36" name="Group 936"/>
          <p:cNvGrpSpPr>
            <a:grpSpLocks/>
          </p:cNvGrpSpPr>
          <p:nvPr/>
        </p:nvGrpSpPr>
        <p:grpSpPr bwMode="auto">
          <a:xfrm>
            <a:off x="4237239" y="1486126"/>
            <a:ext cx="268288" cy="244475"/>
            <a:chOff x="2150" y="139"/>
            <a:chExt cx="169" cy="154"/>
          </a:xfrm>
        </p:grpSpPr>
        <p:sp>
          <p:nvSpPr>
            <p:cNvPr id="137"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138"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sp>
        <p:nvSpPr>
          <p:cNvPr id="139" name="Rectangle 3"/>
          <p:cNvSpPr>
            <a:spLocks noChangeArrowheads="1"/>
          </p:cNvSpPr>
          <p:nvPr/>
        </p:nvSpPr>
        <p:spPr bwMode="auto">
          <a:xfrm>
            <a:off x="4480128" y="1167039"/>
            <a:ext cx="38581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 A </a:t>
            </a:r>
            <a:endParaRPr lang="fr-FR" altLang="fr-FR" sz="1400" dirty="0">
              <a:latin typeface="Arial" charset="0"/>
            </a:endParaRPr>
          </a:p>
        </p:txBody>
      </p:sp>
      <p:sp>
        <p:nvSpPr>
          <p:cNvPr id="140" name="Rectangle 9"/>
          <p:cNvSpPr>
            <a:spLocks noChangeArrowheads="1"/>
          </p:cNvSpPr>
          <p:nvPr/>
        </p:nvSpPr>
        <p:spPr bwMode="auto">
          <a:xfrm>
            <a:off x="3784803" y="1167039"/>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0,2</a:t>
            </a:r>
            <a:endParaRPr lang="fr-FR" altLang="fr-FR" sz="1400" dirty="0">
              <a:latin typeface="Arial" charset="0"/>
            </a:endParaRPr>
          </a:p>
        </p:txBody>
      </p:sp>
      <p:sp>
        <p:nvSpPr>
          <p:cNvPr id="141" name="Rectangle 21"/>
          <p:cNvSpPr>
            <a:spLocks noChangeArrowheads="1"/>
          </p:cNvSpPr>
          <p:nvPr/>
        </p:nvSpPr>
        <p:spPr bwMode="auto">
          <a:xfrm>
            <a:off x="3500641" y="1173389"/>
            <a:ext cx="13223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2" name="Line 22"/>
          <p:cNvSpPr>
            <a:spLocks noChangeShapeType="1"/>
          </p:cNvSpPr>
          <p:nvPr/>
        </p:nvSpPr>
        <p:spPr bwMode="auto">
          <a:xfrm>
            <a:off x="3800678" y="11670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3" name="Line 23"/>
          <p:cNvSpPr>
            <a:spLocks noChangeShapeType="1"/>
          </p:cNvSpPr>
          <p:nvPr/>
        </p:nvSpPr>
        <p:spPr bwMode="auto">
          <a:xfrm>
            <a:off x="4526959" y="116703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44" name="Group 627"/>
          <p:cNvGrpSpPr>
            <a:grpSpLocks/>
          </p:cNvGrpSpPr>
          <p:nvPr/>
        </p:nvGrpSpPr>
        <p:grpSpPr bwMode="auto">
          <a:xfrm>
            <a:off x="3549853" y="1224189"/>
            <a:ext cx="190500" cy="190500"/>
            <a:chOff x="4360" y="1124"/>
            <a:chExt cx="120" cy="120"/>
          </a:xfrm>
        </p:grpSpPr>
        <p:sp>
          <p:nvSpPr>
            <p:cNvPr id="145"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6"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7"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48" name="Group 936"/>
          <p:cNvGrpSpPr>
            <a:grpSpLocks/>
          </p:cNvGrpSpPr>
          <p:nvPr/>
        </p:nvGrpSpPr>
        <p:grpSpPr bwMode="auto">
          <a:xfrm>
            <a:off x="4237239" y="1194026"/>
            <a:ext cx="268288" cy="244475"/>
            <a:chOff x="2150" y="139"/>
            <a:chExt cx="169" cy="154"/>
          </a:xfrm>
        </p:grpSpPr>
        <p:sp>
          <p:nvSpPr>
            <p:cNvPr id="149"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150"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sp>
        <p:nvSpPr>
          <p:cNvPr id="151" name="Rectangle 3"/>
          <p:cNvSpPr>
            <a:spLocks noChangeArrowheads="1"/>
          </p:cNvSpPr>
          <p:nvPr/>
        </p:nvSpPr>
        <p:spPr bwMode="auto">
          <a:xfrm>
            <a:off x="4478541" y="1751809"/>
            <a:ext cx="38581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 A </a:t>
            </a:r>
            <a:endParaRPr lang="fr-FR" altLang="fr-FR" sz="1400" dirty="0">
              <a:latin typeface="Arial" charset="0"/>
            </a:endParaRPr>
          </a:p>
        </p:txBody>
      </p:sp>
      <p:sp>
        <p:nvSpPr>
          <p:cNvPr id="152" name="Rectangle 9"/>
          <p:cNvSpPr>
            <a:spLocks noChangeArrowheads="1"/>
          </p:cNvSpPr>
          <p:nvPr/>
        </p:nvSpPr>
        <p:spPr bwMode="auto">
          <a:xfrm>
            <a:off x="3783216" y="1751809"/>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0,05</a:t>
            </a:r>
            <a:endParaRPr lang="fr-FR" altLang="fr-FR" sz="1400" dirty="0">
              <a:latin typeface="Arial" charset="0"/>
            </a:endParaRPr>
          </a:p>
        </p:txBody>
      </p:sp>
      <p:sp>
        <p:nvSpPr>
          <p:cNvPr id="153" name="Rectangle 21"/>
          <p:cNvSpPr>
            <a:spLocks noChangeArrowheads="1"/>
          </p:cNvSpPr>
          <p:nvPr/>
        </p:nvSpPr>
        <p:spPr bwMode="auto">
          <a:xfrm>
            <a:off x="3500641" y="1758159"/>
            <a:ext cx="132238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54" name="Line 22"/>
          <p:cNvSpPr>
            <a:spLocks noChangeShapeType="1"/>
          </p:cNvSpPr>
          <p:nvPr/>
        </p:nvSpPr>
        <p:spPr bwMode="auto">
          <a:xfrm>
            <a:off x="3799091" y="175180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5" name="Line 23"/>
          <p:cNvSpPr>
            <a:spLocks noChangeShapeType="1"/>
          </p:cNvSpPr>
          <p:nvPr/>
        </p:nvSpPr>
        <p:spPr bwMode="auto">
          <a:xfrm>
            <a:off x="4526959" y="175180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56" name="Group 936"/>
          <p:cNvGrpSpPr>
            <a:grpSpLocks/>
          </p:cNvGrpSpPr>
          <p:nvPr/>
        </p:nvGrpSpPr>
        <p:grpSpPr bwMode="auto">
          <a:xfrm>
            <a:off x="4237239" y="1778796"/>
            <a:ext cx="268288" cy="244475"/>
            <a:chOff x="2150" y="139"/>
            <a:chExt cx="169" cy="154"/>
          </a:xfrm>
        </p:grpSpPr>
        <p:sp>
          <p:nvSpPr>
            <p:cNvPr id="157"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dirty="0">
                  <a:latin typeface="Arial" charset="0"/>
                </a:rPr>
                <a:t>A</a:t>
              </a:r>
            </a:p>
          </p:txBody>
        </p:sp>
        <p:sp>
          <p:nvSpPr>
            <p:cNvPr id="158"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grpSp>
        <p:nvGrpSpPr>
          <p:cNvPr id="159" name="Group 507"/>
          <p:cNvGrpSpPr>
            <a:grpSpLocks/>
          </p:cNvGrpSpPr>
          <p:nvPr/>
        </p:nvGrpSpPr>
        <p:grpSpPr bwMode="auto">
          <a:xfrm>
            <a:off x="3553869" y="1823469"/>
            <a:ext cx="138113" cy="136525"/>
            <a:chOff x="1270" y="2213"/>
            <a:chExt cx="87" cy="86"/>
          </a:xfrm>
        </p:grpSpPr>
        <p:sp>
          <p:nvSpPr>
            <p:cNvPr id="160" name="Line 508"/>
            <p:cNvSpPr>
              <a:spLocks noChangeShapeType="1"/>
            </p:cNvSpPr>
            <p:nvPr/>
          </p:nvSpPr>
          <p:spPr bwMode="auto">
            <a:xfrm flipH="1">
              <a:off x="127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1" name="Line 509"/>
            <p:cNvSpPr>
              <a:spLocks noChangeShapeType="1"/>
            </p:cNvSpPr>
            <p:nvPr/>
          </p:nvSpPr>
          <p:spPr bwMode="auto">
            <a:xfrm flipH="1">
              <a:off x="1310" y="2213"/>
              <a:ext cx="47"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62" name="Rectangle 1159"/>
          <p:cNvSpPr>
            <a:spLocks noChangeArrowheads="1"/>
          </p:cNvSpPr>
          <p:nvPr/>
        </p:nvSpPr>
        <p:spPr bwMode="auto">
          <a:xfrm rot="5400000">
            <a:off x="5193210" y="1040068"/>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3" name="Rectangle 1162"/>
          <p:cNvSpPr>
            <a:spLocks noChangeArrowheads="1"/>
          </p:cNvSpPr>
          <p:nvPr/>
        </p:nvSpPr>
        <p:spPr bwMode="auto">
          <a:xfrm>
            <a:off x="5064622" y="1157544"/>
            <a:ext cx="54341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F</a:t>
            </a:r>
            <a:endParaRPr lang="fr-FR" altLang="fr-FR" sz="1400" dirty="0">
              <a:latin typeface="Arial" charset="0"/>
            </a:endParaRPr>
          </a:p>
        </p:txBody>
      </p:sp>
      <p:sp>
        <p:nvSpPr>
          <p:cNvPr id="164" name="Line 1200"/>
          <p:cNvSpPr>
            <a:spLocks noChangeShapeType="1"/>
          </p:cNvSpPr>
          <p:nvPr/>
        </p:nvSpPr>
        <p:spPr bwMode="auto">
          <a:xfrm rot="5400000">
            <a:off x="5209878" y="1312325"/>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65" name="Triangle isocèle 3"/>
          <p:cNvSpPr>
            <a:spLocks noChangeArrowheads="1"/>
          </p:cNvSpPr>
          <p:nvPr/>
        </p:nvSpPr>
        <p:spPr bwMode="auto">
          <a:xfrm rot="16200000">
            <a:off x="4854279" y="1240887"/>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6" name="Triangle isocèle 3"/>
          <p:cNvSpPr>
            <a:spLocks noChangeArrowheads="1"/>
          </p:cNvSpPr>
          <p:nvPr/>
        </p:nvSpPr>
        <p:spPr bwMode="auto">
          <a:xfrm rot="5400000" flipH="1">
            <a:off x="5535317" y="1240887"/>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7" name="Rectangle 1159"/>
          <p:cNvSpPr>
            <a:spLocks noChangeArrowheads="1"/>
          </p:cNvSpPr>
          <p:nvPr/>
        </p:nvSpPr>
        <p:spPr bwMode="auto">
          <a:xfrm rot="5400000">
            <a:off x="5199624" y="1349694"/>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8" name="Rectangle 1162"/>
          <p:cNvSpPr>
            <a:spLocks noChangeArrowheads="1"/>
          </p:cNvSpPr>
          <p:nvPr/>
        </p:nvSpPr>
        <p:spPr bwMode="auto">
          <a:xfrm>
            <a:off x="5299636" y="1467170"/>
            <a:ext cx="34464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F</a:t>
            </a:r>
            <a:endParaRPr lang="fr-FR" altLang="fr-FR" sz="1400" dirty="0">
              <a:latin typeface="Arial" charset="0"/>
            </a:endParaRPr>
          </a:p>
        </p:txBody>
      </p:sp>
      <p:sp>
        <p:nvSpPr>
          <p:cNvPr id="169" name="Line 1200"/>
          <p:cNvSpPr>
            <a:spLocks noChangeShapeType="1"/>
          </p:cNvSpPr>
          <p:nvPr/>
        </p:nvSpPr>
        <p:spPr bwMode="auto">
          <a:xfrm rot="5400000">
            <a:off x="5216292" y="1621951"/>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70" name="Triangle isocèle 3"/>
          <p:cNvSpPr>
            <a:spLocks noChangeArrowheads="1"/>
          </p:cNvSpPr>
          <p:nvPr/>
        </p:nvSpPr>
        <p:spPr bwMode="auto">
          <a:xfrm rot="16200000">
            <a:off x="4860693" y="15505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1" name="Triangle isocèle 3"/>
          <p:cNvSpPr>
            <a:spLocks noChangeArrowheads="1"/>
          </p:cNvSpPr>
          <p:nvPr/>
        </p:nvSpPr>
        <p:spPr bwMode="auto">
          <a:xfrm rot="5400000" flipH="1">
            <a:off x="5541730" y="1550513"/>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172" name="Group 833"/>
          <p:cNvGrpSpPr>
            <a:grpSpLocks/>
          </p:cNvGrpSpPr>
          <p:nvPr/>
        </p:nvGrpSpPr>
        <p:grpSpPr bwMode="auto">
          <a:xfrm>
            <a:off x="5134536" y="1543370"/>
            <a:ext cx="152400" cy="152400"/>
            <a:chOff x="480" y="1968"/>
            <a:chExt cx="96" cy="96"/>
          </a:xfrm>
        </p:grpSpPr>
        <p:sp>
          <p:nvSpPr>
            <p:cNvPr id="173"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75" name="Oval 1216"/>
          <p:cNvSpPr>
            <a:spLocks noChangeArrowheads="1"/>
          </p:cNvSpPr>
          <p:nvPr/>
        </p:nvSpPr>
        <p:spPr bwMode="auto">
          <a:xfrm flipH="1">
            <a:off x="2679582" y="3007554"/>
            <a:ext cx="88900" cy="88900"/>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176" name="Connecteur droit 2"/>
          <p:cNvCxnSpPr>
            <a:cxnSpLocks noChangeShapeType="1"/>
          </p:cNvCxnSpPr>
          <p:nvPr/>
        </p:nvCxnSpPr>
        <p:spPr bwMode="auto">
          <a:xfrm flipH="1" flipV="1">
            <a:off x="2762132" y="3083754"/>
            <a:ext cx="339725" cy="342900"/>
          </a:xfrm>
          <a:prstGeom prst="line">
            <a:avLst/>
          </a:prstGeom>
          <a:noFill/>
          <a:ln w="9525" algn="ctr">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Connecteur droit 3"/>
          <p:cNvCxnSpPr>
            <a:cxnSpLocks noChangeShapeType="1"/>
          </p:cNvCxnSpPr>
          <p:nvPr/>
        </p:nvCxnSpPr>
        <p:spPr bwMode="auto">
          <a:xfrm flipH="1">
            <a:off x="3135194" y="3440941"/>
            <a:ext cx="428743" cy="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Rectangle 1241"/>
          <p:cNvSpPr>
            <a:spLocks noChangeArrowheads="1"/>
          </p:cNvSpPr>
          <p:nvPr/>
        </p:nvSpPr>
        <p:spPr bwMode="auto">
          <a:xfrm>
            <a:off x="945959" y="102876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9" name="Line 1242"/>
          <p:cNvSpPr>
            <a:spLocks noChangeShapeType="1"/>
          </p:cNvSpPr>
          <p:nvPr/>
        </p:nvSpPr>
        <p:spPr bwMode="auto">
          <a:xfrm flipH="1">
            <a:off x="818959" y="1174815"/>
            <a:ext cx="1206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0" name="Freeform 1243"/>
          <p:cNvSpPr>
            <a:spLocks/>
          </p:cNvSpPr>
          <p:nvPr/>
        </p:nvSpPr>
        <p:spPr bwMode="auto">
          <a:xfrm>
            <a:off x="796734" y="1097028"/>
            <a:ext cx="77787" cy="153987"/>
          </a:xfrm>
          <a:custGeom>
            <a:avLst/>
            <a:gdLst>
              <a:gd name="T0" fmla="*/ 0 w 49"/>
              <a:gd name="T1" fmla="*/ 2147483647 h 97"/>
              <a:gd name="T2" fmla="*/ 0 w 49"/>
              <a:gd name="T3" fmla="*/ 0 h 97"/>
              <a:gd name="T4" fmla="*/ 2147483647 w 49"/>
              <a:gd name="T5" fmla="*/ 2147483647 h 97"/>
              <a:gd name="T6" fmla="*/ 0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0" y="96"/>
                </a:moveTo>
                <a:lnTo>
                  <a:pt x="0" y="0"/>
                </a:lnTo>
                <a:lnTo>
                  <a:pt x="48" y="48"/>
                </a:lnTo>
                <a:lnTo>
                  <a:pt x="0"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1" name="Rectangle 1244"/>
          <p:cNvSpPr>
            <a:spLocks noChangeArrowheads="1"/>
          </p:cNvSpPr>
          <p:nvPr/>
        </p:nvSpPr>
        <p:spPr bwMode="auto">
          <a:xfrm>
            <a:off x="936434" y="1022415"/>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F</a:t>
            </a:r>
            <a:endParaRPr lang="fr-FR" altLang="fr-FR" sz="1400" dirty="0">
              <a:latin typeface="Arial" charset="0"/>
            </a:endParaRPr>
          </a:p>
        </p:txBody>
      </p:sp>
      <p:sp>
        <p:nvSpPr>
          <p:cNvPr id="182" name="Rectangle 1159"/>
          <p:cNvSpPr>
            <a:spLocks noChangeArrowheads="1"/>
          </p:cNvSpPr>
          <p:nvPr/>
        </p:nvSpPr>
        <p:spPr bwMode="auto">
          <a:xfrm rot="5400000">
            <a:off x="5217912" y="1636206"/>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83" name="Rectangle 1162"/>
          <p:cNvSpPr>
            <a:spLocks noChangeArrowheads="1"/>
          </p:cNvSpPr>
          <p:nvPr/>
        </p:nvSpPr>
        <p:spPr bwMode="auto">
          <a:xfrm>
            <a:off x="5317924" y="1753682"/>
            <a:ext cx="34464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F</a:t>
            </a:r>
            <a:endParaRPr lang="fr-FR" altLang="fr-FR" sz="1400" dirty="0">
              <a:latin typeface="Arial" charset="0"/>
            </a:endParaRPr>
          </a:p>
        </p:txBody>
      </p:sp>
      <p:sp>
        <p:nvSpPr>
          <p:cNvPr id="184" name="Line 1200"/>
          <p:cNvSpPr>
            <a:spLocks noChangeShapeType="1"/>
          </p:cNvSpPr>
          <p:nvPr/>
        </p:nvSpPr>
        <p:spPr bwMode="auto">
          <a:xfrm rot="5400000">
            <a:off x="5234580" y="1908463"/>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5" name="Triangle isocèle 3"/>
          <p:cNvSpPr>
            <a:spLocks noChangeArrowheads="1"/>
          </p:cNvSpPr>
          <p:nvPr/>
        </p:nvSpPr>
        <p:spPr bwMode="auto">
          <a:xfrm rot="16200000">
            <a:off x="4878981" y="1837025"/>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86" name="Triangle isocèle 3"/>
          <p:cNvSpPr>
            <a:spLocks noChangeArrowheads="1"/>
          </p:cNvSpPr>
          <p:nvPr/>
        </p:nvSpPr>
        <p:spPr bwMode="auto">
          <a:xfrm rot="5400000" flipH="1">
            <a:off x="5560018" y="1837025"/>
            <a:ext cx="290512"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187" name="Group 833"/>
          <p:cNvGrpSpPr>
            <a:grpSpLocks/>
          </p:cNvGrpSpPr>
          <p:nvPr/>
        </p:nvGrpSpPr>
        <p:grpSpPr bwMode="auto">
          <a:xfrm>
            <a:off x="5152824" y="1829882"/>
            <a:ext cx="152400" cy="152400"/>
            <a:chOff x="480" y="1968"/>
            <a:chExt cx="96" cy="96"/>
          </a:xfrm>
        </p:grpSpPr>
        <p:sp>
          <p:nvSpPr>
            <p:cNvPr id="188"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9"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90" name="Rectangle 277"/>
          <p:cNvSpPr>
            <a:spLocks noChangeArrowheads="1"/>
          </p:cNvSpPr>
          <p:nvPr/>
        </p:nvSpPr>
        <p:spPr bwMode="auto">
          <a:xfrm>
            <a:off x="6211036" y="4284176"/>
            <a:ext cx="585097"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0,05</a:t>
            </a:r>
            <a:endParaRPr lang="fr-FR" altLang="fr-FR" sz="1600" dirty="0">
              <a:solidFill>
                <a:srgbClr val="000000"/>
              </a:solidFill>
              <a:latin typeface="Arial" charset="0"/>
            </a:endParaRPr>
          </a:p>
        </p:txBody>
      </p:sp>
      <p:sp>
        <p:nvSpPr>
          <p:cNvPr id="191" name="Rectangle 282" descr="10%"/>
          <p:cNvSpPr>
            <a:spLocks noChangeArrowheads="1"/>
          </p:cNvSpPr>
          <p:nvPr/>
        </p:nvSpPr>
        <p:spPr bwMode="auto">
          <a:xfrm>
            <a:off x="5669008" y="4906202"/>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2" name="Oval 314"/>
          <p:cNvSpPr>
            <a:spLocks noChangeArrowheads="1"/>
          </p:cNvSpPr>
          <p:nvPr/>
        </p:nvSpPr>
        <p:spPr bwMode="auto">
          <a:xfrm>
            <a:off x="7550196" y="4796728"/>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3" name="Oval 315"/>
          <p:cNvSpPr>
            <a:spLocks noChangeArrowheads="1"/>
          </p:cNvSpPr>
          <p:nvPr/>
        </p:nvSpPr>
        <p:spPr bwMode="auto">
          <a:xfrm>
            <a:off x="5726158" y="4796728"/>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4" name="Oval 316"/>
          <p:cNvSpPr>
            <a:spLocks noChangeArrowheads="1"/>
          </p:cNvSpPr>
          <p:nvPr/>
        </p:nvSpPr>
        <p:spPr bwMode="auto">
          <a:xfrm>
            <a:off x="5675358" y="5807965"/>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5" name="Oval 334"/>
          <p:cNvSpPr>
            <a:spLocks noChangeArrowheads="1"/>
          </p:cNvSpPr>
          <p:nvPr/>
        </p:nvSpPr>
        <p:spPr bwMode="auto">
          <a:xfrm>
            <a:off x="7499396" y="5807965"/>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6" name="Rectangle 345"/>
          <p:cNvSpPr>
            <a:spLocks noChangeArrowheads="1"/>
          </p:cNvSpPr>
          <p:nvPr/>
        </p:nvSpPr>
        <p:spPr bwMode="auto">
          <a:xfrm rot="-5400000">
            <a:off x="4991145" y="5365053"/>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rgbClr val="000000"/>
                </a:solidFill>
                <a:latin typeface="Arial" charset="0"/>
              </a:rPr>
              <a:t>25</a:t>
            </a:r>
          </a:p>
        </p:txBody>
      </p:sp>
      <p:sp>
        <p:nvSpPr>
          <p:cNvPr id="197" name="Rectangle 346"/>
          <p:cNvSpPr>
            <a:spLocks noChangeArrowheads="1"/>
          </p:cNvSpPr>
          <p:nvPr/>
        </p:nvSpPr>
        <p:spPr bwMode="auto">
          <a:xfrm>
            <a:off x="5027658" y="5328540"/>
            <a:ext cx="307975" cy="407988"/>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8" name="Oval 347"/>
          <p:cNvSpPr>
            <a:spLocks noChangeArrowheads="1"/>
          </p:cNvSpPr>
          <p:nvPr/>
        </p:nvSpPr>
        <p:spPr bwMode="auto">
          <a:xfrm>
            <a:off x="6637383" y="4796728"/>
            <a:ext cx="396875" cy="379412"/>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99" name="Oval 348"/>
          <p:cNvSpPr>
            <a:spLocks noChangeArrowheads="1"/>
          </p:cNvSpPr>
          <p:nvPr/>
        </p:nvSpPr>
        <p:spPr bwMode="auto">
          <a:xfrm>
            <a:off x="6586583" y="5807965"/>
            <a:ext cx="396875" cy="379413"/>
          </a:xfrm>
          <a:prstGeom prst="ellipse">
            <a:avLst/>
          </a:prstGeom>
          <a:noFill/>
          <a:ln w="254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00" name="Freeform 406"/>
          <p:cNvSpPr>
            <a:spLocks/>
          </p:cNvSpPr>
          <p:nvPr/>
        </p:nvSpPr>
        <p:spPr bwMode="auto">
          <a:xfrm>
            <a:off x="5410246" y="4582415"/>
            <a:ext cx="2905125" cy="1871663"/>
          </a:xfrm>
          <a:custGeom>
            <a:avLst/>
            <a:gdLst>
              <a:gd name="T0" fmla="*/ 2147483647 w 1830"/>
              <a:gd name="T1" fmla="*/ 2147483647 h 1179"/>
              <a:gd name="T2" fmla="*/ 2147483647 w 1830"/>
              <a:gd name="T3" fmla="*/ 2147483647 h 1179"/>
              <a:gd name="T4" fmla="*/ 2147483647 w 1830"/>
              <a:gd name="T5" fmla="*/ 2147483647 h 1179"/>
              <a:gd name="T6" fmla="*/ 2147483647 w 1830"/>
              <a:gd name="T7" fmla="*/ 2147483647 h 1179"/>
              <a:gd name="T8" fmla="*/ 2147483647 w 1830"/>
              <a:gd name="T9" fmla="*/ 2147483647 h 1179"/>
              <a:gd name="T10" fmla="*/ 2147483647 w 1830"/>
              <a:gd name="T11" fmla="*/ 2147483647 h 1179"/>
              <a:gd name="T12" fmla="*/ 2147483647 w 1830"/>
              <a:gd name="T13" fmla="*/ 2147483647 h 1179"/>
              <a:gd name="T14" fmla="*/ 2147483647 w 1830"/>
              <a:gd name="T15" fmla="*/ 2147483647 h 1179"/>
              <a:gd name="T16" fmla="*/ 2147483647 w 1830"/>
              <a:gd name="T17" fmla="*/ 2147483647 h 1179"/>
              <a:gd name="T18" fmla="*/ 2147483647 w 1830"/>
              <a:gd name="T19" fmla="*/ 2147483647 h 1179"/>
              <a:gd name="T20" fmla="*/ 0 w 1830"/>
              <a:gd name="T21" fmla="*/ 2147483647 h 1179"/>
              <a:gd name="T22" fmla="*/ 2147483647 w 1830"/>
              <a:gd name="T23" fmla="*/ 2147483647 h 1179"/>
              <a:gd name="T24" fmla="*/ 2147483647 w 1830"/>
              <a:gd name="T25" fmla="*/ 2147483647 h 1179"/>
              <a:gd name="T26" fmla="*/ 2147483647 w 1830"/>
              <a:gd name="T27" fmla="*/ 2147483647 h 1179"/>
              <a:gd name="T28" fmla="*/ 2147483647 w 1830"/>
              <a:gd name="T29" fmla="*/ 2147483647 h 1179"/>
              <a:gd name="T30" fmla="*/ 2147483647 w 1830"/>
              <a:gd name="T31" fmla="*/ 2147483647 h 1179"/>
              <a:gd name="T32" fmla="*/ 2147483647 w 1830"/>
              <a:gd name="T33" fmla="*/ 2147483647 h 1179"/>
              <a:gd name="T34" fmla="*/ 2147483647 w 1830"/>
              <a:gd name="T35" fmla="*/ 2147483647 h 1179"/>
              <a:gd name="T36" fmla="*/ 2147483647 w 1830"/>
              <a:gd name="T37" fmla="*/ 2147483647 h 1179"/>
              <a:gd name="T38" fmla="*/ 2147483647 w 1830"/>
              <a:gd name="T39" fmla="*/ 2147483647 h 1179"/>
              <a:gd name="T40" fmla="*/ 2147483647 w 1830"/>
              <a:gd name="T41" fmla="*/ 2147483647 h 1179"/>
              <a:gd name="T42" fmla="*/ 2147483647 w 1830"/>
              <a:gd name="T43" fmla="*/ 2147483647 h 1179"/>
              <a:gd name="T44" fmla="*/ 2147483647 w 1830"/>
              <a:gd name="T45" fmla="*/ 2147483647 h 1179"/>
              <a:gd name="T46" fmla="*/ 2147483647 w 1830"/>
              <a:gd name="T47" fmla="*/ 2147483647 h 1179"/>
              <a:gd name="T48" fmla="*/ 2147483647 w 1830"/>
              <a:gd name="T49" fmla="*/ 2147483647 h 1179"/>
              <a:gd name="T50" fmla="*/ 2147483647 w 1830"/>
              <a:gd name="T51" fmla="*/ 2147483647 h 1179"/>
              <a:gd name="T52" fmla="*/ 2147483647 w 1830"/>
              <a:gd name="T53" fmla="*/ 2147483647 h 1179"/>
              <a:gd name="T54" fmla="*/ 2147483647 w 1830"/>
              <a:gd name="T55" fmla="*/ 2147483647 h 1179"/>
              <a:gd name="T56" fmla="*/ 2147483647 w 1830"/>
              <a:gd name="T57" fmla="*/ 2147483647 h 1179"/>
              <a:gd name="T58" fmla="*/ 2147483647 w 1830"/>
              <a:gd name="T59" fmla="*/ 2147483647 h 1179"/>
              <a:gd name="T60" fmla="*/ 2147483647 w 1830"/>
              <a:gd name="T61" fmla="*/ 2147483647 h 1179"/>
              <a:gd name="T62" fmla="*/ 2147483647 w 1830"/>
              <a:gd name="T63" fmla="*/ 2147483647 h 1179"/>
              <a:gd name="T64" fmla="*/ 2147483647 w 1830"/>
              <a:gd name="T65" fmla="*/ 2147483647 h 1179"/>
              <a:gd name="T66" fmla="*/ 2147483647 w 1830"/>
              <a:gd name="T67" fmla="*/ 2147483647 h 1179"/>
              <a:gd name="T68" fmla="*/ 2147483647 w 1830"/>
              <a:gd name="T69" fmla="*/ 2147483647 h 1179"/>
              <a:gd name="T70" fmla="*/ 2147483647 w 1830"/>
              <a:gd name="T71" fmla="*/ 2147483647 h 1179"/>
              <a:gd name="T72" fmla="*/ 2147483647 w 1830"/>
              <a:gd name="T73" fmla="*/ 2147483647 h 1179"/>
              <a:gd name="T74" fmla="*/ 2147483647 w 1830"/>
              <a:gd name="T75" fmla="*/ 2147483647 h 1179"/>
              <a:gd name="T76" fmla="*/ 2147483647 w 1830"/>
              <a:gd name="T77" fmla="*/ 2147483647 h 1179"/>
              <a:gd name="T78" fmla="*/ 2147483647 w 1830"/>
              <a:gd name="T79" fmla="*/ 2147483647 h 1179"/>
              <a:gd name="T80" fmla="*/ 2147483647 w 1830"/>
              <a:gd name="T81" fmla="*/ 2147483647 h 1179"/>
              <a:gd name="T82" fmla="*/ 2147483647 w 1830"/>
              <a:gd name="T83" fmla="*/ 2147483647 h 1179"/>
              <a:gd name="T84" fmla="*/ 2147483647 w 1830"/>
              <a:gd name="T85" fmla="*/ 2147483647 h 1179"/>
              <a:gd name="T86" fmla="*/ 2147483647 w 1830"/>
              <a:gd name="T87" fmla="*/ 2147483647 h 1179"/>
              <a:gd name="T88" fmla="*/ 2147483647 w 1830"/>
              <a:gd name="T89" fmla="*/ 2147483647 h 1179"/>
              <a:gd name="T90" fmla="*/ 2147483647 w 1830"/>
              <a:gd name="T91" fmla="*/ 2147483647 h 1179"/>
              <a:gd name="T92" fmla="*/ 2147483647 w 1830"/>
              <a:gd name="T93" fmla="*/ 2147483647 h 1179"/>
              <a:gd name="T94" fmla="*/ 2147483647 w 1830"/>
              <a:gd name="T95" fmla="*/ 2147483647 h 1179"/>
              <a:gd name="T96" fmla="*/ 2147483647 w 1830"/>
              <a:gd name="T97" fmla="*/ 2147483647 h 1179"/>
              <a:gd name="T98" fmla="*/ 2147483647 w 1830"/>
              <a:gd name="T99" fmla="*/ 2147483647 h 1179"/>
              <a:gd name="T100" fmla="*/ 2147483647 w 1830"/>
              <a:gd name="T101" fmla="*/ 2147483647 h 1179"/>
              <a:gd name="T102" fmla="*/ 2147483647 w 1830"/>
              <a:gd name="T103" fmla="*/ 2147483647 h 1179"/>
              <a:gd name="T104" fmla="*/ 2147483647 w 1830"/>
              <a:gd name="T105" fmla="*/ 2147483647 h 1179"/>
              <a:gd name="T106" fmla="*/ 2147483647 w 1830"/>
              <a:gd name="T107" fmla="*/ 2147483647 h 1179"/>
              <a:gd name="T108" fmla="*/ 2147483647 w 1830"/>
              <a:gd name="T109" fmla="*/ 0 h 1179"/>
              <a:gd name="T110" fmla="*/ 2147483647 w 1830"/>
              <a:gd name="T111" fmla="*/ 2147483647 h 11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0" h="1179">
                <a:moveTo>
                  <a:pt x="127" y="21"/>
                </a:moveTo>
                <a:lnTo>
                  <a:pt x="117" y="32"/>
                </a:lnTo>
                <a:lnTo>
                  <a:pt x="106" y="64"/>
                </a:lnTo>
                <a:lnTo>
                  <a:pt x="117" y="117"/>
                </a:lnTo>
                <a:lnTo>
                  <a:pt x="127" y="159"/>
                </a:lnTo>
                <a:lnTo>
                  <a:pt x="127" y="212"/>
                </a:lnTo>
                <a:lnTo>
                  <a:pt x="106" y="276"/>
                </a:lnTo>
                <a:lnTo>
                  <a:pt x="95" y="350"/>
                </a:lnTo>
                <a:lnTo>
                  <a:pt x="74" y="403"/>
                </a:lnTo>
                <a:lnTo>
                  <a:pt x="63" y="456"/>
                </a:lnTo>
                <a:lnTo>
                  <a:pt x="74" y="467"/>
                </a:lnTo>
                <a:lnTo>
                  <a:pt x="74" y="563"/>
                </a:lnTo>
                <a:lnTo>
                  <a:pt x="74" y="658"/>
                </a:lnTo>
                <a:lnTo>
                  <a:pt x="63" y="701"/>
                </a:lnTo>
                <a:lnTo>
                  <a:pt x="53" y="754"/>
                </a:lnTo>
                <a:lnTo>
                  <a:pt x="53" y="807"/>
                </a:lnTo>
                <a:lnTo>
                  <a:pt x="53" y="860"/>
                </a:lnTo>
                <a:lnTo>
                  <a:pt x="63" y="945"/>
                </a:lnTo>
                <a:lnTo>
                  <a:pt x="53" y="977"/>
                </a:lnTo>
                <a:lnTo>
                  <a:pt x="21" y="1062"/>
                </a:lnTo>
                <a:lnTo>
                  <a:pt x="21" y="1125"/>
                </a:lnTo>
                <a:lnTo>
                  <a:pt x="0" y="1157"/>
                </a:lnTo>
                <a:lnTo>
                  <a:pt x="0" y="1125"/>
                </a:lnTo>
                <a:lnTo>
                  <a:pt x="10" y="1125"/>
                </a:lnTo>
                <a:lnTo>
                  <a:pt x="10" y="1136"/>
                </a:lnTo>
                <a:lnTo>
                  <a:pt x="10" y="1146"/>
                </a:lnTo>
                <a:lnTo>
                  <a:pt x="31" y="1146"/>
                </a:lnTo>
                <a:lnTo>
                  <a:pt x="85" y="1157"/>
                </a:lnTo>
                <a:lnTo>
                  <a:pt x="138" y="1157"/>
                </a:lnTo>
                <a:lnTo>
                  <a:pt x="191" y="1136"/>
                </a:lnTo>
                <a:lnTo>
                  <a:pt x="255" y="1125"/>
                </a:lnTo>
                <a:lnTo>
                  <a:pt x="297" y="1125"/>
                </a:lnTo>
                <a:lnTo>
                  <a:pt x="351" y="1125"/>
                </a:lnTo>
                <a:lnTo>
                  <a:pt x="436" y="1136"/>
                </a:lnTo>
                <a:lnTo>
                  <a:pt x="531" y="1178"/>
                </a:lnTo>
                <a:lnTo>
                  <a:pt x="553" y="1168"/>
                </a:lnTo>
                <a:lnTo>
                  <a:pt x="606" y="1168"/>
                </a:lnTo>
                <a:lnTo>
                  <a:pt x="659" y="1168"/>
                </a:lnTo>
                <a:lnTo>
                  <a:pt x="712" y="1157"/>
                </a:lnTo>
                <a:lnTo>
                  <a:pt x="765" y="1157"/>
                </a:lnTo>
                <a:lnTo>
                  <a:pt x="808" y="1146"/>
                </a:lnTo>
                <a:lnTo>
                  <a:pt x="861" y="1146"/>
                </a:lnTo>
                <a:lnTo>
                  <a:pt x="904" y="1136"/>
                </a:lnTo>
                <a:lnTo>
                  <a:pt x="957" y="1136"/>
                </a:lnTo>
                <a:lnTo>
                  <a:pt x="1042" y="1146"/>
                </a:lnTo>
                <a:lnTo>
                  <a:pt x="1138" y="1146"/>
                </a:lnTo>
                <a:lnTo>
                  <a:pt x="1180" y="1125"/>
                </a:lnTo>
                <a:lnTo>
                  <a:pt x="1233" y="1115"/>
                </a:lnTo>
                <a:lnTo>
                  <a:pt x="1318" y="1115"/>
                </a:lnTo>
                <a:lnTo>
                  <a:pt x="1361" y="1115"/>
                </a:lnTo>
                <a:lnTo>
                  <a:pt x="1414" y="1125"/>
                </a:lnTo>
                <a:lnTo>
                  <a:pt x="1435" y="1115"/>
                </a:lnTo>
                <a:lnTo>
                  <a:pt x="1467" y="1125"/>
                </a:lnTo>
                <a:lnTo>
                  <a:pt x="1552" y="1136"/>
                </a:lnTo>
                <a:lnTo>
                  <a:pt x="1637" y="1146"/>
                </a:lnTo>
                <a:lnTo>
                  <a:pt x="1691" y="1146"/>
                </a:lnTo>
                <a:lnTo>
                  <a:pt x="1733" y="1136"/>
                </a:lnTo>
                <a:lnTo>
                  <a:pt x="1722" y="1093"/>
                </a:lnTo>
                <a:lnTo>
                  <a:pt x="1712" y="1008"/>
                </a:lnTo>
                <a:lnTo>
                  <a:pt x="1733" y="955"/>
                </a:lnTo>
                <a:lnTo>
                  <a:pt x="1765" y="870"/>
                </a:lnTo>
                <a:lnTo>
                  <a:pt x="1765" y="828"/>
                </a:lnTo>
                <a:lnTo>
                  <a:pt x="1744" y="743"/>
                </a:lnTo>
                <a:lnTo>
                  <a:pt x="1722" y="690"/>
                </a:lnTo>
                <a:lnTo>
                  <a:pt x="1722" y="648"/>
                </a:lnTo>
                <a:lnTo>
                  <a:pt x="1733" y="584"/>
                </a:lnTo>
                <a:lnTo>
                  <a:pt x="1765" y="531"/>
                </a:lnTo>
                <a:lnTo>
                  <a:pt x="1786" y="488"/>
                </a:lnTo>
                <a:lnTo>
                  <a:pt x="1786" y="456"/>
                </a:lnTo>
                <a:lnTo>
                  <a:pt x="1776" y="361"/>
                </a:lnTo>
                <a:lnTo>
                  <a:pt x="1786" y="308"/>
                </a:lnTo>
                <a:lnTo>
                  <a:pt x="1808" y="276"/>
                </a:lnTo>
                <a:lnTo>
                  <a:pt x="1808" y="244"/>
                </a:lnTo>
                <a:lnTo>
                  <a:pt x="1808" y="233"/>
                </a:lnTo>
                <a:lnTo>
                  <a:pt x="1797" y="180"/>
                </a:lnTo>
                <a:lnTo>
                  <a:pt x="1797" y="127"/>
                </a:lnTo>
                <a:lnTo>
                  <a:pt x="1818" y="74"/>
                </a:lnTo>
                <a:lnTo>
                  <a:pt x="1829" y="53"/>
                </a:lnTo>
                <a:lnTo>
                  <a:pt x="1829" y="42"/>
                </a:lnTo>
                <a:lnTo>
                  <a:pt x="1797" y="42"/>
                </a:lnTo>
                <a:lnTo>
                  <a:pt x="1786" y="64"/>
                </a:lnTo>
                <a:lnTo>
                  <a:pt x="1691" y="74"/>
                </a:lnTo>
                <a:lnTo>
                  <a:pt x="1606" y="95"/>
                </a:lnTo>
                <a:lnTo>
                  <a:pt x="1574" y="85"/>
                </a:lnTo>
                <a:lnTo>
                  <a:pt x="1520" y="74"/>
                </a:lnTo>
                <a:lnTo>
                  <a:pt x="1478" y="74"/>
                </a:lnTo>
                <a:lnTo>
                  <a:pt x="1425" y="74"/>
                </a:lnTo>
                <a:lnTo>
                  <a:pt x="1382" y="74"/>
                </a:lnTo>
                <a:lnTo>
                  <a:pt x="1265" y="85"/>
                </a:lnTo>
                <a:lnTo>
                  <a:pt x="1191" y="74"/>
                </a:lnTo>
                <a:lnTo>
                  <a:pt x="1127" y="64"/>
                </a:lnTo>
                <a:lnTo>
                  <a:pt x="1063" y="42"/>
                </a:lnTo>
                <a:lnTo>
                  <a:pt x="999" y="32"/>
                </a:lnTo>
                <a:lnTo>
                  <a:pt x="946" y="21"/>
                </a:lnTo>
                <a:lnTo>
                  <a:pt x="893" y="32"/>
                </a:lnTo>
                <a:lnTo>
                  <a:pt x="840" y="42"/>
                </a:lnTo>
                <a:lnTo>
                  <a:pt x="797" y="53"/>
                </a:lnTo>
                <a:lnTo>
                  <a:pt x="744" y="42"/>
                </a:lnTo>
                <a:lnTo>
                  <a:pt x="701" y="42"/>
                </a:lnTo>
                <a:lnTo>
                  <a:pt x="648" y="32"/>
                </a:lnTo>
                <a:lnTo>
                  <a:pt x="595" y="32"/>
                </a:lnTo>
                <a:lnTo>
                  <a:pt x="542" y="32"/>
                </a:lnTo>
                <a:lnTo>
                  <a:pt x="499" y="32"/>
                </a:lnTo>
                <a:lnTo>
                  <a:pt x="446" y="42"/>
                </a:lnTo>
                <a:lnTo>
                  <a:pt x="404" y="53"/>
                </a:lnTo>
                <a:lnTo>
                  <a:pt x="361" y="42"/>
                </a:lnTo>
                <a:lnTo>
                  <a:pt x="329" y="32"/>
                </a:lnTo>
                <a:lnTo>
                  <a:pt x="287" y="11"/>
                </a:lnTo>
                <a:lnTo>
                  <a:pt x="244" y="0"/>
                </a:lnTo>
                <a:lnTo>
                  <a:pt x="212" y="0"/>
                </a:lnTo>
                <a:lnTo>
                  <a:pt x="127" y="21"/>
                </a:lnTo>
              </a:path>
            </a:pathLst>
          </a:custGeom>
          <a:noFill/>
          <a:ln w="12700" cap="rnd"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201" name="Connecteur droit 449"/>
          <p:cNvCxnSpPr>
            <a:cxnSpLocks noChangeShapeType="1"/>
          </p:cNvCxnSpPr>
          <p:nvPr/>
        </p:nvCxnSpPr>
        <p:spPr bwMode="auto">
          <a:xfrm>
            <a:off x="5873796" y="4477640"/>
            <a:ext cx="0" cy="205740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Connecteur droit 451"/>
          <p:cNvCxnSpPr>
            <a:cxnSpLocks noChangeShapeType="1"/>
          </p:cNvCxnSpPr>
          <p:nvPr/>
        </p:nvCxnSpPr>
        <p:spPr bwMode="auto">
          <a:xfrm flipH="1">
            <a:off x="6769146" y="4404615"/>
            <a:ext cx="26987" cy="2130425"/>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Connecteur droit 452"/>
          <p:cNvCxnSpPr>
            <a:cxnSpLocks noChangeShapeType="1"/>
          </p:cNvCxnSpPr>
          <p:nvPr/>
        </p:nvCxnSpPr>
        <p:spPr bwMode="auto">
          <a:xfrm>
            <a:off x="7672433" y="4406203"/>
            <a:ext cx="15875" cy="205105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Connecteur droit avec flèche 466"/>
          <p:cNvCxnSpPr>
            <a:cxnSpLocks noChangeShapeType="1"/>
          </p:cNvCxnSpPr>
          <p:nvPr/>
        </p:nvCxnSpPr>
        <p:spPr bwMode="auto">
          <a:xfrm>
            <a:off x="5410246" y="5012628"/>
            <a:ext cx="0" cy="1011237"/>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 name="Connecteur droit 467"/>
          <p:cNvCxnSpPr>
            <a:cxnSpLocks noChangeShapeType="1"/>
          </p:cNvCxnSpPr>
          <p:nvPr/>
        </p:nvCxnSpPr>
        <p:spPr bwMode="auto">
          <a:xfrm>
            <a:off x="5364208" y="4993578"/>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6" name="Connecteur droit 468"/>
          <p:cNvCxnSpPr>
            <a:cxnSpLocks noChangeShapeType="1"/>
          </p:cNvCxnSpPr>
          <p:nvPr/>
        </p:nvCxnSpPr>
        <p:spPr bwMode="auto">
          <a:xfrm>
            <a:off x="5335633" y="5985765"/>
            <a:ext cx="2678113"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07" name="Groupe 480"/>
          <p:cNvGrpSpPr>
            <a:grpSpLocks/>
          </p:cNvGrpSpPr>
          <p:nvPr/>
        </p:nvGrpSpPr>
        <p:grpSpPr bwMode="auto">
          <a:xfrm rot="-5400000">
            <a:off x="5864167" y="4891851"/>
            <a:ext cx="639763" cy="0"/>
            <a:chOff x="6764338" y="1022350"/>
            <a:chExt cx="639762" cy="0"/>
          </a:xfrm>
        </p:grpSpPr>
        <p:cxnSp>
          <p:nvCxnSpPr>
            <p:cNvPr id="208" name="Connecteur droit avec flèche 481"/>
            <p:cNvCxnSpPr>
              <a:cxnSpLocks noChangeShapeType="1"/>
            </p:cNvCxnSpPr>
            <p:nvPr/>
          </p:nvCxnSpPr>
          <p:spPr bwMode="auto">
            <a:xfrm flipH="1">
              <a:off x="7043738" y="1022350"/>
              <a:ext cx="3603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Connecteur droit avec flèche 482"/>
            <p:cNvCxnSpPr>
              <a:cxnSpLocks noChangeShapeType="1"/>
            </p:cNvCxnSpPr>
            <p:nvPr/>
          </p:nvCxnSpPr>
          <p:spPr bwMode="auto">
            <a:xfrm>
              <a:off x="6764338" y="1022350"/>
              <a:ext cx="207962"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10" name="Rectangle 282" descr="10%"/>
          <p:cNvSpPr>
            <a:spLocks noChangeArrowheads="1"/>
          </p:cNvSpPr>
          <p:nvPr/>
        </p:nvSpPr>
        <p:spPr bwMode="auto">
          <a:xfrm>
            <a:off x="6537543" y="4974209"/>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1" name="Rectangle 282" descr="10%"/>
          <p:cNvSpPr>
            <a:spLocks noChangeArrowheads="1"/>
          </p:cNvSpPr>
          <p:nvPr/>
        </p:nvSpPr>
        <p:spPr bwMode="auto">
          <a:xfrm>
            <a:off x="7499396" y="4918965"/>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2" name="Rectangle 282" descr="10%"/>
          <p:cNvSpPr>
            <a:spLocks noChangeArrowheads="1"/>
          </p:cNvSpPr>
          <p:nvPr/>
        </p:nvSpPr>
        <p:spPr bwMode="auto">
          <a:xfrm>
            <a:off x="5641770" y="5954523"/>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3" name="Rectangle 282" descr="10%"/>
          <p:cNvSpPr>
            <a:spLocks noChangeArrowheads="1"/>
          </p:cNvSpPr>
          <p:nvPr/>
        </p:nvSpPr>
        <p:spPr bwMode="auto">
          <a:xfrm>
            <a:off x="6503584" y="5863209"/>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4" name="Rectangle 282" descr="10%"/>
          <p:cNvSpPr>
            <a:spLocks noChangeArrowheads="1"/>
          </p:cNvSpPr>
          <p:nvPr/>
        </p:nvSpPr>
        <p:spPr bwMode="auto">
          <a:xfrm>
            <a:off x="7445768" y="5961317"/>
            <a:ext cx="596553" cy="104775"/>
          </a:xfrm>
          <a:prstGeom prst="rect">
            <a:avLst/>
          </a:prstGeom>
          <a:pattFill prst="pct10">
            <a:fgClr>
              <a:srgbClr val="000000"/>
            </a:fgClr>
            <a:bgClr>
              <a:srgbClr val="FFFFFF"/>
            </a:bgClr>
          </a:patt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15" name="ZoneTexte 214"/>
          <p:cNvSpPr txBox="1"/>
          <p:nvPr/>
        </p:nvSpPr>
        <p:spPr>
          <a:xfrm>
            <a:off x="5870620" y="635263"/>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(a)</a:t>
            </a:r>
            <a:endParaRPr lang="fr-FR" sz="1400" dirty="0">
              <a:latin typeface="Arial" panose="020B0604020202020204" pitchFamily="34" charset="0"/>
              <a:cs typeface="Arial" panose="020B0604020202020204" pitchFamily="34" charset="0"/>
            </a:endParaRPr>
          </a:p>
        </p:txBody>
      </p:sp>
      <p:sp>
        <p:nvSpPr>
          <p:cNvPr id="216" name="ZoneTexte 215"/>
          <p:cNvSpPr txBox="1"/>
          <p:nvPr/>
        </p:nvSpPr>
        <p:spPr>
          <a:xfrm>
            <a:off x="918314" y="4176933"/>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(b)</a:t>
            </a:r>
            <a:endParaRPr lang="fr-FR" sz="1400" dirty="0">
              <a:latin typeface="Arial" panose="020B0604020202020204" pitchFamily="34" charset="0"/>
              <a:cs typeface="Arial" panose="020B0604020202020204" pitchFamily="34" charset="0"/>
            </a:endParaRPr>
          </a:p>
        </p:txBody>
      </p:sp>
      <p:sp>
        <p:nvSpPr>
          <p:cNvPr id="217" name="ZoneTexte 216"/>
          <p:cNvSpPr txBox="1"/>
          <p:nvPr/>
        </p:nvSpPr>
        <p:spPr>
          <a:xfrm>
            <a:off x="5271938" y="4176933"/>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(c)</a:t>
            </a:r>
            <a:endParaRPr lang="fr-FR" sz="1400" dirty="0">
              <a:latin typeface="Arial" panose="020B0604020202020204" pitchFamily="34" charset="0"/>
              <a:cs typeface="Arial" panose="020B0604020202020204" pitchFamily="34" charset="0"/>
            </a:endParaRPr>
          </a:p>
        </p:txBody>
      </p:sp>
      <p:sp>
        <p:nvSpPr>
          <p:cNvPr id="219" name="Rectangle 59"/>
          <p:cNvSpPr>
            <a:spLocks noChangeArrowheads="1"/>
          </p:cNvSpPr>
          <p:nvPr/>
        </p:nvSpPr>
        <p:spPr bwMode="auto">
          <a:xfrm>
            <a:off x="39370" y="79375"/>
            <a:ext cx="6254917"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SYSTÈME DE REFERENCES INCOMPLET</a:t>
            </a:r>
            <a:endParaRPr lang="fr-FR" altLang="fr-FR" sz="2400" b="1" dirty="0">
              <a:latin typeface="Arial" charset="0"/>
            </a:endParaRPr>
          </a:p>
        </p:txBody>
      </p:sp>
      <p:sp>
        <p:nvSpPr>
          <p:cNvPr id="220" name="ZoneTexte 219"/>
          <p:cNvSpPr txBox="1"/>
          <p:nvPr/>
        </p:nvSpPr>
        <p:spPr>
          <a:xfrm>
            <a:off x="5715102" y="1154050"/>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(a)</a:t>
            </a:r>
            <a:endParaRPr lang="fr-FR" sz="1400" dirty="0">
              <a:latin typeface="Arial" panose="020B0604020202020204" pitchFamily="34" charset="0"/>
              <a:cs typeface="Arial" panose="020B0604020202020204" pitchFamily="34" charset="0"/>
            </a:endParaRPr>
          </a:p>
        </p:txBody>
      </p:sp>
      <p:sp>
        <p:nvSpPr>
          <p:cNvPr id="221" name="ZoneTexte 220"/>
          <p:cNvSpPr txBox="1"/>
          <p:nvPr/>
        </p:nvSpPr>
        <p:spPr>
          <a:xfrm>
            <a:off x="5715102" y="1466470"/>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(b)</a:t>
            </a:r>
            <a:endParaRPr lang="fr-FR" sz="1400" dirty="0">
              <a:latin typeface="Arial" panose="020B0604020202020204" pitchFamily="34" charset="0"/>
              <a:cs typeface="Arial" panose="020B0604020202020204" pitchFamily="34" charset="0"/>
            </a:endParaRPr>
          </a:p>
        </p:txBody>
      </p:sp>
      <p:sp>
        <p:nvSpPr>
          <p:cNvPr id="222" name="ZoneTexte 221"/>
          <p:cNvSpPr txBox="1"/>
          <p:nvPr/>
        </p:nvSpPr>
        <p:spPr>
          <a:xfrm>
            <a:off x="5719911" y="1778890"/>
            <a:ext cx="393056"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(c)</a:t>
            </a:r>
            <a:endParaRPr lang="fr-FR"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63237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Forme libre 89"/>
          <p:cNvSpPr/>
          <p:nvPr/>
        </p:nvSpPr>
        <p:spPr>
          <a:xfrm rot="5876047">
            <a:off x="4268631" y="1331358"/>
            <a:ext cx="2253879" cy="1888637"/>
          </a:xfrm>
          <a:custGeom>
            <a:avLst/>
            <a:gdLst>
              <a:gd name="connsiteX0" fmla="*/ 101107 w 1213627"/>
              <a:gd name="connsiteY0" fmla="*/ 0 h 807720"/>
              <a:gd name="connsiteX1" fmla="*/ 24907 w 1213627"/>
              <a:gd name="connsiteY1" fmla="*/ 274320 h 807720"/>
              <a:gd name="connsiteX2" fmla="*/ 482107 w 1213627"/>
              <a:gd name="connsiteY2" fmla="*/ 441960 h 807720"/>
              <a:gd name="connsiteX3" fmla="*/ 786907 w 1213627"/>
              <a:gd name="connsiteY3" fmla="*/ 670560 h 807720"/>
              <a:gd name="connsiteX4" fmla="*/ 1091707 w 1213627"/>
              <a:gd name="connsiteY4" fmla="*/ 807720 h 807720"/>
              <a:gd name="connsiteX5" fmla="*/ 1213627 w 1213627"/>
              <a:gd name="connsiteY5" fmla="*/ 670560 h 807720"/>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877556"/>
              <a:gd name="connsiteX1" fmla="*/ 100 w 1188820"/>
              <a:gd name="connsiteY1" fmla="*/ 1219563 h 1877556"/>
              <a:gd name="connsiteX2" fmla="*/ 457300 w 1188820"/>
              <a:gd name="connsiteY2" fmla="*/ 1387203 h 1877556"/>
              <a:gd name="connsiteX3" fmla="*/ 762100 w 1188820"/>
              <a:gd name="connsiteY3" fmla="*/ 1615803 h 1877556"/>
              <a:gd name="connsiteX4" fmla="*/ 1127492 w 1188820"/>
              <a:gd name="connsiteY4" fmla="*/ 1877556 h 1877556"/>
              <a:gd name="connsiteX5" fmla="*/ 1188820 w 1188820"/>
              <a:gd name="connsiteY5" fmla="*/ 1615803 h 1877556"/>
              <a:gd name="connsiteX0" fmla="*/ 415928 w 1446655"/>
              <a:gd name="connsiteY0" fmla="*/ 0 h 1877556"/>
              <a:gd name="connsiteX1" fmla="*/ 100 w 1446655"/>
              <a:gd name="connsiteY1" fmla="*/ 1219563 h 1877556"/>
              <a:gd name="connsiteX2" fmla="*/ 457300 w 1446655"/>
              <a:gd name="connsiteY2" fmla="*/ 1387203 h 1877556"/>
              <a:gd name="connsiteX3" fmla="*/ 762100 w 1446655"/>
              <a:gd name="connsiteY3" fmla="*/ 1615803 h 1877556"/>
              <a:gd name="connsiteX4" fmla="*/ 1127492 w 1446655"/>
              <a:gd name="connsiteY4" fmla="*/ 1877556 h 1877556"/>
              <a:gd name="connsiteX5" fmla="*/ 1446655 w 1446655"/>
              <a:gd name="connsiteY5" fmla="*/ 749404 h 187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655" h="1877556">
                <a:moveTo>
                  <a:pt x="415928" y="0"/>
                </a:moveTo>
                <a:cubicBezTo>
                  <a:pt x="346078" y="100330"/>
                  <a:pt x="-6795" y="988363"/>
                  <a:pt x="100" y="1219563"/>
                </a:cubicBezTo>
                <a:cubicBezTo>
                  <a:pt x="159542" y="1280162"/>
                  <a:pt x="330300" y="1321163"/>
                  <a:pt x="457300" y="1387203"/>
                </a:cubicBezTo>
                <a:cubicBezTo>
                  <a:pt x="584300" y="1453243"/>
                  <a:pt x="650401" y="1534078"/>
                  <a:pt x="762100" y="1615803"/>
                </a:cubicBezTo>
                <a:cubicBezTo>
                  <a:pt x="873799" y="1697528"/>
                  <a:pt x="1056372" y="1877556"/>
                  <a:pt x="1127492" y="1877556"/>
                </a:cubicBezTo>
                <a:cubicBezTo>
                  <a:pt x="1150644" y="1673752"/>
                  <a:pt x="1421255" y="817984"/>
                  <a:pt x="1446655" y="749404"/>
                </a:cubicBezTo>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Forme libre 2"/>
          <p:cNvSpPr/>
          <p:nvPr/>
        </p:nvSpPr>
        <p:spPr>
          <a:xfrm rot="476047">
            <a:off x="724257" y="846617"/>
            <a:ext cx="2253879" cy="1888637"/>
          </a:xfrm>
          <a:custGeom>
            <a:avLst/>
            <a:gdLst>
              <a:gd name="connsiteX0" fmla="*/ 101107 w 1213627"/>
              <a:gd name="connsiteY0" fmla="*/ 0 h 807720"/>
              <a:gd name="connsiteX1" fmla="*/ 24907 w 1213627"/>
              <a:gd name="connsiteY1" fmla="*/ 274320 h 807720"/>
              <a:gd name="connsiteX2" fmla="*/ 482107 w 1213627"/>
              <a:gd name="connsiteY2" fmla="*/ 441960 h 807720"/>
              <a:gd name="connsiteX3" fmla="*/ 786907 w 1213627"/>
              <a:gd name="connsiteY3" fmla="*/ 670560 h 807720"/>
              <a:gd name="connsiteX4" fmla="*/ 1091707 w 1213627"/>
              <a:gd name="connsiteY4" fmla="*/ 807720 h 807720"/>
              <a:gd name="connsiteX5" fmla="*/ 1213627 w 1213627"/>
              <a:gd name="connsiteY5" fmla="*/ 670560 h 807720"/>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752963"/>
              <a:gd name="connsiteX1" fmla="*/ 100 w 1188820"/>
              <a:gd name="connsiteY1" fmla="*/ 1219563 h 1752963"/>
              <a:gd name="connsiteX2" fmla="*/ 457300 w 1188820"/>
              <a:gd name="connsiteY2" fmla="*/ 1387203 h 1752963"/>
              <a:gd name="connsiteX3" fmla="*/ 762100 w 1188820"/>
              <a:gd name="connsiteY3" fmla="*/ 1615803 h 1752963"/>
              <a:gd name="connsiteX4" fmla="*/ 1066900 w 1188820"/>
              <a:gd name="connsiteY4" fmla="*/ 1752963 h 1752963"/>
              <a:gd name="connsiteX5" fmla="*/ 1188820 w 1188820"/>
              <a:gd name="connsiteY5" fmla="*/ 1615803 h 1752963"/>
              <a:gd name="connsiteX0" fmla="*/ 415928 w 1188820"/>
              <a:gd name="connsiteY0" fmla="*/ 0 h 1877556"/>
              <a:gd name="connsiteX1" fmla="*/ 100 w 1188820"/>
              <a:gd name="connsiteY1" fmla="*/ 1219563 h 1877556"/>
              <a:gd name="connsiteX2" fmla="*/ 457300 w 1188820"/>
              <a:gd name="connsiteY2" fmla="*/ 1387203 h 1877556"/>
              <a:gd name="connsiteX3" fmla="*/ 762100 w 1188820"/>
              <a:gd name="connsiteY3" fmla="*/ 1615803 h 1877556"/>
              <a:gd name="connsiteX4" fmla="*/ 1127492 w 1188820"/>
              <a:gd name="connsiteY4" fmla="*/ 1877556 h 1877556"/>
              <a:gd name="connsiteX5" fmla="*/ 1188820 w 1188820"/>
              <a:gd name="connsiteY5" fmla="*/ 1615803 h 1877556"/>
              <a:gd name="connsiteX0" fmla="*/ 415928 w 1446655"/>
              <a:gd name="connsiteY0" fmla="*/ 0 h 1877556"/>
              <a:gd name="connsiteX1" fmla="*/ 100 w 1446655"/>
              <a:gd name="connsiteY1" fmla="*/ 1219563 h 1877556"/>
              <a:gd name="connsiteX2" fmla="*/ 457300 w 1446655"/>
              <a:gd name="connsiteY2" fmla="*/ 1387203 h 1877556"/>
              <a:gd name="connsiteX3" fmla="*/ 762100 w 1446655"/>
              <a:gd name="connsiteY3" fmla="*/ 1615803 h 1877556"/>
              <a:gd name="connsiteX4" fmla="*/ 1127492 w 1446655"/>
              <a:gd name="connsiteY4" fmla="*/ 1877556 h 1877556"/>
              <a:gd name="connsiteX5" fmla="*/ 1446655 w 1446655"/>
              <a:gd name="connsiteY5" fmla="*/ 749404 h 187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655" h="1877556">
                <a:moveTo>
                  <a:pt x="415928" y="0"/>
                </a:moveTo>
                <a:cubicBezTo>
                  <a:pt x="346078" y="100330"/>
                  <a:pt x="-6795" y="988363"/>
                  <a:pt x="100" y="1219563"/>
                </a:cubicBezTo>
                <a:cubicBezTo>
                  <a:pt x="159542" y="1280162"/>
                  <a:pt x="330300" y="1321163"/>
                  <a:pt x="457300" y="1387203"/>
                </a:cubicBezTo>
                <a:cubicBezTo>
                  <a:pt x="584300" y="1453243"/>
                  <a:pt x="650401" y="1534078"/>
                  <a:pt x="762100" y="1615803"/>
                </a:cubicBezTo>
                <a:cubicBezTo>
                  <a:pt x="873799" y="1697528"/>
                  <a:pt x="1056372" y="1877556"/>
                  <a:pt x="1127492" y="1877556"/>
                </a:cubicBezTo>
                <a:cubicBezTo>
                  <a:pt x="1150644" y="1673752"/>
                  <a:pt x="1421255" y="817984"/>
                  <a:pt x="1446655" y="749404"/>
                </a:cubicBezTo>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54" name="Text Box 2"/>
          <p:cNvSpPr txBox="1">
            <a:spLocks noChangeArrowheads="1"/>
          </p:cNvSpPr>
          <p:nvPr/>
        </p:nvSpPr>
        <p:spPr bwMode="auto">
          <a:xfrm>
            <a:off x="136525" y="123825"/>
            <a:ext cx="8181279" cy="461665"/>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a:latin typeface="Arial" charset="0"/>
              </a:rPr>
              <a:t>ZONE DE TOLERANCE </a:t>
            </a:r>
            <a:r>
              <a:rPr lang="fr-FR" altLang="fr-FR" sz="2400" b="1" dirty="0" smtClean="0">
                <a:latin typeface="Arial" charset="0"/>
              </a:rPr>
              <a:t>DE FORME SUR </a:t>
            </a:r>
            <a:r>
              <a:rPr lang="fr-FR" altLang="fr-FR" sz="2400" b="1" dirty="0">
                <a:latin typeface="Arial" charset="0"/>
              </a:rPr>
              <a:t>UN CYLINDRE</a:t>
            </a:r>
          </a:p>
        </p:txBody>
      </p:sp>
      <p:sp>
        <p:nvSpPr>
          <p:cNvPr id="65" name="Line 42"/>
          <p:cNvSpPr>
            <a:spLocks noChangeShapeType="1"/>
          </p:cNvSpPr>
          <p:nvPr/>
        </p:nvSpPr>
        <p:spPr bwMode="auto">
          <a:xfrm flipV="1">
            <a:off x="1504327" y="1264030"/>
            <a:ext cx="244475" cy="4254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66" name="Line 43"/>
          <p:cNvSpPr>
            <a:spLocks noChangeShapeType="1"/>
          </p:cNvSpPr>
          <p:nvPr/>
        </p:nvSpPr>
        <p:spPr bwMode="auto">
          <a:xfrm flipV="1">
            <a:off x="1748802" y="908430"/>
            <a:ext cx="204787" cy="355600"/>
          </a:xfrm>
          <a:prstGeom prst="line">
            <a:avLst/>
          </a:prstGeom>
          <a:noFill/>
          <a:ln w="12700">
            <a:solidFill>
              <a:srgbClr val="00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67" name="Line 44"/>
          <p:cNvSpPr>
            <a:spLocks noChangeShapeType="1"/>
          </p:cNvSpPr>
          <p:nvPr/>
        </p:nvSpPr>
        <p:spPr bwMode="auto">
          <a:xfrm flipV="1">
            <a:off x="1345577" y="1681542"/>
            <a:ext cx="158750" cy="274638"/>
          </a:xfrm>
          <a:prstGeom prst="line">
            <a:avLst/>
          </a:prstGeom>
          <a:noFill/>
          <a:ln w="12700">
            <a:solidFill>
              <a:srgbClr val="000000"/>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68" name="Oval 64"/>
          <p:cNvSpPr>
            <a:spLocks noChangeArrowheads="1"/>
          </p:cNvSpPr>
          <p:nvPr/>
        </p:nvSpPr>
        <p:spPr bwMode="auto">
          <a:xfrm>
            <a:off x="2042489" y="1606930"/>
            <a:ext cx="431800" cy="431800"/>
          </a:xfrm>
          <a:prstGeom prst="ellipse">
            <a:avLst/>
          </a:prstGeom>
          <a:solidFill>
            <a:schemeClr val="bg1"/>
          </a:solidFill>
          <a:ln w="25400">
            <a:solidFill>
              <a:srgbClr val="000000"/>
            </a:solidFill>
            <a:round/>
            <a:headEnd/>
            <a:tailEnd/>
          </a:ln>
          <a:effectLst/>
          <a:extLst/>
        </p:spPr>
        <p:txBody>
          <a:bodyPr wrap="none" anchor="ctr"/>
          <a:lstStyle/>
          <a:p>
            <a:pPr>
              <a:defRPr/>
            </a:pPr>
            <a:endParaRPr lang="fr-FR" sz="1600" kern="0">
              <a:solidFill>
                <a:srgbClr val="000000"/>
              </a:solidFill>
              <a:latin typeface="Times New Roman" pitchFamily="18" charset="0"/>
            </a:endParaRPr>
          </a:p>
        </p:txBody>
      </p:sp>
      <p:sp>
        <p:nvSpPr>
          <p:cNvPr id="69" name="Line 66"/>
          <p:cNvSpPr>
            <a:spLocks noChangeShapeType="1"/>
          </p:cNvSpPr>
          <p:nvPr/>
        </p:nvSpPr>
        <p:spPr bwMode="auto">
          <a:xfrm>
            <a:off x="1429714" y="1384680"/>
            <a:ext cx="857250" cy="444500"/>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72" name="Line 70"/>
          <p:cNvSpPr>
            <a:spLocks noChangeShapeType="1"/>
          </p:cNvSpPr>
          <p:nvPr/>
        </p:nvSpPr>
        <p:spPr bwMode="auto">
          <a:xfrm>
            <a:off x="1682127" y="1257680"/>
            <a:ext cx="690562" cy="3619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73" name="Line 71"/>
          <p:cNvSpPr>
            <a:spLocks noChangeShapeType="1"/>
          </p:cNvSpPr>
          <p:nvPr/>
        </p:nvSpPr>
        <p:spPr bwMode="auto">
          <a:xfrm>
            <a:off x="1459877" y="1649792"/>
            <a:ext cx="722312" cy="38258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74" name="Line 72"/>
          <p:cNvSpPr>
            <a:spLocks noChangeShapeType="1"/>
          </p:cNvSpPr>
          <p:nvPr/>
        </p:nvSpPr>
        <p:spPr bwMode="auto">
          <a:xfrm>
            <a:off x="1953589" y="906842"/>
            <a:ext cx="1524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18466" name="Rectangle 74"/>
          <p:cNvSpPr>
            <a:spLocks noChangeArrowheads="1"/>
          </p:cNvSpPr>
          <p:nvPr/>
        </p:nvSpPr>
        <p:spPr bwMode="auto">
          <a:xfrm>
            <a:off x="2384876" y="754442"/>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solidFill>
                  <a:srgbClr val="000000"/>
                </a:solidFill>
                <a:latin typeface="Arial" charset="0"/>
              </a:rPr>
              <a:t>0,05</a:t>
            </a:r>
          </a:p>
        </p:txBody>
      </p:sp>
      <p:sp>
        <p:nvSpPr>
          <p:cNvPr id="77" name="Rectangle 75"/>
          <p:cNvSpPr>
            <a:spLocks noChangeArrowheads="1"/>
          </p:cNvSpPr>
          <p:nvPr/>
        </p:nvSpPr>
        <p:spPr bwMode="auto">
          <a:xfrm>
            <a:off x="2112339" y="754442"/>
            <a:ext cx="812800" cy="2968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78" name="Line 76"/>
          <p:cNvSpPr>
            <a:spLocks noChangeShapeType="1"/>
          </p:cNvSpPr>
          <p:nvPr/>
        </p:nvSpPr>
        <p:spPr bwMode="auto">
          <a:xfrm>
            <a:off x="2410789" y="754442"/>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80" name="Line 78"/>
          <p:cNvSpPr>
            <a:spLocks noChangeShapeType="1"/>
          </p:cNvSpPr>
          <p:nvPr/>
        </p:nvSpPr>
        <p:spPr bwMode="auto">
          <a:xfrm flipV="1">
            <a:off x="1988636" y="1405532"/>
            <a:ext cx="457200" cy="820737"/>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cxnSp>
        <p:nvCxnSpPr>
          <p:cNvPr id="18470" name="Connecteur droit 84"/>
          <p:cNvCxnSpPr>
            <a:cxnSpLocks noChangeShapeType="1"/>
          </p:cNvCxnSpPr>
          <p:nvPr/>
        </p:nvCxnSpPr>
        <p:spPr bwMode="auto">
          <a:xfrm>
            <a:off x="1752770" y="1621041"/>
            <a:ext cx="874713" cy="465137"/>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71" name="Connecteur droit 85"/>
          <p:cNvCxnSpPr>
            <a:cxnSpLocks noChangeShapeType="1"/>
          </p:cNvCxnSpPr>
          <p:nvPr/>
        </p:nvCxnSpPr>
        <p:spPr bwMode="auto">
          <a:xfrm>
            <a:off x="1832939" y="1529142"/>
            <a:ext cx="874713" cy="465138"/>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74" name="Connecteur droit 92"/>
          <p:cNvCxnSpPr>
            <a:cxnSpLocks noChangeShapeType="1"/>
          </p:cNvCxnSpPr>
          <p:nvPr/>
        </p:nvCxnSpPr>
        <p:spPr bwMode="auto">
          <a:xfrm>
            <a:off x="2190127" y="897317"/>
            <a:ext cx="16510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 name="Line 40"/>
          <p:cNvSpPr>
            <a:spLocks noChangeShapeType="1"/>
          </p:cNvSpPr>
          <p:nvPr/>
        </p:nvSpPr>
        <p:spPr bwMode="auto">
          <a:xfrm>
            <a:off x="662394" y="1921149"/>
            <a:ext cx="1950282" cy="10144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53" name="Groupe 52"/>
          <p:cNvGrpSpPr/>
          <p:nvPr/>
        </p:nvGrpSpPr>
        <p:grpSpPr>
          <a:xfrm rot="1456160">
            <a:off x="731888" y="2058689"/>
            <a:ext cx="306174" cy="533844"/>
            <a:chOff x="3306763" y="4970462"/>
            <a:chExt cx="306174" cy="533844"/>
          </a:xfrm>
        </p:grpSpPr>
        <p:sp>
          <p:nvSpPr>
            <p:cNvPr id="54" name="Line 42"/>
            <p:cNvSpPr>
              <a:spLocks noChangeShapeType="1"/>
            </p:cNvSpPr>
            <p:nvPr/>
          </p:nvSpPr>
          <p:spPr bwMode="auto">
            <a:xfrm flipV="1">
              <a:off x="3454400" y="497046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5" name="Freeform 43"/>
            <p:cNvSpPr>
              <a:spLocks/>
            </p:cNvSpPr>
            <p:nvPr/>
          </p:nvSpPr>
          <p:spPr bwMode="auto">
            <a:xfrm>
              <a:off x="3376613" y="497046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 name="Rectangle 11"/>
            <p:cNvSpPr>
              <a:spLocks noChangeArrowheads="1"/>
            </p:cNvSpPr>
            <p:nvPr/>
          </p:nvSpPr>
          <p:spPr bwMode="auto">
            <a:xfrm>
              <a:off x="3313113" y="520223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57" name="Rectangle 14"/>
            <p:cNvSpPr>
              <a:spLocks noChangeArrowheads="1"/>
            </p:cNvSpPr>
            <p:nvPr/>
          </p:nvSpPr>
          <p:spPr bwMode="auto">
            <a:xfrm>
              <a:off x="3306763" y="519588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P</a:t>
              </a:r>
              <a:endParaRPr lang="fr-FR" altLang="fr-FR" sz="1400" dirty="0">
                <a:latin typeface="Arial" charset="0"/>
              </a:endParaRPr>
            </a:p>
          </p:txBody>
        </p:sp>
      </p:grpSp>
      <p:sp>
        <p:nvSpPr>
          <p:cNvPr id="58" name="Rectangle 1159"/>
          <p:cNvSpPr>
            <a:spLocks noChangeArrowheads="1"/>
          </p:cNvSpPr>
          <p:nvPr/>
        </p:nvSpPr>
        <p:spPr bwMode="auto">
          <a:xfrm rot="5400000">
            <a:off x="3363435" y="636967"/>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59" name="Rectangle 1162"/>
          <p:cNvSpPr>
            <a:spLocks noChangeArrowheads="1"/>
          </p:cNvSpPr>
          <p:nvPr/>
        </p:nvSpPr>
        <p:spPr bwMode="auto">
          <a:xfrm>
            <a:off x="3234847" y="754442"/>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P</a:t>
            </a:r>
            <a:endParaRPr lang="fr-FR" altLang="fr-FR" sz="1400" dirty="0">
              <a:latin typeface="Arial" charset="0"/>
            </a:endParaRPr>
          </a:p>
        </p:txBody>
      </p:sp>
      <p:sp>
        <p:nvSpPr>
          <p:cNvPr id="60" name="Line 1200"/>
          <p:cNvSpPr>
            <a:spLocks noChangeShapeType="1"/>
          </p:cNvSpPr>
          <p:nvPr/>
        </p:nvSpPr>
        <p:spPr bwMode="auto">
          <a:xfrm rot="5400000">
            <a:off x="3380103" y="909224"/>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1" name="Triangle isocèle 3"/>
          <p:cNvSpPr>
            <a:spLocks noChangeArrowheads="1"/>
          </p:cNvSpPr>
          <p:nvPr/>
        </p:nvSpPr>
        <p:spPr bwMode="auto">
          <a:xfrm rot="16200000">
            <a:off x="3030853" y="837786"/>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2" name="Triangle isocèle 3"/>
          <p:cNvSpPr>
            <a:spLocks noChangeArrowheads="1"/>
          </p:cNvSpPr>
          <p:nvPr/>
        </p:nvSpPr>
        <p:spPr bwMode="auto">
          <a:xfrm rot="5400000" flipH="1">
            <a:off x="3705540" y="837786"/>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7" name="ZoneTexte 6"/>
          <p:cNvSpPr txBox="1"/>
          <p:nvPr/>
        </p:nvSpPr>
        <p:spPr>
          <a:xfrm>
            <a:off x="243908" y="3541122"/>
            <a:ext cx="3724161" cy="707886"/>
          </a:xfrm>
          <a:prstGeom prst="rect">
            <a:avLst/>
          </a:prstGeom>
          <a:noFill/>
        </p:spPr>
        <p:txBody>
          <a:bodyPr wrap="square" rtlCol="0">
            <a:spAutoFit/>
          </a:bodyPr>
          <a:lstStyle/>
          <a:p>
            <a:r>
              <a:rPr lang="fr-FR" sz="2000" dirty="0" smtClean="0"/>
              <a:t>La zone de tolérance ne peut pas être parfaitement parallèle à P</a:t>
            </a:r>
            <a:endParaRPr lang="fr-FR" sz="2000" dirty="0"/>
          </a:p>
        </p:txBody>
      </p:sp>
      <p:sp>
        <p:nvSpPr>
          <p:cNvPr id="9" name="ZoneTexte 8"/>
          <p:cNvSpPr txBox="1"/>
          <p:nvPr/>
        </p:nvSpPr>
        <p:spPr>
          <a:xfrm>
            <a:off x="255648" y="5892061"/>
            <a:ext cx="8745848" cy="646331"/>
          </a:xfrm>
          <a:prstGeom prst="rect">
            <a:avLst/>
          </a:prstGeom>
          <a:noFill/>
        </p:spPr>
        <p:txBody>
          <a:bodyPr wrap="square" rtlCol="0">
            <a:spAutoFit/>
          </a:bodyPr>
          <a:lstStyle/>
          <a:p>
            <a:r>
              <a:rPr lang="fr-FR" sz="1800" dirty="0" smtClean="0"/>
              <a:t>Recommandation : Pour orienter une zone de tolérance sans référence, prendre un plan d'orientation sur une surface réelle de la pièce.  </a:t>
            </a:r>
            <a:endParaRPr lang="fr-FR" sz="1800" dirty="0"/>
          </a:p>
        </p:txBody>
      </p:sp>
      <p:sp>
        <p:nvSpPr>
          <p:cNvPr id="37" name="Forme libre 63"/>
          <p:cNvSpPr>
            <a:spLocks/>
          </p:cNvSpPr>
          <p:nvPr/>
        </p:nvSpPr>
        <p:spPr bwMode="auto">
          <a:xfrm>
            <a:off x="5203869" y="1820858"/>
            <a:ext cx="1085850" cy="1222375"/>
          </a:xfrm>
          <a:custGeom>
            <a:avLst/>
            <a:gdLst>
              <a:gd name="T0" fmla="*/ 529690 w 1085374"/>
              <a:gd name="T1" fmla="*/ 14982 h 1222558"/>
              <a:gd name="T2" fmla="*/ 974580 w 1085374"/>
              <a:gd name="T3" fmla="*/ 345082 h 1222558"/>
              <a:gd name="T4" fmla="*/ 1050847 w 1085374"/>
              <a:gd name="T5" fmla="*/ 1017982 h 1222558"/>
              <a:gd name="T6" fmla="*/ 491556 w 1085374"/>
              <a:gd name="T7" fmla="*/ 1221120 h 1222558"/>
              <a:gd name="T8" fmla="*/ 59378 w 1085374"/>
              <a:gd name="T9" fmla="*/ 954500 h 1222558"/>
              <a:gd name="T10" fmla="*/ 21244 w 1085374"/>
              <a:gd name="T11" fmla="*/ 510134 h 1222558"/>
              <a:gd name="T12" fmla="*/ 224622 w 1085374"/>
              <a:gd name="T13" fmla="*/ 103854 h 1222558"/>
              <a:gd name="T14" fmla="*/ 529690 w 1085374"/>
              <a:gd name="T15" fmla="*/ 14982 h 12225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5374" h="1222558">
                <a:moveTo>
                  <a:pt x="529226" y="14986"/>
                </a:moveTo>
                <a:cubicBezTo>
                  <a:pt x="654109" y="55203"/>
                  <a:pt x="886943" y="177969"/>
                  <a:pt x="973726" y="345186"/>
                </a:cubicBezTo>
                <a:cubicBezTo>
                  <a:pt x="1060509" y="512403"/>
                  <a:pt x="1130359" y="872236"/>
                  <a:pt x="1049926" y="1018286"/>
                </a:cubicBezTo>
                <a:cubicBezTo>
                  <a:pt x="969493" y="1164336"/>
                  <a:pt x="656226" y="1232069"/>
                  <a:pt x="491126" y="1221486"/>
                </a:cubicBezTo>
                <a:cubicBezTo>
                  <a:pt x="326026" y="1210903"/>
                  <a:pt x="137643" y="1073319"/>
                  <a:pt x="59326" y="954786"/>
                </a:cubicBezTo>
                <a:cubicBezTo>
                  <a:pt x="-18991" y="836253"/>
                  <a:pt x="-6291" y="652103"/>
                  <a:pt x="21226" y="510286"/>
                </a:cubicBezTo>
                <a:cubicBezTo>
                  <a:pt x="48743" y="368469"/>
                  <a:pt x="133410" y="188552"/>
                  <a:pt x="224426" y="103886"/>
                </a:cubicBezTo>
                <a:cubicBezTo>
                  <a:pt x="315442" y="19220"/>
                  <a:pt x="404343" y="-25231"/>
                  <a:pt x="529226" y="14986"/>
                </a:cubicBezTo>
                <a:close/>
              </a:path>
            </a:pathLst>
          </a:custGeom>
          <a:solidFill>
            <a:srgbClr val="FFFF99"/>
          </a:solidFill>
          <a:ln>
            <a:noFill/>
          </a:ln>
          <a:extLst>
            <a:ext uri="{91240B29-F687-4F45-9708-019B960494DF}">
              <a14:hiddenLine xmlns:a14="http://schemas.microsoft.com/office/drawing/2010/main" w="12700" cap="flat" cmpd="sng" algn="ctr">
                <a:solidFill>
                  <a:srgbClr val="000000"/>
                </a:solidFill>
                <a:prstDash val="solid"/>
                <a:round/>
                <a:headEnd type="none" w="sm" len="sm"/>
                <a:tailEnd type="none" w="sm" len="sm"/>
              </a14:hiddenLine>
            </a:ext>
          </a:extLst>
        </p:spPr>
        <p:txBody>
          <a:bodyPr/>
          <a:lstStyle/>
          <a:p>
            <a:endParaRPr lang="fr-FR"/>
          </a:p>
        </p:txBody>
      </p:sp>
      <p:sp>
        <p:nvSpPr>
          <p:cNvPr id="38" name="Line 42"/>
          <p:cNvSpPr>
            <a:spLocks noChangeShapeType="1"/>
          </p:cNvSpPr>
          <p:nvPr/>
        </p:nvSpPr>
        <p:spPr bwMode="auto">
          <a:xfrm flipV="1">
            <a:off x="4959394" y="1777996"/>
            <a:ext cx="244475" cy="4254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39" name="Line 43"/>
          <p:cNvSpPr>
            <a:spLocks noChangeShapeType="1"/>
          </p:cNvSpPr>
          <p:nvPr/>
        </p:nvSpPr>
        <p:spPr bwMode="auto">
          <a:xfrm flipV="1">
            <a:off x="5188630" y="848293"/>
            <a:ext cx="523372" cy="928220"/>
          </a:xfrm>
          <a:prstGeom prst="line">
            <a:avLst/>
          </a:prstGeom>
          <a:noFill/>
          <a:ln w="12700">
            <a:solidFill>
              <a:srgbClr val="00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0" name="Line 44"/>
          <p:cNvSpPr>
            <a:spLocks noChangeShapeType="1"/>
          </p:cNvSpPr>
          <p:nvPr/>
        </p:nvSpPr>
        <p:spPr bwMode="auto">
          <a:xfrm flipV="1">
            <a:off x="4800644" y="2195508"/>
            <a:ext cx="158750" cy="274638"/>
          </a:xfrm>
          <a:prstGeom prst="line">
            <a:avLst/>
          </a:prstGeom>
          <a:noFill/>
          <a:ln w="12700">
            <a:solidFill>
              <a:srgbClr val="000000"/>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1" name="Oval 64"/>
          <p:cNvSpPr>
            <a:spLocks noChangeArrowheads="1"/>
          </p:cNvSpPr>
          <p:nvPr/>
        </p:nvSpPr>
        <p:spPr bwMode="auto">
          <a:xfrm>
            <a:off x="5497556" y="2120896"/>
            <a:ext cx="431800" cy="431800"/>
          </a:xfrm>
          <a:prstGeom prst="ellipse">
            <a:avLst/>
          </a:prstGeom>
          <a:solidFill>
            <a:schemeClr val="bg1"/>
          </a:solidFill>
          <a:ln w="25400">
            <a:solidFill>
              <a:srgbClr val="000000"/>
            </a:solidFill>
            <a:round/>
            <a:headEnd/>
            <a:tailEnd/>
          </a:ln>
          <a:effectLst/>
          <a:extLst/>
        </p:spPr>
        <p:txBody>
          <a:bodyPr wrap="none" anchor="ctr"/>
          <a:lstStyle/>
          <a:p>
            <a:pPr>
              <a:defRPr/>
            </a:pPr>
            <a:endParaRPr lang="fr-FR" sz="1600" kern="0">
              <a:solidFill>
                <a:srgbClr val="000000"/>
              </a:solidFill>
              <a:latin typeface="Times New Roman" pitchFamily="18" charset="0"/>
            </a:endParaRPr>
          </a:p>
        </p:txBody>
      </p:sp>
      <p:sp>
        <p:nvSpPr>
          <p:cNvPr id="42" name="Line 66"/>
          <p:cNvSpPr>
            <a:spLocks noChangeShapeType="1"/>
          </p:cNvSpPr>
          <p:nvPr/>
        </p:nvSpPr>
        <p:spPr bwMode="auto">
          <a:xfrm>
            <a:off x="4884781" y="1898646"/>
            <a:ext cx="857250" cy="444500"/>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3" name="Line 70"/>
          <p:cNvSpPr>
            <a:spLocks noChangeShapeType="1"/>
          </p:cNvSpPr>
          <p:nvPr/>
        </p:nvSpPr>
        <p:spPr bwMode="auto">
          <a:xfrm>
            <a:off x="5137194" y="1771646"/>
            <a:ext cx="690562" cy="3619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4" name="Line 71"/>
          <p:cNvSpPr>
            <a:spLocks noChangeShapeType="1"/>
          </p:cNvSpPr>
          <p:nvPr/>
        </p:nvSpPr>
        <p:spPr bwMode="auto">
          <a:xfrm>
            <a:off x="4914944" y="2163758"/>
            <a:ext cx="722312" cy="38258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5" name="Line 72"/>
          <p:cNvSpPr>
            <a:spLocks noChangeShapeType="1"/>
          </p:cNvSpPr>
          <p:nvPr/>
        </p:nvSpPr>
        <p:spPr bwMode="auto">
          <a:xfrm>
            <a:off x="5727241" y="844959"/>
            <a:ext cx="1524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6" name="Rectangle 74"/>
          <p:cNvSpPr>
            <a:spLocks noChangeArrowheads="1"/>
          </p:cNvSpPr>
          <p:nvPr/>
        </p:nvSpPr>
        <p:spPr bwMode="auto">
          <a:xfrm>
            <a:off x="6168566" y="692559"/>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0,05</a:t>
            </a:r>
          </a:p>
        </p:txBody>
      </p:sp>
      <p:sp>
        <p:nvSpPr>
          <p:cNvPr id="47" name="Rectangle 75"/>
          <p:cNvSpPr>
            <a:spLocks noChangeArrowheads="1"/>
          </p:cNvSpPr>
          <p:nvPr/>
        </p:nvSpPr>
        <p:spPr bwMode="auto">
          <a:xfrm>
            <a:off x="5885991" y="696528"/>
            <a:ext cx="812800" cy="2968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8" name="Line 76"/>
          <p:cNvSpPr>
            <a:spLocks noChangeShapeType="1"/>
          </p:cNvSpPr>
          <p:nvPr/>
        </p:nvSpPr>
        <p:spPr bwMode="auto">
          <a:xfrm>
            <a:off x="6184441" y="692559"/>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sp>
        <p:nvSpPr>
          <p:cNvPr id="49" name="Line 78"/>
          <p:cNvSpPr>
            <a:spLocks noChangeShapeType="1"/>
          </p:cNvSpPr>
          <p:nvPr/>
        </p:nvSpPr>
        <p:spPr bwMode="auto">
          <a:xfrm flipV="1">
            <a:off x="5486444" y="1879596"/>
            <a:ext cx="457200" cy="820737"/>
          </a:xfrm>
          <a:prstGeom prst="line">
            <a:avLst/>
          </a:prstGeom>
          <a:noFill/>
          <a:ln w="12700">
            <a:solidFill>
              <a:srgbClr val="000000"/>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sz="1600" kern="0">
              <a:solidFill>
                <a:srgbClr val="000000"/>
              </a:solidFill>
              <a:latin typeface="Times New Roman" pitchFamily="18" charset="0"/>
            </a:endParaRPr>
          </a:p>
        </p:txBody>
      </p:sp>
      <p:cxnSp>
        <p:nvCxnSpPr>
          <p:cNvPr id="50" name="Connecteur droit 84"/>
          <p:cNvCxnSpPr>
            <a:cxnSpLocks noChangeShapeType="1"/>
          </p:cNvCxnSpPr>
          <p:nvPr/>
        </p:nvCxnSpPr>
        <p:spPr bwMode="auto">
          <a:xfrm>
            <a:off x="5214981" y="2146296"/>
            <a:ext cx="874713" cy="465137"/>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Connecteur droit 85"/>
          <p:cNvCxnSpPr>
            <a:cxnSpLocks noChangeShapeType="1"/>
          </p:cNvCxnSpPr>
          <p:nvPr/>
        </p:nvCxnSpPr>
        <p:spPr bwMode="auto">
          <a:xfrm>
            <a:off x="5288006" y="2043108"/>
            <a:ext cx="874713" cy="465138"/>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 name="Connecteur droit 92"/>
          <p:cNvCxnSpPr>
            <a:cxnSpLocks noChangeShapeType="1"/>
          </p:cNvCxnSpPr>
          <p:nvPr/>
        </p:nvCxnSpPr>
        <p:spPr bwMode="auto">
          <a:xfrm>
            <a:off x="5963779" y="844959"/>
            <a:ext cx="16510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Line 40"/>
          <p:cNvSpPr>
            <a:spLocks noChangeShapeType="1"/>
          </p:cNvSpPr>
          <p:nvPr/>
        </p:nvSpPr>
        <p:spPr bwMode="auto">
          <a:xfrm rot="5400000">
            <a:off x="3897406" y="1268851"/>
            <a:ext cx="1918719" cy="107760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1" name="Line 42"/>
          <p:cNvSpPr>
            <a:spLocks noChangeShapeType="1"/>
          </p:cNvSpPr>
          <p:nvPr/>
        </p:nvSpPr>
        <p:spPr bwMode="auto">
          <a:xfrm rot="6856160" flipV="1">
            <a:off x="4557420" y="1952010"/>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5" name="Freeform 43"/>
          <p:cNvSpPr>
            <a:spLocks/>
          </p:cNvSpPr>
          <p:nvPr/>
        </p:nvSpPr>
        <p:spPr bwMode="auto">
          <a:xfrm rot="6856160">
            <a:off x="4549494" y="2057687"/>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6" name="Rectangle 11"/>
          <p:cNvSpPr>
            <a:spLocks noChangeArrowheads="1"/>
          </p:cNvSpPr>
          <p:nvPr/>
        </p:nvSpPr>
        <p:spPr bwMode="auto">
          <a:xfrm rot="6856160">
            <a:off x="4169177" y="181628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79" name="Rectangle 14"/>
          <p:cNvSpPr>
            <a:spLocks noChangeArrowheads="1"/>
          </p:cNvSpPr>
          <p:nvPr/>
        </p:nvSpPr>
        <p:spPr bwMode="auto">
          <a:xfrm rot="17656160">
            <a:off x="4150590" y="1808010"/>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Q</a:t>
            </a:r>
            <a:endParaRPr lang="fr-FR" altLang="fr-FR" sz="1400" dirty="0">
              <a:latin typeface="Arial" charset="0"/>
            </a:endParaRPr>
          </a:p>
        </p:txBody>
      </p:sp>
      <p:sp>
        <p:nvSpPr>
          <p:cNvPr id="81" name="Rectangle 1159"/>
          <p:cNvSpPr>
            <a:spLocks noChangeArrowheads="1"/>
          </p:cNvSpPr>
          <p:nvPr/>
        </p:nvSpPr>
        <p:spPr bwMode="auto">
          <a:xfrm rot="5400000">
            <a:off x="7063753" y="573497"/>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2" name="Rectangle 1162"/>
          <p:cNvSpPr>
            <a:spLocks noChangeArrowheads="1"/>
          </p:cNvSpPr>
          <p:nvPr/>
        </p:nvSpPr>
        <p:spPr bwMode="auto">
          <a:xfrm>
            <a:off x="6935165" y="690750"/>
            <a:ext cx="62356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     Q</a:t>
            </a:r>
            <a:endParaRPr lang="fr-FR" altLang="fr-FR" sz="1400" dirty="0">
              <a:latin typeface="Arial" charset="0"/>
            </a:endParaRPr>
          </a:p>
        </p:txBody>
      </p:sp>
      <p:sp>
        <p:nvSpPr>
          <p:cNvPr id="83" name="Line 1200"/>
          <p:cNvSpPr>
            <a:spLocks noChangeShapeType="1"/>
          </p:cNvSpPr>
          <p:nvPr/>
        </p:nvSpPr>
        <p:spPr bwMode="auto">
          <a:xfrm rot="5400000">
            <a:off x="7080421" y="844959"/>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4" name="Triangle isocèle 3"/>
          <p:cNvSpPr>
            <a:spLocks noChangeArrowheads="1"/>
          </p:cNvSpPr>
          <p:nvPr/>
        </p:nvSpPr>
        <p:spPr bwMode="auto">
          <a:xfrm rot="16200000">
            <a:off x="6731171" y="773522"/>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5" name="Triangle isocèle 3"/>
          <p:cNvSpPr>
            <a:spLocks noChangeArrowheads="1"/>
          </p:cNvSpPr>
          <p:nvPr/>
        </p:nvSpPr>
        <p:spPr bwMode="auto">
          <a:xfrm rot="5400000" flipH="1">
            <a:off x="7405858" y="773522"/>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86" name="Group 833"/>
          <p:cNvGrpSpPr>
            <a:grpSpLocks/>
          </p:cNvGrpSpPr>
          <p:nvPr/>
        </p:nvGrpSpPr>
        <p:grpSpPr bwMode="auto">
          <a:xfrm>
            <a:off x="7016941" y="768759"/>
            <a:ext cx="152400" cy="152400"/>
            <a:chOff x="480" y="1968"/>
            <a:chExt cx="96" cy="96"/>
          </a:xfrm>
        </p:grpSpPr>
        <p:sp>
          <p:nvSpPr>
            <p:cNvPr id="87"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8"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1" name="ZoneTexte 90"/>
          <p:cNvSpPr txBox="1"/>
          <p:nvPr/>
        </p:nvSpPr>
        <p:spPr>
          <a:xfrm>
            <a:off x="4628572" y="3541122"/>
            <a:ext cx="3724161" cy="707886"/>
          </a:xfrm>
          <a:prstGeom prst="rect">
            <a:avLst/>
          </a:prstGeom>
          <a:noFill/>
        </p:spPr>
        <p:txBody>
          <a:bodyPr wrap="square" rtlCol="0">
            <a:spAutoFit/>
          </a:bodyPr>
          <a:lstStyle/>
          <a:p>
            <a:r>
              <a:rPr lang="fr-FR" sz="2000" dirty="0" smtClean="0"/>
              <a:t>La zone de tolérance peut être perpendiculaire à Q</a:t>
            </a:r>
            <a:endParaRPr lang="fr-FR" sz="2000" dirty="0"/>
          </a:p>
        </p:txBody>
      </p:sp>
      <p:sp>
        <p:nvSpPr>
          <p:cNvPr id="4" name="ZoneTexte 3"/>
          <p:cNvSpPr txBox="1"/>
          <p:nvPr/>
        </p:nvSpPr>
        <p:spPr>
          <a:xfrm>
            <a:off x="255648" y="680386"/>
            <a:ext cx="436338" cy="369332"/>
          </a:xfrm>
          <a:prstGeom prst="rect">
            <a:avLst/>
          </a:prstGeom>
          <a:noFill/>
        </p:spPr>
        <p:txBody>
          <a:bodyPr wrap="none" rtlCol="0">
            <a:spAutoFit/>
          </a:bodyPr>
          <a:lstStyle/>
          <a:p>
            <a:r>
              <a:rPr lang="fr-FR" dirty="0" smtClean="0"/>
              <a:t>(a)</a:t>
            </a:r>
            <a:endParaRPr lang="fr-FR" dirty="0"/>
          </a:p>
        </p:txBody>
      </p:sp>
      <p:sp>
        <p:nvSpPr>
          <p:cNvPr id="92" name="ZoneTexte 91"/>
          <p:cNvSpPr txBox="1"/>
          <p:nvPr/>
        </p:nvSpPr>
        <p:spPr>
          <a:xfrm>
            <a:off x="4478606" y="680386"/>
            <a:ext cx="447558" cy="369332"/>
          </a:xfrm>
          <a:prstGeom prst="rect">
            <a:avLst/>
          </a:prstGeom>
          <a:noFill/>
        </p:spPr>
        <p:txBody>
          <a:bodyPr wrap="none" rtlCol="0">
            <a:spAutoFit/>
          </a:bodyPr>
          <a:lstStyle/>
          <a:p>
            <a:r>
              <a:rPr lang="fr-FR" dirty="0" smtClean="0"/>
              <a:t>(b)</a:t>
            </a:r>
            <a:endParaRPr lang="fr-FR" dirty="0"/>
          </a:p>
        </p:txBody>
      </p:sp>
      <p:sp>
        <p:nvSpPr>
          <p:cNvPr id="93" name="Rectangle 40"/>
          <p:cNvSpPr>
            <a:spLocks noChangeArrowheads="1"/>
          </p:cNvSpPr>
          <p:nvPr/>
        </p:nvSpPr>
        <p:spPr bwMode="auto">
          <a:xfrm>
            <a:off x="2712414" y="12118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4" name="Line 41"/>
          <p:cNvSpPr>
            <a:spLocks noChangeShapeType="1"/>
          </p:cNvSpPr>
          <p:nvPr/>
        </p:nvSpPr>
        <p:spPr bwMode="auto">
          <a:xfrm flipV="1">
            <a:off x="2866402" y="1072100"/>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5" name="Freeform 42"/>
          <p:cNvSpPr>
            <a:spLocks/>
          </p:cNvSpPr>
          <p:nvPr/>
        </p:nvSpPr>
        <p:spPr bwMode="auto">
          <a:xfrm>
            <a:off x="2790202" y="106733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6" name="Rectangle 43"/>
          <p:cNvSpPr>
            <a:spLocks noChangeArrowheads="1"/>
          </p:cNvSpPr>
          <p:nvPr/>
        </p:nvSpPr>
        <p:spPr bwMode="auto">
          <a:xfrm>
            <a:off x="2707652" y="1205450"/>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97" name="Rectangle 40"/>
          <p:cNvSpPr>
            <a:spLocks noChangeArrowheads="1"/>
          </p:cNvSpPr>
          <p:nvPr/>
        </p:nvSpPr>
        <p:spPr bwMode="auto">
          <a:xfrm>
            <a:off x="6285246" y="115068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8" name="Line 41"/>
          <p:cNvSpPr>
            <a:spLocks noChangeShapeType="1"/>
          </p:cNvSpPr>
          <p:nvPr/>
        </p:nvSpPr>
        <p:spPr bwMode="auto">
          <a:xfrm flipV="1">
            <a:off x="6439234" y="1010981"/>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 name="Freeform 42"/>
          <p:cNvSpPr>
            <a:spLocks/>
          </p:cNvSpPr>
          <p:nvPr/>
        </p:nvSpPr>
        <p:spPr bwMode="auto">
          <a:xfrm>
            <a:off x="6363034" y="100621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0" name="Rectangle 43"/>
          <p:cNvSpPr>
            <a:spLocks noChangeArrowheads="1"/>
          </p:cNvSpPr>
          <p:nvPr/>
        </p:nvSpPr>
        <p:spPr bwMode="auto">
          <a:xfrm>
            <a:off x="6280484" y="1144331"/>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2" name="ZoneTexte 1"/>
          <p:cNvSpPr txBox="1"/>
          <p:nvPr/>
        </p:nvSpPr>
        <p:spPr>
          <a:xfrm>
            <a:off x="473817" y="4821382"/>
            <a:ext cx="2757293" cy="369332"/>
          </a:xfrm>
          <a:prstGeom prst="rect">
            <a:avLst/>
          </a:prstGeom>
          <a:noFill/>
        </p:spPr>
        <p:txBody>
          <a:bodyPr wrap="none" rtlCol="0">
            <a:spAutoFit/>
          </a:bodyPr>
          <a:lstStyle/>
          <a:p>
            <a:r>
              <a:rPr lang="fr-FR" dirty="0" smtClean="0"/>
              <a:t>=&gt; Double produit vectoriel</a:t>
            </a:r>
            <a:endParaRPr lang="fr-FR" dirty="0"/>
          </a:p>
        </p:txBody>
      </p:sp>
    </p:spTree>
    <p:extLst>
      <p:ext uri="{BB962C8B-B14F-4D97-AF65-F5344CB8AC3E}">
        <p14:creationId xmlns:p14="http://schemas.microsoft.com/office/powerpoint/2010/main" val="294511741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4" name="Rectangle 23"/>
          <p:cNvSpPr>
            <a:spLocks noChangeArrowheads="1"/>
          </p:cNvSpPr>
          <p:nvPr/>
        </p:nvSpPr>
        <p:spPr bwMode="auto">
          <a:xfrm>
            <a:off x="1922780" y="1764983"/>
            <a:ext cx="1419225"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05" name="Line 24"/>
          <p:cNvSpPr>
            <a:spLocks noChangeShapeType="1"/>
          </p:cNvSpPr>
          <p:nvPr/>
        </p:nvSpPr>
        <p:spPr bwMode="auto">
          <a:xfrm>
            <a:off x="2221230" y="1766570"/>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06" name="Line 25"/>
          <p:cNvSpPr>
            <a:spLocks noChangeShapeType="1"/>
          </p:cNvSpPr>
          <p:nvPr/>
        </p:nvSpPr>
        <p:spPr bwMode="auto">
          <a:xfrm>
            <a:off x="3002280" y="1766570"/>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07" name="Rectangle 26"/>
          <p:cNvSpPr>
            <a:spLocks noChangeArrowheads="1"/>
          </p:cNvSpPr>
          <p:nvPr/>
        </p:nvSpPr>
        <p:spPr bwMode="auto">
          <a:xfrm>
            <a:off x="2975293" y="1745933"/>
            <a:ext cx="4333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600">
                <a:latin typeface="Arial" charset="0"/>
              </a:rPr>
              <a:t>A  </a:t>
            </a:r>
          </a:p>
        </p:txBody>
      </p:sp>
      <p:sp>
        <p:nvSpPr>
          <p:cNvPr id="25608" name="Line 30"/>
          <p:cNvSpPr>
            <a:spLocks noChangeShapeType="1"/>
          </p:cNvSpPr>
          <p:nvPr/>
        </p:nvSpPr>
        <p:spPr bwMode="auto">
          <a:xfrm>
            <a:off x="1714819" y="1906270"/>
            <a:ext cx="188118" cy="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09" name="Rectangle 40"/>
          <p:cNvSpPr>
            <a:spLocks noChangeArrowheads="1"/>
          </p:cNvSpPr>
          <p:nvPr/>
        </p:nvSpPr>
        <p:spPr bwMode="auto">
          <a:xfrm>
            <a:off x="2491105" y="223170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10" name="Line 41"/>
          <p:cNvSpPr>
            <a:spLocks noChangeShapeType="1"/>
          </p:cNvSpPr>
          <p:nvPr/>
        </p:nvSpPr>
        <p:spPr bwMode="auto">
          <a:xfrm flipV="1">
            <a:off x="2645093" y="2092008"/>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11" name="Freeform 42"/>
          <p:cNvSpPr>
            <a:spLocks/>
          </p:cNvSpPr>
          <p:nvPr/>
        </p:nvSpPr>
        <p:spPr bwMode="auto">
          <a:xfrm>
            <a:off x="2568893" y="20872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12" name="Rectangle 43"/>
          <p:cNvSpPr>
            <a:spLocks noChangeArrowheads="1"/>
          </p:cNvSpPr>
          <p:nvPr/>
        </p:nvSpPr>
        <p:spPr bwMode="auto">
          <a:xfrm>
            <a:off x="2486343" y="222535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grpSp>
        <p:nvGrpSpPr>
          <p:cNvPr id="25613" name="Group 48"/>
          <p:cNvGrpSpPr>
            <a:grpSpLocks/>
          </p:cNvGrpSpPr>
          <p:nvPr/>
        </p:nvGrpSpPr>
        <p:grpSpPr bwMode="auto">
          <a:xfrm>
            <a:off x="1971993" y="1801495"/>
            <a:ext cx="215900" cy="215900"/>
            <a:chOff x="3277" y="1435"/>
            <a:chExt cx="136" cy="136"/>
          </a:xfrm>
        </p:grpSpPr>
        <p:sp>
          <p:nvSpPr>
            <p:cNvPr id="25700" name="Oval 49"/>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701" name="Line 50"/>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702" name="Line 51"/>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5614" name="Oval 59"/>
          <p:cNvSpPr>
            <a:spLocks noChangeArrowheads="1"/>
          </p:cNvSpPr>
          <p:nvPr/>
        </p:nvSpPr>
        <p:spPr bwMode="auto">
          <a:xfrm>
            <a:off x="1276668" y="2166620"/>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15" name="Line 974"/>
          <p:cNvSpPr>
            <a:spLocks noChangeShapeType="1"/>
          </p:cNvSpPr>
          <p:nvPr/>
        </p:nvSpPr>
        <p:spPr bwMode="auto">
          <a:xfrm flipV="1">
            <a:off x="1714818" y="1834833"/>
            <a:ext cx="0" cy="484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16" name="Rectangle 393"/>
          <p:cNvSpPr>
            <a:spLocks noChangeArrowheads="1"/>
          </p:cNvSpPr>
          <p:nvPr/>
        </p:nvSpPr>
        <p:spPr bwMode="auto">
          <a:xfrm>
            <a:off x="2291080" y="1768158"/>
            <a:ext cx="5048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400">
                <a:latin typeface="Arial" charset="0"/>
              </a:rPr>
              <a:t>S</a:t>
            </a:r>
            <a:r>
              <a:rPr lang="fr-FR" altLang="fr-FR" sz="1400">
                <a:latin typeface="Symbol" pitchFamily="18" charset="2"/>
              </a:rPr>
              <a:t>Æ</a:t>
            </a:r>
            <a:r>
              <a:rPr lang="fr-FR" altLang="fr-FR" sz="1400">
                <a:latin typeface="Arial" charset="0"/>
              </a:rPr>
              <a:t>t</a:t>
            </a:r>
          </a:p>
        </p:txBody>
      </p:sp>
      <p:sp>
        <p:nvSpPr>
          <p:cNvPr id="25617" name="Text Box 2"/>
          <p:cNvSpPr txBox="1">
            <a:spLocks noChangeArrowheads="1"/>
          </p:cNvSpPr>
          <p:nvPr/>
        </p:nvSpPr>
        <p:spPr bwMode="auto">
          <a:xfrm>
            <a:off x="136525" y="123825"/>
            <a:ext cx="6370638" cy="461963"/>
          </a:xfrm>
          <a:prstGeom prst="rect">
            <a:avLst/>
          </a:prstGeom>
          <a:solidFill>
            <a:srgbClr val="FFFFCC"/>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a:latin typeface="Arial" charset="0"/>
              </a:rPr>
              <a:t>ZONE DE TOLERANCE SUR UNE SPHERE</a:t>
            </a:r>
          </a:p>
        </p:txBody>
      </p:sp>
      <p:sp>
        <p:nvSpPr>
          <p:cNvPr id="25618" name="ZoneTexte 25"/>
          <p:cNvSpPr txBox="1">
            <a:spLocks noChangeArrowheads="1"/>
          </p:cNvSpPr>
          <p:nvPr/>
        </p:nvSpPr>
        <p:spPr bwMode="auto">
          <a:xfrm>
            <a:off x="-41275" y="1430020"/>
            <a:ext cx="17876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Zone sphérique</a:t>
            </a:r>
          </a:p>
        </p:txBody>
      </p:sp>
      <p:sp>
        <p:nvSpPr>
          <p:cNvPr id="25619" name="Rectangle 23"/>
          <p:cNvSpPr>
            <a:spLocks noChangeArrowheads="1"/>
          </p:cNvSpPr>
          <p:nvPr/>
        </p:nvSpPr>
        <p:spPr bwMode="auto">
          <a:xfrm>
            <a:off x="1932305" y="3329623"/>
            <a:ext cx="1288733" cy="30956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20" name="Line 24"/>
          <p:cNvSpPr>
            <a:spLocks noChangeShapeType="1"/>
          </p:cNvSpPr>
          <p:nvPr/>
        </p:nvSpPr>
        <p:spPr bwMode="auto">
          <a:xfrm>
            <a:off x="2230755" y="3335973"/>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21" name="Line 25"/>
          <p:cNvSpPr>
            <a:spLocks noChangeShapeType="1"/>
          </p:cNvSpPr>
          <p:nvPr/>
        </p:nvSpPr>
        <p:spPr bwMode="auto">
          <a:xfrm>
            <a:off x="2910205" y="3324860"/>
            <a:ext cx="0" cy="296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22" name="Rectangle 26"/>
          <p:cNvSpPr>
            <a:spLocks noChangeArrowheads="1"/>
          </p:cNvSpPr>
          <p:nvPr/>
        </p:nvSpPr>
        <p:spPr bwMode="auto">
          <a:xfrm>
            <a:off x="2895919" y="3304223"/>
            <a:ext cx="396556"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600" dirty="0">
                <a:latin typeface="Arial" charset="0"/>
              </a:rPr>
              <a:t>A</a:t>
            </a:r>
            <a:r>
              <a:rPr lang="fr-FR" altLang="fr-FR" sz="1600" dirty="0" smtClean="0">
                <a:latin typeface="Arial" charset="0"/>
              </a:rPr>
              <a:t>  </a:t>
            </a:r>
            <a:endParaRPr lang="fr-FR" altLang="fr-FR" sz="1600" dirty="0">
              <a:latin typeface="Arial" charset="0"/>
            </a:endParaRPr>
          </a:p>
        </p:txBody>
      </p:sp>
      <p:sp>
        <p:nvSpPr>
          <p:cNvPr id="25624" name="Rectangle 40"/>
          <p:cNvSpPr>
            <a:spLocks noChangeArrowheads="1"/>
          </p:cNvSpPr>
          <p:nvPr/>
        </p:nvSpPr>
        <p:spPr bwMode="auto">
          <a:xfrm>
            <a:off x="2395855" y="378364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25" name="Line 41"/>
          <p:cNvSpPr>
            <a:spLocks noChangeShapeType="1"/>
          </p:cNvSpPr>
          <p:nvPr/>
        </p:nvSpPr>
        <p:spPr bwMode="auto">
          <a:xfrm flipV="1">
            <a:off x="2549843" y="3643948"/>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26" name="Freeform 42"/>
          <p:cNvSpPr>
            <a:spLocks/>
          </p:cNvSpPr>
          <p:nvPr/>
        </p:nvSpPr>
        <p:spPr bwMode="auto">
          <a:xfrm>
            <a:off x="2473643" y="363918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27" name="Rectangle 43"/>
          <p:cNvSpPr>
            <a:spLocks noChangeArrowheads="1"/>
          </p:cNvSpPr>
          <p:nvPr/>
        </p:nvSpPr>
        <p:spPr bwMode="auto">
          <a:xfrm>
            <a:off x="2391093" y="3777298"/>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grpSp>
        <p:nvGrpSpPr>
          <p:cNvPr id="25628" name="Group 48"/>
          <p:cNvGrpSpPr>
            <a:grpSpLocks/>
          </p:cNvGrpSpPr>
          <p:nvPr/>
        </p:nvGrpSpPr>
        <p:grpSpPr bwMode="auto">
          <a:xfrm>
            <a:off x="1981518" y="3370898"/>
            <a:ext cx="215900" cy="215900"/>
            <a:chOff x="3277" y="1435"/>
            <a:chExt cx="136" cy="136"/>
          </a:xfrm>
        </p:grpSpPr>
        <p:sp>
          <p:nvSpPr>
            <p:cNvPr id="25697" name="Oval 49"/>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98" name="Line 50"/>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99" name="Line 51"/>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5630" name="Rectangle 393"/>
          <p:cNvSpPr>
            <a:spLocks noChangeArrowheads="1"/>
          </p:cNvSpPr>
          <p:nvPr/>
        </p:nvSpPr>
        <p:spPr bwMode="auto">
          <a:xfrm>
            <a:off x="2184718" y="3326448"/>
            <a:ext cx="384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400">
                <a:latin typeface="Symbol" pitchFamily="18" charset="2"/>
              </a:rPr>
              <a:t>Æ</a:t>
            </a:r>
            <a:r>
              <a:rPr lang="fr-FR" altLang="fr-FR" sz="1400">
                <a:latin typeface="Arial" charset="0"/>
              </a:rPr>
              <a:t>t</a:t>
            </a:r>
          </a:p>
        </p:txBody>
      </p:sp>
      <p:sp>
        <p:nvSpPr>
          <p:cNvPr id="25632" name="Rectangle 23"/>
          <p:cNvSpPr>
            <a:spLocks noChangeArrowheads="1"/>
          </p:cNvSpPr>
          <p:nvPr/>
        </p:nvSpPr>
        <p:spPr bwMode="auto">
          <a:xfrm>
            <a:off x="1933575" y="5026343"/>
            <a:ext cx="1198563" cy="3127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33" name="Line 24"/>
          <p:cNvSpPr>
            <a:spLocks noChangeShapeType="1"/>
          </p:cNvSpPr>
          <p:nvPr/>
        </p:nvSpPr>
        <p:spPr bwMode="auto">
          <a:xfrm>
            <a:off x="2232025" y="503586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34" name="Line 25"/>
          <p:cNvSpPr>
            <a:spLocks noChangeShapeType="1"/>
          </p:cNvSpPr>
          <p:nvPr/>
        </p:nvSpPr>
        <p:spPr bwMode="auto">
          <a:xfrm>
            <a:off x="2820988" y="5035868"/>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35" name="Rectangle 26"/>
          <p:cNvSpPr>
            <a:spLocks noChangeArrowheads="1"/>
          </p:cNvSpPr>
          <p:nvPr/>
        </p:nvSpPr>
        <p:spPr bwMode="auto">
          <a:xfrm>
            <a:off x="2794000" y="5015230"/>
            <a:ext cx="4333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600">
                <a:latin typeface="Arial" charset="0"/>
              </a:rPr>
              <a:t>A  </a:t>
            </a:r>
          </a:p>
        </p:txBody>
      </p:sp>
      <p:sp>
        <p:nvSpPr>
          <p:cNvPr id="25636" name="Line 30"/>
          <p:cNvSpPr>
            <a:spLocks noChangeShapeType="1"/>
          </p:cNvSpPr>
          <p:nvPr/>
        </p:nvSpPr>
        <p:spPr bwMode="auto">
          <a:xfrm>
            <a:off x="1677988" y="5175568"/>
            <a:ext cx="254317" cy="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37" name="Rectangle 40"/>
          <p:cNvSpPr>
            <a:spLocks noChangeArrowheads="1"/>
          </p:cNvSpPr>
          <p:nvPr/>
        </p:nvSpPr>
        <p:spPr bwMode="auto">
          <a:xfrm>
            <a:off x="2233613" y="547560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38" name="Line 41"/>
          <p:cNvSpPr>
            <a:spLocks noChangeShapeType="1"/>
          </p:cNvSpPr>
          <p:nvPr/>
        </p:nvSpPr>
        <p:spPr bwMode="auto">
          <a:xfrm flipV="1">
            <a:off x="2387600" y="5335905"/>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39" name="Freeform 42"/>
          <p:cNvSpPr>
            <a:spLocks/>
          </p:cNvSpPr>
          <p:nvPr/>
        </p:nvSpPr>
        <p:spPr bwMode="auto">
          <a:xfrm>
            <a:off x="2311400" y="5331143"/>
            <a:ext cx="153988"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40" name="Rectangle 43"/>
          <p:cNvSpPr>
            <a:spLocks noChangeArrowheads="1"/>
          </p:cNvSpPr>
          <p:nvPr/>
        </p:nvSpPr>
        <p:spPr bwMode="auto">
          <a:xfrm>
            <a:off x="2228850" y="5469255"/>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grpSp>
        <p:nvGrpSpPr>
          <p:cNvPr id="25641" name="Group 48"/>
          <p:cNvGrpSpPr>
            <a:grpSpLocks/>
          </p:cNvGrpSpPr>
          <p:nvPr/>
        </p:nvGrpSpPr>
        <p:grpSpPr bwMode="auto">
          <a:xfrm>
            <a:off x="1982788" y="5070793"/>
            <a:ext cx="215900" cy="215900"/>
            <a:chOff x="3277" y="1435"/>
            <a:chExt cx="136" cy="136"/>
          </a:xfrm>
        </p:grpSpPr>
        <p:sp>
          <p:nvSpPr>
            <p:cNvPr id="25694" name="Oval 49"/>
            <p:cNvSpPr>
              <a:spLocks noChangeArrowheads="1"/>
            </p:cNvSpPr>
            <p:nvPr/>
          </p:nvSpPr>
          <p:spPr bwMode="auto">
            <a:xfrm>
              <a:off x="3307" y="1465"/>
              <a:ext cx="76" cy="7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95" name="Line 50"/>
            <p:cNvSpPr>
              <a:spLocks noChangeShapeType="1"/>
            </p:cNvSpPr>
            <p:nvPr/>
          </p:nvSpPr>
          <p:spPr bwMode="auto">
            <a:xfrm>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96" name="Line 51"/>
            <p:cNvSpPr>
              <a:spLocks noChangeShapeType="1"/>
            </p:cNvSpPr>
            <p:nvPr/>
          </p:nvSpPr>
          <p:spPr bwMode="auto">
            <a:xfrm rot="5400000">
              <a:off x="3345" y="1435"/>
              <a:ext cx="0" cy="13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5644" name="Rectangle 393"/>
          <p:cNvSpPr>
            <a:spLocks noChangeArrowheads="1"/>
          </p:cNvSpPr>
          <p:nvPr/>
        </p:nvSpPr>
        <p:spPr bwMode="auto">
          <a:xfrm>
            <a:off x="2308225" y="5010468"/>
            <a:ext cx="2349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1400">
                <a:latin typeface="Arial" charset="0"/>
              </a:rPr>
              <a:t>t</a:t>
            </a:r>
          </a:p>
        </p:txBody>
      </p:sp>
      <p:sp>
        <p:nvSpPr>
          <p:cNvPr id="25648" name="Rectangle 1159"/>
          <p:cNvSpPr>
            <a:spLocks noChangeArrowheads="1"/>
          </p:cNvSpPr>
          <p:nvPr/>
        </p:nvSpPr>
        <p:spPr bwMode="auto">
          <a:xfrm rot="5400000">
            <a:off x="3524251" y="4894580"/>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49" name="Rectangle 1162"/>
          <p:cNvSpPr>
            <a:spLocks noChangeArrowheads="1"/>
          </p:cNvSpPr>
          <p:nvPr/>
        </p:nvSpPr>
        <p:spPr bwMode="auto">
          <a:xfrm>
            <a:off x="3669983" y="501205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25650" name="Line 1200"/>
          <p:cNvSpPr>
            <a:spLocks noChangeShapeType="1"/>
          </p:cNvSpPr>
          <p:nvPr/>
        </p:nvSpPr>
        <p:spPr bwMode="auto">
          <a:xfrm rot="5400000">
            <a:off x="3540919" y="5166837"/>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51" name="Triangle isocèle 3"/>
          <p:cNvSpPr>
            <a:spLocks noChangeArrowheads="1"/>
          </p:cNvSpPr>
          <p:nvPr/>
        </p:nvSpPr>
        <p:spPr bwMode="auto">
          <a:xfrm rot="-5400000">
            <a:off x="3185319" y="5095399"/>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52" name="Triangle isocèle 3"/>
          <p:cNvSpPr>
            <a:spLocks noChangeArrowheads="1"/>
          </p:cNvSpPr>
          <p:nvPr/>
        </p:nvSpPr>
        <p:spPr bwMode="auto">
          <a:xfrm rot="5400000" flipH="1">
            <a:off x="3866356" y="5095399"/>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62" name="Rectangle 1159"/>
          <p:cNvSpPr>
            <a:spLocks noChangeArrowheads="1"/>
          </p:cNvSpPr>
          <p:nvPr/>
        </p:nvSpPr>
        <p:spPr bwMode="auto">
          <a:xfrm rot="5400000">
            <a:off x="3565843" y="3201035"/>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63" name="Rectangle 1162"/>
          <p:cNvSpPr>
            <a:spLocks noChangeArrowheads="1"/>
          </p:cNvSpPr>
          <p:nvPr/>
        </p:nvSpPr>
        <p:spPr bwMode="auto">
          <a:xfrm>
            <a:off x="3437255" y="3318510"/>
            <a:ext cx="546100"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   A</a:t>
            </a:r>
          </a:p>
        </p:txBody>
      </p:sp>
      <p:sp>
        <p:nvSpPr>
          <p:cNvPr id="25664" name="Line 1200"/>
          <p:cNvSpPr>
            <a:spLocks noChangeShapeType="1"/>
          </p:cNvSpPr>
          <p:nvPr/>
        </p:nvSpPr>
        <p:spPr bwMode="auto">
          <a:xfrm rot="5400000">
            <a:off x="3582511" y="3473292"/>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65" name="Triangle isocèle 3"/>
          <p:cNvSpPr>
            <a:spLocks noChangeArrowheads="1"/>
          </p:cNvSpPr>
          <p:nvPr/>
        </p:nvSpPr>
        <p:spPr bwMode="auto">
          <a:xfrm rot="-5400000">
            <a:off x="3226911" y="3401854"/>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66" name="Triangle isocèle 3"/>
          <p:cNvSpPr>
            <a:spLocks noChangeArrowheads="1"/>
          </p:cNvSpPr>
          <p:nvPr/>
        </p:nvSpPr>
        <p:spPr bwMode="auto">
          <a:xfrm rot="5400000" flipH="1">
            <a:off x="3907949" y="3401854"/>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25667" name="Arc 971" descr="Diagonales larges vers le bas"/>
          <p:cNvSpPr>
            <a:spLocks/>
          </p:cNvSpPr>
          <p:nvPr/>
        </p:nvSpPr>
        <p:spPr bwMode="auto">
          <a:xfrm rot="16200000" flipV="1">
            <a:off x="1082992" y="2001521"/>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68" name="Forme libre 102"/>
          <p:cNvSpPr>
            <a:spLocks/>
          </p:cNvSpPr>
          <p:nvPr/>
        </p:nvSpPr>
        <p:spPr bwMode="auto">
          <a:xfrm>
            <a:off x="295593" y="1863408"/>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25669" name="Rectangle 103"/>
          <p:cNvSpPr>
            <a:spLocks noChangeArrowheads="1"/>
          </p:cNvSpPr>
          <p:nvPr/>
        </p:nvSpPr>
        <p:spPr bwMode="auto">
          <a:xfrm>
            <a:off x="1098868" y="2144395"/>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25670" name="Connecteur droit 105"/>
          <p:cNvCxnSpPr>
            <a:cxnSpLocks noChangeShapeType="1"/>
          </p:cNvCxnSpPr>
          <p:nvPr/>
        </p:nvCxnSpPr>
        <p:spPr bwMode="auto">
          <a:xfrm>
            <a:off x="1116330" y="2144395"/>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671" name="Rectangle 40"/>
          <p:cNvSpPr>
            <a:spLocks noChangeArrowheads="1"/>
          </p:cNvSpPr>
          <p:nvPr/>
        </p:nvSpPr>
        <p:spPr bwMode="auto">
          <a:xfrm>
            <a:off x="700405" y="277304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5672" name="Line 41"/>
          <p:cNvSpPr>
            <a:spLocks noChangeShapeType="1"/>
          </p:cNvSpPr>
          <p:nvPr/>
        </p:nvSpPr>
        <p:spPr bwMode="auto">
          <a:xfrm flipV="1">
            <a:off x="854393" y="2633345"/>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673" name="Freeform 42"/>
          <p:cNvSpPr>
            <a:spLocks/>
          </p:cNvSpPr>
          <p:nvPr/>
        </p:nvSpPr>
        <p:spPr bwMode="auto">
          <a:xfrm rot="20360408">
            <a:off x="765398" y="2607443"/>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674" name="Rectangle 43"/>
          <p:cNvSpPr>
            <a:spLocks noChangeArrowheads="1"/>
          </p:cNvSpPr>
          <p:nvPr/>
        </p:nvSpPr>
        <p:spPr bwMode="auto">
          <a:xfrm>
            <a:off x="695643" y="2766695"/>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25675" name="Connecteur droit 20"/>
          <p:cNvCxnSpPr>
            <a:cxnSpLocks noChangeShapeType="1"/>
            <a:endCxn id="25667" idx="2"/>
          </p:cNvCxnSpPr>
          <p:nvPr/>
        </p:nvCxnSpPr>
        <p:spPr bwMode="auto">
          <a:xfrm>
            <a:off x="141605" y="2309495"/>
            <a:ext cx="157162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678" name="ZoneTexte 42"/>
          <p:cNvSpPr txBox="1">
            <a:spLocks noChangeArrowheads="1"/>
          </p:cNvSpPr>
          <p:nvPr/>
        </p:nvSpPr>
        <p:spPr bwMode="auto">
          <a:xfrm>
            <a:off x="5743574" y="3094038"/>
            <a:ext cx="3400426"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a:latin typeface="Arial" charset="0"/>
              </a:rPr>
              <a:t>La zone de tolérance </a:t>
            </a:r>
            <a:r>
              <a:rPr lang="fr-FR" altLang="fr-FR" sz="1600" dirty="0" smtClean="0">
                <a:latin typeface="Arial" charset="0"/>
              </a:rPr>
              <a:t>est cylindrique</a:t>
            </a:r>
            <a:r>
              <a:rPr lang="fr-FR" altLang="fr-FR" sz="1600" dirty="0">
                <a:latin typeface="Arial" charset="0"/>
              </a:rPr>
              <a:t>.</a:t>
            </a:r>
          </a:p>
          <a:p>
            <a:pPr>
              <a:spcBef>
                <a:spcPct val="0"/>
              </a:spcBef>
              <a:buFontTx/>
              <a:buNone/>
            </a:pPr>
            <a:r>
              <a:rPr lang="fr-FR" altLang="fr-FR" sz="1600" dirty="0" smtClean="0">
                <a:latin typeface="Arial" charset="0"/>
              </a:rPr>
              <a:t>La </a:t>
            </a:r>
            <a:r>
              <a:rPr lang="fr-FR" altLang="fr-FR" sz="1600" dirty="0">
                <a:latin typeface="Arial" charset="0"/>
              </a:rPr>
              <a:t>zone de tolérance est </a:t>
            </a:r>
            <a:r>
              <a:rPr lang="fr-FR" altLang="fr-FR" sz="1600" dirty="0" smtClean="0">
                <a:latin typeface="Arial" charset="0"/>
              </a:rPr>
              <a:t>un cylindre </a:t>
            </a:r>
            <a:r>
              <a:rPr lang="fr-FR" altLang="fr-FR" sz="1600" dirty="0">
                <a:latin typeface="Arial" charset="0"/>
                <a:sym typeface="Symbol"/>
              </a:rPr>
              <a:t></a:t>
            </a:r>
            <a:r>
              <a:rPr lang="fr-FR" altLang="fr-FR" sz="1600" dirty="0">
                <a:latin typeface="Arial" charset="0"/>
              </a:rPr>
              <a:t>t </a:t>
            </a:r>
            <a:r>
              <a:rPr lang="fr-FR" altLang="fr-FR" sz="1600" dirty="0" smtClean="0">
                <a:latin typeface="Arial" charset="0"/>
              </a:rPr>
              <a:t> parallèle à A. La zone est centrée sur le </a:t>
            </a:r>
            <a:r>
              <a:rPr lang="fr-FR" altLang="fr-FR" sz="1600" dirty="0">
                <a:latin typeface="Arial" charset="0"/>
              </a:rPr>
              <a:t>centre de la sphère nominale.</a:t>
            </a:r>
            <a:r>
              <a:rPr lang="fr-FR" altLang="fr-FR" sz="1600" dirty="0" smtClean="0">
                <a:latin typeface="Arial" charset="0"/>
              </a:rPr>
              <a:t> </a:t>
            </a:r>
          </a:p>
        </p:txBody>
      </p:sp>
      <p:sp>
        <p:nvSpPr>
          <p:cNvPr id="25679" name="ZoneTexte 104"/>
          <p:cNvSpPr txBox="1">
            <a:spLocks noChangeArrowheads="1"/>
          </p:cNvSpPr>
          <p:nvPr/>
        </p:nvSpPr>
        <p:spPr bwMode="auto">
          <a:xfrm>
            <a:off x="5743575" y="5019992"/>
            <a:ext cx="30543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600" dirty="0">
                <a:latin typeface="Arial" charset="0"/>
              </a:rPr>
              <a:t>La zone de tolérance est comprise entre 2 plans  </a:t>
            </a:r>
            <a:r>
              <a:rPr lang="fr-FR" altLang="fr-FR" sz="1600" dirty="0" smtClean="0">
                <a:latin typeface="Arial" charset="0"/>
              </a:rPr>
              <a:t>distants </a:t>
            </a:r>
            <a:r>
              <a:rPr lang="fr-FR" altLang="fr-FR" sz="1600" dirty="0">
                <a:latin typeface="Arial" charset="0"/>
              </a:rPr>
              <a:t>de t </a:t>
            </a:r>
            <a:r>
              <a:rPr lang="fr-FR" altLang="fr-FR" sz="1600" dirty="0" smtClean="0">
                <a:latin typeface="Arial" charset="0"/>
              </a:rPr>
              <a:t>perpendiculaires </a:t>
            </a:r>
            <a:r>
              <a:rPr lang="fr-FR" altLang="fr-FR" sz="1600" dirty="0">
                <a:latin typeface="Arial" charset="0"/>
              </a:rPr>
              <a:t>à </a:t>
            </a:r>
            <a:r>
              <a:rPr lang="fr-FR" altLang="fr-FR" sz="1600" dirty="0" smtClean="0">
                <a:latin typeface="Arial" charset="0"/>
              </a:rPr>
              <a:t>A. </a:t>
            </a:r>
            <a:r>
              <a:rPr lang="fr-FR" altLang="fr-FR" sz="1600" dirty="0">
                <a:latin typeface="Arial" charset="0"/>
              </a:rPr>
              <a:t>La zone est centrée sur le centre de la sphère nominale</a:t>
            </a:r>
            <a:r>
              <a:rPr lang="fr-FR" altLang="fr-FR" sz="1600" dirty="0" smtClean="0">
                <a:latin typeface="Arial" charset="0"/>
              </a:rPr>
              <a:t>.</a:t>
            </a:r>
            <a:endParaRPr lang="fr-FR" altLang="fr-FR" sz="1600" dirty="0">
              <a:latin typeface="Arial" charset="0"/>
            </a:endParaRPr>
          </a:p>
        </p:txBody>
      </p:sp>
      <p:grpSp>
        <p:nvGrpSpPr>
          <p:cNvPr id="25680" name="Groupe 91"/>
          <p:cNvGrpSpPr>
            <a:grpSpLocks/>
          </p:cNvGrpSpPr>
          <p:nvPr/>
        </p:nvGrpSpPr>
        <p:grpSpPr bwMode="auto">
          <a:xfrm>
            <a:off x="2713355" y="1799908"/>
            <a:ext cx="271463" cy="247650"/>
            <a:chOff x="6540501" y="508001"/>
            <a:chExt cx="271462" cy="247650"/>
          </a:xfrm>
        </p:grpSpPr>
        <p:sp>
          <p:nvSpPr>
            <p:cNvPr id="25689" name="Rectangle 789"/>
            <p:cNvSpPr>
              <a:spLocks noChangeArrowheads="1"/>
            </p:cNvSpPr>
            <p:nvPr/>
          </p:nvSpPr>
          <p:spPr bwMode="auto">
            <a:xfrm>
              <a:off x="6540501" y="508001"/>
              <a:ext cx="271462"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25690" name="Oval 790"/>
            <p:cNvSpPr>
              <a:spLocks noChangeArrowheads="1"/>
            </p:cNvSpPr>
            <p:nvPr/>
          </p:nvSpPr>
          <p:spPr bwMode="auto">
            <a:xfrm rot="5400000">
              <a:off x="6568282" y="52467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grpSp>
        <p:nvGrpSpPr>
          <p:cNvPr id="25681" name="Groupe 94"/>
          <p:cNvGrpSpPr>
            <a:grpSpLocks/>
          </p:cNvGrpSpPr>
          <p:nvPr/>
        </p:nvGrpSpPr>
        <p:grpSpPr bwMode="auto">
          <a:xfrm>
            <a:off x="2524443" y="3353435"/>
            <a:ext cx="271462" cy="247650"/>
            <a:chOff x="6540501" y="508001"/>
            <a:chExt cx="271462" cy="247650"/>
          </a:xfrm>
        </p:grpSpPr>
        <p:sp>
          <p:nvSpPr>
            <p:cNvPr id="25687" name="Rectangle 789"/>
            <p:cNvSpPr>
              <a:spLocks noChangeArrowheads="1"/>
            </p:cNvSpPr>
            <p:nvPr/>
          </p:nvSpPr>
          <p:spPr bwMode="auto">
            <a:xfrm>
              <a:off x="6540501" y="508001"/>
              <a:ext cx="271462"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25688" name="Oval 790"/>
            <p:cNvSpPr>
              <a:spLocks noChangeArrowheads="1"/>
            </p:cNvSpPr>
            <p:nvPr/>
          </p:nvSpPr>
          <p:spPr bwMode="auto">
            <a:xfrm rot="5400000">
              <a:off x="6568282" y="52467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grpSp>
        <p:nvGrpSpPr>
          <p:cNvPr id="25682" name="Groupe 97"/>
          <p:cNvGrpSpPr>
            <a:grpSpLocks/>
          </p:cNvGrpSpPr>
          <p:nvPr/>
        </p:nvGrpSpPr>
        <p:grpSpPr bwMode="auto">
          <a:xfrm>
            <a:off x="2495550" y="5040630"/>
            <a:ext cx="271463" cy="247650"/>
            <a:chOff x="6540501" y="508001"/>
            <a:chExt cx="271462" cy="247650"/>
          </a:xfrm>
        </p:grpSpPr>
        <p:sp>
          <p:nvSpPr>
            <p:cNvPr id="25685" name="Rectangle 789"/>
            <p:cNvSpPr>
              <a:spLocks noChangeArrowheads="1"/>
            </p:cNvSpPr>
            <p:nvPr/>
          </p:nvSpPr>
          <p:spPr bwMode="auto">
            <a:xfrm>
              <a:off x="6540501" y="508001"/>
              <a:ext cx="271462"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25686" name="Oval 790"/>
            <p:cNvSpPr>
              <a:spLocks noChangeArrowheads="1"/>
            </p:cNvSpPr>
            <p:nvPr/>
          </p:nvSpPr>
          <p:spPr bwMode="auto">
            <a:xfrm rot="5400000">
              <a:off x="6568282" y="524670"/>
              <a:ext cx="215900" cy="2159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sp>
        <p:nvSpPr>
          <p:cNvPr id="25683" name="ZoneTexte 42"/>
          <p:cNvSpPr txBox="1">
            <a:spLocks noChangeArrowheads="1"/>
          </p:cNvSpPr>
          <p:nvPr/>
        </p:nvSpPr>
        <p:spPr bwMode="auto">
          <a:xfrm>
            <a:off x="5743575" y="1712595"/>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latin typeface="Arial" charset="0"/>
              </a:rPr>
              <a:t>La </a:t>
            </a:r>
            <a:r>
              <a:rPr lang="fr-FR" altLang="fr-FR" sz="1600" dirty="0">
                <a:latin typeface="Arial" charset="0"/>
              </a:rPr>
              <a:t>zone de tolérance est une sphère </a:t>
            </a:r>
            <a:r>
              <a:rPr lang="fr-FR" altLang="fr-FR" sz="1600" dirty="0" smtClean="0">
                <a:latin typeface="Arial" charset="0"/>
                <a:sym typeface="Symbol"/>
              </a:rPr>
              <a:t></a:t>
            </a:r>
            <a:r>
              <a:rPr lang="fr-FR" altLang="fr-FR" sz="1600" dirty="0" smtClean="0">
                <a:latin typeface="Arial" charset="0"/>
              </a:rPr>
              <a:t>t centrée sur le centre de la sphère nominale.</a:t>
            </a:r>
            <a:endParaRPr lang="fr-FR" altLang="fr-FR" sz="1600" dirty="0">
              <a:latin typeface="Arial" charset="0"/>
            </a:endParaRPr>
          </a:p>
        </p:txBody>
      </p:sp>
      <p:sp>
        <p:nvSpPr>
          <p:cNvPr id="25684" name="ZoneTexte 2"/>
          <p:cNvSpPr txBox="1">
            <a:spLocks noChangeArrowheads="1"/>
          </p:cNvSpPr>
          <p:nvPr/>
        </p:nvSpPr>
        <p:spPr bwMode="auto">
          <a:xfrm>
            <a:off x="188913" y="612775"/>
            <a:ext cx="871061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800" dirty="0">
                <a:latin typeface="Arial" charset="0"/>
              </a:rPr>
              <a:t>Dans les 3 cas, l'élément tolérancé est le centre de la </a:t>
            </a:r>
            <a:r>
              <a:rPr lang="fr-FR" altLang="fr-FR" sz="1800" dirty="0" smtClean="0">
                <a:latin typeface="Arial" charset="0"/>
              </a:rPr>
              <a:t>sphère. Le </a:t>
            </a:r>
            <a:r>
              <a:rPr lang="fr-FR" altLang="fr-FR" sz="1800" dirty="0">
                <a:latin typeface="Arial" charset="0"/>
              </a:rPr>
              <a:t>modèle nominal est associé à la surface conique</a:t>
            </a:r>
            <a:r>
              <a:rPr lang="fr-FR" altLang="fr-FR" sz="1800" dirty="0" smtClean="0">
                <a:latin typeface="Arial" charset="0"/>
              </a:rPr>
              <a:t>. La seule direction remarquable de A est son axe.</a:t>
            </a:r>
            <a:endParaRPr lang="fr-FR" altLang="fr-FR" sz="1800" dirty="0">
              <a:latin typeface="Arial" charset="0"/>
            </a:endParaRPr>
          </a:p>
          <a:p>
            <a:pPr>
              <a:spcBef>
                <a:spcPct val="0"/>
              </a:spcBef>
              <a:buFontTx/>
              <a:buNone/>
            </a:pPr>
            <a:endParaRPr lang="fr-FR" altLang="fr-FR" sz="1800" dirty="0">
              <a:latin typeface="Arial" charset="0"/>
            </a:endParaRPr>
          </a:p>
        </p:txBody>
      </p:sp>
      <p:sp>
        <p:nvSpPr>
          <p:cNvPr id="111" name="Line 30"/>
          <p:cNvSpPr>
            <a:spLocks noChangeShapeType="1"/>
          </p:cNvSpPr>
          <p:nvPr/>
        </p:nvSpPr>
        <p:spPr bwMode="auto">
          <a:xfrm>
            <a:off x="1699579" y="3492183"/>
            <a:ext cx="223202" cy="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2" name="Oval 59"/>
          <p:cNvSpPr>
            <a:spLocks noChangeArrowheads="1"/>
          </p:cNvSpPr>
          <p:nvPr/>
        </p:nvSpPr>
        <p:spPr bwMode="auto">
          <a:xfrm>
            <a:off x="1261428" y="3752533"/>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3" name="Line 974"/>
          <p:cNvSpPr>
            <a:spLocks noChangeShapeType="1"/>
          </p:cNvSpPr>
          <p:nvPr/>
        </p:nvSpPr>
        <p:spPr bwMode="auto">
          <a:xfrm flipV="1">
            <a:off x="1699578" y="3420746"/>
            <a:ext cx="0" cy="484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4" name="Arc 971" descr="Diagonales larges vers le bas"/>
          <p:cNvSpPr>
            <a:spLocks/>
          </p:cNvSpPr>
          <p:nvPr/>
        </p:nvSpPr>
        <p:spPr bwMode="auto">
          <a:xfrm rot="16200000" flipV="1">
            <a:off x="1067752" y="3587434"/>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Forme libre 102"/>
          <p:cNvSpPr>
            <a:spLocks/>
          </p:cNvSpPr>
          <p:nvPr/>
        </p:nvSpPr>
        <p:spPr bwMode="auto">
          <a:xfrm>
            <a:off x="280353" y="3449321"/>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16" name="Rectangle 103"/>
          <p:cNvSpPr>
            <a:spLocks noChangeArrowheads="1"/>
          </p:cNvSpPr>
          <p:nvPr/>
        </p:nvSpPr>
        <p:spPr bwMode="auto">
          <a:xfrm>
            <a:off x="1083628" y="3730308"/>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17" name="Connecteur droit 105"/>
          <p:cNvCxnSpPr>
            <a:cxnSpLocks noChangeShapeType="1"/>
          </p:cNvCxnSpPr>
          <p:nvPr/>
        </p:nvCxnSpPr>
        <p:spPr bwMode="auto">
          <a:xfrm>
            <a:off x="1101090" y="3730308"/>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8" name="Rectangle 40"/>
          <p:cNvSpPr>
            <a:spLocks noChangeArrowheads="1"/>
          </p:cNvSpPr>
          <p:nvPr/>
        </p:nvSpPr>
        <p:spPr bwMode="auto">
          <a:xfrm>
            <a:off x="685165" y="435895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9" name="Line 41"/>
          <p:cNvSpPr>
            <a:spLocks noChangeShapeType="1"/>
          </p:cNvSpPr>
          <p:nvPr/>
        </p:nvSpPr>
        <p:spPr bwMode="auto">
          <a:xfrm flipV="1">
            <a:off x="839153" y="4219258"/>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1" name="Rectangle 43"/>
          <p:cNvSpPr>
            <a:spLocks noChangeArrowheads="1"/>
          </p:cNvSpPr>
          <p:nvPr/>
        </p:nvSpPr>
        <p:spPr bwMode="auto">
          <a:xfrm>
            <a:off x="680403" y="435260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122" name="Connecteur droit 20"/>
          <p:cNvCxnSpPr>
            <a:cxnSpLocks noChangeShapeType="1"/>
            <a:endCxn id="114" idx="2"/>
          </p:cNvCxnSpPr>
          <p:nvPr/>
        </p:nvCxnSpPr>
        <p:spPr bwMode="auto">
          <a:xfrm>
            <a:off x="126365" y="3895408"/>
            <a:ext cx="157162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Oval 59"/>
          <p:cNvSpPr>
            <a:spLocks noChangeArrowheads="1"/>
          </p:cNvSpPr>
          <p:nvPr/>
        </p:nvSpPr>
        <p:spPr bwMode="auto">
          <a:xfrm>
            <a:off x="1267619" y="5406548"/>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5" name="Line 974"/>
          <p:cNvSpPr>
            <a:spLocks noChangeShapeType="1"/>
          </p:cNvSpPr>
          <p:nvPr/>
        </p:nvSpPr>
        <p:spPr bwMode="auto">
          <a:xfrm flipV="1">
            <a:off x="1705769" y="5074761"/>
            <a:ext cx="0" cy="4841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6" name="Arc 971" descr="Diagonales larges vers le bas"/>
          <p:cNvSpPr>
            <a:spLocks/>
          </p:cNvSpPr>
          <p:nvPr/>
        </p:nvSpPr>
        <p:spPr bwMode="auto">
          <a:xfrm rot="16200000" flipV="1">
            <a:off x="1073943" y="5241449"/>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Forme libre 102"/>
          <p:cNvSpPr>
            <a:spLocks/>
          </p:cNvSpPr>
          <p:nvPr/>
        </p:nvSpPr>
        <p:spPr bwMode="auto">
          <a:xfrm>
            <a:off x="286544" y="5103336"/>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28" name="Rectangle 103"/>
          <p:cNvSpPr>
            <a:spLocks noChangeArrowheads="1"/>
          </p:cNvSpPr>
          <p:nvPr/>
        </p:nvSpPr>
        <p:spPr bwMode="auto">
          <a:xfrm>
            <a:off x="1089819" y="5384323"/>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29" name="Connecteur droit 105"/>
          <p:cNvCxnSpPr>
            <a:cxnSpLocks noChangeShapeType="1"/>
          </p:cNvCxnSpPr>
          <p:nvPr/>
        </p:nvCxnSpPr>
        <p:spPr bwMode="auto">
          <a:xfrm>
            <a:off x="1107281" y="5384323"/>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0" name="Rectangle 40"/>
          <p:cNvSpPr>
            <a:spLocks noChangeArrowheads="1"/>
          </p:cNvSpPr>
          <p:nvPr/>
        </p:nvSpPr>
        <p:spPr bwMode="auto">
          <a:xfrm>
            <a:off x="691356" y="60129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31" name="Line 41"/>
          <p:cNvSpPr>
            <a:spLocks noChangeShapeType="1"/>
          </p:cNvSpPr>
          <p:nvPr/>
        </p:nvSpPr>
        <p:spPr bwMode="auto">
          <a:xfrm flipV="1">
            <a:off x="845344" y="5873273"/>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3" name="Rectangle 43"/>
          <p:cNvSpPr>
            <a:spLocks noChangeArrowheads="1"/>
          </p:cNvSpPr>
          <p:nvPr/>
        </p:nvSpPr>
        <p:spPr bwMode="auto">
          <a:xfrm>
            <a:off x="686594" y="6006623"/>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cxnSp>
        <p:nvCxnSpPr>
          <p:cNvPr id="134" name="Connecteur droit 20"/>
          <p:cNvCxnSpPr>
            <a:cxnSpLocks noChangeShapeType="1"/>
            <a:endCxn id="126" idx="2"/>
          </p:cNvCxnSpPr>
          <p:nvPr/>
        </p:nvCxnSpPr>
        <p:spPr bwMode="auto">
          <a:xfrm>
            <a:off x="132556" y="5549423"/>
            <a:ext cx="157162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 name="ZoneTexte 48"/>
          <p:cNvSpPr txBox="1">
            <a:spLocks noChangeArrowheads="1"/>
          </p:cNvSpPr>
          <p:nvPr/>
        </p:nvSpPr>
        <p:spPr bwMode="auto">
          <a:xfrm>
            <a:off x="-41275" y="3076575"/>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Zone cylindrique</a:t>
            </a:r>
          </a:p>
        </p:txBody>
      </p:sp>
      <p:sp>
        <p:nvSpPr>
          <p:cNvPr id="136" name="ZoneTexte 71"/>
          <p:cNvSpPr txBox="1">
            <a:spLocks noChangeArrowheads="1"/>
          </p:cNvSpPr>
          <p:nvPr/>
        </p:nvSpPr>
        <p:spPr bwMode="auto">
          <a:xfrm>
            <a:off x="-41275" y="4688205"/>
            <a:ext cx="21082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charset="0"/>
              </a:rPr>
              <a:t>Zone entre 2 plans</a:t>
            </a:r>
          </a:p>
        </p:txBody>
      </p:sp>
      <p:grpSp>
        <p:nvGrpSpPr>
          <p:cNvPr id="137" name="Group 833"/>
          <p:cNvGrpSpPr>
            <a:grpSpLocks/>
          </p:cNvGrpSpPr>
          <p:nvPr/>
        </p:nvGrpSpPr>
        <p:grpSpPr bwMode="auto">
          <a:xfrm>
            <a:off x="3468370" y="5087938"/>
            <a:ext cx="152400" cy="152400"/>
            <a:chOff x="480" y="1968"/>
            <a:chExt cx="96" cy="96"/>
          </a:xfrm>
        </p:grpSpPr>
        <p:sp>
          <p:nvSpPr>
            <p:cNvPr id="138"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9"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42" name="Oval 59"/>
          <p:cNvSpPr>
            <a:spLocks noChangeArrowheads="1"/>
          </p:cNvSpPr>
          <p:nvPr/>
        </p:nvSpPr>
        <p:spPr bwMode="auto">
          <a:xfrm>
            <a:off x="5223563" y="2156303"/>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44" name="Arc 971" descr="Diagonales larges vers le bas"/>
          <p:cNvSpPr>
            <a:spLocks/>
          </p:cNvSpPr>
          <p:nvPr/>
        </p:nvSpPr>
        <p:spPr bwMode="auto">
          <a:xfrm rot="16200000" flipV="1">
            <a:off x="5029887" y="1991204"/>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5" name="Forme libre 102"/>
          <p:cNvSpPr>
            <a:spLocks/>
          </p:cNvSpPr>
          <p:nvPr/>
        </p:nvSpPr>
        <p:spPr bwMode="auto">
          <a:xfrm>
            <a:off x="4242488" y="1853091"/>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46" name="Rectangle 103"/>
          <p:cNvSpPr>
            <a:spLocks noChangeArrowheads="1"/>
          </p:cNvSpPr>
          <p:nvPr/>
        </p:nvSpPr>
        <p:spPr bwMode="auto">
          <a:xfrm>
            <a:off x="5045763" y="2134078"/>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47" name="Connecteur droit 105"/>
          <p:cNvCxnSpPr>
            <a:cxnSpLocks noChangeShapeType="1"/>
          </p:cNvCxnSpPr>
          <p:nvPr/>
        </p:nvCxnSpPr>
        <p:spPr bwMode="auto">
          <a:xfrm>
            <a:off x="5063225" y="2134078"/>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Connecteur droit 20"/>
          <p:cNvCxnSpPr>
            <a:cxnSpLocks noChangeShapeType="1"/>
            <a:endCxn id="144" idx="2"/>
          </p:cNvCxnSpPr>
          <p:nvPr/>
        </p:nvCxnSpPr>
        <p:spPr bwMode="auto">
          <a:xfrm>
            <a:off x="4088500" y="2299178"/>
            <a:ext cx="1571625" cy="0"/>
          </a:xfrm>
          <a:prstGeom prst="line">
            <a:avLst/>
          </a:prstGeom>
          <a:noFill/>
          <a:ln w="12700" algn="ctr">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Ellipse 2"/>
          <p:cNvSpPr/>
          <p:nvPr/>
        </p:nvSpPr>
        <p:spPr>
          <a:xfrm>
            <a:off x="5251345" y="2192817"/>
            <a:ext cx="211136" cy="21113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Oval 59"/>
          <p:cNvSpPr>
            <a:spLocks noChangeArrowheads="1"/>
          </p:cNvSpPr>
          <p:nvPr/>
        </p:nvSpPr>
        <p:spPr bwMode="auto">
          <a:xfrm>
            <a:off x="5206787" y="3749837"/>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53" name="Arc 971" descr="Diagonales larges vers le bas"/>
          <p:cNvSpPr>
            <a:spLocks/>
          </p:cNvSpPr>
          <p:nvPr/>
        </p:nvSpPr>
        <p:spPr bwMode="auto">
          <a:xfrm rot="16200000" flipV="1">
            <a:off x="5013111" y="3584738"/>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4" name="Forme libre 102"/>
          <p:cNvSpPr>
            <a:spLocks/>
          </p:cNvSpPr>
          <p:nvPr/>
        </p:nvSpPr>
        <p:spPr bwMode="auto">
          <a:xfrm>
            <a:off x="4225712" y="3446625"/>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55" name="Rectangle 103"/>
          <p:cNvSpPr>
            <a:spLocks noChangeArrowheads="1"/>
          </p:cNvSpPr>
          <p:nvPr/>
        </p:nvSpPr>
        <p:spPr bwMode="auto">
          <a:xfrm>
            <a:off x="5028987" y="3727612"/>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56" name="Connecteur droit 105"/>
          <p:cNvCxnSpPr>
            <a:cxnSpLocks noChangeShapeType="1"/>
          </p:cNvCxnSpPr>
          <p:nvPr/>
        </p:nvCxnSpPr>
        <p:spPr bwMode="auto">
          <a:xfrm>
            <a:off x="5046449" y="3727612"/>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 name="Connecteur droit 20"/>
          <p:cNvCxnSpPr>
            <a:cxnSpLocks noChangeShapeType="1"/>
            <a:endCxn id="153" idx="2"/>
          </p:cNvCxnSpPr>
          <p:nvPr/>
        </p:nvCxnSpPr>
        <p:spPr bwMode="auto">
          <a:xfrm>
            <a:off x="4071724" y="3892712"/>
            <a:ext cx="157162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p:cNvSpPr/>
          <p:nvPr/>
        </p:nvSpPr>
        <p:spPr>
          <a:xfrm>
            <a:off x="5136250" y="3815719"/>
            <a:ext cx="407988" cy="15716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2" name="Oval 59"/>
          <p:cNvSpPr>
            <a:spLocks noChangeArrowheads="1"/>
          </p:cNvSpPr>
          <p:nvPr/>
        </p:nvSpPr>
        <p:spPr bwMode="auto">
          <a:xfrm>
            <a:off x="5214617" y="5404166"/>
            <a:ext cx="495300" cy="495300"/>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63" name="Arc 971" descr="Diagonales larges vers le bas"/>
          <p:cNvSpPr>
            <a:spLocks/>
          </p:cNvSpPr>
          <p:nvPr/>
        </p:nvSpPr>
        <p:spPr bwMode="auto">
          <a:xfrm rot="16200000" flipV="1">
            <a:off x="5020941" y="5239067"/>
            <a:ext cx="646113" cy="614362"/>
          </a:xfrm>
          <a:custGeom>
            <a:avLst/>
            <a:gdLst>
              <a:gd name="T0" fmla="*/ 2147483647 w 43200"/>
              <a:gd name="T1" fmla="*/ 2147483647 h 40964"/>
              <a:gd name="T2" fmla="*/ 0 w 43200"/>
              <a:gd name="T3" fmla="*/ 2147483647 h 40964"/>
              <a:gd name="T4" fmla="*/ 2147483647 w 43200"/>
              <a:gd name="T5" fmla="*/ 0 h 40964"/>
              <a:gd name="T6" fmla="*/ 2147483647 w 43200"/>
              <a:gd name="T7" fmla="*/ 2147483647 h 40964"/>
              <a:gd name="T8" fmla="*/ 2147483647 w 43200"/>
              <a:gd name="T9" fmla="*/ 2147483647 h 40964"/>
              <a:gd name="T10" fmla="*/ 2147483647 w 43200"/>
              <a:gd name="T11" fmla="*/ 2147483647 h 40964"/>
              <a:gd name="T12" fmla="*/ 2147483647 w 43200"/>
              <a:gd name="T13" fmla="*/ 2147483647 h 409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200" h="40964" fill="none" extrusionOk="0">
                <a:moveTo>
                  <a:pt x="8208" y="38548"/>
                </a:moveTo>
                <a:cubicBezTo>
                  <a:pt x="3024" y="34451"/>
                  <a:pt x="0" y="28207"/>
                  <a:pt x="0" y="21600"/>
                </a:cubicBezTo>
                <a:cubicBezTo>
                  <a:pt x="0" y="9670"/>
                  <a:pt x="9670" y="0"/>
                  <a:pt x="21600" y="0"/>
                </a:cubicBezTo>
                <a:cubicBezTo>
                  <a:pt x="33529" y="0"/>
                  <a:pt x="43200" y="9670"/>
                  <a:pt x="43200" y="21600"/>
                </a:cubicBezTo>
                <a:cubicBezTo>
                  <a:pt x="43200" y="29818"/>
                  <a:pt x="38536" y="37324"/>
                  <a:pt x="31168" y="40964"/>
                </a:cubicBezTo>
              </a:path>
              <a:path w="43200" h="40964" stroke="0" extrusionOk="0">
                <a:moveTo>
                  <a:pt x="9572" y="40135"/>
                </a:moveTo>
                <a:cubicBezTo>
                  <a:pt x="4388" y="36038"/>
                  <a:pt x="0" y="28207"/>
                  <a:pt x="0" y="21600"/>
                </a:cubicBezTo>
                <a:cubicBezTo>
                  <a:pt x="0" y="9670"/>
                  <a:pt x="9670" y="0"/>
                  <a:pt x="21600" y="0"/>
                </a:cubicBezTo>
                <a:cubicBezTo>
                  <a:pt x="33529" y="0"/>
                  <a:pt x="43200" y="9670"/>
                  <a:pt x="43200" y="21600"/>
                </a:cubicBezTo>
                <a:cubicBezTo>
                  <a:pt x="43200" y="29818"/>
                  <a:pt x="38536" y="37324"/>
                  <a:pt x="31168" y="40964"/>
                </a:cubicBezTo>
                <a:lnTo>
                  <a:pt x="21600" y="21600"/>
                </a:lnTo>
                <a:cubicBezTo>
                  <a:pt x="17136" y="27249"/>
                  <a:pt x="14036" y="34486"/>
                  <a:pt x="9572" y="40135"/>
                </a:cubicBezTo>
                <a:close/>
              </a:path>
            </a:pathLst>
          </a:custGeom>
          <a:solidFill>
            <a:srgbClr val="FFFF99"/>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4" name="Forme libre 102"/>
          <p:cNvSpPr>
            <a:spLocks/>
          </p:cNvSpPr>
          <p:nvPr/>
        </p:nvSpPr>
        <p:spPr bwMode="auto">
          <a:xfrm>
            <a:off x="4233542" y="5100954"/>
            <a:ext cx="881062" cy="935037"/>
          </a:xfrm>
          <a:custGeom>
            <a:avLst/>
            <a:gdLst>
              <a:gd name="T0" fmla="*/ 963261 w 879731"/>
              <a:gd name="T1" fmla="*/ 308287 h 936068"/>
              <a:gd name="T2" fmla="*/ 0 w 879731"/>
              <a:gd name="T3" fmla="*/ 0 h 936068"/>
              <a:gd name="T4" fmla="*/ 0 w 879731"/>
              <a:gd name="T5" fmla="*/ 876186 h 936068"/>
              <a:gd name="T6" fmla="*/ 958517 w 879731"/>
              <a:gd name="T7" fmla="*/ 580068 h 9360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9731" h="936068">
                <a:moveTo>
                  <a:pt x="879731" y="329357"/>
                </a:moveTo>
                <a:lnTo>
                  <a:pt x="0" y="0"/>
                </a:lnTo>
                <a:lnTo>
                  <a:pt x="0" y="936068"/>
                </a:lnTo>
                <a:lnTo>
                  <a:pt x="875397" y="619712"/>
                </a:lnTo>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165" name="Rectangle 103"/>
          <p:cNvSpPr>
            <a:spLocks noChangeArrowheads="1"/>
          </p:cNvSpPr>
          <p:nvPr/>
        </p:nvSpPr>
        <p:spPr bwMode="auto">
          <a:xfrm>
            <a:off x="5036817" y="5381941"/>
            <a:ext cx="282575" cy="349250"/>
          </a:xfrm>
          <a:prstGeom prst="rect">
            <a:avLst/>
          </a:prstGeom>
          <a:solidFill>
            <a:srgbClr val="FFFF99"/>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166" name="Connecteur droit 105"/>
          <p:cNvCxnSpPr>
            <a:cxnSpLocks noChangeShapeType="1"/>
          </p:cNvCxnSpPr>
          <p:nvPr/>
        </p:nvCxnSpPr>
        <p:spPr bwMode="auto">
          <a:xfrm>
            <a:off x="5054279" y="5381941"/>
            <a:ext cx="0" cy="355600"/>
          </a:xfrm>
          <a:prstGeom prst="line">
            <a:avLst/>
          </a:prstGeom>
          <a:noFill/>
          <a:ln w="1905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7" name="Connecteur droit 20"/>
          <p:cNvCxnSpPr>
            <a:cxnSpLocks noChangeShapeType="1"/>
            <a:endCxn id="163" idx="2"/>
          </p:cNvCxnSpPr>
          <p:nvPr/>
        </p:nvCxnSpPr>
        <p:spPr bwMode="auto">
          <a:xfrm>
            <a:off x="4079554" y="5547041"/>
            <a:ext cx="1571625" cy="0"/>
          </a:xfrm>
          <a:prstGeom prst="line">
            <a:avLst/>
          </a:prstGeom>
          <a:noFill/>
          <a:ln w="12700" algn="ctr">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Connecteur droit 7"/>
          <p:cNvCxnSpPr/>
          <p:nvPr/>
        </p:nvCxnSpPr>
        <p:spPr>
          <a:xfrm>
            <a:off x="5251345" y="5316854"/>
            <a:ext cx="0" cy="457201"/>
          </a:xfrm>
          <a:prstGeom prst="line">
            <a:avLst/>
          </a:prstGeom>
          <a:ln w="285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171" name="Connecteur droit 170"/>
          <p:cNvCxnSpPr/>
          <p:nvPr/>
        </p:nvCxnSpPr>
        <p:spPr>
          <a:xfrm>
            <a:off x="5403745" y="5326379"/>
            <a:ext cx="0" cy="457201"/>
          </a:xfrm>
          <a:prstGeom prst="line">
            <a:avLst/>
          </a:prstGeom>
          <a:ln w="285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140" name="Freeform 42"/>
          <p:cNvSpPr>
            <a:spLocks/>
          </p:cNvSpPr>
          <p:nvPr/>
        </p:nvSpPr>
        <p:spPr bwMode="auto">
          <a:xfrm rot="20360408">
            <a:off x="749420" y="418903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1" name="Freeform 42"/>
          <p:cNvSpPr>
            <a:spLocks/>
          </p:cNvSpPr>
          <p:nvPr/>
        </p:nvSpPr>
        <p:spPr bwMode="auto">
          <a:xfrm rot="20360408">
            <a:off x="755575" y="5851727"/>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Tree>
    <p:extLst>
      <p:ext uri="{BB962C8B-B14F-4D97-AF65-F5344CB8AC3E}">
        <p14:creationId xmlns:p14="http://schemas.microsoft.com/office/powerpoint/2010/main" val="390957250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Line 15"/>
          <p:cNvSpPr>
            <a:spLocks noChangeShapeType="1"/>
          </p:cNvSpPr>
          <p:nvPr/>
        </p:nvSpPr>
        <p:spPr bwMode="auto">
          <a:xfrm>
            <a:off x="3226187" y="1731169"/>
            <a:ext cx="17780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86019" name="Cube 47"/>
          <p:cNvSpPr>
            <a:spLocks noChangeArrowheads="1"/>
          </p:cNvSpPr>
          <p:nvPr/>
        </p:nvSpPr>
        <p:spPr bwMode="auto">
          <a:xfrm>
            <a:off x="2080012" y="2032794"/>
            <a:ext cx="1258887" cy="1012825"/>
          </a:xfrm>
          <a:prstGeom prst="cube">
            <a:avLst>
              <a:gd name="adj" fmla="val 32995"/>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20" name="Rectangle 1159"/>
          <p:cNvSpPr>
            <a:spLocks noChangeArrowheads="1"/>
          </p:cNvSpPr>
          <p:nvPr/>
        </p:nvSpPr>
        <p:spPr bwMode="auto">
          <a:xfrm rot="5400000">
            <a:off x="4431893" y="1443038"/>
            <a:ext cx="292100" cy="5413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6021" name="Rectangle 1162"/>
          <p:cNvSpPr>
            <a:spLocks noChangeArrowheads="1"/>
          </p:cNvSpPr>
          <p:nvPr/>
        </p:nvSpPr>
        <p:spPr bwMode="auto">
          <a:xfrm>
            <a:off x="4304099" y="1561307"/>
            <a:ext cx="5540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   P</a:t>
            </a:r>
          </a:p>
        </p:txBody>
      </p:sp>
      <p:sp>
        <p:nvSpPr>
          <p:cNvPr id="86022" name="Line 1200"/>
          <p:cNvSpPr>
            <a:spLocks noChangeShapeType="1"/>
          </p:cNvSpPr>
          <p:nvPr/>
        </p:nvSpPr>
        <p:spPr bwMode="auto">
          <a:xfrm rot="5400000">
            <a:off x="4449355" y="171450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6023" name="Triangle isocèle 3"/>
          <p:cNvSpPr>
            <a:spLocks noChangeArrowheads="1"/>
          </p:cNvSpPr>
          <p:nvPr/>
        </p:nvSpPr>
        <p:spPr bwMode="auto">
          <a:xfrm rot="-5400000">
            <a:off x="4092168" y="1643063"/>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6024" name="Rectangle 1229"/>
          <p:cNvSpPr>
            <a:spLocks noChangeArrowheads="1"/>
          </p:cNvSpPr>
          <p:nvPr/>
        </p:nvSpPr>
        <p:spPr bwMode="auto">
          <a:xfrm>
            <a:off x="2222887" y="316944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86025" name="Line 1230"/>
          <p:cNvSpPr>
            <a:spLocks noChangeShapeType="1"/>
          </p:cNvSpPr>
          <p:nvPr/>
        </p:nvSpPr>
        <p:spPr bwMode="auto">
          <a:xfrm rot="-8305815">
            <a:off x="2426087" y="2769394"/>
            <a:ext cx="0" cy="1698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6026" name="Rectangle 1232"/>
          <p:cNvSpPr>
            <a:spLocks noChangeArrowheads="1"/>
          </p:cNvSpPr>
          <p:nvPr/>
        </p:nvSpPr>
        <p:spPr bwMode="auto">
          <a:xfrm>
            <a:off x="2216537" y="3159919"/>
            <a:ext cx="306387" cy="3079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P</a:t>
            </a:r>
          </a:p>
        </p:txBody>
      </p:sp>
      <p:sp>
        <p:nvSpPr>
          <p:cNvPr id="86027" name="Forme libre 4"/>
          <p:cNvSpPr>
            <a:spLocks/>
          </p:cNvSpPr>
          <p:nvPr/>
        </p:nvSpPr>
        <p:spPr bwMode="auto">
          <a:xfrm>
            <a:off x="2457837" y="2742407"/>
            <a:ext cx="128587" cy="47625"/>
          </a:xfrm>
          <a:custGeom>
            <a:avLst/>
            <a:gdLst>
              <a:gd name="T0" fmla="*/ 0 w 129581"/>
              <a:gd name="T1" fmla="*/ 0 h 48899"/>
              <a:gd name="T2" fmla="*/ 102088 w 129581"/>
              <a:gd name="T3" fmla="*/ 0 h 48899"/>
              <a:gd name="T4" fmla="*/ 19262 w 129581"/>
              <a:gd name="T5" fmla="*/ 21574 h 48899"/>
              <a:gd name="T6" fmla="*/ 0 w 129581"/>
              <a:gd name="T7" fmla="*/ 0 h 48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9581" h="48899">
                <a:moveTo>
                  <a:pt x="0" y="0"/>
                </a:moveTo>
                <a:lnTo>
                  <a:pt x="129581" y="0"/>
                </a:lnTo>
                <a:lnTo>
                  <a:pt x="24450" y="48899"/>
                </a:lnTo>
                <a:lnTo>
                  <a:pt x="0" y="0"/>
                </a:lnTo>
                <a:close/>
              </a:path>
            </a:pathLst>
          </a:custGeom>
          <a:solidFill>
            <a:schemeClr val="tx1"/>
          </a:solidFill>
          <a:ln w="19050" cap="flat" cmpd="sng">
            <a:solidFill>
              <a:schemeClr val="tx1"/>
            </a:solidFill>
            <a:prstDash val="solid"/>
            <a:round/>
            <a:headEnd/>
            <a:tailEnd/>
          </a:ln>
        </p:spPr>
        <p:txBody>
          <a:bodyPr anchor="ctr"/>
          <a:lstStyle/>
          <a:p>
            <a:endParaRPr lang="fr-FR"/>
          </a:p>
        </p:txBody>
      </p:sp>
      <p:cxnSp>
        <p:nvCxnSpPr>
          <p:cNvPr id="86028" name="Connecteur droit 7"/>
          <p:cNvCxnSpPr>
            <a:cxnSpLocks noChangeShapeType="1"/>
          </p:cNvCxnSpPr>
          <p:nvPr/>
        </p:nvCxnSpPr>
        <p:spPr bwMode="auto">
          <a:xfrm>
            <a:off x="2368937" y="2917032"/>
            <a:ext cx="0" cy="2428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86029" name="Line 34"/>
          <p:cNvSpPr>
            <a:spLocks noChangeShapeType="1"/>
          </p:cNvSpPr>
          <p:nvPr/>
        </p:nvSpPr>
        <p:spPr bwMode="auto">
          <a:xfrm>
            <a:off x="2746762" y="1745457"/>
            <a:ext cx="381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30" name="Rectangle 35"/>
          <p:cNvSpPr>
            <a:spLocks noChangeArrowheads="1"/>
          </p:cNvSpPr>
          <p:nvPr/>
        </p:nvSpPr>
        <p:spPr bwMode="auto">
          <a:xfrm>
            <a:off x="3135699" y="1580357"/>
            <a:ext cx="904875" cy="292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b="0"/>
          </a:p>
        </p:txBody>
      </p:sp>
      <p:sp>
        <p:nvSpPr>
          <p:cNvPr id="86031" name="Text Box 38"/>
          <p:cNvSpPr txBox="1">
            <a:spLocks noChangeArrowheads="1"/>
          </p:cNvSpPr>
          <p:nvPr/>
        </p:nvSpPr>
        <p:spPr bwMode="auto">
          <a:xfrm>
            <a:off x="3485937" y="1576973"/>
            <a:ext cx="5838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b="0" dirty="0">
                <a:solidFill>
                  <a:schemeClr val="tx1"/>
                </a:solidFill>
                <a:latin typeface="Arial" panose="020B0604020202020204" pitchFamily="34" charset="0"/>
                <a:cs typeface="Arial" panose="020B0604020202020204" pitchFamily="34" charset="0"/>
              </a:rPr>
              <a:t>0,02</a:t>
            </a:r>
          </a:p>
        </p:txBody>
      </p:sp>
      <p:sp>
        <p:nvSpPr>
          <p:cNvPr id="86032" name="Line 33"/>
          <p:cNvSpPr>
            <a:spLocks noChangeShapeType="1"/>
          </p:cNvSpPr>
          <p:nvPr/>
        </p:nvSpPr>
        <p:spPr bwMode="auto">
          <a:xfrm flipV="1">
            <a:off x="2746762" y="1739107"/>
            <a:ext cx="0" cy="461962"/>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86035" name="Connecteur droit 13"/>
          <p:cNvCxnSpPr>
            <a:cxnSpLocks noChangeShapeType="1"/>
          </p:cNvCxnSpPr>
          <p:nvPr/>
        </p:nvCxnSpPr>
        <p:spPr bwMode="auto">
          <a:xfrm>
            <a:off x="3483362" y="1580357"/>
            <a:ext cx="0" cy="2921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86036" name="Line 48"/>
          <p:cNvSpPr>
            <a:spLocks noChangeShapeType="1"/>
          </p:cNvSpPr>
          <p:nvPr/>
        </p:nvSpPr>
        <p:spPr bwMode="auto">
          <a:xfrm>
            <a:off x="4878774" y="2064544"/>
            <a:ext cx="492125"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37" name="Line 49"/>
          <p:cNvSpPr>
            <a:spLocks noChangeShapeType="1"/>
          </p:cNvSpPr>
          <p:nvPr/>
        </p:nvSpPr>
        <p:spPr bwMode="auto">
          <a:xfrm>
            <a:off x="4850199" y="2188369"/>
            <a:ext cx="5207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38" name="Line 50"/>
          <p:cNvSpPr>
            <a:spLocks noChangeShapeType="1"/>
          </p:cNvSpPr>
          <p:nvPr/>
        </p:nvSpPr>
        <p:spPr bwMode="auto">
          <a:xfrm>
            <a:off x="5213737" y="1823244"/>
            <a:ext cx="0" cy="24130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wrap="none" anchor="ctr"/>
          <a:lstStyle/>
          <a:p>
            <a:endParaRPr lang="fr-FR"/>
          </a:p>
        </p:txBody>
      </p:sp>
      <p:sp>
        <p:nvSpPr>
          <p:cNvPr id="86039" name="Line 51"/>
          <p:cNvSpPr>
            <a:spLocks noChangeShapeType="1"/>
          </p:cNvSpPr>
          <p:nvPr/>
        </p:nvSpPr>
        <p:spPr bwMode="auto">
          <a:xfrm>
            <a:off x="5213737" y="1942307"/>
            <a:ext cx="0" cy="43815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40" name="Line 52"/>
          <p:cNvSpPr>
            <a:spLocks noChangeShapeType="1"/>
          </p:cNvSpPr>
          <p:nvPr/>
        </p:nvSpPr>
        <p:spPr bwMode="auto">
          <a:xfrm>
            <a:off x="5213737" y="2175669"/>
            <a:ext cx="0" cy="428625"/>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41" name="Line 53"/>
          <p:cNvSpPr>
            <a:spLocks noChangeShapeType="1"/>
          </p:cNvSpPr>
          <p:nvPr/>
        </p:nvSpPr>
        <p:spPr bwMode="auto">
          <a:xfrm>
            <a:off x="5223262" y="2604294"/>
            <a:ext cx="260350" cy="0"/>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6042" name="Rectangle 54"/>
          <p:cNvSpPr>
            <a:spLocks noChangeArrowheads="1"/>
          </p:cNvSpPr>
          <p:nvPr/>
        </p:nvSpPr>
        <p:spPr bwMode="auto">
          <a:xfrm>
            <a:off x="5239137" y="2210594"/>
            <a:ext cx="684483"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000" b="0" dirty="0" smtClean="0"/>
              <a:t>0,02</a:t>
            </a:r>
            <a:endParaRPr lang="fr-FR" altLang="fr-FR" b="0" dirty="0">
              <a:solidFill>
                <a:schemeClr val="tx1"/>
              </a:solidFill>
            </a:endParaRPr>
          </a:p>
        </p:txBody>
      </p:sp>
      <p:sp>
        <p:nvSpPr>
          <p:cNvPr id="86043" name="Forme libre 15"/>
          <p:cNvSpPr>
            <a:spLocks/>
          </p:cNvSpPr>
          <p:nvPr/>
        </p:nvSpPr>
        <p:spPr bwMode="auto">
          <a:xfrm>
            <a:off x="2254637" y="2166144"/>
            <a:ext cx="942975" cy="49213"/>
          </a:xfrm>
          <a:custGeom>
            <a:avLst/>
            <a:gdLst>
              <a:gd name="T0" fmla="*/ 0 w 942975"/>
              <a:gd name="T1" fmla="*/ 58033 h 48122"/>
              <a:gd name="T2" fmla="*/ 333375 w 942975"/>
              <a:gd name="T3" fmla="*/ 817 h 48122"/>
              <a:gd name="T4" fmla="*/ 523875 w 942975"/>
              <a:gd name="T5" fmla="*/ 96183 h 48122"/>
              <a:gd name="T6" fmla="*/ 942975 w 942975"/>
              <a:gd name="T7" fmla="*/ 19889 h 481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2975" h="48122">
                <a:moveTo>
                  <a:pt x="0" y="28983"/>
                </a:moveTo>
                <a:cubicBezTo>
                  <a:pt x="123031" y="13108"/>
                  <a:pt x="246063" y="-2767"/>
                  <a:pt x="333375" y="408"/>
                </a:cubicBezTo>
                <a:cubicBezTo>
                  <a:pt x="420687" y="3583"/>
                  <a:pt x="422275" y="46446"/>
                  <a:pt x="523875" y="48033"/>
                </a:cubicBezTo>
                <a:cubicBezTo>
                  <a:pt x="625475" y="49621"/>
                  <a:pt x="784225" y="29777"/>
                  <a:pt x="942975" y="9933"/>
                </a:cubicBezTo>
              </a:path>
            </a:pathLst>
          </a:custGeom>
          <a:noFill/>
          <a:ln w="19050" cap="flat" cmpd="sng">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86044" name="Cube 145"/>
          <p:cNvSpPr>
            <a:spLocks noChangeArrowheads="1"/>
          </p:cNvSpPr>
          <p:nvPr/>
        </p:nvSpPr>
        <p:spPr bwMode="auto">
          <a:xfrm>
            <a:off x="6785362" y="1958182"/>
            <a:ext cx="1258887" cy="1014412"/>
          </a:xfrm>
          <a:prstGeom prst="cube">
            <a:avLst>
              <a:gd name="adj" fmla="val 32995"/>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45" name="Cylindre 18"/>
          <p:cNvSpPr>
            <a:spLocks noChangeArrowheads="1"/>
          </p:cNvSpPr>
          <p:nvPr/>
        </p:nvSpPr>
        <p:spPr bwMode="auto">
          <a:xfrm rot="5400000">
            <a:off x="7233037" y="1478756"/>
            <a:ext cx="209550" cy="1266825"/>
          </a:xfrm>
          <a:prstGeom prst="can">
            <a:avLst>
              <a:gd name="adj" fmla="val 24993"/>
            </a:avLst>
          </a:prstGeom>
          <a:solidFill>
            <a:srgbClr val="66FFFF"/>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46" name="Double flèche horizontale 19"/>
          <p:cNvSpPr>
            <a:spLocks noChangeArrowheads="1"/>
          </p:cNvSpPr>
          <p:nvPr/>
        </p:nvSpPr>
        <p:spPr bwMode="auto">
          <a:xfrm rot="-2479410">
            <a:off x="6002724" y="1913732"/>
            <a:ext cx="1027113" cy="187325"/>
          </a:xfrm>
          <a:prstGeom prst="leftRightArrow">
            <a:avLst>
              <a:gd name="adj1" fmla="val 50000"/>
              <a:gd name="adj2" fmla="val 50312"/>
            </a:avLst>
          </a:prstGeom>
          <a:solidFill>
            <a:srgbClr val="66FFFF"/>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47" name="ZoneTexte 20"/>
          <p:cNvSpPr txBox="1">
            <a:spLocks noChangeArrowheads="1"/>
          </p:cNvSpPr>
          <p:nvPr/>
        </p:nvSpPr>
        <p:spPr bwMode="auto">
          <a:xfrm>
            <a:off x="5945573" y="989142"/>
            <a:ext cx="284216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chemeClr val="tx1"/>
                </a:solidFill>
              </a:rPr>
              <a:t>Garantir le contact selon une ligne mobile.</a:t>
            </a:r>
          </a:p>
        </p:txBody>
      </p:sp>
      <p:sp>
        <p:nvSpPr>
          <p:cNvPr id="86048" name="ZoneTexte 1"/>
          <p:cNvSpPr txBox="1">
            <a:spLocks noChangeArrowheads="1"/>
          </p:cNvSpPr>
          <p:nvPr/>
        </p:nvSpPr>
        <p:spPr bwMode="auto">
          <a:xfrm>
            <a:off x="63887" y="1697832"/>
            <a:ext cx="15779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b="0" i="1" dirty="0" smtClean="0">
                <a:solidFill>
                  <a:srgbClr val="0070C0"/>
                </a:solidFill>
              </a:rPr>
              <a:t>Plans </a:t>
            </a:r>
            <a:r>
              <a:rPr lang="fr-FR" altLang="fr-FR" sz="1800" b="0" i="1" dirty="0">
                <a:solidFill>
                  <a:srgbClr val="0070C0"/>
                </a:solidFill>
              </a:rPr>
              <a:t>d'intersection</a:t>
            </a:r>
          </a:p>
        </p:txBody>
      </p:sp>
      <p:sp>
        <p:nvSpPr>
          <p:cNvPr id="86049" name="ZoneTexte 2"/>
          <p:cNvSpPr txBox="1">
            <a:spLocks noChangeArrowheads="1"/>
          </p:cNvSpPr>
          <p:nvPr/>
        </p:nvSpPr>
        <p:spPr bwMode="auto">
          <a:xfrm>
            <a:off x="69850" y="66675"/>
            <a:ext cx="5553075" cy="461963"/>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RECTITUDE DES LIGNES DU PLAN</a:t>
            </a:r>
          </a:p>
        </p:txBody>
      </p:sp>
      <p:sp>
        <p:nvSpPr>
          <p:cNvPr id="86050" name="Forme libre 35"/>
          <p:cNvSpPr>
            <a:spLocks/>
          </p:cNvSpPr>
          <p:nvPr/>
        </p:nvSpPr>
        <p:spPr bwMode="auto">
          <a:xfrm>
            <a:off x="1953012" y="1697832"/>
            <a:ext cx="457200" cy="781050"/>
          </a:xfrm>
          <a:custGeom>
            <a:avLst/>
            <a:gdLst>
              <a:gd name="T0" fmla="*/ 457200 w 457200"/>
              <a:gd name="T1" fmla="*/ 0 h 779929"/>
              <a:gd name="T2" fmla="*/ 0 w 457200"/>
              <a:gd name="T3" fmla="*/ 0 h 779929"/>
              <a:gd name="T4" fmla="*/ 0 w 457200"/>
              <a:gd name="T5" fmla="*/ 779929 h 779929"/>
              <a:gd name="T6" fmla="*/ 161365 w 457200"/>
              <a:gd name="T7" fmla="*/ 779929 h 779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7200" h="779929">
                <a:moveTo>
                  <a:pt x="457200" y="0"/>
                </a:moveTo>
                <a:lnTo>
                  <a:pt x="0" y="0"/>
                </a:lnTo>
                <a:lnTo>
                  <a:pt x="0" y="779929"/>
                </a:lnTo>
                <a:lnTo>
                  <a:pt x="161365" y="779929"/>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2" name="Parallélogramme 1"/>
          <p:cNvSpPr/>
          <p:nvPr/>
        </p:nvSpPr>
        <p:spPr>
          <a:xfrm>
            <a:off x="3637727" y="2050257"/>
            <a:ext cx="1235075" cy="330200"/>
          </a:xfrm>
          <a:prstGeom prst="parallelogram">
            <a:avLst>
              <a:gd name="adj" fmla="val 98962"/>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Parallélogramme 37"/>
          <p:cNvSpPr/>
          <p:nvPr/>
        </p:nvSpPr>
        <p:spPr>
          <a:xfrm>
            <a:off x="3631313" y="2190750"/>
            <a:ext cx="1235075" cy="330200"/>
          </a:xfrm>
          <a:prstGeom prst="parallelogram">
            <a:avLst>
              <a:gd name="adj" fmla="val 98962"/>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15"/>
          <p:cNvSpPr>
            <a:spLocks/>
          </p:cNvSpPr>
          <p:nvPr/>
        </p:nvSpPr>
        <p:spPr bwMode="auto">
          <a:xfrm>
            <a:off x="3783776" y="2259806"/>
            <a:ext cx="942975" cy="49213"/>
          </a:xfrm>
          <a:custGeom>
            <a:avLst/>
            <a:gdLst>
              <a:gd name="T0" fmla="*/ 0 w 942975"/>
              <a:gd name="T1" fmla="*/ 58033 h 48122"/>
              <a:gd name="T2" fmla="*/ 333375 w 942975"/>
              <a:gd name="T3" fmla="*/ 817 h 48122"/>
              <a:gd name="T4" fmla="*/ 523875 w 942975"/>
              <a:gd name="T5" fmla="*/ 96183 h 48122"/>
              <a:gd name="T6" fmla="*/ 942975 w 942975"/>
              <a:gd name="T7" fmla="*/ 19889 h 481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2975" h="48122">
                <a:moveTo>
                  <a:pt x="0" y="28983"/>
                </a:moveTo>
                <a:cubicBezTo>
                  <a:pt x="123031" y="13108"/>
                  <a:pt x="246063" y="-2767"/>
                  <a:pt x="333375" y="408"/>
                </a:cubicBezTo>
                <a:cubicBezTo>
                  <a:pt x="420687" y="3583"/>
                  <a:pt x="422275" y="46446"/>
                  <a:pt x="523875" y="48033"/>
                </a:cubicBezTo>
                <a:cubicBezTo>
                  <a:pt x="625475" y="49621"/>
                  <a:pt x="784225" y="29777"/>
                  <a:pt x="942975" y="9933"/>
                </a:cubicBezTo>
              </a:path>
            </a:pathLst>
          </a:custGeom>
          <a:noFill/>
          <a:ln w="19050" cap="flat" cmpd="sng">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40" name="ZoneTexte 19"/>
          <p:cNvSpPr txBox="1">
            <a:spLocks noChangeArrowheads="1"/>
          </p:cNvSpPr>
          <p:nvPr/>
        </p:nvSpPr>
        <p:spPr bwMode="auto">
          <a:xfrm>
            <a:off x="23812" y="3621881"/>
            <a:ext cx="912336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r>
              <a:rPr lang="fr-FR" altLang="fr-FR" sz="1800" b="0" dirty="0" smtClean="0">
                <a:solidFill>
                  <a:srgbClr val="0070C0"/>
                </a:solidFill>
                <a:latin typeface="Comic Sans MS" pitchFamily="66" charset="0"/>
              </a:rPr>
              <a:t>Néant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rectitude</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Plan supérieur</a:t>
            </a:r>
          </a:p>
          <a:p>
            <a:pPr marL="0" indent="0" eaLnBrk="1" hangingPunct="1">
              <a:defRPr/>
            </a:pPr>
            <a:r>
              <a:rPr lang="fr-FR" altLang="fr-FR" sz="1800" dirty="0" smtClean="0">
                <a:solidFill>
                  <a:schemeClr val="tx1"/>
                </a:solidFill>
              </a:rPr>
              <a:t>Elément tolérancé : </a:t>
            </a:r>
            <a:r>
              <a:rPr lang="fr-FR" altLang="fr-FR" sz="1800" b="0" dirty="0" smtClean="0">
                <a:latin typeface="Comic Sans MS" pitchFamily="66" charset="0"/>
              </a:rPr>
              <a:t>Points de la surface réelle au voisinage de chaque </a:t>
            </a:r>
            <a:r>
              <a:rPr lang="fr-FR" altLang="fr-FR" sz="1800" b="0" dirty="0">
                <a:latin typeface="Comic Sans MS" pitchFamily="66" charset="0"/>
              </a:rPr>
              <a:t>plan d'intersection </a:t>
            </a:r>
            <a:r>
              <a:rPr lang="fr-FR" altLang="fr-FR" sz="1800" b="0" dirty="0" smtClean="0">
                <a:latin typeface="Comic Sans MS" pitchFamily="66" charset="0"/>
              </a:rPr>
              <a:t>parallèle à P</a:t>
            </a:r>
            <a:endParaRPr lang="fr-FR" altLang="fr-FR" sz="1800" b="0" dirty="0">
              <a:latin typeface="Comic Sans MS" pitchFamily="66" charset="0"/>
            </a:endParaRP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comprise entre deux plans distants de 0,02</a:t>
            </a:r>
          </a:p>
          <a:p>
            <a:pPr marL="0" indent="0" eaLnBrk="1" hangingPunct="1">
              <a:defRPr/>
            </a:pPr>
            <a:r>
              <a:rPr lang="fr-FR" altLang="fr-FR" sz="1800" dirty="0">
                <a:solidFill>
                  <a:schemeClr val="tx1"/>
                </a:solidFill>
              </a:rPr>
              <a:t>V</a:t>
            </a:r>
            <a:r>
              <a:rPr lang="fr-FR" altLang="fr-FR" sz="1800" dirty="0" smtClean="0">
                <a:solidFill>
                  <a:schemeClr val="tx1"/>
                </a:solidFill>
              </a:rPr>
              <a:t>alidation : </a:t>
            </a:r>
            <a:r>
              <a:rPr lang="fr-FR" altLang="fr-FR" sz="1800" b="0" dirty="0">
                <a:solidFill>
                  <a:srgbClr val="0070C0"/>
                </a:solidFill>
                <a:latin typeface="Comic Sans MS" pitchFamily="66" charset="0"/>
              </a:rPr>
              <a:t>La spécification est respectée si </a:t>
            </a:r>
            <a:r>
              <a:rPr lang="fr-FR" altLang="fr-FR" sz="1800" b="0" dirty="0" smtClean="0">
                <a:solidFill>
                  <a:srgbClr val="0070C0"/>
                </a:solidFill>
                <a:latin typeface="Comic Sans MS" pitchFamily="66" charset="0"/>
              </a:rPr>
              <a:t>l'élément tolérancé</a:t>
            </a:r>
            <a:endParaRPr lang="fr-FR" altLang="fr-FR" sz="1800" b="0" dirty="0">
              <a:solidFill>
                <a:srgbClr val="0070C0"/>
              </a:solidFill>
              <a:latin typeface="Comic Sans MS" pitchFamily="66" charset="0"/>
            </a:endParaRPr>
          </a:p>
          <a:p>
            <a:pPr eaLnBrk="1" hangingPunct="1">
              <a:defRPr/>
            </a:pPr>
            <a:r>
              <a:rPr lang="fr-FR" altLang="fr-FR" sz="1800" b="0" dirty="0" smtClean="0">
                <a:solidFill>
                  <a:srgbClr val="0070C0"/>
                </a:solidFill>
                <a:latin typeface="Comic Sans MS" pitchFamily="66" charset="0"/>
              </a:rPr>
              <a:t>est </a:t>
            </a:r>
            <a:r>
              <a:rPr lang="fr-FR" altLang="fr-FR" sz="1800" b="0" dirty="0">
                <a:solidFill>
                  <a:srgbClr val="0070C0"/>
                </a:solidFill>
                <a:latin typeface="Comic Sans MS" pitchFamily="66" charset="0"/>
              </a:rPr>
              <a:t>dans la zone de </a:t>
            </a:r>
            <a:r>
              <a:rPr lang="fr-FR" altLang="fr-FR" sz="1800" b="0" dirty="0" smtClean="0">
                <a:solidFill>
                  <a:srgbClr val="0070C0"/>
                </a:solidFill>
                <a:latin typeface="Comic Sans MS" pitchFamily="66" charset="0"/>
              </a:rPr>
              <a:t>tolérance </a:t>
            </a:r>
            <a:r>
              <a:rPr lang="fr-FR" altLang="fr-FR" sz="1800" b="0" dirty="0">
                <a:latin typeface="Comic Sans MS" pitchFamily="66" charset="0"/>
              </a:rPr>
              <a:t>pour chaque plan d'intersection</a:t>
            </a:r>
            <a:r>
              <a:rPr lang="fr-FR" altLang="fr-FR" sz="1800" b="0" dirty="0" smtClean="0">
                <a:solidFill>
                  <a:srgbClr val="0070C0"/>
                </a:solidFill>
                <a:latin typeface="Comic Sans MS" pitchFamily="66" charset="0"/>
              </a:rPr>
              <a:t> </a:t>
            </a:r>
            <a:endParaRPr lang="fr-FR" altLang="fr-FR" sz="1800" b="0" dirty="0">
              <a:solidFill>
                <a:srgbClr val="0070C0"/>
              </a:solidFill>
              <a:latin typeface="Comic Sans MS" pitchFamily="66" charset="0"/>
            </a:endParaRPr>
          </a:p>
        </p:txBody>
      </p:sp>
      <p:sp>
        <p:nvSpPr>
          <p:cNvPr id="3" name="ZoneTexte 2"/>
          <p:cNvSpPr txBox="1"/>
          <p:nvPr/>
        </p:nvSpPr>
        <p:spPr>
          <a:xfrm>
            <a:off x="130801" y="535543"/>
            <a:ext cx="5139740"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Le plan P est défini dans le modèle nominal</a:t>
            </a:r>
            <a:endParaRPr lang="fr-FR" sz="2000" dirty="0">
              <a:latin typeface="Arial" panose="020B0604020202020204" pitchFamily="34" charset="0"/>
              <a:cs typeface="Arial" panose="020B0604020202020204" pitchFamily="34" charset="0"/>
            </a:endParaRPr>
          </a:p>
        </p:txBody>
      </p:sp>
      <p:sp>
        <p:nvSpPr>
          <p:cNvPr id="44" name="Forme libre 35"/>
          <p:cNvSpPr>
            <a:spLocks/>
          </p:cNvSpPr>
          <p:nvPr/>
        </p:nvSpPr>
        <p:spPr bwMode="auto">
          <a:xfrm>
            <a:off x="1797437" y="1810544"/>
            <a:ext cx="457200" cy="781050"/>
          </a:xfrm>
          <a:custGeom>
            <a:avLst/>
            <a:gdLst>
              <a:gd name="T0" fmla="*/ 457200 w 457200"/>
              <a:gd name="T1" fmla="*/ 0 h 779929"/>
              <a:gd name="T2" fmla="*/ 0 w 457200"/>
              <a:gd name="T3" fmla="*/ 0 h 779929"/>
              <a:gd name="T4" fmla="*/ 0 w 457200"/>
              <a:gd name="T5" fmla="*/ 779929 h 779929"/>
              <a:gd name="T6" fmla="*/ 161365 w 457200"/>
              <a:gd name="T7" fmla="*/ 779929 h 779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7200" h="779929">
                <a:moveTo>
                  <a:pt x="457200" y="0"/>
                </a:moveTo>
                <a:lnTo>
                  <a:pt x="0" y="0"/>
                </a:lnTo>
                <a:lnTo>
                  <a:pt x="0" y="779929"/>
                </a:lnTo>
                <a:lnTo>
                  <a:pt x="161365" y="779929"/>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45" name="Forme libre 35"/>
          <p:cNvSpPr>
            <a:spLocks/>
          </p:cNvSpPr>
          <p:nvPr/>
        </p:nvSpPr>
        <p:spPr bwMode="auto">
          <a:xfrm>
            <a:off x="1641862" y="1923256"/>
            <a:ext cx="457200" cy="781050"/>
          </a:xfrm>
          <a:custGeom>
            <a:avLst/>
            <a:gdLst>
              <a:gd name="T0" fmla="*/ 457200 w 457200"/>
              <a:gd name="T1" fmla="*/ 0 h 779929"/>
              <a:gd name="T2" fmla="*/ 0 w 457200"/>
              <a:gd name="T3" fmla="*/ 0 h 779929"/>
              <a:gd name="T4" fmla="*/ 0 w 457200"/>
              <a:gd name="T5" fmla="*/ 779929 h 779929"/>
              <a:gd name="T6" fmla="*/ 161365 w 457200"/>
              <a:gd name="T7" fmla="*/ 779929 h 779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7200" h="779929">
                <a:moveTo>
                  <a:pt x="457200" y="0"/>
                </a:moveTo>
                <a:lnTo>
                  <a:pt x="0" y="0"/>
                </a:lnTo>
                <a:lnTo>
                  <a:pt x="0" y="779929"/>
                </a:lnTo>
                <a:lnTo>
                  <a:pt x="161365" y="779929"/>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5" name="Arc 4"/>
          <p:cNvSpPr/>
          <p:nvPr/>
        </p:nvSpPr>
        <p:spPr>
          <a:xfrm>
            <a:off x="3979927" y="2666356"/>
            <a:ext cx="372119" cy="372119"/>
          </a:xfrm>
          <a:prstGeom prst="arc">
            <a:avLst>
              <a:gd name="adj1" fmla="val 13691299"/>
              <a:gd name="adj2" fmla="val 18631692"/>
            </a:avLst>
          </a:prstGeom>
          <a:ln>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cxnSp>
        <p:nvCxnSpPr>
          <p:cNvPr id="7" name="Connecteur droit avec flèche 6"/>
          <p:cNvCxnSpPr/>
          <p:nvPr/>
        </p:nvCxnSpPr>
        <p:spPr>
          <a:xfrm>
            <a:off x="4165986" y="2550554"/>
            <a:ext cx="0" cy="307504"/>
          </a:xfrm>
          <a:prstGeom prst="straightConnector1">
            <a:avLst/>
          </a:prstGeom>
          <a:ln>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ZoneTexte 7"/>
          <p:cNvSpPr txBox="1"/>
          <p:nvPr/>
        </p:nvSpPr>
        <p:spPr>
          <a:xfrm>
            <a:off x="3255534" y="2846278"/>
            <a:ext cx="1999457" cy="646331"/>
          </a:xfrm>
          <a:prstGeom prst="rect">
            <a:avLst/>
          </a:prstGeom>
          <a:noFill/>
        </p:spPr>
        <p:txBody>
          <a:bodyPr wrap="square" rtlCol="0">
            <a:spAutoFit/>
          </a:bodyPr>
          <a:lstStyle/>
          <a:p>
            <a:pPr algn="ctr"/>
            <a:r>
              <a:rPr lang="fr-FR" i="1" dirty="0" smtClean="0">
                <a:solidFill>
                  <a:srgbClr val="FF0000"/>
                </a:solidFill>
              </a:rPr>
              <a:t>Mobilités de la zone de tolérance</a:t>
            </a:r>
            <a:endParaRPr lang="fr-FR" i="1" dirty="0">
              <a:solidFill>
                <a:srgbClr val="FF0000"/>
              </a:solidFill>
            </a:endParaRPr>
          </a:p>
        </p:txBody>
      </p:sp>
    </p:spTree>
    <p:extLst>
      <p:ext uri="{BB962C8B-B14F-4D97-AF65-F5344CB8AC3E}">
        <p14:creationId xmlns:p14="http://schemas.microsoft.com/office/powerpoint/2010/main" val="30891734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9434" y="2478567"/>
            <a:ext cx="3212352" cy="21795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orme libre 1"/>
          <p:cNvSpPr/>
          <p:nvPr/>
        </p:nvSpPr>
        <p:spPr>
          <a:xfrm>
            <a:off x="4812540" y="3211667"/>
            <a:ext cx="3148441" cy="1024379"/>
          </a:xfrm>
          <a:custGeom>
            <a:avLst/>
            <a:gdLst>
              <a:gd name="connsiteX0" fmla="*/ 69621 w 2978412"/>
              <a:gd name="connsiteY0" fmla="*/ 511621 h 1096122"/>
              <a:gd name="connsiteX1" fmla="*/ 289958 w 2978412"/>
              <a:gd name="connsiteY1" fmla="*/ 379419 h 1096122"/>
              <a:gd name="connsiteX2" fmla="*/ 499279 w 2978412"/>
              <a:gd name="connsiteY2" fmla="*/ 181115 h 1096122"/>
              <a:gd name="connsiteX3" fmla="*/ 675549 w 2978412"/>
              <a:gd name="connsiteY3" fmla="*/ 4845 h 1096122"/>
              <a:gd name="connsiteX4" fmla="*/ 917920 w 2978412"/>
              <a:gd name="connsiteY4" fmla="*/ 59930 h 1096122"/>
              <a:gd name="connsiteX5" fmla="*/ 1678084 w 2978412"/>
              <a:gd name="connsiteY5" fmla="*/ 170098 h 1096122"/>
              <a:gd name="connsiteX6" fmla="*/ 2317062 w 2978412"/>
              <a:gd name="connsiteY6" fmla="*/ 412470 h 1096122"/>
              <a:gd name="connsiteX7" fmla="*/ 2978074 w 2978412"/>
              <a:gd name="connsiteY7" fmla="*/ 412470 h 1096122"/>
              <a:gd name="connsiteX8" fmla="*/ 2405197 w 2978412"/>
              <a:gd name="connsiteY8" fmla="*/ 753992 h 1096122"/>
              <a:gd name="connsiteX9" fmla="*/ 2261978 w 2978412"/>
              <a:gd name="connsiteY9" fmla="*/ 908229 h 1096122"/>
              <a:gd name="connsiteX10" fmla="*/ 2085708 w 2978412"/>
              <a:gd name="connsiteY10" fmla="*/ 1095515 h 1096122"/>
              <a:gd name="connsiteX11" fmla="*/ 1237409 w 2978412"/>
              <a:gd name="connsiteY11" fmla="*/ 963313 h 1096122"/>
              <a:gd name="connsiteX12" fmla="*/ 1072156 w 2978412"/>
              <a:gd name="connsiteY12" fmla="*/ 831111 h 1096122"/>
              <a:gd name="connsiteX13" fmla="*/ 521313 w 2978412"/>
              <a:gd name="connsiteY13" fmla="*/ 765009 h 1096122"/>
              <a:gd name="connsiteX14" fmla="*/ 168773 w 2978412"/>
              <a:gd name="connsiteY14" fmla="*/ 720942 h 1096122"/>
              <a:gd name="connsiteX15" fmla="*/ 3520 w 2978412"/>
              <a:gd name="connsiteY15" fmla="*/ 665858 h 1096122"/>
              <a:gd name="connsiteX16" fmla="*/ 69621 w 2978412"/>
              <a:gd name="connsiteY16" fmla="*/ 511621 h 1096122"/>
              <a:gd name="connsiteX0" fmla="*/ 69621 w 2978412"/>
              <a:gd name="connsiteY0" fmla="*/ 511621 h 1096073"/>
              <a:gd name="connsiteX1" fmla="*/ 289958 w 2978412"/>
              <a:gd name="connsiteY1" fmla="*/ 379419 h 1096073"/>
              <a:gd name="connsiteX2" fmla="*/ 499279 w 2978412"/>
              <a:gd name="connsiteY2" fmla="*/ 181115 h 1096073"/>
              <a:gd name="connsiteX3" fmla="*/ 675549 w 2978412"/>
              <a:gd name="connsiteY3" fmla="*/ 4845 h 1096073"/>
              <a:gd name="connsiteX4" fmla="*/ 917920 w 2978412"/>
              <a:gd name="connsiteY4" fmla="*/ 59930 h 1096073"/>
              <a:gd name="connsiteX5" fmla="*/ 1678084 w 2978412"/>
              <a:gd name="connsiteY5" fmla="*/ 170098 h 1096073"/>
              <a:gd name="connsiteX6" fmla="*/ 2317062 w 2978412"/>
              <a:gd name="connsiteY6" fmla="*/ 412470 h 1096073"/>
              <a:gd name="connsiteX7" fmla="*/ 2978074 w 2978412"/>
              <a:gd name="connsiteY7" fmla="*/ 412470 h 1096073"/>
              <a:gd name="connsiteX8" fmla="*/ 2405197 w 2978412"/>
              <a:gd name="connsiteY8" fmla="*/ 753992 h 1096073"/>
              <a:gd name="connsiteX9" fmla="*/ 2261978 w 2978412"/>
              <a:gd name="connsiteY9" fmla="*/ 908229 h 1096073"/>
              <a:gd name="connsiteX10" fmla="*/ 2085708 w 2978412"/>
              <a:gd name="connsiteY10" fmla="*/ 1095515 h 1096073"/>
              <a:gd name="connsiteX11" fmla="*/ 1237409 w 2978412"/>
              <a:gd name="connsiteY11" fmla="*/ 963313 h 1096073"/>
              <a:gd name="connsiteX12" fmla="*/ 984022 w 2978412"/>
              <a:gd name="connsiteY12" fmla="*/ 886195 h 1096073"/>
              <a:gd name="connsiteX13" fmla="*/ 521313 w 2978412"/>
              <a:gd name="connsiteY13" fmla="*/ 765009 h 1096073"/>
              <a:gd name="connsiteX14" fmla="*/ 168773 w 2978412"/>
              <a:gd name="connsiteY14" fmla="*/ 720942 h 1096073"/>
              <a:gd name="connsiteX15" fmla="*/ 3520 w 2978412"/>
              <a:gd name="connsiteY15" fmla="*/ 665858 h 1096073"/>
              <a:gd name="connsiteX16" fmla="*/ 69621 w 2978412"/>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412470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335352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335352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6101 w 2699781"/>
              <a:gd name="connsiteY0" fmla="*/ 511621 h 1096073"/>
              <a:gd name="connsiteX1" fmla="*/ 286438 w 2699781"/>
              <a:gd name="connsiteY1" fmla="*/ 379419 h 1096073"/>
              <a:gd name="connsiteX2" fmla="*/ 495759 w 2699781"/>
              <a:gd name="connsiteY2" fmla="*/ 181115 h 1096073"/>
              <a:gd name="connsiteX3" fmla="*/ 672029 w 2699781"/>
              <a:gd name="connsiteY3" fmla="*/ 4845 h 1096073"/>
              <a:gd name="connsiteX4" fmla="*/ 914400 w 2699781"/>
              <a:gd name="connsiteY4" fmla="*/ 59930 h 1096073"/>
              <a:gd name="connsiteX5" fmla="*/ 1674564 w 2699781"/>
              <a:gd name="connsiteY5" fmla="*/ 170098 h 1096073"/>
              <a:gd name="connsiteX6" fmla="*/ 2313542 w 2699781"/>
              <a:gd name="connsiteY6" fmla="*/ 335352 h 1096073"/>
              <a:gd name="connsiteX7" fmla="*/ 2699132 w 2699781"/>
              <a:gd name="connsiteY7" fmla="*/ 456537 h 1096073"/>
              <a:gd name="connsiteX8" fmla="*/ 2401677 w 2699781"/>
              <a:gd name="connsiteY8" fmla="*/ 753992 h 1096073"/>
              <a:gd name="connsiteX9" fmla="*/ 2258458 w 2699781"/>
              <a:gd name="connsiteY9" fmla="*/ 908229 h 1096073"/>
              <a:gd name="connsiteX10" fmla="*/ 2082188 w 2699781"/>
              <a:gd name="connsiteY10" fmla="*/ 1095515 h 1096073"/>
              <a:gd name="connsiteX11" fmla="*/ 1233889 w 2699781"/>
              <a:gd name="connsiteY11" fmla="*/ 963313 h 1096073"/>
              <a:gd name="connsiteX12" fmla="*/ 980502 w 2699781"/>
              <a:gd name="connsiteY12" fmla="*/ 886195 h 1096073"/>
              <a:gd name="connsiteX13" fmla="*/ 517793 w 2699781"/>
              <a:gd name="connsiteY13" fmla="*/ 765009 h 1096073"/>
              <a:gd name="connsiteX14" fmla="*/ 165253 w 2699781"/>
              <a:gd name="connsiteY14" fmla="*/ 720942 h 1096073"/>
              <a:gd name="connsiteX15" fmla="*/ 0 w 2699781"/>
              <a:gd name="connsiteY15" fmla="*/ 665858 h 1096073"/>
              <a:gd name="connsiteX16" fmla="*/ 66101 w 2699781"/>
              <a:gd name="connsiteY16" fmla="*/ 511621 h 1096073"/>
              <a:gd name="connsiteX0" fmla="*/ 143922 w 2777602"/>
              <a:gd name="connsiteY0" fmla="*/ 511621 h 1096073"/>
              <a:gd name="connsiteX1" fmla="*/ 364259 w 2777602"/>
              <a:gd name="connsiteY1" fmla="*/ 379419 h 1096073"/>
              <a:gd name="connsiteX2" fmla="*/ 573580 w 2777602"/>
              <a:gd name="connsiteY2" fmla="*/ 181115 h 1096073"/>
              <a:gd name="connsiteX3" fmla="*/ 749850 w 2777602"/>
              <a:gd name="connsiteY3" fmla="*/ 4845 h 1096073"/>
              <a:gd name="connsiteX4" fmla="*/ 992221 w 2777602"/>
              <a:gd name="connsiteY4" fmla="*/ 59930 h 1096073"/>
              <a:gd name="connsiteX5" fmla="*/ 1752385 w 2777602"/>
              <a:gd name="connsiteY5" fmla="*/ 170098 h 1096073"/>
              <a:gd name="connsiteX6" fmla="*/ 2391363 w 2777602"/>
              <a:gd name="connsiteY6" fmla="*/ 335352 h 1096073"/>
              <a:gd name="connsiteX7" fmla="*/ 2776953 w 2777602"/>
              <a:gd name="connsiteY7" fmla="*/ 456537 h 1096073"/>
              <a:gd name="connsiteX8" fmla="*/ 2479498 w 2777602"/>
              <a:gd name="connsiteY8" fmla="*/ 753992 h 1096073"/>
              <a:gd name="connsiteX9" fmla="*/ 2336279 w 2777602"/>
              <a:gd name="connsiteY9" fmla="*/ 908229 h 1096073"/>
              <a:gd name="connsiteX10" fmla="*/ 2160009 w 2777602"/>
              <a:gd name="connsiteY10" fmla="*/ 1095515 h 1096073"/>
              <a:gd name="connsiteX11" fmla="*/ 1311710 w 2777602"/>
              <a:gd name="connsiteY11" fmla="*/ 963313 h 1096073"/>
              <a:gd name="connsiteX12" fmla="*/ 1058323 w 2777602"/>
              <a:gd name="connsiteY12" fmla="*/ 886195 h 1096073"/>
              <a:gd name="connsiteX13" fmla="*/ 595614 w 2777602"/>
              <a:gd name="connsiteY13" fmla="*/ 765009 h 1096073"/>
              <a:gd name="connsiteX14" fmla="*/ 243074 w 2777602"/>
              <a:gd name="connsiteY14" fmla="*/ 720942 h 1096073"/>
              <a:gd name="connsiteX15" fmla="*/ 0 w 2777602"/>
              <a:gd name="connsiteY15" fmla="*/ 665858 h 1096073"/>
              <a:gd name="connsiteX16" fmla="*/ 143922 w 2777602"/>
              <a:gd name="connsiteY16" fmla="*/ 511621 h 1096073"/>
              <a:gd name="connsiteX0" fmla="*/ 143922 w 2777602"/>
              <a:gd name="connsiteY0" fmla="*/ 511621 h 1096073"/>
              <a:gd name="connsiteX1" fmla="*/ 364259 w 2777602"/>
              <a:gd name="connsiteY1" fmla="*/ 379419 h 1096073"/>
              <a:gd name="connsiteX2" fmla="*/ 573580 w 2777602"/>
              <a:gd name="connsiteY2" fmla="*/ 181115 h 1096073"/>
              <a:gd name="connsiteX3" fmla="*/ 749850 w 2777602"/>
              <a:gd name="connsiteY3" fmla="*/ 4845 h 1096073"/>
              <a:gd name="connsiteX4" fmla="*/ 992221 w 2777602"/>
              <a:gd name="connsiteY4" fmla="*/ 59930 h 1096073"/>
              <a:gd name="connsiteX5" fmla="*/ 1752385 w 2777602"/>
              <a:gd name="connsiteY5" fmla="*/ 170098 h 1096073"/>
              <a:gd name="connsiteX6" fmla="*/ 2391363 w 2777602"/>
              <a:gd name="connsiteY6" fmla="*/ 335352 h 1096073"/>
              <a:gd name="connsiteX7" fmla="*/ 2776953 w 2777602"/>
              <a:gd name="connsiteY7" fmla="*/ 456537 h 1096073"/>
              <a:gd name="connsiteX8" fmla="*/ 2479498 w 2777602"/>
              <a:gd name="connsiteY8" fmla="*/ 753992 h 1096073"/>
              <a:gd name="connsiteX9" fmla="*/ 2336279 w 2777602"/>
              <a:gd name="connsiteY9" fmla="*/ 908229 h 1096073"/>
              <a:gd name="connsiteX10" fmla="*/ 2160009 w 2777602"/>
              <a:gd name="connsiteY10" fmla="*/ 1095515 h 1096073"/>
              <a:gd name="connsiteX11" fmla="*/ 1311710 w 2777602"/>
              <a:gd name="connsiteY11" fmla="*/ 963313 h 1096073"/>
              <a:gd name="connsiteX12" fmla="*/ 1058323 w 2777602"/>
              <a:gd name="connsiteY12" fmla="*/ 886195 h 1096073"/>
              <a:gd name="connsiteX13" fmla="*/ 595614 w 2777602"/>
              <a:gd name="connsiteY13" fmla="*/ 765009 h 1096073"/>
              <a:gd name="connsiteX14" fmla="*/ 243074 w 2777602"/>
              <a:gd name="connsiteY14" fmla="*/ 720942 h 1096073"/>
              <a:gd name="connsiteX15" fmla="*/ 0 w 2777602"/>
              <a:gd name="connsiteY15" fmla="*/ 665858 h 1096073"/>
              <a:gd name="connsiteX16" fmla="*/ 143922 w 2777602"/>
              <a:gd name="connsiteY16" fmla="*/ 511621 h 1096073"/>
              <a:gd name="connsiteX0" fmla="*/ 143922 w 2777602"/>
              <a:gd name="connsiteY0" fmla="*/ 508647 h 1093099"/>
              <a:gd name="connsiteX1" fmla="*/ 364259 w 2777602"/>
              <a:gd name="connsiteY1" fmla="*/ 376445 h 1093099"/>
              <a:gd name="connsiteX2" fmla="*/ 573580 w 2777602"/>
              <a:gd name="connsiteY2" fmla="*/ 178141 h 1093099"/>
              <a:gd name="connsiteX3" fmla="*/ 749850 w 2777602"/>
              <a:gd name="connsiteY3" fmla="*/ 1871 h 1093099"/>
              <a:gd name="connsiteX4" fmla="*/ 1213894 w 2777602"/>
              <a:gd name="connsiteY4" fmla="*/ 90207 h 1093099"/>
              <a:gd name="connsiteX5" fmla="*/ 1752385 w 2777602"/>
              <a:gd name="connsiteY5" fmla="*/ 167124 h 1093099"/>
              <a:gd name="connsiteX6" fmla="*/ 2391363 w 2777602"/>
              <a:gd name="connsiteY6" fmla="*/ 332378 h 1093099"/>
              <a:gd name="connsiteX7" fmla="*/ 2776953 w 2777602"/>
              <a:gd name="connsiteY7" fmla="*/ 453563 h 1093099"/>
              <a:gd name="connsiteX8" fmla="*/ 2479498 w 2777602"/>
              <a:gd name="connsiteY8" fmla="*/ 751018 h 1093099"/>
              <a:gd name="connsiteX9" fmla="*/ 2336279 w 2777602"/>
              <a:gd name="connsiteY9" fmla="*/ 905255 h 1093099"/>
              <a:gd name="connsiteX10" fmla="*/ 2160009 w 2777602"/>
              <a:gd name="connsiteY10" fmla="*/ 1092541 h 1093099"/>
              <a:gd name="connsiteX11" fmla="*/ 1311710 w 2777602"/>
              <a:gd name="connsiteY11" fmla="*/ 960339 h 1093099"/>
              <a:gd name="connsiteX12" fmla="*/ 1058323 w 2777602"/>
              <a:gd name="connsiteY12" fmla="*/ 883221 h 1093099"/>
              <a:gd name="connsiteX13" fmla="*/ 595614 w 2777602"/>
              <a:gd name="connsiteY13" fmla="*/ 762035 h 1093099"/>
              <a:gd name="connsiteX14" fmla="*/ 243074 w 2777602"/>
              <a:gd name="connsiteY14" fmla="*/ 717968 h 1093099"/>
              <a:gd name="connsiteX15" fmla="*/ 0 w 2777602"/>
              <a:gd name="connsiteY15" fmla="*/ 662884 h 1093099"/>
              <a:gd name="connsiteX16" fmla="*/ 143922 w 2777602"/>
              <a:gd name="connsiteY16" fmla="*/ 508647 h 1093099"/>
              <a:gd name="connsiteX0" fmla="*/ 143922 w 2777602"/>
              <a:gd name="connsiteY0" fmla="*/ 445363 h 1029815"/>
              <a:gd name="connsiteX1" fmla="*/ 364259 w 2777602"/>
              <a:gd name="connsiteY1" fmla="*/ 313161 h 1029815"/>
              <a:gd name="connsiteX2" fmla="*/ 573580 w 2777602"/>
              <a:gd name="connsiteY2" fmla="*/ 114857 h 1029815"/>
              <a:gd name="connsiteX3" fmla="*/ 999232 w 2777602"/>
              <a:gd name="connsiteY3" fmla="*/ 5089 h 1029815"/>
              <a:gd name="connsiteX4" fmla="*/ 1213894 w 2777602"/>
              <a:gd name="connsiteY4" fmla="*/ 26923 h 1029815"/>
              <a:gd name="connsiteX5" fmla="*/ 1752385 w 2777602"/>
              <a:gd name="connsiteY5" fmla="*/ 103840 h 1029815"/>
              <a:gd name="connsiteX6" fmla="*/ 2391363 w 2777602"/>
              <a:gd name="connsiteY6" fmla="*/ 269094 h 1029815"/>
              <a:gd name="connsiteX7" fmla="*/ 2776953 w 2777602"/>
              <a:gd name="connsiteY7" fmla="*/ 390279 h 1029815"/>
              <a:gd name="connsiteX8" fmla="*/ 2479498 w 2777602"/>
              <a:gd name="connsiteY8" fmla="*/ 687734 h 1029815"/>
              <a:gd name="connsiteX9" fmla="*/ 2336279 w 2777602"/>
              <a:gd name="connsiteY9" fmla="*/ 841971 h 1029815"/>
              <a:gd name="connsiteX10" fmla="*/ 2160009 w 2777602"/>
              <a:gd name="connsiteY10" fmla="*/ 1029257 h 1029815"/>
              <a:gd name="connsiteX11" fmla="*/ 1311710 w 2777602"/>
              <a:gd name="connsiteY11" fmla="*/ 897055 h 1029815"/>
              <a:gd name="connsiteX12" fmla="*/ 1058323 w 2777602"/>
              <a:gd name="connsiteY12" fmla="*/ 819937 h 1029815"/>
              <a:gd name="connsiteX13" fmla="*/ 595614 w 2777602"/>
              <a:gd name="connsiteY13" fmla="*/ 698751 h 1029815"/>
              <a:gd name="connsiteX14" fmla="*/ 243074 w 2777602"/>
              <a:gd name="connsiteY14" fmla="*/ 654684 h 1029815"/>
              <a:gd name="connsiteX15" fmla="*/ 0 w 2777602"/>
              <a:gd name="connsiteY15" fmla="*/ 599600 h 1029815"/>
              <a:gd name="connsiteX16" fmla="*/ 143922 w 2777602"/>
              <a:gd name="connsiteY16" fmla="*/ 445363 h 1029815"/>
              <a:gd name="connsiteX0" fmla="*/ 143922 w 2777602"/>
              <a:gd name="connsiteY0" fmla="*/ 445363 h 1029815"/>
              <a:gd name="connsiteX1" fmla="*/ 364259 w 2777602"/>
              <a:gd name="connsiteY1" fmla="*/ 313161 h 1029815"/>
              <a:gd name="connsiteX2" fmla="*/ 573580 w 2777602"/>
              <a:gd name="connsiteY2" fmla="*/ 114857 h 1029815"/>
              <a:gd name="connsiteX3" fmla="*/ 999232 w 2777602"/>
              <a:gd name="connsiteY3" fmla="*/ 5089 h 1029815"/>
              <a:gd name="connsiteX4" fmla="*/ 1213894 w 2777602"/>
              <a:gd name="connsiteY4" fmla="*/ 26923 h 1029815"/>
              <a:gd name="connsiteX5" fmla="*/ 1752385 w 2777602"/>
              <a:gd name="connsiteY5" fmla="*/ 103840 h 1029815"/>
              <a:gd name="connsiteX6" fmla="*/ 2391363 w 2777602"/>
              <a:gd name="connsiteY6" fmla="*/ 269094 h 1029815"/>
              <a:gd name="connsiteX7" fmla="*/ 2776953 w 2777602"/>
              <a:gd name="connsiteY7" fmla="*/ 390279 h 1029815"/>
              <a:gd name="connsiteX8" fmla="*/ 2479498 w 2777602"/>
              <a:gd name="connsiteY8" fmla="*/ 687734 h 1029815"/>
              <a:gd name="connsiteX9" fmla="*/ 2336279 w 2777602"/>
              <a:gd name="connsiteY9" fmla="*/ 841971 h 1029815"/>
              <a:gd name="connsiteX10" fmla="*/ 2160009 w 2777602"/>
              <a:gd name="connsiteY10" fmla="*/ 1029257 h 1029815"/>
              <a:gd name="connsiteX11" fmla="*/ 1311710 w 2777602"/>
              <a:gd name="connsiteY11" fmla="*/ 897055 h 1029815"/>
              <a:gd name="connsiteX12" fmla="*/ 1058323 w 2777602"/>
              <a:gd name="connsiteY12" fmla="*/ 819937 h 1029815"/>
              <a:gd name="connsiteX13" fmla="*/ 595614 w 2777602"/>
              <a:gd name="connsiteY13" fmla="*/ 698751 h 1029815"/>
              <a:gd name="connsiteX14" fmla="*/ 243074 w 2777602"/>
              <a:gd name="connsiteY14" fmla="*/ 654684 h 1029815"/>
              <a:gd name="connsiteX15" fmla="*/ 0 w 2777602"/>
              <a:gd name="connsiteY15" fmla="*/ 599600 h 1029815"/>
              <a:gd name="connsiteX16" fmla="*/ 143922 w 2777602"/>
              <a:gd name="connsiteY16" fmla="*/ 445363 h 1029815"/>
              <a:gd name="connsiteX0" fmla="*/ 143922 w 2777602"/>
              <a:gd name="connsiteY0" fmla="*/ 445363 h 1029815"/>
              <a:gd name="connsiteX1" fmla="*/ 364259 w 2777602"/>
              <a:gd name="connsiteY1" fmla="*/ 313161 h 1029815"/>
              <a:gd name="connsiteX2" fmla="*/ 573580 w 2777602"/>
              <a:gd name="connsiteY2" fmla="*/ 114857 h 1029815"/>
              <a:gd name="connsiteX3" fmla="*/ 999232 w 2777602"/>
              <a:gd name="connsiteY3" fmla="*/ 5089 h 1029815"/>
              <a:gd name="connsiteX4" fmla="*/ 1213894 w 2777602"/>
              <a:gd name="connsiteY4" fmla="*/ 26923 h 1029815"/>
              <a:gd name="connsiteX5" fmla="*/ 1752385 w 2777602"/>
              <a:gd name="connsiteY5" fmla="*/ 103840 h 1029815"/>
              <a:gd name="connsiteX6" fmla="*/ 2391363 w 2777602"/>
              <a:gd name="connsiteY6" fmla="*/ 269094 h 1029815"/>
              <a:gd name="connsiteX7" fmla="*/ 2776953 w 2777602"/>
              <a:gd name="connsiteY7" fmla="*/ 390279 h 1029815"/>
              <a:gd name="connsiteX8" fmla="*/ 2479498 w 2777602"/>
              <a:gd name="connsiteY8" fmla="*/ 687734 h 1029815"/>
              <a:gd name="connsiteX9" fmla="*/ 2336279 w 2777602"/>
              <a:gd name="connsiteY9" fmla="*/ 841971 h 1029815"/>
              <a:gd name="connsiteX10" fmla="*/ 2160009 w 2777602"/>
              <a:gd name="connsiteY10" fmla="*/ 1029257 h 1029815"/>
              <a:gd name="connsiteX11" fmla="*/ 1311710 w 2777602"/>
              <a:gd name="connsiteY11" fmla="*/ 897055 h 1029815"/>
              <a:gd name="connsiteX12" fmla="*/ 1058323 w 2777602"/>
              <a:gd name="connsiteY12" fmla="*/ 819937 h 1029815"/>
              <a:gd name="connsiteX13" fmla="*/ 595614 w 2777602"/>
              <a:gd name="connsiteY13" fmla="*/ 698751 h 1029815"/>
              <a:gd name="connsiteX14" fmla="*/ 243074 w 2777602"/>
              <a:gd name="connsiteY14" fmla="*/ 654684 h 1029815"/>
              <a:gd name="connsiteX15" fmla="*/ 0 w 2777602"/>
              <a:gd name="connsiteY15" fmla="*/ 599600 h 1029815"/>
              <a:gd name="connsiteX16" fmla="*/ 143922 w 2777602"/>
              <a:gd name="connsiteY16" fmla="*/ 445363 h 1029815"/>
              <a:gd name="connsiteX0" fmla="*/ 143922 w 2777602"/>
              <a:gd name="connsiteY0" fmla="*/ 440274 h 1024726"/>
              <a:gd name="connsiteX1" fmla="*/ 364259 w 2777602"/>
              <a:gd name="connsiteY1" fmla="*/ 308072 h 1024726"/>
              <a:gd name="connsiteX2" fmla="*/ 573580 w 2777602"/>
              <a:gd name="connsiteY2" fmla="*/ 109768 h 1024726"/>
              <a:gd name="connsiteX3" fmla="*/ 999232 w 2777602"/>
              <a:gd name="connsiteY3" fmla="*/ 0 h 1024726"/>
              <a:gd name="connsiteX4" fmla="*/ 1213894 w 2777602"/>
              <a:gd name="connsiteY4" fmla="*/ 21834 h 1024726"/>
              <a:gd name="connsiteX5" fmla="*/ 1752385 w 2777602"/>
              <a:gd name="connsiteY5" fmla="*/ 98751 h 1024726"/>
              <a:gd name="connsiteX6" fmla="*/ 2391363 w 2777602"/>
              <a:gd name="connsiteY6" fmla="*/ 264005 h 1024726"/>
              <a:gd name="connsiteX7" fmla="*/ 2776953 w 2777602"/>
              <a:gd name="connsiteY7" fmla="*/ 385190 h 1024726"/>
              <a:gd name="connsiteX8" fmla="*/ 2479498 w 2777602"/>
              <a:gd name="connsiteY8" fmla="*/ 682645 h 1024726"/>
              <a:gd name="connsiteX9" fmla="*/ 2336279 w 2777602"/>
              <a:gd name="connsiteY9" fmla="*/ 836882 h 1024726"/>
              <a:gd name="connsiteX10" fmla="*/ 2160009 w 2777602"/>
              <a:gd name="connsiteY10" fmla="*/ 1024168 h 1024726"/>
              <a:gd name="connsiteX11" fmla="*/ 1311710 w 2777602"/>
              <a:gd name="connsiteY11" fmla="*/ 891966 h 1024726"/>
              <a:gd name="connsiteX12" fmla="*/ 1058323 w 2777602"/>
              <a:gd name="connsiteY12" fmla="*/ 814848 h 1024726"/>
              <a:gd name="connsiteX13" fmla="*/ 595614 w 2777602"/>
              <a:gd name="connsiteY13" fmla="*/ 693662 h 1024726"/>
              <a:gd name="connsiteX14" fmla="*/ 243074 w 2777602"/>
              <a:gd name="connsiteY14" fmla="*/ 649595 h 1024726"/>
              <a:gd name="connsiteX15" fmla="*/ 0 w 2777602"/>
              <a:gd name="connsiteY15" fmla="*/ 594511 h 1024726"/>
              <a:gd name="connsiteX16" fmla="*/ 143922 w 2777602"/>
              <a:gd name="connsiteY16" fmla="*/ 440274 h 1024726"/>
              <a:gd name="connsiteX0" fmla="*/ 143922 w 2777602"/>
              <a:gd name="connsiteY0" fmla="*/ 440274 h 1024726"/>
              <a:gd name="connsiteX1" fmla="*/ 364259 w 2777602"/>
              <a:gd name="connsiteY1" fmla="*/ 308072 h 1024726"/>
              <a:gd name="connsiteX2" fmla="*/ 573580 w 2777602"/>
              <a:gd name="connsiteY2" fmla="*/ 109768 h 1024726"/>
              <a:gd name="connsiteX3" fmla="*/ 688383 w 2777602"/>
              <a:gd name="connsiteY3" fmla="*/ 194910 h 1024726"/>
              <a:gd name="connsiteX4" fmla="*/ 999232 w 2777602"/>
              <a:gd name="connsiteY4" fmla="*/ 0 h 1024726"/>
              <a:gd name="connsiteX5" fmla="*/ 1213894 w 2777602"/>
              <a:gd name="connsiteY5" fmla="*/ 21834 h 1024726"/>
              <a:gd name="connsiteX6" fmla="*/ 1752385 w 2777602"/>
              <a:gd name="connsiteY6" fmla="*/ 98751 h 1024726"/>
              <a:gd name="connsiteX7" fmla="*/ 2391363 w 2777602"/>
              <a:gd name="connsiteY7" fmla="*/ 264005 h 1024726"/>
              <a:gd name="connsiteX8" fmla="*/ 2776953 w 2777602"/>
              <a:gd name="connsiteY8" fmla="*/ 385190 h 1024726"/>
              <a:gd name="connsiteX9" fmla="*/ 2479498 w 2777602"/>
              <a:gd name="connsiteY9" fmla="*/ 682645 h 1024726"/>
              <a:gd name="connsiteX10" fmla="*/ 2336279 w 2777602"/>
              <a:gd name="connsiteY10" fmla="*/ 836882 h 1024726"/>
              <a:gd name="connsiteX11" fmla="*/ 2160009 w 2777602"/>
              <a:gd name="connsiteY11" fmla="*/ 1024168 h 1024726"/>
              <a:gd name="connsiteX12" fmla="*/ 1311710 w 2777602"/>
              <a:gd name="connsiteY12" fmla="*/ 891966 h 1024726"/>
              <a:gd name="connsiteX13" fmla="*/ 1058323 w 2777602"/>
              <a:gd name="connsiteY13" fmla="*/ 814848 h 1024726"/>
              <a:gd name="connsiteX14" fmla="*/ 595614 w 2777602"/>
              <a:gd name="connsiteY14" fmla="*/ 693662 h 1024726"/>
              <a:gd name="connsiteX15" fmla="*/ 243074 w 2777602"/>
              <a:gd name="connsiteY15" fmla="*/ 649595 h 1024726"/>
              <a:gd name="connsiteX16" fmla="*/ 0 w 2777602"/>
              <a:gd name="connsiteY16" fmla="*/ 594511 h 1024726"/>
              <a:gd name="connsiteX17" fmla="*/ 143922 w 2777602"/>
              <a:gd name="connsiteY17" fmla="*/ 440274 h 1024726"/>
              <a:gd name="connsiteX0" fmla="*/ 143922 w 2777602"/>
              <a:gd name="connsiteY0" fmla="*/ 440274 h 1024726"/>
              <a:gd name="connsiteX1" fmla="*/ 364259 w 2777602"/>
              <a:gd name="connsiteY1" fmla="*/ 308072 h 1024726"/>
              <a:gd name="connsiteX2" fmla="*/ 688383 w 2777602"/>
              <a:gd name="connsiteY2" fmla="*/ 194910 h 1024726"/>
              <a:gd name="connsiteX3" fmla="*/ 999232 w 2777602"/>
              <a:gd name="connsiteY3" fmla="*/ 0 h 1024726"/>
              <a:gd name="connsiteX4" fmla="*/ 1213894 w 2777602"/>
              <a:gd name="connsiteY4" fmla="*/ 21834 h 1024726"/>
              <a:gd name="connsiteX5" fmla="*/ 1752385 w 2777602"/>
              <a:gd name="connsiteY5" fmla="*/ 98751 h 1024726"/>
              <a:gd name="connsiteX6" fmla="*/ 2391363 w 2777602"/>
              <a:gd name="connsiteY6" fmla="*/ 264005 h 1024726"/>
              <a:gd name="connsiteX7" fmla="*/ 2776953 w 2777602"/>
              <a:gd name="connsiteY7" fmla="*/ 385190 h 1024726"/>
              <a:gd name="connsiteX8" fmla="*/ 2479498 w 2777602"/>
              <a:gd name="connsiteY8" fmla="*/ 682645 h 1024726"/>
              <a:gd name="connsiteX9" fmla="*/ 2336279 w 2777602"/>
              <a:gd name="connsiteY9" fmla="*/ 836882 h 1024726"/>
              <a:gd name="connsiteX10" fmla="*/ 2160009 w 2777602"/>
              <a:gd name="connsiteY10" fmla="*/ 1024168 h 1024726"/>
              <a:gd name="connsiteX11" fmla="*/ 1311710 w 2777602"/>
              <a:gd name="connsiteY11" fmla="*/ 891966 h 1024726"/>
              <a:gd name="connsiteX12" fmla="*/ 1058323 w 2777602"/>
              <a:gd name="connsiteY12" fmla="*/ 814848 h 1024726"/>
              <a:gd name="connsiteX13" fmla="*/ 595614 w 2777602"/>
              <a:gd name="connsiteY13" fmla="*/ 693662 h 1024726"/>
              <a:gd name="connsiteX14" fmla="*/ 243074 w 2777602"/>
              <a:gd name="connsiteY14" fmla="*/ 649595 h 1024726"/>
              <a:gd name="connsiteX15" fmla="*/ 0 w 2777602"/>
              <a:gd name="connsiteY15" fmla="*/ 594511 h 1024726"/>
              <a:gd name="connsiteX16" fmla="*/ 143922 w 2777602"/>
              <a:gd name="connsiteY16" fmla="*/ 440274 h 1024726"/>
              <a:gd name="connsiteX0" fmla="*/ 143922 w 2777602"/>
              <a:gd name="connsiteY0" fmla="*/ 440274 h 1024726"/>
              <a:gd name="connsiteX1" fmla="*/ 391968 w 2777602"/>
              <a:gd name="connsiteY1" fmla="*/ 335781 h 1024726"/>
              <a:gd name="connsiteX2" fmla="*/ 688383 w 2777602"/>
              <a:gd name="connsiteY2" fmla="*/ 194910 h 1024726"/>
              <a:gd name="connsiteX3" fmla="*/ 999232 w 2777602"/>
              <a:gd name="connsiteY3" fmla="*/ 0 h 1024726"/>
              <a:gd name="connsiteX4" fmla="*/ 1213894 w 2777602"/>
              <a:gd name="connsiteY4" fmla="*/ 21834 h 1024726"/>
              <a:gd name="connsiteX5" fmla="*/ 1752385 w 2777602"/>
              <a:gd name="connsiteY5" fmla="*/ 98751 h 1024726"/>
              <a:gd name="connsiteX6" fmla="*/ 2391363 w 2777602"/>
              <a:gd name="connsiteY6" fmla="*/ 264005 h 1024726"/>
              <a:gd name="connsiteX7" fmla="*/ 2776953 w 2777602"/>
              <a:gd name="connsiteY7" fmla="*/ 385190 h 1024726"/>
              <a:gd name="connsiteX8" fmla="*/ 2479498 w 2777602"/>
              <a:gd name="connsiteY8" fmla="*/ 682645 h 1024726"/>
              <a:gd name="connsiteX9" fmla="*/ 2336279 w 2777602"/>
              <a:gd name="connsiteY9" fmla="*/ 836882 h 1024726"/>
              <a:gd name="connsiteX10" fmla="*/ 2160009 w 2777602"/>
              <a:gd name="connsiteY10" fmla="*/ 1024168 h 1024726"/>
              <a:gd name="connsiteX11" fmla="*/ 1311710 w 2777602"/>
              <a:gd name="connsiteY11" fmla="*/ 891966 h 1024726"/>
              <a:gd name="connsiteX12" fmla="*/ 1058323 w 2777602"/>
              <a:gd name="connsiteY12" fmla="*/ 814848 h 1024726"/>
              <a:gd name="connsiteX13" fmla="*/ 595614 w 2777602"/>
              <a:gd name="connsiteY13" fmla="*/ 693662 h 1024726"/>
              <a:gd name="connsiteX14" fmla="*/ 243074 w 2777602"/>
              <a:gd name="connsiteY14" fmla="*/ 649595 h 1024726"/>
              <a:gd name="connsiteX15" fmla="*/ 0 w 2777602"/>
              <a:gd name="connsiteY15" fmla="*/ 594511 h 1024726"/>
              <a:gd name="connsiteX16" fmla="*/ 143922 w 2777602"/>
              <a:gd name="connsiteY16" fmla="*/ 440274 h 1024726"/>
              <a:gd name="connsiteX0" fmla="*/ 143922 w 2777602"/>
              <a:gd name="connsiteY0" fmla="*/ 440274 h 1024726"/>
              <a:gd name="connsiteX1" fmla="*/ 206245 w 2777602"/>
              <a:gd name="connsiteY1" fmla="*/ 455375 h 1024726"/>
              <a:gd name="connsiteX2" fmla="*/ 391968 w 2777602"/>
              <a:gd name="connsiteY2" fmla="*/ 335781 h 1024726"/>
              <a:gd name="connsiteX3" fmla="*/ 688383 w 2777602"/>
              <a:gd name="connsiteY3" fmla="*/ 194910 h 1024726"/>
              <a:gd name="connsiteX4" fmla="*/ 999232 w 2777602"/>
              <a:gd name="connsiteY4" fmla="*/ 0 h 1024726"/>
              <a:gd name="connsiteX5" fmla="*/ 1213894 w 2777602"/>
              <a:gd name="connsiteY5" fmla="*/ 21834 h 1024726"/>
              <a:gd name="connsiteX6" fmla="*/ 1752385 w 2777602"/>
              <a:gd name="connsiteY6" fmla="*/ 98751 h 1024726"/>
              <a:gd name="connsiteX7" fmla="*/ 2391363 w 2777602"/>
              <a:gd name="connsiteY7" fmla="*/ 264005 h 1024726"/>
              <a:gd name="connsiteX8" fmla="*/ 2776953 w 2777602"/>
              <a:gd name="connsiteY8" fmla="*/ 385190 h 1024726"/>
              <a:gd name="connsiteX9" fmla="*/ 2479498 w 2777602"/>
              <a:gd name="connsiteY9" fmla="*/ 682645 h 1024726"/>
              <a:gd name="connsiteX10" fmla="*/ 2336279 w 2777602"/>
              <a:gd name="connsiteY10" fmla="*/ 836882 h 1024726"/>
              <a:gd name="connsiteX11" fmla="*/ 2160009 w 2777602"/>
              <a:gd name="connsiteY11" fmla="*/ 1024168 h 1024726"/>
              <a:gd name="connsiteX12" fmla="*/ 1311710 w 2777602"/>
              <a:gd name="connsiteY12" fmla="*/ 891966 h 1024726"/>
              <a:gd name="connsiteX13" fmla="*/ 1058323 w 2777602"/>
              <a:gd name="connsiteY13" fmla="*/ 814848 h 1024726"/>
              <a:gd name="connsiteX14" fmla="*/ 595614 w 2777602"/>
              <a:gd name="connsiteY14" fmla="*/ 693662 h 1024726"/>
              <a:gd name="connsiteX15" fmla="*/ 243074 w 2777602"/>
              <a:gd name="connsiteY15" fmla="*/ 649595 h 1024726"/>
              <a:gd name="connsiteX16" fmla="*/ 0 w 2777602"/>
              <a:gd name="connsiteY16" fmla="*/ 594511 h 1024726"/>
              <a:gd name="connsiteX17" fmla="*/ 143922 w 2777602"/>
              <a:gd name="connsiteY17" fmla="*/ 440274 h 1024726"/>
              <a:gd name="connsiteX0" fmla="*/ 186 w 2777788"/>
              <a:gd name="connsiteY0" fmla="*/ 594511 h 1024726"/>
              <a:gd name="connsiteX1" fmla="*/ 206431 w 2777788"/>
              <a:gd name="connsiteY1" fmla="*/ 455375 h 1024726"/>
              <a:gd name="connsiteX2" fmla="*/ 392154 w 2777788"/>
              <a:gd name="connsiteY2" fmla="*/ 335781 h 1024726"/>
              <a:gd name="connsiteX3" fmla="*/ 688569 w 2777788"/>
              <a:gd name="connsiteY3" fmla="*/ 194910 h 1024726"/>
              <a:gd name="connsiteX4" fmla="*/ 999418 w 2777788"/>
              <a:gd name="connsiteY4" fmla="*/ 0 h 1024726"/>
              <a:gd name="connsiteX5" fmla="*/ 1214080 w 2777788"/>
              <a:gd name="connsiteY5" fmla="*/ 21834 h 1024726"/>
              <a:gd name="connsiteX6" fmla="*/ 1752571 w 2777788"/>
              <a:gd name="connsiteY6" fmla="*/ 98751 h 1024726"/>
              <a:gd name="connsiteX7" fmla="*/ 2391549 w 2777788"/>
              <a:gd name="connsiteY7" fmla="*/ 264005 h 1024726"/>
              <a:gd name="connsiteX8" fmla="*/ 2777139 w 2777788"/>
              <a:gd name="connsiteY8" fmla="*/ 385190 h 1024726"/>
              <a:gd name="connsiteX9" fmla="*/ 2479684 w 2777788"/>
              <a:gd name="connsiteY9" fmla="*/ 682645 h 1024726"/>
              <a:gd name="connsiteX10" fmla="*/ 2336465 w 2777788"/>
              <a:gd name="connsiteY10" fmla="*/ 836882 h 1024726"/>
              <a:gd name="connsiteX11" fmla="*/ 2160195 w 2777788"/>
              <a:gd name="connsiteY11" fmla="*/ 1024168 h 1024726"/>
              <a:gd name="connsiteX12" fmla="*/ 1311896 w 2777788"/>
              <a:gd name="connsiteY12" fmla="*/ 891966 h 1024726"/>
              <a:gd name="connsiteX13" fmla="*/ 1058509 w 2777788"/>
              <a:gd name="connsiteY13" fmla="*/ 814848 h 1024726"/>
              <a:gd name="connsiteX14" fmla="*/ 595800 w 2777788"/>
              <a:gd name="connsiteY14" fmla="*/ 693662 h 1024726"/>
              <a:gd name="connsiteX15" fmla="*/ 243260 w 2777788"/>
              <a:gd name="connsiteY15" fmla="*/ 649595 h 1024726"/>
              <a:gd name="connsiteX16" fmla="*/ 186 w 2777788"/>
              <a:gd name="connsiteY16" fmla="*/ 594511 h 1024726"/>
              <a:gd name="connsiteX0" fmla="*/ 186 w 3148730"/>
              <a:gd name="connsiteY0" fmla="*/ 594511 h 1024726"/>
              <a:gd name="connsiteX1" fmla="*/ 206431 w 3148730"/>
              <a:gd name="connsiteY1" fmla="*/ 455375 h 1024726"/>
              <a:gd name="connsiteX2" fmla="*/ 392154 w 3148730"/>
              <a:gd name="connsiteY2" fmla="*/ 335781 h 1024726"/>
              <a:gd name="connsiteX3" fmla="*/ 688569 w 3148730"/>
              <a:gd name="connsiteY3" fmla="*/ 194910 h 1024726"/>
              <a:gd name="connsiteX4" fmla="*/ 999418 w 3148730"/>
              <a:gd name="connsiteY4" fmla="*/ 0 h 1024726"/>
              <a:gd name="connsiteX5" fmla="*/ 1214080 w 3148730"/>
              <a:gd name="connsiteY5" fmla="*/ 21834 h 1024726"/>
              <a:gd name="connsiteX6" fmla="*/ 1752571 w 3148730"/>
              <a:gd name="connsiteY6" fmla="*/ 98751 h 1024726"/>
              <a:gd name="connsiteX7" fmla="*/ 2391549 w 3148730"/>
              <a:gd name="connsiteY7" fmla="*/ 264005 h 1024726"/>
              <a:gd name="connsiteX8" fmla="*/ 3148441 w 3148730"/>
              <a:gd name="connsiteY8" fmla="*/ 468317 h 1024726"/>
              <a:gd name="connsiteX9" fmla="*/ 2479684 w 3148730"/>
              <a:gd name="connsiteY9" fmla="*/ 682645 h 1024726"/>
              <a:gd name="connsiteX10" fmla="*/ 2336465 w 3148730"/>
              <a:gd name="connsiteY10" fmla="*/ 836882 h 1024726"/>
              <a:gd name="connsiteX11" fmla="*/ 2160195 w 3148730"/>
              <a:gd name="connsiteY11" fmla="*/ 1024168 h 1024726"/>
              <a:gd name="connsiteX12" fmla="*/ 1311896 w 3148730"/>
              <a:gd name="connsiteY12" fmla="*/ 891966 h 1024726"/>
              <a:gd name="connsiteX13" fmla="*/ 1058509 w 3148730"/>
              <a:gd name="connsiteY13" fmla="*/ 814848 h 1024726"/>
              <a:gd name="connsiteX14" fmla="*/ 595800 w 3148730"/>
              <a:gd name="connsiteY14" fmla="*/ 693662 h 1024726"/>
              <a:gd name="connsiteX15" fmla="*/ 243260 w 3148730"/>
              <a:gd name="connsiteY15" fmla="*/ 649595 h 1024726"/>
              <a:gd name="connsiteX16" fmla="*/ 186 w 3148730"/>
              <a:gd name="connsiteY16" fmla="*/ 594511 h 1024726"/>
              <a:gd name="connsiteX0" fmla="*/ 186 w 3148730"/>
              <a:gd name="connsiteY0" fmla="*/ 594511 h 1024726"/>
              <a:gd name="connsiteX1" fmla="*/ 206431 w 3148730"/>
              <a:gd name="connsiteY1" fmla="*/ 455375 h 1024726"/>
              <a:gd name="connsiteX2" fmla="*/ 392154 w 3148730"/>
              <a:gd name="connsiteY2" fmla="*/ 335781 h 1024726"/>
              <a:gd name="connsiteX3" fmla="*/ 688569 w 3148730"/>
              <a:gd name="connsiteY3" fmla="*/ 194910 h 1024726"/>
              <a:gd name="connsiteX4" fmla="*/ 999418 w 3148730"/>
              <a:gd name="connsiteY4" fmla="*/ 0 h 1024726"/>
              <a:gd name="connsiteX5" fmla="*/ 1214080 w 3148730"/>
              <a:gd name="connsiteY5" fmla="*/ 21834 h 1024726"/>
              <a:gd name="connsiteX6" fmla="*/ 1752571 w 3148730"/>
              <a:gd name="connsiteY6" fmla="*/ 98751 h 1024726"/>
              <a:gd name="connsiteX7" fmla="*/ 2391549 w 3148730"/>
              <a:gd name="connsiteY7" fmla="*/ 264005 h 1024726"/>
              <a:gd name="connsiteX8" fmla="*/ 3148441 w 3148730"/>
              <a:gd name="connsiteY8" fmla="*/ 468317 h 1024726"/>
              <a:gd name="connsiteX9" fmla="*/ 2479684 w 3148730"/>
              <a:gd name="connsiteY9" fmla="*/ 682645 h 1024726"/>
              <a:gd name="connsiteX10" fmla="*/ 2336465 w 3148730"/>
              <a:gd name="connsiteY10" fmla="*/ 836882 h 1024726"/>
              <a:gd name="connsiteX11" fmla="*/ 2160195 w 3148730"/>
              <a:gd name="connsiteY11" fmla="*/ 1024168 h 1024726"/>
              <a:gd name="connsiteX12" fmla="*/ 1311896 w 3148730"/>
              <a:gd name="connsiteY12" fmla="*/ 891966 h 1024726"/>
              <a:gd name="connsiteX13" fmla="*/ 1058509 w 3148730"/>
              <a:gd name="connsiteY13" fmla="*/ 814848 h 1024726"/>
              <a:gd name="connsiteX14" fmla="*/ 595800 w 3148730"/>
              <a:gd name="connsiteY14" fmla="*/ 693662 h 1024726"/>
              <a:gd name="connsiteX15" fmla="*/ 243260 w 3148730"/>
              <a:gd name="connsiteY15" fmla="*/ 649595 h 1024726"/>
              <a:gd name="connsiteX16" fmla="*/ 186 w 3148730"/>
              <a:gd name="connsiteY16" fmla="*/ 594511 h 1024726"/>
              <a:gd name="connsiteX0" fmla="*/ 186 w 3148441"/>
              <a:gd name="connsiteY0" fmla="*/ 594511 h 1024726"/>
              <a:gd name="connsiteX1" fmla="*/ 206431 w 3148441"/>
              <a:gd name="connsiteY1" fmla="*/ 455375 h 1024726"/>
              <a:gd name="connsiteX2" fmla="*/ 392154 w 3148441"/>
              <a:gd name="connsiteY2" fmla="*/ 335781 h 1024726"/>
              <a:gd name="connsiteX3" fmla="*/ 688569 w 3148441"/>
              <a:gd name="connsiteY3" fmla="*/ 194910 h 1024726"/>
              <a:gd name="connsiteX4" fmla="*/ 999418 w 3148441"/>
              <a:gd name="connsiteY4" fmla="*/ 0 h 1024726"/>
              <a:gd name="connsiteX5" fmla="*/ 1214080 w 3148441"/>
              <a:gd name="connsiteY5" fmla="*/ 21834 h 1024726"/>
              <a:gd name="connsiteX6" fmla="*/ 1752571 w 3148441"/>
              <a:gd name="connsiteY6" fmla="*/ 98751 h 1024726"/>
              <a:gd name="connsiteX7" fmla="*/ 2391549 w 3148441"/>
              <a:gd name="connsiteY7" fmla="*/ 264005 h 1024726"/>
              <a:gd name="connsiteX8" fmla="*/ 3148441 w 3148441"/>
              <a:gd name="connsiteY8" fmla="*/ 468317 h 1024726"/>
              <a:gd name="connsiteX9" fmla="*/ 2479684 w 3148441"/>
              <a:gd name="connsiteY9" fmla="*/ 682645 h 1024726"/>
              <a:gd name="connsiteX10" fmla="*/ 2336465 w 3148441"/>
              <a:gd name="connsiteY10" fmla="*/ 836882 h 1024726"/>
              <a:gd name="connsiteX11" fmla="*/ 2160195 w 3148441"/>
              <a:gd name="connsiteY11" fmla="*/ 1024168 h 1024726"/>
              <a:gd name="connsiteX12" fmla="*/ 1311896 w 3148441"/>
              <a:gd name="connsiteY12" fmla="*/ 891966 h 1024726"/>
              <a:gd name="connsiteX13" fmla="*/ 1058509 w 3148441"/>
              <a:gd name="connsiteY13" fmla="*/ 814848 h 1024726"/>
              <a:gd name="connsiteX14" fmla="*/ 595800 w 3148441"/>
              <a:gd name="connsiteY14" fmla="*/ 693662 h 1024726"/>
              <a:gd name="connsiteX15" fmla="*/ 243260 w 3148441"/>
              <a:gd name="connsiteY15" fmla="*/ 649595 h 1024726"/>
              <a:gd name="connsiteX16" fmla="*/ 186 w 3148441"/>
              <a:gd name="connsiteY16" fmla="*/ 594511 h 1024726"/>
              <a:gd name="connsiteX0" fmla="*/ 186 w 3148441"/>
              <a:gd name="connsiteY0" fmla="*/ 594511 h 1024726"/>
              <a:gd name="connsiteX1" fmla="*/ 206431 w 3148441"/>
              <a:gd name="connsiteY1" fmla="*/ 455375 h 1024726"/>
              <a:gd name="connsiteX2" fmla="*/ 392154 w 3148441"/>
              <a:gd name="connsiteY2" fmla="*/ 335781 h 1024726"/>
              <a:gd name="connsiteX3" fmla="*/ 688569 w 3148441"/>
              <a:gd name="connsiteY3" fmla="*/ 194910 h 1024726"/>
              <a:gd name="connsiteX4" fmla="*/ 999418 w 3148441"/>
              <a:gd name="connsiteY4" fmla="*/ 0 h 1024726"/>
              <a:gd name="connsiteX5" fmla="*/ 1214080 w 3148441"/>
              <a:gd name="connsiteY5" fmla="*/ 21834 h 1024726"/>
              <a:gd name="connsiteX6" fmla="*/ 1752571 w 3148441"/>
              <a:gd name="connsiteY6" fmla="*/ 98751 h 1024726"/>
              <a:gd name="connsiteX7" fmla="*/ 2391549 w 3148441"/>
              <a:gd name="connsiteY7" fmla="*/ 264005 h 1024726"/>
              <a:gd name="connsiteX8" fmla="*/ 3148441 w 3148441"/>
              <a:gd name="connsiteY8" fmla="*/ 468317 h 1024726"/>
              <a:gd name="connsiteX9" fmla="*/ 2784484 w 3148441"/>
              <a:gd name="connsiteY9" fmla="*/ 682645 h 1024726"/>
              <a:gd name="connsiteX10" fmla="*/ 2336465 w 3148441"/>
              <a:gd name="connsiteY10" fmla="*/ 836882 h 1024726"/>
              <a:gd name="connsiteX11" fmla="*/ 2160195 w 3148441"/>
              <a:gd name="connsiteY11" fmla="*/ 1024168 h 1024726"/>
              <a:gd name="connsiteX12" fmla="*/ 1311896 w 3148441"/>
              <a:gd name="connsiteY12" fmla="*/ 891966 h 1024726"/>
              <a:gd name="connsiteX13" fmla="*/ 1058509 w 3148441"/>
              <a:gd name="connsiteY13" fmla="*/ 814848 h 1024726"/>
              <a:gd name="connsiteX14" fmla="*/ 595800 w 3148441"/>
              <a:gd name="connsiteY14" fmla="*/ 693662 h 1024726"/>
              <a:gd name="connsiteX15" fmla="*/ 243260 w 3148441"/>
              <a:gd name="connsiteY15" fmla="*/ 649595 h 1024726"/>
              <a:gd name="connsiteX16" fmla="*/ 186 w 3148441"/>
              <a:gd name="connsiteY16" fmla="*/ 594511 h 1024726"/>
              <a:gd name="connsiteX0" fmla="*/ 186 w 3148441"/>
              <a:gd name="connsiteY0" fmla="*/ 594511 h 1024379"/>
              <a:gd name="connsiteX1" fmla="*/ 206431 w 3148441"/>
              <a:gd name="connsiteY1" fmla="*/ 455375 h 1024379"/>
              <a:gd name="connsiteX2" fmla="*/ 392154 w 3148441"/>
              <a:gd name="connsiteY2" fmla="*/ 335781 h 1024379"/>
              <a:gd name="connsiteX3" fmla="*/ 688569 w 3148441"/>
              <a:gd name="connsiteY3" fmla="*/ 194910 h 1024379"/>
              <a:gd name="connsiteX4" fmla="*/ 999418 w 3148441"/>
              <a:gd name="connsiteY4" fmla="*/ 0 h 1024379"/>
              <a:gd name="connsiteX5" fmla="*/ 1214080 w 3148441"/>
              <a:gd name="connsiteY5" fmla="*/ 21834 h 1024379"/>
              <a:gd name="connsiteX6" fmla="*/ 1752571 w 3148441"/>
              <a:gd name="connsiteY6" fmla="*/ 98751 h 1024379"/>
              <a:gd name="connsiteX7" fmla="*/ 2391549 w 3148441"/>
              <a:gd name="connsiteY7" fmla="*/ 264005 h 1024379"/>
              <a:gd name="connsiteX8" fmla="*/ 3148441 w 3148441"/>
              <a:gd name="connsiteY8" fmla="*/ 468317 h 1024379"/>
              <a:gd name="connsiteX9" fmla="*/ 2784484 w 3148441"/>
              <a:gd name="connsiteY9" fmla="*/ 682645 h 1024379"/>
              <a:gd name="connsiteX10" fmla="*/ 2458385 w 3148441"/>
              <a:gd name="connsiteY10" fmla="*/ 859050 h 1024379"/>
              <a:gd name="connsiteX11" fmla="*/ 2160195 w 3148441"/>
              <a:gd name="connsiteY11" fmla="*/ 1024168 h 1024379"/>
              <a:gd name="connsiteX12" fmla="*/ 1311896 w 3148441"/>
              <a:gd name="connsiteY12" fmla="*/ 891966 h 1024379"/>
              <a:gd name="connsiteX13" fmla="*/ 1058509 w 3148441"/>
              <a:gd name="connsiteY13" fmla="*/ 814848 h 1024379"/>
              <a:gd name="connsiteX14" fmla="*/ 595800 w 3148441"/>
              <a:gd name="connsiteY14" fmla="*/ 693662 h 1024379"/>
              <a:gd name="connsiteX15" fmla="*/ 243260 w 3148441"/>
              <a:gd name="connsiteY15" fmla="*/ 649595 h 1024379"/>
              <a:gd name="connsiteX16" fmla="*/ 186 w 3148441"/>
              <a:gd name="connsiteY16" fmla="*/ 594511 h 102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48441" h="1024379">
                <a:moveTo>
                  <a:pt x="186" y="594511"/>
                </a:moveTo>
                <a:cubicBezTo>
                  <a:pt x="-5952" y="562141"/>
                  <a:pt x="141103" y="498497"/>
                  <a:pt x="206431" y="455375"/>
                </a:cubicBezTo>
                <a:cubicBezTo>
                  <a:pt x="271759" y="412253"/>
                  <a:pt x="311798" y="379192"/>
                  <a:pt x="392154" y="335781"/>
                </a:cubicBezTo>
                <a:cubicBezTo>
                  <a:pt x="472510" y="292370"/>
                  <a:pt x="582740" y="246255"/>
                  <a:pt x="688569" y="194910"/>
                </a:cubicBezTo>
                <a:cubicBezTo>
                  <a:pt x="759511" y="176615"/>
                  <a:pt x="896131" y="14992"/>
                  <a:pt x="999418" y="0"/>
                </a:cubicBezTo>
                <a:cubicBezTo>
                  <a:pt x="1117220" y="35220"/>
                  <a:pt x="1088555" y="5376"/>
                  <a:pt x="1214080" y="21834"/>
                </a:cubicBezTo>
                <a:cubicBezTo>
                  <a:pt x="1339606" y="38293"/>
                  <a:pt x="1556326" y="58389"/>
                  <a:pt x="1752571" y="98751"/>
                </a:cubicBezTo>
                <a:cubicBezTo>
                  <a:pt x="1948816" y="139113"/>
                  <a:pt x="2158904" y="202411"/>
                  <a:pt x="2391549" y="264005"/>
                </a:cubicBezTo>
                <a:cubicBezTo>
                  <a:pt x="2624194" y="325599"/>
                  <a:pt x="3133752" y="398544"/>
                  <a:pt x="3148441" y="468317"/>
                </a:cubicBezTo>
                <a:cubicBezTo>
                  <a:pt x="3046752" y="549174"/>
                  <a:pt x="2899493" y="617523"/>
                  <a:pt x="2784484" y="682645"/>
                </a:cubicBezTo>
                <a:cubicBezTo>
                  <a:pt x="2669475" y="747767"/>
                  <a:pt x="2562433" y="802130"/>
                  <a:pt x="2458385" y="859050"/>
                </a:cubicBezTo>
                <a:cubicBezTo>
                  <a:pt x="2354337" y="915970"/>
                  <a:pt x="2351276" y="1018682"/>
                  <a:pt x="2160195" y="1024168"/>
                </a:cubicBezTo>
                <a:cubicBezTo>
                  <a:pt x="1969114" y="1029654"/>
                  <a:pt x="1495510" y="926853"/>
                  <a:pt x="1311896" y="891966"/>
                </a:cubicBezTo>
                <a:cubicBezTo>
                  <a:pt x="1128282" y="857079"/>
                  <a:pt x="1177858" y="847899"/>
                  <a:pt x="1058509" y="814848"/>
                </a:cubicBezTo>
                <a:cubicBezTo>
                  <a:pt x="939160" y="781797"/>
                  <a:pt x="731675" y="721204"/>
                  <a:pt x="595800" y="693662"/>
                </a:cubicBezTo>
                <a:cubicBezTo>
                  <a:pt x="459925" y="666120"/>
                  <a:pt x="329559" y="666120"/>
                  <a:pt x="243260" y="649595"/>
                </a:cubicBezTo>
                <a:cubicBezTo>
                  <a:pt x="156961" y="633070"/>
                  <a:pt x="14875" y="629398"/>
                  <a:pt x="186" y="594511"/>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 name="Connecteur droit 4"/>
          <p:cNvCxnSpPr/>
          <p:nvPr/>
        </p:nvCxnSpPr>
        <p:spPr>
          <a:xfrm>
            <a:off x="5066017" y="843590"/>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p:nvPr/>
        </p:nvCxnSpPr>
        <p:spPr>
          <a:xfrm>
            <a:off x="7173676" y="1200274"/>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5066017" y="848442"/>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5077366" y="2035234"/>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Forme libre 12"/>
          <p:cNvSpPr/>
          <p:nvPr/>
        </p:nvSpPr>
        <p:spPr>
          <a:xfrm>
            <a:off x="4747445" y="1156811"/>
            <a:ext cx="2777602" cy="1096073"/>
          </a:xfrm>
          <a:custGeom>
            <a:avLst/>
            <a:gdLst>
              <a:gd name="connsiteX0" fmla="*/ 69621 w 2978412"/>
              <a:gd name="connsiteY0" fmla="*/ 511621 h 1096122"/>
              <a:gd name="connsiteX1" fmla="*/ 289958 w 2978412"/>
              <a:gd name="connsiteY1" fmla="*/ 379419 h 1096122"/>
              <a:gd name="connsiteX2" fmla="*/ 499279 w 2978412"/>
              <a:gd name="connsiteY2" fmla="*/ 181115 h 1096122"/>
              <a:gd name="connsiteX3" fmla="*/ 675549 w 2978412"/>
              <a:gd name="connsiteY3" fmla="*/ 4845 h 1096122"/>
              <a:gd name="connsiteX4" fmla="*/ 917920 w 2978412"/>
              <a:gd name="connsiteY4" fmla="*/ 59930 h 1096122"/>
              <a:gd name="connsiteX5" fmla="*/ 1678084 w 2978412"/>
              <a:gd name="connsiteY5" fmla="*/ 170098 h 1096122"/>
              <a:gd name="connsiteX6" fmla="*/ 2317062 w 2978412"/>
              <a:gd name="connsiteY6" fmla="*/ 412470 h 1096122"/>
              <a:gd name="connsiteX7" fmla="*/ 2978074 w 2978412"/>
              <a:gd name="connsiteY7" fmla="*/ 412470 h 1096122"/>
              <a:gd name="connsiteX8" fmla="*/ 2405197 w 2978412"/>
              <a:gd name="connsiteY8" fmla="*/ 753992 h 1096122"/>
              <a:gd name="connsiteX9" fmla="*/ 2261978 w 2978412"/>
              <a:gd name="connsiteY9" fmla="*/ 908229 h 1096122"/>
              <a:gd name="connsiteX10" fmla="*/ 2085708 w 2978412"/>
              <a:gd name="connsiteY10" fmla="*/ 1095515 h 1096122"/>
              <a:gd name="connsiteX11" fmla="*/ 1237409 w 2978412"/>
              <a:gd name="connsiteY11" fmla="*/ 963313 h 1096122"/>
              <a:gd name="connsiteX12" fmla="*/ 1072156 w 2978412"/>
              <a:gd name="connsiteY12" fmla="*/ 831111 h 1096122"/>
              <a:gd name="connsiteX13" fmla="*/ 521313 w 2978412"/>
              <a:gd name="connsiteY13" fmla="*/ 765009 h 1096122"/>
              <a:gd name="connsiteX14" fmla="*/ 168773 w 2978412"/>
              <a:gd name="connsiteY14" fmla="*/ 720942 h 1096122"/>
              <a:gd name="connsiteX15" fmla="*/ 3520 w 2978412"/>
              <a:gd name="connsiteY15" fmla="*/ 665858 h 1096122"/>
              <a:gd name="connsiteX16" fmla="*/ 69621 w 2978412"/>
              <a:gd name="connsiteY16" fmla="*/ 511621 h 1096122"/>
              <a:gd name="connsiteX0" fmla="*/ 69621 w 2978412"/>
              <a:gd name="connsiteY0" fmla="*/ 511621 h 1096073"/>
              <a:gd name="connsiteX1" fmla="*/ 289958 w 2978412"/>
              <a:gd name="connsiteY1" fmla="*/ 379419 h 1096073"/>
              <a:gd name="connsiteX2" fmla="*/ 499279 w 2978412"/>
              <a:gd name="connsiteY2" fmla="*/ 181115 h 1096073"/>
              <a:gd name="connsiteX3" fmla="*/ 675549 w 2978412"/>
              <a:gd name="connsiteY3" fmla="*/ 4845 h 1096073"/>
              <a:gd name="connsiteX4" fmla="*/ 917920 w 2978412"/>
              <a:gd name="connsiteY4" fmla="*/ 59930 h 1096073"/>
              <a:gd name="connsiteX5" fmla="*/ 1678084 w 2978412"/>
              <a:gd name="connsiteY5" fmla="*/ 170098 h 1096073"/>
              <a:gd name="connsiteX6" fmla="*/ 2317062 w 2978412"/>
              <a:gd name="connsiteY6" fmla="*/ 412470 h 1096073"/>
              <a:gd name="connsiteX7" fmla="*/ 2978074 w 2978412"/>
              <a:gd name="connsiteY7" fmla="*/ 412470 h 1096073"/>
              <a:gd name="connsiteX8" fmla="*/ 2405197 w 2978412"/>
              <a:gd name="connsiteY8" fmla="*/ 753992 h 1096073"/>
              <a:gd name="connsiteX9" fmla="*/ 2261978 w 2978412"/>
              <a:gd name="connsiteY9" fmla="*/ 908229 h 1096073"/>
              <a:gd name="connsiteX10" fmla="*/ 2085708 w 2978412"/>
              <a:gd name="connsiteY10" fmla="*/ 1095515 h 1096073"/>
              <a:gd name="connsiteX11" fmla="*/ 1237409 w 2978412"/>
              <a:gd name="connsiteY11" fmla="*/ 963313 h 1096073"/>
              <a:gd name="connsiteX12" fmla="*/ 984022 w 2978412"/>
              <a:gd name="connsiteY12" fmla="*/ 886195 h 1096073"/>
              <a:gd name="connsiteX13" fmla="*/ 521313 w 2978412"/>
              <a:gd name="connsiteY13" fmla="*/ 765009 h 1096073"/>
              <a:gd name="connsiteX14" fmla="*/ 168773 w 2978412"/>
              <a:gd name="connsiteY14" fmla="*/ 720942 h 1096073"/>
              <a:gd name="connsiteX15" fmla="*/ 3520 w 2978412"/>
              <a:gd name="connsiteY15" fmla="*/ 665858 h 1096073"/>
              <a:gd name="connsiteX16" fmla="*/ 69621 w 2978412"/>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412470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335352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9621 w 2703301"/>
              <a:gd name="connsiteY0" fmla="*/ 511621 h 1096073"/>
              <a:gd name="connsiteX1" fmla="*/ 289958 w 2703301"/>
              <a:gd name="connsiteY1" fmla="*/ 379419 h 1096073"/>
              <a:gd name="connsiteX2" fmla="*/ 499279 w 2703301"/>
              <a:gd name="connsiteY2" fmla="*/ 181115 h 1096073"/>
              <a:gd name="connsiteX3" fmla="*/ 675549 w 2703301"/>
              <a:gd name="connsiteY3" fmla="*/ 4845 h 1096073"/>
              <a:gd name="connsiteX4" fmla="*/ 917920 w 2703301"/>
              <a:gd name="connsiteY4" fmla="*/ 59930 h 1096073"/>
              <a:gd name="connsiteX5" fmla="*/ 1678084 w 2703301"/>
              <a:gd name="connsiteY5" fmla="*/ 170098 h 1096073"/>
              <a:gd name="connsiteX6" fmla="*/ 2317062 w 2703301"/>
              <a:gd name="connsiteY6" fmla="*/ 335352 h 1096073"/>
              <a:gd name="connsiteX7" fmla="*/ 2702652 w 2703301"/>
              <a:gd name="connsiteY7" fmla="*/ 456537 h 1096073"/>
              <a:gd name="connsiteX8" fmla="*/ 2405197 w 2703301"/>
              <a:gd name="connsiteY8" fmla="*/ 753992 h 1096073"/>
              <a:gd name="connsiteX9" fmla="*/ 2261978 w 2703301"/>
              <a:gd name="connsiteY9" fmla="*/ 908229 h 1096073"/>
              <a:gd name="connsiteX10" fmla="*/ 2085708 w 2703301"/>
              <a:gd name="connsiteY10" fmla="*/ 1095515 h 1096073"/>
              <a:gd name="connsiteX11" fmla="*/ 1237409 w 2703301"/>
              <a:gd name="connsiteY11" fmla="*/ 963313 h 1096073"/>
              <a:gd name="connsiteX12" fmla="*/ 984022 w 2703301"/>
              <a:gd name="connsiteY12" fmla="*/ 886195 h 1096073"/>
              <a:gd name="connsiteX13" fmla="*/ 521313 w 2703301"/>
              <a:gd name="connsiteY13" fmla="*/ 765009 h 1096073"/>
              <a:gd name="connsiteX14" fmla="*/ 168773 w 2703301"/>
              <a:gd name="connsiteY14" fmla="*/ 720942 h 1096073"/>
              <a:gd name="connsiteX15" fmla="*/ 3520 w 2703301"/>
              <a:gd name="connsiteY15" fmla="*/ 665858 h 1096073"/>
              <a:gd name="connsiteX16" fmla="*/ 69621 w 2703301"/>
              <a:gd name="connsiteY16" fmla="*/ 511621 h 1096073"/>
              <a:gd name="connsiteX0" fmla="*/ 66101 w 2699781"/>
              <a:gd name="connsiteY0" fmla="*/ 511621 h 1096073"/>
              <a:gd name="connsiteX1" fmla="*/ 286438 w 2699781"/>
              <a:gd name="connsiteY1" fmla="*/ 379419 h 1096073"/>
              <a:gd name="connsiteX2" fmla="*/ 495759 w 2699781"/>
              <a:gd name="connsiteY2" fmla="*/ 181115 h 1096073"/>
              <a:gd name="connsiteX3" fmla="*/ 672029 w 2699781"/>
              <a:gd name="connsiteY3" fmla="*/ 4845 h 1096073"/>
              <a:gd name="connsiteX4" fmla="*/ 914400 w 2699781"/>
              <a:gd name="connsiteY4" fmla="*/ 59930 h 1096073"/>
              <a:gd name="connsiteX5" fmla="*/ 1674564 w 2699781"/>
              <a:gd name="connsiteY5" fmla="*/ 170098 h 1096073"/>
              <a:gd name="connsiteX6" fmla="*/ 2313542 w 2699781"/>
              <a:gd name="connsiteY6" fmla="*/ 335352 h 1096073"/>
              <a:gd name="connsiteX7" fmla="*/ 2699132 w 2699781"/>
              <a:gd name="connsiteY7" fmla="*/ 456537 h 1096073"/>
              <a:gd name="connsiteX8" fmla="*/ 2401677 w 2699781"/>
              <a:gd name="connsiteY8" fmla="*/ 753992 h 1096073"/>
              <a:gd name="connsiteX9" fmla="*/ 2258458 w 2699781"/>
              <a:gd name="connsiteY9" fmla="*/ 908229 h 1096073"/>
              <a:gd name="connsiteX10" fmla="*/ 2082188 w 2699781"/>
              <a:gd name="connsiteY10" fmla="*/ 1095515 h 1096073"/>
              <a:gd name="connsiteX11" fmla="*/ 1233889 w 2699781"/>
              <a:gd name="connsiteY11" fmla="*/ 963313 h 1096073"/>
              <a:gd name="connsiteX12" fmla="*/ 980502 w 2699781"/>
              <a:gd name="connsiteY12" fmla="*/ 886195 h 1096073"/>
              <a:gd name="connsiteX13" fmla="*/ 517793 w 2699781"/>
              <a:gd name="connsiteY13" fmla="*/ 765009 h 1096073"/>
              <a:gd name="connsiteX14" fmla="*/ 165253 w 2699781"/>
              <a:gd name="connsiteY14" fmla="*/ 720942 h 1096073"/>
              <a:gd name="connsiteX15" fmla="*/ 0 w 2699781"/>
              <a:gd name="connsiteY15" fmla="*/ 665858 h 1096073"/>
              <a:gd name="connsiteX16" fmla="*/ 66101 w 2699781"/>
              <a:gd name="connsiteY16" fmla="*/ 511621 h 1096073"/>
              <a:gd name="connsiteX0" fmla="*/ 143922 w 2777602"/>
              <a:gd name="connsiteY0" fmla="*/ 511621 h 1096073"/>
              <a:gd name="connsiteX1" fmla="*/ 364259 w 2777602"/>
              <a:gd name="connsiteY1" fmla="*/ 379419 h 1096073"/>
              <a:gd name="connsiteX2" fmla="*/ 573580 w 2777602"/>
              <a:gd name="connsiteY2" fmla="*/ 181115 h 1096073"/>
              <a:gd name="connsiteX3" fmla="*/ 749850 w 2777602"/>
              <a:gd name="connsiteY3" fmla="*/ 4845 h 1096073"/>
              <a:gd name="connsiteX4" fmla="*/ 992221 w 2777602"/>
              <a:gd name="connsiteY4" fmla="*/ 59930 h 1096073"/>
              <a:gd name="connsiteX5" fmla="*/ 1752385 w 2777602"/>
              <a:gd name="connsiteY5" fmla="*/ 170098 h 1096073"/>
              <a:gd name="connsiteX6" fmla="*/ 2391363 w 2777602"/>
              <a:gd name="connsiteY6" fmla="*/ 335352 h 1096073"/>
              <a:gd name="connsiteX7" fmla="*/ 2776953 w 2777602"/>
              <a:gd name="connsiteY7" fmla="*/ 456537 h 1096073"/>
              <a:gd name="connsiteX8" fmla="*/ 2479498 w 2777602"/>
              <a:gd name="connsiteY8" fmla="*/ 753992 h 1096073"/>
              <a:gd name="connsiteX9" fmla="*/ 2336279 w 2777602"/>
              <a:gd name="connsiteY9" fmla="*/ 908229 h 1096073"/>
              <a:gd name="connsiteX10" fmla="*/ 2160009 w 2777602"/>
              <a:gd name="connsiteY10" fmla="*/ 1095515 h 1096073"/>
              <a:gd name="connsiteX11" fmla="*/ 1311710 w 2777602"/>
              <a:gd name="connsiteY11" fmla="*/ 963313 h 1096073"/>
              <a:gd name="connsiteX12" fmla="*/ 1058323 w 2777602"/>
              <a:gd name="connsiteY12" fmla="*/ 886195 h 1096073"/>
              <a:gd name="connsiteX13" fmla="*/ 595614 w 2777602"/>
              <a:gd name="connsiteY13" fmla="*/ 765009 h 1096073"/>
              <a:gd name="connsiteX14" fmla="*/ 243074 w 2777602"/>
              <a:gd name="connsiteY14" fmla="*/ 720942 h 1096073"/>
              <a:gd name="connsiteX15" fmla="*/ 0 w 2777602"/>
              <a:gd name="connsiteY15" fmla="*/ 665858 h 1096073"/>
              <a:gd name="connsiteX16" fmla="*/ 143922 w 2777602"/>
              <a:gd name="connsiteY16" fmla="*/ 511621 h 1096073"/>
              <a:gd name="connsiteX0" fmla="*/ 143922 w 2777602"/>
              <a:gd name="connsiteY0" fmla="*/ 511621 h 1096073"/>
              <a:gd name="connsiteX1" fmla="*/ 364259 w 2777602"/>
              <a:gd name="connsiteY1" fmla="*/ 379419 h 1096073"/>
              <a:gd name="connsiteX2" fmla="*/ 573580 w 2777602"/>
              <a:gd name="connsiteY2" fmla="*/ 181115 h 1096073"/>
              <a:gd name="connsiteX3" fmla="*/ 749850 w 2777602"/>
              <a:gd name="connsiteY3" fmla="*/ 4845 h 1096073"/>
              <a:gd name="connsiteX4" fmla="*/ 992221 w 2777602"/>
              <a:gd name="connsiteY4" fmla="*/ 59930 h 1096073"/>
              <a:gd name="connsiteX5" fmla="*/ 1752385 w 2777602"/>
              <a:gd name="connsiteY5" fmla="*/ 170098 h 1096073"/>
              <a:gd name="connsiteX6" fmla="*/ 2391363 w 2777602"/>
              <a:gd name="connsiteY6" fmla="*/ 335352 h 1096073"/>
              <a:gd name="connsiteX7" fmla="*/ 2776953 w 2777602"/>
              <a:gd name="connsiteY7" fmla="*/ 456537 h 1096073"/>
              <a:gd name="connsiteX8" fmla="*/ 2479498 w 2777602"/>
              <a:gd name="connsiteY8" fmla="*/ 753992 h 1096073"/>
              <a:gd name="connsiteX9" fmla="*/ 2336279 w 2777602"/>
              <a:gd name="connsiteY9" fmla="*/ 908229 h 1096073"/>
              <a:gd name="connsiteX10" fmla="*/ 2160009 w 2777602"/>
              <a:gd name="connsiteY10" fmla="*/ 1095515 h 1096073"/>
              <a:gd name="connsiteX11" fmla="*/ 1311710 w 2777602"/>
              <a:gd name="connsiteY11" fmla="*/ 963313 h 1096073"/>
              <a:gd name="connsiteX12" fmla="*/ 1058323 w 2777602"/>
              <a:gd name="connsiteY12" fmla="*/ 886195 h 1096073"/>
              <a:gd name="connsiteX13" fmla="*/ 595614 w 2777602"/>
              <a:gd name="connsiteY13" fmla="*/ 765009 h 1096073"/>
              <a:gd name="connsiteX14" fmla="*/ 243074 w 2777602"/>
              <a:gd name="connsiteY14" fmla="*/ 720942 h 1096073"/>
              <a:gd name="connsiteX15" fmla="*/ 0 w 2777602"/>
              <a:gd name="connsiteY15" fmla="*/ 665858 h 1096073"/>
              <a:gd name="connsiteX16" fmla="*/ 143922 w 2777602"/>
              <a:gd name="connsiteY16" fmla="*/ 511621 h 109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77602" h="1096073">
                <a:moveTo>
                  <a:pt x="143922" y="511621"/>
                </a:moveTo>
                <a:cubicBezTo>
                  <a:pt x="204632" y="463881"/>
                  <a:pt x="292649" y="434503"/>
                  <a:pt x="364259" y="379419"/>
                </a:cubicBezTo>
                <a:cubicBezTo>
                  <a:pt x="435869" y="324335"/>
                  <a:pt x="509315" y="243544"/>
                  <a:pt x="573580" y="181115"/>
                </a:cubicBezTo>
                <a:cubicBezTo>
                  <a:pt x="637845" y="118686"/>
                  <a:pt x="680077" y="25042"/>
                  <a:pt x="749850" y="4845"/>
                </a:cubicBezTo>
                <a:cubicBezTo>
                  <a:pt x="819623" y="-15352"/>
                  <a:pt x="825132" y="32388"/>
                  <a:pt x="992221" y="59930"/>
                </a:cubicBezTo>
                <a:cubicBezTo>
                  <a:pt x="1159310" y="87472"/>
                  <a:pt x="1519195" y="124194"/>
                  <a:pt x="1752385" y="170098"/>
                </a:cubicBezTo>
                <a:cubicBezTo>
                  <a:pt x="1985575" y="216002"/>
                  <a:pt x="2220602" y="287612"/>
                  <a:pt x="2391363" y="335352"/>
                </a:cubicBezTo>
                <a:cubicBezTo>
                  <a:pt x="2562124" y="383092"/>
                  <a:pt x="2762264" y="386764"/>
                  <a:pt x="2776953" y="456537"/>
                </a:cubicBezTo>
                <a:cubicBezTo>
                  <a:pt x="2791642" y="526310"/>
                  <a:pt x="2552944" y="678710"/>
                  <a:pt x="2479498" y="753992"/>
                </a:cubicBezTo>
                <a:cubicBezTo>
                  <a:pt x="2406052" y="829274"/>
                  <a:pt x="2336279" y="908229"/>
                  <a:pt x="2336279" y="908229"/>
                </a:cubicBezTo>
                <a:cubicBezTo>
                  <a:pt x="2283031" y="965149"/>
                  <a:pt x="2330771" y="1086334"/>
                  <a:pt x="2160009" y="1095515"/>
                </a:cubicBezTo>
                <a:cubicBezTo>
                  <a:pt x="1989248" y="1104696"/>
                  <a:pt x="1495324" y="998200"/>
                  <a:pt x="1311710" y="963313"/>
                </a:cubicBezTo>
                <a:cubicBezTo>
                  <a:pt x="1128096" y="928426"/>
                  <a:pt x="1177672" y="919246"/>
                  <a:pt x="1058323" y="886195"/>
                </a:cubicBezTo>
                <a:cubicBezTo>
                  <a:pt x="938974" y="853144"/>
                  <a:pt x="731489" y="792551"/>
                  <a:pt x="595614" y="765009"/>
                </a:cubicBezTo>
                <a:cubicBezTo>
                  <a:pt x="459739" y="737467"/>
                  <a:pt x="329373" y="737467"/>
                  <a:pt x="243074" y="720942"/>
                </a:cubicBezTo>
                <a:cubicBezTo>
                  <a:pt x="156775" y="704417"/>
                  <a:pt x="14689" y="700745"/>
                  <a:pt x="0" y="665858"/>
                </a:cubicBezTo>
                <a:cubicBezTo>
                  <a:pt x="53405" y="616379"/>
                  <a:pt x="83212" y="559361"/>
                  <a:pt x="143922" y="511621"/>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Forme libre 13"/>
          <p:cNvSpPr/>
          <p:nvPr/>
        </p:nvSpPr>
        <p:spPr>
          <a:xfrm>
            <a:off x="5218417" y="1462922"/>
            <a:ext cx="2096310" cy="350196"/>
          </a:xfrm>
          <a:custGeom>
            <a:avLst/>
            <a:gdLst>
              <a:gd name="connsiteX0" fmla="*/ 0 w 2096310"/>
              <a:gd name="connsiteY0" fmla="*/ 0 h 350196"/>
              <a:gd name="connsiteX1" fmla="*/ 564204 w 2096310"/>
              <a:gd name="connsiteY1" fmla="*/ 38911 h 350196"/>
              <a:gd name="connsiteX2" fmla="*/ 1065178 w 2096310"/>
              <a:gd name="connsiteY2" fmla="*/ 214008 h 350196"/>
              <a:gd name="connsiteX3" fmla="*/ 1512651 w 2096310"/>
              <a:gd name="connsiteY3" fmla="*/ 282102 h 350196"/>
              <a:gd name="connsiteX4" fmla="*/ 2096310 w 2096310"/>
              <a:gd name="connsiteY4" fmla="*/ 350196 h 350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310" h="350196">
                <a:moveTo>
                  <a:pt x="0" y="0"/>
                </a:moveTo>
                <a:cubicBezTo>
                  <a:pt x="193337" y="1621"/>
                  <a:pt x="386674" y="3243"/>
                  <a:pt x="564204" y="38911"/>
                </a:cubicBezTo>
                <a:cubicBezTo>
                  <a:pt x="741734" y="74579"/>
                  <a:pt x="907104" y="173476"/>
                  <a:pt x="1065178" y="214008"/>
                </a:cubicBezTo>
                <a:cubicBezTo>
                  <a:pt x="1223253" y="254540"/>
                  <a:pt x="1340796" y="259404"/>
                  <a:pt x="1512651" y="282102"/>
                </a:cubicBezTo>
                <a:cubicBezTo>
                  <a:pt x="1684506" y="304800"/>
                  <a:pt x="1890408" y="327498"/>
                  <a:pt x="2096310" y="3501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5" name="Connecteur droit 14"/>
          <p:cNvCxnSpPr/>
          <p:nvPr/>
        </p:nvCxnSpPr>
        <p:spPr>
          <a:xfrm>
            <a:off x="6650316" y="2883841"/>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a:off x="5527068" y="3491728"/>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necteur droit 16"/>
          <p:cNvCxnSpPr/>
          <p:nvPr/>
        </p:nvCxnSpPr>
        <p:spPr>
          <a:xfrm flipV="1">
            <a:off x="5527068" y="2883841"/>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flipV="1">
            <a:off x="5543489" y="4075485"/>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Forme libre 21"/>
          <p:cNvSpPr/>
          <p:nvPr/>
        </p:nvSpPr>
        <p:spPr>
          <a:xfrm>
            <a:off x="5541553" y="3317188"/>
            <a:ext cx="1089764" cy="601250"/>
          </a:xfrm>
          <a:custGeom>
            <a:avLst/>
            <a:gdLst>
              <a:gd name="connsiteX0" fmla="*/ 0 w 1089764"/>
              <a:gd name="connsiteY0" fmla="*/ 601250 h 601250"/>
              <a:gd name="connsiteX1" fmla="*/ 425885 w 1089764"/>
              <a:gd name="connsiteY1" fmla="*/ 325677 h 601250"/>
              <a:gd name="connsiteX2" fmla="*/ 751562 w 1089764"/>
              <a:gd name="connsiteY2" fmla="*/ 250521 h 601250"/>
              <a:gd name="connsiteX3" fmla="*/ 1089764 w 1089764"/>
              <a:gd name="connsiteY3" fmla="*/ 0 h 601250"/>
            </a:gdLst>
            <a:ahLst/>
            <a:cxnLst>
              <a:cxn ang="0">
                <a:pos x="connsiteX0" y="connsiteY0"/>
              </a:cxn>
              <a:cxn ang="0">
                <a:pos x="connsiteX1" y="connsiteY1"/>
              </a:cxn>
              <a:cxn ang="0">
                <a:pos x="connsiteX2" y="connsiteY2"/>
              </a:cxn>
              <a:cxn ang="0">
                <a:pos x="connsiteX3" y="connsiteY3"/>
              </a:cxn>
            </a:cxnLst>
            <a:rect l="l" t="t" r="r" b="b"/>
            <a:pathLst>
              <a:path w="1089764" h="601250">
                <a:moveTo>
                  <a:pt x="0" y="601250"/>
                </a:moveTo>
                <a:cubicBezTo>
                  <a:pt x="150312" y="492691"/>
                  <a:pt x="300625" y="384132"/>
                  <a:pt x="425885" y="325677"/>
                </a:cubicBezTo>
                <a:cubicBezTo>
                  <a:pt x="551145" y="267222"/>
                  <a:pt x="640916" y="304800"/>
                  <a:pt x="751562" y="250521"/>
                </a:cubicBezTo>
                <a:cubicBezTo>
                  <a:pt x="862208" y="196242"/>
                  <a:pt x="975986" y="98121"/>
                  <a:pt x="10897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0" name="Connecteur droit 39"/>
          <p:cNvCxnSpPr/>
          <p:nvPr/>
        </p:nvCxnSpPr>
        <p:spPr>
          <a:xfrm>
            <a:off x="6957993" y="2949976"/>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necteur droit 40"/>
          <p:cNvCxnSpPr/>
          <p:nvPr/>
        </p:nvCxnSpPr>
        <p:spPr>
          <a:xfrm>
            <a:off x="5834745" y="3557863"/>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necteur droit 41"/>
          <p:cNvCxnSpPr/>
          <p:nvPr/>
        </p:nvCxnSpPr>
        <p:spPr>
          <a:xfrm flipV="1">
            <a:off x="5834745" y="2949976"/>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necteur droit 42"/>
          <p:cNvCxnSpPr/>
          <p:nvPr/>
        </p:nvCxnSpPr>
        <p:spPr>
          <a:xfrm flipV="1">
            <a:off x="5851166" y="4141620"/>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e libre 43"/>
          <p:cNvSpPr/>
          <p:nvPr/>
        </p:nvSpPr>
        <p:spPr>
          <a:xfrm>
            <a:off x="5849230" y="3412078"/>
            <a:ext cx="1089764" cy="601250"/>
          </a:xfrm>
          <a:custGeom>
            <a:avLst/>
            <a:gdLst>
              <a:gd name="connsiteX0" fmla="*/ 0 w 1089764"/>
              <a:gd name="connsiteY0" fmla="*/ 601250 h 601250"/>
              <a:gd name="connsiteX1" fmla="*/ 425885 w 1089764"/>
              <a:gd name="connsiteY1" fmla="*/ 325677 h 601250"/>
              <a:gd name="connsiteX2" fmla="*/ 751562 w 1089764"/>
              <a:gd name="connsiteY2" fmla="*/ 250521 h 601250"/>
              <a:gd name="connsiteX3" fmla="*/ 1089764 w 1089764"/>
              <a:gd name="connsiteY3" fmla="*/ 0 h 601250"/>
            </a:gdLst>
            <a:ahLst/>
            <a:cxnLst>
              <a:cxn ang="0">
                <a:pos x="connsiteX0" y="connsiteY0"/>
              </a:cxn>
              <a:cxn ang="0">
                <a:pos x="connsiteX1" y="connsiteY1"/>
              </a:cxn>
              <a:cxn ang="0">
                <a:pos x="connsiteX2" y="connsiteY2"/>
              </a:cxn>
              <a:cxn ang="0">
                <a:pos x="connsiteX3" y="connsiteY3"/>
              </a:cxn>
            </a:cxnLst>
            <a:rect l="l" t="t" r="r" b="b"/>
            <a:pathLst>
              <a:path w="1089764" h="601250">
                <a:moveTo>
                  <a:pt x="0" y="601250"/>
                </a:moveTo>
                <a:cubicBezTo>
                  <a:pt x="150312" y="492691"/>
                  <a:pt x="300625" y="384132"/>
                  <a:pt x="425885" y="325677"/>
                </a:cubicBezTo>
                <a:cubicBezTo>
                  <a:pt x="551145" y="267222"/>
                  <a:pt x="640916" y="304800"/>
                  <a:pt x="751562" y="250521"/>
                </a:cubicBezTo>
                <a:cubicBezTo>
                  <a:pt x="862208" y="196242"/>
                  <a:pt x="975986" y="98121"/>
                  <a:pt x="10897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5" name="Connecteur droit 44"/>
          <p:cNvCxnSpPr/>
          <p:nvPr/>
        </p:nvCxnSpPr>
        <p:spPr>
          <a:xfrm>
            <a:off x="7282923" y="3016111"/>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p:nvPr/>
        </p:nvCxnSpPr>
        <p:spPr>
          <a:xfrm>
            <a:off x="6159675" y="3623998"/>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necteur droit 46"/>
          <p:cNvCxnSpPr/>
          <p:nvPr/>
        </p:nvCxnSpPr>
        <p:spPr>
          <a:xfrm flipV="1">
            <a:off x="6159675" y="3016111"/>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necteur droit 47"/>
          <p:cNvCxnSpPr/>
          <p:nvPr/>
        </p:nvCxnSpPr>
        <p:spPr>
          <a:xfrm flipV="1">
            <a:off x="6176096" y="4207755"/>
            <a:ext cx="1106827" cy="607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necteur droit 49"/>
          <p:cNvCxnSpPr/>
          <p:nvPr/>
        </p:nvCxnSpPr>
        <p:spPr>
          <a:xfrm>
            <a:off x="4890610" y="1007752"/>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necteur droit 50"/>
          <p:cNvCxnSpPr/>
          <p:nvPr/>
        </p:nvCxnSpPr>
        <p:spPr>
          <a:xfrm>
            <a:off x="6998269" y="1352674"/>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necteur droit 51"/>
          <p:cNvCxnSpPr/>
          <p:nvPr/>
        </p:nvCxnSpPr>
        <p:spPr>
          <a:xfrm>
            <a:off x="4890610" y="1000842"/>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necteur droit 52"/>
          <p:cNvCxnSpPr/>
          <p:nvPr/>
        </p:nvCxnSpPr>
        <p:spPr>
          <a:xfrm>
            <a:off x="4901959" y="2187634"/>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Forme libre 53"/>
          <p:cNvSpPr/>
          <p:nvPr/>
        </p:nvSpPr>
        <p:spPr>
          <a:xfrm>
            <a:off x="5014255" y="1603820"/>
            <a:ext cx="2096310" cy="350196"/>
          </a:xfrm>
          <a:custGeom>
            <a:avLst/>
            <a:gdLst>
              <a:gd name="connsiteX0" fmla="*/ 0 w 2096310"/>
              <a:gd name="connsiteY0" fmla="*/ 0 h 350196"/>
              <a:gd name="connsiteX1" fmla="*/ 564204 w 2096310"/>
              <a:gd name="connsiteY1" fmla="*/ 38911 h 350196"/>
              <a:gd name="connsiteX2" fmla="*/ 1065178 w 2096310"/>
              <a:gd name="connsiteY2" fmla="*/ 214008 h 350196"/>
              <a:gd name="connsiteX3" fmla="*/ 1512651 w 2096310"/>
              <a:gd name="connsiteY3" fmla="*/ 282102 h 350196"/>
              <a:gd name="connsiteX4" fmla="*/ 2096310 w 2096310"/>
              <a:gd name="connsiteY4" fmla="*/ 350196 h 350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310" h="350196">
                <a:moveTo>
                  <a:pt x="0" y="0"/>
                </a:moveTo>
                <a:cubicBezTo>
                  <a:pt x="193337" y="1621"/>
                  <a:pt x="386674" y="3243"/>
                  <a:pt x="564204" y="38911"/>
                </a:cubicBezTo>
                <a:cubicBezTo>
                  <a:pt x="741734" y="74579"/>
                  <a:pt x="907104" y="173476"/>
                  <a:pt x="1065178" y="214008"/>
                </a:cubicBezTo>
                <a:cubicBezTo>
                  <a:pt x="1223253" y="254540"/>
                  <a:pt x="1340796" y="259404"/>
                  <a:pt x="1512651" y="282102"/>
                </a:cubicBezTo>
                <a:cubicBezTo>
                  <a:pt x="1684506" y="304800"/>
                  <a:pt x="1890408" y="327498"/>
                  <a:pt x="2096310" y="3501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5" name="Connecteur droit 54"/>
          <p:cNvCxnSpPr/>
          <p:nvPr/>
        </p:nvCxnSpPr>
        <p:spPr>
          <a:xfrm>
            <a:off x="5215540" y="717065"/>
            <a:ext cx="0" cy="1191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a:off x="7323199" y="1073749"/>
            <a:ext cx="0" cy="12046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5215540" y="721917"/>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5226889" y="1908709"/>
            <a:ext cx="2096310" cy="350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e libre 58"/>
          <p:cNvSpPr/>
          <p:nvPr/>
        </p:nvSpPr>
        <p:spPr>
          <a:xfrm>
            <a:off x="5344936" y="1330646"/>
            <a:ext cx="2096310" cy="350196"/>
          </a:xfrm>
          <a:custGeom>
            <a:avLst/>
            <a:gdLst>
              <a:gd name="connsiteX0" fmla="*/ 0 w 2096310"/>
              <a:gd name="connsiteY0" fmla="*/ 0 h 350196"/>
              <a:gd name="connsiteX1" fmla="*/ 564204 w 2096310"/>
              <a:gd name="connsiteY1" fmla="*/ 38911 h 350196"/>
              <a:gd name="connsiteX2" fmla="*/ 1065178 w 2096310"/>
              <a:gd name="connsiteY2" fmla="*/ 214008 h 350196"/>
              <a:gd name="connsiteX3" fmla="*/ 1512651 w 2096310"/>
              <a:gd name="connsiteY3" fmla="*/ 282102 h 350196"/>
              <a:gd name="connsiteX4" fmla="*/ 2096310 w 2096310"/>
              <a:gd name="connsiteY4" fmla="*/ 350196 h 350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310" h="350196">
                <a:moveTo>
                  <a:pt x="0" y="0"/>
                </a:moveTo>
                <a:cubicBezTo>
                  <a:pt x="193337" y="1621"/>
                  <a:pt x="386674" y="3243"/>
                  <a:pt x="564204" y="38911"/>
                </a:cubicBezTo>
                <a:cubicBezTo>
                  <a:pt x="741734" y="74579"/>
                  <a:pt x="907104" y="173476"/>
                  <a:pt x="1065178" y="214008"/>
                </a:cubicBezTo>
                <a:cubicBezTo>
                  <a:pt x="1223253" y="254540"/>
                  <a:pt x="1340796" y="259404"/>
                  <a:pt x="1512651" y="282102"/>
                </a:cubicBezTo>
                <a:cubicBezTo>
                  <a:pt x="1684506" y="304800"/>
                  <a:pt x="1890408" y="327498"/>
                  <a:pt x="2096310" y="3501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Forme libre 60"/>
          <p:cNvSpPr/>
          <p:nvPr/>
        </p:nvSpPr>
        <p:spPr>
          <a:xfrm>
            <a:off x="6001630" y="3564478"/>
            <a:ext cx="1089764" cy="601250"/>
          </a:xfrm>
          <a:custGeom>
            <a:avLst/>
            <a:gdLst>
              <a:gd name="connsiteX0" fmla="*/ 0 w 1089764"/>
              <a:gd name="connsiteY0" fmla="*/ 601250 h 601250"/>
              <a:gd name="connsiteX1" fmla="*/ 425885 w 1089764"/>
              <a:gd name="connsiteY1" fmla="*/ 325677 h 601250"/>
              <a:gd name="connsiteX2" fmla="*/ 751562 w 1089764"/>
              <a:gd name="connsiteY2" fmla="*/ 250521 h 601250"/>
              <a:gd name="connsiteX3" fmla="*/ 1089764 w 1089764"/>
              <a:gd name="connsiteY3" fmla="*/ 0 h 601250"/>
            </a:gdLst>
            <a:ahLst/>
            <a:cxnLst>
              <a:cxn ang="0">
                <a:pos x="connsiteX0" y="connsiteY0"/>
              </a:cxn>
              <a:cxn ang="0">
                <a:pos x="connsiteX1" y="connsiteY1"/>
              </a:cxn>
              <a:cxn ang="0">
                <a:pos x="connsiteX2" y="connsiteY2"/>
              </a:cxn>
              <a:cxn ang="0">
                <a:pos x="connsiteX3" y="connsiteY3"/>
              </a:cxn>
            </a:cxnLst>
            <a:rect l="l" t="t" r="r" b="b"/>
            <a:pathLst>
              <a:path w="1089764" h="601250">
                <a:moveTo>
                  <a:pt x="0" y="601250"/>
                </a:moveTo>
                <a:cubicBezTo>
                  <a:pt x="150312" y="492691"/>
                  <a:pt x="300625" y="384132"/>
                  <a:pt x="425885" y="325677"/>
                </a:cubicBezTo>
                <a:cubicBezTo>
                  <a:pt x="551145" y="267222"/>
                  <a:pt x="640916" y="304800"/>
                  <a:pt x="751562" y="250521"/>
                </a:cubicBezTo>
                <a:cubicBezTo>
                  <a:pt x="862208" y="196242"/>
                  <a:pt x="975986" y="98121"/>
                  <a:pt x="10897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Ellipse 19"/>
          <p:cNvSpPr/>
          <p:nvPr/>
        </p:nvSpPr>
        <p:spPr>
          <a:xfrm>
            <a:off x="1366751" y="3202485"/>
            <a:ext cx="266700" cy="11648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7" name="Groupe 76"/>
          <p:cNvGrpSpPr/>
          <p:nvPr/>
        </p:nvGrpSpPr>
        <p:grpSpPr>
          <a:xfrm>
            <a:off x="3009422" y="5205546"/>
            <a:ext cx="2693055" cy="1394546"/>
            <a:chOff x="1182768" y="3606079"/>
            <a:chExt cx="2693055" cy="1394546"/>
          </a:xfrm>
        </p:grpSpPr>
        <p:sp>
          <p:nvSpPr>
            <p:cNvPr id="49" name="Forme libre 48"/>
            <p:cNvSpPr/>
            <p:nvPr/>
          </p:nvSpPr>
          <p:spPr>
            <a:xfrm flipH="1">
              <a:off x="1401788" y="4121644"/>
              <a:ext cx="1189372" cy="121143"/>
            </a:xfrm>
            <a:custGeom>
              <a:avLst/>
              <a:gdLst>
                <a:gd name="connsiteX0" fmla="*/ 0 w 1089764"/>
                <a:gd name="connsiteY0" fmla="*/ 601250 h 601250"/>
                <a:gd name="connsiteX1" fmla="*/ 425885 w 1089764"/>
                <a:gd name="connsiteY1" fmla="*/ 325677 h 601250"/>
                <a:gd name="connsiteX2" fmla="*/ 751562 w 1089764"/>
                <a:gd name="connsiteY2" fmla="*/ 250521 h 601250"/>
                <a:gd name="connsiteX3" fmla="*/ 1089764 w 1089764"/>
                <a:gd name="connsiteY3" fmla="*/ 0 h 601250"/>
              </a:gdLst>
              <a:ahLst/>
              <a:cxnLst>
                <a:cxn ang="0">
                  <a:pos x="connsiteX0" y="connsiteY0"/>
                </a:cxn>
                <a:cxn ang="0">
                  <a:pos x="connsiteX1" y="connsiteY1"/>
                </a:cxn>
                <a:cxn ang="0">
                  <a:pos x="connsiteX2" y="connsiteY2"/>
                </a:cxn>
                <a:cxn ang="0">
                  <a:pos x="connsiteX3" y="connsiteY3"/>
                </a:cxn>
              </a:cxnLst>
              <a:rect l="l" t="t" r="r" b="b"/>
              <a:pathLst>
                <a:path w="1089764" h="601250">
                  <a:moveTo>
                    <a:pt x="0" y="601250"/>
                  </a:moveTo>
                  <a:cubicBezTo>
                    <a:pt x="150312" y="492691"/>
                    <a:pt x="300625" y="384132"/>
                    <a:pt x="425885" y="325677"/>
                  </a:cubicBezTo>
                  <a:cubicBezTo>
                    <a:pt x="551145" y="267222"/>
                    <a:pt x="640916" y="304800"/>
                    <a:pt x="751562" y="250521"/>
                  </a:cubicBezTo>
                  <a:cubicBezTo>
                    <a:pt x="862208" y="196242"/>
                    <a:pt x="975986" y="98121"/>
                    <a:pt x="10897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p:cNvSpPr/>
            <p:nvPr/>
          </p:nvSpPr>
          <p:spPr>
            <a:xfrm flipH="1">
              <a:off x="1385367" y="3654919"/>
              <a:ext cx="2409174" cy="1123950"/>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 name="Connecteur droit 5"/>
            <p:cNvCxnSpPr/>
            <p:nvPr/>
          </p:nvCxnSpPr>
          <p:spPr>
            <a:xfrm flipH="1" flipV="1">
              <a:off x="1218140" y="4045444"/>
              <a:ext cx="2657683" cy="18781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2" name="Connecteur droit 61"/>
            <p:cNvCxnSpPr/>
            <p:nvPr/>
          </p:nvCxnSpPr>
          <p:spPr>
            <a:xfrm flipH="1" flipV="1">
              <a:off x="1182768" y="4226419"/>
              <a:ext cx="2657683" cy="18781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 name="Connecteur droit avec flèche 10"/>
            <p:cNvCxnSpPr/>
            <p:nvPr/>
          </p:nvCxnSpPr>
          <p:spPr>
            <a:xfrm flipH="1">
              <a:off x="2281530" y="3731119"/>
              <a:ext cx="35043" cy="3905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3" name="Connecteur droit avec flèche 62"/>
            <p:cNvCxnSpPr/>
            <p:nvPr/>
          </p:nvCxnSpPr>
          <p:spPr>
            <a:xfrm rot="10800000" flipH="1">
              <a:off x="2226039" y="4320328"/>
              <a:ext cx="35043" cy="3905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8" name="ZoneTexte 17"/>
            <p:cNvSpPr txBox="1"/>
            <p:nvPr/>
          </p:nvSpPr>
          <p:spPr>
            <a:xfrm rot="16490082">
              <a:off x="1848631" y="3659619"/>
              <a:ext cx="476412" cy="369332"/>
            </a:xfrm>
            <a:prstGeom prst="rect">
              <a:avLst/>
            </a:prstGeom>
            <a:noFill/>
          </p:spPr>
          <p:txBody>
            <a:bodyPr wrap="none" rtlCol="0">
              <a:spAutoFit/>
            </a:bodyPr>
            <a:lstStyle/>
            <a:p>
              <a:r>
                <a:rPr lang="fr-FR" dirty="0" smtClean="0"/>
                <a:t>0,1</a:t>
              </a:r>
              <a:endParaRPr lang="fr-FR" dirty="0"/>
            </a:p>
          </p:txBody>
        </p:sp>
        <p:cxnSp>
          <p:nvCxnSpPr>
            <p:cNvPr id="24" name="Connecteur droit 23"/>
            <p:cNvCxnSpPr>
              <a:endCxn id="3" idx="2"/>
            </p:cNvCxnSpPr>
            <p:nvPr/>
          </p:nvCxnSpPr>
          <p:spPr>
            <a:xfrm flipH="1">
              <a:off x="2589954" y="4233263"/>
              <a:ext cx="1206" cy="54560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flipH="1">
              <a:off x="2866179" y="4242787"/>
              <a:ext cx="1206" cy="54560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Forme libre 72"/>
            <p:cNvSpPr/>
            <p:nvPr/>
          </p:nvSpPr>
          <p:spPr>
            <a:xfrm rot="10800000" flipH="1">
              <a:off x="2851203" y="4238025"/>
              <a:ext cx="943338" cy="121143"/>
            </a:xfrm>
            <a:custGeom>
              <a:avLst/>
              <a:gdLst>
                <a:gd name="connsiteX0" fmla="*/ 0 w 1089764"/>
                <a:gd name="connsiteY0" fmla="*/ 601250 h 601250"/>
                <a:gd name="connsiteX1" fmla="*/ 425885 w 1089764"/>
                <a:gd name="connsiteY1" fmla="*/ 325677 h 601250"/>
                <a:gd name="connsiteX2" fmla="*/ 751562 w 1089764"/>
                <a:gd name="connsiteY2" fmla="*/ 250521 h 601250"/>
                <a:gd name="connsiteX3" fmla="*/ 1089764 w 1089764"/>
                <a:gd name="connsiteY3" fmla="*/ 0 h 601250"/>
              </a:gdLst>
              <a:ahLst/>
              <a:cxnLst>
                <a:cxn ang="0">
                  <a:pos x="connsiteX0" y="connsiteY0"/>
                </a:cxn>
                <a:cxn ang="0">
                  <a:pos x="connsiteX1" y="connsiteY1"/>
                </a:cxn>
                <a:cxn ang="0">
                  <a:pos x="connsiteX2" y="connsiteY2"/>
                </a:cxn>
                <a:cxn ang="0">
                  <a:pos x="connsiteX3" y="connsiteY3"/>
                </a:cxn>
              </a:cxnLst>
              <a:rect l="l" t="t" r="r" b="b"/>
              <a:pathLst>
                <a:path w="1089764" h="601250">
                  <a:moveTo>
                    <a:pt x="0" y="601250"/>
                  </a:moveTo>
                  <a:cubicBezTo>
                    <a:pt x="150312" y="492691"/>
                    <a:pt x="300625" y="384132"/>
                    <a:pt x="425885" y="325677"/>
                  </a:cubicBezTo>
                  <a:cubicBezTo>
                    <a:pt x="551145" y="267222"/>
                    <a:pt x="640916" y="304800"/>
                    <a:pt x="751562" y="250521"/>
                  </a:cubicBezTo>
                  <a:cubicBezTo>
                    <a:pt x="862208" y="196242"/>
                    <a:pt x="975986" y="98121"/>
                    <a:pt x="10897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0" name="Connecteur droit 29"/>
            <p:cNvCxnSpPr/>
            <p:nvPr/>
          </p:nvCxnSpPr>
          <p:spPr>
            <a:xfrm flipH="1">
              <a:off x="2255914" y="4121644"/>
              <a:ext cx="25616" cy="241847"/>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necteur droit 73"/>
            <p:cNvCxnSpPr/>
            <p:nvPr/>
          </p:nvCxnSpPr>
          <p:spPr>
            <a:xfrm flipV="1">
              <a:off x="2733675" y="4204688"/>
              <a:ext cx="0" cy="795937"/>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9461" y="540632"/>
            <a:ext cx="3202325" cy="20174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1" name="Ellipse 80"/>
          <p:cNvSpPr/>
          <p:nvPr/>
        </p:nvSpPr>
        <p:spPr>
          <a:xfrm>
            <a:off x="1354282" y="1133842"/>
            <a:ext cx="266700" cy="11648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ZoneTexte 77"/>
          <p:cNvSpPr txBox="1"/>
          <p:nvPr/>
        </p:nvSpPr>
        <p:spPr>
          <a:xfrm>
            <a:off x="233123" y="704417"/>
            <a:ext cx="436338" cy="369332"/>
          </a:xfrm>
          <a:prstGeom prst="rect">
            <a:avLst/>
          </a:prstGeom>
          <a:noFill/>
        </p:spPr>
        <p:txBody>
          <a:bodyPr wrap="none" rtlCol="0">
            <a:spAutoFit/>
          </a:bodyPr>
          <a:lstStyle/>
          <a:p>
            <a:r>
              <a:rPr lang="fr-FR" dirty="0" smtClean="0"/>
              <a:t>(a)</a:t>
            </a:r>
            <a:endParaRPr lang="fr-FR" dirty="0"/>
          </a:p>
        </p:txBody>
      </p:sp>
      <p:sp>
        <p:nvSpPr>
          <p:cNvPr id="84" name="ZoneTexte 83"/>
          <p:cNvSpPr txBox="1"/>
          <p:nvPr/>
        </p:nvSpPr>
        <p:spPr>
          <a:xfrm>
            <a:off x="340089" y="2891394"/>
            <a:ext cx="447558" cy="369332"/>
          </a:xfrm>
          <a:prstGeom prst="rect">
            <a:avLst/>
          </a:prstGeom>
          <a:noFill/>
        </p:spPr>
        <p:txBody>
          <a:bodyPr wrap="none" rtlCol="0">
            <a:spAutoFit/>
          </a:bodyPr>
          <a:lstStyle/>
          <a:p>
            <a:r>
              <a:rPr lang="fr-FR" dirty="0" smtClean="0"/>
              <a:t>(b)</a:t>
            </a:r>
            <a:endParaRPr lang="fr-FR" dirty="0"/>
          </a:p>
        </p:txBody>
      </p:sp>
      <p:sp>
        <p:nvSpPr>
          <p:cNvPr id="60" name="Rectangle 59"/>
          <p:cNvSpPr>
            <a:spLocks noChangeArrowheads="1"/>
          </p:cNvSpPr>
          <p:nvPr/>
        </p:nvSpPr>
        <p:spPr bwMode="auto">
          <a:xfrm>
            <a:off x="222250" y="79375"/>
            <a:ext cx="6091411"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PLANS D'INTERSECTION SUR UN PLAN</a:t>
            </a:r>
            <a:endParaRPr lang="fr-FR" altLang="fr-FR" sz="2400" b="1" dirty="0">
              <a:latin typeface="Arial" charset="0"/>
            </a:endParaRPr>
          </a:p>
        </p:txBody>
      </p:sp>
      <p:sp>
        <p:nvSpPr>
          <p:cNvPr id="4" name="ZoneTexte 3"/>
          <p:cNvSpPr txBox="1"/>
          <p:nvPr/>
        </p:nvSpPr>
        <p:spPr>
          <a:xfrm>
            <a:off x="6001630" y="5466438"/>
            <a:ext cx="2723461" cy="923330"/>
          </a:xfrm>
          <a:prstGeom prst="rect">
            <a:avLst/>
          </a:prstGeom>
          <a:noFill/>
        </p:spPr>
        <p:txBody>
          <a:bodyPr wrap="square" rtlCol="0">
            <a:spAutoFit/>
          </a:bodyPr>
          <a:lstStyle/>
          <a:p>
            <a:r>
              <a:rPr lang="fr-FR" dirty="0" smtClean="0"/>
              <a:t>1 seule zone de tolérance malgré le fractionnement de la ligne</a:t>
            </a:r>
            <a:endParaRPr lang="fr-FR" dirty="0"/>
          </a:p>
        </p:txBody>
      </p:sp>
    </p:spTree>
    <p:extLst>
      <p:ext uri="{BB962C8B-B14F-4D97-AF65-F5344CB8AC3E}">
        <p14:creationId xmlns:p14="http://schemas.microsoft.com/office/powerpoint/2010/main" val="7623841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rme libre 16"/>
          <p:cNvSpPr>
            <a:spLocks/>
          </p:cNvSpPr>
          <p:nvPr/>
        </p:nvSpPr>
        <p:spPr bwMode="auto">
          <a:xfrm>
            <a:off x="2316436" y="3463270"/>
            <a:ext cx="819150" cy="384175"/>
          </a:xfrm>
          <a:custGeom>
            <a:avLst/>
            <a:gdLst>
              <a:gd name="T0" fmla="*/ 11207 w 818436"/>
              <a:gd name="T1" fmla="*/ 135969 h 383446"/>
              <a:gd name="T2" fmla="*/ 372017 w 818436"/>
              <a:gd name="T3" fmla="*/ 126937 h 383446"/>
              <a:gd name="T4" fmla="*/ 622519 w 818436"/>
              <a:gd name="T5" fmla="*/ 291013 h 383446"/>
              <a:gd name="T6" fmla="*/ 753360 w 818436"/>
              <a:gd name="T7" fmla="*/ 432115 h 383446"/>
              <a:gd name="T8" fmla="*/ 866569 w 818436"/>
              <a:gd name="T9" fmla="*/ 364812 h 383446"/>
              <a:gd name="T10" fmla="*/ 715786 w 818436"/>
              <a:gd name="T11" fmla="*/ 158290 h 383446"/>
              <a:gd name="T12" fmla="*/ 422010 w 818436"/>
              <a:gd name="T13" fmla="*/ 15162 h 383446"/>
              <a:gd name="T14" fmla="*/ 121408 w 818436"/>
              <a:gd name="T15" fmla="*/ 19073 h 383446"/>
              <a:gd name="T16" fmla="*/ 11207 w 818436"/>
              <a:gd name="T17" fmla="*/ 135969 h 3834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8436" h="383446">
                <a:moveTo>
                  <a:pt x="10582" y="119948"/>
                </a:moveTo>
                <a:cubicBezTo>
                  <a:pt x="50014" y="135807"/>
                  <a:pt x="255024" y="89185"/>
                  <a:pt x="351211" y="111980"/>
                </a:cubicBezTo>
                <a:cubicBezTo>
                  <a:pt x="447398" y="134775"/>
                  <a:pt x="542028" y="203380"/>
                  <a:pt x="587702" y="256717"/>
                </a:cubicBezTo>
                <a:cubicBezTo>
                  <a:pt x="645100" y="302239"/>
                  <a:pt x="672826" y="370353"/>
                  <a:pt x="711226" y="381205"/>
                </a:cubicBezTo>
                <a:cubicBezTo>
                  <a:pt x="749626" y="392057"/>
                  <a:pt x="824016" y="362090"/>
                  <a:pt x="818104" y="321829"/>
                </a:cubicBezTo>
                <a:cubicBezTo>
                  <a:pt x="812192" y="281568"/>
                  <a:pt x="745702" y="191048"/>
                  <a:pt x="675752" y="139639"/>
                </a:cubicBezTo>
                <a:cubicBezTo>
                  <a:pt x="605802" y="88230"/>
                  <a:pt x="479555" y="35146"/>
                  <a:pt x="398407" y="13375"/>
                </a:cubicBezTo>
                <a:cubicBezTo>
                  <a:pt x="317259" y="-8396"/>
                  <a:pt x="179255" y="-936"/>
                  <a:pt x="114618" y="16826"/>
                </a:cubicBezTo>
                <a:cubicBezTo>
                  <a:pt x="49981" y="34588"/>
                  <a:pt x="-28850" y="104089"/>
                  <a:pt x="10582" y="119948"/>
                </a:cubicBezTo>
                <a:close/>
              </a:path>
            </a:pathLst>
          </a:custGeom>
          <a:solidFill>
            <a:srgbClr val="FFCCFF"/>
          </a:solidFill>
          <a:ln w="12700" cap="flat" cmpd="sng" algn="ctr">
            <a:solidFill>
              <a:srgbClr val="FF0000"/>
            </a:solidFill>
            <a:prstDash val="solid"/>
            <a:round/>
            <a:headEnd type="none" w="sm" len="sm"/>
            <a:tailEnd type="none" w="sm" len="sm"/>
          </a:ln>
        </p:spPr>
        <p:txBody>
          <a:bodyPr/>
          <a:lstStyle/>
          <a:p>
            <a:endParaRPr lang="fr-FR"/>
          </a:p>
        </p:txBody>
      </p:sp>
      <p:sp>
        <p:nvSpPr>
          <p:cNvPr id="3" name="Forme libre 6"/>
          <p:cNvSpPr>
            <a:spLocks/>
          </p:cNvSpPr>
          <p:nvPr/>
        </p:nvSpPr>
        <p:spPr bwMode="auto">
          <a:xfrm>
            <a:off x="2244998" y="2107545"/>
            <a:ext cx="481013" cy="238125"/>
          </a:xfrm>
          <a:custGeom>
            <a:avLst/>
            <a:gdLst>
              <a:gd name="T0" fmla="*/ 0 w 480513"/>
              <a:gd name="T1" fmla="*/ 140894 h 238183"/>
              <a:gd name="T2" fmla="*/ 139895 w 480513"/>
              <a:gd name="T3" fmla="*/ 677 h 238183"/>
              <a:gd name="T4" fmla="*/ 495984 w 480513"/>
              <a:gd name="T5" fmla="*/ 94161 h 238183"/>
              <a:gd name="T6" fmla="*/ 432398 w 480513"/>
              <a:gd name="T7" fmla="*/ 234385 h 238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0513" h="238183">
                <a:moveTo>
                  <a:pt x="0" y="143181"/>
                </a:moveTo>
                <a:cubicBezTo>
                  <a:pt x="26719" y="75887"/>
                  <a:pt x="53439" y="8594"/>
                  <a:pt x="130629" y="677"/>
                </a:cubicBezTo>
                <a:cubicBezTo>
                  <a:pt x="207819" y="-7240"/>
                  <a:pt x="417616" y="56095"/>
                  <a:pt x="463138" y="95679"/>
                </a:cubicBezTo>
                <a:cubicBezTo>
                  <a:pt x="508660" y="135263"/>
                  <a:pt x="456210" y="186723"/>
                  <a:pt x="403761" y="238183"/>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4" name="Groupe 15"/>
          <p:cNvGrpSpPr>
            <a:grpSpLocks/>
          </p:cNvGrpSpPr>
          <p:nvPr/>
        </p:nvGrpSpPr>
        <p:grpSpPr bwMode="auto">
          <a:xfrm>
            <a:off x="1111523" y="2201207"/>
            <a:ext cx="2400300" cy="3670300"/>
            <a:chOff x="932254" y="2310608"/>
            <a:chExt cx="2400300" cy="3670300"/>
          </a:xfrm>
        </p:grpSpPr>
        <p:sp>
          <p:nvSpPr>
            <p:cNvPr id="5" name="Forme libre 2"/>
            <p:cNvSpPr>
              <a:spLocks/>
            </p:cNvSpPr>
            <p:nvPr/>
          </p:nvSpPr>
          <p:spPr bwMode="auto">
            <a:xfrm>
              <a:off x="932254" y="2359820"/>
              <a:ext cx="1219200" cy="3502025"/>
            </a:xfrm>
            <a:custGeom>
              <a:avLst/>
              <a:gdLst>
                <a:gd name="T0" fmla="*/ 1158593 w 1219093"/>
                <a:gd name="T1" fmla="*/ 0 h 3503220"/>
                <a:gd name="T2" fmla="*/ 1098866 w 1219093"/>
                <a:gd name="T3" fmla="*/ 1706805 h 3503220"/>
                <a:gd name="T4" fmla="*/ 0 w 1219093"/>
                <a:gd name="T5" fmla="*/ 3425218 h 3503220"/>
                <a:gd name="T6" fmla="*/ 0 60000 65536"/>
                <a:gd name="T7" fmla="*/ 0 60000 65536"/>
                <a:gd name="T8" fmla="*/ 0 60000 65536"/>
              </a:gdLst>
              <a:ahLst/>
              <a:cxnLst>
                <a:cxn ang="T6">
                  <a:pos x="T0" y="T1"/>
                </a:cxn>
                <a:cxn ang="T7">
                  <a:pos x="T2" y="T3"/>
                </a:cxn>
                <a:cxn ang="T8">
                  <a:pos x="T4" y="T5"/>
                </a:cxn>
              </a:cxnLst>
              <a:rect l="0" t="0" r="r" b="b"/>
              <a:pathLst>
                <a:path w="1219093" h="3503220">
                  <a:moveTo>
                    <a:pt x="1151906" y="0"/>
                  </a:moveTo>
                  <a:cubicBezTo>
                    <a:pt x="1218210" y="580901"/>
                    <a:pt x="1284514" y="1161802"/>
                    <a:pt x="1092530" y="1745672"/>
                  </a:cubicBezTo>
                  <a:cubicBezTo>
                    <a:pt x="900546" y="2329542"/>
                    <a:pt x="450273" y="2916381"/>
                    <a:pt x="0" y="3503220"/>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 name="Forme libre 3"/>
            <p:cNvSpPr>
              <a:spLocks/>
            </p:cNvSpPr>
            <p:nvPr/>
          </p:nvSpPr>
          <p:spPr bwMode="auto">
            <a:xfrm>
              <a:off x="2476892" y="2418558"/>
              <a:ext cx="700087" cy="3562350"/>
            </a:xfrm>
            <a:custGeom>
              <a:avLst/>
              <a:gdLst>
                <a:gd name="T0" fmla="*/ 0 w 700644"/>
                <a:gd name="T1" fmla="*/ 0 h 3562598"/>
                <a:gd name="T2" fmla="*/ 304240 w 700644"/>
                <a:gd name="T3" fmla="*/ 1442139 h 3562598"/>
                <a:gd name="T4" fmla="*/ 664816 w 700644"/>
                <a:gd name="T5" fmla="*/ 3546267 h 3562598"/>
                <a:gd name="T6" fmla="*/ 0 60000 65536"/>
                <a:gd name="T7" fmla="*/ 0 60000 65536"/>
                <a:gd name="T8" fmla="*/ 0 60000 65536"/>
              </a:gdLst>
              <a:ahLst/>
              <a:cxnLst>
                <a:cxn ang="T6">
                  <a:pos x="T0" y="T1"/>
                </a:cxn>
                <a:cxn ang="T7">
                  <a:pos x="T2" y="T3"/>
                </a:cxn>
                <a:cxn ang="T8">
                  <a:pos x="T4" y="T5"/>
                </a:cxn>
              </a:cxnLst>
              <a:rect l="0" t="0" r="r" b="b"/>
              <a:pathLst>
                <a:path w="700644" h="3562598">
                  <a:moveTo>
                    <a:pt x="0" y="0"/>
                  </a:moveTo>
                  <a:cubicBezTo>
                    <a:pt x="101930" y="427512"/>
                    <a:pt x="203860" y="855024"/>
                    <a:pt x="320634" y="1448790"/>
                  </a:cubicBezTo>
                  <a:cubicBezTo>
                    <a:pt x="437408" y="2042556"/>
                    <a:pt x="569026" y="2802577"/>
                    <a:pt x="700644" y="3562598"/>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 name="Forme libre 4"/>
            <p:cNvSpPr>
              <a:spLocks/>
            </p:cNvSpPr>
            <p:nvPr/>
          </p:nvSpPr>
          <p:spPr bwMode="auto">
            <a:xfrm>
              <a:off x="2095892" y="2310608"/>
              <a:ext cx="368300" cy="131762"/>
            </a:xfrm>
            <a:custGeom>
              <a:avLst/>
              <a:gdLst>
                <a:gd name="T0" fmla="*/ 0 w 368135"/>
                <a:gd name="T1" fmla="*/ 60382 h 132135"/>
                <a:gd name="T2" fmla="*/ 146781 w 368135"/>
                <a:gd name="T3" fmla="*/ 1242 h 132135"/>
                <a:gd name="T4" fmla="*/ 379185 w 368135"/>
                <a:gd name="T5" fmla="*/ 109650 h 132135"/>
                <a:gd name="T6" fmla="*/ 0 60000 65536"/>
                <a:gd name="T7" fmla="*/ 0 60000 65536"/>
                <a:gd name="T8" fmla="*/ 0 60000 65536"/>
              </a:gdLst>
              <a:ahLst/>
              <a:cxnLst>
                <a:cxn ang="T6">
                  <a:pos x="T0" y="T1"/>
                </a:cxn>
                <a:cxn ang="T7">
                  <a:pos x="T2" y="T3"/>
                </a:cxn>
                <a:cxn ang="T8">
                  <a:pos x="T4" y="T5"/>
                </a:cxn>
              </a:cxnLst>
              <a:rect l="0" t="0" r="r" b="b"/>
              <a:pathLst>
                <a:path w="368135" h="132135">
                  <a:moveTo>
                    <a:pt x="0" y="72758"/>
                  </a:moveTo>
                  <a:cubicBezTo>
                    <a:pt x="40574" y="32184"/>
                    <a:pt x="81148" y="-8390"/>
                    <a:pt x="142504" y="1506"/>
                  </a:cubicBezTo>
                  <a:cubicBezTo>
                    <a:pt x="203860" y="11402"/>
                    <a:pt x="285997" y="71768"/>
                    <a:pt x="368135" y="132135"/>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 name="Forme libre 5"/>
            <p:cNvSpPr>
              <a:spLocks/>
            </p:cNvSpPr>
            <p:nvPr/>
          </p:nvSpPr>
          <p:spPr bwMode="auto">
            <a:xfrm>
              <a:off x="979879" y="5598320"/>
              <a:ext cx="2173288" cy="382588"/>
            </a:xfrm>
            <a:custGeom>
              <a:avLst/>
              <a:gdLst>
                <a:gd name="T0" fmla="*/ 0 w 2173185"/>
                <a:gd name="T1" fmla="*/ 230651 h 382826"/>
                <a:gd name="T2" fmla="*/ 1369952 w 2173185"/>
                <a:gd name="T3" fmla="*/ 2683 h 382826"/>
                <a:gd name="T4" fmla="*/ 2179983 w 2173185"/>
                <a:gd name="T5" fmla="*/ 367419 h 382826"/>
                <a:gd name="T6" fmla="*/ 0 60000 65536"/>
                <a:gd name="T7" fmla="*/ 0 60000 65536"/>
                <a:gd name="T8" fmla="*/ 0 60000 65536"/>
              </a:gdLst>
              <a:ahLst/>
              <a:cxnLst>
                <a:cxn ang="T6">
                  <a:pos x="T0" y="T1"/>
                </a:cxn>
                <a:cxn ang="T7">
                  <a:pos x="T2" y="T3"/>
                </a:cxn>
                <a:cxn ang="T8">
                  <a:pos x="T4" y="T5"/>
                </a:cxn>
              </a:cxnLst>
              <a:rect l="0" t="0" r="r" b="b"/>
              <a:pathLst>
                <a:path w="2173185" h="382826">
                  <a:moveTo>
                    <a:pt x="0" y="240322"/>
                  </a:moveTo>
                  <a:cubicBezTo>
                    <a:pt x="501732" y="109693"/>
                    <a:pt x="1003465" y="-20936"/>
                    <a:pt x="1365662" y="2815"/>
                  </a:cubicBezTo>
                  <a:cubicBezTo>
                    <a:pt x="1727860" y="26566"/>
                    <a:pt x="1950522" y="204696"/>
                    <a:pt x="2173185" y="382826"/>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 name="Forme libre 7"/>
            <p:cNvSpPr>
              <a:spLocks/>
            </p:cNvSpPr>
            <p:nvPr/>
          </p:nvSpPr>
          <p:spPr bwMode="auto">
            <a:xfrm>
              <a:off x="2572142" y="2359820"/>
              <a:ext cx="760412" cy="3621088"/>
            </a:xfrm>
            <a:custGeom>
              <a:avLst/>
              <a:gdLst>
                <a:gd name="T0" fmla="*/ 0 w 761134"/>
                <a:gd name="T1" fmla="*/ 0 h 3721915"/>
                <a:gd name="T2" fmla="*/ 278857 w 761134"/>
                <a:gd name="T3" fmla="*/ 186745 h 3721915"/>
                <a:gd name="T4" fmla="*/ 669258 w 761134"/>
                <a:gd name="T5" fmla="*/ 545148 h 3721915"/>
                <a:gd name="T6" fmla="*/ 691567 w 761134"/>
                <a:gd name="T7" fmla="*/ 575330 h 37219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1134" h="3721915">
                  <a:moveTo>
                    <a:pt x="0" y="0"/>
                  </a:moveTo>
                  <a:cubicBezTo>
                    <a:pt x="89065" y="301831"/>
                    <a:pt x="178130" y="603662"/>
                    <a:pt x="296883" y="1175657"/>
                  </a:cubicBezTo>
                  <a:cubicBezTo>
                    <a:pt x="415636" y="1747652"/>
                    <a:pt x="639288" y="3024249"/>
                    <a:pt x="712519" y="3431968"/>
                  </a:cubicBezTo>
                  <a:cubicBezTo>
                    <a:pt x="785750" y="3839687"/>
                    <a:pt x="761010" y="3730830"/>
                    <a:pt x="736270" y="3621974"/>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cxnSp>
        <p:nvCxnSpPr>
          <p:cNvPr id="10" name="Connecteur droit 9"/>
          <p:cNvCxnSpPr>
            <a:cxnSpLocks noChangeShapeType="1"/>
          </p:cNvCxnSpPr>
          <p:nvPr/>
        </p:nvCxnSpPr>
        <p:spPr bwMode="auto">
          <a:xfrm flipV="1">
            <a:off x="3302273" y="5871507"/>
            <a:ext cx="166688"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1" name="Groupe 20"/>
          <p:cNvGrpSpPr>
            <a:grpSpLocks/>
          </p:cNvGrpSpPr>
          <p:nvPr/>
        </p:nvGrpSpPr>
        <p:grpSpPr bwMode="auto">
          <a:xfrm>
            <a:off x="2516461" y="3583920"/>
            <a:ext cx="80962" cy="82550"/>
            <a:chOff x="3021281" y="2764692"/>
            <a:chExt cx="81480" cy="81481"/>
          </a:xfrm>
        </p:grpSpPr>
        <p:cxnSp>
          <p:nvCxnSpPr>
            <p:cNvPr id="12"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 name="Freeform 8"/>
          <p:cNvSpPr>
            <a:spLocks/>
          </p:cNvSpPr>
          <p:nvPr/>
        </p:nvSpPr>
        <p:spPr bwMode="auto">
          <a:xfrm>
            <a:off x="2281510" y="5487816"/>
            <a:ext cx="203200" cy="103188"/>
          </a:xfrm>
          <a:custGeom>
            <a:avLst/>
            <a:gdLst>
              <a:gd name="T0" fmla="*/ 0 w 128"/>
              <a:gd name="T1" fmla="*/ 0 h 65"/>
              <a:gd name="T2" fmla="*/ 2147483647 w 128"/>
              <a:gd name="T3" fmla="*/ 2147483647 h 65"/>
              <a:gd name="T4" fmla="*/ 2147483647 w 128"/>
              <a:gd name="T5" fmla="*/ 0 h 65"/>
              <a:gd name="T6" fmla="*/ 0 w 128"/>
              <a:gd name="T7" fmla="*/ 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5">
                <a:moveTo>
                  <a:pt x="0" y="0"/>
                </a:moveTo>
                <a:lnTo>
                  <a:pt x="64" y="64"/>
                </a:lnTo>
                <a:lnTo>
                  <a:pt x="127"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 name="Rectangle 10"/>
          <p:cNvSpPr>
            <a:spLocks noChangeArrowheads="1"/>
          </p:cNvSpPr>
          <p:nvPr/>
        </p:nvSpPr>
        <p:spPr bwMode="auto">
          <a:xfrm>
            <a:off x="2222773" y="5735466"/>
            <a:ext cx="32220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P</a:t>
            </a:r>
            <a:endParaRPr lang="fr-FR" altLang="fr-FR" sz="1600" dirty="0">
              <a:solidFill>
                <a:srgbClr val="000000"/>
              </a:solidFill>
              <a:latin typeface="Arial" charset="0"/>
            </a:endParaRPr>
          </a:p>
        </p:txBody>
      </p:sp>
      <p:sp>
        <p:nvSpPr>
          <p:cNvPr id="16" name="Rectangle 11"/>
          <p:cNvSpPr>
            <a:spLocks noChangeArrowheads="1"/>
          </p:cNvSpPr>
          <p:nvPr/>
        </p:nvSpPr>
        <p:spPr bwMode="auto">
          <a:xfrm>
            <a:off x="2237060" y="5764041"/>
            <a:ext cx="290513"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7" name="Line 12"/>
          <p:cNvSpPr>
            <a:spLocks noChangeShapeType="1"/>
          </p:cNvSpPr>
          <p:nvPr/>
        </p:nvSpPr>
        <p:spPr bwMode="auto">
          <a:xfrm flipV="1">
            <a:off x="2381523" y="5571954"/>
            <a:ext cx="0" cy="1857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8" name="Connecteur droit 12"/>
          <p:cNvCxnSpPr>
            <a:cxnSpLocks noChangeShapeType="1"/>
          </p:cNvCxnSpPr>
          <p:nvPr/>
        </p:nvCxnSpPr>
        <p:spPr bwMode="auto">
          <a:xfrm>
            <a:off x="2527573" y="3469620"/>
            <a:ext cx="0" cy="346075"/>
          </a:xfrm>
          <a:prstGeom prst="line">
            <a:avLst/>
          </a:prstGeom>
          <a:noFill/>
          <a:ln w="12700" algn="ctr">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 name="Forme libre 5"/>
          <p:cNvSpPr>
            <a:spLocks/>
          </p:cNvSpPr>
          <p:nvPr/>
        </p:nvSpPr>
        <p:spPr bwMode="auto">
          <a:xfrm>
            <a:off x="1586186" y="3350557"/>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0" name="ZoneTexte 6"/>
          <p:cNvSpPr txBox="1">
            <a:spLocks noChangeArrowheads="1"/>
          </p:cNvSpPr>
          <p:nvPr/>
        </p:nvSpPr>
        <p:spPr bwMode="auto">
          <a:xfrm>
            <a:off x="1169467" y="3092871"/>
            <a:ext cx="8334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a:latin typeface="Arial" charset="0"/>
              </a:rPr>
              <a:t>section</a:t>
            </a:r>
          </a:p>
        </p:txBody>
      </p:sp>
      <p:grpSp>
        <p:nvGrpSpPr>
          <p:cNvPr id="21" name="Groupe 20"/>
          <p:cNvGrpSpPr>
            <a:grpSpLocks/>
          </p:cNvGrpSpPr>
          <p:nvPr/>
        </p:nvGrpSpPr>
        <p:grpSpPr bwMode="auto">
          <a:xfrm>
            <a:off x="2319611" y="3469620"/>
            <a:ext cx="80962" cy="82550"/>
            <a:chOff x="3021281" y="2764692"/>
            <a:chExt cx="81480" cy="81481"/>
          </a:xfrm>
        </p:grpSpPr>
        <p:cxnSp>
          <p:nvCxnSpPr>
            <p:cNvPr id="22"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4" name="Groupe 20"/>
          <p:cNvGrpSpPr>
            <a:grpSpLocks/>
          </p:cNvGrpSpPr>
          <p:nvPr/>
        </p:nvGrpSpPr>
        <p:grpSpPr bwMode="auto">
          <a:xfrm>
            <a:off x="2924448" y="3487082"/>
            <a:ext cx="82550" cy="82550"/>
            <a:chOff x="3021281" y="2764692"/>
            <a:chExt cx="81480" cy="81481"/>
          </a:xfrm>
        </p:grpSpPr>
        <p:cxnSp>
          <p:nvCxnSpPr>
            <p:cNvPr id="25"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7" name="Groupe 20"/>
          <p:cNvGrpSpPr>
            <a:grpSpLocks/>
          </p:cNvGrpSpPr>
          <p:nvPr/>
        </p:nvGrpSpPr>
        <p:grpSpPr bwMode="auto">
          <a:xfrm>
            <a:off x="3076848" y="3639482"/>
            <a:ext cx="82550" cy="82550"/>
            <a:chOff x="3021281" y="2764692"/>
            <a:chExt cx="81480" cy="81481"/>
          </a:xfrm>
        </p:grpSpPr>
        <p:cxnSp>
          <p:nvCxnSpPr>
            <p:cNvPr id="28"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 name="Groupe 20"/>
          <p:cNvGrpSpPr>
            <a:grpSpLocks/>
          </p:cNvGrpSpPr>
          <p:nvPr/>
        </p:nvGrpSpPr>
        <p:grpSpPr bwMode="auto">
          <a:xfrm>
            <a:off x="2841898" y="3639482"/>
            <a:ext cx="80963" cy="82550"/>
            <a:chOff x="3021281" y="2764692"/>
            <a:chExt cx="81480" cy="81481"/>
          </a:xfrm>
        </p:grpSpPr>
        <p:cxnSp>
          <p:nvCxnSpPr>
            <p:cNvPr id="31"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3" name="Groupe 20"/>
          <p:cNvGrpSpPr>
            <a:grpSpLocks/>
          </p:cNvGrpSpPr>
          <p:nvPr/>
        </p:nvGrpSpPr>
        <p:grpSpPr bwMode="auto">
          <a:xfrm>
            <a:off x="2967311" y="3802995"/>
            <a:ext cx="80962" cy="82550"/>
            <a:chOff x="3021281" y="2764692"/>
            <a:chExt cx="81480" cy="81481"/>
          </a:xfrm>
        </p:grpSpPr>
        <p:cxnSp>
          <p:nvCxnSpPr>
            <p:cNvPr id="34"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6" name="Ellipse 4"/>
          <p:cNvSpPr>
            <a:spLocks noChangeArrowheads="1"/>
          </p:cNvSpPr>
          <p:nvPr/>
        </p:nvSpPr>
        <p:spPr bwMode="auto">
          <a:xfrm>
            <a:off x="3041038" y="2757587"/>
            <a:ext cx="118360" cy="118360"/>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38" name="Line 353"/>
          <p:cNvSpPr>
            <a:spLocks noChangeShapeType="1"/>
          </p:cNvSpPr>
          <p:nvPr/>
        </p:nvSpPr>
        <p:spPr bwMode="auto">
          <a:xfrm>
            <a:off x="3655041" y="2674054"/>
            <a:ext cx="0" cy="28600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ysClr val="windowText" lastClr="000000"/>
              </a:solidFill>
            </a:endParaRPr>
          </a:p>
        </p:txBody>
      </p:sp>
      <p:sp>
        <p:nvSpPr>
          <p:cNvPr id="39" name="Arc 355"/>
          <p:cNvSpPr>
            <a:spLocks/>
          </p:cNvSpPr>
          <p:nvPr/>
        </p:nvSpPr>
        <p:spPr bwMode="auto">
          <a:xfrm>
            <a:off x="3349929" y="2759113"/>
            <a:ext cx="230188" cy="115887"/>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ysClr val="windowText" lastClr="000000"/>
              </a:solidFill>
            </a:endParaRPr>
          </a:p>
        </p:txBody>
      </p:sp>
      <p:cxnSp>
        <p:nvCxnSpPr>
          <p:cNvPr id="40" name="Connecteur droit avec flèche 180"/>
          <p:cNvCxnSpPr>
            <a:cxnSpLocks noChangeShapeType="1"/>
          </p:cNvCxnSpPr>
          <p:nvPr/>
        </p:nvCxnSpPr>
        <p:spPr bwMode="auto">
          <a:xfrm flipH="1">
            <a:off x="2656161" y="2816767"/>
            <a:ext cx="443518" cy="20478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Connecteur droit 183"/>
          <p:cNvCxnSpPr>
            <a:cxnSpLocks noChangeShapeType="1"/>
          </p:cNvCxnSpPr>
          <p:nvPr/>
        </p:nvCxnSpPr>
        <p:spPr bwMode="auto">
          <a:xfrm>
            <a:off x="3076848" y="2815253"/>
            <a:ext cx="2254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 name="Rectangle 347"/>
          <p:cNvSpPr>
            <a:spLocks noChangeArrowheads="1"/>
          </p:cNvSpPr>
          <p:nvPr/>
        </p:nvSpPr>
        <p:spPr bwMode="auto">
          <a:xfrm>
            <a:off x="3299098" y="2682786"/>
            <a:ext cx="792987" cy="268541"/>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43" name="Rectangle 346"/>
          <p:cNvSpPr>
            <a:spLocks noChangeArrowheads="1"/>
          </p:cNvSpPr>
          <p:nvPr/>
        </p:nvSpPr>
        <p:spPr bwMode="auto">
          <a:xfrm>
            <a:off x="3592505" y="2647458"/>
            <a:ext cx="471283"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latin typeface="Arial" charset="0"/>
              </a:rPr>
              <a:t>0,8</a:t>
            </a:r>
            <a:endParaRPr lang="fr-FR" altLang="fr-FR" sz="1600" dirty="0">
              <a:latin typeface="Arial" charset="0"/>
            </a:endParaRPr>
          </a:p>
        </p:txBody>
      </p:sp>
      <p:sp>
        <p:nvSpPr>
          <p:cNvPr id="44" name="Rectangle 1159"/>
          <p:cNvSpPr>
            <a:spLocks noChangeArrowheads="1"/>
          </p:cNvSpPr>
          <p:nvPr/>
        </p:nvSpPr>
        <p:spPr bwMode="auto">
          <a:xfrm rot="5400000">
            <a:off x="4427204" y="2565713"/>
            <a:ext cx="261818" cy="50268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Unicode MS" pitchFamily="34" charset="-128"/>
            </a:endParaRPr>
          </a:p>
        </p:txBody>
      </p:sp>
      <p:sp>
        <p:nvSpPr>
          <p:cNvPr id="45" name="Rectangle 1162"/>
          <p:cNvSpPr>
            <a:spLocks noChangeArrowheads="1"/>
          </p:cNvSpPr>
          <p:nvPr/>
        </p:nvSpPr>
        <p:spPr bwMode="auto">
          <a:xfrm>
            <a:off x="4275936" y="2678236"/>
            <a:ext cx="504946"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a:latin typeface="Arial" charset="0"/>
              </a:rPr>
              <a:t>//   </a:t>
            </a:r>
            <a:r>
              <a:rPr lang="fr-FR" altLang="fr-FR" sz="1200" dirty="0" smtClean="0">
                <a:latin typeface="Arial" charset="0"/>
              </a:rPr>
              <a:t>P</a:t>
            </a:r>
            <a:endParaRPr lang="fr-FR" altLang="fr-FR" sz="1200" dirty="0">
              <a:latin typeface="Arial" charset="0"/>
            </a:endParaRPr>
          </a:p>
        </p:txBody>
      </p:sp>
      <p:sp>
        <p:nvSpPr>
          <p:cNvPr id="46" name="Line 1200"/>
          <p:cNvSpPr>
            <a:spLocks noChangeShapeType="1"/>
          </p:cNvSpPr>
          <p:nvPr/>
        </p:nvSpPr>
        <p:spPr bwMode="auto">
          <a:xfrm rot="5400000">
            <a:off x="4381964" y="2817056"/>
            <a:ext cx="25185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600"/>
          </a:p>
        </p:txBody>
      </p:sp>
      <p:sp>
        <p:nvSpPr>
          <p:cNvPr id="47" name="Triangle isocèle 3"/>
          <p:cNvSpPr>
            <a:spLocks noChangeArrowheads="1"/>
          </p:cNvSpPr>
          <p:nvPr/>
        </p:nvSpPr>
        <p:spPr bwMode="auto">
          <a:xfrm rot="16200000">
            <a:off x="4127988" y="2766211"/>
            <a:ext cx="260396" cy="101691"/>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Unicode MS" pitchFamily="34" charset="-128"/>
            </a:endParaRPr>
          </a:p>
        </p:txBody>
      </p:sp>
      <p:sp>
        <p:nvSpPr>
          <p:cNvPr id="48" name="Rectangle 47"/>
          <p:cNvSpPr/>
          <p:nvPr/>
        </p:nvSpPr>
        <p:spPr>
          <a:xfrm>
            <a:off x="5093298" y="3435718"/>
            <a:ext cx="2329042" cy="9743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Forme libre 48"/>
          <p:cNvSpPr/>
          <p:nvPr/>
        </p:nvSpPr>
        <p:spPr>
          <a:xfrm>
            <a:off x="5237963" y="3690991"/>
            <a:ext cx="2005006" cy="447367"/>
          </a:xfrm>
          <a:custGeom>
            <a:avLst/>
            <a:gdLst>
              <a:gd name="connsiteX0" fmla="*/ 92073 w 1968983"/>
              <a:gd name="connsiteY0" fmla="*/ 245487 h 447367"/>
              <a:gd name="connsiteX1" fmla="*/ 875844 w 1968983"/>
              <a:gd name="connsiteY1" fmla="*/ 7980 h 447367"/>
              <a:gd name="connsiteX2" fmla="*/ 1730868 w 1968983"/>
              <a:gd name="connsiteY2" fmla="*/ 79232 h 447367"/>
              <a:gd name="connsiteX3" fmla="*/ 1968374 w 1968983"/>
              <a:gd name="connsiteY3" fmla="*/ 304863 h 447367"/>
              <a:gd name="connsiteX4" fmla="*/ 1790244 w 1968983"/>
              <a:gd name="connsiteY4" fmla="*/ 447367 h 447367"/>
              <a:gd name="connsiteX5" fmla="*/ 1517112 w 1968983"/>
              <a:gd name="connsiteY5" fmla="*/ 304863 h 447367"/>
              <a:gd name="connsiteX6" fmla="*/ 733340 w 1968983"/>
              <a:gd name="connsiteY6" fmla="*/ 304863 h 447367"/>
              <a:gd name="connsiteX7" fmla="*/ 139574 w 1968983"/>
              <a:gd name="connsiteY7" fmla="*/ 411741 h 447367"/>
              <a:gd name="connsiteX8" fmla="*/ 20821 w 1968983"/>
              <a:gd name="connsiteY8" fmla="*/ 364240 h 447367"/>
              <a:gd name="connsiteX9" fmla="*/ 92073 w 1968983"/>
              <a:gd name="connsiteY9" fmla="*/ 245487 h 447367"/>
              <a:gd name="connsiteX0" fmla="*/ 125950 w 2002860"/>
              <a:gd name="connsiteY0" fmla="*/ 245487 h 447367"/>
              <a:gd name="connsiteX1" fmla="*/ 909721 w 2002860"/>
              <a:gd name="connsiteY1" fmla="*/ 7980 h 447367"/>
              <a:gd name="connsiteX2" fmla="*/ 1764745 w 2002860"/>
              <a:gd name="connsiteY2" fmla="*/ 79232 h 447367"/>
              <a:gd name="connsiteX3" fmla="*/ 2002251 w 2002860"/>
              <a:gd name="connsiteY3" fmla="*/ 304863 h 447367"/>
              <a:gd name="connsiteX4" fmla="*/ 1824121 w 2002860"/>
              <a:gd name="connsiteY4" fmla="*/ 447367 h 447367"/>
              <a:gd name="connsiteX5" fmla="*/ 1550989 w 2002860"/>
              <a:gd name="connsiteY5" fmla="*/ 304863 h 447367"/>
              <a:gd name="connsiteX6" fmla="*/ 767217 w 2002860"/>
              <a:gd name="connsiteY6" fmla="*/ 304863 h 447367"/>
              <a:gd name="connsiteX7" fmla="*/ 173451 w 2002860"/>
              <a:gd name="connsiteY7" fmla="*/ 411741 h 447367"/>
              <a:gd name="connsiteX8" fmla="*/ 6060 w 2002860"/>
              <a:gd name="connsiteY8" fmla="*/ 398287 h 447367"/>
              <a:gd name="connsiteX9" fmla="*/ 125950 w 2002860"/>
              <a:gd name="connsiteY9" fmla="*/ 245487 h 447367"/>
              <a:gd name="connsiteX0" fmla="*/ 128096 w 2005006"/>
              <a:gd name="connsiteY0" fmla="*/ 245487 h 447367"/>
              <a:gd name="connsiteX1" fmla="*/ 911867 w 2005006"/>
              <a:gd name="connsiteY1" fmla="*/ 7980 h 447367"/>
              <a:gd name="connsiteX2" fmla="*/ 1766891 w 2005006"/>
              <a:gd name="connsiteY2" fmla="*/ 79232 h 447367"/>
              <a:gd name="connsiteX3" fmla="*/ 2004397 w 2005006"/>
              <a:gd name="connsiteY3" fmla="*/ 304863 h 447367"/>
              <a:gd name="connsiteX4" fmla="*/ 1826267 w 2005006"/>
              <a:gd name="connsiteY4" fmla="*/ 447367 h 447367"/>
              <a:gd name="connsiteX5" fmla="*/ 1553135 w 2005006"/>
              <a:gd name="connsiteY5" fmla="*/ 304863 h 447367"/>
              <a:gd name="connsiteX6" fmla="*/ 769363 w 2005006"/>
              <a:gd name="connsiteY6" fmla="*/ 304863 h 447367"/>
              <a:gd name="connsiteX7" fmla="*/ 175597 w 2005006"/>
              <a:gd name="connsiteY7" fmla="*/ 411741 h 447367"/>
              <a:gd name="connsiteX8" fmla="*/ 8206 w 2005006"/>
              <a:gd name="connsiteY8" fmla="*/ 398287 h 447367"/>
              <a:gd name="connsiteX9" fmla="*/ 128096 w 2005006"/>
              <a:gd name="connsiteY9" fmla="*/ 245487 h 4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006" h="447367">
                <a:moveTo>
                  <a:pt x="128096" y="245487"/>
                </a:moveTo>
                <a:cubicBezTo>
                  <a:pt x="278706" y="180436"/>
                  <a:pt x="638735" y="35689"/>
                  <a:pt x="911867" y="7980"/>
                </a:cubicBezTo>
                <a:cubicBezTo>
                  <a:pt x="1184999" y="-19729"/>
                  <a:pt x="1584803" y="29752"/>
                  <a:pt x="1766891" y="79232"/>
                </a:cubicBezTo>
                <a:cubicBezTo>
                  <a:pt x="1948979" y="128712"/>
                  <a:pt x="1994501" y="243507"/>
                  <a:pt x="2004397" y="304863"/>
                </a:cubicBezTo>
                <a:cubicBezTo>
                  <a:pt x="2014293" y="366219"/>
                  <a:pt x="1901477" y="447367"/>
                  <a:pt x="1826267" y="447367"/>
                </a:cubicBezTo>
                <a:cubicBezTo>
                  <a:pt x="1751057" y="447367"/>
                  <a:pt x="1729286" y="328614"/>
                  <a:pt x="1553135" y="304863"/>
                </a:cubicBezTo>
                <a:cubicBezTo>
                  <a:pt x="1376984" y="281112"/>
                  <a:pt x="998953" y="287050"/>
                  <a:pt x="769363" y="304863"/>
                </a:cubicBezTo>
                <a:cubicBezTo>
                  <a:pt x="539773" y="322676"/>
                  <a:pt x="294350" y="401845"/>
                  <a:pt x="175597" y="411741"/>
                </a:cubicBezTo>
                <a:cubicBezTo>
                  <a:pt x="56844" y="421637"/>
                  <a:pt x="20987" y="412478"/>
                  <a:pt x="8206" y="398287"/>
                </a:cubicBezTo>
                <a:cubicBezTo>
                  <a:pt x="-4575" y="384096"/>
                  <a:pt x="-22514" y="310538"/>
                  <a:pt x="128096" y="245487"/>
                </a:cubicBezTo>
                <a:close/>
              </a:path>
            </a:pathLst>
          </a:custGeom>
          <a:noFill/>
          <a:ln w="1905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0" name="Connecteur droit avec flèche 49"/>
          <p:cNvCxnSpPr/>
          <p:nvPr/>
        </p:nvCxnSpPr>
        <p:spPr>
          <a:xfrm flipV="1">
            <a:off x="4699273" y="4090333"/>
            <a:ext cx="679541" cy="49378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1" name="ZoneTexte 50"/>
          <p:cNvSpPr txBox="1"/>
          <p:nvPr/>
        </p:nvSpPr>
        <p:spPr>
          <a:xfrm>
            <a:off x="4057601" y="4646057"/>
            <a:ext cx="1232745" cy="646331"/>
          </a:xfrm>
          <a:prstGeom prst="rect">
            <a:avLst/>
          </a:prstGeom>
          <a:noFill/>
        </p:spPr>
        <p:txBody>
          <a:bodyPr wrap="square" rtlCol="0">
            <a:spAutoFit/>
          </a:bodyPr>
          <a:lstStyle/>
          <a:p>
            <a:r>
              <a:rPr lang="fr-FR" dirty="0" smtClean="0"/>
              <a:t>Surface nominale</a:t>
            </a:r>
            <a:endParaRPr lang="fr-FR" dirty="0"/>
          </a:p>
        </p:txBody>
      </p:sp>
      <p:sp>
        <p:nvSpPr>
          <p:cNvPr id="52" name="Forme libre 51"/>
          <p:cNvSpPr/>
          <p:nvPr/>
        </p:nvSpPr>
        <p:spPr>
          <a:xfrm>
            <a:off x="5199010" y="3653256"/>
            <a:ext cx="2080455" cy="533142"/>
          </a:xfrm>
          <a:custGeom>
            <a:avLst/>
            <a:gdLst>
              <a:gd name="connsiteX0" fmla="*/ 92073 w 1968983"/>
              <a:gd name="connsiteY0" fmla="*/ 245487 h 447367"/>
              <a:gd name="connsiteX1" fmla="*/ 875844 w 1968983"/>
              <a:gd name="connsiteY1" fmla="*/ 7980 h 447367"/>
              <a:gd name="connsiteX2" fmla="*/ 1730868 w 1968983"/>
              <a:gd name="connsiteY2" fmla="*/ 79232 h 447367"/>
              <a:gd name="connsiteX3" fmla="*/ 1968374 w 1968983"/>
              <a:gd name="connsiteY3" fmla="*/ 304863 h 447367"/>
              <a:gd name="connsiteX4" fmla="*/ 1790244 w 1968983"/>
              <a:gd name="connsiteY4" fmla="*/ 447367 h 447367"/>
              <a:gd name="connsiteX5" fmla="*/ 1517112 w 1968983"/>
              <a:gd name="connsiteY5" fmla="*/ 304863 h 447367"/>
              <a:gd name="connsiteX6" fmla="*/ 733340 w 1968983"/>
              <a:gd name="connsiteY6" fmla="*/ 304863 h 447367"/>
              <a:gd name="connsiteX7" fmla="*/ 139574 w 1968983"/>
              <a:gd name="connsiteY7" fmla="*/ 411741 h 447367"/>
              <a:gd name="connsiteX8" fmla="*/ 20821 w 1968983"/>
              <a:gd name="connsiteY8" fmla="*/ 364240 h 447367"/>
              <a:gd name="connsiteX9" fmla="*/ 92073 w 1968983"/>
              <a:gd name="connsiteY9" fmla="*/ 245487 h 447367"/>
              <a:gd name="connsiteX0" fmla="*/ 125950 w 2002860"/>
              <a:gd name="connsiteY0" fmla="*/ 245487 h 447367"/>
              <a:gd name="connsiteX1" fmla="*/ 909721 w 2002860"/>
              <a:gd name="connsiteY1" fmla="*/ 7980 h 447367"/>
              <a:gd name="connsiteX2" fmla="*/ 1764745 w 2002860"/>
              <a:gd name="connsiteY2" fmla="*/ 79232 h 447367"/>
              <a:gd name="connsiteX3" fmla="*/ 2002251 w 2002860"/>
              <a:gd name="connsiteY3" fmla="*/ 304863 h 447367"/>
              <a:gd name="connsiteX4" fmla="*/ 1824121 w 2002860"/>
              <a:gd name="connsiteY4" fmla="*/ 447367 h 447367"/>
              <a:gd name="connsiteX5" fmla="*/ 1550989 w 2002860"/>
              <a:gd name="connsiteY5" fmla="*/ 304863 h 447367"/>
              <a:gd name="connsiteX6" fmla="*/ 767217 w 2002860"/>
              <a:gd name="connsiteY6" fmla="*/ 304863 h 447367"/>
              <a:gd name="connsiteX7" fmla="*/ 173451 w 2002860"/>
              <a:gd name="connsiteY7" fmla="*/ 411741 h 447367"/>
              <a:gd name="connsiteX8" fmla="*/ 6060 w 2002860"/>
              <a:gd name="connsiteY8" fmla="*/ 398287 h 447367"/>
              <a:gd name="connsiteX9" fmla="*/ 125950 w 2002860"/>
              <a:gd name="connsiteY9" fmla="*/ 245487 h 447367"/>
              <a:gd name="connsiteX0" fmla="*/ 128096 w 2005006"/>
              <a:gd name="connsiteY0" fmla="*/ 245487 h 447367"/>
              <a:gd name="connsiteX1" fmla="*/ 911867 w 2005006"/>
              <a:gd name="connsiteY1" fmla="*/ 7980 h 447367"/>
              <a:gd name="connsiteX2" fmla="*/ 1766891 w 2005006"/>
              <a:gd name="connsiteY2" fmla="*/ 79232 h 447367"/>
              <a:gd name="connsiteX3" fmla="*/ 2004397 w 2005006"/>
              <a:gd name="connsiteY3" fmla="*/ 304863 h 447367"/>
              <a:gd name="connsiteX4" fmla="*/ 1826267 w 2005006"/>
              <a:gd name="connsiteY4" fmla="*/ 447367 h 447367"/>
              <a:gd name="connsiteX5" fmla="*/ 1553135 w 2005006"/>
              <a:gd name="connsiteY5" fmla="*/ 304863 h 447367"/>
              <a:gd name="connsiteX6" fmla="*/ 769363 w 2005006"/>
              <a:gd name="connsiteY6" fmla="*/ 304863 h 447367"/>
              <a:gd name="connsiteX7" fmla="*/ 175597 w 2005006"/>
              <a:gd name="connsiteY7" fmla="*/ 411741 h 447367"/>
              <a:gd name="connsiteX8" fmla="*/ 8206 w 2005006"/>
              <a:gd name="connsiteY8" fmla="*/ 398287 h 447367"/>
              <a:gd name="connsiteX9" fmla="*/ 128096 w 2005006"/>
              <a:gd name="connsiteY9" fmla="*/ 245487 h 447367"/>
              <a:gd name="connsiteX0" fmla="*/ 214956 w 1997513"/>
              <a:gd name="connsiteY0" fmla="*/ 197003 h 444538"/>
              <a:gd name="connsiteX1" fmla="*/ 904374 w 1997513"/>
              <a:gd name="connsiteY1" fmla="*/ 5151 h 444538"/>
              <a:gd name="connsiteX2" fmla="*/ 1759398 w 1997513"/>
              <a:gd name="connsiteY2" fmla="*/ 76403 h 444538"/>
              <a:gd name="connsiteX3" fmla="*/ 1996904 w 1997513"/>
              <a:gd name="connsiteY3" fmla="*/ 302034 h 444538"/>
              <a:gd name="connsiteX4" fmla="*/ 1818774 w 1997513"/>
              <a:gd name="connsiteY4" fmla="*/ 444538 h 444538"/>
              <a:gd name="connsiteX5" fmla="*/ 1545642 w 1997513"/>
              <a:gd name="connsiteY5" fmla="*/ 302034 h 444538"/>
              <a:gd name="connsiteX6" fmla="*/ 761870 w 1997513"/>
              <a:gd name="connsiteY6" fmla="*/ 302034 h 444538"/>
              <a:gd name="connsiteX7" fmla="*/ 168104 w 1997513"/>
              <a:gd name="connsiteY7" fmla="*/ 408912 h 444538"/>
              <a:gd name="connsiteX8" fmla="*/ 713 w 1997513"/>
              <a:gd name="connsiteY8" fmla="*/ 395458 h 444538"/>
              <a:gd name="connsiteX9" fmla="*/ 214956 w 1997513"/>
              <a:gd name="connsiteY9" fmla="*/ 197003 h 444538"/>
              <a:gd name="connsiteX0" fmla="*/ 216744 w 1999301"/>
              <a:gd name="connsiteY0" fmla="*/ 197003 h 444538"/>
              <a:gd name="connsiteX1" fmla="*/ 906162 w 1999301"/>
              <a:gd name="connsiteY1" fmla="*/ 5151 h 444538"/>
              <a:gd name="connsiteX2" fmla="*/ 1761186 w 1999301"/>
              <a:gd name="connsiteY2" fmla="*/ 76403 h 444538"/>
              <a:gd name="connsiteX3" fmla="*/ 1998692 w 1999301"/>
              <a:gd name="connsiteY3" fmla="*/ 302034 h 444538"/>
              <a:gd name="connsiteX4" fmla="*/ 1820562 w 1999301"/>
              <a:gd name="connsiteY4" fmla="*/ 444538 h 444538"/>
              <a:gd name="connsiteX5" fmla="*/ 1547430 w 1999301"/>
              <a:gd name="connsiteY5" fmla="*/ 302034 h 444538"/>
              <a:gd name="connsiteX6" fmla="*/ 763658 w 1999301"/>
              <a:gd name="connsiteY6" fmla="*/ 302034 h 444538"/>
              <a:gd name="connsiteX7" fmla="*/ 325780 w 1999301"/>
              <a:gd name="connsiteY7" fmla="*/ 352722 h 444538"/>
              <a:gd name="connsiteX8" fmla="*/ 2501 w 1999301"/>
              <a:gd name="connsiteY8" fmla="*/ 395458 h 444538"/>
              <a:gd name="connsiteX9" fmla="*/ 216744 w 1999301"/>
              <a:gd name="connsiteY9" fmla="*/ 197003 h 444538"/>
              <a:gd name="connsiteX0" fmla="*/ 95846 w 1878403"/>
              <a:gd name="connsiteY0" fmla="*/ 197003 h 444538"/>
              <a:gd name="connsiteX1" fmla="*/ 785264 w 1878403"/>
              <a:gd name="connsiteY1" fmla="*/ 5151 h 444538"/>
              <a:gd name="connsiteX2" fmla="*/ 1640288 w 1878403"/>
              <a:gd name="connsiteY2" fmla="*/ 76403 h 444538"/>
              <a:gd name="connsiteX3" fmla="*/ 1877794 w 1878403"/>
              <a:gd name="connsiteY3" fmla="*/ 302034 h 444538"/>
              <a:gd name="connsiteX4" fmla="*/ 1699664 w 1878403"/>
              <a:gd name="connsiteY4" fmla="*/ 444538 h 444538"/>
              <a:gd name="connsiteX5" fmla="*/ 1426532 w 1878403"/>
              <a:gd name="connsiteY5" fmla="*/ 302034 h 444538"/>
              <a:gd name="connsiteX6" fmla="*/ 642760 w 1878403"/>
              <a:gd name="connsiteY6" fmla="*/ 302034 h 444538"/>
              <a:gd name="connsiteX7" fmla="*/ 204882 w 1878403"/>
              <a:gd name="connsiteY7" fmla="*/ 352722 h 444538"/>
              <a:gd name="connsiteX8" fmla="*/ 16980 w 1878403"/>
              <a:gd name="connsiteY8" fmla="*/ 332244 h 444538"/>
              <a:gd name="connsiteX9" fmla="*/ 95846 w 1878403"/>
              <a:gd name="connsiteY9" fmla="*/ 197003 h 444538"/>
              <a:gd name="connsiteX0" fmla="*/ 95846 w 1878403"/>
              <a:gd name="connsiteY0" fmla="*/ 197003 h 444538"/>
              <a:gd name="connsiteX1" fmla="*/ 785264 w 1878403"/>
              <a:gd name="connsiteY1" fmla="*/ 5151 h 444538"/>
              <a:gd name="connsiteX2" fmla="*/ 1640288 w 1878403"/>
              <a:gd name="connsiteY2" fmla="*/ 76403 h 444538"/>
              <a:gd name="connsiteX3" fmla="*/ 1877794 w 1878403"/>
              <a:gd name="connsiteY3" fmla="*/ 302034 h 444538"/>
              <a:gd name="connsiteX4" fmla="*/ 1699664 w 1878403"/>
              <a:gd name="connsiteY4" fmla="*/ 444538 h 444538"/>
              <a:gd name="connsiteX5" fmla="*/ 1426532 w 1878403"/>
              <a:gd name="connsiteY5" fmla="*/ 302034 h 444538"/>
              <a:gd name="connsiteX6" fmla="*/ 678458 w 1878403"/>
              <a:gd name="connsiteY6" fmla="*/ 282990 h 444538"/>
              <a:gd name="connsiteX7" fmla="*/ 642760 w 1878403"/>
              <a:gd name="connsiteY7" fmla="*/ 302034 h 444538"/>
              <a:gd name="connsiteX8" fmla="*/ 204882 w 1878403"/>
              <a:gd name="connsiteY8" fmla="*/ 352722 h 444538"/>
              <a:gd name="connsiteX9" fmla="*/ 16980 w 1878403"/>
              <a:gd name="connsiteY9" fmla="*/ 332244 h 444538"/>
              <a:gd name="connsiteX10" fmla="*/ 95846 w 1878403"/>
              <a:gd name="connsiteY10" fmla="*/ 197003 h 444538"/>
              <a:gd name="connsiteX0" fmla="*/ 95846 w 1878492"/>
              <a:gd name="connsiteY0" fmla="*/ 197003 h 444643"/>
              <a:gd name="connsiteX1" fmla="*/ 785264 w 1878492"/>
              <a:gd name="connsiteY1" fmla="*/ 5151 h 444643"/>
              <a:gd name="connsiteX2" fmla="*/ 1640288 w 1878492"/>
              <a:gd name="connsiteY2" fmla="*/ 76403 h 444643"/>
              <a:gd name="connsiteX3" fmla="*/ 1877794 w 1878492"/>
              <a:gd name="connsiteY3" fmla="*/ 302034 h 444643"/>
              <a:gd name="connsiteX4" fmla="*/ 1699664 w 1878492"/>
              <a:gd name="connsiteY4" fmla="*/ 444538 h 444643"/>
              <a:gd name="connsiteX5" fmla="*/ 1332179 w 1878492"/>
              <a:gd name="connsiteY5" fmla="*/ 280963 h 444643"/>
              <a:gd name="connsiteX6" fmla="*/ 678458 w 1878492"/>
              <a:gd name="connsiteY6" fmla="*/ 282990 h 444643"/>
              <a:gd name="connsiteX7" fmla="*/ 642760 w 1878492"/>
              <a:gd name="connsiteY7" fmla="*/ 302034 h 444643"/>
              <a:gd name="connsiteX8" fmla="*/ 204882 w 1878492"/>
              <a:gd name="connsiteY8" fmla="*/ 352722 h 444643"/>
              <a:gd name="connsiteX9" fmla="*/ 16980 w 1878492"/>
              <a:gd name="connsiteY9" fmla="*/ 332244 h 444643"/>
              <a:gd name="connsiteX10" fmla="*/ 95846 w 1878492"/>
              <a:gd name="connsiteY10" fmla="*/ 197003 h 444643"/>
              <a:gd name="connsiteX0" fmla="*/ 95846 w 1879135"/>
              <a:gd name="connsiteY0" fmla="*/ 197003 h 385078"/>
              <a:gd name="connsiteX1" fmla="*/ 785264 w 1879135"/>
              <a:gd name="connsiteY1" fmla="*/ 5151 h 385078"/>
              <a:gd name="connsiteX2" fmla="*/ 1640288 w 1879135"/>
              <a:gd name="connsiteY2" fmla="*/ 76403 h 385078"/>
              <a:gd name="connsiteX3" fmla="*/ 1877794 w 1879135"/>
              <a:gd name="connsiteY3" fmla="*/ 302034 h 385078"/>
              <a:gd name="connsiteX4" fmla="*/ 1568389 w 1879135"/>
              <a:gd name="connsiteY4" fmla="*/ 384836 h 385078"/>
              <a:gd name="connsiteX5" fmla="*/ 1332179 w 1879135"/>
              <a:gd name="connsiteY5" fmla="*/ 280963 h 385078"/>
              <a:gd name="connsiteX6" fmla="*/ 678458 w 1879135"/>
              <a:gd name="connsiteY6" fmla="*/ 282990 h 385078"/>
              <a:gd name="connsiteX7" fmla="*/ 642760 w 1879135"/>
              <a:gd name="connsiteY7" fmla="*/ 302034 h 385078"/>
              <a:gd name="connsiteX8" fmla="*/ 204882 w 1879135"/>
              <a:gd name="connsiteY8" fmla="*/ 352722 h 385078"/>
              <a:gd name="connsiteX9" fmla="*/ 16980 w 1879135"/>
              <a:gd name="connsiteY9" fmla="*/ 332244 h 385078"/>
              <a:gd name="connsiteX10" fmla="*/ 95846 w 1879135"/>
              <a:gd name="connsiteY10" fmla="*/ 197003 h 385078"/>
              <a:gd name="connsiteX0" fmla="*/ 95846 w 1766416"/>
              <a:gd name="connsiteY0" fmla="*/ 196626 h 384484"/>
              <a:gd name="connsiteX1" fmla="*/ 785264 w 1766416"/>
              <a:gd name="connsiteY1" fmla="*/ 4774 h 384484"/>
              <a:gd name="connsiteX2" fmla="*/ 1640288 w 1766416"/>
              <a:gd name="connsiteY2" fmla="*/ 76026 h 384484"/>
              <a:gd name="connsiteX3" fmla="*/ 1754724 w 1766416"/>
              <a:gd name="connsiteY3" fmla="*/ 270050 h 384484"/>
              <a:gd name="connsiteX4" fmla="*/ 1568389 w 1766416"/>
              <a:gd name="connsiteY4" fmla="*/ 384459 h 384484"/>
              <a:gd name="connsiteX5" fmla="*/ 1332179 w 1766416"/>
              <a:gd name="connsiteY5" fmla="*/ 280586 h 384484"/>
              <a:gd name="connsiteX6" fmla="*/ 678458 w 1766416"/>
              <a:gd name="connsiteY6" fmla="*/ 282613 h 384484"/>
              <a:gd name="connsiteX7" fmla="*/ 642760 w 1766416"/>
              <a:gd name="connsiteY7" fmla="*/ 301657 h 384484"/>
              <a:gd name="connsiteX8" fmla="*/ 204882 w 1766416"/>
              <a:gd name="connsiteY8" fmla="*/ 352345 h 384484"/>
              <a:gd name="connsiteX9" fmla="*/ 16980 w 1766416"/>
              <a:gd name="connsiteY9" fmla="*/ 331867 h 384484"/>
              <a:gd name="connsiteX10" fmla="*/ 95846 w 1766416"/>
              <a:gd name="connsiteY10" fmla="*/ 196626 h 384484"/>
              <a:gd name="connsiteX0" fmla="*/ 95846 w 1754728"/>
              <a:gd name="connsiteY0" fmla="*/ 197096 h 384954"/>
              <a:gd name="connsiteX1" fmla="*/ 785264 w 1754728"/>
              <a:gd name="connsiteY1" fmla="*/ 5244 h 384954"/>
              <a:gd name="connsiteX2" fmla="*/ 1570549 w 1754728"/>
              <a:gd name="connsiteY2" fmla="*/ 72985 h 384954"/>
              <a:gd name="connsiteX3" fmla="*/ 1754724 w 1754728"/>
              <a:gd name="connsiteY3" fmla="*/ 270520 h 384954"/>
              <a:gd name="connsiteX4" fmla="*/ 1568389 w 1754728"/>
              <a:gd name="connsiteY4" fmla="*/ 384929 h 384954"/>
              <a:gd name="connsiteX5" fmla="*/ 1332179 w 1754728"/>
              <a:gd name="connsiteY5" fmla="*/ 281056 h 384954"/>
              <a:gd name="connsiteX6" fmla="*/ 678458 w 1754728"/>
              <a:gd name="connsiteY6" fmla="*/ 283083 h 384954"/>
              <a:gd name="connsiteX7" fmla="*/ 642760 w 1754728"/>
              <a:gd name="connsiteY7" fmla="*/ 302127 h 384954"/>
              <a:gd name="connsiteX8" fmla="*/ 204882 w 1754728"/>
              <a:gd name="connsiteY8" fmla="*/ 352815 h 384954"/>
              <a:gd name="connsiteX9" fmla="*/ 16980 w 1754728"/>
              <a:gd name="connsiteY9" fmla="*/ 332337 h 384954"/>
              <a:gd name="connsiteX10" fmla="*/ 95846 w 1754728"/>
              <a:gd name="connsiteY10" fmla="*/ 197096 h 384954"/>
              <a:gd name="connsiteX0" fmla="*/ 95846 w 1754728"/>
              <a:gd name="connsiteY0" fmla="*/ 197096 h 384954"/>
              <a:gd name="connsiteX1" fmla="*/ 785264 w 1754728"/>
              <a:gd name="connsiteY1" fmla="*/ 5244 h 384954"/>
              <a:gd name="connsiteX2" fmla="*/ 1570549 w 1754728"/>
              <a:gd name="connsiteY2" fmla="*/ 72985 h 384954"/>
              <a:gd name="connsiteX3" fmla="*/ 1754724 w 1754728"/>
              <a:gd name="connsiteY3" fmla="*/ 270520 h 384954"/>
              <a:gd name="connsiteX4" fmla="*/ 1568389 w 1754728"/>
              <a:gd name="connsiteY4" fmla="*/ 384929 h 384954"/>
              <a:gd name="connsiteX5" fmla="*/ 1332179 w 1754728"/>
              <a:gd name="connsiteY5" fmla="*/ 281056 h 384954"/>
              <a:gd name="connsiteX6" fmla="*/ 678458 w 1754728"/>
              <a:gd name="connsiteY6" fmla="*/ 283083 h 384954"/>
              <a:gd name="connsiteX7" fmla="*/ 204882 w 1754728"/>
              <a:gd name="connsiteY7" fmla="*/ 352815 h 384954"/>
              <a:gd name="connsiteX8" fmla="*/ 16980 w 1754728"/>
              <a:gd name="connsiteY8" fmla="*/ 332337 h 384954"/>
              <a:gd name="connsiteX9" fmla="*/ 95846 w 1754728"/>
              <a:gd name="connsiteY9" fmla="*/ 197096 h 3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4728" h="384954">
                <a:moveTo>
                  <a:pt x="95846" y="197096"/>
                </a:moveTo>
                <a:cubicBezTo>
                  <a:pt x="223893" y="142581"/>
                  <a:pt x="539480" y="25929"/>
                  <a:pt x="785264" y="5244"/>
                </a:cubicBezTo>
                <a:cubicBezTo>
                  <a:pt x="1031048" y="-15441"/>
                  <a:pt x="1408972" y="28772"/>
                  <a:pt x="1570549" y="72985"/>
                </a:cubicBezTo>
                <a:cubicBezTo>
                  <a:pt x="1732126" y="117198"/>
                  <a:pt x="1755084" y="218529"/>
                  <a:pt x="1754724" y="270520"/>
                </a:cubicBezTo>
                <a:cubicBezTo>
                  <a:pt x="1754364" y="322511"/>
                  <a:pt x="1638813" y="383173"/>
                  <a:pt x="1568389" y="384929"/>
                </a:cubicBezTo>
                <a:cubicBezTo>
                  <a:pt x="1497965" y="386685"/>
                  <a:pt x="1480501" y="298030"/>
                  <a:pt x="1332179" y="281056"/>
                </a:cubicBezTo>
                <a:cubicBezTo>
                  <a:pt x="1183857" y="264082"/>
                  <a:pt x="866341" y="271123"/>
                  <a:pt x="678458" y="283083"/>
                </a:cubicBezTo>
                <a:cubicBezTo>
                  <a:pt x="490575" y="295043"/>
                  <a:pt x="315128" y="344606"/>
                  <a:pt x="204882" y="352815"/>
                </a:cubicBezTo>
                <a:cubicBezTo>
                  <a:pt x="94636" y="361024"/>
                  <a:pt x="35153" y="358290"/>
                  <a:pt x="16980" y="332337"/>
                </a:cubicBezTo>
                <a:cubicBezTo>
                  <a:pt x="-1193" y="306384"/>
                  <a:pt x="-32201" y="251611"/>
                  <a:pt x="95846" y="197096"/>
                </a:cubicBezTo>
                <a:close/>
              </a:path>
            </a:pathLst>
          </a:custGeom>
          <a:noFill/>
          <a:ln w="1905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Forme libre 52"/>
          <p:cNvSpPr/>
          <p:nvPr/>
        </p:nvSpPr>
        <p:spPr>
          <a:xfrm>
            <a:off x="5290346" y="3741635"/>
            <a:ext cx="1917529" cy="328026"/>
          </a:xfrm>
          <a:custGeom>
            <a:avLst/>
            <a:gdLst>
              <a:gd name="connsiteX0" fmla="*/ 92073 w 1968983"/>
              <a:gd name="connsiteY0" fmla="*/ 245487 h 447367"/>
              <a:gd name="connsiteX1" fmla="*/ 875844 w 1968983"/>
              <a:gd name="connsiteY1" fmla="*/ 7980 h 447367"/>
              <a:gd name="connsiteX2" fmla="*/ 1730868 w 1968983"/>
              <a:gd name="connsiteY2" fmla="*/ 79232 h 447367"/>
              <a:gd name="connsiteX3" fmla="*/ 1968374 w 1968983"/>
              <a:gd name="connsiteY3" fmla="*/ 304863 h 447367"/>
              <a:gd name="connsiteX4" fmla="*/ 1790244 w 1968983"/>
              <a:gd name="connsiteY4" fmla="*/ 447367 h 447367"/>
              <a:gd name="connsiteX5" fmla="*/ 1517112 w 1968983"/>
              <a:gd name="connsiteY5" fmla="*/ 304863 h 447367"/>
              <a:gd name="connsiteX6" fmla="*/ 733340 w 1968983"/>
              <a:gd name="connsiteY6" fmla="*/ 304863 h 447367"/>
              <a:gd name="connsiteX7" fmla="*/ 139574 w 1968983"/>
              <a:gd name="connsiteY7" fmla="*/ 411741 h 447367"/>
              <a:gd name="connsiteX8" fmla="*/ 20821 w 1968983"/>
              <a:gd name="connsiteY8" fmla="*/ 364240 h 447367"/>
              <a:gd name="connsiteX9" fmla="*/ 92073 w 1968983"/>
              <a:gd name="connsiteY9" fmla="*/ 245487 h 447367"/>
              <a:gd name="connsiteX0" fmla="*/ 125950 w 2002860"/>
              <a:gd name="connsiteY0" fmla="*/ 245487 h 447367"/>
              <a:gd name="connsiteX1" fmla="*/ 909721 w 2002860"/>
              <a:gd name="connsiteY1" fmla="*/ 7980 h 447367"/>
              <a:gd name="connsiteX2" fmla="*/ 1764745 w 2002860"/>
              <a:gd name="connsiteY2" fmla="*/ 79232 h 447367"/>
              <a:gd name="connsiteX3" fmla="*/ 2002251 w 2002860"/>
              <a:gd name="connsiteY3" fmla="*/ 304863 h 447367"/>
              <a:gd name="connsiteX4" fmla="*/ 1824121 w 2002860"/>
              <a:gd name="connsiteY4" fmla="*/ 447367 h 447367"/>
              <a:gd name="connsiteX5" fmla="*/ 1550989 w 2002860"/>
              <a:gd name="connsiteY5" fmla="*/ 304863 h 447367"/>
              <a:gd name="connsiteX6" fmla="*/ 767217 w 2002860"/>
              <a:gd name="connsiteY6" fmla="*/ 304863 h 447367"/>
              <a:gd name="connsiteX7" fmla="*/ 173451 w 2002860"/>
              <a:gd name="connsiteY7" fmla="*/ 411741 h 447367"/>
              <a:gd name="connsiteX8" fmla="*/ 6060 w 2002860"/>
              <a:gd name="connsiteY8" fmla="*/ 398287 h 447367"/>
              <a:gd name="connsiteX9" fmla="*/ 125950 w 2002860"/>
              <a:gd name="connsiteY9" fmla="*/ 245487 h 447367"/>
              <a:gd name="connsiteX0" fmla="*/ 128096 w 2005006"/>
              <a:gd name="connsiteY0" fmla="*/ 245487 h 447367"/>
              <a:gd name="connsiteX1" fmla="*/ 911867 w 2005006"/>
              <a:gd name="connsiteY1" fmla="*/ 7980 h 447367"/>
              <a:gd name="connsiteX2" fmla="*/ 1766891 w 2005006"/>
              <a:gd name="connsiteY2" fmla="*/ 79232 h 447367"/>
              <a:gd name="connsiteX3" fmla="*/ 2004397 w 2005006"/>
              <a:gd name="connsiteY3" fmla="*/ 304863 h 447367"/>
              <a:gd name="connsiteX4" fmla="*/ 1826267 w 2005006"/>
              <a:gd name="connsiteY4" fmla="*/ 447367 h 447367"/>
              <a:gd name="connsiteX5" fmla="*/ 1553135 w 2005006"/>
              <a:gd name="connsiteY5" fmla="*/ 304863 h 447367"/>
              <a:gd name="connsiteX6" fmla="*/ 769363 w 2005006"/>
              <a:gd name="connsiteY6" fmla="*/ 304863 h 447367"/>
              <a:gd name="connsiteX7" fmla="*/ 175597 w 2005006"/>
              <a:gd name="connsiteY7" fmla="*/ 411741 h 447367"/>
              <a:gd name="connsiteX8" fmla="*/ 8206 w 2005006"/>
              <a:gd name="connsiteY8" fmla="*/ 398287 h 447367"/>
              <a:gd name="connsiteX9" fmla="*/ 128096 w 2005006"/>
              <a:gd name="connsiteY9" fmla="*/ 245487 h 447367"/>
              <a:gd name="connsiteX0" fmla="*/ 214956 w 1997513"/>
              <a:gd name="connsiteY0" fmla="*/ 197003 h 444538"/>
              <a:gd name="connsiteX1" fmla="*/ 904374 w 1997513"/>
              <a:gd name="connsiteY1" fmla="*/ 5151 h 444538"/>
              <a:gd name="connsiteX2" fmla="*/ 1759398 w 1997513"/>
              <a:gd name="connsiteY2" fmla="*/ 76403 h 444538"/>
              <a:gd name="connsiteX3" fmla="*/ 1996904 w 1997513"/>
              <a:gd name="connsiteY3" fmla="*/ 302034 h 444538"/>
              <a:gd name="connsiteX4" fmla="*/ 1818774 w 1997513"/>
              <a:gd name="connsiteY4" fmla="*/ 444538 h 444538"/>
              <a:gd name="connsiteX5" fmla="*/ 1545642 w 1997513"/>
              <a:gd name="connsiteY5" fmla="*/ 302034 h 444538"/>
              <a:gd name="connsiteX6" fmla="*/ 761870 w 1997513"/>
              <a:gd name="connsiteY6" fmla="*/ 302034 h 444538"/>
              <a:gd name="connsiteX7" fmla="*/ 168104 w 1997513"/>
              <a:gd name="connsiteY7" fmla="*/ 408912 h 444538"/>
              <a:gd name="connsiteX8" fmla="*/ 713 w 1997513"/>
              <a:gd name="connsiteY8" fmla="*/ 395458 h 444538"/>
              <a:gd name="connsiteX9" fmla="*/ 214956 w 1997513"/>
              <a:gd name="connsiteY9" fmla="*/ 197003 h 444538"/>
              <a:gd name="connsiteX0" fmla="*/ 216744 w 1999301"/>
              <a:gd name="connsiteY0" fmla="*/ 197003 h 444538"/>
              <a:gd name="connsiteX1" fmla="*/ 906162 w 1999301"/>
              <a:gd name="connsiteY1" fmla="*/ 5151 h 444538"/>
              <a:gd name="connsiteX2" fmla="*/ 1761186 w 1999301"/>
              <a:gd name="connsiteY2" fmla="*/ 76403 h 444538"/>
              <a:gd name="connsiteX3" fmla="*/ 1998692 w 1999301"/>
              <a:gd name="connsiteY3" fmla="*/ 302034 h 444538"/>
              <a:gd name="connsiteX4" fmla="*/ 1820562 w 1999301"/>
              <a:gd name="connsiteY4" fmla="*/ 444538 h 444538"/>
              <a:gd name="connsiteX5" fmla="*/ 1547430 w 1999301"/>
              <a:gd name="connsiteY5" fmla="*/ 302034 h 444538"/>
              <a:gd name="connsiteX6" fmla="*/ 763658 w 1999301"/>
              <a:gd name="connsiteY6" fmla="*/ 302034 h 444538"/>
              <a:gd name="connsiteX7" fmla="*/ 325780 w 1999301"/>
              <a:gd name="connsiteY7" fmla="*/ 352722 h 444538"/>
              <a:gd name="connsiteX8" fmla="*/ 2501 w 1999301"/>
              <a:gd name="connsiteY8" fmla="*/ 395458 h 444538"/>
              <a:gd name="connsiteX9" fmla="*/ 216744 w 1999301"/>
              <a:gd name="connsiteY9" fmla="*/ 197003 h 444538"/>
              <a:gd name="connsiteX0" fmla="*/ 95846 w 1878403"/>
              <a:gd name="connsiteY0" fmla="*/ 197003 h 444538"/>
              <a:gd name="connsiteX1" fmla="*/ 785264 w 1878403"/>
              <a:gd name="connsiteY1" fmla="*/ 5151 h 444538"/>
              <a:gd name="connsiteX2" fmla="*/ 1640288 w 1878403"/>
              <a:gd name="connsiteY2" fmla="*/ 76403 h 444538"/>
              <a:gd name="connsiteX3" fmla="*/ 1877794 w 1878403"/>
              <a:gd name="connsiteY3" fmla="*/ 302034 h 444538"/>
              <a:gd name="connsiteX4" fmla="*/ 1699664 w 1878403"/>
              <a:gd name="connsiteY4" fmla="*/ 444538 h 444538"/>
              <a:gd name="connsiteX5" fmla="*/ 1426532 w 1878403"/>
              <a:gd name="connsiteY5" fmla="*/ 302034 h 444538"/>
              <a:gd name="connsiteX6" fmla="*/ 642760 w 1878403"/>
              <a:gd name="connsiteY6" fmla="*/ 302034 h 444538"/>
              <a:gd name="connsiteX7" fmla="*/ 204882 w 1878403"/>
              <a:gd name="connsiteY7" fmla="*/ 352722 h 444538"/>
              <a:gd name="connsiteX8" fmla="*/ 16980 w 1878403"/>
              <a:gd name="connsiteY8" fmla="*/ 332244 h 444538"/>
              <a:gd name="connsiteX9" fmla="*/ 95846 w 1878403"/>
              <a:gd name="connsiteY9" fmla="*/ 197003 h 444538"/>
              <a:gd name="connsiteX0" fmla="*/ 95846 w 1878403"/>
              <a:gd name="connsiteY0" fmla="*/ 197003 h 444538"/>
              <a:gd name="connsiteX1" fmla="*/ 785264 w 1878403"/>
              <a:gd name="connsiteY1" fmla="*/ 5151 h 444538"/>
              <a:gd name="connsiteX2" fmla="*/ 1640288 w 1878403"/>
              <a:gd name="connsiteY2" fmla="*/ 76403 h 444538"/>
              <a:gd name="connsiteX3" fmla="*/ 1877794 w 1878403"/>
              <a:gd name="connsiteY3" fmla="*/ 302034 h 444538"/>
              <a:gd name="connsiteX4" fmla="*/ 1699664 w 1878403"/>
              <a:gd name="connsiteY4" fmla="*/ 444538 h 444538"/>
              <a:gd name="connsiteX5" fmla="*/ 1426532 w 1878403"/>
              <a:gd name="connsiteY5" fmla="*/ 302034 h 444538"/>
              <a:gd name="connsiteX6" fmla="*/ 678458 w 1878403"/>
              <a:gd name="connsiteY6" fmla="*/ 282990 h 444538"/>
              <a:gd name="connsiteX7" fmla="*/ 642760 w 1878403"/>
              <a:gd name="connsiteY7" fmla="*/ 302034 h 444538"/>
              <a:gd name="connsiteX8" fmla="*/ 204882 w 1878403"/>
              <a:gd name="connsiteY8" fmla="*/ 352722 h 444538"/>
              <a:gd name="connsiteX9" fmla="*/ 16980 w 1878403"/>
              <a:gd name="connsiteY9" fmla="*/ 332244 h 444538"/>
              <a:gd name="connsiteX10" fmla="*/ 95846 w 1878403"/>
              <a:gd name="connsiteY10" fmla="*/ 197003 h 444538"/>
              <a:gd name="connsiteX0" fmla="*/ 95846 w 1878492"/>
              <a:gd name="connsiteY0" fmla="*/ 197003 h 444643"/>
              <a:gd name="connsiteX1" fmla="*/ 785264 w 1878492"/>
              <a:gd name="connsiteY1" fmla="*/ 5151 h 444643"/>
              <a:gd name="connsiteX2" fmla="*/ 1640288 w 1878492"/>
              <a:gd name="connsiteY2" fmla="*/ 76403 h 444643"/>
              <a:gd name="connsiteX3" fmla="*/ 1877794 w 1878492"/>
              <a:gd name="connsiteY3" fmla="*/ 302034 h 444643"/>
              <a:gd name="connsiteX4" fmla="*/ 1699664 w 1878492"/>
              <a:gd name="connsiteY4" fmla="*/ 444538 h 444643"/>
              <a:gd name="connsiteX5" fmla="*/ 1332179 w 1878492"/>
              <a:gd name="connsiteY5" fmla="*/ 280963 h 444643"/>
              <a:gd name="connsiteX6" fmla="*/ 678458 w 1878492"/>
              <a:gd name="connsiteY6" fmla="*/ 282990 h 444643"/>
              <a:gd name="connsiteX7" fmla="*/ 642760 w 1878492"/>
              <a:gd name="connsiteY7" fmla="*/ 302034 h 444643"/>
              <a:gd name="connsiteX8" fmla="*/ 204882 w 1878492"/>
              <a:gd name="connsiteY8" fmla="*/ 352722 h 444643"/>
              <a:gd name="connsiteX9" fmla="*/ 16980 w 1878492"/>
              <a:gd name="connsiteY9" fmla="*/ 332244 h 444643"/>
              <a:gd name="connsiteX10" fmla="*/ 95846 w 1878492"/>
              <a:gd name="connsiteY10" fmla="*/ 197003 h 444643"/>
              <a:gd name="connsiteX0" fmla="*/ 95846 w 1879135"/>
              <a:gd name="connsiteY0" fmla="*/ 197003 h 385078"/>
              <a:gd name="connsiteX1" fmla="*/ 785264 w 1879135"/>
              <a:gd name="connsiteY1" fmla="*/ 5151 h 385078"/>
              <a:gd name="connsiteX2" fmla="*/ 1640288 w 1879135"/>
              <a:gd name="connsiteY2" fmla="*/ 76403 h 385078"/>
              <a:gd name="connsiteX3" fmla="*/ 1877794 w 1879135"/>
              <a:gd name="connsiteY3" fmla="*/ 302034 h 385078"/>
              <a:gd name="connsiteX4" fmla="*/ 1568389 w 1879135"/>
              <a:gd name="connsiteY4" fmla="*/ 384836 h 385078"/>
              <a:gd name="connsiteX5" fmla="*/ 1332179 w 1879135"/>
              <a:gd name="connsiteY5" fmla="*/ 280963 h 385078"/>
              <a:gd name="connsiteX6" fmla="*/ 678458 w 1879135"/>
              <a:gd name="connsiteY6" fmla="*/ 282990 h 385078"/>
              <a:gd name="connsiteX7" fmla="*/ 642760 w 1879135"/>
              <a:gd name="connsiteY7" fmla="*/ 302034 h 385078"/>
              <a:gd name="connsiteX8" fmla="*/ 204882 w 1879135"/>
              <a:gd name="connsiteY8" fmla="*/ 352722 h 385078"/>
              <a:gd name="connsiteX9" fmla="*/ 16980 w 1879135"/>
              <a:gd name="connsiteY9" fmla="*/ 332244 h 385078"/>
              <a:gd name="connsiteX10" fmla="*/ 95846 w 1879135"/>
              <a:gd name="connsiteY10" fmla="*/ 197003 h 385078"/>
              <a:gd name="connsiteX0" fmla="*/ 95846 w 1766416"/>
              <a:gd name="connsiteY0" fmla="*/ 196626 h 384484"/>
              <a:gd name="connsiteX1" fmla="*/ 785264 w 1766416"/>
              <a:gd name="connsiteY1" fmla="*/ 4774 h 384484"/>
              <a:gd name="connsiteX2" fmla="*/ 1640288 w 1766416"/>
              <a:gd name="connsiteY2" fmla="*/ 76026 h 384484"/>
              <a:gd name="connsiteX3" fmla="*/ 1754724 w 1766416"/>
              <a:gd name="connsiteY3" fmla="*/ 270050 h 384484"/>
              <a:gd name="connsiteX4" fmla="*/ 1568389 w 1766416"/>
              <a:gd name="connsiteY4" fmla="*/ 384459 h 384484"/>
              <a:gd name="connsiteX5" fmla="*/ 1332179 w 1766416"/>
              <a:gd name="connsiteY5" fmla="*/ 280586 h 384484"/>
              <a:gd name="connsiteX6" fmla="*/ 678458 w 1766416"/>
              <a:gd name="connsiteY6" fmla="*/ 282613 h 384484"/>
              <a:gd name="connsiteX7" fmla="*/ 642760 w 1766416"/>
              <a:gd name="connsiteY7" fmla="*/ 301657 h 384484"/>
              <a:gd name="connsiteX8" fmla="*/ 204882 w 1766416"/>
              <a:gd name="connsiteY8" fmla="*/ 352345 h 384484"/>
              <a:gd name="connsiteX9" fmla="*/ 16980 w 1766416"/>
              <a:gd name="connsiteY9" fmla="*/ 331867 h 384484"/>
              <a:gd name="connsiteX10" fmla="*/ 95846 w 1766416"/>
              <a:gd name="connsiteY10" fmla="*/ 196626 h 384484"/>
              <a:gd name="connsiteX0" fmla="*/ 95846 w 1754728"/>
              <a:gd name="connsiteY0" fmla="*/ 197096 h 384954"/>
              <a:gd name="connsiteX1" fmla="*/ 785264 w 1754728"/>
              <a:gd name="connsiteY1" fmla="*/ 5244 h 384954"/>
              <a:gd name="connsiteX2" fmla="*/ 1570549 w 1754728"/>
              <a:gd name="connsiteY2" fmla="*/ 72985 h 384954"/>
              <a:gd name="connsiteX3" fmla="*/ 1754724 w 1754728"/>
              <a:gd name="connsiteY3" fmla="*/ 270520 h 384954"/>
              <a:gd name="connsiteX4" fmla="*/ 1568389 w 1754728"/>
              <a:gd name="connsiteY4" fmla="*/ 384929 h 384954"/>
              <a:gd name="connsiteX5" fmla="*/ 1332179 w 1754728"/>
              <a:gd name="connsiteY5" fmla="*/ 281056 h 384954"/>
              <a:gd name="connsiteX6" fmla="*/ 678458 w 1754728"/>
              <a:gd name="connsiteY6" fmla="*/ 283083 h 384954"/>
              <a:gd name="connsiteX7" fmla="*/ 642760 w 1754728"/>
              <a:gd name="connsiteY7" fmla="*/ 302127 h 384954"/>
              <a:gd name="connsiteX8" fmla="*/ 204882 w 1754728"/>
              <a:gd name="connsiteY8" fmla="*/ 352815 h 384954"/>
              <a:gd name="connsiteX9" fmla="*/ 16980 w 1754728"/>
              <a:gd name="connsiteY9" fmla="*/ 332337 h 384954"/>
              <a:gd name="connsiteX10" fmla="*/ 95846 w 1754728"/>
              <a:gd name="connsiteY10" fmla="*/ 197096 h 384954"/>
              <a:gd name="connsiteX0" fmla="*/ 95846 w 1754728"/>
              <a:gd name="connsiteY0" fmla="*/ 197096 h 384954"/>
              <a:gd name="connsiteX1" fmla="*/ 785264 w 1754728"/>
              <a:gd name="connsiteY1" fmla="*/ 5244 h 384954"/>
              <a:gd name="connsiteX2" fmla="*/ 1570549 w 1754728"/>
              <a:gd name="connsiteY2" fmla="*/ 72985 h 384954"/>
              <a:gd name="connsiteX3" fmla="*/ 1754724 w 1754728"/>
              <a:gd name="connsiteY3" fmla="*/ 270520 h 384954"/>
              <a:gd name="connsiteX4" fmla="*/ 1568389 w 1754728"/>
              <a:gd name="connsiteY4" fmla="*/ 384929 h 384954"/>
              <a:gd name="connsiteX5" fmla="*/ 1332179 w 1754728"/>
              <a:gd name="connsiteY5" fmla="*/ 281056 h 384954"/>
              <a:gd name="connsiteX6" fmla="*/ 678458 w 1754728"/>
              <a:gd name="connsiteY6" fmla="*/ 283083 h 384954"/>
              <a:gd name="connsiteX7" fmla="*/ 204882 w 1754728"/>
              <a:gd name="connsiteY7" fmla="*/ 352815 h 384954"/>
              <a:gd name="connsiteX8" fmla="*/ 16980 w 1754728"/>
              <a:gd name="connsiteY8" fmla="*/ 332337 h 384954"/>
              <a:gd name="connsiteX9" fmla="*/ 95846 w 1754728"/>
              <a:gd name="connsiteY9" fmla="*/ 197096 h 384954"/>
              <a:gd name="connsiteX0" fmla="*/ 96184 w 1755066"/>
              <a:gd name="connsiteY0" fmla="*/ 197096 h 399665"/>
              <a:gd name="connsiteX1" fmla="*/ 785602 w 1755066"/>
              <a:gd name="connsiteY1" fmla="*/ 5244 h 399665"/>
              <a:gd name="connsiteX2" fmla="*/ 1570887 w 1755066"/>
              <a:gd name="connsiteY2" fmla="*/ 72985 h 399665"/>
              <a:gd name="connsiteX3" fmla="*/ 1755062 w 1755066"/>
              <a:gd name="connsiteY3" fmla="*/ 270520 h 399665"/>
              <a:gd name="connsiteX4" fmla="*/ 1568727 w 1755066"/>
              <a:gd name="connsiteY4" fmla="*/ 384929 h 399665"/>
              <a:gd name="connsiteX5" fmla="*/ 1332517 w 1755066"/>
              <a:gd name="connsiteY5" fmla="*/ 281056 h 399665"/>
              <a:gd name="connsiteX6" fmla="*/ 678796 w 1755066"/>
              <a:gd name="connsiteY6" fmla="*/ 283083 h 399665"/>
              <a:gd name="connsiteX7" fmla="*/ 209975 w 1755066"/>
              <a:gd name="connsiteY7" fmla="*/ 398601 h 399665"/>
              <a:gd name="connsiteX8" fmla="*/ 17318 w 1755066"/>
              <a:gd name="connsiteY8" fmla="*/ 332337 h 399665"/>
              <a:gd name="connsiteX9" fmla="*/ 96184 w 1755066"/>
              <a:gd name="connsiteY9" fmla="*/ 197096 h 399665"/>
              <a:gd name="connsiteX0" fmla="*/ 117660 w 1776542"/>
              <a:gd name="connsiteY0" fmla="*/ 197096 h 419562"/>
              <a:gd name="connsiteX1" fmla="*/ 807078 w 1776542"/>
              <a:gd name="connsiteY1" fmla="*/ 5244 h 419562"/>
              <a:gd name="connsiteX2" fmla="*/ 1592363 w 1776542"/>
              <a:gd name="connsiteY2" fmla="*/ 72985 h 419562"/>
              <a:gd name="connsiteX3" fmla="*/ 1776538 w 1776542"/>
              <a:gd name="connsiteY3" fmla="*/ 270520 h 419562"/>
              <a:gd name="connsiteX4" fmla="*/ 1590203 w 1776542"/>
              <a:gd name="connsiteY4" fmla="*/ 384929 h 419562"/>
              <a:gd name="connsiteX5" fmla="*/ 1353993 w 1776542"/>
              <a:gd name="connsiteY5" fmla="*/ 281056 h 419562"/>
              <a:gd name="connsiteX6" fmla="*/ 700272 w 1776542"/>
              <a:gd name="connsiteY6" fmla="*/ 283083 h 419562"/>
              <a:gd name="connsiteX7" fmla="*/ 231451 w 1776542"/>
              <a:gd name="connsiteY7" fmla="*/ 398601 h 419562"/>
              <a:gd name="connsiteX8" fmla="*/ 10265 w 1776542"/>
              <a:gd name="connsiteY8" fmla="*/ 404286 h 419562"/>
              <a:gd name="connsiteX9" fmla="*/ 117660 w 1776542"/>
              <a:gd name="connsiteY9" fmla="*/ 197096 h 419562"/>
              <a:gd name="connsiteX0" fmla="*/ 179338 w 1766899"/>
              <a:gd name="connsiteY0" fmla="*/ 252671 h 418934"/>
              <a:gd name="connsiteX1" fmla="*/ 797435 w 1766899"/>
              <a:gd name="connsiteY1" fmla="*/ 8492 h 418934"/>
              <a:gd name="connsiteX2" fmla="*/ 1582720 w 1766899"/>
              <a:gd name="connsiteY2" fmla="*/ 76233 h 418934"/>
              <a:gd name="connsiteX3" fmla="*/ 1766895 w 1766899"/>
              <a:gd name="connsiteY3" fmla="*/ 273768 h 418934"/>
              <a:gd name="connsiteX4" fmla="*/ 1580560 w 1766899"/>
              <a:gd name="connsiteY4" fmla="*/ 388177 h 418934"/>
              <a:gd name="connsiteX5" fmla="*/ 1344350 w 1766899"/>
              <a:gd name="connsiteY5" fmla="*/ 284304 h 418934"/>
              <a:gd name="connsiteX6" fmla="*/ 690629 w 1766899"/>
              <a:gd name="connsiteY6" fmla="*/ 286331 h 418934"/>
              <a:gd name="connsiteX7" fmla="*/ 221808 w 1766899"/>
              <a:gd name="connsiteY7" fmla="*/ 401849 h 418934"/>
              <a:gd name="connsiteX8" fmla="*/ 622 w 1766899"/>
              <a:gd name="connsiteY8" fmla="*/ 407534 h 418934"/>
              <a:gd name="connsiteX9" fmla="*/ 179338 w 1766899"/>
              <a:gd name="connsiteY9" fmla="*/ 252671 h 418934"/>
              <a:gd name="connsiteX0" fmla="*/ 179338 w 1857236"/>
              <a:gd name="connsiteY0" fmla="*/ 253464 h 419729"/>
              <a:gd name="connsiteX1" fmla="*/ 797435 w 1857236"/>
              <a:gd name="connsiteY1" fmla="*/ 9285 h 419729"/>
              <a:gd name="connsiteX2" fmla="*/ 1582720 w 1857236"/>
              <a:gd name="connsiteY2" fmla="*/ 77026 h 419729"/>
              <a:gd name="connsiteX3" fmla="*/ 1857236 w 1857236"/>
              <a:gd name="connsiteY3" fmla="*/ 320346 h 419729"/>
              <a:gd name="connsiteX4" fmla="*/ 1580560 w 1857236"/>
              <a:gd name="connsiteY4" fmla="*/ 388970 h 419729"/>
              <a:gd name="connsiteX5" fmla="*/ 1344350 w 1857236"/>
              <a:gd name="connsiteY5" fmla="*/ 285097 h 419729"/>
              <a:gd name="connsiteX6" fmla="*/ 690629 w 1857236"/>
              <a:gd name="connsiteY6" fmla="*/ 287124 h 419729"/>
              <a:gd name="connsiteX7" fmla="*/ 221808 w 1857236"/>
              <a:gd name="connsiteY7" fmla="*/ 402642 h 419729"/>
              <a:gd name="connsiteX8" fmla="*/ 622 w 1857236"/>
              <a:gd name="connsiteY8" fmla="*/ 408327 h 419729"/>
              <a:gd name="connsiteX9" fmla="*/ 179338 w 1857236"/>
              <a:gd name="connsiteY9" fmla="*/ 253464 h 419729"/>
              <a:gd name="connsiteX0" fmla="*/ 179338 w 1857837"/>
              <a:gd name="connsiteY0" fmla="*/ 253465 h 419729"/>
              <a:gd name="connsiteX1" fmla="*/ 797435 w 1857837"/>
              <a:gd name="connsiteY1" fmla="*/ 9286 h 419729"/>
              <a:gd name="connsiteX2" fmla="*/ 1582720 w 1857837"/>
              <a:gd name="connsiteY2" fmla="*/ 77027 h 419729"/>
              <a:gd name="connsiteX3" fmla="*/ 1857236 w 1857837"/>
              <a:gd name="connsiteY3" fmla="*/ 320347 h 419729"/>
              <a:gd name="connsiteX4" fmla="*/ 1647127 w 1857837"/>
              <a:gd name="connsiteY4" fmla="*/ 356267 h 419729"/>
              <a:gd name="connsiteX5" fmla="*/ 1344350 w 1857837"/>
              <a:gd name="connsiteY5" fmla="*/ 285098 h 419729"/>
              <a:gd name="connsiteX6" fmla="*/ 690629 w 1857837"/>
              <a:gd name="connsiteY6" fmla="*/ 287125 h 419729"/>
              <a:gd name="connsiteX7" fmla="*/ 221808 w 1857837"/>
              <a:gd name="connsiteY7" fmla="*/ 402643 h 419729"/>
              <a:gd name="connsiteX8" fmla="*/ 622 w 1857837"/>
              <a:gd name="connsiteY8" fmla="*/ 408328 h 419729"/>
              <a:gd name="connsiteX9" fmla="*/ 179338 w 1857837"/>
              <a:gd name="connsiteY9" fmla="*/ 253465 h 419729"/>
              <a:gd name="connsiteX0" fmla="*/ 179338 w 1857837"/>
              <a:gd name="connsiteY0" fmla="*/ 253465 h 419729"/>
              <a:gd name="connsiteX1" fmla="*/ 797435 w 1857837"/>
              <a:gd name="connsiteY1" fmla="*/ 9286 h 419729"/>
              <a:gd name="connsiteX2" fmla="*/ 1582720 w 1857837"/>
              <a:gd name="connsiteY2" fmla="*/ 77027 h 419729"/>
              <a:gd name="connsiteX3" fmla="*/ 1857236 w 1857837"/>
              <a:gd name="connsiteY3" fmla="*/ 320347 h 419729"/>
              <a:gd name="connsiteX4" fmla="*/ 1647127 w 1857837"/>
              <a:gd name="connsiteY4" fmla="*/ 356267 h 419729"/>
              <a:gd name="connsiteX5" fmla="*/ 1344350 w 1857837"/>
              <a:gd name="connsiteY5" fmla="*/ 285098 h 419729"/>
              <a:gd name="connsiteX6" fmla="*/ 690629 w 1857837"/>
              <a:gd name="connsiteY6" fmla="*/ 287125 h 419729"/>
              <a:gd name="connsiteX7" fmla="*/ 221808 w 1857837"/>
              <a:gd name="connsiteY7" fmla="*/ 402643 h 419729"/>
              <a:gd name="connsiteX8" fmla="*/ 622 w 1857837"/>
              <a:gd name="connsiteY8" fmla="*/ 408328 h 419729"/>
              <a:gd name="connsiteX9" fmla="*/ 179338 w 1857837"/>
              <a:gd name="connsiteY9" fmla="*/ 253465 h 419729"/>
              <a:gd name="connsiteX0" fmla="*/ 179338 w 1857740"/>
              <a:gd name="connsiteY0" fmla="*/ 253465 h 438119"/>
              <a:gd name="connsiteX1" fmla="*/ 797435 w 1857740"/>
              <a:gd name="connsiteY1" fmla="*/ 9286 h 438119"/>
              <a:gd name="connsiteX2" fmla="*/ 1582720 w 1857740"/>
              <a:gd name="connsiteY2" fmla="*/ 77027 h 438119"/>
              <a:gd name="connsiteX3" fmla="*/ 1857236 w 1857740"/>
              <a:gd name="connsiteY3" fmla="*/ 320347 h 438119"/>
              <a:gd name="connsiteX4" fmla="*/ 1642372 w 1857740"/>
              <a:gd name="connsiteY4" fmla="*/ 402052 h 438119"/>
              <a:gd name="connsiteX5" fmla="*/ 1344350 w 1857740"/>
              <a:gd name="connsiteY5" fmla="*/ 285098 h 438119"/>
              <a:gd name="connsiteX6" fmla="*/ 690629 w 1857740"/>
              <a:gd name="connsiteY6" fmla="*/ 287125 h 438119"/>
              <a:gd name="connsiteX7" fmla="*/ 221808 w 1857740"/>
              <a:gd name="connsiteY7" fmla="*/ 402643 h 438119"/>
              <a:gd name="connsiteX8" fmla="*/ 622 w 1857740"/>
              <a:gd name="connsiteY8" fmla="*/ 408328 h 438119"/>
              <a:gd name="connsiteX9" fmla="*/ 179338 w 1857740"/>
              <a:gd name="connsiteY9" fmla="*/ 253465 h 438119"/>
              <a:gd name="connsiteX0" fmla="*/ 179338 w 1852999"/>
              <a:gd name="connsiteY0" fmla="*/ 254529 h 420793"/>
              <a:gd name="connsiteX1" fmla="*/ 797435 w 1852999"/>
              <a:gd name="connsiteY1" fmla="*/ 10350 h 420793"/>
              <a:gd name="connsiteX2" fmla="*/ 1582720 w 1852999"/>
              <a:gd name="connsiteY2" fmla="*/ 78091 h 420793"/>
              <a:gd name="connsiteX3" fmla="*/ 1852481 w 1852999"/>
              <a:gd name="connsiteY3" fmla="*/ 373738 h 420793"/>
              <a:gd name="connsiteX4" fmla="*/ 1642372 w 1852999"/>
              <a:gd name="connsiteY4" fmla="*/ 403116 h 420793"/>
              <a:gd name="connsiteX5" fmla="*/ 1344350 w 1852999"/>
              <a:gd name="connsiteY5" fmla="*/ 286162 h 420793"/>
              <a:gd name="connsiteX6" fmla="*/ 690629 w 1852999"/>
              <a:gd name="connsiteY6" fmla="*/ 288189 h 420793"/>
              <a:gd name="connsiteX7" fmla="*/ 221808 w 1852999"/>
              <a:gd name="connsiteY7" fmla="*/ 403707 h 420793"/>
              <a:gd name="connsiteX8" fmla="*/ 622 w 1852999"/>
              <a:gd name="connsiteY8" fmla="*/ 409392 h 420793"/>
              <a:gd name="connsiteX9" fmla="*/ 179338 w 1852999"/>
              <a:gd name="connsiteY9" fmla="*/ 254529 h 420793"/>
              <a:gd name="connsiteX0" fmla="*/ 179338 w 1863104"/>
              <a:gd name="connsiteY0" fmla="*/ 254529 h 424073"/>
              <a:gd name="connsiteX1" fmla="*/ 797435 w 1863104"/>
              <a:gd name="connsiteY1" fmla="*/ 10350 h 424073"/>
              <a:gd name="connsiteX2" fmla="*/ 1582720 w 1863104"/>
              <a:gd name="connsiteY2" fmla="*/ 78091 h 424073"/>
              <a:gd name="connsiteX3" fmla="*/ 1852481 w 1863104"/>
              <a:gd name="connsiteY3" fmla="*/ 373738 h 424073"/>
              <a:gd name="connsiteX4" fmla="*/ 1642372 w 1863104"/>
              <a:gd name="connsiteY4" fmla="*/ 403116 h 424073"/>
              <a:gd name="connsiteX5" fmla="*/ 1344350 w 1863104"/>
              <a:gd name="connsiteY5" fmla="*/ 286162 h 424073"/>
              <a:gd name="connsiteX6" fmla="*/ 690629 w 1863104"/>
              <a:gd name="connsiteY6" fmla="*/ 288189 h 424073"/>
              <a:gd name="connsiteX7" fmla="*/ 221808 w 1863104"/>
              <a:gd name="connsiteY7" fmla="*/ 403707 h 424073"/>
              <a:gd name="connsiteX8" fmla="*/ 622 w 1863104"/>
              <a:gd name="connsiteY8" fmla="*/ 409392 h 424073"/>
              <a:gd name="connsiteX9" fmla="*/ 179338 w 1863104"/>
              <a:gd name="connsiteY9" fmla="*/ 254529 h 424073"/>
              <a:gd name="connsiteX0" fmla="*/ 179338 w 1867718"/>
              <a:gd name="connsiteY0" fmla="*/ 254529 h 434628"/>
              <a:gd name="connsiteX1" fmla="*/ 797435 w 1867718"/>
              <a:gd name="connsiteY1" fmla="*/ 10350 h 434628"/>
              <a:gd name="connsiteX2" fmla="*/ 1582720 w 1867718"/>
              <a:gd name="connsiteY2" fmla="*/ 78091 h 434628"/>
              <a:gd name="connsiteX3" fmla="*/ 1852481 w 1867718"/>
              <a:gd name="connsiteY3" fmla="*/ 373738 h 434628"/>
              <a:gd name="connsiteX4" fmla="*/ 1642372 w 1867718"/>
              <a:gd name="connsiteY4" fmla="*/ 403116 h 434628"/>
              <a:gd name="connsiteX5" fmla="*/ 1344350 w 1867718"/>
              <a:gd name="connsiteY5" fmla="*/ 286162 h 434628"/>
              <a:gd name="connsiteX6" fmla="*/ 690629 w 1867718"/>
              <a:gd name="connsiteY6" fmla="*/ 288189 h 434628"/>
              <a:gd name="connsiteX7" fmla="*/ 221808 w 1867718"/>
              <a:gd name="connsiteY7" fmla="*/ 403707 h 434628"/>
              <a:gd name="connsiteX8" fmla="*/ 622 w 1867718"/>
              <a:gd name="connsiteY8" fmla="*/ 409392 h 434628"/>
              <a:gd name="connsiteX9" fmla="*/ 179338 w 1867718"/>
              <a:gd name="connsiteY9" fmla="*/ 254529 h 434628"/>
              <a:gd name="connsiteX0" fmla="*/ 179338 w 1856690"/>
              <a:gd name="connsiteY0" fmla="*/ 254529 h 446658"/>
              <a:gd name="connsiteX1" fmla="*/ 797435 w 1856690"/>
              <a:gd name="connsiteY1" fmla="*/ 10350 h 446658"/>
              <a:gd name="connsiteX2" fmla="*/ 1582720 w 1856690"/>
              <a:gd name="connsiteY2" fmla="*/ 78091 h 446658"/>
              <a:gd name="connsiteX3" fmla="*/ 1852481 w 1856690"/>
              <a:gd name="connsiteY3" fmla="*/ 373738 h 446658"/>
              <a:gd name="connsiteX4" fmla="*/ 1718448 w 1856690"/>
              <a:gd name="connsiteY4" fmla="*/ 442360 h 446658"/>
              <a:gd name="connsiteX5" fmla="*/ 1344350 w 1856690"/>
              <a:gd name="connsiteY5" fmla="*/ 286162 h 446658"/>
              <a:gd name="connsiteX6" fmla="*/ 690629 w 1856690"/>
              <a:gd name="connsiteY6" fmla="*/ 288189 h 446658"/>
              <a:gd name="connsiteX7" fmla="*/ 221808 w 1856690"/>
              <a:gd name="connsiteY7" fmla="*/ 403707 h 446658"/>
              <a:gd name="connsiteX8" fmla="*/ 622 w 1856690"/>
              <a:gd name="connsiteY8" fmla="*/ 409392 h 446658"/>
              <a:gd name="connsiteX9" fmla="*/ 179338 w 1856690"/>
              <a:gd name="connsiteY9" fmla="*/ 254529 h 446658"/>
              <a:gd name="connsiteX0" fmla="*/ 179338 w 1856010"/>
              <a:gd name="connsiteY0" fmla="*/ 254529 h 465814"/>
              <a:gd name="connsiteX1" fmla="*/ 797435 w 1856010"/>
              <a:gd name="connsiteY1" fmla="*/ 10350 h 465814"/>
              <a:gd name="connsiteX2" fmla="*/ 1582720 w 1856010"/>
              <a:gd name="connsiteY2" fmla="*/ 78091 h 465814"/>
              <a:gd name="connsiteX3" fmla="*/ 1852481 w 1856010"/>
              <a:gd name="connsiteY3" fmla="*/ 373738 h 465814"/>
              <a:gd name="connsiteX4" fmla="*/ 1718448 w 1856010"/>
              <a:gd name="connsiteY4" fmla="*/ 442360 h 465814"/>
              <a:gd name="connsiteX5" fmla="*/ 1344350 w 1856010"/>
              <a:gd name="connsiteY5" fmla="*/ 286162 h 465814"/>
              <a:gd name="connsiteX6" fmla="*/ 690629 w 1856010"/>
              <a:gd name="connsiteY6" fmla="*/ 288189 h 465814"/>
              <a:gd name="connsiteX7" fmla="*/ 221808 w 1856010"/>
              <a:gd name="connsiteY7" fmla="*/ 403707 h 465814"/>
              <a:gd name="connsiteX8" fmla="*/ 622 w 1856010"/>
              <a:gd name="connsiteY8" fmla="*/ 409392 h 465814"/>
              <a:gd name="connsiteX9" fmla="*/ 179338 w 1856010"/>
              <a:gd name="connsiteY9" fmla="*/ 254529 h 465814"/>
              <a:gd name="connsiteX0" fmla="*/ 179338 w 1875103"/>
              <a:gd name="connsiteY0" fmla="*/ 253227 h 441186"/>
              <a:gd name="connsiteX1" fmla="*/ 797435 w 1875103"/>
              <a:gd name="connsiteY1" fmla="*/ 9048 h 441186"/>
              <a:gd name="connsiteX2" fmla="*/ 1582720 w 1875103"/>
              <a:gd name="connsiteY2" fmla="*/ 76789 h 441186"/>
              <a:gd name="connsiteX3" fmla="*/ 1871500 w 1875103"/>
              <a:gd name="connsiteY3" fmla="*/ 307029 h 441186"/>
              <a:gd name="connsiteX4" fmla="*/ 1718448 w 1875103"/>
              <a:gd name="connsiteY4" fmla="*/ 441058 h 441186"/>
              <a:gd name="connsiteX5" fmla="*/ 1344350 w 1875103"/>
              <a:gd name="connsiteY5" fmla="*/ 284860 h 441186"/>
              <a:gd name="connsiteX6" fmla="*/ 690629 w 1875103"/>
              <a:gd name="connsiteY6" fmla="*/ 286887 h 441186"/>
              <a:gd name="connsiteX7" fmla="*/ 221808 w 1875103"/>
              <a:gd name="connsiteY7" fmla="*/ 402405 h 441186"/>
              <a:gd name="connsiteX8" fmla="*/ 622 w 1875103"/>
              <a:gd name="connsiteY8" fmla="*/ 408090 h 441186"/>
              <a:gd name="connsiteX9" fmla="*/ 179338 w 1875103"/>
              <a:gd name="connsiteY9" fmla="*/ 253227 h 441186"/>
              <a:gd name="connsiteX0" fmla="*/ 179338 w 1874532"/>
              <a:gd name="connsiteY0" fmla="*/ 253227 h 441123"/>
              <a:gd name="connsiteX1" fmla="*/ 797435 w 1874532"/>
              <a:gd name="connsiteY1" fmla="*/ 9048 h 441123"/>
              <a:gd name="connsiteX2" fmla="*/ 1582720 w 1874532"/>
              <a:gd name="connsiteY2" fmla="*/ 76789 h 441123"/>
              <a:gd name="connsiteX3" fmla="*/ 1871500 w 1874532"/>
              <a:gd name="connsiteY3" fmla="*/ 307029 h 441123"/>
              <a:gd name="connsiteX4" fmla="*/ 1718448 w 1874532"/>
              <a:gd name="connsiteY4" fmla="*/ 441058 h 441123"/>
              <a:gd name="connsiteX5" fmla="*/ 1472728 w 1874532"/>
              <a:gd name="connsiteY5" fmla="*/ 291400 h 441123"/>
              <a:gd name="connsiteX6" fmla="*/ 690629 w 1874532"/>
              <a:gd name="connsiteY6" fmla="*/ 286887 h 441123"/>
              <a:gd name="connsiteX7" fmla="*/ 221808 w 1874532"/>
              <a:gd name="connsiteY7" fmla="*/ 402405 h 441123"/>
              <a:gd name="connsiteX8" fmla="*/ 622 w 1874532"/>
              <a:gd name="connsiteY8" fmla="*/ 408090 h 441123"/>
              <a:gd name="connsiteX9" fmla="*/ 179338 w 1874532"/>
              <a:gd name="connsiteY9" fmla="*/ 253227 h 44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4532" h="441123">
                <a:moveTo>
                  <a:pt x="179338" y="253227"/>
                </a:moveTo>
                <a:cubicBezTo>
                  <a:pt x="312140" y="186720"/>
                  <a:pt x="563538" y="38454"/>
                  <a:pt x="797435" y="9048"/>
                </a:cubicBezTo>
                <a:cubicBezTo>
                  <a:pt x="1031332" y="-20358"/>
                  <a:pt x="1403709" y="27126"/>
                  <a:pt x="1582720" y="76789"/>
                </a:cubicBezTo>
                <a:cubicBezTo>
                  <a:pt x="1761731" y="126452"/>
                  <a:pt x="1848879" y="246318"/>
                  <a:pt x="1871500" y="307029"/>
                </a:cubicBezTo>
                <a:cubicBezTo>
                  <a:pt x="1894121" y="367740"/>
                  <a:pt x="1784910" y="443663"/>
                  <a:pt x="1718448" y="441058"/>
                </a:cubicBezTo>
                <a:cubicBezTo>
                  <a:pt x="1651986" y="438453"/>
                  <a:pt x="1644031" y="317095"/>
                  <a:pt x="1472728" y="291400"/>
                </a:cubicBezTo>
                <a:cubicBezTo>
                  <a:pt x="1301425" y="265705"/>
                  <a:pt x="878512" y="274927"/>
                  <a:pt x="690629" y="286887"/>
                </a:cubicBezTo>
                <a:cubicBezTo>
                  <a:pt x="502746" y="298847"/>
                  <a:pt x="332054" y="394196"/>
                  <a:pt x="221808" y="402405"/>
                </a:cubicBezTo>
                <a:cubicBezTo>
                  <a:pt x="111562" y="410614"/>
                  <a:pt x="7700" y="432953"/>
                  <a:pt x="622" y="408090"/>
                </a:cubicBezTo>
                <a:cubicBezTo>
                  <a:pt x="-6456" y="383227"/>
                  <a:pt x="46536" y="319734"/>
                  <a:pt x="179338" y="253227"/>
                </a:cubicBezTo>
                <a:close/>
              </a:path>
            </a:pathLst>
          </a:custGeom>
          <a:noFill/>
          <a:ln w="1905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ZoneTexte 53"/>
          <p:cNvSpPr txBox="1"/>
          <p:nvPr/>
        </p:nvSpPr>
        <p:spPr>
          <a:xfrm>
            <a:off x="5024369" y="4429403"/>
            <a:ext cx="2864996" cy="923330"/>
          </a:xfrm>
          <a:prstGeom prst="rect">
            <a:avLst/>
          </a:prstGeom>
          <a:noFill/>
        </p:spPr>
        <p:txBody>
          <a:bodyPr wrap="square" rtlCol="0">
            <a:spAutoFit/>
          </a:bodyPr>
          <a:lstStyle/>
          <a:p>
            <a:pPr algn="ctr"/>
            <a:r>
              <a:rPr lang="fr-FR" dirty="0" smtClean="0"/>
              <a:t>Zone de tolérance</a:t>
            </a:r>
          </a:p>
          <a:p>
            <a:pPr algn="ctr"/>
            <a:r>
              <a:rPr lang="fr-FR" dirty="0" smtClean="0"/>
              <a:t>(entre deux surfaces offsets de la surface nominale) </a:t>
            </a:r>
            <a:endParaRPr lang="fr-FR" dirty="0"/>
          </a:p>
        </p:txBody>
      </p:sp>
      <p:sp>
        <p:nvSpPr>
          <p:cNvPr id="55" name="Forme libre 5"/>
          <p:cNvSpPr>
            <a:spLocks/>
          </p:cNvSpPr>
          <p:nvPr/>
        </p:nvSpPr>
        <p:spPr bwMode="auto">
          <a:xfrm>
            <a:off x="1570311" y="3916501"/>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 name="Forme libre 5"/>
          <p:cNvSpPr>
            <a:spLocks/>
          </p:cNvSpPr>
          <p:nvPr/>
        </p:nvSpPr>
        <p:spPr bwMode="auto">
          <a:xfrm>
            <a:off x="1554436" y="4482445"/>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57" name="Connecteur droit avec flèche 56"/>
          <p:cNvCxnSpPr>
            <a:stCxn id="54" idx="0"/>
          </p:cNvCxnSpPr>
          <p:nvPr/>
        </p:nvCxnSpPr>
        <p:spPr>
          <a:xfrm flipV="1">
            <a:off x="6456867" y="4060963"/>
            <a:ext cx="196400" cy="36844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9" name="ZoneTexte 58"/>
          <p:cNvSpPr txBox="1"/>
          <p:nvPr/>
        </p:nvSpPr>
        <p:spPr>
          <a:xfrm>
            <a:off x="152400" y="667265"/>
            <a:ext cx="8855676" cy="1200329"/>
          </a:xfrm>
          <a:prstGeom prst="rect">
            <a:avLst/>
          </a:prstGeom>
          <a:noFill/>
        </p:spPr>
        <p:txBody>
          <a:bodyPr wrap="square" rtlCol="0">
            <a:spAutoFit/>
          </a:bodyPr>
          <a:lstStyle/>
          <a:p>
            <a:r>
              <a:rPr lang="fr-FR" dirty="0" smtClean="0"/>
              <a:t>La surface est coupée par des plans d'intersections parallèles à un plan P (ou perpendiculaires à une droite).</a:t>
            </a:r>
          </a:p>
          <a:p>
            <a:r>
              <a:rPr lang="fr-FR" dirty="0" smtClean="0"/>
              <a:t>Dans chaque plan, la ligne intersection doit appartenir à la zone de tolérance définie par les courbes offsets de la courbe nominale.</a:t>
            </a:r>
          </a:p>
        </p:txBody>
      </p:sp>
      <p:sp>
        <p:nvSpPr>
          <p:cNvPr id="60" name="Rectangle 59"/>
          <p:cNvSpPr>
            <a:spLocks noChangeArrowheads="1"/>
          </p:cNvSpPr>
          <p:nvPr/>
        </p:nvSpPr>
        <p:spPr bwMode="auto">
          <a:xfrm>
            <a:off x="152400" y="79375"/>
            <a:ext cx="6005490"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LIGNE D'UNE SURFACE QUELCONQUE</a:t>
            </a:r>
            <a:endParaRPr lang="fr-FR" altLang="fr-FR" sz="2400" b="1" dirty="0">
              <a:latin typeface="Arial" charset="0"/>
            </a:endParaRPr>
          </a:p>
        </p:txBody>
      </p:sp>
      <p:sp>
        <p:nvSpPr>
          <p:cNvPr id="61" name="ZoneTexte 60"/>
          <p:cNvSpPr txBox="1"/>
          <p:nvPr/>
        </p:nvSpPr>
        <p:spPr>
          <a:xfrm>
            <a:off x="2755411" y="5871474"/>
            <a:ext cx="3455843" cy="646331"/>
          </a:xfrm>
          <a:prstGeom prst="rect">
            <a:avLst/>
          </a:prstGeom>
          <a:noFill/>
        </p:spPr>
        <p:txBody>
          <a:bodyPr wrap="square" rtlCol="0">
            <a:spAutoFit/>
          </a:bodyPr>
          <a:lstStyle/>
          <a:p>
            <a:r>
              <a:rPr lang="fr-FR" dirty="0" smtClean="0"/>
              <a:t>Plan nominal défini dans le modèle nominal associé à la surface S</a:t>
            </a:r>
            <a:endParaRPr lang="fr-FR" dirty="0"/>
          </a:p>
        </p:txBody>
      </p:sp>
      <p:cxnSp>
        <p:nvCxnSpPr>
          <p:cNvPr id="63" name="Connecteur droit avec flèche 62"/>
          <p:cNvCxnSpPr/>
          <p:nvPr/>
        </p:nvCxnSpPr>
        <p:spPr>
          <a:xfrm flipH="1" flipV="1">
            <a:off x="2643463" y="5910093"/>
            <a:ext cx="123823" cy="14604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Freeform 8"/>
          <p:cNvSpPr>
            <a:spLocks/>
          </p:cNvSpPr>
          <p:nvPr/>
        </p:nvSpPr>
        <p:spPr bwMode="auto">
          <a:xfrm>
            <a:off x="3562623" y="2962643"/>
            <a:ext cx="203200" cy="103188"/>
          </a:xfrm>
          <a:custGeom>
            <a:avLst/>
            <a:gdLst>
              <a:gd name="T0" fmla="*/ 0 w 128"/>
              <a:gd name="T1" fmla="*/ 0 h 65"/>
              <a:gd name="T2" fmla="*/ 2147483647 w 128"/>
              <a:gd name="T3" fmla="*/ 2147483647 h 65"/>
              <a:gd name="T4" fmla="*/ 2147483647 w 128"/>
              <a:gd name="T5" fmla="*/ 0 h 65"/>
              <a:gd name="T6" fmla="*/ 0 w 128"/>
              <a:gd name="T7" fmla="*/ 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5">
                <a:moveTo>
                  <a:pt x="0" y="0"/>
                </a:moveTo>
                <a:lnTo>
                  <a:pt x="64" y="64"/>
                </a:lnTo>
                <a:lnTo>
                  <a:pt x="127"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6" name="Rectangle 10"/>
          <p:cNvSpPr>
            <a:spLocks noChangeArrowheads="1"/>
          </p:cNvSpPr>
          <p:nvPr/>
        </p:nvSpPr>
        <p:spPr bwMode="auto">
          <a:xfrm>
            <a:off x="3503886" y="3115043"/>
            <a:ext cx="32220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S</a:t>
            </a:r>
            <a:endParaRPr lang="fr-FR" altLang="fr-FR" sz="1600" dirty="0">
              <a:solidFill>
                <a:srgbClr val="000000"/>
              </a:solidFill>
              <a:latin typeface="Arial" charset="0"/>
            </a:endParaRPr>
          </a:p>
        </p:txBody>
      </p:sp>
      <p:sp>
        <p:nvSpPr>
          <p:cNvPr id="67" name="Rectangle 11"/>
          <p:cNvSpPr>
            <a:spLocks noChangeArrowheads="1"/>
          </p:cNvSpPr>
          <p:nvPr/>
        </p:nvSpPr>
        <p:spPr bwMode="auto">
          <a:xfrm>
            <a:off x="3518173" y="3143618"/>
            <a:ext cx="290513"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8" name="Line 12"/>
          <p:cNvSpPr>
            <a:spLocks noChangeShapeType="1"/>
          </p:cNvSpPr>
          <p:nvPr/>
        </p:nvSpPr>
        <p:spPr bwMode="auto">
          <a:xfrm flipV="1">
            <a:off x="3662636" y="2951531"/>
            <a:ext cx="0" cy="1857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ZoneTexte 71"/>
          <p:cNvSpPr txBox="1"/>
          <p:nvPr/>
        </p:nvSpPr>
        <p:spPr>
          <a:xfrm>
            <a:off x="5199010" y="2784678"/>
            <a:ext cx="1825246" cy="646331"/>
          </a:xfrm>
          <a:prstGeom prst="rect">
            <a:avLst/>
          </a:prstGeom>
          <a:noFill/>
        </p:spPr>
        <p:txBody>
          <a:bodyPr wrap="square" rtlCol="0">
            <a:spAutoFit/>
          </a:bodyPr>
          <a:lstStyle/>
          <a:p>
            <a:pPr algn="ctr"/>
            <a:r>
              <a:rPr lang="fr-FR" dirty="0" smtClean="0"/>
              <a:t>Vue dans un plan d'intersection</a:t>
            </a:r>
            <a:endParaRPr lang="fr-FR" dirty="0"/>
          </a:p>
        </p:txBody>
      </p:sp>
      <p:sp>
        <p:nvSpPr>
          <p:cNvPr id="37" name="ZoneTexte 36"/>
          <p:cNvSpPr txBox="1"/>
          <p:nvPr/>
        </p:nvSpPr>
        <p:spPr>
          <a:xfrm>
            <a:off x="3292853" y="2332969"/>
            <a:ext cx="437940" cy="369332"/>
          </a:xfrm>
          <a:prstGeom prst="rect">
            <a:avLst/>
          </a:prstGeom>
          <a:noFill/>
        </p:spPr>
        <p:txBody>
          <a:bodyPr wrap="none" rtlCol="0">
            <a:spAutoFit/>
          </a:bodyPr>
          <a:lstStyle/>
          <a:p>
            <a:r>
              <a:rPr lang="fr-FR" dirty="0" smtClean="0"/>
              <a:t>UF</a:t>
            </a:r>
            <a:endParaRPr lang="fr-FR" dirty="0"/>
          </a:p>
        </p:txBody>
      </p:sp>
    </p:spTree>
    <p:extLst>
      <p:ext uri="{BB962C8B-B14F-4D97-AF65-F5344CB8AC3E}">
        <p14:creationId xmlns:p14="http://schemas.microsoft.com/office/powerpoint/2010/main" val="247105821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4"/>
          <p:cNvSpPr>
            <a:spLocks noChangeArrowheads="1"/>
          </p:cNvSpPr>
          <p:nvPr/>
        </p:nvSpPr>
        <p:spPr bwMode="auto">
          <a:xfrm>
            <a:off x="642938" y="3067050"/>
            <a:ext cx="2406650" cy="2100263"/>
          </a:xfrm>
          <a:prstGeom prst="rect">
            <a:avLst/>
          </a:prstGeom>
          <a:solidFill>
            <a:srgbClr val="FFC000"/>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9571" name="Rectangle 6"/>
          <p:cNvSpPr>
            <a:spLocks noChangeArrowheads="1"/>
          </p:cNvSpPr>
          <p:nvPr/>
        </p:nvSpPr>
        <p:spPr bwMode="auto">
          <a:xfrm>
            <a:off x="642938" y="3376613"/>
            <a:ext cx="2406650" cy="1119187"/>
          </a:xfrm>
          <a:prstGeom prst="rect">
            <a:avLst/>
          </a:prstGeom>
          <a:solidFill>
            <a:schemeClr val="bg1"/>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9572" name="Rectangle 1233"/>
          <p:cNvSpPr>
            <a:spLocks noChangeArrowheads="1"/>
          </p:cNvSpPr>
          <p:nvPr/>
        </p:nvSpPr>
        <p:spPr bwMode="auto">
          <a:xfrm>
            <a:off x="936625" y="534670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09573" name="Line 1234"/>
          <p:cNvSpPr>
            <a:spLocks noChangeShapeType="1"/>
          </p:cNvSpPr>
          <p:nvPr/>
        </p:nvSpPr>
        <p:spPr bwMode="auto">
          <a:xfrm flipV="1">
            <a:off x="1082675" y="5208588"/>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574" name="Freeform 1235"/>
          <p:cNvSpPr>
            <a:spLocks/>
          </p:cNvSpPr>
          <p:nvPr/>
        </p:nvSpPr>
        <p:spPr bwMode="auto">
          <a:xfrm>
            <a:off x="1006475" y="5168900"/>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9575" name="Rectangle 1236"/>
          <p:cNvSpPr>
            <a:spLocks noChangeArrowheads="1"/>
          </p:cNvSpPr>
          <p:nvPr/>
        </p:nvSpPr>
        <p:spPr bwMode="auto">
          <a:xfrm>
            <a:off x="931863" y="5340350"/>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A</a:t>
            </a:r>
          </a:p>
        </p:txBody>
      </p:sp>
      <p:sp>
        <p:nvSpPr>
          <p:cNvPr id="109576" name="Line 15"/>
          <p:cNvSpPr>
            <a:spLocks noChangeShapeType="1"/>
          </p:cNvSpPr>
          <p:nvPr/>
        </p:nvSpPr>
        <p:spPr bwMode="auto">
          <a:xfrm rot="16200000" flipV="1">
            <a:off x="3452813" y="4054475"/>
            <a:ext cx="0" cy="8826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577" name="Line 16"/>
          <p:cNvSpPr>
            <a:spLocks noChangeShapeType="1"/>
          </p:cNvSpPr>
          <p:nvPr/>
        </p:nvSpPr>
        <p:spPr bwMode="auto">
          <a:xfrm rot="16200000" flipV="1">
            <a:off x="3460750" y="2928938"/>
            <a:ext cx="0" cy="8953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578" name="Line 17"/>
          <p:cNvSpPr>
            <a:spLocks noChangeShapeType="1"/>
          </p:cNvSpPr>
          <p:nvPr/>
        </p:nvSpPr>
        <p:spPr bwMode="auto">
          <a:xfrm rot="-5400000">
            <a:off x="3261519" y="3929857"/>
            <a:ext cx="1106487"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579" name="Rectangle 18"/>
          <p:cNvSpPr>
            <a:spLocks noChangeArrowheads="1"/>
          </p:cNvSpPr>
          <p:nvPr/>
        </p:nvSpPr>
        <p:spPr bwMode="auto">
          <a:xfrm rot="-5400000">
            <a:off x="3293269" y="3886994"/>
            <a:ext cx="62230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Ø20</a:t>
            </a:r>
          </a:p>
        </p:txBody>
      </p:sp>
      <p:sp>
        <p:nvSpPr>
          <p:cNvPr id="109580" name="Line 35"/>
          <p:cNvSpPr>
            <a:spLocks noChangeShapeType="1"/>
          </p:cNvSpPr>
          <p:nvPr/>
        </p:nvSpPr>
        <p:spPr bwMode="auto">
          <a:xfrm rot="-5400000">
            <a:off x="3544093" y="3098007"/>
            <a:ext cx="525463" cy="0"/>
          </a:xfrm>
          <a:prstGeom prst="line">
            <a:avLst/>
          </a:prstGeom>
          <a:noFill/>
          <a:ln w="12700">
            <a:solidFill>
              <a:srgbClr val="000000"/>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581" name="ZoneTexte 82"/>
          <p:cNvSpPr txBox="1">
            <a:spLocks noChangeArrowheads="1"/>
          </p:cNvSpPr>
          <p:nvPr/>
        </p:nvSpPr>
        <p:spPr bwMode="auto">
          <a:xfrm rot="-5400000">
            <a:off x="3190081" y="3372644"/>
            <a:ext cx="6381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a:t>
            </a:r>
            <a:r>
              <a:rPr lang="fr-FR" altLang="fr-FR" sz="1400" b="0"/>
              <a:t>0,03</a:t>
            </a:r>
          </a:p>
          <a:p>
            <a:pPr eaLnBrk="1" hangingPunct="1"/>
            <a:r>
              <a:rPr lang="fr-FR" altLang="fr-FR" sz="1400" b="0">
                <a:solidFill>
                  <a:schemeClr val="tx1"/>
                </a:solidFill>
              </a:rPr>
              <a:t>0</a:t>
            </a:r>
          </a:p>
        </p:txBody>
      </p:sp>
      <p:sp>
        <p:nvSpPr>
          <p:cNvPr id="109582" name="ZoneTexte 97"/>
          <p:cNvSpPr txBox="1">
            <a:spLocks noChangeArrowheads="1"/>
          </p:cNvSpPr>
          <p:nvPr/>
        </p:nvSpPr>
        <p:spPr bwMode="auto">
          <a:xfrm>
            <a:off x="2892425" y="2522538"/>
            <a:ext cx="1365250" cy="307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dirty="0" smtClean="0">
                <a:solidFill>
                  <a:schemeClr val="tx1"/>
                </a:solidFill>
                <a:sym typeface="CATIA Symbols" pitchFamily="2" charset="2"/>
              </a:rPr>
              <a:t>     </a:t>
            </a:r>
            <a:r>
              <a:rPr lang="fr-FR" altLang="fr-FR" sz="1400" b="0" dirty="0" smtClean="0">
                <a:solidFill>
                  <a:schemeClr val="tx1"/>
                </a:solidFill>
                <a:sym typeface="CATIA Symbols" pitchFamily="2" charset="2"/>
              </a:rPr>
              <a:t> Ø0 </a:t>
            </a:r>
            <a:r>
              <a:rPr lang="fr-FR" altLang="fr-FR" sz="1400" dirty="0" smtClean="0">
                <a:solidFill>
                  <a:schemeClr val="tx1"/>
                </a:solidFill>
                <a:sym typeface="CATIA Symbols" pitchFamily="2" charset="2"/>
              </a:rPr>
              <a:t> </a:t>
            </a:r>
            <a:r>
              <a:rPr lang="fr-FR" altLang="fr-FR" sz="1400" dirty="0">
                <a:solidFill>
                  <a:schemeClr val="tx1"/>
                </a:solidFill>
                <a:sym typeface="CATIA Symbols" pitchFamily="2" charset="2"/>
              </a:rPr>
              <a:t>   </a:t>
            </a:r>
            <a:r>
              <a:rPr lang="fr-FR" altLang="fr-FR" sz="1400" b="0" dirty="0">
                <a:solidFill>
                  <a:schemeClr val="tx1"/>
                </a:solidFill>
                <a:sym typeface="CATIA Symbols" pitchFamily="2" charset="2"/>
              </a:rPr>
              <a:t>D</a:t>
            </a:r>
            <a:endParaRPr lang="fr-FR" altLang="fr-FR" sz="1400" b="0" dirty="0">
              <a:solidFill>
                <a:schemeClr val="tx1"/>
              </a:solidFill>
            </a:endParaRPr>
          </a:p>
        </p:txBody>
      </p:sp>
      <p:sp>
        <p:nvSpPr>
          <p:cNvPr id="109583" name="Line 29"/>
          <p:cNvSpPr>
            <a:spLocks noChangeShapeType="1"/>
          </p:cNvSpPr>
          <p:nvPr/>
        </p:nvSpPr>
        <p:spPr bwMode="auto">
          <a:xfrm flipV="1">
            <a:off x="3197225" y="25241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584" name="Line 29"/>
          <p:cNvSpPr>
            <a:spLocks noChangeShapeType="1"/>
          </p:cNvSpPr>
          <p:nvPr/>
        </p:nvSpPr>
        <p:spPr bwMode="auto">
          <a:xfrm flipV="1">
            <a:off x="3894138" y="25241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grpSp>
        <p:nvGrpSpPr>
          <p:cNvPr id="109585" name="Groupe 104"/>
          <p:cNvGrpSpPr>
            <a:grpSpLocks/>
          </p:cNvGrpSpPr>
          <p:nvPr/>
        </p:nvGrpSpPr>
        <p:grpSpPr bwMode="auto">
          <a:xfrm flipH="1">
            <a:off x="3046413" y="4664075"/>
            <a:ext cx="477837" cy="314325"/>
            <a:chOff x="2968062" y="3547589"/>
            <a:chExt cx="477838" cy="314325"/>
          </a:xfrm>
        </p:grpSpPr>
        <p:sp>
          <p:nvSpPr>
            <p:cNvPr id="109620" name="Line 1238"/>
            <p:cNvSpPr>
              <a:spLocks noChangeShapeType="1"/>
            </p:cNvSpPr>
            <p:nvPr/>
          </p:nvSpPr>
          <p:spPr bwMode="auto">
            <a:xfrm>
              <a:off x="3282387" y="3712689"/>
              <a:ext cx="131763"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621" name="Freeform 1239"/>
            <p:cNvSpPr>
              <a:spLocks/>
            </p:cNvSpPr>
            <p:nvPr/>
          </p:nvSpPr>
          <p:spPr bwMode="auto">
            <a:xfrm>
              <a:off x="3368112" y="3634902"/>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9622" name="Rectangle 1240"/>
            <p:cNvSpPr>
              <a:spLocks noChangeArrowheads="1"/>
            </p:cNvSpPr>
            <p:nvPr/>
          </p:nvSpPr>
          <p:spPr bwMode="auto">
            <a:xfrm>
              <a:off x="2968062" y="3547589"/>
              <a:ext cx="312738" cy="3143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D</a:t>
              </a:r>
            </a:p>
          </p:txBody>
        </p:sp>
      </p:grpSp>
      <p:sp>
        <p:nvSpPr>
          <p:cNvPr id="109586" name="ZoneTexte 106"/>
          <p:cNvSpPr txBox="1">
            <a:spLocks noChangeArrowheads="1"/>
          </p:cNvSpPr>
          <p:nvPr/>
        </p:nvSpPr>
        <p:spPr bwMode="auto">
          <a:xfrm>
            <a:off x="3197225" y="1914525"/>
            <a:ext cx="1782347" cy="307777"/>
          </a:xfrm>
          <a:prstGeom prst="rect">
            <a:avLst/>
          </a:prstGeom>
          <a:noFill/>
          <a:ln w="9525">
            <a:noFill/>
            <a:miter lim="800000"/>
            <a:headEnd/>
            <a:tailEnd/>
          </a:ln>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sym typeface="CATIA Symbols" pitchFamily="2" charset="2"/>
              </a:rPr>
              <a:t>Ø0,05 </a:t>
            </a:r>
            <a:r>
              <a:rPr lang="fr-FR" altLang="fr-FR" sz="1400" dirty="0" smtClean="0">
                <a:solidFill>
                  <a:schemeClr val="tx1"/>
                </a:solidFill>
                <a:sym typeface="CATIA Symbols" pitchFamily="2" charset="2"/>
              </a:rPr>
              <a:t>   </a:t>
            </a:r>
            <a:r>
              <a:rPr lang="fr-FR" altLang="fr-FR" sz="1400" b="0" dirty="0" smtClean="0">
                <a:solidFill>
                  <a:schemeClr val="tx1"/>
                </a:solidFill>
                <a:sym typeface="CATIA Symbols" pitchFamily="2" charset="2"/>
              </a:rPr>
              <a:t>A   B </a:t>
            </a:r>
            <a:r>
              <a:rPr lang="fr-FR" altLang="fr-FR" sz="1400" dirty="0">
                <a:solidFill>
                  <a:schemeClr val="tx1"/>
                </a:solidFill>
                <a:sym typeface="CATIA Symbols" pitchFamily="2" charset="2"/>
              </a:rPr>
              <a:t></a:t>
            </a:r>
            <a:endParaRPr lang="fr-FR" altLang="fr-FR" sz="1400" dirty="0">
              <a:solidFill>
                <a:schemeClr val="tx1"/>
              </a:solidFill>
            </a:endParaRPr>
          </a:p>
        </p:txBody>
      </p:sp>
      <p:sp>
        <p:nvSpPr>
          <p:cNvPr id="109587" name="Line 29"/>
          <p:cNvSpPr>
            <a:spLocks noChangeShapeType="1"/>
          </p:cNvSpPr>
          <p:nvPr/>
        </p:nvSpPr>
        <p:spPr bwMode="auto">
          <a:xfrm flipV="1">
            <a:off x="3186113" y="19145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588" name="Line 29"/>
          <p:cNvSpPr>
            <a:spLocks noChangeShapeType="1"/>
          </p:cNvSpPr>
          <p:nvPr/>
        </p:nvSpPr>
        <p:spPr bwMode="auto">
          <a:xfrm flipV="1">
            <a:off x="4084513" y="19145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589" name="Rectangle 27"/>
          <p:cNvSpPr>
            <a:spLocks noChangeArrowheads="1"/>
          </p:cNvSpPr>
          <p:nvPr/>
        </p:nvSpPr>
        <p:spPr bwMode="auto">
          <a:xfrm>
            <a:off x="782638" y="4905375"/>
            <a:ext cx="149225" cy="261938"/>
          </a:xfrm>
          <a:prstGeom prst="rect">
            <a:avLst/>
          </a:prstGeom>
          <a:solidFill>
            <a:schemeClr val="bg1"/>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9590" name="Rectangle 28"/>
          <p:cNvSpPr>
            <a:spLocks noChangeArrowheads="1"/>
          </p:cNvSpPr>
          <p:nvPr/>
        </p:nvSpPr>
        <p:spPr bwMode="auto">
          <a:xfrm>
            <a:off x="2547938" y="4905375"/>
            <a:ext cx="149225" cy="261938"/>
          </a:xfrm>
          <a:prstGeom prst="rect">
            <a:avLst/>
          </a:prstGeom>
          <a:solidFill>
            <a:schemeClr val="bg1"/>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109591" name="Connecteur droit 29"/>
          <p:cNvCxnSpPr>
            <a:cxnSpLocks noChangeShapeType="1"/>
          </p:cNvCxnSpPr>
          <p:nvPr/>
        </p:nvCxnSpPr>
        <p:spPr bwMode="auto">
          <a:xfrm>
            <a:off x="2622550" y="4865688"/>
            <a:ext cx="0" cy="36830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cxnSp>
        <p:nvCxnSpPr>
          <p:cNvPr id="109592" name="Connecteur droit 30"/>
          <p:cNvCxnSpPr>
            <a:cxnSpLocks noChangeShapeType="1"/>
          </p:cNvCxnSpPr>
          <p:nvPr/>
        </p:nvCxnSpPr>
        <p:spPr bwMode="auto">
          <a:xfrm>
            <a:off x="857250" y="4841875"/>
            <a:ext cx="0" cy="36830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cxnSp>
        <p:nvCxnSpPr>
          <p:cNvPr id="109593" name="Connecteur droit 31"/>
          <p:cNvCxnSpPr>
            <a:cxnSpLocks noChangeShapeType="1"/>
          </p:cNvCxnSpPr>
          <p:nvPr/>
        </p:nvCxnSpPr>
        <p:spPr bwMode="auto">
          <a:xfrm>
            <a:off x="2547938" y="5091113"/>
            <a:ext cx="0" cy="55721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9594" name="Connecteur droit 32"/>
          <p:cNvCxnSpPr>
            <a:cxnSpLocks noChangeShapeType="1"/>
          </p:cNvCxnSpPr>
          <p:nvPr/>
        </p:nvCxnSpPr>
        <p:spPr bwMode="auto">
          <a:xfrm>
            <a:off x="2697163" y="5122863"/>
            <a:ext cx="0" cy="525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9595" name="Connecteur droit 33"/>
          <p:cNvCxnSpPr>
            <a:cxnSpLocks noChangeShapeType="1"/>
          </p:cNvCxnSpPr>
          <p:nvPr/>
        </p:nvCxnSpPr>
        <p:spPr bwMode="auto">
          <a:xfrm>
            <a:off x="2547938" y="5570538"/>
            <a:ext cx="1492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09596" name="Connecteur droit avec flèche 34"/>
          <p:cNvCxnSpPr>
            <a:cxnSpLocks noChangeShapeType="1"/>
          </p:cNvCxnSpPr>
          <p:nvPr/>
        </p:nvCxnSpPr>
        <p:spPr bwMode="auto">
          <a:xfrm>
            <a:off x="2328863" y="5570538"/>
            <a:ext cx="219075"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9597" name="Connecteur droit avec flèche 35"/>
          <p:cNvCxnSpPr>
            <a:cxnSpLocks noChangeShapeType="1"/>
          </p:cNvCxnSpPr>
          <p:nvPr/>
        </p:nvCxnSpPr>
        <p:spPr bwMode="auto">
          <a:xfrm flipH="1">
            <a:off x="2697163" y="5564188"/>
            <a:ext cx="446087"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09598" name="ZoneTexte 106"/>
          <p:cNvSpPr txBox="1">
            <a:spLocks noChangeArrowheads="1"/>
          </p:cNvSpPr>
          <p:nvPr/>
        </p:nvSpPr>
        <p:spPr bwMode="auto">
          <a:xfrm>
            <a:off x="3443649" y="5445850"/>
            <a:ext cx="1040413"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dirty="0" smtClean="0">
                <a:solidFill>
                  <a:schemeClr val="tx1"/>
                </a:solidFill>
                <a:sym typeface="CATIA Symbols" pitchFamily="2" charset="2"/>
              </a:rPr>
              <a:t>Ø0 </a:t>
            </a:r>
            <a:r>
              <a:rPr lang="fr-FR" altLang="fr-FR" sz="1400" b="0" dirty="0">
                <a:solidFill>
                  <a:schemeClr val="tx1"/>
                </a:solidFill>
                <a:sym typeface="CATIA Symbols" pitchFamily="2" charset="2"/>
              </a:rPr>
              <a:t>     A</a:t>
            </a:r>
            <a:endParaRPr lang="fr-FR" altLang="fr-FR" sz="1400" b="0" dirty="0">
              <a:solidFill>
                <a:schemeClr val="tx1"/>
              </a:solidFill>
            </a:endParaRPr>
          </a:p>
        </p:txBody>
      </p:sp>
      <p:sp>
        <p:nvSpPr>
          <p:cNvPr id="109599" name="Line 29"/>
          <p:cNvSpPr>
            <a:spLocks noChangeShapeType="1"/>
          </p:cNvSpPr>
          <p:nvPr/>
        </p:nvSpPr>
        <p:spPr bwMode="auto">
          <a:xfrm flipV="1">
            <a:off x="3467100" y="54197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600" name="Line 29"/>
          <p:cNvSpPr>
            <a:spLocks noChangeShapeType="1"/>
          </p:cNvSpPr>
          <p:nvPr/>
        </p:nvSpPr>
        <p:spPr bwMode="auto">
          <a:xfrm flipV="1">
            <a:off x="4152900" y="54197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601" name="ZoneTexte 39"/>
          <p:cNvSpPr txBox="1">
            <a:spLocks noChangeArrowheads="1"/>
          </p:cNvSpPr>
          <p:nvPr/>
        </p:nvSpPr>
        <p:spPr bwMode="auto">
          <a:xfrm>
            <a:off x="3095625" y="5092700"/>
            <a:ext cx="347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chemeClr val="tx1"/>
                </a:solidFill>
              </a:rPr>
              <a:t>2x</a:t>
            </a:r>
          </a:p>
        </p:txBody>
      </p:sp>
      <p:sp>
        <p:nvSpPr>
          <p:cNvPr id="109602" name="Rectangle 1233"/>
          <p:cNvSpPr>
            <a:spLocks noChangeArrowheads="1"/>
          </p:cNvSpPr>
          <p:nvPr/>
        </p:nvSpPr>
        <p:spPr bwMode="auto">
          <a:xfrm>
            <a:off x="3694113" y="590867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b="0">
              <a:solidFill>
                <a:schemeClr val="tx1"/>
              </a:solidFill>
              <a:latin typeface="Arial Unicode MS" pitchFamily="34" charset="-128"/>
            </a:endParaRPr>
          </a:p>
        </p:txBody>
      </p:sp>
      <p:sp>
        <p:nvSpPr>
          <p:cNvPr id="109603" name="Line 1234"/>
          <p:cNvSpPr>
            <a:spLocks noChangeShapeType="1"/>
          </p:cNvSpPr>
          <p:nvPr/>
        </p:nvSpPr>
        <p:spPr bwMode="auto">
          <a:xfrm flipV="1">
            <a:off x="3840163" y="5770563"/>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604" name="Freeform 1235"/>
          <p:cNvSpPr>
            <a:spLocks/>
          </p:cNvSpPr>
          <p:nvPr/>
        </p:nvSpPr>
        <p:spPr bwMode="auto">
          <a:xfrm>
            <a:off x="3763963" y="573087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9605" name="Rectangle 1236"/>
          <p:cNvSpPr>
            <a:spLocks noChangeArrowheads="1"/>
          </p:cNvSpPr>
          <p:nvPr/>
        </p:nvSpPr>
        <p:spPr bwMode="auto">
          <a:xfrm>
            <a:off x="3689350" y="5902325"/>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rPr>
              <a:t>B</a:t>
            </a:r>
          </a:p>
        </p:txBody>
      </p:sp>
      <p:sp>
        <p:nvSpPr>
          <p:cNvPr id="109606" name="Rectangle 18"/>
          <p:cNvSpPr>
            <a:spLocks noChangeArrowheads="1"/>
          </p:cNvSpPr>
          <p:nvPr/>
        </p:nvSpPr>
        <p:spPr bwMode="auto">
          <a:xfrm>
            <a:off x="3363913" y="5080000"/>
            <a:ext cx="4254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Ø8</a:t>
            </a:r>
          </a:p>
        </p:txBody>
      </p:sp>
      <p:sp>
        <p:nvSpPr>
          <p:cNvPr id="109607" name="ZoneTexte 82"/>
          <p:cNvSpPr txBox="1">
            <a:spLocks noChangeArrowheads="1"/>
          </p:cNvSpPr>
          <p:nvPr/>
        </p:nvSpPr>
        <p:spPr bwMode="auto">
          <a:xfrm>
            <a:off x="3716338" y="4983163"/>
            <a:ext cx="54133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100" b="0">
                <a:solidFill>
                  <a:schemeClr val="tx1"/>
                </a:solidFill>
              </a:rPr>
              <a:t>+0,03</a:t>
            </a:r>
          </a:p>
          <a:p>
            <a:pPr eaLnBrk="1" hangingPunct="1"/>
            <a:r>
              <a:rPr lang="fr-FR" altLang="fr-FR" sz="1100" b="0">
                <a:solidFill>
                  <a:schemeClr val="tx1"/>
                </a:solidFill>
              </a:rPr>
              <a:t>0</a:t>
            </a:r>
          </a:p>
        </p:txBody>
      </p:sp>
      <p:sp>
        <p:nvSpPr>
          <p:cNvPr id="109608" name="Line 29"/>
          <p:cNvSpPr>
            <a:spLocks noChangeShapeType="1"/>
          </p:cNvSpPr>
          <p:nvPr/>
        </p:nvSpPr>
        <p:spPr bwMode="auto">
          <a:xfrm flipV="1">
            <a:off x="4365500" y="19145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609" name="ZoneTexte 47"/>
          <p:cNvSpPr txBox="1">
            <a:spLocks noChangeArrowheads="1"/>
          </p:cNvSpPr>
          <p:nvPr/>
        </p:nvSpPr>
        <p:spPr bwMode="auto">
          <a:xfrm>
            <a:off x="2433638" y="1847850"/>
            <a:ext cx="377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t>t2</a:t>
            </a:r>
          </a:p>
        </p:txBody>
      </p:sp>
      <p:sp>
        <p:nvSpPr>
          <p:cNvPr id="109610" name="Rectangle 2"/>
          <p:cNvSpPr>
            <a:spLocks noChangeArrowheads="1"/>
          </p:cNvSpPr>
          <p:nvPr/>
        </p:nvSpPr>
        <p:spPr bwMode="auto">
          <a:xfrm>
            <a:off x="123825" y="127000"/>
            <a:ext cx="4408488"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a:solidFill>
                <a:schemeClr val="tx1"/>
              </a:solidFill>
            </a:endParaRPr>
          </a:p>
        </p:txBody>
      </p:sp>
      <p:sp>
        <p:nvSpPr>
          <p:cNvPr id="109611" name="Text Box 93"/>
          <p:cNvSpPr txBox="1">
            <a:spLocks noChangeArrowheads="1"/>
          </p:cNvSpPr>
          <p:nvPr/>
        </p:nvSpPr>
        <p:spPr bwMode="auto">
          <a:xfrm>
            <a:off x="117475" y="149225"/>
            <a:ext cx="4384675"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400">
                <a:solidFill>
                  <a:schemeClr val="tx1"/>
                </a:solidFill>
              </a:rPr>
              <a:t>TOLERANCES NON NULLES</a:t>
            </a:r>
          </a:p>
        </p:txBody>
      </p:sp>
      <p:sp>
        <p:nvSpPr>
          <p:cNvPr id="109612" name="ZoneTexte 106"/>
          <p:cNvSpPr txBox="1">
            <a:spLocks noChangeArrowheads="1"/>
          </p:cNvSpPr>
          <p:nvPr/>
        </p:nvSpPr>
        <p:spPr bwMode="auto">
          <a:xfrm>
            <a:off x="2892425" y="2216150"/>
            <a:ext cx="1947456" cy="30777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dirty="0" smtClean="0">
                <a:solidFill>
                  <a:schemeClr val="tx1"/>
                </a:solidFill>
                <a:sym typeface="CATIA Symbols" pitchFamily="2" charset="2"/>
              </a:rPr>
              <a:t>//    </a:t>
            </a:r>
            <a:r>
              <a:rPr lang="fr-FR" altLang="fr-FR" sz="1400" b="0" dirty="0" smtClean="0">
                <a:solidFill>
                  <a:schemeClr val="tx1"/>
                </a:solidFill>
                <a:sym typeface="CATIA Symbols" pitchFamily="2" charset="2"/>
              </a:rPr>
              <a:t>Ø0</a:t>
            </a:r>
            <a:r>
              <a:rPr lang="fr-FR" altLang="fr-FR" sz="1400" dirty="0" smtClean="0">
                <a:solidFill>
                  <a:schemeClr val="tx1"/>
                </a:solidFill>
                <a:sym typeface="CATIA Symbols" pitchFamily="2" charset="2"/>
              </a:rPr>
              <a:t>   </a:t>
            </a:r>
            <a:r>
              <a:rPr lang="fr-FR" altLang="fr-FR" sz="1400" dirty="0">
                <a:solidFill>
                  <a:schemeClr val="tx1"/>
                </a:solidFill>
                <a:sym typeface="CATIA Symbols" pitchFamily="2" charset="2"/>
              </a:rPr>
              <a:t>   </a:t>
            </a:r>
            <a:r>
              <a:rPr lang="fr-FR" altLang="fr-FR" sz="1400" b="0" dirty="0" smtClean="0">
                <a:solidFill>
                  <a:schemeClr val="tx1"/>
                </a:solidFill>
                <a:sym typeface="CATIA Symbols" pitchFamily="2" charset="2"/>
              </a:rPr>
              <a:t>A    </a:t>
            </a:r>
            <a:r>
              <a:rPr lang="fr-FR" altLang="fr-FR" sz="1400" b="0" dirty="0">
                <a:solidFill>
                  <a:schemeClr val="tx1"/>
                </a:solidFill>
                <a:sym typeface="CATIA Symbols" pitchFamily="2" charset="2"/>
              </a:rPr>
              <a:t>B</a:t>
            </a:r>
            <a:r>
              <a:rPr lang="fr-FR" altLang="fr-FR" sz="1400" dirty="0">
                <a:solidFill>
                  <a:schemeClr val="tx1"/>
                </a:solidFill>
                <a:sym typeface="CATIA Symbols" pitchFamily="2" charset="2"/>
              </a:rPr>
              <a:t> </a:t>
            </a:r>
            <a:endParaRPr lang="fr-FR" altLang="fr-FR" sz="1400" dirty="0">
              <a:solidFill>
                <a:schemeClr val="tx1"/>
              </a:solidFill>
            </a:endParaRPr>
          </a:p>
        </p:txBody>
      </p:sp>
      <p:sp>
        <p:nvSpPr>
          <p:cNvPr id="109613" name="Line 29"/>
          <p:cNvSpPr>
            <a:spLocks noChangeShapeType="1"/>
          </p:cNvSpPr>
          <p:nvPr/>
        </p:nvSpPr>
        <p:spPr bwMode="auto">
          <a:xfrm flipV="1">
            <a:off x="3194050" y="22193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614" name="Line 29"/>
          <p:cNvSpPr>
            <a:spLocks noChangeShapeType="1"/>
          </p:cNvSpPr>
          <p:nvPr/>
        </p:nvSpPr>
        <p:spPr bwMode="auto">
          <a:xfrm flipV="1">
            <a:off x="3894138" y="22193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sp>
        <p:nvSpPr>
          <p:cNvPr id="109615" name="Line 29"/>
          <p:cNvSpPr>
            <a:spLocks noChangeShapeType="1"/>
          </p:cNvSpPr>
          <p:nvPr/>
        </p:nvSpPr>
        <p:spPr bwMode="auto">
          <a:xfrm flipV="1">
            <a:off x="4256088" y="221932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1"/>
          </a:p>
        </p:txBody>
      </p:sp>
      <p:cxnSp>
        <p:nvCxnSpPr>
          <p:cNvPr id="109616" name="Connecteur droit 55"/>
          <p:cNvCxnSpPr>
            <a:cxnSpLocks noChangeShapeType="1"/>
          </p:cNvCxnSpPr>
          <p:nvPr/>
        </p:nvCxnSpPr>
        <p:spPr bwMode="auto">
          <a:xfrm>
            <a:off x="504825" y="3935413"/>
            <a:ext cx="2638425"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109617" name="ZoneTexte 56"/>
          <p:cNvSpPr txBox="1">
            <a:spLocks noChangeArrowheads="1"/>
          </p:cNvSpPr>
          <p:nvPr/>
        </p:nvSpPr>
        <p:spPr bwMode="auto">
          <a:xfrm>
            <a:off x="2463800" y="2155825"/>
            <a:ext cx="377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t>t1</a:t>
            </a:r>
          </a:p>
        </p:txBody>
      </p:sp>
      <p:sp>
        <p:nvSpPr>
          <p:cNvPr id="109618" name="ZoneTexte 57"/>
          <p:cNvSpPr txBox="1">
            <a:spLocks noChangeArrowheads="1"/>
          </p:cNvSpPr>
          <p:nvPr/>
        </p:nvSpPr>
        <p:spPr bwMode="auto">
          <a:xfrm>
            <a:off x="2743200" y="1281113"/>
            <a:ext cx="1222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t2 &gt; t1 = 0</a:t>
            </a:r>
          </a:p>
        </p:txBody>
      </p:sp>
      <p:sp>
        <p:nvSpPr>
          <p:cNvPr id="109619" name="ZoneTexte 1"/>
          <p:cNvSpPr txBox="1">
            <a:spLocks noChangeArrowheads="1"/>
          </p:cNvSpPr>
          <p:nvPr/>
        </p:nvSpPr>
        <p:spPr bwMode="auto">
          <a:xfrm>
            <a:off x="193675" y="666750"/>
            <a:ext cx="7427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S'il y a une tolérance d'orientation et de position sur une même surface</a:t>
            </a:r>
          </a:p>
        </p:txBody>
      </p:sp>
      <p:grpSp>
        <p:nvGrpSpPr>
          <p:cNvPr id="2" name="Groupe 1"/>
          <p:cNvGrpSpPr/>
          <p:nvPr/>
        </p:nvGrpSpPr>
        <p:grpSpPr>
          <a:xfrm rot="5400000">
            <a:off x="2939927" y="2573062"/>
            <a:ext cx="216000" cy="216000"/>
            <a:chOff x="2614613" y="4530725"/>
            <a:chExt cx="130175" cy="173038"/>
          </a:xfrm>
        </p:grpSpPr>
        <p:sp>
          <p:nvSpPr>
            <p:cNvPr id="55" name="Line 73"/>
            <p:cNvSpPr>
              <a:spLocks noChangeShapeType="1"/>
            </p:cNvSpPr>
            <p:nvPr/>
          </p:nvSpPr>
          <p:spPr bwMode="auto">
            <a:xfrm>
              <a:off x="2744788" y="4530725"/>
              <a:ext cx="0" cy="17303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 name="Line 74"/>
            <p:cNvSpPr>
              <a:spLocks noChangeShapeType="1"/>
            </p:cNvSpPr>
            <p:nvPr/>
          </p:nvSpPr>
          <p:spPr bwMode="auto">
            <a:xfrm>
              <a:off x="2614613" y="4618038"/>
              <a:ext cx="13017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58" name="Group 631"/>
          <p:cNvGrpSpPr>
            <a:grpSpLocks/>
          </p:cNvGrpSpPr>
          <p:nvPr/>
        </p:nvGrpSpPr>
        <p:grpSpPr bwMode="auto">
          <a:xfrm>
            <a:off x="2963480" y="1965325"/>
            <a:ext cx="190500" cy="190500"/>
            <a:chOff x="4360" y="1124"/>
            <a:chExt cx="120" cy="120"/>
          </a:xfrm>
        </p:grpSpPr>
        <p:sp>
          <p:nvSpPr>
            <p:cNvPr id="59" name="Oval 63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0" name="Line 63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1" name="Line 63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 name="Rectangle 2"/>
          <p:cNvSpPr/>
          <p:nvPr/>
        </p:nvSpPr>
        <p:spPr>
          <a:xfrm>
            <a:off x="2892425" y="1914525"/>
            <a:ext cx="1947456" cy="3016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63" name="Group 631"/>
          <p:cNvGrpSpPr>
            <a:grpSpLocks/>
          </p:cNvGrpSpPr>
          <p:nvPr/>
        </p:nvGrpSpPr>
        <p:grpSpPr bwMode="auto">
          <a:xfrm>
            <a:off x="3197225" y="5481416"/>
            <a:ext cx="190500" cy="190500"/>
            <a:chOff x="4360" y="1124"/>
            <a:chExt cx="120" cy="120"/>
          </a:xfrm>
        </p:grpSpPr>
        <p:sp>
          <p:nvSpPr>
            <p:cNvPr id="64" name="Oval 63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5" name="Line 63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6" name="Line 63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67" name="ZoneTexte 97"/>
          <p:cNvSpPr txBox="1">
            <a:spLocks noChangeArrowheads="1"/>
          </p:cNvSpPr>
          <p:nvPr/>
        </p:nvSpPr>
        <p:spPr bwMode="auto">
          <a:xfrm>
            <a:off x="3106738" y="5418137"/>
            <a:ext cx="1365250" cy="307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dirty="0" smtClean="0">
                <a:solidFill>
                  <a:schemeClr val="tx1"/>
                </a:solidFill>
                <a:sym typeface="CATIA Symbols" pitchFamily="2" charset="2"/>
              </a:rPr>
              <a:t>      </a:t>
            </a:r>
            <a:endParaRPr lang="fr-FR" altLang="fr-FR" sz="1400" dirty="0">
              <a:solidFill>
                <a:schemeClr val="tx1"/>
              </a:solidFill>
            </a:endParaRPr>
          </a:p>
        </p:txBody>
      </p:sp>
    </p:spTree>
    <p:extLst>
      <p:ext uri="{BB962C8B-B14F-4D97-AF65-F5344CB8AC3E}">
        <p14:creationId xmlns:p14="http://schemas.microsoft.com/office/powerpoint/2010/main" val="130219165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19091" y="3698781"/>
            <a:ext cx="3019662" cy="74409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Forme libre 1"/>
          <p:cNvSpPr/>
          <p:nvPr/>
        </p:nvSpPr>
        <p:spPr>
          <a:xfrm>
            <a:off x="2771775" y="2579579"/>
            <a:ext cx="685800" cy="2057400"/>
          </a:xfrm>
          <a:custGeom>
            <a:avLst/>
            <a:gdLst>
              <a:gd name="connsiteX0" fmla="*/ 685800 w 685800"/>
              <a:gd name="connsiteY0" fmla="*/ 0 h 1838325"/>
              <a:gd name="connsiteX1" fmla="*/ 342900 w 685800"/>
              <a:gd name="connsiteY1" fmla="*/ 676275 h 1838325"/>
              <a:gd name="connsiteX2" fmla="*/ 342900 w 685800"/>
              <a:gd name="connsiteY2" fmla="*/ 1019175 h 1838325"/>
              <a:gd name="connsiteX3" fmla="*/ 133350 w 685800"/>
              <a:gd name="connsiteY3" fmla="*/ 1647825 h 1838325"/>
              <a:gd name="connsiteX4" fmla="*/ 0 w 685800"/>
              <a:gd name="connsiteY4" fmla="*/ 1838325 h 1838325"/>
              <a:gd name="connsiteX0" fmla="*/ 685800 w 685800"/>
              <a:gd name="connsiteY0" fmla="*/ 0 h 1838325"/>
              <a:gd name="connsiteX1" fmla="*/ 342900 w 685800"/>
              <a:gd name="connsiteY1" fmla="*/ 676275 h 1838325"/>
              <a:gd name="connsiteX2" fmla="*/ 257175 w 685800"/>
              <a:gd name="connsiteY2" fmla="*/ 1019175 h 1838325"/>
              <a:gd name="connsiteX3" fmla="*/ 133350 w 685800"/>
              <a:gd name="connsiteY3" fmla="*/ 1647825 h 1838325"/>
              <a:gd name="connsiteX4" fmla="*/ 0 w 685800"/>
              <a:gd name="connsiteY4" fmla="*/ 1838325 h 1838325"/>
              <a:gd name="connsiteX0" fmla="*/ 685800 w 685800"/>
              <a:gd name="connsiteY0" fmla="*/ 0 h 2057400"/>
              <a:gd name="connsiteX1" fmla="*/ 342900 w 685800"/>
              <a:gd name="connsiteY1" fmla="*/ 676275 h 2057400"/>
              <a:gd name="connsiteX2" fmla="*/ 257175 w 685800"/>
              <a:gd name="connsiteY2" fmla="*/ 1019175 h 2057400"/>
              <a:gd name="connsiteX3" fmla="*/ 133350 w 685800"/>
              <a:gd name="connsiteY3" fmla="*/ 1647825 h 2057400"/>
              <a:gd name="connsiteX4" fmla="*/ 0 w 685800"/>
              <a:gd name="connsiteY4" fmla="*/ 2057400 h 2057400"/>
              <a:gd name="connsiteX0" fmla="*/ 685800 w 685800"/>
              <a:gd name="connsiteY0" fmla="*/ 0 h 2057400"/>
              <a:gd name="connsiteX1" fmla="*/ 342900 w 685800"/>
              <a:gd name="connsiteY1" fmla="*/ 676275 h 2057400"/>
              <a:gd name="connsiteX2" fmla="*/ 257175 w 685800"/>
              <a:gd name="connsiteY2" fmla="*/ 1019175 h 2057400"/>
              <a:gd name="connsiteX3" fmla="*/ 48290 w 685800"/>
              <a:gd name="connsiteY3" fmla="*/ 1637193 h 2057400"/>
              <a:gd name="connsiteX4" fmla="*/ 0 w 685800"/>
              <a:gd name="connsiteY4" fmla="*/ 2057400 h 205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0" h="2057400">
                <a:moveTo>
                  <a:pt x="685800" y="0"/>
                </a:moveTo>
                <a:cubicBezTo>
                  <a:pt x="542925" y="253206"/>
                  <a:pt x="414338" y="506413"/>
                  <a:pt x="342900" y="676275"/>
                </a:cubicBezTo>
                <a:cubicBezTo>
                  <a:pt x="271463" y="846138"/>
                  <a:pt x="306277" y="859022"/>
                  <a:pt x="257175" y="1019175"/>
                </a:cubicBezTo>
                <a:cubicBezTo>
                  <a:pt x="208073" y="1179328"/>
                  <a:pt x="91153" y="1464155"/>
                  <a:pt x="48290" y="1637193"/>
                </a:cubicBezTo>
                <a:cubicBezTo>
                  <a:pt x="5427" y="1810231"/>
                  <a:pt x="38100" y="2030412"/>
                  <a:pt x="0" y="20574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 name="Connecteur droit 2"/>
          <p:cNvCxnSpPr/>
          <p:nvPr/>
        </p:nvCxnSpPr>
        <p:spPr>
          <a:xfrm>
            <a:off x="2076450" y="3744976"/>
            <a:ext cx="176212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 name="Connecteur droit 3"/>
          <p:cNvCxnSpPr/>
          <p:nvPr/>
        </p:nvCxnSpPr>
        <p:spPr>
          <a:xfrm flipH="1">
            <a:off x="2990850" y="2697421"/>
            <a:ext cx="711801" cy="2002720"/>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5" name="Ellipse 4"/>
          <p:cNvSpPr/>
          <p:nvPr/>
        </p:nvSpPr>
        <p:spPr>
          <a:xfrm>
            <a:off x="2514600" y="3269539"/>
            <a:ext cx="514350" cy="51435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 name="Connecteur droit 5"/>
          <p:cNvCxnSpPr/>
          <p:nvPr/>
        </p:nvCxnSpPr>
        <p:spPr>
          <a:xfrm>
            <a:off x="2345391" y="3389076"/>
            <a:ext cx="1357262" cy="482395"/>
          </a:xfrm>
          <a:prstGeom prst="line">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ZoneTexte 6"/>
          <p:cNvSpPr txBox="1"/>
          <p:nvPr/>
        </p:nvSpPr>
        <p:spPr>
          <a:xfrm>
            <a:off x="3768303" y="2183820"/>
            <a:ext cx="1816844" cy="369332"/>
          </a:xfrm>
          <a:prstGeom prst="rect">
            <a:avLst/>
          </a:prstGeom>
          <a:noFill/>
        </p:spPr>
        <p:txBody>
          <a:bodyPr wrap="none" rtlCol="0">
            <a:spAutoFit/>
          </a:bodyPr>
          <a:lstStyle/>
          <a:p>
            <a:r>
              <a:rPr lang="fr-FR" dirty="0" smtClean="0">
                <a:solidFill>
                  <a:srgbClr val="FF0000"/>
                </a:solidFill>
              </a:rPr>
              <a:t>Surface nominale</a:t>
            </a:r>
            <a:endParaRPr lang="fr-FR" dirty="0">
              <a:solidFill>
                <a:srgbClr val="FF0000"/>
              </a:solidFill>
            </a:endParaRPr>
          </a:p>
        </p:txBody>
      </p:sp>
      <p:cxnSp>
        <p:nvCxnSpPr>
          <p:cNvPr id="8" name="Connecteur droit avec flèche 7"/>
          <p:cNvCxnSpPr/>
          <p:nvPr/>
        </p:nvCxnSpPr>
        <p:spPr>
          <a:xfrm flipH="1">
            <a:off x="3626594" y="2553152"/>
            <a:ext cx="533400" cy="353093"/>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2076451" y="2378502"/>
            <a:ext cx="1270300" cy="646331"/>
          </a:xfrm>
          <a:prstGeom prst="rect">
            <a:avLst/>
          </a:prstGeom>
          <a:noFill/>
        </p:spPr>
        <p:txBody>
          <a:bodyPr wrap="square" rtlCol="0">
            <a:spAutoFit/>
          </a:bodyPr>
          <a:lstStyle/>
          <a:p>
            <a:r>
              <a:rPr lang="fr-FR" dirty="0" smtClean="0"/>
              <a:t>Surface réelle</a:t>
            </a:r>
            <a:endParaRPr lang="fr-FR" dirty="0"/>
          </a:p>
        </p:txBody>
      </p:sp>
      <p:cxnSp>
        <p:nvCxnSpPr>
          <p:cNvPr id="10" name="Connecteur droit avec flèche 9"/>
          <p:cNvCxnSpPr/>
          <p:nvPr/>
        </p:nvCxnSpPr>
        <p:spPr>
          <a:xfrm>
            <a:off x="2771775" y="2793435"/>
            <a:ext cx="457200" cy="19083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ZoneTexte 10"/>
          <p:cNvSpPr txBox="1"/>
          <p:nvPr/>
        </p:nvSpPr>
        <p:spPr>
          <a:xfrm>
            <a:off x="1096671" y="4003677"/>
            <a:ext cx="1493184" cy="646331"/>
          </a:xfrm>
          <a:prstGeom prst="rect">
            <a:avLst/>
          </a:prstGeom>
          <a:noFill/>
        </p:spPr>
        <p:txBody>
          <a:bodyPr wrap="square" rtlCol="0">
            <a:spAutoFit/>
          </a:bodyPr>
          <a:lstStyle/>
          <a:p>
            <a:pPr algn="ctr"/>
            <a:r>
              <a:rPr lang="fr-FR" dirty="0" smtClean="0"/>
              <a:t>Plan d'intersection</a:t>
            </a:r>
            <a:endParaRPr lang="fr-FR" dirty="0"/>
          </a:p>
        </p:txBody>
      </p:sp>
      <p:cxnSp>
        <p:nvCxnSpPr>
          <p:cNvPr id="12" name="Connecteur droit avec flèche 11"/>
          <p:cNvCxnSpPr/>
          <p:nvPr/>
        </p:nvCxnSpPr>
        <p:spPr>
          <a:xfrm flipV="1">
            <a:off x="2076450" y="3744976"/>
            <a:ext cx="114301" cy="3095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ZoneTexte 12"/>
          <p:cNvSpPr txBox="1"/>
          <p:nvPr/>
        </p:nvSpPr>
        <p:spPr>
          <a:xfrm>
            <a:off x="3097957" y="4589932"/>
            <a:ext cx="1247774" cy="646331"/>
          </a:xfrm>
          <a:prstGeom prst="rect">
            <a:avLst/>
          </a:prstGeom>
          <a:noFill/>
        </p:spPr>
        <p:txBody>
          <a:bodyPr wrap="square" rtlCol="0">
            <a:spAutoFit/>
          </a:bodyPr>
          <a:lstStyle/>
          <a:p>
            <a:r>
              <a:rPr lang="fr-FR" dirty="0" smtClean="0"/>
              <a:t>Direction de palpage</a:t>
            </a:r>
            <a:endParaRPr lang="fr-FR" dirty="0"/>
          </a:p>
        </p:txBody>
      </p:sp>
      <p:cxnSp>
        <p:nvCxnSpPr>
          <p:cNvPr id="14" name="Connecteur droit 13"/>
          <p:cNvCxnSpPr/>
          <p:nvPr/>
        </p:nvCxnSpPr>
        <p:spPr>
          <a:xfrm flipH="1" flipV="1">
            <a:off x="3581400" y="3841331"/>
            <a:ext cx="121253" cy="7956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Arc 14"/>
          <p:cNvSpPr/>
          <p:nvPr/>
        </p:nvSpPr>
        <p:spPr>
          <a:xfrm rot="16200000">
            <a:off x="2343607" y="2729700"/>
            <a:ext cx="2008859" cy="2008859"/>
          </a:xfrm>
          <a:prstGeom prst="arc">
            <a:avLst>
              <a:gd name="adj1" fmla="val 16200000"/>
              <a:gd name="adj2" fmla="val 17384506"/>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6" name="ZoneTexte 15"/>
          <p:cNvSpPr txBox="1"/>
          <p:nvPr/>
        </p:nvSpPr>
        <p:spPr>
          <a:xfrm>
            <a:off x="1977441" y="3342048"/>
            <a:ext cx="306494" cy="369332"/>
          </a:xfrm>
          <a:prstGeom prst="rect">
            <a:avLst/>
          </a:prstGeom>
          <a:noFill/>
        </p:spPr>
        <p:txBody>
          <a:bodyPr wrap="none" rtlCol="0">
            <a:spAutoFit/>
          </a:bodyPr>
          <a:lstStyle/>
          <a:p>
            <a:r>
              <a:rPr lang="fr-FR" dirty="0" smtClean="0">
                <a:latin typeface="Symbol" panose="05050102010706020507" pitchFamily="18" charset="2"/>
              </a:rPr>
              <a:t>q</a:t>
            </a:r>
            <a:endParaRPr lang="fr-FR" dirty="0">
              <a:latin typeface="Symbol" panose="05050102010706020507" pitchFamily="18" charset="2"/>
            </a:endParaRPr>
          </a:p>
        </p:txBody>
      </p:sp>
      <p:cxnSp>
        <p:nvCxnSpPr>
          <p:cNvPr id="20" name="Connecteur droit avec flèche 19"/>
          <p:cNvCxnSpPr/>
          <p:nvPr/>
        </p:nvCxnSpPr>
        <p:spPr>
          <a:xfrm flipH="1">
            <a:off x="3228975" y="3190875"/>
            <a:ext cx="1116756" cy="50790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ZoneTexte 20"/>
          <p:cNvSpPr txBox="1"/>
          <p:nvPr/>
        </p:nvSpPr>
        <p:spPr>
          <a:xfrm>
            <a:off x="4352466" y="2972716"/>
            <a:ext cx="1414105" cy="369332"/>
          </a:xfrm>
          <a:prstGeom prst="rect">
            <a:avLst/>
          </a:prstGeom>
          <a:noFill/>
        </p:spPr>
        <p:txBody>
          <a:bodyPr wrap="none" rtlCol="0">
            <a:spAutoFit/>
          </a:bodyPr>
          <a:lstStyle/>
          <a:p>
            <a:r>
              <a:rPr lang="fr-FR" dirty="0" smtClean="0"/>
              <a:t>Ecart mesuré</a:t>
            </a:r>
            <a:endParaRPr lang="fr-FR" dirty="0"/>
          </a:p>
        </p:txBody>
      </p:sp>
      <p:cxnSp>
        <p:nvCxnSpPr>
          <p:cNvPr id="22" name="Connecteur droit avec flèche 21"/>
          <p:cNvCxnSpPr/>
          <p:nvPr/>
        </p:nvCxnSpPr>
        <p:spPr>
          <a:xfrm flipH="1" flipV="1">
            <a:off x="3169394" y="3734129"/>
            <a:ext cx="771525" cy="38797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ZoneTexte 23"/>
          <p:cNvSpPr txBox="1"/>
          <p:nvPr/>
        </p:nvSpPr>
        <p:spPr>
          <a:xfrm>
            <a:off x="4019091" y="3905844"/>
            <a:ext cx="1525802" cy="369332"/>
          </a:xfrm>
          <a:prstGeom prst="rect">
            <a:avLst/>
          </a:prstGeom>
          <a:noFill/>
        </p:spPr>
        <p:txBody>
          <a:bodyPr wrap="none" rtlCol="0">
            <a:spAutoFit/>
          </a:bodyPr>
          <a:lstStyle/>
          <a:p>
            <a:r>
              <a:rPr lang="fr-FR" dirty="0" smtClean="0"/>
              <a:t>Ecart calculé =</a:t>
            </a:r>
            <a:endParaRPr lang="fr-FR" dirty="0"/>
          </a:p>
        </p:txBody>
      </p:sp>
      <p:sp>
        <p:nvSpPr>
          <p:cNvPr id="25" name="ZoneTexte 24"/>
          <p:cNvSpPr txBox="1"/>
          <p:nvPr/>
        </p:nvSpPr>
        <p:spPr>
          <a:xfrm>
            <a:off x="5495466" y="3738728"/>
            <a:ext cx="1414105" cy="369332"/>
          </a:xfrm>
          <a:prstGeom prst="rect">
            <a:avLst/>
          </a:prstGeom>
          <a:noFill/>
        </p:spPr>
        <p:txBody>
          <a:bodyPr wrap="none" rtlCol="0">
            <a:spAutoFit/>
          </a:bodyPr>
          <a:lstStyle/>
          <a:p>
            <a:r>
              <a:rPr lang="fr-FR" dirty="0" smtClean="0"/>
              <a:t>Ecart mesuré</a:t>
            </a:r>
            <a:endParaRPr lang="fr-FR" dirty="0"/>
          </a:p>
        </p:txBody>
      </p:sp>
      <p:cxnSp>
        <p:nvCxnSpPr>
          <p:cNvPr id="27" name="Connecteur droit 26"/>
          <p:cNvCxnSpPr/>
          <p:nvPr/>
        </p:nvCxnSpPr>
        <p:spPr>
          <a:xfrm>
            <a:off x="5495466" y="4093772"/>
            <a:ext cx="145732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8" name="ZoneTexte 27"/>
          <p:cNvSpPr txBox="1"/>
          <p:nvPr/>
        </p:nvSpPr>
        <p:spPr>
          <a:xfrm>
            <a:off x="5869894" y="4073539"/>
            <a:ext cx="665247" cy="369332"/>
          </a:xfrm>
          <a:prstGeom prst="rect">
            <a:avLst/>
          </a:prstGeom>
          <a:noFill/>
        </p:spPr>
        <p:txBody>
          <a:bodyPr wrap="none" rtlCol="0">
            <a:spAutoFit/>
          </a:bodyPr>
          <a:lstStyle/>
          <a:p>
            <a:r>
              <a:rPr lang="fr-FR" dirty="0"/>
              <a:t>c</a:t>
            </a:r>
            <a:r>
              <a:rPr lang="fr-FR" dirty="0" smtClean="0"/>
              <a:t>os </a:t>
            </a:r>
            <a:r>
              <a:rPr lang="fr-FR" dirty="0" smtClean="0">
                <a:latin typeface="Symbol" panose="05050102010706020507" pitchFamily="18" charset="2"/>
              </a:rPr>
              <a:t>q</a:t>
            </a:r>
            <a:endParaRPr lang="fr-FR" dirty="0">
              <a:latin typeface="Symbol" panose="05050102010706020507" pitchFamily="18" charset="2"/>
            </a:endParaRPr>
          </a:p>
        </p:txBody>
      </p:sp>
      <p:sp>
        <p:nvSpPr>
          <p:cNvPr id="31" name="ZoneTexte 30"/>
          <p:cNvSpPr txBox="1"/>
          <p:nvPr/>
        </p:nvSpPr>
        <p:spPr>
          <a:xfrm>
            <a:off x="484257" y="2596441"/>
            <a:ext cx="1493184" cy="646331"/>
          </a:xfrm>
          <a:prstGeom prst="rect">
            <a:avLst/>
          </a:prstGeom>
          <a:noFill/>
        </p:spPr>
        <p:txBody>
          <a:bodyPr wrap="square" rtlCol="0">
            <a:spAutoFit/>
          </a:bodyPr>
          <a:lstStyle/>
          <a:p>
            <a:pPr algn="ctr"/>
            <a:r>
              <a:rPr lang="fr-FR" dirty="0" smtClean="0"/>
              <a:t>Touche du palpeur</a:t>
            </a:r>
            <a:endParaRPr lang="fr-FR" dirty="0"/>
          </a:p>
        </p:txBody>
      </p:sp>
      <p:cxnSp>
        <p:nvCxnSpPr>
          <p:cNvPr id="33" name="Connecteur droit avec flèche 32"/>
          <p:cNvCxnSpPr>
            <a:endCxn id="5" idx="1"/>
          </p:cNvCxnSpPr>
          <p:nvPr/>
        </p:nvCxnSpPr>
        <p:spPr>
          <a:xfrm>
            <a:off x="1843263" y="3024833"/>
            <a:ext cx="746662" cy="32003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a:spLocks noChangeArrowheads="1"/>
          </p:cNvSpPr>
          <p:nvPr/>
        </p:nvSpPr>
        <p:spPr bwMode="auto">
          <a:xfrm>
            <a:off x="152400" y="79375"/>
            <a:ext cx="4175823"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CORRECTION DE L'ECART</a:t>
            </a:r>
            <a:endParaRPr lang="fr-FR" altLang="fr-FR" sz="2400" b="1" dirty="0">
              <a:latin typeface="Arial" charset="0"/>
            </a:endParaRPr>
          </a:p>
        </p:txBody>
      </p:sp>
      <p:sp>
        <p:nvSpPr>
          <p:cNvPr id="17" name="ZoneTexte 16"/>
          <p:cNvSpPr txBox="1"/>
          <p:nvPr/>
        </p:nvSpPr>
        <p:spPr>
          <a:xfrm>
            <a:off x="484257" y="1020726"/>
            <a:ext cx="5520486" cy="369332"/>
          </a:xfrm>
          <a:prstGeom prst="rect">
            <a:avLst/>
          </a:prstGeom>
          <a:noFill/>
        </p:spPr>
        <p:txBody>
          <a:bodyPr wrap="none" rtlCol="0">
            <a:spAutoFit/>
          </a:bodyPr>
          <a:lstStyle/>
          <a:p>
            <a:r>
              <a:rPr lang="fr-FR" dirty="0" smtClean="0"/>
              <a:t>L'écart est toujours mesuré selon la normale à la surface.</a:t>
            </a:r>
            <a:endParaRPr lang="fr-FR" dirty="0"/>
          </a:p>
        </p:txBody>
      </p:sp>
    </p:spTree>
    <p:extLst>
      <p:ext uri="{BB962C8B-B14F-4D97-AF65-F5344CB8AC3E}">
        <p14:creationId xmlns:p14="http://schemas.microsoft.com/office/powerpoint/2010/main" val="306890298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59"/>
          <p:cNvSpPr>
            <a:spLocks noChangeArrowheads="1"/>
          </p:cNvSpPr>
          <p:nvPr/>
        </p:nvSpPr>
        <p:spPr bwMode="auto">
          <a:xfrm>
            <a:off x="152400" y="79375"/>
            <a:ext cx="6622647"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TRONÇON D'UNE SURFACE QUELCONQUE</a:t>
            </a:r>
            <a:endParaRPr lang="fr-FR" altLang="fr-FR" sz="2400" b="1" dirty="0">
              <a:latin typeface="Arial" charset="0"/>
            </a:endParaRPr>
          </a:p>
        </p:txBody>
      </p:sp>
      <p:sp>
        <p:nvSpPr>
          <p:cNvPr id="14340" name="Forme libre 6"/>
          <p:cNvSpPr>
            <a:spLocks/>
          </p:cNvSpPr>
          <p:nvPr/>
        </p:nvSpPr>
        <p:spPr bwMode="auto">
          <a:xfrm>
            <a:off x="1527175" y="2107545"/>
            <a:ext cx="481013" cy="238125"/>
          </a:xfrm>
          <a:custGeom>
            <a:avLst/>
            <a:gdLst>
              <a:gd name="T0" fmla="*/ 0 w 480513"/>
              <a:gd name="T1" fmla="*/ 140894 h 238183"/>
              <a:gd name="T2" fmla="*/ 139895 w 480513"/>
              <a:gd name="T3" fmla="*/ 677 h 238183"/>
              <a:gd name="T4" fmla="*/ 495984 w 480513"/>
              <a:gd name="T5" fmla="*/ 94161 h 238183"/>
              <a:gd name="T6" fmla="*/ 432398 w 480513"/>
              <a:gd name="T7" fmla="*/ 234385 h 238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0513" h="238183">
                <a:moveTo>
                  <a:pt x="0" y="143181"/>
                </a:moveTo>
                <a:cubicBezTo>
                  <a:pt x="26719" y="75887"/>
                  <a:pt x="53439" y="8594"/>
                  <a:pt x="130629" y="677"/>
                </a:cubicBezTo>
                <a:cubicBezTo>
                  <a:pt x="207819" y="-7240"/>
                  <a:pt x="417616" y="56095"/>
                  <a:pt x="463138" y="95679"/>
                </a:cubicBezTo>
                <a:cubicBezTo>
                  <a:pt x="508660" y="135263"/>
                  <a:pt x="456210" y="186723"/>
                  <a:pt x="403761" y="238183"/>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4341" name="Groupe 15"/>
          <p:cNvGrpSpPr>
            <a:grpSpLocks/>
          </p:cNvGrpSpPr>
          <p:nvPr/>
        </p:nvGrpSpPr>
        <p:grpSpPr bwMode="auto">
          <a:xfrm>
            <a:off x="393700" y="2201207"/>
            <a:ext cx="2400300" cy="3670300"/>
            <a:chOff x="932254" y="2310608"/>
            <a:chExt cx="2400300" cy="3670300"/>
          </a:xfrm>
        </p:grpSpPr>
        <p:sp>
          <p:nvSpPr>
            <p:cNvPr id="14434" name="Forme libre 2"/>
            <p:cNvSpPr>
              <a:spLocks/>
            </p:cNvSpPr>
            <p:nvPr/>
          </p:nvSpPr>
          <p:spPr bwMode="auto">
            <a:xfrm>
              <a:off x="932254" y="2359820"/>
              <a:ext cx="1219200" cy="3502025"/>
            </a:xfrm>
            <a:custGeom>
              <a:avLst/>
              <a:gdLst>
                <a:gd name="T0" fmla="*/ 1158593 w 1219093"/>
                <a:gd name="T1" fmla="*/ 0 h 3503220"/>
                <a:gd name="T2" fmla="*/ 1098866 w 1219093"/>
                <a:gd name="T3" fmla="*/ 1706805 h 3503220"/>
                <a:gd name="T4" fmla="*/ 0 w 1219093"/>
                <a:gd name="T5" fmla="*/ 3425218 h 3503220"/>
                <a:gd name="T6" fmla="*/ 0 60000 65536"/>
                <a:gd name="T7" fmla="*/ 0 60000 65536"/>
                <a:gd name="T8" fmla="*/ 0 60000 65536"/>
              </a:gdLst>
              <a:ahLst/>
              <a:cxnLst>
                <a:cxn ang="T6">
                  <a:pos x="T0" y="T1"/>
                </a:cxn>
                <a:cxn ang="T7">
                  <a:pos x="T2" y="T3"/>
                </a:cxn>
                <a:cxn ang="T8">
                  <a:pos x="T4" y="T5"/>
                </a:cxn>
              </a:cxnLst>
              <a:rect l="0" t="0" r="r" b="b"/>
              <a:pathLst>
                <a:path w="1219093" h="3503220">
                  <a:moveTo>
                    <a:pt x="1151906" y="0"/>
                  </a:moveTo>
                  <a:cubicBezTo>
                    <a:pt x="1218210" y="580901"/>
                    <a:pt x="1284514" y="1161802"/>
                    <a:pt x="1092530" y="1745672"/>
                  </a:cubicBezTo>
                  <a:cubicBezTo>
                    <a:pt x="900546" y="2329542"/>
                    <a:pt x="450273" y="2916381"/>
                    <a:pt x="0" y="3503220"/>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435" name="Forme libre 3"/>
            <p:cNvSpPr>
              <a:spLocks/>
            </p:cNvSpPr>
            <p:nvPr/>
          </p:nvSpPr>
          <p:spPr bwMode="auto">
            <a:xfrm>
              <a:off x="2476892" y="2418558"/>
              <a:ext cx="700087" cy="3562350"/>
            </a:xfrm>
            <a:custGeom>
              <a:avLst/>
              <a:gdLst>
                <a:gd name="T0" fmla="*/ 0 w 700644"/>
                <a:gd name="T1" fmla="*/ 0 h 3562598"/>
                <a:gd name="T2" fmla="*/ 304240 w 700644"/>
                <a:gd name="T3" fmla="*/ 1442139 h 3562598"/>
                <a:gd name="T4" fmla="*/ 664816 w 700644"/>
                <a:gd name="T5" fmla="*/ 3546267 h 3562598"/>
                <a:gd name="T6" fmla="*/ 0 60000 65536"/>
                <a:gd name="T7" fmla="*/ 0 60000 65536"/>
                <a:gd name="T8" fmla="*/ 0 60000 65536"/>
              </a:gdLst>
              <a:ahLst/>
              <a:cxnLst>
                <a:cxn ang="T6">
                  <a:pos x="T0" y="T1"/>
                </a:cxn>
                <a:cxn ang="T7">
                  <a:pos x="T2" y="T3"/>
                </a:cxn>
                <a:cxn ang="T8">
                  <a:pos x="T4" y="T5"/>
                </a:cxn>
              </a:cxnLst>
              <a:rect l="0" t="0" r="r" b="b"/>
              <a:pathLst>
                <a:path w="700644" h="3562598">
                  <a:moveTo>
                    <a:pt x="0" y="0"/>
                  </a:moveTo>
                  <a:cubicBezTo>
                    <a:pt x="101930" y="427512"/>
                    <a:pt x="203860" y="855024"/>
                    <a:pt x="320634" y="1448790"/>
                  </a:cubicBezTo>
                  <a:cubicBezTo>
                    <a:pt x="437408" y="2042556"/>
                    <a:pt x="569026" y="2802577"/>
                    <a:pt x="700644" y="3562598"/>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436" name="Forme libre 4"/>
            <p:cNvSpPr>
              <a:spLocks/>
            </p:cNvSpPr>
            <p:nvPr/>
          </p:nvSpPr>
          <p:spPr bwMode="auto">
            <a:xfrm>
              <a:off x="2095892" y="2310608"/>
              <a:ext cx="368300" cy="131762"/>
            </a:xfrm>
            <a:custGeom>
              <a:avLst/>
              <a:gdLst>
                <a:gd name="T0" fmla="*/ 0 w 368135"/>
                <a:gd name="T1" fmla="*/ 60382 h 132135"/>
                <a:gd name="T2" fmla="*/ 146781 w 368135"/>
                <a:gd name="T3" fmla="*/ 1242 h 132135"/>
                <a:gd name="T4" fmla="*/ 379185 w 368135"/>
                <a:gd name="T5" fmla="*/ 109650 h 132135"/>
                <a:gd name="T6" fmla="*/ 0 60000 65536"/>
                <a:gd name="T7" fmla="*/ 0 60000 65536"/>
                <a:gd name="T8" fmla="*/ 0 60000 65536"/>
              </a:gdLst>
              <a:ahLst/>
              <a:cxnLst>
                <a:cxn ang="T6">
                  <a:pos x="T0" y="T1"/>
                </a:cxn>
                <a:cxn ang="T7">
                  <a:pos x="T2" y="T3"/>
                </a:cxn>
                <a:cxn ang="T8">
                  <a:pos x="T4" y="T5"/>
                </a:cxn>
              </a:cxnLst>
              <a:rect l="0" t="0" r="r" b="b"/>
              <a:pathLst>
                <a:path w="368135" h="132135">
                  <a:moveTo>
                    <a:pt x="0" y="72758"/>
                  </a:moveTo>
                  <a:cubicBezTo>
                    <a:pt x="40574" y="32184"/>
                    <a:pt x="81148" y="-8390"/>
                    <a:pt x="142504" y="1506"/>
                  </a:cubicBezTo>
                  <a:cubicBezTo>
                    <a:pt x="203860" y="11402"/>
                    <a:pt x="285997" y="71768"/>
                    <a:pt x="368135" y="132135"/>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437" name="Forme libre 5"/>
            <p:cNvSpPr>
              <a:spLocks/>
            </p:cNvSpPr>
            <p:nvPr/>
          </p:nvSpPr>
          <p:spPr bwMode="auto">
            <a:xfrm>
              <a:off x="979879" y="5598320"/>
              <a:ext cx="2173288" cy="382588"/>
            </a:xfrm>
            <a:custGeom>
              <a:avLst/>
              <a:gdLst>
                <a:gd name="T0" fmla="*/ 0 w 2173185"/>
                <a:gd name="T1" fmla="*/ 230651 h 382826"/>
                <a:gd name="T2" fmla="*/ 1369952 w 2173185"/>
                <a:gd name="T3" fmla="*/ 2683 h 382826"/>
                <a:gd name="T4" fmla="*/ 2179983 w 2173185"/>
                <a:gd name="T5" fmla="*/ 367419 h 382826"/>
                <a:gd name="T6" fmla="*/ 0 60000 65536"/>
                <a:gd name="T7" fmla="*/ 0 60000 65536"/>
                <a:gd name="T8" fmla="*/ 0 60000 65536"/>
              </a:gdLst>
              <a:ahLst/>
              <a:cxnLst>
                <a:cxn ang="T6">
                  <a:pos x="T0" y="T1"/>
                </a:cxn>
                <a:cxn ang="T7">
                  <a:pos x="T2" y="T3"/>
                </a:cxn>
                <a:cxn ang="T8">
                  <a:pos x="T4" y="T5"/>
                </a:cxn>
              </a:cxnLst>
              <a:rect l="0" t="0" r="r" b="b"/>
              <a:pathLst>
                <a:path w="2173185" h="382826">
                  <a:moveTo>
                    <a:pt x="0" y="240322"/>
                  </a:moveTo>
                  <a:cubicBezTo>
                    <a:pt x="501732" y="109693"/>
                    <a:pt x="1003465" y="-20936"/>
                    <a:pt x="1365662" y="2815"/>
                  </a:cubicBezTo>
                  <a:cubicBezTo>
                    <a:pt x="1727860" y="26566"/>
                    <a:pt x="1950522" y="204696"/>
                    <a:pt x="2173185" y="382826"/>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438" name="Forme libre 7"/>
            <p:cNvSpPr>
              <a:spLocks/>
            </p:cNvSpPr>
            <p:nvPr/>
          </p:nvSpPr>
          <p:spPr bwMode="auto">
            <a:xfrm>
              <a:off x="2572142" y="2359820"/>
              <a:ext cx="760412" cy="3621088"/>
            </a:xfrm>
            <a:custGeom>
              <a:avLst/>
              <a:gdLst>
                <a:gd name="T0" fmla="*/ 0 w 761134"/>
                <a:gd name="T1" fmla="*/ 0 h 3721915"/>
                <a:gd name="T2" fmla="*/ 278857 w 761134"/>
                <a:gd name="T3" fmla="*/ 186745 h 3721915"/>
                <a:gd name="T4" fmla="*/ 669258 w 761134"/>
                <a:gd name="T5" fmla="*/ 545148 h 3721915"/>
                <a:gd name="T6" fmla="*/ 691567 w 761134"/>
                <a:gd name="T7" fmla="*/ 575330 h 37219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1134" h="3721915">
                  <a:moveTo>
                    <a:pt x="0" y="0"/>
                  </a:moveTo>
                  <a:cubicBezTo>
                    <a:pt x="89065" y="301831"/>
                    <a:pt x="178130" y="603662"/>
                    <a:pt x="296883" y="1175657"/>
                  </a:cubicBezTo>
                  <a:cubicBezTo>
                    <a:pt x="415636" y="1747652"/>
                    <a:pt x="639288" y="3024249"/>
                    <a:pt x="712519" y="3431968"/>
                  </a:cubicBezTo>
                  <a:cubicBezTo>
                    <a:pt x="785750" y="3839687"/>
                    <a:pt x="761010" y="3730830"/>
                    <a:pt x="736270" y="3621974"/>
                  </a:cubicBez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cxnSp>
        <p:nvCxnSpPr>
          <p:cNvPr id="14342" name="Connecteur droit 9"/>
          <p:cNvCxnSpPr>
            <a:cxnSpLocks noChangeShapeType="1"/>
          </p:cNvCxnSpPr>
          <p:nvPr/>
        </p:nvCxnSpPr>
        <p:spPr bwMode="auto">
          <a:xfrm flipV="1">
            <a:off x="2641600" y="5871507"/>
            <a:ext cx="166688"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4344" name="Groupe 20"/>
          <p:cNvGrpSpPr>
            <a:grpSpLocks/>
          </p:cNvGrpSpPr>
          <p:nvPr/>
        </p:nvGrpSpPr>
        <p:grpSpPr bwMode="auto">
          <a:xfrm>
            <a:off x="1798638" y="3583920"/>
            <a:ext cx="80962" cy="82550"/>
            <a:chOff x="3021281" y="2764692"/>
            <a:chExt cx="81480" cy="81481"/>
          </a:xfrm>
        </p:grpSpPr>
        <p:cxnSp>
          <p:nvCxnSpPr>
            <p:cNvPr id="14432"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33"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 name="Espace réservé du numéro de diapositive 1"/>
          <p:cNvSpPr>
            <a:spLocks noGrp="1"/>
          </p:cNvSpPr>
          <p:nvPr>
            <p:ph type="sldNum" sz="quarter" idx="12"/>
          </p:nvPr>
        </p:nvSpPr>
        <p:spPr/>
        <p:txBody>
          <a:bodyPr/>
          <a:lstStyle/>
          <a:p>
            <a:pPr>
              <a:defRPr/>
            </a:pPr>
            <a:fld id="{36C1A099-0A60-48E0-BB0F-C1ACCA114D8D}" type="slidenum">
              <a:rPr lang="fr-FR" smtClean="0"/>
              <a:pPr>
                <a:defRPr/>
              </a:pPr>
              <a:t>61</a:t>
            </a:fld>
            <a:endParaRPr lang="fr-FR" dirty="0"/>
          </a:p>
        </p:txBody>
      </p:sp>
      <p:sp>
        <p:nvSpPr>
          <p:cNvPr id="14358" name="Freeform 8"/>
          <p:cNvSpPr>
            <a:spLocks/>
          </p:cNvSpPr>
          <p:nvPr/>
        </p:nvSpPr>
        <p:spPr bwMode="auto">
          <a:xfrm>
            <a:off x="1563687" y="5487816"/>
            <a:ext cx="203200" cy="103188"/>
          </a:xfrm>
          <a:custGeom>
            <a:avLst/>
            <a:gdLst>
              <a:gd name="T0" fmla="*/ 0 w 128"/>
              <a:gd name="T1" fmla="*/ 0 h 65"/>
              <a:gd name="T2" fmla="*/ 2147483647 w 128"/>
              <a:gd name="T3" fmla="*/ 2147483647 h 65"/>
              <a:gd name="T4" fmla="*/ 2147483647 w 128"/>
              <a:gd name="T5" fmla="*/ 0 h 65"/>
              <a:gd name="T6" fmla="*/ 0 w 128"/>
              <a:gd name="T7" fmla="*/ 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5">
                <a:moveTo>
                  <a:pt x="0" y="0"/>
                </a:moveTo>
                <a:lnTo>
                  <a:pt x="64" y="64"/>
                </a:lnTo>
                <a:lnTo>
                  <a:pt x="127"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359" name="Rectangle 10"/>
          <p:cNvSpPr>
            <a:spLocks noChangeArrowheads="1"/>
          </p:cNvSpPr>
          <p:nvPr/>
        </p:nvSpPr>
        <p:spPr bwMode="auto">
          <a:xfrm>
            <a:off x="1504950" y="5735466"/>
            <a:ext cx="32220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P</a:t>
            </a:r>
            <a:endParaRPr lang="fr-FR" altLang="fr-FR" sz="1600" dirty="0">
              <a:solidFill>
                <a:srgbClr val="000000"/>
              </a:solidFill>
              <a:latin typeface="Arial" charset="0"/>
            </a:endParaRPr>
          </a:p>
        </p:txBody>
      </p:sp>
      <p:sp>
        <p:nvSpPr>
          <p:cNvPr id="14360" name="Rectangle 11"/>
          <p:cNvSpPr>
            <a:spLocks noChangeArrowheads="1"/>
          </p:cNvSpPr>
          <p:nvPr/>
        </p:nvSpPr>
        <p:spPr bwMode="auto">
          <a:xfrm>
            <a:off x="1519237" y="5764041"/>
            <a:ext cx="290513"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4361" name="Line 12"/>
          <p:cNvSpPr>
            <a:spLocks noChangeShapeType="1"/>
          </p:cNvSpPr>
          <p:nvPr/>
        </p:nvSpPr>
        <p:spPr bwMode="auto">
          <a:xfrm flipV="1">
            <a:off x="1663700" y="5571954"/>
            <a:ext cx="0" cy="1857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368" name="Forme libre 5"/>
          <p:cNvSpPr>
            <a:spLocks/>
          </p:cNvSpPr>
          <p:nvPr/>
        </p:nvSpPr>
        <p:spPr bwMode="auto">
          <a:xfrm>
            <a:off x="868363" y="3350557"/>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nvGrpSpPr>
          <p:cNvPr id="14371" name="Groupe 20"/>
          <p:cNvGrpSpPr>
            <a:grpSpLocks/>
          </p:cNvGrpSpPr>
          <p:nvPr/>
        </p:nvGrpSpPr>
        <p:grpSpPr bwMode="auto">
          <a:xfrm>
            <a:off x="1601788" y="3469620"/>
            <a:ext cx="80962" cy="82550"/>
            <a:chOff x="3021281" y="2764692"/>
            <a:chExt cx="81480" cy="81481"/>
          </a:xfrm>
        </p:grpSpPr>
        <p:cxnSp>
          <p:nvCxnSpPr>
            <p:cNvPr id="14426"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27"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4373" name="Groupe 20"/>
          <p:cNvGrpSpPr>
            <a:grpSpLocks/>
          </p:cNvGrpSpPr>
          <p:nvPr/>
        </p:nvGrpSpPr>
        <p:grpSpPr bwMode="auto">
          <a:xfrm>
            <a:off x="2206625" y="3487082"/>
            <a:ext cx="82550" cy="82550"/>
            <a:chOff x="3021281" y="2764692"/>
            <a:chExt cx="81480" cy="81481"/>
          </a:xfrm>
        </p:grpSpPr>
        <p:cxnSp>
          <p:nvCxnSpPr>
            <p:cNvPr id="14422"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23"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4374" name="Groupe 20"/>
          <p:cNvGrpSpPr>
            <a:grpSpLocks/>
          </p:cNvGrpSpPr>
          <p:nvPr/>
        </p:nvGrpSpPr>
        <p:grpSpPr bwMode="auto">
          <a:xfrm>
            <a:off x="2359025" y="3639482"/>
            <a:ext cx="82550" cy="82550"/>
            <a:chOff x="3021281" y="2764692"/>
            <a:chExt cx="81480" cy="81481"/>
          </a:xfrm>
        </p:grpSpPr>
        <p:cxnSp>
          <p:nvCxnSpPr>
            <p:cNvPr id="14420"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21"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4375" name="Groupe 20"/>
          <p:cNvGrpSpPr>
            <a:grpSpLocks/>
          </p:cNvGrpSpPr>
          <p:nvPr/>
        </p:nvGrpSpPr>
        <p:grpSpPr bwMode="auto">
          <a:xfrm>
            <a:off x="2124075" y="3639482"/>
            <a:ext cx="80963" cy="82550"/>
            <a:chOff x="3021281" y="2764692"/>
            <a:chExt cx="81480" cy="81481"/>
          </a:xfrm>
        </p:grpSpPr>
        <p:cxnSp>
          <p:nvCxnSpPr>
            <p:cNvPr id="14418"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19"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4376" name="Groupe 20"/>
          <p:cNvGrpSpPr>
            <a:grpSpLocks/>
          </p:cNvGrpSpPr>
          <p:nvPr/>
        </p:nvGrpSpPr>
        <p:grpSpPr bwMode="auto">
          <a:xfrm>
            <a:off x="2249488" y="3802995"/>
            <a:ext cx="80962" cy="82550"/>
            <a:chOff x="3021281" y="2764692"/>
            <a:chExt cx="81480" cy="81481"/>
          </a:xfrm>
        </p:grpSpPr>
        <p:cxnSp>
          <p:nvCxnSpPr>
            <p:cNvPr id="14416"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17"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 name="ZoneTexte 7"/>
          <p:cNvSpPr txBox="1"/>
          <p:nvPr/>
        </p:nvSpPr>
        <p:spPr>
          <a:xfrm>
            <a:off x="7213081" y="2337730"/>
            <a:ext cx="1232745" cy="646331"/>
          </a:xfrm>
          <a:prstGeom prst="rect">
            <a:avLst/>
          </a:prstGeom>
          <a:noFill/>
        </p:spPr>
        <p:txBody>
          <a:bodyPr wrap="square" rtlCol="0">
            <a:spAutoFit/>
          </a:bodyPr>
          <a:lstStyle/>
          <a:p>
            <a:r>
              <a:rPr lang="fr-FR" dirty="0" smtClean="0"/>
              <a:t>Zone de tolérance</a:t>
            </a:r>
            <a:endParaRPr lang="fr-FR" dirty="0"/>
          </a:p>
        </p:txBody>
      </p:sp>
      <p:sp>
        <p:nvSpPr>
          <p:cNvPr id="94" name="Forme libre 5"/>
          <p:cNvSpPr>
            <a:spLocks/>
          </p:cNvSpPr>
          <p:nvPr/>
        </p:nvSpPr>
        <p:spPr bwMode="auto">
          <a:xfrm>
            <a:off x="852488" y="3916501"/>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5" name="Forme libre 5"/>
          <p:cNvSpPr>
            <a:spLocks/>
          </p:cNvSpPr>
          <p:nvPr/>
        </p:nvSpPr>
        <p:spPr bwMode="auto">
          <a:xfrm>
            <a:off x="836613" y="4482445"/>
            <a:ext cx="2362200" cy="827088"/>
          </a:xfrm>
          <a:custGeom>
            <a:avLst/>
            <a:gdLst>
              <a:gd name="T0" fmla="*/ 489858 w 2362200"/>
              <a:gd name="T1" fmla="*/ 0 h 827315"/>
              <a:gd name="T2" fmla="*/ 489858 w 2362200"/>
              <a:gd name="T3" fmla="*/ 0 h 827315"/>
              <a:gd name="T4" fmla="*/ 0 w 2362200"/>
              <a:gd name="T5" fmla="*/ 314130 h 827315"/>
              <a:gd name="T6" fmla="*/ 1872343 w 2362200"/>
              <a:gd name="T7" fmla="*/ 823231 h 827315"/>
              <a:gd name="T8" fmla="*/ 2362200 w 2362200"/>
              <a:gd name="T9" fmla="*/ 444111 h 827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2200" h="827315">
                <a:moveTo>
                  <a:pt x="489858" y="0"/>
                </a:moveTo>
                <a:lnTo>
                  <a:pt x="489858" y="0"/>
                </a:lnTo>
                <a:lnTo>
                  <a:pt x="0" y="315686"/>
                </a:lnTo>
                <a:lnTo>
                  <a:pt x="1872343" y="827315"/>
                </a:lnTo>
                <a:lnTo>
                  <a:pt x="2362200" y="446315"/>
                </a:lnTo>
              </a:path>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 name="ZoneTexte 11"/>
          <p:cNvSpPr txBox="1"/>
          <p:nvPr/>
        </p:nvSpPr>
        <p:spPr>
          <a:xfrm>
            <a:off x="152400" y="667265"/>
            <a:ext cx="8855676" cy="646331"/>
          </a:xfrm>
          <a:prstGeom prst="rect">
            <a:avLst/>
          </a:prstGeom>
          <a:noFill/>
        </p:spPr>
        <p:txBody>
          <a:bodyPr wrap="square" rtlCol="0">
            <a:spAutoFit/>
          </a:bodyPr>
          <a:lstStyle/>
          <a:p>
            <a:r>
              <a:rPr lang="fr-FR" dirty="0" smtClean="0"/>
              <a:t>Les points prélevés au voisinage du plan d'intersection doivent être dans la zone de tolérance.</a:t>
            </a:r>
          </a:p>
        </p:txBody>
      </p:sp>
      <p:sp>
        <p:nvSpPr>
          <p:cNvPr id="64" name="Forme libre 6"/>
          <p:cNvSpPr>
            <a:spLocks/>
          </p:cNvSpPr>
          <p:nvPr/>
        </p:nvSpPr>
        <p:spPr bwMode="auto">
          <a:xfrm>
            <a:off x="6035156" y="2145644"/>
            <a:ext cx="481013" cy="238125"/>
          </a:xfrm>
          <a:custGeom>
            <a:avLst/>
            <a:gdLst>
              <a:gd name="T0" fmla="*/ 0 w 480513"/>
              <a:gd name="T1" fmla="*/ 140894 h 238183"/>
              <a:gd name="T2" fmla="*/ 139895 w 480513"/>
              <a:gd name="T3" fmla="*/ 677 h 238183"/>
              <a:gd name="T4" fmla="*/ 495984 w 480513"/>
              <a:gd name="T5" fmla="*/ 94161 h 238183"/>
              <a:gd name="T6" fmla="*/ 432398 w 480513"/>
              <a:gd name="T7" fmla="*/ 234385 h 238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0513" h="238183">
                <a:moveTo>
                  <a:pt x="0" y="143181"/>
                </a:moveTo>
                <a:cubicBezTo>
                  <a:pt x="26719" y="75887"/>
                  <a:pt x="53439" y="8594"/>
                  <a:pt x="130629" y="677"/>
                </a:cubicBezTo>
                <a:cubicBezTo>
                  <a:pt x="207819" y="-7240"/>
                  <a:pt x="417616" y="56095"/>
                  <a:pt x="463138" y="95679"/>
                </a:cubicBezTo>
                <a:cubicBezTo>
                  <a:pt x="508660" y="135263"/>
                  <a:pt x="456210" y="186723"/>
                  <a:pt x="403761" y="238183"/>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6" name="Forme libre 2"/>
          <p:cNvSpPr>
            <a:spLocks/>
          </p:cNvSpPr>
          <p:nvPr/>
        </p:nvSpPr>
        <p:spPr bwMode="auto">
          <a:xfrm>
            <a:off x="4901681" y="2288518"/>
            <a:ext cx="1219200" cy="3502025"/>
          </a:xfrm>
          <a:custGeom>
            <a:avLst/>
            <a:gdLst>
              <a:gd name="T0" fmla="*/ 1158593 w 1219093"/>
              <a:gd name="T1" fmla="*/ 0 h 3503220"/>
              <a:gd name="T2" fmla="*/ 1098866 w 1219093"/>
              <a:gd name="T3" fmla="*/ 1706805 h 3503220"/>
              <a:gd name="T4" fmla="*/ 0 w 1219093"/>
              <a:gd name="T5" fmla="*/ 3425218 h 3503220"/>
              <a:gd name="T6" fmla="*/ 0 60000 65536"/>
              <a:gd name="T7" fmla="*/ 0 60000 65536"/>
              <a:gd name="T8" fmla="*/ 0 60000 65536"/>
            </a:gdLst>
            <a:ahLst/>
            <a:cxnLst>
              <a:cxn ang="T6">
                <a:pos x="T0" y="T1"/>
              </a:cxn>
              <a:cxn ang="T7">
                <a:pos x="T2" y="T3"/>
              </a:cxn>
              <a:cxn ang="T8">
                <a:pos x="T4" y="T5"/>
              </a:cxn>
            </a:cxnLst>
            <a:rect l="0" t="0" r="r" b="b"/>
            <a:pathLst>
              <a:path w="1219093" h="3503220">
                <a:moveTo>
                  <a:pt x="1151906" y="0"/>
                </a:moveTo>
                <a:cubicBezTo>
                  <a:pt x="1218210" y="580901"/>
                  <a:pt x="1284514" y="1161802"/>
                  <a:pt x="1092530" y="1745672"/>
                </a:cubicBezTo>
                <a:cubicBezTo>
                  <a:pt x="900546" y="2329542"/>
                  <a:pt x="450273" y="2916381"/>
                  <a:pt x="0" y="3503220"/>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7" name="Forme libre 3"/>
          <p:cNvSpPr>
            <a:spLocks/>
          </p:cNvSpPr>
          <p:nvPr/>
        </p:nvSpPr>
        <p:spPr bwMode="auto">
          <a:xfrm>
            <a:off x="6446319" y="2347256"/>
            <a:ext cx="700087" cy="3562350"/>
          </a:xfrm>
          <a:custGeom>
            <a:avLst/>
            <a:gdLst>
              <a:gd name="T0" fmla="*/ 0 w 700644"/>
              <a:gd name="T1" fmla="*/ 0 h 3562598"/>
              <a:gd name="T2" fmla="*/ 304240 w 700644"/>
              <a:gd name="T3" fmla="*/ 1442139 h 3562598"/>
              <a:gd name="T4" fmla="*/ 664816 w 700644"/>
              <a:gd name="T5" fmla="*/ 3546267 h 3562598"/>
              <a:gd name="T6" fmla="*/ 0 60000 65536"/>
              <a:gd name="T7" fmla="*/ 0 60000 65536"/>
              <a:gd name="T8" fmla="*/ 0 60000 65536"/>
            </a:gdLst>
            <a:ahLst/>
            <a:cxnLst>
              <a:cxn ang="T6">
                <a:pos x="T0" y="T1"/>
              </a:cxn>
              <a:cxn ang="T7">
                <a:pos x="T2" y="T3"/>
              </a:cxn>
              <a:cxn ang="T8">
                <a:pos x="T4" y="T5"/>
              </a:cxn>
            </a:cxnLst>
            <a:rect l="0" t="0" r="r" b="b"/>
            <a:pathLst>
              <a:path w="700644" h="3562598">
                <a:moveTo>
                  <a:pt x="0" y="0"/>
                </a:moveTo>
                <a:cubicBezTo>
                  <a:pt x="101930" y="427512"/>
                  <a:pt x="203860" y="855024"/>
                  <a:pt x="320634" y="1448790"/>
                </a:cubicBezTo>
                <a:cubicBezTo>
                  <a:pt x="437408" y="2042556"/>
                  <a:pt x="569026" y="2802577"/>
                  <a:pt x="700644" y="3562598"/>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8" name="Forme libre 4"/>
          <p:cNvSpPr>
            <a:spLocks/>
          </p:cNvSpPr>
          <p:nvPr/>
        </p:nvSpPr>
        <p:spPr bwMode="auto">
          <a:xfrm>
            <a:off x="6055793" y="2235926"/>
            <a:ext cx="377825" cy="135142"/>
          </a:xfrm>
          <a:custGeom>
            <a:avLst/>
            <a:gdLst>
              <a:gd name="T0" fmla="*/ 0 w 368135"/>
              <a:gd name="T1" fmla="*/ 60382 h 132135"/>
              <a:gd name="T2" fmla="*/ 146781 w 368135"/>
              <a:gd name="T3" fmla="*/ 1242 h 132135"/>
              <a:gd name="T4" fmla="*/ 379185 w 368135"/>
              <a:gd name="T5" fmla="*/ 109650 h 132135"/>
              <a:gd name="T6" fmla="*/ 0 60000 65536"/>
              <a:gd name="T7" fmla="*/ 0 60000 65536"/>
              <a:gd name="T8" fmla="*/ 0 60000 65536"/>
              <a:gd name="connsiteX0" fmla="*/ 0 w 377656"/>
              <a:gd name="connsiteY0" fmla="*/ 37941 h 135525"/>
              <a:gd name="connsiteX1" fmla="*/ 152025 w 377656"/>
              <a:gd name="connsiteY1" fmla="*/ 4896 h 135525"/>
              <a:gd name="connsiteX2" fmla="*/ 377656 w 377656"/>
              <a:gd name="connsiteY2" fmla="*/ 135525 h 135525"/>
            </a:gdLst>
            <a:ahLst/>
            <a:cxnLst>
              <a:cxn ang="0">
                <a:pos x="connsiteX0" y="connsiteY0"/>
              </a:cxn>
              <a:cxn ang="0">
                <a:pos x="connsiteX1" y="connsiteY1"/>
              </a:cxn>
              <a:cxn ang="0">
                <a:pos x="connsiteX2" y="connsiteY2"/>
              </a:cxn>
            </a:cxnLst>
            <a:rect l="l" t="t" r="r" b="b"/>
            <a:pathLst>
              <a:path w="377656" h="135525">
                <a:moveTo>
                  <a:pt x="0" y="37941"/>
                </a:moveTo>
                <a:cubicBezTo>
                  <a:pt x="40574" y="-2633"/>
                  <a:pt x="90669" y="-5000"/>
                  <a:pt x="152025" y="4896"/>
                </a:cubicBezTo>
                <a:cubicBezTo>
                  <a:pt x="213381" y="14792"/>
                  <a:pt x="295518" y="75158"/>
                  <a:pt x="377656" y="135525"/>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9" name="Forme libre 5"/>
          <p:cNvSpPr>
            <a:spLocks/>
          </p:cNvSpPr>
          <p:nvPr/>
        </p:nvSpPr>
        <p:spPr bwMode="auto">
          <a:xfrm>
            <a:off x="4949306" y="5527018"/>
            <a:ext cx="2192338" cy="344488"/>
          </a:xfrm>
          <a:custGeom>
            <a:avLst/>
            <a:gdLst>
              <a:gd name="T0" fmla="*/ 0 w 2173185"/>
              <a:gd name="T1" fmla="*/ 230651 h 382826"/>
              <a:gd name="T2" fmla="*/ 1369952 w 2173185"/>
              <a:gd name="T3" fmla="*/ 2683 h 382826"/>
              <a:gd name="T4" fmla="*/ 2179983 w 2173185"/>
              <a:gd name="T5" fmla="*/ 367419 h 382826"/>
              <a:gd name="T6" fmla="*/ 0 60000 65536"/>
              <a:gd name="T7" fmla="*/ 0 60000 65536"/>
              <a:gd name="T8" fmla="*/ 0 60000 65536"/>
              <a:gd name="connsiteX0" fmla="*/ 0 w 2192234"/>
              <a:gd name="connsiteY0" fmla="*/ 240322 h 344702"/>
              <a:gd name="connsiteX1" fmla="*/ 1365662 w 2192234"/>
              <a:gd name="connsiteY1" fmla="*/ 2815 h 344702"/>
              <a:gd name="connsiteX2" fmla="*/ 2192234 w 2192234"/>
              <a:gd name="connsiteY2" fmla="*/ 344702 h 344702"/>
            </a:gdLst>
            <a:ahLst/>
            <a:cxnLst>
              <a:cxn ang="0">
                <a:pos x="connsiteX0" y="connsiteY0"/>
              </a:cxn>
              <a:cxn ang="0">
                <a:pos x="connsiteX1" y="connsiteY1"/>
              </a:cxn>
              <a:cxn ang="0">
                <a:pos x="connsiteX2" y="connsiteY2"/>
              </a:cxn>
            </a:cxnLst>
            <a:rect l="l" t="t" r="r" b="b"/>
            <a:pathLst>
              <a:path w="2192234" h="344702">
                <a:moveTo>
                  <a:pt x="0" y="240322"/>
                </a:moveTo>
                <a:cubicBezTo>
                  <a:pt x="501732" y="109693"/>
                  <a:pt x="1003465" y="-20936"/>
                  <a:pt x="1365662" y="2815"/>
                </a:cubicBezTo>
                <a:cubicBezTo>
                  <a:pt x="1727860" y="26566"/>
                  <a:pt x="1969571" y="166572"/>
                  <a:pt x="2192234" y="344702"/>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0" name="Forme libre 7"/>
          <p:cNvSpPr>
            <a:spLocks/>
          </p:cNvSpPr>
          <p:nvPr/>
        </p:nvSpPr>
        <p:spPr bwMode="auto">
          <a:xfrm>
            <a:off x="6588659" y="2221073"/>
            <a:ext cx="760412" cy="3621088"/>
          </a:xfrm>
          <a:custGeom>
            <a:avLst/>
            <a:gdLst>
              <a:gd name="T0" fmla="*/ 0 w 761134"/>
              <a:gd name="T1" fmla="*/ 0 h 3721915"/>
              <a:gd name="T2" fmla="*/ 278857 w 761134"/>
              <a:gd name="T3" fmla="*/ 186745 h 3721915"/>
              <a:gd name="T4" fmla="*/ 669258 w 761134"/>
              <a:gd name="T5" fmla="*/ 545148 h 3721915"/>
              <a:gd name="T6" fmla="*/ 691567 w 761134"/>
              <a:gd name="T7" fmla="*/ 575330 h 37219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1134" h="3721915">
                <a:moveTo>
                  <a:pt x="0" y="0"/>
                </a:moveTo>
                <a:cubicBezTo>
                  <a:pt x="89065" y="301831"/>
                  <a:pt x="178130" y="603662"/>
                  <a:pt x="296883" y="1175657"/>
                </a:cubicBezTo>
                <a:cubicBezTo>
                  <a:pt x="415636" y="1747652"/>
                  <a:pt x="639288" y="3024249"/>
                  <a:pt x="712519" y="3431968"/>
                </a:cubicBezTo>
                <a:cubicBezTo>
                  <a:pt x="785750" y="3839687"/>
                  <a:pt x="761010" y="3730830"/>
                  <a:pt x="736270" y="3621974"/>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71" name="Connecteur droit 9"/>
          <p:cNvCxnSpPr>
            <a:cxnSpLocks noChangeShapeType="1"/>
          </p:cNvCxnSpPr>
          <p:nvPr/>
        </p:nvCxnSpPr>
        <p:spPr bwMode="auto">
          <a:xfrm flipV="1">
            <a:off x="7213081" y="5802140"/>
            <a:ext cx="135990" cy="156678"/>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2" name="Groupe 20"/>
          <p:cNvGrpSpPr>
            <a:grpSpLocks/>
          </p:cNvGrpSpPr>
          <p:nvPr/>
        </p:nvGrpSpPr>
        <p:grpSpPr bwMode="auto">
          <a:xfrm>
            <a:off x="6306619" y="3622019"/>
            <a:ext cx="80962" cy="82550"/>
            <a:chOff x="3021281" y="2764692"/>
            <a:chExt cx="81480" cy="81481"/>
          </a:xfrm>
        </p:grpSpPr>
        <p:cxnSp>
          <p:nvCxnSpPr>
            <p:cNvPr id="73"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75" name="Freeform 8"/>
          <p:cNvSpPr>
            <a:spLocks/>
          </p:cNvSpPr>
          <p:nvPr/>
        </p:nvSpPr>
        <p:spPr bwMode="auto">
          <a:xfrm>
            <a:off x="6060556" y="5604254"/>
            <a:ext cx="203200" cy="103188"/>
          </a:xfrm>
          <a:custGeom>
            <a:avLst/>
            <a:gdLst>
              <a:gd name="T0" fmla="*/ 0 w 128"/>
              <a:gd name="T1" fmla="*/ 0 h 65"/>
              <a:gd name="T2" fmla="*/ 2147483647 w 128"/>
              <a:gd name="T3" fmla="*/ 2147483647 h 65"/>
              <a:gd name="T4" fmla="*/ 2147483647 w 128"/>
              <a:gd name="T5" fmla="*/ 0 h 65"/>
              <a:gd name="T6" fmla="*/ 0 w 128"/>
              <a:gd name="T7" fmla="*/ 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5">
                <a:moveTo>
                  <a:pt x="0" y="0"/>
                </a:moveTo>
                <a:lnTo>
                  <a:pt x="64" y="64"/>
                </a:lnTo>
                <a:lnTo>
                  <a:pt x="127"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6" name="Rectangle 10"/>
          <p:cNvSpPr>
            <a:spLocks noChangeArrowheads="1"/>
          </p:cNvSpPr>
          <p:nvPr/>
        </p:nvSpPr>
        <p:spPr bwMode="auto">
          <a:xfrm>
            <a:off x="6001819" y="5851904"/>
            <a:ext cx="32220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P</a:t>
            </a:r>
            <a:endParaRPr lang="fr-FR" altLang="fr-FR" sz="1600" dirty="0">
              <a:solidFill>
                <a:srgbClr val="000000"/>
              </a:solidFill>
              <a:latin typeface="Arial" charset="0"/>
            </a:endParaRPr>
          </a:p>
        </p:txBody>
      </p:sp>
      <p:sp>
        <p:nvSpPr>
          <p:cNvPr id="77" name="Rectangle 11"/>
          <p:cNvSpPr>
            <a:spLocks noChangeArrowheads="1"/>
          </p:cNvSpPr>
          <p:nvPr/>
        </p:nvSpPr>
        <p:spPr bwMode="auto">
          <a:xfrm>
            <a:off x="6016106" y="5880479"/>
            <a:ext cx="290513"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78" name="Line 12"/>
          <p:cNvSpPr>
            <a:spLocks noChangeShapeType="1"/>
          </p:cNvSpPr>
          <p:nvPr/>
        </p:nvSpPr>
        <p:spPr bwMode="auto">
          <a:xfrm flipV="1">
            <a:off x="6160569" y="5688392"/>
            <a:ext cx="0" cy="1857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4" name="Groupe 20"/>
          <p:cNvGrpSpPr>
            <a:grpSpLocks/>
          </p:cNvGrpSpPr>
          <p:nvPr/>
        </p:nvGrpSpPr>
        <p:grpSpPr bwMode="auto">
          <a:xfrm>
            <a:off x="6109769" y="3507719"/>
            <a:ext cx="80962" cy="82550"/>
            <a:chOff x="3021281" y="2764692"/>
            <a:chExt cx="81480" cy="81481"/>
          </a:xfrm>
        </p:grpSpPr>
        <p:cxnSp>
          <p:nvCxnSpPr>
            <p:cNvPr id="85"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87" name="Groupe 20"/>
          <p:cNvGrpSpPr>
            <a:grpSpLocks/>
          </p:cNvGrpSpPr>
          <p:nvPr/>
        </p:nvGrpSpPr>
        <p:grpSpPr bwMode="auto">
          <a:xfrm>
            <a:off x="6714606" y="3525181"/>
            <a:ext cx="82550" cy="82550"/>
            <a:chOff x="3021281" y="2764692"/>
            <a:chExt cx="81480" cy="81481"/>
          </a:xfrm>
        </p:grpSpPr>
        <p:cxnSp>
          <p:nvCxnSpPr>
            <p:cNvPr id="88"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92" name="Groupe 20"/>
          <p:cNvGrpSpPr>
            <a:grpSpLocks/>
          </p:cNvGrpSpPr>
          <p:nvPr/>
        </p:nvGrpSpPr>
        <p:grpSpPr bwMode="auto">
          <a:xfrm>
            <a:off x="6867006" y="3677581"/>
            <a:ext cx="82550" cy="82550"/>
            <a:chOff x="3021281" y="2764692"/>
            <a:chExt cx="81480" cy="81481"/>
          </a:xfrm>
        </p:grpSpPr>
        <p:cxnSp>
          <p:nvCxnSpPr>
            <p:cNvPr id="97"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99" name="Groupe 20"/>
          <p:cNvGrpSpPr>
            <a:grpSpLocks/>
          </p:cNvGrpSpPr>
          <p:nvPr/>
        </p:nvGrpSpPr>
        <p:grpSpPr bwMode="auto">
          <a:xfrm>
            <a:off x="6632056" y="3677581"/>
            <a:ext cx="80963" cy="82550"/>
            <a:chOff x="3021281" y="2764692"/>
            <a:chExt cx="81480" cy="81481"/>
          </a:xfrm>
        </p:grpSpPr>
        <p:cxnSp>
          <p:nvCxnSpPr>
            <p:cNvPr id="100"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02" name="Groupe 20"/>
          <p:cNvGrpSpPr>
            <a:grpSpLocks/>
          </p:cNvGrpSpPr>
          <p:nvPr/>
        </p:nvGrpSpPr>
        <p:grpSpPr bwMode="auto">
          <a:xfrm>
            <a:off x="6757469" y="3841094"/>
            <a:ext cx="80962" cy="82550"/>
            <a:chOff x="3021281" y="2764692"/>
            <a:chExt cx="81480" cy="81481"/>
          </a:xfrm>
        </p:grpSpPr>
        <p:cxnSp>
          <p:nvCxnSpPr>
            <p:cNvPr id="104" name="Connecteur droit 18"/>
            <p:cNvCxnSpPr>
              <a:cxnSpLocks noChangeShapeType="1"/>
            </p:cNvCxnSpPr>
            <p:nvPr/>
          </p:nvCxnSpPr>
          <p:spPr bwMode="auto">
            <a:xfrm>
              <a:off x="3021281" y="2764692"/>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Connecteur droit 19"/>
            <p:cNvCxnSpPr>
              <a:cxnSpLocks noChangeShapeType="1"/>
            </p:cNvCxnSpPr>
            <p:nvPr/>
          </p:nvCxnSpPr>
          <p:spPr bwMode="auto">
            <a:xfrm rot="-5400000">
              <a:off x="3021281" y="2764693"/>
              <a:ext cx="81480" cy="81480"/>
            </a:xfrm>
            <a:prstGeom prst="line">
              <a:avLst/>
            </a:prstGeom>
            <a:noFill/>
            <a:ln w="12700" algn="ctr">
              <a:solidFill>
                <a:srgbClr val="00206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13" name="Forme libre 2"/>
          <p:cNvSpPr>
            <a:spLocks/>
          </p:cNvSpPr>
          <p:nvPr/>
        </p:nvSpPr>
        <p:spPr bwMode="auto">
          <a:xfrm>
            <a:off x="4812781" y="2337730"/>
            <a:ext cx="1219200" cy="3502025"/>
          </a:xfrm>
          <a:custGeom>
            <a:avLst/>
            <a:gdLst>
              <a:gd name="T0" fmla="*/ 1158593 w 1219093"/>
              <a:gd name="T1" fmla="*/ 0 h 3503220"/>
              <a:gd name="T2" fmla="*/ 1098866 w 1219093"/>
              <a:gd name="T3" fmla="*/ 1706805 h 3503220"/>
              <a:gd name="T4" fmla="*/ 0 w 1219093"/>
              <a:gd name="T5" fmla="*/ 3425218 h 3503220"/>
              <a:gd name="T6" fmla="*/ 0 60000 65536"/>
              <a:gd name="T7" fmla="*/ 0 60000 65536"/>
              <a:gd name="T8" fmla="*/ 0 60000 65536"/>
            </a:gdLst>
            <a:ahLst/>
            <a:cxnLst>
              <a:cxn ang="T6">
                <a:pos x="T0" y="T1"/>
              </a:cxn>
              <a:cxn ang="T7">
                <a:pos x="T2" y="T3"/>
              </a:cxn>
              <a:cxn ang="T8">
                <a:pos x="T4" y="T5"/>
              </a:cxn>
            </a:cxnLst>
            <a:rect l="0" t="0" r="r" b="b"/>
            <a:pathLst>
              <a:path w="1219093" h="3503220">
                <a:moveTo>
                  <a:pt x="1151906" y="0"/>
                </a:moveTo>
                <a:cubicBezTo>
                  <a:pt x="1218210" y="580901"/>
                  <a:pt x="1284514" y="1161802"/>
                  <a:pt x="1092530" y="1745672"/>
                </a:cubicBezTo>
                <a:cubicBezTo>
                  <a:pt x="900546" y="2329542"/>
                  <a:pt x="450273" y="2916381"/>
                  <a:pt x="0" y="3503220"/>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5" name="Forme libre 4"/>
          <p:cNvSpPr>
            <a:spLocks/>
          </p:cNvSpPr>
          <p:nvPr/>
        </p:nvSpPr>
        <p:spPr bwMode="auto">
          <a:xfrm>
            <a:off x="5976419" y="2288518"/>
            <a:ext cx="476250" cy="163398"/>
          </a:xfrm>
          <a:custGeom>
            <a:avLst/>
            <a:gdLst>
              <a:gd name="T0" fmla="*/ 0 w 368135"/>
              <a:gd name="T1" fmla="*/ 60382 h 132135"/>
              <a:gd name="T2" fmla="*/ 146781 w 368135"/>
              <a:gd name="T3" fmla="*/ 1242 h 132135"/>
              <a:gd name="T4" fmla="*/ 379185 w 368135"/>
              <a:gd name="T5" fmla="*/ 109650 h 132135"/>
              <a:gd name="T6" fmla="*/ 0 60000 65536"/>
              <a:gd name="T7" fmla="*/ 0 60000 65536"/>
              <a:gd name="T8" fmla="*/ 0 60000 65536"/>
              <a:gd name="connsiteX0" fmla="*/ 0 w 425259"/>
              <a:gd name="connsiteY0" fmla="*/ 72758 h 132135"/>
              <a:gd name="connsiteX1" fmla="*/ 142504 w 425259"/>
              <a:gd name="connsiteY1" fmla="*/ 1506 h 132135"/>
              <a:gd name="connsiteX2" fmla="*/ 425259 w 425259"/>
              <a:gd name="connsiteY2" fmla="*/ 132135 h 132135"/>
            </a:gdLst>
            <a:ahLst/>
            <a:cxnLst>
              <a:cxn ang="0">
                <a:pos x="connsiteX0" y="connsiteY0"/>
              </a:cxn>
              <a:cxn ang="0">
                <a:pos x="connsiteX1" y="connsiteY1"/>
              </a:cxn>
              <a:cxn ang="0">
                <a:pos x="connsiteX2" y="connsiteY2"/>
              </a:cxn>
            </a:cxnLst>
            <a:rect l="l" t="t" r="r" b="b"/>
            <a:pathLst>
              <a:path w="425259" h="132135">
                <a:moveTo>
                  <a:pt x="0" y="72758"/>
                </a:moveTo>
                <a:cubicBezTo>
                  <a:pt x="40574" y="32184"/>
                  <a:pt x="81148" y="-8390"/>
                  <a:pt x="142504" y="1506"/>
                </a:cubicBezTo>
                <a:cubicBezTo>
                  <a:pt x="203860" y="11402"/>
                  <a:pt x="343121" y="71768"/>
                  <a:pt x="425259" y="132135"/>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 name="Forme libre 5"/>
          <p:cNvSpPr>
            <a:spLocks/>
          </p:cNvSpPr>
          <p:nvPr/>
        </p:nvSpPr>
        <p:spPr bwMode="auto">
          <a:xfrm>
            <a:off x="4860405" y="5576230"/>
            <a:ext cx="2352675" cy="382588"/>
          </a:xfrm>
          <a:custGeom>
            <a:avLst/>
            <a:gdLst>
              <a:gd name="T0" fmla="*/ 0 w 2173185"/>
              <a:gd name="T1" fmla="*/ 230651 h 382826"/>
              <a:gd name="T2" fmla="*/ 1369952 w 2173185"/>
              <a:gd name="T3" fmla="*/ 2683 h 382826"/>
              <a:gd name="T4" fmla="*/ 2179983 w 2173185"/>
              <a:gd name="T5" fmla="*/ 367419 h 382826"/>
              <a:gd name="T6" fmla="*/ 0 60000 65536"/>
              <a:gd name="T7" fmla="*/ 0 60000 65536"/>
              <a:gd name="T8" fmla="*/ 0 60000 65536"/>
            </a:gdLst>
            <a:ahLst/>
            <a:cxnLst>
              <a:cxn ang="T6">
                <a:pos x="T0" y="T1"/>
              </a:cxn>
              <a:cxn ang="T7">
                <a:pos x="T2" y="T3"/>
              </a:cxn>
              <a:cxn ang="T8">
                <a:pos x="T4" y="T5"/>
              </a:cxn>
            </a:cxnLst>
            <a:rect l="0" t="0" r="r" b="b"/>
            <a:pathLst>
              <a:path w="2173185" h="382826">
                <a:moveTo>
                  <a:pt x="0" y="240322"/>
                </a:moveTo>
                <a:cubicBezTo>
                  <a:pt x="501732" y="109693"/>
                  <a:pt x="1003465" y="-20936"/>
                  <a:pt x="1365662" y="2815"/>
                </a:cubicBezTo>
                <a:cubicBezTo>
                  <a:pt x="1727860" y="26566"/>
                  <a:pt x="1950522" y="204696"/>
                  <a:pt x="2173185" y="382826"/>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7" name="Forme libre 7"/>
          <p:cNvSpPr>
            <a:spLocks/>
          </p:cNvSpPr>
          <p:nvPr/>
        </p:nvSpPr>
        <p:spPr bwMode="auto">
          <a:xfrm>
            <a:off x="6452669" y="2337730"/>
            <a:ext cx="760412" cy="3621088"/>
          </a:xfrm>
          <a:custGeom>
            <a:avLst/>
            <a:gdLst>
              <a:gd name="T0" fmla="*/ 0 w 761134"/>
              <a:gd name="T1" fmla="*/ 0 h 3721915"/>
              <a:gd name="T2" fmla="*/ 278857 w 761134"/>
              <a:gd name="T3" fmla="*/ 186745 h 3721915"/>
              <a:gd name="T4" fmla="*/ 669258 w 761134"/>
              <a:gd name="T5" fmla="*/ 545148 h 3721915"/>
              <a:gd name="T6" fmla="*/ 691567 w 761134"/>
              <a:gd name="T7" fmla="*/ 575330 h 37219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1134" h="3721915">
                <a:moveTo>
                  <a:pt x="0" y="0"/>
                </a:moveTo>
                <a:cubicBezTo>
                  <a:pt x="89065" y="301831"/>
                  <a:pt x="178130" y="603662"/>
                  <a:pt x="296883" y="1175657"/>
                </a:cubicBezTo>
                <a:cubicBezTo>
                  <a:pt x="415636" y="1747652"/>
                  <a:pt x="639288" y="3024249"/>
                  <a:pt x="712519" y="3431968"/>
                </a:cubicBezTo>
                <a:cubicBezTo>
                  <a:pt x="785750" y="3839687"/>
                  <a:pt x="761010" y="3730830"/>
                  <a:pt x="736270" y="3621974"/>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8" name="Forme libre 6"/>
          <p:cNvSpPr>
            <a:spLocks/>
          </p:cNvSpPr>
          <p:nvPr/>
        </p:nvSpPr>
        <p:spPr bwMode="auto">
          <a:xfrm>
            <a:off x="5962802" y="2086852"/>
            <a:ext cx="626444" cy="356587"/>
          </a:xfrm>
          <a:custGeom>
            <a:avLst/>
            <a:gdLst>
              <a:gd name="T0" fmla="*/ 0 w 480513"/>
              <a:gd name="T1" fmla="*/ 140894 h 238183"/>
              <a:gd name="T2" fmla="*/ 139895 w 480513"/>
              <a:gd name="T3" fmla="*/ 677 h 238183"/>
              <a:gd name="T4" fmla="*/ 495984 w 480513"/>
              <a:gd name="T5" fmla="*/ 94161 h 238183"/>
              <a:gd name="T6" fmla="*/ 432398 w 480513"/>
              <a:gd name="T7" fmla="*/ 234385 h 238183"/>
              <a:gd name="T8" fmla="*/ 0 60000 65536"/>
              <a:gd name="T9" fmla="*/ 0 60000 65536"/>
              <a:gd name="T10" fmla="*/ 0 60000 65536"/>
              <a:gd name="T11" fmla="*/ 0 60000 65536"/>
              <a:gd name="connsiteX0" fmla="*/ 0 w 485327"/>
              <a:gd name="connsiteY0" fmla="*/ 143181 h 257238"/>
              <a:gd name="connsiteX1" fmla="*/ 130629 w 485327"/>
              <a:gd name="connsiteY1" fmla="*/ 677 h 257238"/>
              <a:gd name="connsiteX2" fmla="*/ 463138 w 485327"/>
              <a:gd name="connsiteY2" fmla="*/ 95679 h 257238"/>
              <a:gd name="connsiteX3" fmla="*/ 425695 w 485327"/>
              <a:gd name="connsiteY3" fmla="*/ 257238 h 257238"/>
              <a:gd name="connsiteX0" fmla="*/ 0 w 495864"/>
              <a:gd name="connsiteY0" fmla="*/ 143181 h 276293"/>
              <a:gd name="connsiteX1" fmla="*/ 130629 w 495864"/>
              <a:gd name="connsiteY1" fmla="*/ 677 h 276293"/>
              <a:gd name="connsiteX2" fmla="*/ 463138 w 495864"/>
              <a:gd name="connsiteY2" fmla="*/ 95679 h 276293"/>
              <a:gd name="connsiteX3" fmla="*/ 454941 w 495864"/>
              <a:gd name="connsiteY3" fmla="*/ 276293 h 276293"/>
              <a:gd name="connsiteX0" fmla="*/ 0 w 488553"/>
              <a:gd name="connsiteY0" fmla="*/ 252145 h 280456"/>
              <a:gd name="connsiteX1" fmla="*/ 123318 w 488553"/>
              <a:gd name="connsiteY1" fmla="*/ 4840 h 280456"/>
              <a:gd name="connsiteX2" fmla="*/ 455827 w 488553"/>
              <a:gd name="connsiteY2" fmla="*/ 99842 h 280456"/>
              <a:gd name="connsiteX3" fmla="*/ 447630 w 488553"/>
              <a:gd name="connsiteY3" fmla="*/ 280456 h 280456"/>
              <a:gd name="connsiteX0" fmla="*/ 7206 w 495759"/>
              <a:gd name="connsiteY0" fmla="*/ 252145 h 280456"/>
              <a:gd name="connsiteX1" fmla="*/ 130524 w 495759"/>
              <a:gd name="connsiteY1" fmla="*/ 4840 h 280456"/>
              <a:gd name="connsiteX2" fmla="*/ 463033 w 495759"/>
              <a:gd name="connsiteY2" fmla="*/ 99842 h 280456"/>
              <a:gd name="connsiteX3" fmla="*/ 454836 w 495759"/>
              <a:gd name="connsiteY3" fmla="*/ 280456 h 280456"/>
              <a:gd name="connsiteX0" fmla="*/ 7206 w 478124"/>
              <a:gd name="connsiteY0" fmla="*/ 252145 h 337620"/>
              <a:gd name="connsiteX1" fmla="*/ 130524 w 478124"/>
              <a:gd name="connsiteY1" fmla="*/ 4840 h 337620"/>
              <a:gd name="connsiteX2" fmla="*/ 463033 w 478124"/>
              <a:gd name="connsiteY2" fmla="*/ 99842 h 337620"/>
              <a:gd name="connsiteX3" fmla="*/ 389033 w 478124"/>
              <a:gd name="connsiteY3" fmla="*/ 337620 h 337620"/>
              <a:gd name="connsiteX0" fmla="*/ 7206 w 485490"/>
              <a:gd name="connsiteY0" fmla="*/ 252145 h 337620"/>
              <a:gd name="connsiteX1" fmla="*/ 130524 w 485490"/>
              <a:gd name="connsiteY1" fmla="*/ 4840 h 337620"/>
              <a:gd name="connsiteX2" fmla="*/ 463033 w 485490"/>
              <a:gd name="connsiteY2" fmla="*/ 99842 h 337620"/>
              <a:gd name="connsiteX3" fmla="*/ 389033 w 485490"/>
              <a:gd name="connsiteY3" fmla="*/ 337620 h 337620"/>
              <a:gd name="connsiteX0" fmla="*/ 7206 w 480858"/>
              <a:gd name="connsiteY0" fmla="*/ 252145 h 356675"/>
              <a:gd name="connsiteX1" fmla="*/ 130524 w 480858"/>
              <a:gd name="connsiteY1" fmla="*/ 4840 h 356675"/>
              <a:gd name="connsiteX2" fmla="*/ 463033 w 480858"/>
              <a:gd name="connsiteY2" fmla="*/ 99842 h 356675"/>
              <a:gd name="connsiteX3" fmla="*/ 367098 w 480858"/>
              <a:gd name="connsiteY3" fmla="*/ 356675 h 356675"/>
            </a:gdLst>
            <a:ahLst/>
            <a:cxnLst>
              <a:cxn ang="0">
                <a:pos x="connsiteX0" y="connsiteY0"/>
              </a:cxn>
              <a:cxn ang="0">
                <a:pos x="connsiteX1" y="connsiteY1"/>
              </a:cxn>
              <a:cxn ang="0">
                <a:pos x="connsiteX2" y="connsiteY2"/>
              </a:cxn>
              <a:cxn ang="0">
                <a:pos x="connsiteX3" y="connsiteY3"/>
              </a:cxn>
            </a:cxnLst>
            <a:rect l="l" t="t" r="r" b="b"/>
            <a:pathLst>
              <a:path w="480858" h="356675">
                <a:moveTo>
                  <a:pt x="7206" y="252145"/>
                </a:moveTo>
                <a:cubicBezTo>
                  <a:pt x="-24567" y="156269"/>
                  <a:pt x="54553" y="30224"/>
                  <a:pt x="130524" y="4840"/>
                </a:cubicBezTo>
                <a:cubicBezTo>
                  <a:pt x="206495" y="-20544"/>
                  <a:pt x="417511" y="60258"/>
                  <a:pt x="463033" y="99842"/>
                </a:cubicBezTo>
                <a:cubicBezTo>
                  <a:pt x="508555" y="139426"/>
                  <a:pt x="463415" y="295688"/>
                  <a:pt x="367098" y="356675"/>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1" name="Connecteur droit avec flèche 10"/>
          <p:cNvCxnSpPr/>
          <p:nvPr/>
        </p:nvCxnSpPr>
        <p:spPr>
          <a:xfrm flipH="1">
            <a:off x="6832875" y="2709610"/>
            <a:ext cx="380205" cy="26330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9" name="Ellipse 4"/>
          <p:cNvSpPr>
            <a:spLocks noChangeArrowheads="1"/>
          </p:cNvSpPr>
          <p:nvPr/>
        </p:nvSpPr>
        <p:spPr bwMode="auto">
          <a:xfrm>
            <a:off x="2368156" y="2623606"/>
            <a:ext cx="118360" cy="118360"/>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0" name="Line 353"/>
          <p:cNvSpPr>
            <a:spLocks noChangeShapeType="1"/>
          </p:cNvSpPr>
          <p:nvPr/>
        </p:nvSpPr>
        <p:spPr bwMode="auto">
          <a:xfrm>
            <a:off x="2982159" y="2540073"/>
            <a:ext cx="0" cy="28600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ysClr val="windowText" lastClr="000000"/>
              </a:solidFill>
            </a:endParaRPr>
          </a:p>
        </p:txBody>
      </p:sp>
      <p:sp>
        <p:nvSpPr>
          <p:cNvPr id="121" name="Arc 355"/>
          <p:cNvSpPr>
            <a:spLocks/>
          </p:cNvSpPr>
          <p:nvPr/>
        </p:nvSpPr>
        <p:spPr bwMode="auto">
          <a:xfrm>
            <a:off x="2677047" y="2625132"/>
            <a:ext cx="230188" cy="115887"/>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FR" sz="1400" kern="0">
              <a:solidFill>
                <a:sysClr val="windowText" lastClr="000000"/>
              </a:solidFill>
            </a:endParaRPr>
          </a:p>
        </p:txBody>
      </p:sp>
      <p:cxnSp>
        <p:nvCxnSpPr>
          <p:cNvPr id="122" name="Connecteur droit avec flèche 180"/>
          <p:cNvCxnSpPr>
            <a:cxnSpLocks noChangeShapeType="1"/>
          </p:cNvCxnSpPr>
          <p:nvPr/>
        </p:nvCxnSpPr>
        <p:spPr bwMode="auto">
          <a:xfrm flipH="1">
            <a:off x="1983279" y="2682786"/>
            <a:ext cx="443518" cy="20478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Connecteur droit 183"/>
          <p:cNvCxnSpPr>
            <a:cxnSpLocks noChangeShapeType="1"/>
          </p:cNvCxnSpPr>
          <p:nvPr/>
        </p:nvCxnSpPr>
        <p:spPr bwMode="auto">
          <a:xfrm>
            <a:off x="2403966" y="2681272"/>
            <a:ext cx="2254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347"/>
          <p:cNvSpPr>
            <a:spLocks noChangeArrowheads="1"/>
          </p:cNvSpPr>
          <p:nvPr/>
        </p:nvSpPr>
        <p:spPr bwMode="auto">
          <a:xfrm>
            <a:off x="2626216" y="2548805"/>
            <a:ext cx="792987" cy="268541"/>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5" name="Rectangle 346"/>
          <p:cNvSpPr>
            <a:spLocks noChangeArrowheads="1"/>
          </p:cNvSpPr>
          <p:nvPr/>
        </p:nvSpPr>
        <p:spPr bwMode="auto">
          <a:xfrm>
            <a:off x="2919623" y="2513477"/>
            <a:ext cx="471283"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latin typeface="Arial" charset="0"/>
              </a:rPr>
              <a:t>0,8</a:t>
            </a:r>
            <a:endParaRPr lang="fr-FR" altLang="fr-FR" sz="1600" dirty="0">
              <a:latin typeface="Arial" charset="0"/>
            </a:endParaRPr>
          </a:p>
        </p:txBody>
      </p:sp>
      <p:sp>
        <p:nvSpPr>
          <p:cNvPr id="126" name="Rectangle 1159"/>
          <p:cNvSpPr>
            <a:spLocks noChangeArrowheads="1"/>
          </p:cNvSpPr>
          <p:nvPr/>
        </p:nvSpPr>
        <p:spPr bwMode="auto">
          <a:xfrm rot="5400000">
            <a:off x="4403636" y="2449268"/>
            <a:ext cx="261818" cy="50268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Unicode MS" pitchFamily="34" charset="-128"/>
            </a:endParaRPr>
          </a:p>
        </p:txBody>
      </p:sp>
      <p:sp>
        <p:nvSpPr>
          <p:cNvPr id="128" name="Line 1200"/>
          <p:cNvSpPr>
            <a:spLocks noChangeShapeType="1"/>
          </p:cNvSpPr>
          <p:nvPr/>
        </p:nvSpPr>
        <p:spPr bwMode="auto">
          <a:xfrm rot="5400000">
            <a:off x="4411561" y="2700611"/>
            <a:ext cx="25185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600"/>
          </a:p>
        </p:txBody>
      </p:sp>
      <p:sp>
        <p:nvSpPr>
          <p:cNvPr id="130" name="Freeform 8"/>
          <p:cNvSpPr>
            <a:spLocks/>
          </p:cNvSpPr>
          <p:nvPr/>
        </p:nvSpPr>
        <p:spPr bwMode="auto">
          <a:xfrm>
            <a:off x="2889741" y="2828662"/>
            <a:ext cx="203200" cy="103188"/>
          </a:xfrm>
          <a:custGeom>
            <a:avLst/>
            <a:gdLst>
              <a:gd name="T0" fmla="*/ 0 w 128"/>
              <a:gd name="T1" fmla="*/ 0 h 65"/>
              <a:gd name="T2" fmla="*/ 2147483647 w 128"/>
              <a:gd name="T3" fmla="*/ 2147483647 h 65"/>
              <a:gd name="T4" fmla="*/ 2147483647 w 128"/>
              <a:gd name="T5" fmla="*/ 0 h 65"/>
              <a:gd name="T6" fmla="*/ 0 w 128"/>
              <a:gd name="T7" fmla="*/ 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5">
                <a:moveTo>
                  <a:pt x="0" y="0"/>
                </a:moveTo>
                <a:lnTo>
                  <a:pt x="64" y="64"/>
                </a:lnTo>
                <a:lnTo>
                  <a:pt x="127"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31" name="Rectangle 10"/>
          <p:cNvSpPr>
            <a:spLocks noChangeArrowheads="1"/>
          </p:cNvSpPr>
          <p:nvPr/>
        </p:nvSpPr>
        <p:spPr bwMode="auto">
          <a:xfrm>
            <a:off x="2831004" y="2981062"/>
            <a:ext cx="32220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smtClean="0">
                <a:solidFill>
                  <a:srgbClr val="000000"/>
                </a:solidFill>
                <a:latin typeface="Arial" charset="0"/>
              </a:rPr>
              <a:t>S</a:t>
            </a:r>
            <a:endParaRPr lang="fr-FR" altLang="fr-FR" sz="1600" dirty="0">
              <a:solidFill>
                <a:srgbClr val="000000"/>
              </a:solidFill>
              <a:latin typeface="Arial" charset="0"/>
            </a:endParaRPr>
          </a:p>
        </p:txBody>
      </p:sp>
      <p:sp>
        <p:nvSpPr>
          <p:cNvPr id="132" name="Rectangle 11"/>
          <p:cNvSpPr>
            <a:spLocks noChangeArrowheads="1"/>
          </p:cNvSpPr>
          <p:nvPr/>
        </p:nvSpPr>
        <p:spPr bwMode="auto">
          <a:xfrm>
            <a:off x="2845291" y="3009637"/>
            <a:ext cx="290513"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33" name="Line 12"/>
          <p:cNvSpPr>
            <a:spLocks noChangeShapeType="1"/>
          </p:cNvSpPr>
          <p:nvPr/>
        </p:nvSpPr>
        <p:spPr bwMode="auto">
          <a:xfrm flipV="1">
            <a:off x="2989754" y="2817550"/>
            <a:ext cx="0" cy="18573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Double flèche verticale 12"/>
          <p:cNvSpPr/>
          <p:nvPr/>
        </p:nvSpPr>
        <p:spPr>
          <a:xfrm rot="2820925">
            <a:off x="5029200" y="4128431"/>
            <a:ext cx="161925" cy="491194"/>
          </a:xfrm>
          <a:prstGeom prst="up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4" name="Double flèche verticale 133"/>
          <p:cNvSpPr/>
          <p:nvPr/>
        </p:nvSpPr>
        <p:spPr>
          <a:xfrm rot="17377669">
            <a:off x="5024003" y="4121108"/>
            <a:ext cx="161925" cy="491194"/>
          </a:xfrm>
          <a:prstGeom prst="up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Flèche courbée vers le bas 13"/>
          <p:cNvSpPr/>
          <p:nvPr/>
        </p:nvSpPr>
        <p:spPr>
          <a:xfrm rot="1659584">
            <a:off x="5131551" y="4020082"/>
            <a:ext cx="371707" cy="137320"/>
          </a:xfrm>
          <a:prstGeom prst="curved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sp>
        <p:nvSpPr>
          <p:cNvPr id="3" name="ZoneTexte 2"/>
          <p:cNvSpPr txBox="1"/>
          <p:nvPr/>
        </p:nvSpPr>
        <p:spPr>
          <a:xfrm>
            <a:off x="2725455" y="1313596"/>
            <a:ext cx="3893374" cy="369332"/>
          </a:xfrm>
          <a:prstGeom prst="rect">
            <a:avLst/>
          </a:prstGeom>
          <a:noFill/>
        </p:spPr>
        <p:txBody>
          <a:bodyPr wrap="none" rtlCol="0">
            <a:spAutoFit/>
          </a:bodyPr>
          <a:lstStyle/>
          <a:p>
            <a:r>
              <a:rPr lang="fr-FR" dirty="0" smtClean="0">
                <a:solidFill>
                  <a:srgbClr val="FF0000"/>
                </a:solidFill>
              </a:rPr>
              <a:t>Pas explicitement défini dans la norme</a:t>
            </a:r>
            <a:endParaRPr lang="fr-FR" dirty="0">
              <a:solidFill>
                <a:srgbClr val="FF0000"/>
              </a:solidFill>
            </a:endParaRPr>
          </a:p>
        </p:txBody>
      </p:sp>
      <p:sp>
        <p:nvSpPr>
          <p:cNvPr id="4" name="ZoneTexte 3"/>
          <p:cNvSpPr txBox="1"/>
          <p:nvPr/>
        </p:nvSpPr>
        <p:spPr>
          <a:xfrm>
            <a:off x="2573945" y="2235926"/>
            <a:ext cx="437940" cy="369332"/>
          </a:xfrm>
          <a:prstGeom prst="rect">
            <a:avLst/>
          </a:prstGeom>
          <a:noFill/>
        </p:spPr>
        <p:txBody>
          <a:bodyPr wrap="none" rtlCol="0">
            <a:spAutoFit/>
          </a:bodyPr>
          <a:lstStyle/>
          <a:p>
            <a:r>
              <a:rPr lang="fr-FR" dirty="0" smtClean="0"/>
              <a:t>UF</a:t>
            </a:r>
            <a:endParaRPr lang="fr-FR" dirty="0"/>
          </a:p>
        </p:txBody>
      </p:sp>
      <p:cxnSp>
        <p:nvCxnSpPr>
          <p:cNvPr id="96" name="Connecteur droit avec flèche 95"/>
          <p:cNvCxnSpPr/>
          <p:nvPr/>
        </p:nvCxnSpPr>
        <p:spPr bwMode="auto">
          <a:xfrm flipV="1">
            <a:off x="4351653" y="2614443"/>
            <a:ext cx="112889" cy="172337"/>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5" name="Rectangle 1162"/>
          <p:cNvSpPr>
            <a:spLocks noChangeArrowheads="1"/>
          </p:cNvSpPr>
          <p:nvPr/>
        </p:nvSpPr>
        <p:spPr bwMode="auto">
          <a:xfrm>
            <a:off x="4484325" y="254640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S</a:t>
            </a:r>
            <a:endParaRPr lang="fr-FR" altLang="fr-FR" sz="1400" dirty="0">
              <a:latin typeface="Arial" charset="0"/>
            </a:endParaRPr>
          </a:p>
        </p:txBody>
      </p:sp>
      <p:cxnSp>
        <p:nvCxnSpPr>
          <p:cNvPr id="108" name="Connecteur droit avec flèche 27"/>
          <p:cNvCxnSpPr>
            <a:cxnSpLocks noChangeShapeType="1"/>
          </p:cNvCxnSpPr>
          <p:nvPr/>
        </p:nvCxnSpPr>
        <p:spPr bwMode="auto">
          <a:xfrm flipH="1">
            <a:off x="4040222" y="2700611"/>
            <a:ext cx="268899"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ZoneTexte 6"/>
          <p:cNvSpPr txBox="1"/>
          <p:nvPr/>
        </p:nvSpPr>
        <p:spPr>
          <a:xfrm>
            <a:off x="2998862" y="1831883"/>
            <a:ext cx="2512419" cy="369332"/>
          </a:xfrm>
          <a:prstGeom prst="rect">
            <a:avLst/>
          </a:prstGeom>
          <a:noFill/>
        </p:spPr>
        <p:txBody>
          <a:bodyPr wrap="none" rtlCol="0">
            <a:spAutoFit/>
          </a:bodyPr>
          <a:lstStyle/>
          <a:p>
            <a:r>
              <a:rPr lang="fr-FR" i="1" dirty="0" smtClean="0">
                <a:solidFill>
                  <a:srgbClr val="0070C0"/>
                </a:solidFill>
              </a:rPr>
              <a:t>Mesure selon la normale</a:t>
            </a:r>
            <a:endParaRPr lang="fr-FR" i="1" dirty="0">
              <a:solidFill>
                <a:srgbClr val="0070C0"/>
              </a:solidFill>
            </a:endParaRPr>
          </a:p>
        </p:txBody>
      </p:sp>
      <p:cxnSp>
        <p:nvCxnSpPr>
          <p:cNvPr id="10" name="Connecteur droit 9"/>
          <p:cNvCxnSpPr>
            <a:stCxn id="7" idx="2"/>
            <a:endCxn id="105" idx="0"/>
          </p:cNvCxnSpPr>
          <p:nvPr/>
        </p:nvCxnSpPr>
        <p:spPr>
          <a:xfrm>
            <a:off x="4255072" y="2201215"/>
            <a:ext cx="382340" cy="34518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09" name="Rectangle 1159"/>
          <p:cNvSpPr>
            <a:spLocks noChangeArrowheads="1"/>
          </p:cNvSpPr>
          <p:nvPr/>
        </p:nvSpPr>
        <p:spPr bwMode="auto">
          <a:xfrm rot="5400000">
            <a:off x="3642195" y="2428825"/>
            <a:ext cx="261818" cy="50268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Unicode MS" pitchFamily="34" charset="-128"/>
            </a:endParaRPr>
          </a:p>
        </p:txBody>
      </p:sp>
      <p:sp>
        <p:nvSpPr>
          <p:cNvPr id="110" name="Rectangle 1162"/>
          <p:cNvSpPr>
            <a:spLocks noChangeArrowheads="1"/>
          </p:cNvSpPr>
          <p:nvPr/>
        </p:nvSpPr>
        <p:spPr bwMode="auto">
          <a:xfrm>
            <a:off x="3490927" y="2541348"/>
            <a:ext cx="504946" cy="277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a:latin typeface="Arial" charset="0"/>
              </a:rPr>
              <a:t>//   </a:t>
            </a:r>
            <a:r>
              <a:rPr lang="fr-FR" altLang="fr-FR" sz="1200" dirty="0" smtClean="0">
                <a:latin typeface="Arial" charset="0"/>
              </a:rPr>
              <a:t>P</a:t>
            </a:r>
            <a:endParaRPr lang="fr-FR" altLang="fr-FR" sz="1200" dirty="0">
              <a:latin typeface="Arial" charset="0"/>
            </a:endParaRPr>
          </a:p>
        </p:txBody>
      </p:sp>
      <p:sp>
        <p:nvSpPr>
          <p:cNvPr id="111" name="Line 1200"/>
          <p:cNvSpPr>
            <a:spLocks noChangeShapeType="1"/>
          </p:cNvSpPr>
          <p:nvPr/>
        </p:nvSpPr>
        <p:spPr bwMode="auto">
          <a:xfrm rot="5400000">
            <a:off x="3596955" y="2680168"/>
            <a:ext cx="25185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sz="1600"/>
          </a:p>
        </p:txBody>
      </p:sp>
      <p:sp>
        <p:nvSpPr>
          <p:cNvPr id="112" name="Triangle isocèle 3"/>
          <p:cNvSpPr>
            <a:spLocks noChangeArrowheads="1"/>
          </p:cNvSpPr>
          <p:nvPr/>
        </p:nvSpPr>
        <p:spPr bwMode="auto">
          <a:xfrm rot="16200000">
            <a:off x="3342979" y="2629323"/>
            <a:ext cx="260396" cy="101691"/>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200">
              <a:latin typeface="Arial Unicode MS" pitchFamily="34" charset="-128"/>
            </a:endParaRPr>
          </a:p>
        </p:txBody>
      </p:sp>
    </p:spTree>
    <p:extLst>
      <p:ext uri="{BB962C8B-B14F-4D97-AF65-F5344CB8AC3E}">
        <p14:creationId xmlns:p14="http://schemas.microsoft.com/office/powerpoint/2010/main" val="60330436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1" y="79375"/>
            <a:ext cx="8544392"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 D'INTERSECTION SUR SURFACE DE REVOLUTION</a:t>
            </a:r>
            <a:endParaRPr lang="fr-FR" altLang="fr-FR" sz="2400" b="1" dirty="0">
              <a:latin typeface="Arial" charset="0"/>
            </a:endParaRPr>
          </a:p>
        </p:txBody>
      </p:sp>
      <p:grpSp>
        <p:nvGrpSpPr>
          <p:cNvPr id="26" name="Groupe 25"/>
          <p:cNvGrpSpPr/>
          <p:nvPr/>
        </p:nvGrpSpPr>
        <p:grpSpPr>
          <a:xfrm>
            <a:off x="1828279" y="1138309"/>
            <a:ext cx="6716113" cy="5519666"/>
            <a:chOff x="3894759" y="808524"/>
            <a:chExt cx="5058343" cy="2960703"/>
          </a:xfrm>
        </p:grpSpPr>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4759" y="808524"/>
              <a:ext cx="5058343" cy="2960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1" name="Connecteur droit 10"/>
            <p:cNvCxnSpPr/>
            <p:nvPr/>
          </p:nvCxnSpPr>
          <p:spPr>
            <a:xfrm>
              <a:off x="8436000" y="1732160"/>
              <a:ext cx="188959" cy="412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8646347" y="1567015"/>
              <a:ext cx="2903" cy="37156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8801650" y="1590238"/>
              <a:ext cx="2903" cy="37156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necteur droit 28"/>
            <p:cNvCxnSpPr/>
            <p:nvPr/>
          </p:nvCxnSpPr>
          <p:spPr>
            <a:xfrm>
              <a:off x="8483240" y="1681029"/>
              <a:ext cx="94479" cy="20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a:off x="8483240" y="1786715"/>
              <a:ext cx="94479" cy="20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ZoneTexte 1"/>
          <p:cNvSpPr txBox="1"/>
          <p:nvPr/>
        </p:nvSpPr>
        <p:spPr>
          <a:xfrm>
            <a:off x="245893" y="3967296"/>
            <a:ext cx="8926162" cy="369332"/>
          </a:xfrm>
          <a:prstGeom prst="rect">
            <a:avLst/>
          </a:prstGeom>
          <a:noFill/>
        </p:spPr>
        <p:txBody>
          <a:bodyPr wrap="none" rtlCol="0">
            <a:spAutoFit/>
          </a:bodyPr>
          <a:lstStyle/>
          <a:p>
            <a:r>
              <a:rPr lang="fr-FR" dirty="0" smtClean="0"/>
              <a:t>A est l'axe nominal défini dans le modèle nominal associé à l'ensemble de la surface spécifiée</a:t>
            </a:r>
            <a:endParaRPr lang="fr-FR" dirty="0"/>
          </a:p>
        </p:txBody>
      </p:sp>
    </p:spTree>
    <p:extLst>
      <p:ext uri="{BB962C8B-B14F-4D97-AF65-F5344CB8AC3E}">
        <p14:creationId xmlns:p14="http://schemas.microsoft.com/office/powerpoint/2010/main" val="74977726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ZoneTexte 2"/>
          <p:cNvSpPr txBox="1">
            <a:spLocks noChangeArrowheads="1"/>
          </p:cNvSpPr>
          <p:nvPr/>
        </p:nvSpPr>
        <p:spPr bwMode="auto">
          <a:xfrm>
            <a:off x="69850" y="66675"/>
            <a:ext cx="7453313" cy="461963"/>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RECTITUDE DES GENERATRICE D'UN CYLINDRE</a:t>
            </a:r>
          </a:p>
        </p:txBody>
      </p:sp>
      <p:sp>
        <p:nvSpPr>
          <p:cNvPr id="90115" name="Cylindre 115"/>
          <p:cNvSpPr>
            <a:spLocks noChangeArrowheads="1"/>
          </p:cNvSpPr>
          <p:nvPr/>
        </p:nvSpPr>
        <p:spPr bwMode="auto">
          <a:xfrm rot="15072953" flipH="1">
            <a:off x="1093788" y="990636"/>
            <a:ext cx="636587" cy="1541463"/>
          </a:xfrm>
          <a:prstGeom prst="can">
            <a:avLst>
              <a:gd name="adj" fmla="val 60491"/>
            </a:avLst>
          </a:prstGeom>
          <a:solidFill>
            <a:srgbClr val="FFFF99"/>
          </a:solidFill>
          <a:ln w="9525" algn="ctr">
            <a:solidFill>
              <a:schemeClr val="tx1"/>
            </a:solidFill>
            <a:round/>
            <a:headEnd/>
            <a:tailEnd/>
          </a:ln>
        </p:spPr>
        <p:txBody>
          <a:bodyPr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90116" name="Line 34"/>
          <p:cNvSpPr>
            <a:spLocks noChangeShapeType="1"/>
          </p:cNvSpPr>
          <p:nvPr/>
        </p:nvSpPr>
        <p:spPr bwMode="auto">
          <a:xfrm>
            <a:off x="1504950" y="1019211"/>
            <a:ext cx="381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90117" name="Rectangle 35"/>
          <p:cNvSpPr>
            <a:spLocks noChangeArrowheads="1"/>
          </p:cNvSpPr>
          <p:nvPr/>
        </p:nvSpPr>
        <p:spPr bwMode="auto">
          <a:xfrm>
            <a:off x="1893888" y="854111"/>
            <a:ext cx="912812" cy="292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90118" name="Text Box 38"/>
          <p:cNvSpPr txBox="1">
            <a:spLocks noChangeArrowheads="1"/>
          </p:cNvSpPr>
          <p:nvPr/>
        </p:nvSpPr>
        <p:spPr bwMode="auto">
          <a:xfrm>
            <a:off x="2263775" y="816011"/>
            <a:ext cx="5889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r>
              <a:rPr lang="fr-FR" altLang="fr-FR" sz="1800">
                <a:solidFill>
                  <a:schemeClr val="tx1"/>
                </a:solidFill>
                <a:latin typeface="Times New Roman" pitchFamily="18" charset="0"/>
              </a:rPr>
              <a:t>0,02</a:t>
            </a:r>
          </a:p>
        </p:txBody>
      </p:sp>
      <p:sp>
        <p:nvSpPr>
          <p:cNvPr id="90119" name="Line 33"/>
          <p:cNvSpPr>
            <a:spLocks noChangeShapeType="1"/>
          </p:cNvSpPr>
          <p:nvPr/>
        </p:nvSpPr>
        <p:spPr bwMode="auto">
          <a:xfrm flipV="1">
            <a:off x="1504950" y="1012861"/>
            <a:ext cx="0" cy="461963"/>
          </a:xfrm>
          <a:prstGeom prst="line">
            <a:avLst/>
          </a:prstGeom>
          <a:noFill/>
          <a:ln w="12700">
            <a:solidFill>
              <a:schemeClr val="tx1"/>
            </a:solidFill>
            <a:round/>
            <a:headEnd type="stealth" w="med" len="med"/>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90120" name="Connecteur droit 111"/>
          <p:cNvCxnSpPr>
            <a:cxnSpLocks noChangeShapeType="1"/>
          </p:cNvCxnSpPr>
          <p:nvPr/>
        </p:nvCxnSpPr>
        <p:spPr bwMode="auto">
          <a:xfrm>
            <a:off x="2305050" y="841411"/>
            <a:ext cx="0" cy="2921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90121" name="Connecteur droit 14"/>
          <p:cNvCxnSpPr>
            <a:cxnSpLocks noChangeShapeType="1"/>
          </p:cNvCxnSpPr>
          <p:nvPr/>
        </p:nvCxnSpPr>
        <p:spPr bwMode="auto">
          <a:xfrm>
            <a:off x="2039938" y="989049"/>
            <a:ext cx="163512" cy="0"/>
          </a:xfrm>
          <a:prstGeom prst="line">
            <a:avLst/>
          </a:prstGeom>
          <a:noFill/>
          <a:ln w="28575" algn="ctr">
            <a:solidFill>
              <a:srgbClr val="FF0000"/>
            </a:solidFill>
            <a:round/>
            <a:headEnd/>
            <a:tailEnd/>
          </a:ln>
          <a:extLst>
            <a:ext uri="{909E8E84-426E-40DD-AFC4-6F175D3DCCD1}">
              <a14:hiddenFill xmlns:a14="http://schemas.microsoft.com/office/drawing/2010/main">
                <a:noFill/>
              </a14:hiddenFill>
            </a:ext>
          </a:extLst>
        </p:spPr>
      </p:cxnSp>
      <p:cxnSp>
        <p:nvCxnSpPr>
          <p:cNvPr id="90122" name="Connecteur droit 19"/>
          <p:cNvCxnSpPr>
            <a:cxnSpLocks noChangeShapeType="1"/>
          </p:cNvCxnSpPr>
          <p:nvPr/>
        </p:nvCxnSpPr>
        <p:spPr bwMode="auto">
          <a:xfrm flipV="1">
            <a:off x="2012950" y="1681199"/>
            <a:ext cx="1090613" cy="352425"/>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90123" name="Connecteur droit 114"/>
          <p:cNvCxnSpPr>
            <a:cxnSpLocks noChangeShapeType="1"/>
          </p:cNvCxnSpPr>
          <p:nvPr/>
        </p:nvCxnSpPr>
        <p:spPr bwMode="auto">
          <a:xfrm flipV="1">
            <a:off x="2211388" y="1724061"/>
            <a:ext cx="1089025" cy="352425"/>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90124" name="Connecteur droit avec flèche 21"/>
          <p:cNvCxnSpPr>
            <a:cxnSpLocks noChangeShapeType="1"/>
          </p:cNvCxnSpPr>
          <p:nvPr/>
        </p:nvCxnSpPr>
        <p:spPr bwMode="auto">
          <a:xfrm>
            <a:off x="2312988" y="1843124"/>
            <a:ext cx="244475"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90125" name="Connecteur droit avec flèche 116"/>
          <p:cNvCxnSpPr>
            <a:cxnSpLocks noChangeShapeType="1"/>
          </p:cNvCxnSpPr>
          <p:nvPr/>
        </p:nvCxnSpPr>
        <p:spPr bwMode="auto">
          <a:xfrm rot="10800000">
            <a:off x="2892425" y="1843124"/>
            <a:ext cx="242888"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90126" name="Connecteur droit 23"/>
          <p:cNvCxnSpPr>
            <a:cxnSpLocks noChangeShapeType="1"/>
          </p:cNvCxnSpPr>
          <p:nvPr/>
        </p:nvCxnSpPr>
        <p:spPr bwMode="auto">
          <a:xfrm>
            <a:off x="2443163" y="1843124"/>
            <a:ext cx="77787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90127" name="Rectangle 47"/>
          <p:cNvSpPr>
            <a:spLocks noChangeArrowheads="1"/>
          </p:cNvSpPr>
          <p:nvPr/>
        </p:nvSpPr>
        <p:spPr bwMode="auto">
          <a:xfrm>
            <a:off x="2247900" y="1471649"/>
            <a:ext cx="249238"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t>t</a:t>
            </a:r>
            <a:endParaRPr lang="fr-FR" altLang="fr-FR" sz="1400" b="0">
              <a:solidFill>
                <a:schemeClr val="tx1"/>
              </a:solidFill>
            </a:endParaRPr>
          </a:p>
        </p:txBody>
      </p:sp>
      <p:sp>
        <p:nvSpPr>
          <p:cNvPr id="90128" name="Cylindre 115"/>
          <p:cNvSpPr>
            <a:spLocks noChangeArrowheads="1"/>
          </p:cNvSpPr>
          <p:nvPr/>
        </p:nvSpPr>
        <p:spPr bwMode="auto">
          <a:xfrm rot="15072953" flipH="1">
            <a:off x="7286154" y="1217649"/>
            <a:ext cx="636588" cy="1541462"/>
          </a:xfrm>
          <a:prstGeom prst="can">
            <a:avLst>
              <a:gd name="adj" fmla="val 60491"/>
            </a:avLst>
          </a:prstGeom>
          <a:solidFill>
            <a:srgbClr val="FFFF99"/>
          </a:solidFill>
          <a:ln w="9525" algn="ctr">
            <a:solidFill>
              <a:schemeClr val="tx1"/>
            </a:solidFill>
            <a:round/>
            <a:headEnd/>
            <a:tailEnd/>
          </a:ln>
        </p:spPr>
        <p:txBody>
          <a:bodyPr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90129" name="Cylindre 115"/>
          <p:cNvSpPr>
            <a:spLocks noChangeArrowheads="1"/>
          </p:cNvSpPr>
          <p:nvPr/>
        </p:nvSpPr>
        <p:spPr bwMode="auto">
          <a:xfrm rot="15072953" flipH="1">
            <a:off x="7844160" y="1537531"/>
            <a:ext cx="123825" cy="1039812"/>
          </a:xfrm>
          <a:prstGeom prst="can">
            <a:avLst>
              <a:gd name="adj" fmla="val 60609"/>
            </a:avLst>
          </a:prstGeom>
          <a:solidFill>
            <a:srgbClr val="66FFFF"/>
          </a:solidFill>
          <a:ln w="9525" algn="ctr">
            <a:solidFill>
              <a:schemeClr val="tx1"/>
            </a:solidFill>
            <a:round/>
            <a:headEnd/>
            <a:tailEnd/>
          </a:ln>
        </p:spPr>
        <p:txBody>
          <a:bodyPr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a:p>
        </p:txBody>
      </p:sp>
      <p:sp>
        <p:nvSpPr>
          <p:cNvPr id="98" name="Arc 97"/>
          <p:cNvSpPr/>
          <p:nvPr/>
        </p:nvSpPr>
        <p:spPr bwMode="auto">
          <a:xfrm rot="19991230">
            <a:off x="7197254" y="1676436"/>
            <a:ext cx="409575" cy="623888"/>
          </a:xfrm>
          <a:prstGeom prst="arc">
            <a:avLst>
              <a:gd name="adj1" fmla="val 16200000"/>
              <a:gd name="adj2" fmla="val 2723778"/>
            </a:avLst>
          </a:prstGeom>
          <a:noFill/>
          <a:ln w="9525" cap="flat" cmpd="sng" algn="ctr">
            <a:solidFill>
              <a:srgbClr val="0070C0"/>
            </a:solidFill>
            <a:prstDash val="solid"/>
            <a:round/>
            <a:headEnd type="none" w="med" len="med"/>
            <a:tailEnd type="triangle"/>
          </a:ln>
          <a:effectLst/>
        </p:spPr>
        <p:txBody>
          <a:bodyPr anchor="ctr"/>
          <a:lstStyle/>
          <a:p>
            <a:pPr algn="ctr">
              <a:defRPr/>
            </a:pPr>
            <a:endParaRPr lang="fr-FR">
              <a:cs typeface="+mn-cs"/>
            </a:endParaRPr>
          </a:p>
        </p:txBody>
      </p:sp>
      <p:sp>
        <p:nvSpPr>
          <p:cNvPr id="90131" name="ZoneTexte 127"/>
          <p:cNvSpPr txBox="1">
            <a:spLocks noChangeArrowheads="1"/>
          </p:cNvSpPr>
          <p:nvPr/>
        </p:nvSpPr>
        <p:spPr bwMode="auto">
          <a:xfrm>
            <a:off x="6543204" y="776324"/>
            <a:ext cx="25193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Garantir le contact selon une génératrice</a:t>
            </a:r>
          </a:p>
        </p:txBody>
      </p:sp>
      <p:sp>
        <p:nvSpPr>
          <p:cNvPr id="90132" name="ZoneTexte 80"/>
          <p:cNvSpPr txBox="1">
            <a:spLocks noChangeArrowheads="1"/>
          </p:cNvSpPr>
          <p:nvPr/>
        </p:nvSpPr>
        <p:spPr bwMode="auto">
          <a:xfrm>
            <a:off x="6468592" y="2503524"/>
            <a:ext cx="22240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i="1">
                <a:solidFill>
                  <a:srgbClr val="0070C0"/>
                </a:solidFill>
              </a:rPr>
              <a:t>Ex : roulement à rouleaux</a:t>
            </a:r>
          </a:p>
        </p:txBody>
      </p:sp>
      <p:sp>
        <p:nvSpPr>
          <p:cNvPr id="90133" name="Forme libre 1"/>
          <p:cNvSpPr>
            <a:spLocks/>
          </p:cNvSpPr>
          <p:nvPr/>
        </p:nvSpPr>
        <p:spPr bwMode="auto">
          <a:xfrm>
            <a:off x="1077913" y="1687549"/>
            <a:ext cx="1089025" cy="358775"/>
          </a:xfrm>
          <a:custGeom>
            <a:avLst/>
            <a:gdLst>
              <a:gd name="T0" fmla="*/ 0 w 1088572"/>
              <a:gd name="T1" fmla="*/ 357869 h 359229"/>
              <a:gd name="T2" fmla="*/ 392375 w 1088572"/>
              <a:gd name="T3" fmla="*/ 260268 h 359229"/>
              <a:gd name="T4" fmla="*/ 599462 w 1088572"/>
              <a:gd name="T5" fmla="*/ 119290 h 359229"/>
              <a:gd name="T6" fmla="*/ 850146 w 1088572"/>
              <a:gd name="T7" fmla="*/ 75912 h 359229"/>
              <a:gd name="T8" fmla="*/ 1089931 w 1088572"/>
              <a:gd name="T9" fmla="*/ 0 h 3592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8572" h="359229">
                <a:moveTo>
                  <a:pt x="0" y="359229"/>
                </a:moveTo>
                <a:cubicBezTo>
                  <a:pt x="146050" y="330200"/>
                  <a:pt x="292100" y="301171"/>
                  <a:pt x="391886" y="261257"/>
                </a:cubicBezTo>
                <a:cubicBezTo>
                  <a:pt x="491672" y="221343"/>
                  <a:pt x="522515" y="150586"/>
                  <a:pt x="598715" y="119743"/>
                </a:cubicBezTo>
                <a:cubicBezTo>
                  <a:pt x="674915" y="88900"/>
                  <a:pt x="767443" y="96157"/>
                  <a:pt x="849086" y="76200"/>
                </a:cubicBezTo>
                <a:cubicBezTo>
                  <a:pt x="930729" y="56243"/>
                  <a:pt x="1009650" y="28121"/>
                  <a:pt x="1088572" y="0"/>
                </a:cubicBezTo>
              </a:path>
            </a:pathLst>
          </a:custGeom>
          <a:noFill/>
          <a:ln w="19050" cap="flat" cmpd="sng">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90134" name="Forme libre 115"/>
          <p:cNvSpPr>
            <a:spLocks/>
          </p:cNvSpPr>
          <p:nvPr/>
        </p:nvSpPr>
        <p:spPr bwMode="auto">
          <a:xfrm>
            <a:off x="482600" y="2070136"/>
            <a:ext cx="1260475" cy="509588"/>
          </a:xfrm>
          <a:custGeom>
            <a:avLst/>
            <a:gdLst>
              <a:gd name="T0" fmla="*/ 214997 w 1259934"/>
              <a:gd name="T1" fmla="*/ 0 h 509873"/>
              <a:gd name="T2" fmla="*/ 0 w 1259934"/>
              <a:gd name="T3" fmla="*/ 75807 h 509873"/>
              <a:gd name="T4" fmla="*/ 489014 w 1259934"/>
              <a:gd name="T5" fmla="*/ 509588 h 509873"/>
              <a:gd name="T6" fmla="*/ 1260475 w 1259934"/>
              <a:gd name="T7" fmla="*/ 261111 h 509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934" h="509873">
                <a:moveTo>
                  <a:pt x="214905" y="0"/>
                </a:moveTo>
                <a:lnTo>
                  <a:pt x="0" y="75849"/>
                </a:lnTo>
                <a:lnTo>
                  <a:pt x="488804" y="509873"/>
                </a:lnTo>
                <a:lnTo>
                  <a:pt x="1259934" y="261257"/>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90135" name="Forme libre 116"/>
          <p:cNvSpPr>
            <a:spLocks/>
          </p:cNvSpPr>
          <p:nvPr/>
        </p:nvSpPr>
        <p:spPr bwMode="auto">
          <a:xfrm>
            <a:off x="419100" y="2070136"/>
            <a:ext cx="1116013" cy="741363"/>
          </a:xfrm>
          <a:custGeom>
            <a:avLst/>
            <a:gdLst>
              <a:gd name="T0" fmla="*/ 218991 w 1116664"/>
              <a:gd name="T1" fmla="*/ 0 h 741633"/>
              <a:gd name="T2" fmla="*/ 0 w 1116664"/>
              <a:gd name="T3" fmla="*/ 75821 h 741633"/>
              <a:gd name="T4" fmla="*/ 328486 w 1116664"/>
              <a:gd name="T5" fmla="*/ 741363 h 741633"/>
              <a:gd name="T6" fmla="*/ 1116013 w 1116664"/>
              <a:gd name="T7" fmla="*/ 471777 h 7416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16664" h="741633">
                <a:moveTo>
                  <a:pt x="219119" y="0"/>
                </a:moveTo>
                <a:lnTo>
                  <a:pt x="0" y="75849"/>
                </a:lnTo>
                <a:lnTo>
                  <a:pt x="328678" y="741633"/>
                </a:lnTo>
                <a:lnTo>
                  <a:pt x="1116664" y="471949"/>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90136" name="Forme libre 117"/>
          <p:cNvSpPr>
            <a:spLocks/>
          </p:cNvSpPr>
          <p:nvPr/>
        </p:nvSpPr>
        <p:spPr bwMode="auto">
          <a:xfrm>
            <a:off x="436563" y="1147799"/>
            <a:ext cx="774700" cy="927100"/>
          </a:xfrm>
          <a:custGeom>
            <a:avLst/>
            <a:gdLst>
              <a:gd name="T0" fmla="*/ 218937 w 775344"/>
              <a:gd name="T1" fmla="*/ 851246 h 927042"/>
              <a:gd name="T2" fmla="*/ 8421 w 775344"/>
              <a:gd name="T3" fmla="*/ 927100 h 927042"/>
              <a:gd name="T4" fmla="*/ 0 w 775344"/>
              <a:gd name="T5" fmla="*/ 307629 h 927042"/>
              <a:gd name="T6" fmla="*/ 774700 w 775344"/>
              <a:gd name="T7" fmla="*/ 0 h 9270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5344" h="927042">
                <a:moveTo>
                  <a:pt x="219119" y="851193"/>
                </a:moveTo>
                <a:lnTo>
                  <a:pt x="8428" y="927042"/>
                </a:lnTo>
                <a:lnTo>
                  <a:pt x="0" y="307610"/>
                </a:lnTo>
                <a:lnTo>
                  <a:pt x="775344" y="0"/>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sp>
        <p:nvSpPr>
          <p:cNvPr id="90137" name="Forme libre 118"/>
          <p:cNvSpPr>
            <a:spLocks/>
          </p:cNvSpPr>
          <p:nvPr/>
        </p:nvSpPr>
        <p:spPr bwMode="auto">
          <a:xfrm>
            <a:off x="204788" y="1160499"/>
            <a:ext cx="930275" cy="901700"/>
          </a:xfrm>
          <a:custGeom>
            <a:avLst/>
            <a:gdLst>
              <a:gd name="T0" fmla="*/ 399892 w 931255"/>
              <a:gd name="T1" fmla="*/ 825856 h 901759"/>
              <a:gd name="T2" fmla="*/ 181003 w 931255"/>
              <a:gd name="T3" fmla="*/ 901700 h 901759"/>
              <a:gd name="T4" fmla="*/ 0 w 931255"/>
              <a:gd name="T5" fmla="*/ 366579 h 901759"/>
              <a:gd name="T6" fmla="*/ 930275 w 931255"/>
              <a:gd name="T7" fmla="*/ 0 h 9017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31255" h="901759">
                <a:moveTo>
                  <a:pt x="400313" y="825910"/>
                </a:moveTo>
                <a:lnTo>
                  <a:pt x="181194" y="901759"/>
                </a:lnTo>
                <a:lnTo>
                  <a:pt x="0" y="366603"/>
                </a:lnTo>
                <a:lnTo>
                  <a:pt x="931255" y="0"/>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fr-FR"/>
          </a:p>
        </p:txBody>
      </p:sp>
      <p:cxnSp>
        <p:nvCxnSpPr>
          <p:cNvPr id="3" name="Connecteur droit 2"/>
          <p:cNvCxnSpPr/>
          <p:nvPr/>
        </p:nvCxnSpPr>
        <p:spPr>
          <a:xfrm flipV="1">
            <a:off x="204788" y="1468374"/>
            <a:ext cx="2292350" cy="700540"/>
          </a:xfrm>
          <a:prstGeom prst="line">
            <a:avLst/>
          </a:prstGeom>
          <a:ln>
            <a:prstDash val="lgDashDot"/>
          </a:ln>
        </p:spPr>
        <p:style>
          <a:lnRef idx="1">
            <a:schemeClr val="accent1"/>
          </a:lnRef>
          <a:fillRef idx="0">
            <a:schemeClr val="accent1"/>
          </a:fillRef>
          <a:effectRef idx="0">
            <a:schemeClr val="accent1"/>
          </a:effectRef>
          <a:fontRef idx="minor">
            <a:schemeClr val="tx1"/>
          </a:fontRef>
        </p:style>
      </p:cxnSp>
      <p:sp>
        <p:nvSpPr>
          <p:cNvPr id="2" name="Forme libre 1"/>
          <p:cNvSpPr/>
          <p:nvPr/>
        </p:nvSpPr>
        <p:spPr>
          <a:xfrm>
            <a:off x="3986739" y="1851550"/>
            <a:ext cx="206801" cy="554832"/>
          </a:xfrm>
          <a:custGeom>
            <a:avLst/>
            <a:gdLst>
              <a:gd name="connsiteX0" fmla="*/ 0 w 390525"/>
              <a:gd name="connsiteY0" fmla="*/ 0 h 1047750"/>
              <a:gd name="connsiteX1" fmla="*/ 152400 w 390525"/>
              <a:gd name="connsiteY1" fmla="*/ 38100 h 1047750"/>
              <a:gd name="connsiteX2" fmla="*/ 333375 w 390525"/>
              <a:gd name="connsiteY2" fmla="*/ 219075 h 1047750"/>
              <a:gd name="connsiteX3" fmla="*/ 371475 w 390525"/>
              <a:gd name="connsiteY3" fmla="*/ 333375 h 1047750"/>
              <a:gd name="connsiteX4" fmla="*/ 390525 w 390525"/>
              <a:gd name="connsiteY4" fmla="*/ 523875 h 1047750"/>
              <a:gd name="connsiteX5" fmla="*/ 390525 w 390525"/>
              <a:gd name="connsiteY5" fmla="*/ 704850 h 1047750"/>
              <a:gd name="connsiteX6" fmla="*/ 371475 w 390525"/>
              <a:gd name="connsiteY6" fmla="*/ 838200 h 1047750"/>
              <a:gd name="connsiteX7" fmla="*/ 266700 w 390525"/>
              <a:gd name="connsiteY7" fmla="*/ 962025 h 1047750"/>
              <a:gd name="connsiteX8" fmla="*/ 190500 w 390525"/>
              <a:gd name="connsiteY8" fmla="*/ 1047750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1047750">
                <a:moveTo>
                  <a:pt x="0" y="0"/>
                </a:moveTo>
                <a:cubicBezTo>
                  <a:pt x="48419" y="794"/>
                  <a:pt x="96838" y="1588"/>
                  <a:pt x="152400" y="38100"/>
                </a:cubicBezTo>
                <a:cubicBezTo>
                  <a:pt x="207963" y="74613"/>
                  <a:pt x="296863" y="169863"/>
                  <a:pt x="333375" y="219075"/>
                </a:cubicBezTo>
                <a:cubicBezTo>
                  <a:pt x="369888" y="268288"/>
                  <a:pt x="361950" y="282575"/>
                  <a:pt x="371475" y="333375"/>
                </a:cubicBezTo>
                <a:cubicBezTo>
                  <a:pt x="381000" y="384175"/>
                  <a:pt x="387350" y="461962"/>
                  <a:pt x="390525" y="523875"/>
                </a:cubicBezTo>
                <a:cubicBezTo>
                  <a:pt x="393700" y="585788"/>
                  <a:pt x="393700" y="652463"/>
                  <a:pt x="390525" y="704850"/>
                </a:cubicBezTo>
                <a:cubicBezTo>
                  <a:pt x="387350" y="757237"/>
                  <a:pt x="392112" y="795338"/>
                  <a:pt x="371475" y="838200"/>
                </a:cubicBezTo>
                <a:cubicBezTo>
                  <a:pt x="350838" y="881062"/>
                  <a:pt x="296863" y="927100"/>
                  <a:pt x="266700" y="962025"/>
                </a:cubicBezTo>
                <a:cubicBezTo>
                  <a:pt x="236538" y="996950"/>
                  <a:pt x="213519" y="1022350"/>
                  <a:pt x="190500" y="10477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Forme libre 28"/>
          <p:cNvSpPr/>
          <p:nvPr/>
        </p:nvSpPr>
        <p:spPr>
          <a:xfrm>
            <a:off x="5067094" y="1424871"/>
            <a:ext cx="247924" cy="665162"/>
          </a:xfrm>
          <a:custGeom>
            <a:avLst/>
            <a:gdLst>
              <a:gd name="connsiteX0" fmla="*/ 0 w 390525"/>
              <a:gd name="connsiteY0" fmla="*/ 0 h 1047750"/>
              <a:gd name="connsiteX1" fmla="*/ 152400 w 390525"/>
              <a:gd name="connsiteY1" fmla="*/ 38100 h 1047750"/>
              <a:gd name="connsiteX2" fmla="*/ 333375 w 390525"/>
              <a:gd name="connsiteY2" fmla="*/ 219075 h 1047750"/>
              <a:gd name="connsiteX3" fmla="*/ 371475 w 390525"/>
              <a:gd name="connsiteY3" fmla="*/ 333375 h 1047750"/>
              <a:gd name="connsiteX4" fmla="*/ 390525 w 390525"/>
              <a:gd name="connsiteY4" fmla="*/ 523875 h 1047750"/>
              <a:gd name="connsiteX5" fmla="*/ 390525 w 390525"/>
              <a:gd name="connsiteY5" fmla="*/ 704850 h 1047750"/>
              <a:gd name="connsiteX6" fmla="*/ 371475 w 390525"/>
              <a:gd name="connsiteY6" fmla="*/ 838200 h 1047750"/>
              <a:gd name="connsiteX7" fmla="*/ 266700 w 390525"/>
              <a:gd name="connsiteY7" fmla="*/ 962025 h 1047750"/>
              <a:gd name="connsiteX8" fmla="*/ 190500 w 390525"/>
              <a:gd name="connsiteY8" fmla="*/ 1047750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1047750">
                <a:moveTo>
                  <a:pt x="0" y="0"/>
                </a:moveTo>
                <a:cubicBezTo>
                  <a:pt x="48419" y="794"/>
                  <a:pt x="96838" y="1588"/>
                  <a:pt x="152400" y="38100"/>
                </a:cubicBezTo>
                <a:cubicBezTo>
                  <a:pt x="207963" y="74613"/>
                  <a:pt x="296863" y="169863"/>
                  <a:pt x="333375" y="219075"/>
                </a:cubicBezTo>
                <a:cubicBezTo>
                  <a:pt x="369888" y="268288"/>
                  <a:pt x="361950" y="282575"/>
                  <a:pt x="371475" y="333375"/>
                </a:cubicBezTo>
                <a:cubicBezTo>
                  <a:pt x="381000" y="384175"/>
                  <a:pt x="387350" y="461962"/>
                  <a:pt x="390525" y="523875"/>
                </a:cubicBezTo>
                <a:cubicBezTo>
                  <a:pt x="393700" y="585788"/>
                  <a:pt x="393700" y="652463"/>
                  <a:pt x="390525" y="704850"/>
                </a:cubicBezTo>
                <a:cubicBezTo>
                  <a:pt x="387350" y="757237"/>
                  <a:pt x="392112" y="795338"/>
                  <a:pt x="371475" y="838200"/>
                </a:cubicBezTo>
                <a:cubicBezTo>
                  <a:pt x="350838" y="881062"/>
                  <a:pt x="296863" y="927100"/>
                  <a:pt x="266700" y="962025"/>
                </a:cubicBezTo>
                <a:cubicBezTo>
                  <a:pt x="236538" y="996950"/>
                  <a:pt x="213519" y="1022350"/>
                  <a:pt x="190500" y="10477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p:cNvSpPr txBox="1"/>
          <p:nvPr/>
        </p:nvSpPr>
        <p:spPr>
          <a:xfrm>
            <a:off x="4219247" y="1900120"/>
            <a:ext cx="284052" cy="369332"/>
          </a:xfrm>
          <a:prstGeom prst="rect">
            <a:avLst/>
          </a:prstGeom>
          <a:noFill/>
        </p:spPr>
        <p:txBody>
          <a:bodyPr wrap="none" rtlCol="0">
            <a:spAutoFit/>
          </a:bodyPr>
          <a:lstStyle/>
          <a:p>
            <a:r>
              <a:rPr lang="fr-FR" dirty="0" smtClean="0"/>
              <a:t>x</a:t>
            </a:r>
            <a:endParaRPr lang="fr-FR" dirty="0"/>
          </a:p>
        </p:txBody>
      </p:sp>
      <p:sp>
        <p:nvSpPr>
          <p:cNvPr id="31" name="ZoneTexte 30"/>
          <p:cNvSpPr txBox="1"/>
          <p:nvPr/>
        </p:nvSpPr>
        <p:spPr>
          <a:xfrm>
            <a:off x="4410486" y="1715454"/>
            <a:ext cx="284052" cy="369332"/>
          </a:xfrm>
          <a:prstGeom prst="rect">
            <a:avLst/>
          </a:prstGeom>
          <a:noFill/>
        </p:spPr>
        <p:txBody>
          <a:bodyPr wrap="none" rtlCol="0">
            <a:spAutoFit/>
          </a:bodyPr>
          <a:lstStyle/>
          <a:p>
            <a:r>
              <a:rPr lang="fr-FR" dirty="0" smtClean="0"/>
              <a:t>x</a:t>
            </a:r>
            <a:endParaRPr lang="fr-FR" dirty="0"/>
          </a:p>
        </p:txBody>
      </p:sp>
      <p:sp>
        <p:nvSpPr>
          <p:cNvPr id="32" name="ZoneTexte 31"/>
          <p:cNvSpPr txBox="1"/>
          <p:nvPr/>
        </p:nvSpPr>
        <p:spPr>
          <a:xfrm>
            <a:off x="4625154" y="1809929"/>
            <a:ext cx="284052" cy="369332"/>
          </a:xfrm>
          <a:prstGeom prst="rect">
            <a:avLst/>
          </a:prstGeom>
          <a:noFill/>
        </p:spPr>
        <p:txBody>
          <a:bodyPr wrap="none" rtlCol="0">
            <a:spAutoFit/>
          </a:bodyPr>
          <a:lstStyle/>
          <a:p>
            <a:r>
              <a:rPr lang="fr-FR" dirty="0" smtClean="0"/>
              <a:t>x</a:t>
            </a:r>
            <a:endParaRPr lang="fr-FR" dirty="0"/>
          </a:p>
        </p:txBody>
      </p:sp>
      <p:sp>
        <p:nvSpPr>
          <p:cNvPr id="33" name="ZoneTexte 32"/>
          <p:cNvSpPr txBox="1"/>
          <p:nvPr/>
        </p:nvSpPr>
        <p:spPr>
          <a:xfrm>
            <a:off x="4909206" y="1571307"/>
            <a:ext cx="217709" cy="369332"/>
          </a:xfrm>
          <a:prstGeom prst="rect">
            <a:avLst/>
          </a:prstGeom>
          <a:noFill/>
        </p:spPr>
        <p:txBody>
          <a:bodyPr wrap="square" rtlCol="0">
            <a:spAutoFit/>
          </a:bodyPr>
          <a:lstStyle/>
          <a:p>
            <a:r>
              <a:rPr lang="fr-FR" dirty="0" smtClean="0"/>
              <a:t>x</a:t>
            </a:r>
            <a:endParaRPr lang="fr-FR" dirty="0"/>
          </a:p>
        </p:txBody>
      </p:sp>
      <p:grpSp>
        <p:nvGrpSpPr>
          <p:cNvPr id="6" name="Groupe 5"/>
          <p:cNvGrpSpPr/>
          <p:nvPr/>
        </p:nvGrpSpPr>
        <p:grpSpPr>
          <a:xfrm>
            <a:off x="3711971" y="1726494"/>
            <a:ext cx="504856" cy="769942"/>
            <a:chOff x="3147204" y="4751478"/>
            <a:chExt cx="504856" cy="769942"/>
          </a:xfrm>
        </p:grpSpPr>
        <p:sp>
          <p:nvSpPr>
            <p:cNvPr id="35" name="Ellipse 34"/>
            <p:cNvSpPr/>
            <p:nvPr/>
          </p:nvSpPr>
          <p:spPr>
            <a:xfrm rot="20483797">
              <a:off x="3201677" y="4823708"/>
              <a:ext cx="407988" cy="622211"/>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Ellipse 35"/>
            <p:cNvSpPr/>
            <p:nvPr/>
          </p:nvSpPr>
          <p:spPr>
            <a:xfrm rot="20483797">
              <a:off x="3147204" y="4751478"/>
              <a:ext cx="504856" cy="769942"/>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8" name="Groupe 37"/>
          <p:cNvGrpSpPr/>
          <p:nvPr/>
        </p:nvGrpSpPr>
        <p:grpSpPr>
          <a:xfrm>
            <a:off x="4849288" y="1341523"/>
            <a:ext cx="504856" cy="769942"/>
            <a:chOff x="3147204" y="4751478"/>
            <a:chExt cx="504856" cy="769942"/>
          </a:xfrm>
        </p:grpSpPr>
        <p:sp>
          <p:nvSpPr>
            <p:cNvPr id="39" name="Ellipse 38"/>
            <p:cNvSpPr/>
            <p:nvPr/>
          </p:nvSpPr>
          <p:spPr>
            <a:xfrm rot="20483797">
              <a:off x="3201677" y="4823708"/>
              <a:ext cx="407988" cy="622211"/>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Ellipse 39"/>
            <p:cNvSpPr/>
            <p:nvPr/>
          </p:nvSpPr>
          <p:spPr>
            <a:xfrm rot="20483797">
              <a:off x="3147204" y="4751478"/>
              <a:ext cx="504856" cy="769942"/>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8" name="Connecteur droit 7"/>
          <p:cNvCxnSpPr/>
          <p:nvPr/>
        </p:nvCxnSpPr>
        <p:spPr>
          <a:xfrm flipV="1">
            <a:off x="3847717" y="1376145"/>
            <a:ext cx="1069975" cy="373757"/>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43" name="Connecteur droit 42"/>
          <p:cNvCxnSpPr/>
          <p:nvPr/>
        </p:nvCxnSpPr>
        <p:spPr>
          <a:xfrm flipV="1">
            <a:off x="4112719" y="2105525"/>
            <a:ext cx="1069975" cy="373757"/>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44" name="Connecteur droit 43"/>
          <p:cNvCxnSpPr/>
          <p:nvPr/>
        </p:nvCxnSpPr>
        <p:spPr>
          <a:xfrm flipV="1">
            <a:off x="4090167" y="2032625"/>
            <a:ext cx="1069975" cy="373757"/>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flipV="1">
            <a:off x="3875499" y="1445257"/>
            <a:ext cx="1069975" cy="373757"/>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46" name="ZoneTexte 45"/>
          <p:cNvSpPr txBox="1"/>
          <p:nvPr/>
        </p:nvSpPr>
        <p:spPr>
          <a:xfrm>
            <a:off x="5097309" y="1541828"/>
            <a:ext cx="217709" cy="369332"/>
          </a:xfrm>
          <a:prstGeom prst="rect">
            <a:avLst/>
          </a:prstGeom>
          <a:noFill/>
        </p:spPr>
        <p:txBody>
          <a:bodyPr wrap="square" rtlCol="0">
            <a:spAutoFit/>
          </a:bodyPr>
          <a:lstStyle/>
          <a:p>
            <a:r>
              <a:rPr lang="fr-FR" dirty="0" smtClean="0"/>
              <a:t>x</a:t>
            </a:r>
            <a:endParaRPr lang="fr-FR" dirty="0"/>
          </a:p>
        </p:txBody>
      </p:sp>
      <p:sp>
        <p:nvSpPr>
          <p:cNvPr id="47" name="ZoneTexte 46"/>
          <p:cNvSpPr txBox="1"/>
          <p:nvPr/>
        </p:nvSpPr>
        <p:spPr>
          <a:xfrm>
            <a:off x="4268433" y="1354729"/>
            <a:ext cx="284052" cy="369332"/>
          </a:xfrm>
          <a:prstGeom prst="rect">
            <a:avLst/>
          </a:prstGeom>
          <a:noFill/>
        </p:spPr>
        <p:txBody>
          <a:bodyPr wrap="none" rtlCol="0">
            <a:spAutoFit/>
          </a:bodyPr>
          <a:lstStyle/>
          <a:p>
            <a:r>
              <a:rPr lang="fr-FR" dirty="0" smtClean="0">
                <a:solidFill>
                  <a:srgbClr val="0070C0"/>
                </a:solidFill>
              </a:rPr>
              <a:t>x</a:t>
            </a:r>
            <a:endParaRPr lang="fr-FR" dirty="0">
              <a:solidFill>
                <a:srgbClr val="0070C0"/>
              </a:solidFill>
            </a:endParaRPr>
          </a:p>
        </p:txBody>
      </p:sp>
      <p:sp>
        <p:nvSpPr>
          <p:cNvPr id="9" name="ZoneTexte 8"/>
          <p:cNvSpPr txBox="1"/>
          <p:nvPr/>
        </p:nvSpPr>
        <p:spPr>
          <a:xfrm>
            <a:off x="3527064" y="791167"/>
            <a:ext cx="2375715" cy="369332"/>
          </a:xfrm>
          <a:prstGeom prst="rect">
            <a:avLst/>
          </a:prstGeom>
          <a:noFill/>
        </p:spPr>
        <p:txBody>
          <a:bodyPr wrap="none" rtlCol="0">
            <a:spAutoFit/>
          </a:bodyPr>
          <a:lstStyle/>
          <a:p>
            <a:r>
              <a:rPr lang="fr-FR" dirty="0" smtClean="0">
                <a:solidFill>
                  <a:srgbClr val="0070C0"/>
                </a:solidFill>
              </a:rPr>
              <a:t>Points supplémentaires</a:t>
            </a:r>
            <a:endParaRPr lang="fr-FR" dirty="0">
              <a:solidFill>
                <a:srgbClr val="0070C0"/>
              </a:solidFill>
            </a:endParaRPr>
          </a:p>
        </p:txBody>
      </p:sp>
      <p:cxnSp>
        <p:nvCxnSpPr>
          <p:cNvPr id="11" name="Connecteur droit avec flèche 10"/>
          <p:cNvCxnSpPr/>
          <p:nvPr/>
        </p:nvCxnSpPr>
        <p:spPr>
          <a:xfrm flipH="1">
            <a:off x="4392258" y="1146211"/>
            <a:ext cx="111041" cy="345559"/>
          </a:xfrm>
          <a:prstGeom prst="straightConnector1">
            <a:avLst/>
          </a:prstGeom>
          <a:ln>
            <a:solidFill>
              <a:srgbClr val="0070C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51" name="ZoneTexte 19"/>
          <p:cNvSpPr txBox="1">
            <a:spLocks noChangeArrowheads="1"/>
          </p:cNvSpPr>
          <p:nvPr/>
        </p:nvSpPr>
        <p:spPr bwMode="auto">
          <a:xfrm>
            <a:off x="20637" y="3042899"/>
            <a:ext cx="912336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r>
              <a:rPr lang="fr-FR" altLang="fr-FR" sz="1800" b="0" dirty="0" smtClean="0">
                <a:solidFill>
                  <a:srgbClr val="0070C0"/>
                </a:solidFill>
                <a:latin typeface="Comic Sans MS" pitchFamily="66" charset="0"/>
              </a:rPr>
              <a:t>Néant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rectitude des génératrice</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Cylindre</a:t>
            </a:r>
          </a:p>
          <a:p>
            <a:pPr marL="0" indent="0" eaLnBrk="1" hangingPunct="1">
              <a:defRPr/>
            </a:pPr>
            <a:r>
              <a:rPr lang="fr-FR" altLang="fr-FR" sz="1800" dirty="0" smtClean="0">
                <a:solidFill>
                  <a:schemeClr val="tx1"/>
                </a:solidFill>
              </a:rPr>
              <a:t>Elément tolérancé : </a:t>
            </a:r>
            <a:r>
              <a:rPr lang="fr-FR" altLang="fr-FR" sz="1800" b="0" dirty="0" smtClean="0">
                <a:latin typeface="Comic Sans MS" pitchFamily="66" charset="0"/>
              </a:rPr>
              <a:t>Points de la surface réelle au voisinage de chaque </a:t>
            </a:r>
            <a:r>
              <a:rPr lang="fr-FR" altLang="fr-FR" sz="1800" b="0" dirty="0">
                <a:latin typeface="Comic Sans MS" pitchFamily="66" charset="0"/>
              </a:rPr>
              <a:t>plan d'intersection </a:t>
            </a:r>
            <a:r>
              <a:rPr lang="fr-FR" altLang="fr-FR" sz="1800" b="0" dirty="0" smtClean="0">
                <a:latin typeface="Comic Sans MS" pitchFamily="66" charset="0"/>
              </a:rPr>
              <a:t>passant par l'axe</a:t>
            </a:r>
            <a:endParaRPr lang="fr-FR" altLang="fr-FR" sz="1800" b="0" dirty="0">
              <a:latin typeface="Comic Sans MS" pitchFamily="66" charset="0"/>
            </a:endParaRP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comprise entre deux cylindres coaxiaux dont la différence de rayons est 0,02</a:t>
            </a:r>
          </a:p>
          <a:p>
            <a:pPr marL="0" indent="0" eaLnBrk="1" hangingPunct="1">
              <a:defRPr/>
            </a:pPr>
            <a:r>
              <a:rPr lang="fr-FR" altLang="fr-FR" sz="1800" dirty="0">
                <a:solidFill>
                  <a:schemeClr val="tx1"/>
                </a:solidFill>
              </a:rPr>
              <a:t>V</a:t>
            </a:r>
            <a:r>
              <a:rPr lang="fr-FR" altLang="fr-FR" sz="1800" dirty="0" smtClean="0">
                <a:solidFill>
                  <a:schemeClr val="tx1"/>
                </a:solidFill>
              </a:rPr>
              <a:t>alidation : </a:t>
            </a:r>
            <a:r>
              <a:rPr lang="fr-FR" altLang="fr-FR" sz="1800" b="0" dirty="0">
                <a:solidFill>
                  <a:srgbClr val="0070C0"/>
                </a:solidFill>
                <a:latin typeface="Comic Sans MS" pitchFamily="66" charset="0"/>
              </a:rPr>
              <a:t>La spécification est respectée si </a:t>
            </a:r>
            <a:r>
              <a:rPr lang="fr-FR" altLang="fr-FR" sz="1800" b="0" dirty="0" smtClean="0">
                <a:solidFill>
                  <a:srgbClr val="0070C0"/>
                </a:solidFill>
                <a:latin typeface="Comic Sans MS" pitchFamily="66" charset="0"/>
              </a:rPr>
              <a:t>l'élément tolérancé</a:t>
            </a:r>
            <a:endParaRPr lang="fr-FR" altLang="fr-FR" sz="1800" b="0" dirty="0">
              <a:solidFill>
                <a:srgbClr val="0070C0"/>
              </a:solidFill>
              <a:latin typeface="Comic Sans MS" pitchFamily="66" charset="0"/>
            </a:endParaRPr>
          </a:p>
          <a:p>
            <a:pPr eaLnBrk="1" hangingPunct="1">
              <a:defRPr/>
            </a:pPr>
            <a:r>
              <a:rPr lang="fr-FR" altLang="fr-FR" sz="1800" b="0" dirty="0" smtClean="0">
                <a:solidFill>
                  <a:srgbClr val="0070C0"/>
                </a:solidFill>
                <a:latin typeface="Comic Sans MS" pitchFamily="66" charset="0"/>
              </a:rPr>
              <a:t>est </a:t>
            </a:r>
            <a:r>
              <a:rPr lang="fr-FR" altLang="fr-FR" sz="1800" b="0" dirty="0">
                <a:solidFill>
                  <a:srgbClr val="0070C0"/>
                </a:solidFill>
                <a:latin typeface="Comic Sans MS" pitchFamily="66" charset="0"/>
              </a:rPr>
              <a:t>dans la zone de </a:t>
            </a:r>
            <a:r>
              <a:rPr lang="fr-FR" altLang="fr-FR" sz="1800" b="0" dirty="0" smtClean="0">
                <a:solidFill>
                  <a:srgbClr val="0070C0"/>
                </a:solidFill>
                <a:latin typeface="Comic Sans MS" pitchFamily="66" charset="0"/>
              </a:rPr>
              <a:t>tolérance </a:t>
            </a:r>
            <a:r>
              <a:rPr lang="fr-FR" altLang="fr-FR" sz="1800" b="0" dirty="0">
                <a:latin typeface="Comic Sans MS" pitchFamily="66" charset="0"/>
              </a:rPr>
              <a:t>pour chaque plan d'intersection</a:t>
            </a:r>
            <a:r>
              <a:rPr lang="fr-FR" altLang="fr-FR" sz="1800" b="0" dirty="0" smtClean="0">
                <a:solidFill>
                  <a:srgbClr val="0070C0"/>
                </a:solidFill>
                <a:latin typeface="Comic Sans MS" pitchFamily="66" charset="0"/>
              </a:rPr>
              <a:t> </a:t>
            </a:r>
            <a:endParaRPr lang="fr-FR" altLang="fr-FR" sz="1800" b="0" dirty="0">
              <a:solidFill>
                <a:srgbClr val="0070C0"/>
              </a:solidFill>
              <a:latin typeface="Comic Sans MS" pitchFamily="66" charset="0"/>
            </a:endParaRPr>
          </a:p>
        </p:txBody>
      </p:sp>
      <p:sp>
        <p:nvSpPr>
          <p:cNvPr id="54" name="ZoneTexte 53"/>
          <p:cNvSpPr txBox="1"/>
          <p:nvPr/>
        </p:nvSpPr>
        <p:spPr>
          <a:xfrm>
            <a:off x="4492159" y="2070136"/>
            <a:ext cx="284052" cy="369332"/>
          </a:xfrm>
          <a:prstGeom prst="rect">
            <a:avLst/>
          </a:prstGeom>
          <a:noFill/>
        </p:spPr>
        <p:txBody>
          <a:bodyPr wrap="none" rtlCol="0">
            <a:spAutoFit/>
          </a:bodyPr>
          <a:lstStyle/>
          <a:p>
            <a:r>
              <a:rPr lang="fr-FR" dirty="0" smtClean="0">
                <a:solidFill>
                  <a:srgbClr val="0070C0"/>
                </a:solidFill>
              </a:rPr>
              <a:t>x</a:t>
            </a:r>
            <a:endParaRPr lang="fr-FR" dirty="0">
              <a:solidFill>
                <a:srgbClr val="0070C0"/>
              </a:solidFill>
            </a:endParaRPr>
          </a:p>
        </p:txBody>
      </p:sp>
      <p:cxnSp>
        <p:nvCxnSpPr>
          <p:cNvPr id="56" name="Connecteur droit avec flèche 55"/>
          <p:cNvCxnSpPr/>
          <p:nvPr/>
        </p:nvCxnSpPr>
        <p:spPr>
          <a:xfrm>
            <a:off x="4552485" y="1133511"/>
            <a:ext cx="72669" cy="1135941"/>
          </a:xfrm>
          <a:prstGeom prst="straightConnector1">
            <a:avLst/>
          </a:prstGeom>
          <a:ln>
            <a:solidFill>
              <a:srgbClr val="0070C0"/>
            </a:solidFill>
            <a:prstDash val="dash"/>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49059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53"/>
          <p:cNvSpPr>
            <a:spLocks noChangeArrowheads="1"/>
          </p:cNvSpPr>
          <p:nvPr/>
        </p:nvSpPr>
        <p:spPr bwMode="auto">
          <a:xfrm>
            <a:off x="528638" y="1951343"/>
            <a:ext cx="2120588" cy="1475981"/>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4" name="Arc 162"/>
          <p:cNvSpPr>
            <a:spLocks/>
          </p:cNvSpPr>
          <p:nvPr/>
        </p:nvSpPr>
        <p:spPr bwMode="auto">
          <a:xfrm>
            <a:off x="2260288" y="2793913"/>
            <a:ext cx="211138"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5" name="Arc 163"/>
          <p:cNvSpPr>
            <a:spLocks/>
          </p:cNvSpPr>
          <p:nvPr/>
        </p:nvSpPr>
        <p:spPr bwMode="auto">
          <a:xfrm>
            <a:off x="1742763" y="2793913"/>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0" name="Line 168"/>
          <p:cNvSpPr>
            <a:spLocks noChangeShapeType="1"/>
          </p:cNvSpPr>
          <p:nvPr/>
        </p:nvSpPr>
        <p:spPr bwMode="auto">
          <a:xfrm flipV="1">
            <a:off x="2263463" y="2736763"/>
            <a:ext cx="0" cy="51911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Rectangle 1"/>
          <p:cNvSpPr>
            <a:spLocks noChangeArrowheads="1"/>
          </p:cNvSpPr>
          <p:nvPr/>
        </p:nvSpPr>
        <p:spPr bwMode="auto">
          <a:xfrm>
            <a:off x="1958663" y="2792325"/>
            <a:ext cx="303213" cy="407988"/>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2" name="Line 167"/>
          <p:cNvSpPr>
            <a:spLocks noChangeShapeType="1"/>
          </p:cNvSpPr>
          <p:nvPr/>
        </p:nvSpPr>
        <p:spPr bwMode="auto">
          <a:xfrm flipV="1">
            <a:off x="1958663" y="2755813"/>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Line 164"/>
          <p:cNvSpPr>
            <a:spLocks noChangeShapeType="1"/>
          </p:cNvSpPr>
          <p:nvPr/>
        </p:nvSpPr>
        <p:spPr bwMode="auto">
          <a:xfrm>
            <a:off x="1931676" y="2792325"/>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 name="Line 165"/>
          <p:cNvSpPr>
            <a:spLocks noChangeShapeType="1"/>
          </p:cNvSpPr>
          <p:nvPr/>
        </p:nvSpPr>
        <p:spPr bwMode="auto">
          <a:xfrm>
            <a:off x="1938026" y="3200313"/>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Rectangle 216"/>
          <p:cNvSpPr>
            <a:spLocks noChangeArrowheads="1"/>
          </p:cNvSpPr>
          <p:nvPr/>
        </p:nvSpPr>
        <p:spPr bwMode="auto">
          <a:xfrm>
            <a:off x="3426307" y="2274357"/>
            <a:ext cx="41357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fontAlgn="auto">
              <a:spcBef>
                <a:spcPts val="0"/>
              </a:spcBef>
              <a:spcAft>
                <a:spcPts val="0"/>
              </a:spcAft>
              <a:defRPr/>
            </a:pPr>
            <a:r>
              <a:rPr lang="fr-FR" sz="1400" kern="0" dirty="0" smtClean="0">
                <a:solidFill>
                  <a:srgbClr val="000000"/>
                </a:solidFill>
              </a:rPr>
              <a:t>0,4</a:t>
            </a:r>
            <a:endParaRPr lang="fr-FR" sz="1400" kern="0" dirty="0">
              <a:solidFill>
                <a:srgbClr val="000000"/>
              </a:solidFill>
            </a:endParaRPr>
          </a:p>
        </p:txBody>
      </p:sp>
      <p:sp>
        <p:nvSpPr>
          <p:cNvPr id="16" name="Rectangle 217"/>
          <p:cNvSpPr>
            <a:spLocks noChangeArrowheads="1"/>
          </p:cNvSpPr>
          <p:nvPr/>
        </p:nvSpPr>
        <p:spPr bwMode="auto">
          <a:xfrm>
            <a:off x="3143732" y="2280707"/>
            <a:ext cx="7493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17" name="Line 218"/>
          <p:cNvSpPr>
            <a:spLocks noChangeShapeType="1"/>
          </p:cNvSpPr>
          <p:nvPr/>
        </p:nvSpPr>
        <p:spPr bwMode="auto">
          <a:xfrm>
            <a:off x="3467582" y="2274357"/>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18" name="Arc 220"/>
          <p:cNvSpPr>
            <a:spLocks/>
          </p:cNvSpPr>
          <p:nvPr/>
        </p:nvSpPr>
        <p:spPr bwMode="auto">
          <a:xfrm>
            <a:off x="3196120" y="2368020"/>
            <a:ext cx="230187" cy="115887"/>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19" name="Forme libre 4"/>
          <p:cNvSpPr>
            <a:spLocks/>
          </p:cNvSpPr>
          <p:nvPr/>
        </p:nvSpPr>
        <p:spPr bwMode="auto">
          <a:xfrm>
            <a:off x="2365857" y="2417232"/>
            <a:ext cx="758825" cy="417513"/>
          </a:xfrm>
          <a:custGeom>
            <a:avLst/>
            <a:gdLst>
              <a:gd name="T0" fmla="*/ 1 w 1181100"/>
              <a:gd name="T1" fmla="*/ 0 h 400050"/>
              <a:gd name="T2" fmla="*/ 1 w 1181100"/>
              <a:gd name="T3" fmla="*/ 0 h 400050"/>
              <a:gd name="T4" fmla="*/ 0 w 1181100"/>
              <a:gd name="T5" fmla="*/ 2202369 h 400050"/>
              <a:gd name="T6" fmla="*/ 0 60000 65536"/>
              <a:gd name="T7" fmla="*/ 0 60000 65536"/>
              <a:gd name="T8" fmla="*/ 0 60000 65536"/>
            </a:gdLst>
            <a:ahLst/>
            <a:cxnLst>
              <a:cxn ang="T6">
                <a:pos x="T0" y="T1"/>
              </a:cxn>
              <a:cxn ang="T7">
                <a:pos x="T2" y="T3"/>
              </a:cxn>
              <a:cxn ang="T8">
                <a:pos x="T4" y="T5"/>
              </a:cxn>
            </a:cxnLst>
            <a:rect l="0" t="0" r="r" b="b"/>
            <a:pathLst>
              <a:path w="1181100" h="400050">
                <a:moveTo>
                  <a:pt x="1181100" y="0"/>
                </a:moveTo>
                <a:lnTo>
                  <a:pt x="228600" y="0"/>
                </a:lnTo>
                <a:lnTo>
                  <a:pt x="0" y="400050"/>
                </a:lnTo>
              </a:path>
            </a:pathLst>
          </a:custGeom>
          <a:noFill/>
          <a:ln w="9525" cap="flat" cmpd="sng" algn="ctr">
            <a:solidFill>
              <a:srgbClr val="000000"/>
            </a:solidFill>
            <a:prstDash val="solid"/>
            <a:round/>
            <a:headEnd type="none" w="med" len="me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fr-FR" kern="0">
              <a:solidFill>
                <a:srgbClr val="000000"/>
              </a:solidFill>
              <a:cs typeface="Arial"/>
            </a:endParaRPr>
          </a:p>
        </p:txBody>
      </p:sp>
      <p:sp>
        <p:nvSpPr>
          <p:cNvPr id="20" name="Ellipse 15"/>
          <p:cNvSpPr>
            <a:spLocks noChangeArrowheads="1"/>
          </p:cNvSpPr>
          <p:nvPr/>
        </p:nvSpPr>
        <p:spPr bwMode="auto">
          <a:xfrm>
            <a:off x="2419832" y="2331507"/>
            <a:ext cx="179388" cy="177800"/>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21" name="Rectangle 1159"/>
          <p:cNvSpPr>
            <a:spLocks noChangeArrowheads="1"/>
          </p:cNvSpPr>
          <p:nvPr/>
        </p:nvSpPr>
        <p:spPr bwMode="auto">
          <a:xfrm rot="5400000">
            <a:off x="4174020" y="2155294"/>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22" name="Rectangle 1162"/>
          <p:cNvSpPr>
            <a:spLocks noChangeArrowheads="1"/>
          </p:cNvSpPr>
          <p:nvPr/>
        </p:nvSpPr>
        <p:spPr bwMode="auto">
          <a:xfrm>
            <a:off x="4045432" y="2272770"/>
            <a:ext cx="55403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   </a:t>
            </a:r>
            <a:r>
              <a:rPr lang="fr-FR" altLang="fr-FR" sz="1400" dirty="0" smtClean="0">
                <a:latin typeface="Arial" charset="0"/>
              </a:rPr>
              <a:t>A</a:t>
            </a:r>
            <a:endParaRPr lang="fr-FR" altLang="fr-FR" sz="1400" dirty="0">
              <a:latin typeface="Arial" charset="0"/>
            </a:endParaRPr>
          </a:p>
        </p:txBody>
      </p:sp>
      <p:sp>
        <p:nvSpPr>
          <p:cNvPr id="23" name="Line 1200"/>
          <p:cNvSpPr>
            <a:spLocks noChangeShapeType="1"/>
          </p:cNvSpPr>
          <p:nvPr/>
        </p:nvSpPr>
        <p:spPr bwMode="auto">
          <a:xfrm rot="5400000">
            <a:off x="4190688" y="2427551"/>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5" name="Ellipse 57"/>
          <p:cNvSpPr>
            <a:spLocks noChangeArrowheads="1"/>
          </p:cNvSpPr>
          <p:nvPr/>
        </p:nvSpPr>
        <p:spPr bwMode="auto">
          <a:xfrm>
            <a:off x="1511359" y="3306232"/>
            <a:ext cx="58738" cy="58738"/>
          </a:xfrm>
          <a:prstGeom prst="ellipse">
            <a:avLst/>
          </a:prstGeom>
          <a:solidFill>
            <a:schemeClr val="accent1"/>
          </a:solidFill>
          <a:ln w="12700" algn="ctr">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cxnSp>
        <p:nvCxnSpPr>
          <p:cNvPr id="26" name="Connecteur droit 58"/>
          <p:cNvCxnSpPr>
            <a:cxnSpLocks noChangeShapeType="1"/>
            <a:stCxn id="25" idx="5"/>
          </p:cNvCxnSpPr>
          <p:nvPr/>
        </p:nvCxnSpPr>
        <p:spPr bwMode="auto">
          <a:xfrm>
            <a:off x="1561495" y="3356368"/>
            <a:ext cx="81627" cy="213389"/>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Connecteur droit 59"/>
          <p:cNvCxnSpPr>
            <a:cxnSpLocks noChangeShapeType="1"/>
          </p:cNvCxnSpPr>
          <p:nvPr/>
        </p:nvCxnSpPr>
        <p:spPr bwMode="auto">
          <a:xfrm>
            <a:off x="1643122" y="3569757"/>
            <a:ext cx="46355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Rectangle 1233"/>
          <p:cNvSpPr>
            <a:spLocks noChangeArrowheads="1"/>
          </p:cNvSpPr>
          <p:nvPr/>
        </p:nvSpPr>
        <p:spPr bwMode="auto">
          <a:xfrm>
            <a:off x="1728847" y="3745970"/>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29" name="Line 1234"/>
          <p:cNvSpPr>
            <a:spLocks noChangeShapeType="1"/>
          </p:cNvSpPr>
          <p:nvPr/>
        </p:nvSpPr>
        <p:spPr bwMode="auto">
          <a:xfrm flipV="1">
            <a:off x="1874897" y="3609445"/>
            <a:ext cx="0" cy="1317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30" name="Freeform 1235"/>
          <p:cNvSpPr>
            <a:spLocks/>
          </p:cNvSpPr>
          <p:nvPr/>
        </p:nvSpPr>
        <p:spPr bwMode="auto">
          <a:xfrm>
            <a:off x="1797903" y="3569757"/>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31" name="Rectangle 1236"/>
          <p:cNvSpPr>
            <a:spLocks noChangeArrowheads="1"/>
          </p:cNvSpPr>
          <p:nvPr/>
        </p:nvSpPr>
        <p:spPr bwMode="auto">
          <a:xfrm>
            <a:off x="1729825" y="3771370"/>
            <a:ext cx="29014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fontAlgn="auto">
              <a:spcBef>
                <a:spcPts val="0"/>
              </a:spcBef>
              <a:spcAft>
                <a:spcPts val="0"/>
              </a:spcAft>
              <a:defRPr/>
            </a:pPr>
            <a:r>
              <a:rPr lang="fr-FR" sz="1400" kern="0" dirty="0" smtClean="0">
                <a:solidFill>
                  <a:srgbClr val="000000"/>
                </a:solidFill>
              </a:rPr>
              <a:t>A</a:t>
            </a:r>
            <a:endParaRPr lang="fr-FR" sz="1400" kern="0" dirty="0">
              <a:solidFill>
                <a:srgbClr val="000000"/>
              </a:solidFill>
            </a:endParaRPr>
          </a:p>
        </p:txBody>
      </p:sp>
      <p:cxnSp>
        <p:nvCxnSpPr>
          <p:cNvPr id="33" name="Connecteur droit 32"/>
          <p:cNvCxnSpPr/>
          <p:nvPr/>
        </p:nvCxnSpPr>
        <p:spPr>
          <a:xfrm>
            <a:off x="3196120" y="2483907"/>
            <a:ext cx="23018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4" name="Ellipse 33"/>
          <p:cNvSpPr/>
          <p:nvPr/>
        </p:nvSpPr>
        <p:spPr>
          <a:xfrm>
            <a:off x="3893032" y="2350557"/>
            <a:ext cx="152400" cy="152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Forme libre 15"/>
          <p:cNvSpPr>
            <a:spLocks/>
          </p:cNvSpPr>
          <p:nvPr/>
        </p:nvSpPr>
        <p:spPr bwMode="auto">
          <a:xfrm>
            <a:off x="5046664" y="2057715"/>
            <a:ext cx="1660524" cy="1458284"/>
          </a:xfrm>
          <a:custGeom>
            <a:avLst/>
            <a:gdLst>
              <a:gd name="T0" fmla="*/ 0 w 5420164"/>
              <a:gd name="T1" fmla="*/ 0 h 5440672"/>
              <a:gd name="T2" fmla="*/ 0 w 5420164"/>
              <a:gd name="T3" fmla="*/ 0 h 5440672"/>
              <a:gd name="T4" fmla="*/ 0 w 5420164"/>
              <a:gd name="T5" fmla="*/ 0 h 5440672"/>
              <a:gd name="T6" fmla="*/ 0 w 5420164"/>
              <a:gd name="T7" fmla="*/ 0 h 5440672"/>
              <a:gd name="T8" fmla="*/ 0 w 5420164"/>
              <a:gd name="T9" fmla="*/ 0 h 5440672"/>
              <a:gd name="T10" fmla="*/ 0 w 5420164"/>
              <a:gd name="T11" fmla="*/ 0 h 5440672"/>
              <a:gd name="T12" fmla="*/ 0 w 5420164"/>
              <a:gd name="T13" fmla="*/ 0 h 5440672"/>
              <a:gd name="T14" fmla="*/ 0 w 5420164"/>
              <a:gd name="T15" fmla="*/ 0 h 5440672"/>
              <a:gd name="T16" fmla="*/ 0 w 5420164"/>
              <a:gd name="T17" fmla="*/ 0 h 5440672"/>
              <a:gd name="T18" fmla="*/ 0 w 5420164"/>
              <a:gd name="T19" fmla="*/ 0 h 5440672"/>
              <a:gd name="T20" fmla="*/ 0 w 5420164"/>
              <a:gd name="T21" fmla="*/ 0 h 5440672"/>
              <a:gd name="T22" fmla="*/ 0 w 5420164"/>
              <a:gd name="T23" fmla="*/ 0 h 5440672"/>
              <a:gd name="T24" fmla="*/ 0 w 5420164"/>
              <a:gd name="T25" fmla="*/ 0 h 54406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20164" h="5440672">
                <a:moveTo>
                  <a:pt x="2690007" y="1295"/>
                </a:moveTo>
                <a:cubicBezTo>
                  <a:pt x="2840375" y="-6833"/>
                  <a:pt x="2998871" y="21615"/>
                  <a:pt x="3141111" y="135407"/>
                </a:cubicBezTo>
                <a:cubicBezTo>
                  <a:pt x="3283351" y="249199"/>
                  <a:pt x="4264807" y="1185951"/>
                  <a:pt x="4640727" y="1854479"/>
                </a:cubicBezTo>
                <a:cubicBezTo>
                  <a:pt x="5016647" y="2523007"/>
                  <a:pt x="5349895" y="3941343"/>
                  <a:pt x="5396631" y="4146575"/>
                </a:cubicBezTo>
                <a:cubicBezTo>
                  <a:pt x="5443367" y="4351807"/>
                  <a:pt x="5414919" y="4431055"/>
                  <a:pt x="5360055" y="4548911"/>
                </a:cubicBezTo>
                <a:cubicBezTo>
                  <a:pt x="5305191" y="4666767"/>
                  <a:pt x="5329575" y="4693183"/>
                  <a:pt x="5067447" y="4853711"/>
                </a:cubicBezTo>
                <a:cubicBezTo>
                  <a:pt x="4805319" y="5014239"/>
                  <a:pt x="3474359" y="5410479"/>
                  <a:pt x="2690007" y="5438927"/>
                </a:cubicBezTo>
                <a:cubicBezTo>
                  <a:pt x="1905655" y="5467375"/>
                  <a:pt x="590951" y="5140223"/>
                  <a:pt x="361335" y="5024399"/>
                </a:cubicBezTo>
                <a:cubicBezTo>
                  <a:pt x="131719" y="4908575"/>
                  <a:pt x="125623" y="4861839"/>
                  <a:pt x="68727" y="4743983"/>
                </a:cubicBezTo>
                <a:cubicBezTo>
                  <a:pt x="11831" y="4626127"/>
                  <a:pt x="-24745" y="4502175"/>
                  <a:pt x="19959" y="4317263"/>
                </a:cubicBezTo>
                <a:cubicBezTo>
                  <a:pt x="64663" y="4132351"/>
                  <a:pt x="332887" y="2640863"/>
                  <a:pt x="702711" y="1952015"/>
                </a:cubicBezTo>
                <a:cubicBezTo>
                  <a:pt x="1072535" y="1263167"/>
                  <a:pt x="2119015" y="302031"/>
                  <a:pt x="2238903" y="184175"/>
                </a:cubicBezTo>
                <a:cubicBezTo>
                  <a:pt x="2358791" y="66319"/>
                  <a:pt x="2539639" y="9423"/>
                  <a:pt x="2690007" y="1295"/>
                </a:cubicBez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36" name="Ellipse 35"/>
          <p:cNvSpPr/>
          <p:nvPr/>
        </p:nvSpPr>
        <p:spPr>
          <a:xfrm>
            <a:off x="5665789" y="2779625"/>
            <a:ext cx="422274" cy="42227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1233"/>
          <p:cNvSpPr>
            <a:spLocks noChangeArrowheads="1"/>
          </p:cNvSpPr>
          <p:nvPr/>
        </p:nvSpPr>
        <p:spPr bwMode="auto">
          <a:xfrm>
            <a:off x="5730876" y="3678988"/>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38" name="Line 1234"/>
          <p:cNvSpPr>
            <a:spLocks noChangeShapeType="1"/>
          </p:cNvSpPr>
          <p:nvPr/>
        </p:nvSpPr>
        <p:spPr bwMode="auto">
          <a:xfrm flipV="1">
            <a:off x="5876926" y="3285288"/>
            <a:ext cx="0" cy="36225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39" name="Freeform 1235"/>
          <p:cNvSpPr>
            <a:spLocks/>
          </p:cNvSpPr>
          <p:nvPr/>
        </p:nvSpPr>
        <p:spPr bwMode="auto">
          <a:xfrm>
            <a:off x="5799932" y="3207500"/>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fontAlgn="auto">
              <a:spcBef>
                <a:spcPts val="0"/>
              </a:spcBef>
              <a:spcAft>
                <a:spcPts val="0"/>
              </a:spcAft>
              <a:defRPr/>
            </a:pPr>
            <a:endParaRPr lang="fr-FR" sz="1400" kern="0">
              <a:solidFill>
                <a:srgbClr val="000000"/>
              </a:solidFill>
              <a:latin typeface="Arial Unicode MS" pitchFamily="34" charset="-128"/>
            </a:endParaRPr>
          </a:p>
        </p:txBody>
      </p:sp>
      <p:sp>
        <p:nvSpPr>
          <p:cNvPr id="40" name="Rectangle 1236"/>
          <p:cNvSpPr>
            <a:spLocks noChangeArrowheads="1"/>
          </p:cNvSpPr>
          <p:nvPr/>
        </p:nvSpPr>
        <p:spPr bwMode="auto">
          <a:xfrm>
            <a:off x="5731854" y="3704388"/>
            <a:ext cx="29014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fontAlgn="auto">
              <a:spcBef>
                <a:spcPts val="0"/>
              </a:spcBef>
              <a:spcAft>
                <a:spcPts val="0"/>
              </a:spcAft>
              <a:defRPr/>
            </a:pPr>
            <a:r>
              <a:rPr lang="fr-FR" sz="1400" kern="0" dirty="0" smtClean="0">
                <a:solidFill>
                  <a:srgbClr val="000000"/>
                </a:solidFill>
              </a:rPr>
              <a:t>A</a:t>
            </a:r>
            <a:endParaRPr lang="fr-FR" sz="1400" kern="0" dirty="0">
              <a:solidFill>
                <a:srgbClr val="000000"/>
              </a:solidFill>
            </a:endParaRPr>
          </a:p>
        </p:txBody>
      </p:sp>
      <p:sp>
        <p:nvSpPr>
          <p:cNvPr id="41" name="Rectangle 216"/>
          <p:cNvSpPr>
            <a:spLocks noChangeArrowheads="1"/>
          </p:cNvSpPr>
          <p:nvPr/>
        </p:nvSpPr>
        <p:spPr bwMode="auto">
          <a:xfrm>
            <a:off x="7064375" y="2029529"/>
            <a:ext cx="67807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fontAlgn="auto">
              <a:spcBef>
                <a:spcPts val="0"/>
              </a:spcBef>
              <a:spcAft>
                <a:spcPts val="0"/>
              </a:spcAft>
              <a:defRPr/>
            </a:pPr>
            <a:r>
              <a:rPr lang="fr-FR" sz="1400" kern="0" dirty="0" smtClean="0">
                <a:solidFill>
                  <a:srgbClr val="000000"/>
                </a:solidFill>
              </a:rPr>
              <a:t>0,4   A </a:t>
            </a:r>
            <a:endParaRPr lang="fr-FR" sz="1400" kern="0" dirty="0">
              <a:solidFill>
                <a:srgbClr val="000000"/>
              </a:solidFill>
            </a:endParaRPr>
          </a:p>
        </p:txBody>
      </p:sp>
      <p:sp>
        <p:nvSpPr>
          <p:cNvPr id="42" name="Rectangle 217"/>
          <p:cNvSpPr>
            <a:spLocks noChangeArrowheads="1"/>
          </p:cNvSpPr>
          <p:nvPr/>
        </p:nvSpPr>
        <p:spPr bwMode="auto">
          <a:xfrm>
            <a:off x="6781800" y="2035879"/>
            <a:ext cx="960646"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43" name="Line 218"/>
          <p:cNvSpPr>
            <a:spLocks noChangeShapeType="1"/>
          </p:cNvSpPr>
          <p:nvPr/>
        </p:nvSpPr>
        <p:spPr bwMode="auto">
          <a:xfrm>
            <a:off x="7105650" y="2029529"/>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44" name="Arc 220"/>
          <p:cNvSpPr>
            <a:spLocks/>
          </p:cNvSpPr>
          <p:nvPr/>
        </p:nvSpPr>
        <p:spPr bwMode="auto">
          <a:xfrm>
            <a:off x="6834188" y="2123192"/>
            <a:ext cx="230187" cy="115887"/>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45" name="Forme libre 4"/>
          <p:cNvSpPr>
            <a:spLocks/>
          </p:cNvSpPr>
          <p:nvPr/>
        </p:nvSpPr>
        <p:spPr bwMode="auto">
          <a:xfrm>
            <a:off x="6327775" y="2172405"/>
            <a:ext cx="463550" cy="165544"/>
          </a:xfrm>
          <a:custGeom>
            <a:avLst/>
            <a:gdLst>
              <a:gd name="T0" fmla="*/ 1 w 1181100"/>
              <a:gd name="T1" fmla="*/ 0 h 400050"/>
              <a:gd name="T2" fmla="*/ 1 w 1181100"/>
              <a:gd name="T3" fmla="*/ 0 h 400050"/>
              <a:gd name="T4" fmla="*/ 0 w 1181100"/>
              <a:gd name="T5" fmla="*/ 2202369 h 400050"/>
              <a:gd name="T6" fmla="*/ 0 60000 65536"/>
              <a:gd name="T7" fmla="*/ 0 60000 65536"/>
              <a:gd name="T8" fmla="*/ 0 60000 65536"/>
              <a:gd name="connsiteX0" fmla="*/ 721509 w 721509"/>
              <a:gd name="connsiteY0" fmla="*/ 0 h 400050"/>
              <a:gd name="connsiteX1" fmla="*/ 228600 w 721509"/>
              <a:gd name="connsiteY1" fmla="*/ 0 h 400050"/>
              <a:gd name="connsiteX2" fmla="*/ 0 w 721509"/>
              <a:gd name="connsiteY2" fmla="*/ 400050 h 400050"/>
            </a:gdLst>
            <a:ahLst/>
            <a:cxnLst>
              <a:cxn ang="0">
                <a:pos x="connsiteX0" y="connsiteY0"/>
              </a:cxn>
              <a:cxn ang="0">
                <a:pos x="connsiteX1" y="connsiteY1"/>
              </a:cxn>
              <a:cxn ang="0">
                <a:pos x="connsiteX2" y="connsiteY2"/>
              </a:cxn>
            </a:cxnLst>
            <a:rect l="l" t="t" r="r" b="b"/>
            <a:pathLst>
              <a:path w="721509" h="400050">
                <a:moveTo>
                  <a:pt x="721509" y="0"/>
                </a:moveTo>
                <a:lnTo>
                  <a:pt x="228600" y="0"/>
                </a:lnTo>
                <a:lnTo>
                  <a:pt x="0" y="400050"/>
                </a:lnTo>
              </a:path>
            </a:pathLst>
          </a:custGeom>
          <a:noFill/>
          <a:ln w="9525" cap="flat" cmpd="sng" algn="ctr">
            <a:solidFill>
              <a:srgbClr val="000000"/>
            </a:solidFill>
            <a:prstDash val="solid"/>
            <a:round/>
            <a:headEnd type="none" w="med" len="me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fr-FR" kern="0">
              <a:solidFill>
                <a:srgbClr val="000000"/>
              </a:solidFill>
              <a:cs typeface="Arial"/>
            </a:endParaRPr>
          </a:p>
        </p:txBody>
      </p:sp>
      <p:sp>
        <p:nvSpPr>
          <p:cNvPr id="46" name="Ellipse 15"/>
          <p:cNvSpPr>
            <a:spLocks noChangeArrowheads="1"/>
          </p:cNvSpPr>
          <p:nvPr/>
        </p:nvSpPr>
        <p:spPr bwMode="auto">
          <a:xfrm>
            <a:off x="6381750" y="2086679"/>
            <a:ext cx="179388" cy="177800"/>
          </a:xfrm>
          <a:prstGeom prst="ellipse">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2400">
              <a:latin typeface="Arial" charset="0"/>
            </a:endParaRPr>
          </a:p>
        </p:txBody>
      </p:sp>
      <p:sp>
        <p:nvSpPr>
          <p:cNvPr id="47" name="Rectangle 1159"/>
          <p:cNvSpPr>
            <a:spLocks noChangeArrowheads="1"/>
          </p:cNvSpPr>
          <p:nvPr/>
        </p:nvSpPr>
        <p:spPr bwMode="auto">
          <a:xfrm rot="5400000">
            <a:off x="8031163" y="1910466"/>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48" name="Rectangle 1162"/>
          <p:cNvSpPr>
            <a:spLocks noChangeArrowheads="1"/>
          </p:cNvSpPr>
          <p:nvPr/>
        </p:nvSpPr>
        <p:spPr bwMode="auto">
          <a:xfrm>
            <a:off x="8169275" y="202794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A</a:t>
            </a:r>
            <a:endParaRPr lang="fr-FR" altLang="fr-FR" sz="1400" dirty="0">
              <a:latin typeface="Arial" charset="0"/>
            </a:endParaRPr>
          </a:p>
        </p:txBody>
      </p:sp>
      <p:sp>
        <p:nvSpPr>
          <p:cNvPr id="49" name="Line 1200"/>
          <p:cNvSpPr>
            <a:spLocks noChangeShapeType="1"/>
          </p:cNvSpPr>
          <p:nvPr/>
        </p:nvSpPr>
        <p:spPr bwMode="auto">
          <a:xfrm rot="5400000">
            <a:off x="8047831" y="2182723"/>
            <a:ext cx="28098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50" name="Connecteur droit 49"/>
          <p:cNvCxnSpPr/>
          <p:nvPr/>
        </p:nvCxnSpPr>
        <p:spPr>
          <a:xfrm>
            <a:off x="6834188" y="2239079"/>
            <a:ext cx="23018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1" name="Ellipse 50"/>
          <p:cNvSpPr/>
          <p:nvPr/>
        </p:nvSpPr>
        <p:spPr>
          <a:xfrm>
            <a:off x="7750175" y="2105729"/>
            <a:ext cx="152400" cy="152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Line 218"/>
          <p:cNvSpPr>
            <a:spLocks noChangeShapeType="1"/>
          </p:cNvSpPr>
          <p:nvPr/>
        </p:nvSpPr>
        <p:spPr bwMode="auto">
          <a:xfrm>
            <a:off x="7420872" y="2042229"/>
            <a:ext cx="0" cy="2921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fr-FR" sz="1400" kern="0">
              <a:solidFill>
                <a:srgbClr val="000000"/>
              </a:solidFill>
              <a:latin typeface="Arial Unicode MS" pitchFamily="34" charset="-128"/>
            </a:endParaRPr>
          </a:p>
        </p:txBody>
      </p:sp>
      <p:sp>
        <p:nvSpPr>
          <p:cNvPr id="54" name="ZoneTexte 2"/>
          <p:cNvSpPr txBox="1">
            <a:spLocks noChangeArrowheads="1"/>
          </p:cNvSpPr>
          <p:nvPr/>
        </p:nvSpPr>
        <p:spPr bwMode="auto">
          <a:xfrm>
            <a:off x="69850" y="66675"/>
            <a:ext cx="3619902"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PLAN DE COLLECTION</a:t>
            </a:r>
            <a:endParaRPr lang="fr-FR" altLang="fr-FR" sz="2400" dirty="0">
              <a:solidFill>
                <a:schemeClr val="tx1"/>
              </a:solidFill>
            </a:endParaRPr>
          </a:p>
        </p:txBody>
      </p:sp>
      <p:sp>
        <p:nvSpPr>
          <p:cNvPr id="53" name="ZoneTexte 52"/>
          <p:cNvSpPr txBox="1"/>
          <p:nvPr/>
        </p:nvSpPr>
        <p:spPr>
          <a:xfrm>
            <a:off x="139111" y="696009"/>
            <a:ext cx="8693595" cy="923330"/>
          </a:xfrm>
          <a:prstGeom prst="rect">
            <a:avLst/>
          </a:prstGeom>
          <a:noFill/>
        </p:spPr>
        <p:txBody>
          <a:bodyPr wrap="square" rtlCol="0">
            <a:spAutoFit/>
          </a:bodyPr>
          <a:lstStyle/>
          <a:p>
            <a:r>
              <a:rPr lang="fr-FR" dirty="0" smtClean="0"/>
              <a:t>L'usage est couplé avec le symbole O "tout autour"</a:t>
            </a:r>
          </a:p>
          <a:p>
            <a:endParaRPr lang="fr-FR" dirty="0"/>
          </a:p>
          <a:p>
            <a:r>
              <a:rPr lang="fr-FR" dirty="0" smtClean="0"/>
              <a:t>Le plan de collection indique la direction de parcours de la pièce pour identifier le contour.</a:t>
            </a:r>
          </a:p>
        </p:txBody>
      </p:sp>
      <p:sp>
        <p:nvSpPr>
          <p:cNvPr id="55" name="ZoneTexte 54"/>
          <p:cNvSpPr txBox="1"/>
          <p:nvPr/>
        </p:nvSpPr>
        <p:spPr>
          <a:xfrm>
            <a:off x="195264" y="4594741"/>
            <a:ext cx="8558212" cy="1754326"/>
          </a:xfrm>
          <a:prstGeom prst="rect">
            <a:avLst/>
          </a:prstGeom>
          <a:noFill/>
        </p:spPr>
        <p:txBody>
          <a:bodyPr wrap="square" rtlCol="0">
            <a:spAutoFit/>
          </a:bodyPr>
          <a:lstStyle/>
          <a:p>
            <a:r>
              <a:rPr lang="fr-FR" dirty="0" smtClean="0"/>
              <a:t>Remarques : </a:t>
            </a:r>
          </a:p>
          <a:p>
            <a:r>
              <a:rPr lang="fr-FR" dirty="0" smtClean="0"/>
              <a:t>- En 3D, les surfaces spécifiées sont clairement identifiées dans le modèle 3D. Le plan de collection n'est destiné que pour faciliter la lecture après mise en plan papier.</a:t>
            </a:r>
          </a:p>
          <a:p>
            <a:r>
              <a:rPr lang="fr-FR" dirty="0" smtClean="0"/>
              <a:t>- Pour </a:t>
            </a:r>
            <a:r>
              <a:rPr lang="fr-FR" dirty="0"/>
              <a:t>une spécification de ligne avec un plan d’intersection, l’indication d’un plan de collection est facultative.</a:t>
            </a:r>
          </a:p>
          <a:p>
            <a:endParaRPr lang="fr-FR" dirty="0"/>
          </a:p>
        </p:txBody>
      </p:sp>
      <p:sp>
        <p:nvSpPr>
          <p:cNvPr id="56" name="ZoneTexte 55"/>
          <p:cNvSpPr txBox="1"/>
          <p:nvPr/>
        </p:nvSpPr>
        <p:spPr>
          <a:xfrm>
            <a:off x="3092243" y="2027942"/>
            <a:ext cx="354584" cy="276999"/>
          </a:xfrm>
          <a:prstGeom prst="rect">
            <a:avLst/>
          </a:prstGeom>
          <a:noFill/>
        </p:spPr>
        <p:txBody>
          <a:bodyPr wrap="none" rtlCol="0">
            <a:spAutoFit/>
          </a:bodyPr>
          <a:lstStyle/>
          <a:p>
            <a:r>
              <a:rPr lang="fr-FR" sz="1200" dirty="0" smtClean="0"/>
              <a:t>UF</a:t>
            </a:r>
            <a:endParaRPr lang="fr-FR" sz="1200" dirty="0"/>
          </a:p>
        </p:txBody>
      </p:sp>
      <p:sp>
        <p:nvSpPr>
          <p:cNvPr id="58" name="ZoneTexte 57"/>
          <p:cNvSpPr txBox="1"/>
          <p:nvPr/>
        </p:nvSpPr>
        <p:spPr>
          <a:xfrm>
            <a:off x="6732498" y="1769496"/>
            <a:ext cx="354584" cy="276999"/>
          </a:xfrm>
          <a:prstGeom prst="rect">
            <a:avLst/>
          </a:prstGeom>
          <a:noFill/>
        </p:spPr>
        <p:txBody>
          <a:bodyPr wrap="none" rtlCol="0">
            <a:spAutoFit/>
          </a:bodyPr>
          <a:lstStyle/>
          <a:p>
            <a:r>
              <a:rPr lang="fr-FR" sz="1200" dirty="0" smtClean="0"/>
              <a:t>UF</a:t>
            </a:r>
            <a:endParaRPr lang="fr-FR" sz="1200" dirty="0"/>
          </a:p>
        </p:txBody>
      </p:sp>
      <p:grpSp>
        <p:nvGrpSpPr>
          <p:cNvPr id="60" name="Group 833"/>
          <p:cNvGrpSpPr>
            <a:grpSpLocks/>
          </p:cNvGrpSpPr>
          <p:nvPr/>
        </p:nvGrpSpPr>
        <p:grpSpPr bwMode="auto">
          <a:xfrm>
            <a:off x="7972907" y="2096204"/>
            <a:ext cx="152400" cy="152400"/>
            <a:chOff x="480" y="1968"/>
            <a:chExt cx="96" cy="96"/>
          </a:xfrm>
        </p:grpSpPr>
        <p:sp>
          <p:nvSpPr>
            <p:cNvPr id="61"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 name="ZoneTexte 2"/>
          <p:cNvSpPr txBox="1"/>
          <p:nvPr/>
        </p:nvSpPr>
        <p:spPr>
          <a:xfrm>
            <a:off x="5724480" y="2799082"/>
            <a:ext cx="304892" cy="369332"/>
          </a:xfrm>
          <a:prstGeom prst="rect">
            <a:avLst/>
          </a:prstGeom>
          <a:noFill/>
        </p:spPr>
        <p:txBody>
          <a:bodyPr wrap="none" rtlCol="0">
            <a:spAutoFit/>
          </a:bodyPr>
          <a:lstStyle/>
          <a:p>
            <a:r>
              <a:rPr lang="fr-FR" dirty="0" smtClean="0"/>
              <a:t>X</a:t>
            </a:r>
            <a:endParaRPr lang="fr-FR" dirty="0"/>
          </a:p>
        </p:txBody>
      </p:sp>
    </p:spTree>
    <p:extLst>
      <p:ext uri="{BB962C8B-B14F-4D97-AF65-F5344CB8AC3E}">
        <p14:creationId xmlns:p14="http://schemas.microsoft.com/office/powerpoint/2010/main" val="57346473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2"/>
          <p:cNvSpPr txBox="1">
            <a:spLocks noChangeArrowheads="1"/>
          </p:cNvSpPr>
          <p:nvPr/>
        </p:nvSpPr>
        <p:spPr bwMode="auto">
          <a:xfrm>
            <a:off x="69850" y="66675"/>
            <a:ext cx="7475764"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CIRCULARITE D'UNE SURFACE DE REVOLUTION</a:t>
            </a:r>
            <a:endParaRPr lang="fr-FR" altLang="fr-FR" sz="2400" dirty="0">
              <a:solidFill>
                <a:schemeClr val="tx1"/>
              </a:solidFill>
            </a:endParaRPr>
          </a:p>
        </p:txBody>
      </p:sp>
      <p:sp>
        <p:nvSpPr>
          <p:cNvPr id="3" name="Trapèze 2"/>
          <p:cNvSpPr/>
          <p:nvPr/>
        </p:nvSpPr>
        <p:spPr>
          <a:xfrm rot="5400000" flipH="1">
            <a:off x="746275" y="1997192"/>
            <a:ext cx="1109663" cy="466727"/>
          </a:xfrm>
          <a:prstGeom prst="trapezoid">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 name="Connecteur droit 4"/>
          <p:cNvCxnSpPr/>
          <p:nvPr/>
        </p:nvCxnSpPr>
        <p:spPr>
          <a:xfrm>
            <a:off x="920010" y="2230555"/>
            <a:ext cx="760510"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7" name="Connecteur droit avec flèche 6"/>
          <p:cNvCxnSpPr>
            <a:endCxn id="3" idx="3"/>
          </p:cNvCxnSpPr>
          <p:nvPr/>
        </p:nvCxnSpPr>
        <p:spPr>
          <a:xfrm>
            <a:off x="1301106" y="1361400"/>
            <a:ext cx="0" cy="3726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tangle 40"/>
          <p:cNvSpPr>
            <a:spLocks noChangeArrowheads="1"/>
          </p:cNvSpPr>
          <p:nvPr/>
        </p:nvSpPr>
        <p:spPr bwMode="auto">
          <a:xfrm>
            <a:off x="1195534" y="28785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 name="Line 41"/>
          <p:cNvSpPr>
            <a:spLocks noChangeShapeType="1"/>
          </p:cNvSpPr>
          <p:nvPr/>
        </p:nvSpPr>
        <p:spPr bwMode="auto">
          <a:xfrm flipV="1">
            <a:off x="1349522" y="2738873"/>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 name="Rectangle 43"/>
          <p:cNvSpPr>
            <a:spLocks noChangeArrowheads="1"/>
          </p:cNvSpPr>
          <p:nvPr/>
        </p:nvSpPr>
        <p:spPr bwMode="auto">
          <a:xfrm>
            <a:off x="1190772" y="2872223"/>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3" name="Freeform 42"/>
          <p:cNvSpPr>
            <a:spLocks/>
          </p:cNvSpPr>
          <p:nvPr/>
        </p:nvSpPr>
        <p:spPr bwMode="auto">
          <a:xfrm rot="20360408">
            <a:off x="1259753" y="2717327"/>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 name="Rectangle 108"/>
          <p:cNvSpPr>
            <a:spLocks noChangeArrowheads="1"/>
          </p:cNvSpPr>
          <p:nvPr/>
        </p:nvSpPr>
        <p:spPr bwMode="auto">
          <a:xfrm>
            <a:off x="1681595" y="1219120"/>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15" name="Rectangle 109"/>
          <p:cNvSpPr>
            <a:spLocks noChangeArrowheads="1"/>
          </p:cNvSpPr>
          <p:nvPr/>
        </p:nvSpPr>
        <p:spPr bwMode="auto">
          <a:xfrm>
            <a:off x="1427595" y="1223882"/>
            <a:ext cx="7493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 name="Line 110"/>
          <p:cNvSpPr>
            <a:spLocks noChangeShapeType="1"/>
          </p:cNvSpPr>
          <p:nvPr/>
        </p:nvSpPr>
        <p:spPr bwMode="auto">
          <a:xfrm>
            <a:off x="1726045" y="1217532"/>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 name="Oval 111"/>
          <p:cNvSpPr>
            <a:spLocks noChangeArrowheads="1"/>
          </p:cNvSpPr>
          <p:nvPr/>
        </p:nvSpPr>
        <p:spPr bwMode="auto">
          <a:xfrm>
            <a:off x="1503795" y="1300082"/>
            <a:ext cx="139700" cy="1397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8" name="Rectangle 1159"/>
          <p:cNvSpPr>
            <a:spLocks noChangeArrowheads="1"/>
          </p:cNvSpPr>
          <p:nvPr/>
        </p:nvSpPr>
        <p:spPr bwMode="auto">
          <a:xfrm rot="5400000">
            <a:off x="2443255" y="1091768"/>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9" name="Rectangle 1162"/>
          <p:cNvSpPr>
            <a:spLocks noChangeArrowheads="1"/>
          </p:cNvSpPr>
          <p:nvPr/>
        </p:nvSpPr>
        <p:spPr bwMode="auto">
          <a:xfrm>
            <a:off x="2544061" y="1210037"/>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20" name="Line 1200"/>
          <p:cNvSpPr>
            <a:spLocks noChangeShapeType="1"/>
          </p:cNvSpPr>
          <p:nvPr/>
        </p:nvSpPr>
        <p:spPr bwMode="auto">
          <a:xfrm rot="5400000">
            <a:off x="2460717" y="1363231"/>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21" name="Connecteur droit avec flèche 27"/>
          <p:cNvCxnSpPr>
            <a:cxnSpLocks noChangeShapeType="1"/>
          </p:cNvCxnSpPr>
          <p:nvPr/>
        </p:nvCxnSpPr>
        <p:spPr bwMode="auto">
          <a:xfrm flipH="1">
            <a:off x="2163512" y="1362437"/>
            <a:ext cx="142874"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2" name="Group 833"/>
          <p:cNvGrpSpPr>
            <a:grpSpLocks/>
          </p:cNvGrpSpPr>
          <p:nvPr/>
        </p:nvGrpSpPr>
        <p:grpSpPr bwMode="auto">
          <a:xfrm>
            <a:off x="2385311" y="1274680"/>
            <a:ext cx="152400" cy="152400"/>
            <a:chOff x="480" y="1968"/>
            <a:chExt cx="96" cy="96"/>
          </a:xfrm>
        </p:grpSpPr>
        <p:sp>
          <p:nvSpPr>
            <p:cNvPr id="23"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29" name="Connecteur droit avec flèche 28"/>
          <p:cNvCxnSpPr/>
          <p:nvPr/>
        </p:nvCxnSpPr>
        <p:spPr bwMode="auto">
          <a:xfrm flipV="1">
            <a:off x="6077992" y="1311160"/>
            <a:ext cx="112889" cy="172337"/>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Connecteur droit 30"/>
          <p:cNvCxnSpPr/>
          <p:nvPr/>
        </p:nvCxnSpPr>
        <p:spPr>
          <a:xfrm>
            <a:off x="1301106" y="1371520"/>
            <a:ext cx="12140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3" name="Forme libre 32"/>
          <p:cNvSpPr/>
          <p:nvPr/>
        </p:nvSpPr>
        <p:spPr>
          <a:xfrm>
            <a:off x="2959678" y="1643372"/>
            <a:ext cx="600075" cy="314325"/>
          </a:xfrm>
          <a:custGeom>
            <a:avLst/>
            <a:gdLst>
              <a:gd name="connsiteX0" fmla="*/ 0 w 600075"/>
              <a:gd name="connsiteY0" fmla="*/ 0 h 314325"/>
              <a:gd name="connsiteX1" fmla="*/ 200025 w 600075"/>
              <a:gd name="connsiteY1" fmla="*/ 114300 h 314325"/>
              <a:gd name="connsiteX2" fmla="*/ 400050 w 600075"/>
              <a:gd name="connsiteY2" fmla="*/ 123825 h 314325"/>
              <a:gd name="connsiteX3" fmla="*/ 600075 w 600075"/>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600075" h="314325">
                <a:moveTo>
                  <a:pt x="0" y="0"/>
                </a:moveTo>
                <a:cubicBezTo>
                  <a:pt x="66675" y="46831"/>
                  <a:pt x="133350" y="93663"/>
                  <a:pt x="200025" y="114300"/>
                </a:cubicBezTo>
                <a:cubicBezTo>
                  <a:pt x="266700" y="134937"/>
                  <a:pt x="333375" y="90488"/>
                  <a:pt x="400050" y="123825"/>
                </a:cubicBezTo>
                <a:cubicBezTo>
                  <a:pt x="466725" y="157163"/>
                  <a:pt x="533400" y="235744"/>
                  <a:pt x="600075" y="3143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Forme libre 33"/>
          <p:cNvSpPr/>
          <p:nvPr/>
        </p:nvSpPr>
        <p:spPr>
          <a:xfrm flipV="1">
            <a:off x="2959678" y="2587937"/>
            <a:ext cx="600075" cy="314325"/>
          </a:xfrm>
          <a:custGeom>
            <a:avLst/>
            <a:gdLst>
              <a:gd name="connsiteX0" fmla="*/ 0 w 600075"/>
              <a:gd name="connsiteY0" fmla="*/ 0 h 314325"/>
              <a:gd name="connsiteX1" fmla="*/ 200025 w 600075"/>
              <a:gd name="connsiteY1" fmla="*/ 114300 h 314325"/>
              <a:gd name="connsiteX2" fmla="*/ 400050 w 600075"/>
              <a:gd name="connsiteY2" fmla="*/ 123825 h 314325"/>
              <a:gd name="connsiteX3" fmla="*/ 600075 w 600075"/>
              <a:gd name="connsiteY3" fmla="*/ 314325 h 314325"/>
              <a:gd name="connsiteX0" fmla="*/ 0 w 600075"/>
              <a:gd name="connsiteY0" fmla="*/ 0 h 314325"/>
              <a:gd name="connsiteX1" fmla="*/ 200025 w 600075"/>
              <a:gd name="connsiteY1" fmla="*/ 114300 h 314325"/>
              <a:gd name="connsiteX2" fmla="*/ 390525 w 600075"/>
              <a:gd name="connsiteY2" fmla="*/ 180975 h 314325"/>
              <a:gd name="connsiteX3" fmla="*/ 600075 w 600075"/>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600075" h="314325">
                <a:moveTo>
                  <a:pt x="0" y="0"/>
                </a:moveTo>
                <a:cubicBezTo>
                  <a:pt x="66675" y="46831"/>
                  <a:pt x="134938" y="84138"/>
                  <a:pt x="200025" y="114300"/>
                </a:cubicBezTo>
                <a:cubicBezTo>
                  <a:pt x="265112" y="144462"/>
                  <a:pt x="323850" y="147638"/>
                  <a:pt x="390525" y="180975"/>
                </a:cubicBezTo>
                <a:cubicBezTo>
                  <a:pt x="457200" y="214313"/>
                  <a:pt x="533400" y="235744"/>
                  <a:pt x="600075" y="3143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6" name="Connecteur droit 35"/>
          <p:cNvCxnSpPr/>
          <p:nvPr/>
        </p:nvCxnSpPr>
        <p:spPr>
          <a:xfrm>
            <a:off x="3259715" y="1511212"/>
            <a:ext cx="0" cy="150387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37" name="Connecteur droit 36"/>
          <p:cNvCxnSpPr/>
          <p:nvPr/>
        </p:nvCxnSpPr>
        <p:spPr>
          <a:xfrm>
            <a:off x="2959678" y="2263151"/>
            <a:ext cx="797612"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a:off x="3202565" y="1664604"/>
            <a:ext cx="72098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0" name="Connecteur droit 39"/>
          <p:cNvCxnSpPr/>
          <p:nvPr/>
        </p:nvCxnSpPr>
        <p:spPr>
          <a:xfrm>
            <a:off x="3209708" y="1819186"/>
            <a:ext cx="713841"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p:cNvCxnSpPr/>
          <p:nvPr/>
        </p:nvCxnSpPr>
        <p:spPr>
          <a:xfrm>
            <a:off x="3874078" y="1428662"/>
            <a:ext cx="0" cy="2359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3" name="Connecteur droit avec flèche 42"/>
          <p:cNvCxnSpPr/>
          <p:nvPr/>
        </p:nvCxnSpPr>
        <p:spPr>
          <a:xfrm rot="10800000">
            <a:off x="3874078" y="1819186"/>
            <a:ext cx="0" cy="2359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a:off x="3874078" y="1629183"/>
            <a:ext cx="0" cy="30797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6" name="Connecteur droit 45"/>
          <p:cNvCxnSpPr/>
          <p:nvPr/>
        </p:nvCxnSpPr>
        <p:spPr>
          <a:xfrm>
            <a:off x="3190552" y="2654333"/>
            <a:ext cx="14287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necteur droit 49"/>
          <p:cNvCxnSpPr/>
          <p:nvPr/>
        </p:nvCxnSpPr>
        <p:spPr>
          <a:xfrm>
            <a:off x="3190552" y="2806733"/>
            <a:ext cx="14287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1" name="Trapèze 50"/>
          <p:cNvSpPr/>
          <p:nvPr/>
        </p:nvSpPr>
        <p:spPr>
          <a:xfrm rot="5400000" flipH="1">
            <a:off x="4165650" y="2040907"/>
            <a:ext cx="1109663" cy="466727"/>
          </a:xfrm>
          <a:prstGeom prst="trapezoid">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2" name="Connecteur droit 51"/>
          <p:cNvCxnSpPr/>
          <p:nvPr/>
        </p:nvCxnSpPr>
        <p:spPr>
          <a:xfrm>
            <a:off x="4432539" y="2274270"/>
            <a:ext cx="916590"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53" name="Connecteur droit avec flèche 52"/>
          <p:cNvCxnSpPr/>
          <p:nvPr/>
        </p:nvCxnSpPr>
        <p:spPr>
          <a:xfrm flipH="1">
            <a:off x="4610147" y="1405115"/>
            <a:ext cx="110334" cy="34726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4" name="Rectangle 40"/>
          <p:cNvSpPr>
            <a:spLocks noChangeArrowheads="1"/>
          </p:cNvSpPr>
          <p:nvPr/>
        </p:nvSpPr>
        <p:spPr bwMode="auto">
          <a:xfrm>
            <a:off x="4614909" y="292228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55" name="Line 41"/>
          <p:cNvSpPr>
            <a:spLocks noChangeShapeType="1"/>
          </p:cNvSpPr>
          <p:nvPr/>
        </p:nvSpPr>
        <p:spPr bwMode="auto">
          <a:xfrm flipV="1">
            <a:off x="4768897" y="2782588"/>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 name="Rectangle 43"/>
          <p:cNvSpPr>
            <a:spLocks noChangeArrowheads="1"/>
          </p:cNvSpPr>
          <p:nvPr/>
        </p:nvSpPr>
        <p:spPr bwMode="auto">
          <a:xfrm>
            <a:off x="4610147" y="291593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57" name="Freeform 42"/>
          <p:cNvSpPr>
            <a:spLocks/>
          </p:cNvSpPr>
          <p:nvPr/>
        </p:nvSpPr>
        <p:spPr bwMode="auto">
          <a:xfrm rot="20360408">
            <a:off x="4679128" y="276104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8" name="Rectangle 108"/>
          <p:cNvSpPr>
            <a:spLocks noChangeArrowheads="1"/>
          </p:cNvSpPr>
          <p:nvPr/>
        </p:nvSpPr>
        <p:spPr bwMode="auto">
          <a:xfrm>
            <a:off x="5207845" y="1262835"/>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59" name="Rectangle 109"/>
          <p:cNvSpPr>
            <a:spLocks noChangeArrowheads="1"/>
          </p:cNvSpPr>
          <p:nvPr/>
        </p:nvSpPr>
        <p:spPr bwMode="auto">
          <a:xfrm>
            <a:off x="4953845" y="1267597"/>
            <a:ext cx="7493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0" name="Line 110"/>
          <p:cNvSpPr>
            <a:spLocks noChangeShapeType="1"/>
          </p:cNvSpPr>
          <p:nvPr/>
        </p:nvSpPr>
        <p:spPr bwMode="auto">
          <a:xfrm>
            <a:off x="5252295" y="126124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1" name="Oval 111"/>
          <p:cNvSpPr>
            <a:spLocks noChangeArrowheads="1"/>
          </p:cNvSpPr>
          <p:nvPr/>
        </p:nvSpPr>
        <p:spPr bwMode="auto">
          <a:xfrm>
            <a:off x="5030045" y="1343797"/>
            <a:ext cx="139700" cy="1397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2" name="Rectangle 1159"/>
          <p:cNvSpPr>
            <a:spLocks noChangeArrowheads="1"/>
          </p:cNvSpPr>
          <p:nvPr/>
        </p:nvSpPr>
        <p:spPr bwMode="auto">
          <a:xfrm rot="5400000">
            <a:off x="6100130" y="1135483"/>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63" name="Rectangle 1162"/>
          <p:cNvSpPr>
            <a:spLocks noChangeArrowheads="1"/>
          </p:cNvSpPr>
          <p:nvPr/>
        </p:nvSpPr>
        <p:spPr bwMode="auto">
          <a:xfrm>
            <a:off x="6200936" y="125375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64" name="Line 1200"/>
          <p:cNvSpPr>
            <a:spLocks noChangeShapeType="1"/>
          </p:cNvSpPr>
          <p:nvPr/>
        </p:nvSpPr>
        <p:spPr bwMode="auto">
          <a:xfrm rot="5400000">
            <a:off x="6117592" y="1406946"/>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65" name="Connecteur droit avec flèche 27"/>
          <p:cNvCxnSpPr>
            <a:cxnSpLocks noChangeShapeType="1"/>
            <a:stCxn id="62" idx="2"/>
          </p:cNvCxnSpPr>
          <p:nvPr/>
        </p:nvCxnSpPr>
        <p:spPr bwMode="auto">
          <a:xfrm flipH="1">
            <a:off x="5689761" y="1406152"/>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Connecteur droit 68"/>
          <p:cNvCxnSpPr>
            <a:endCxn id="59" idx="1"/>
          </p:cNvCxnSpPr>
          <p:nvPr/>
        </p:nvCxnSpPr>
        <p:spPr>
          <a:xfrm flipV="1">
            <a:off x="4720481" y="1413647"/>
            <a:ext cx="233364" cy="158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0" name="Forme libre 69"/>
          <p:cNvSpPr/>
          <p:nvPr/>
        </p:nvSpPr>
        <p:spPr>
          <a:xfrm>
            <a:off x="6557717" y="1674457"/>
            <a:ext cx="600075" cy="314325"/>
          </a:xfrm>
          <a:custGeom>
            <a:avLst/>
            <a:gdLst>
              <a:gd name="connsiteX0" fmla="*/ 0 w 600075"/>
              <a:gd name="connsiteY0" fmla="*/ 0 h 314325"/>
              <a:gd name="connsiteX1" fmla="*/ 200025 w 600075"/>
              <a:gd name="connsiteY1" fmla="*/ 114300 h 314325"/>
              <a:gd name="connsiteX2" fmla="*/ 400050 w 600075"/>
              <a:gd name="connsiteY2" fmla="*/ 123825 h 314325"/>
              <a:gd name="connsiteX3" fmla="*/ 600075 w 600075"/>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600075" h="314325">
                <a:moveTo>
                  <a:pt x="0" y="0"/>
                </a:moveTo>
                <a:cubicBezTo>
                  <a:pt x="66675" y="46831"/>
                  <a:pt x="133350" y="93663"/>
                  <a:pt x="200025" y="114300"/>
                </a:cubicBezTo>
                <a:cubicBezTo>
                  <a:pt x="266700" y="134937"/>
                  <a:pt x="333375" y="90488"/>
                  <a:pt x="400050" y="123825"/>
                </a:cubicBezTo>
                <a:cubicBezTo>
                  <a:pt x="466725" y="157163"/>
                  <a:pt x="533400" y="235744"/>
                  <a:pt x="600075" y="3143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70"/>
          <p:cNvSpPr/>
          <p:nvPr/>
        </p:nvSpPr>
        <p:spPr>
          <a:xfrm flipV="1">
            <a:off x="6557717" y="2619022"/>
            <a:ext cx="600075" cy="314325"/>
          </a:xfrm>
          <a:custGeom>
            <a:avLst/>
            <a:gdLst>
              <a:gd name="connsiteX0" fmla="*/ 0 w 600075"/>
              <a:gd name="connsiteY0" fmla="*/ 0 h 314325"/>
              <a:gd name="connsiteX1" fmla="*/ 200025 w 600075"/>
              <a:gd name="connsiteY1" fmla="*/ 114300 h 314325"/>
              <a:gd name="connsiteX2" fmla="*/ 400050 w 600075"/>
              <a:gd name="connsiteY2" fmla="*/ 123825 h 314325"/>
              <a:gd name="connsiteX3" fmla="*/ 600075 w 600075"/>
              <a:gd name="connsiteY3" fmla="*/ 314325 h 314325"/>
              <a:gd name="connsiteX0" fmla="*/ 0 w 600075"/>
              <a:gd name="connsiteY0" fmla="*/ 0 h 314325"/>
              <a:gd name="connsiteX1" fmla="*/ 200025 w 600075"/>
              <a:gd name="connsiteY1" fmla="*/ 114300 h 314325"/>
              <a:gd name="connsiteX2" fmla="*/ 390525 w 600075"/>
              <a:gd name="connsiteY2" fmla="*/ 180975 h 314325"/>
              <a:gd name="connsiteX3" fmla="*/ 600075 w 600075"/>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600075" h="314325">
                <a:moveTo>
                  <a:pt x="0" y="0"/>
                </a:moveTo>
                <a:cubicBezTo>
                  <a:pt x="66675" y="46831"/>
                  <a:pt x="134938" y="84138"/>
                  <a:pt x="200025" y="114300"/>
                </a:cubicBezTo>
                <a:cubicBezTo>
                  <a:pt x="265112" y="144462"/>
                  <a:pt x="323850" y="147638"/>
                  <a:pt x="390525" y="180975"/>
                </a:cubicBezTo>
                <a:cubicBezTo>
                  <a:pt x="457200" y="214313"/>
                  <a:pt x="533400" y="235744"/>
                  <a:pt x="600075" y="3143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2" name="Connecteur droit 71"/>
          <p:cNvCxnSpPr/>
          <p:nvPr/>
        </p:nvCxnSpPr>
        <p:spPr>
          <a:xfrm rot="16200000" flipV="1">
            <a:off x="6274565" y="2676912"/>
            <a:ext cx="1066363" cy="30101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necteur droit 72"/>
          <p:cNvCxnSpPr/>
          <p:nvPr/>
        </p:nvCxnSpPr>
        <p:spPr>
          <a:xfrm>
            <a:off x="6557717" y="2294236"/>
            <a:ext cx="797612"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nvGrpSpPr>
          <p:cNvPr id="84" name="Groupe 83"/>
          <p:cNvGrpSpPr/>
          <p:nvPr/>
        </p:nvGrpSpPr>
        <p:grpSpPr>
          <a:xfrm rot="964656">
            <a:off x="6711746" y="1587117"/>
            <a:ext cx="926306" cy="626466"/>
            <a:chOff x="7824787" y="1457780"/>
            <a:chExt cx="926306" cy="626466"/>
          </a:xfrm>
        </p:grpSpPr>
        <p:cxnSp>
          <p:nvCxnSpPr>
            <p:cNvPr id="74" name="Connecteur droit 73"/>
            <p:cNvCxnSpPr/>
            <p:nvPr/>
          </p:nvCxnSpPr>
          <p:spPr>
            <a:xfrm>
              <a:off x="7824787" y="1693722"/>
              <a:ext cx="91916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5" name="Connecteur droit 74"/>
            <p:cNvCxnSpPr/>
            <p:nvPr/>
          </p:nvCxnSpPr>
          <p:spPr>
            <a:xfrm>
              <a:off x="7831930" y="1848304"/>
              <a:ext cx="91916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6" name="Connecteur droit avec flèche 75"/>
            <p:cNvCxnSpPr/>
            <p:nvPr/>
          </p:nvCxnSpPr>
          <p:spPr>
            <a:xfrm>
              <a:off x="8496300" y="1457780"/>
              <a:ext cx="0" cy="2359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Connecteur droit avec flèche 76"/>
            <p:cNvCxnSpPr/>
            <p:nvPr/>
          </p:nvCxnSpPr>
          <p:spPr>
            <a:xfrm rot="10800000">
              <a:off x="8496300" y="1848304"/>
              <a:ext cx="0" cy="2359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8" name="Connecteur droit 77"/>
            <p:cNvCxnSpPr/>
            <p:nvPr/>
          </p:nvCxnSpPr>
          <p:spPr>
            <a:xfrm>
              <a:off x="8496300" y="1658301"/>
              <a:ext cx="0" cy="30797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87" name="Groupe 86"/>
          <p:cNvGrpSpPr/>
          <p:nvPr/>
        </p:nvGrpSpPr>
        <p:grpSpPr>
          <a:xfrm rot="20535385">
            <a:off x="6745085" y="2729151"/>
            <a:ext cx="142875" cy="152400"/>
            <a:chOff x="7812774" y="2683451"/>
            <a:chExt cx="142875" cy="152400"/>
          </a:xfrm>
        </p:grpSpPr>
        <p:cxnSp>
          <p:nvCxnSpPr>
            <p:cNvPr id="79" name="Connecteur droit 78"/>
            <p:cNvCxnSpPr/>
            <p:nvPr/>
          </p:nvCxnSpPr>
          <p:spPr>
            <a:xfrm>
              <a:off x="7812774" y="2683451"/>
              <a:ext cx="14287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0" name="Connecteur droit 79"/>
            <p:cNvCxnSpPr/>
            <p:nvPr/>
          </p:nvCxnSpPr>
          <p:spPr>
            <a:xfrm>
              <a:off x="7812774" y="2835851"/>
              <a:ext cx="14287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83" name="Connecteur droit 82"/>
          <p:cNvCxnSpPr/>
          <p:nvPr/>
        </p:nvCxnSpPr>
        <p:spPr>
          <a:xfrm rot="5400000">
            <a:off x="6274565" y="1626641"/>
            <a:ext cx="1066363" cy="30101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5" name="ZoneTexte 84"/>
          <p:cNvSpPr txBox="1"/>
          <p:nvPr/>
        </p:nvSpPr>
        <p:spPr>
          <a:xfrm rot="16200000">
            <a:off x="3454756" y="1224718"/>
            <a:ext cx="548548" cy="338554"/>
          </a:xfrm>
          <a:prstGeom prst="rect">
            <a:avLst/>
          </a:prstGeom>
          <a:noFill/>
        </p:spPr>
        <p:txBody>
          <a:bodyPr wrap="none" rtlCol="0">
            <a:spAutoFit/>
          </a:bodyPr>
          <a:lstStyle/>
          <a:p>
            <a:r>
              <a:rPr lang="fr-FR" sz="1600" dirty="0" smtClean="0"/>
              <a:t>0,05</a:t>
            </a:r>
            <a:endParaRPr lang="fr-FR" sz="1600" dirty="0"/>
          </a:p>
        </p:txBody>
      </p:sp>
      <p:sp>
        <p:nvSpPr>
          <p:cNvPr id="86" name="ZoneTexte 85"/>
          <p:cNvSpPr txBox="1"/>
          <p:nvPr/>
        </p:nvSpPr>
        <p:spPr>
          <a:xfrm rot="17286771">
            <a:off x="7081055" y="1252138"/>
            <a:ext cx="548548" cy="338554"/>
          </a:xfrm>
          <a:prstGeom prst="rect">
            <a:avLst/>
          </a:prstGeom>
          <a:noFill/>
        </p:spPr>
        <p:txBody>
          <a:bodyPr wrap="none" rtlCol="0">
            <a:spAutoFit/>
          </a:bodyPr>
          <a:lstStyle/>
          <a:p>
            <a:r>
              <a:rPr lang="fr-FR" sz="1600" dirty="0" smtClean="0"/>
              <a:t>0,05</a:t>
            </a:r>
            <a:endParaRPr lang="fr-FR" sz="1600" dirty="0"/>
          </a:p>
        </p:txBody>
      </p:sp>
      <p:sp>
        <p:nvSpPr>
          <p:cNvPr id="88" name="ZoneTexte 87"/>
          <p:cNvSpPr txBox="1"/>
          <p:nvPr/>
        </p:nvSpPr>
        <p:spPr>
          <a:xfrm>
            <a:off x="920010" y="835386"/>
            <a:ext cx="436338" cy="369332"/>
          </a:xfrm>
          <a:prstGeom prst="rect">
            <a:avLst/>
          </a:prstGeom>
          <a:noFill/>
        </p:spPr>
        <p:txBody>
          <a:bodyPr wrap="none" rtlCol="0">
            <a:spAutoFit/>
          </a:bodyPr>
          <a:lstStyle/>
          <a:p>
            <a:r>
              <a:rPr lang="fr-FR" dirty="0" smtClean="0"/>
              <a:t>(a)</a:t>
            </a:r>
            <a:endParaRPr lang="fr-FR" dirty="0"/>
          </a:p>
        </p:txBody>
      </p:sp>
      <p:sp>
        <p:nvSpPr>
          <p:cNvPr id="89" name="ZoneTexte 88"/>
          <p:cNvSpPr txBox="1"/>
          <p:nvPr/>
        </p:nvSpPr>
        <p:spPr>
          <a:xfrm>
            <a:off x="4208760" y="835386"/>
            <a:ext cx="447558" cy="369332"/>
          </a:xfrm>
          <a:prstGeom prst="rect">
            <a:avLst/>
          </a:prstGeom>
          <a:noFill/>
        </p:spPr>
        <p:txBody>
          <a:bodyPr wrap="none" rtlCol="0">
            <a:spAutoFit/>
          </a:bodyPr>
          <a:lstStyle/>
          <a:p>
            <a:r>
              <a:rPr lang="fr-FR" dirty="0" smtClean="0"/>
              <a:t>(b)</a:t>
            </a:r>
            <a:endParaRPr lang="fr-FR" dirty="0"/>
          </a:p>
        </p:txBody>
      </p:sp>
      <p:grpSp>
        <p:nvGrpSpPr>
          <p:cNvPr id="9" name="Groupe 8"/>
          <p:cNvGrpSpPr/>
          <p:nvPr/>
        </p:nvGrpSpPr>
        <p:grpSpPr>
          <a:xfrm>
            <a:off x="698651" y="4347738"/>
            <a:ext cx="738184" cy="1454151"/>
            <a:chOff x="8210988" y="1533286"/>
            <a:chExt cx="1476369" cy="1454151"/>
          </a:xfrm>
        </p:grpSpPr>
        <p:sp>
          <p:nvSpPr>
            <p:cNvPr id="81" name="Line 3"/>
            <p:cNvSpPr>
              <a:spLocks noChangeShapeType="1"/>
            </p:cNvSpPr>
            <p:nvPr/>
          </p:nvSpPr>
          <p:spPr bwMode="auto">
            <a:xfrm>
              <a:off x="8210988" y="2260362"/>
              <a:ext cx="1476369"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2" name="Connecteur droit 7"/>
            <p:cNvCxnSpPr>
              <a:cxnSpLocks noChangeShapeType="1"/>
            </p:cNvCxnSpPr>
            <p:nvPr/>
          </p:nvCxnSpPr>
          <p:spPr bwMode="auto">
            <a:xfrm>
              <a:off x="9605602" y="1920637"/>
              <a:ext cx="0" cy="69056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Forme libre 6"/>
            <p:cNvSpPr>
              <a:spLocks/>
            </p:cNvSpPr>
            <p:nvPr/>
          </p:nvSpPr>
          <p:spPr bwMode="auto">
            <a:xfrm>
              <a:off x="8427677" y="1533286"/>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5" name="Forme libre 6"/>
            <p:cNvSpPr>
              <a:spLocks/>
            </p:cNvSpPr>
            <p:nvPr/>
          </p:nvSpPr>
          <p:spPr bwMode="auto">
            <a:xfrm flipV="1">
              <a:off x="8445140" y="2600685"/>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96" name="Connecteur droit 7"/>
            <p:cNvCxnSpPr>
              <a:cxnSpLocks noChangeShapeType="1"/>
            </p:cNvCxnSpPr>
            <p:nvPr/>
          </p:nvCxnSpPr>
          <p:spPr bwMode="auto">
            <a:xfrm>
              <a:off x="8445140" y="1533286"/>
              <a:ext cx="0" cy="1454151"/>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97" name="Connecteur droit avec flèche 96"/>
          <p:cNvCxnSpPr/>
          <p:nvPr/>
        </p:nvCxnSpPr>
        <p:spPr bwMode="auto">
          <a:xfrm flipV="1">
            <a:off x="2336612" y="4132380"/>
            <a:ext cx="112889" cy="172337"/>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Connecteur droit avec flèche 97"/>
          <p:cNvCxnSpPr/>
          <p:nvPr/>
        </p:nvCxnSpPr>
        <p:spPr>
          <a:xfrm flipH="1">
            <a:off x="886977" y="4226335"/>
            <a:ext cx="222750" cy="31477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Rectangle 108"/>
          <p:cNvSpPr>
            <a:spLocks noChangeArrowheads="1"/>
          </p:cNvSpPr>
          <p:nvPr/>
        </p:nvSpPr>
        <p:spPr bwMode="auto">
          <a:xfrm>
            <a:off x="1466465" y="4084055"/>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100" name="Rectangle 109"/>
          <p:cNvSpPr>
            <a:spLocks noChangeArrowheads="1"/>
          </p:cNvSpPr>
          <p:nvPr/>
        </p:nvSpPr>
        <p:spPr bwMode="auto">
          <a:xfrm>
            <a:off x="1212465" y="4088817"/>
            <a:ext cx="7493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1" name="Line 110"/>
          <p:cNvSpPr>
            <a:spLocks noChangeShapeType="1"/>
          </p:cNvSpPr>
          <p:nvPr/>
        </p:nvSpPr>
        <p:spPr bwMode="auto">
          <a:xfrm>
            <a:off x="1510915" y="408246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Oval 111"/>
          <p:cNvSpPr>
            <a:spLocks noChangeArrowheads="1"/>
          </p:cNvSpPr>
          <p:nvPr/>
        </p:nvSpPr>
        <p:spPr bwMode="auto">
          <a:xfrm>
            <a:off x="1288665" y="4165017"/>
            <a:ext cx="139700" cy="1397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3" name="Rectangle 1159"/>
          <p:cNvSpPr>
            <a:spLocks noChangeArrowheads="1"/>
          </p:cNvSpPr>
          <p:nvPr/>
        </p:nvSpPr>
        <p:spPr bwMode="auto">
          <a:xfrm rot="5400000">
            <a:off x="2358750" y="3956703"/>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4" name="Rectangle 1162"/>
          <p:cNvSpPr>
            <a:spLocks noChangeArrowheads="1"/>
          </p:cNvSpPr>
          <p:nvPr/>
        </p:nvSpPr>
        <p:spPr bwMode="auto">
          <a:xfrm>
            <a:off x="2459556" y="407497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105" name="Line 1200"/>
          <p:cNvSpPr>
            <a:spLocks noChangeShapeType="1"/>
          </p:cNvSpPr>
          <p:nvPr/>
        </p:nvSpPr>
        <p:spPr bwMode="auto">
          <a:xfrm rot="5400000">
            <a:off x="2376212" y="4228166"/>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06" name="Connecteur droit avec flèche 27"/>
          <p:cNvCxnSpPr>
            <a:cxnSpLocks noChangeShapeType="1"/>
            <a:stCxn id="103" idx="2"/>
          </p:cNvCxnSpPr>
          <p:nvPr/>
        </p:nvCxnSpPr>
        <p:spPr bwMode="auto">
          <a:xfrm flipH="1">
            <a:off x="1948381" y="4227372"/>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Connecteur droit 106"/>
          <p:cNvCxnSpPr/>
          <p:nvPr/>
        </p:nvCxnSpPr>
        <p:spPr>
          <a:xfrm>
            <a:off x="1109726" y="4236455"/>
            <a:ext cx="116682"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474872" y="3610271"/>
            <a:ext cx="423514" cy="369332"/>
          </a:xfrm>
          <a:prstGeom prst="rect">
            <a:avLst/>
          </a:prstGeom>
          <a:noFill/>
        </p:spPr>
        <p:txBody>
          <a:bodyPr wrap="none" rtlCol="0">
            <a:spAutoFit/>
          </a:bodyPr>
          <a:lstStyle/>
          <a:p>
            <a:r>
              <a:rPr lang="fr-FR" dirty="0" smtClean="0"/>
              <a:t>(c)</a:t>
            </a:r>
            <a:endParaRPr lang="fr-FR" dirty="0"/>
          </a:p>
        </p:txBody>
      </p:sp>
      <p:sp>
        <p:nvSpPr>
          <p:cNvPr id="109" name="Rectangle 40"/>
          <p:cNvSpPr>
            <a:spLocks noChangeArrowheads="1"/>
          </p:cNvSpPr>
          <p:nvPr/>
        </p:nvSpPr>
        <p:spPr bwMode="auto">
          <a:xfrm>
            <a:off x="968081" y="567365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10" name="Line 41"/>
          <p:cNvSpPr>
            <a:spLocks noChangeShapeType="1"/>
          </p:cNvSpPr>
          <p:nvPr/>
        </p:nvSpPr>
        <p:spPr bwMode="auto">
          <a:xfrm flipV="1">
            <a:off x="1122069" y="5533958"/>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1" name="Rectangle 43"/>
          <p:cNvSpPr>
            <a:spLocks noChangeArrowheads="1"/>
          </p:cNvSpPr>
          <p:nvPr/>
        </p:nvSpPr>
        <p:spPr bwMode="auto">
          <a:xfrm>
            <a:off x="963319" y="566730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12" name="Freeform 42"/>
          <p:cNvSpPr>
            <a:spLocks/>
          </p:cNvSpPr>
          <p:nvPr/>
        </p:nvSpPr>
        <p:spPr bwMode="auto">
          <a:xfrm rot="20360408">
            <a:off x="1032300" y="551241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9" name="Forme libre 48"/>
          <p:cNvSpPr/>
          <p:nvPr/>
        </p:nvSpPr>
        <p:spPr>
          <a:xfrm>
            <a:off x="5585355" y="4608206"/>
            <a:ext cx="3158836" cy="878774"/>
          </a:xfrm>
          <a:custGeom>
            <a:avLst/>
            <a:gdLst>
              <a:gd name="connsiteX0" fmla="*/ 0 w 3158836"/>
              <a:gd name="connsiteY0" fmla="*/ 878774 h 878774"/>
              <a:gd name="connsiteX1" fmla="*/ 855023 w 3158836"/>
              <a:gd name="connsiteY1" fmla="*/ 356260 h 878774"/>
              <a:gd name="connsiteX2" fmla="*/ 2066307 w 3158836"/>
              <a:gd name="connsiteY2" fmla="*/ 463138 h 878774"/>
              <a:gd name="connsiteX3" fmla="*/ 3158836 w 3158836"/>
              <a:gd name="connsiteY3" fmla="*/ 0 h 878774"/>
            </a:gdLst>
            <a:ahLst/>
            <a:cxnLst>
              <a:cxn ang="0">
                <a:pos x="connsiteX0" y="connsiteY0"/>
              </a:cxn>
              <a:cxn ang="0">
                <a:pos x="connsiteX1" y="connsiteY1"/>
              </a:cxn>
              <a:cxn ang="0">
                <a:pos x="connsiteX2" y="connsiteY2"/>
              </a:cxn>
              <a:cxn ang="0">
                <a:pos x="connsiteX3" y="connsiteY3"/>
              </a:cxn>
            </a:cxnLst>
            <a:rect l="l" t="t" r="r" b="b"/>
            <a:pathLst>
              <a:path w="3158836" h="878774">
                <a:moveTo>
                  <a:pt x="0" y="878774"/>
                </a:moveTo>
                <a:cubicBezTo>
                  <a:pt x="255319" y="652153"/>
                  <a:pt x="510639" y="425533"/>
                  <a:pt x="855023" y="356260"/>
                </a:cubicBezTo>
                <a:cubicBezTo>
                  <a:pt x="1199407" y="286987"/>
                  <a:pt x="1682338" y="522515"/>
                  <a:pt x="2066307" y="463138"/>
                </a:cubicBezTo>
                <a:cubicBezTo>
                  <a:pt x="2450276" y="403761"/>
                  <a:pt x="2804556" y="201880"/>
                  <a:pt x="3158836" y="0"/>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Ellipse 65"/>
          <p:cNvSpPr/>
          <p:nvPr/>
        </p:nvSpPr>
        <p:spPr>
          <a:xfrm>
            <a:off x="5768380" y="4915695"/>
            <a:ext cx="278358" cy="57127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5" name="Ellipse 114"/>
          <p:cNvSpPr/>
          <p:nvPr/>
        </p:nvSpPr>
        <p:spPr>
          <a:xfrm>
            <a:off x="6230312" y="4463898"/>
            <a:ext cx="359353" cy="90359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Ellipse 115"/>
          <p:cNvSpPr/>
          <p:nvPr/>
        </p:nvSpPr>
        <p:spPr>
          <a:xfrm>
            <a:off x="6968493" y="4421908"/>
            <a:ext cx="216505" cy="1035076"/>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7" name="Ellipse 116"/>
          <p:cNvSpPr/>
          <p:nvPr/>
        </p:nvSpPr>
        <p:spPr>
          <a:xfrm>
            <a:off x="7528334" y="4576680"/>
            <a:ext cx="360056" cy="80204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8" name="Ellipse 117"/>
          <p:cNvSpPr/>
          <p:nvPr/>
        </p:nvSpPr>
        <p:spPr>
          <a:xfrm>
            <a:off x="8278765" y="4570071"/>
            <a:ext cx="222711" cy="46988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3" name="Forme libre 112"/>
          <p:cNvSpPr/>
          <p:nvPr/>
        </p:nvSpPr>
        <p:spPr>
          <a:xfrm>
            <a:off x="5894114" y="4409671"/>
            <a:ext cx="2481942" cy="507293"/>
          </a:xfrm>
          <a:custGeom>
            <a:avLst/>
            <a:gdLst>
              <a:gd name="connsiteX0" fmla="*/ 0 w 2481942"/>
              <a:gd name="connsiteY0" fmla="*/ 507293 h 507293"/>
              <a:gd name="connsiteX1" fmla="*/ 475012 w 2481942"/>
              <a:gd name="connsiteY1" fmla="*/ 44156 h 507293"/>
              <a:gd name="connsiteX2" fmla="*/ 1199407 w 2481942"/>
              <a:gd name="connsiteY2" fmla="*/ 32280 h 507293"/>
              <a:gd name="connsiteX3" fmla="*/ 1793174 w 2481942"/>
              <a:gd name="connsiteY3" fmla="*/ 162909 h 507293"/>
              <a:gd name="connsiteX4" fmla="*/ 2173184 w 2481942"/>
              <a:gd name="connsiteY4" fmla="*/ 269787 h 507293"/>
              <a:gd name="connsiteX5" fmla="*/ 2481942 w 2481942"/>
              <a:gd name="connsiteY5" fmla="*/ 186660 h 50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942" h="507293">
                <a:moveTo>
                  <a:pt x="0" y="507293"/>
                </a:moveTo>
                <a:cubicBezTo>
                  <a:pt x="137555" y="315309"/>
                  <a:pt x="275111" y="123325"/>
                  <a:pt x="475012" y="44156"/>
                </a:cubicBezTo>
                <a:cubicBezTo>
                  <a:pt x="674913" y="-35013"/>
                  <a:pt x="979713" y="12488"/>
                  <a:pt x="1199407" y="32280"/>
                </a:cubicBezTo>
                <a:cubicBezTo>
                  <a:pt x="1419101" y="52072"/>
                  <a:pt x="1630878" y="123325"/>
                  <a:pt x="1793174" y="162909"/>
                </a:cubicBezTo>
                <a:cubicBezTo>
                  <a:pt x="1955470" y="202493"/>
                  <a:pt x="2058389" y="265829"/>
                  <a:pt x="2173184" y="269787"/>
                </a:cubicBezTo>
                <a:cubicBezTo>
                  <a:pt x="2287979" y="273745"/>
                  <a:pt x="2384960" y="230202"/>
                  <a:pt x="2481942" y="186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4" name="Forme libre 113"/>
          <p:cNvSpPr/>
          <p:nvPr/>
        </p:nvSpPr>
        <p:spPr>
          <a:xfrm>
            <a:off x="5929739" y="5023842"/>
            <a:ext cx="2481943" cy="463906"/>
          </a:xfrm>
          <a:custGeom>
            <a:avLst/>
            <a:gdLst>
              <a:gd name="connsiteX0" fmla="*/ 0 w 2481943"/>
              <a:gd name="connsiteY0" fmla="*/ 451263 h 463906"/>
              <a:gd name="connsiteX1" fmla="*/ 486889 w 2481943"/>
              <a:gd name="connsiteY1" fmla="*/ 320634 h 463906"/>
              <a:gd name="connsiteX2" fmla="*/ 1128156 w 2481943"/>
              <a:gd name="connsiteY2" fmla="*/ 415637 h 463906"/>
              <a:gd name="connsiteX3" fmla="*/ 1377538 w 2481943"/>
              <a:gd name="connsiteY3" fmla="*/ 463138 h 463906"/>
              <a:gd name="connsiteX4" fmla="*/ 1840676 w 2481943"/>
              <a:gd name="connsiteY4" fmla="*/ 380011 h 463906"/>
              <a:gd name="connsiteX5" fmla="*/ 2232562 w 2481943"/>
              <a:gd name="connsiteY5" fmla="*/ 71252 h 463906"/>
              <a:gd name="connsiteX6" fmla="*/ 2481943 w 2481943"/>
              <a:gd name="connsiteY6" fmla="*/ 0 h 46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1943" h="463906">
                <a:moveTo>
                  <a:pt x="0" y="451263"/>
                </a:moveTo>
                <a:cubicBezTo>
                  <a:pt x="149431" y="388917"/>
                  <a:pt x="298863" y="326572"/>
                  <a:pt x="486889" y="320634"/>
                </a:cubicBezTo>
                <a:cubicBezTo>
                  <a:pt x="674915" y="314696"/>
                  <a:pt x="979715" y="391886"/>
                  <a:pt x="1128156" y="415637"/>
                </a:cubicBezTo>
                <a:cubicBezTo>
                  <a:pt x="1276598" y="439388"/>
                  <a:pt x="1258785" y="469076"/>
                  <a:pt x="1377538" y="463138"/>
                </a:cubicBezTo>
                <a:cubicBezTo>
                  <a:pt x="1496291" y="457200"/>
                  <a:pt x="1698172" y="445325"/>
                  <a:pt x="1840676" y="380011"/>
                </a:cubicBezTo>
                <a:cubicBezTo>
                  <a:pt x="1983180" y="314697"/>
                  <a:pt x="2125684" y="134587"/>
                  <a:pt x="2232562" y="71252"/>
                </a:cubicBezTo>
                <a:cubicBezTo>
                  <a:pt x="2339440" y="7917"/>
                  <a:pt x="2410691" y="3958"/>
                  <a:pt x="248194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5" name="ZoneTexte 144"/>
          <p:cNvSpPr txBox="1"/>
          <p:nvPr/>
        </p:nvSpPr>
        <p:spPr>
          <a:xfrm>
            <a:off x="5806255" y="3610271"/>
            <a:ext cx="447558" cy="369332"/>
          </a:xfrm>
          <a:prstGeom prst="rect">
            <a:avLst/>
          </a:prstGeom>
          <a:noFill/>
        </p:spPr>
        <p:txBody>
          <a:bodyPr wrap="none" rtlCol="0">
            <a:spAutoFit/>
          </a:bodyPr>
          <a:lstStyle/>
          <a:p>
            <a:r>
              <a:rPr lang="fr-FR" dirty="0" smtClean="0"/>
              <a:t>(e)</a:t>
            </a:r>
            <a:endParaRPr lang="fr-FR" dirty="0"/>
          </a:p>
        </p:txBody>
      </p:sp>
      <p:cxnSp>
        <p:nvCxnSpPr>
          <p:cNvPr id="146" name="Connecteur droit avec flèche 145"/>
          <p:cNvCxnSpPr/>
          <p:nvPr/>
        </p:nvCxnSpPr>
        <p:spPr>
          <a:xfrm>
            <a:off x="6891102" y="4017977"/>
            <a:ext cx="0" cy="3726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7" name="Rectangle 108"/>
          <p:cNvSpPr>
            <a:spLocks noChangeArrowheads="1"/>
          </p:cNvSpPr>
          <p:nvPr/>
        </p:nvSpPr>
        <p:spPr bwMode="auto">
          <a:xfrm>
            <a:off x="7271591" y="3875697"/>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148" name="Rectangle 109"/>
          <p:cNvSpPr>
            <a:spLocks noChangeArrowheads="1"/>
          </p:cNvSpPr>
          <p:nvPr/>
        </p:nvSpPr>
        <p:spPr bwMode="auto">
          <a:xfrm>
            <a:off x="7017591" y="3880459"/>
            <a:ext cx="7493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9" name="Line 110"/>
          <p:cNvSpPr>
            <a:spLocks noChangeShapeType="1"/>
          </p:cNvSpPr>
          <p:nvPr/>
        </p:nvSpPr>
        <p:spPr bwMode="auto">
          <a:xfrm>
            <a:off x="7316041" y="387410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0" name="Oval 111"/>
          <p:cNvSpPr>
            <a:spLocks noChangeArrowheads="1"/>
          </p:cNvSpPr>
          <p:nvPr/>
        </p:nvSpPr>
        <p:spPr bwMode="auto">
          <a:xfrm>
            <a:off x="7093791" y="3956659"/>
            <a:ext cx="139700" cy="1397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cxnSp>
        <p:nvCxnSpPr>
          <p:cNvPr id="151" name="Connecteur droit 150"/>
          <p:cNvCxnSpPr/>
          <p:nvPr/>
        </p:nvCxnSpPr>
        <p:spPr>
          <a:xfrm>
            <a:off x="6891102" y="4028097"/>
            <a:ext cx="12140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54" name="Groupe 153"/>
          <p:cNvGrpSpPr/>
          <p:nvPr/>
        </p:nvGrpSpPr>
        <p:grpSpPr>
          <a:xfrm>
            <a:off x="3143256" y="4333888"/>
            <a:ext cx="738184" cy="1454151"/>
            <a:chOff x="8210988" y="1533286"/>
            <a:chExt cx="1476369" cy="1454151"/>
          </a:xfrm>
        </p:grpSpPr>
        <p:sp>
          <p:nvSpPr>
            <p:cNvPr id="155" name="Line 3"/>
            <p:cNvSpPr>
              <a:spLocks noChangeShapeType="1"/>
            </p:cNvSpPr>
            <p:nvPr/>
          </p:nvSpPr>
          <p:spPr bwMode="auto">
            <a:xfrm>
              <a:off x="8210988" y="2260362"/>
              <a:ext cx="1476369"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56" name="Connecteur droit 7"/>
            <p:cNvCxnSpPr>
              <a:cxnSpLocks noChangeShapeType="1"/>
            </p:cNvCxnSpPr>
            <p:nvPr/>
          </p:nvCxnSpPr>
          <p:spPr bwMode="auto">
            <a:xfrm>
              <a:off x="9605602" y="1920637"/>
              <a:ext cx="0" cy="69056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 name="Forme libre 6"/>
            <p:cNvSpPr>
              <a:spLocks/>
            </p:cNvSpPr>
            <p:nvPr/>
          </p:nvSpPr>
          <p:spPr bwMode="auto">
            <a:xfrm>
              <a:off x="8427677" y="1533286"/>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8" name="Forme libre 6"/>
            <p:cNvSpPr>
              <a:spLocks/>
            </p:cNvSpPr>
            <p:nvPr/>
          </p:nvSpPr>
          <p:spPr bwMode="auto">
            <a:xfrm flipV="1">
              <a:off x="8445140" y="2600685"/>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59" name="Connecteur droit 7"/>
            <p:cNvCxnSpPr>
              <a:cxnSpLocks noChangeShapeType="1"/>
            </p:cNvCxnSpPr>
            <p:nvPr/>
          </p:nvCxnSpPr>
          <p:spPr bwMode="auto">
            <a:xfrm>
              <a:off x="8445140" y="1533286"/>
              <a:ext cx="0" cy="1454151"/>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161" name="Connecteur droit avec flèche 160"/>
          <p:cNvCxnSpPr/>
          <p:nvPr/>
        </p:nvCxnSpPr>
        <p:spPr>
          <a:xfrm flipH="1">
            <a:off x="3331582" y="4212485"/>
            <a:ext cx="222750" cy="31477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2" name="Rectangle 108"/>
          <p:cNvSpPr>
            <a:spLocks noChangeArrowheads="1"/>
          </p:cNvSpPr>
          <p:nvPr/>
        </p:nvSpPr>
        <p:spPr bwMode="auto">
          <a:xfrm>
            <a:off x="3911070" y="4070205"/>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0,05</a:t>
            </a:r>
          </a:p>
        </p:txBody>
      </p:sp>
      <p:sp>
        <p:nvSpPr>
          <p:cNvPr id="163" name="Rectangle 109"/>
          <p:cNvSpPr>
            <a:spLocks noChangeArrowheads="1"/>
          </p:cNvSpPr>
          <p:nvPr/>
        </p:nvSpPr>
        <p:spPr bwMode="auto">
          <a:xfrm>
            <a:off x="3657070" y="4074967"/>
            <a:ext cx="7493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4" name="Line 110"/>
          <p:cNvSpPr>
            <a:spLocks noChangeShapeType="1"/>
          </p:cNvSpPr>
          <p:nvPr/>
        </p:nvSpPr>
        <p:spPr bwMode="auto">
          <a:xfrm>
            <a:off x="3955520" y="406861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5" name="Oval 111"/>
          <p:cNvSpPr>
            <a:spLocks noChangeArrowheads="1"/>
          </p:cNvSpPr>
          <p:nvPr/>
        </p:nvSpPr>
        <p:spPr bwMode="auto">
          <a:xfrm>
            <a:off x="3733270" y="4151167"/>
            <a:ext cx="139700" cy="13970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6" name="Rectangle 1159"/>
          <p:cNvSpPr>
            <a:spLocks noChangeArrowheads="1"/>
          </p:cNvSpPr>
          <p:nvPr/>
        </p:nvSpPr>
        <p:spPr bwMode="auto">
          <a:xfrm rot="5400000">
            <a:off x="4803355" y="3942853"/>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67" name="Rectangle 1162"/>
          <p:cNvSpPr>
            <a:spLocks noChangeArrowheads="1"/>
          </p:cNvSpPr>
          <p:nvPr/>
        </p:nvSpPr>
        <p:spPr bwMode="auto">
          <a:xfrm>
            <a:off x="4904161" y="406112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168" name="Line 1200"/>
          <p:cNvSpPr>
            <a:spLocks noChangeShapeType="1"/>
          </p:cNvSpPr>
          <p:nvPr/>
        </p:nvSpPr>
        <p:spPr bwMode="auto">
          <a:xfrm rot="5400000">
            <a:off x="4820817" y="4214316"/>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69" name="Connecteur droit avec flèche 27"/>
          <p:cNvCxnSpPr>
            <a:cxnSpLocks noChangeShapeType="1"/>
            <a:stCxn id="166" idx="2"/>
          </p:cNvCxnSpPr>
          <p:nvPr/>
        </p:nvCxnSpPr>
        <p:spPr bwMode="auto">
          <a:xfrm flipH="1">
            <a:off x="4392986" y="4213522"/>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Connecteur droit 169"/>
          <p:cNvCxnSpPr/>
          <p:nvPr/>
        </p:nvCxnSpPr>
        <p:spPr>
          <a:xfrm>
            <a:off x="3554331" y="4222605"/>
            <a:ext cx="116682"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1" name="ZoneTexte 170"/>
          <p:cNvSpPr txBox="1"/>
          <p:nvPr/>
        </p:nvSpPr>
        <p:spPr>
          <a:xfrm>
            <a:off x="2919477" y="3610271"/>
            <a:ext cx="447558" cy="369332"/>
          </a:xfrm>
          <a:prstGeom prst="rect">
            <a:avLst/>
          </a:prstGeom>
          <a:noFill/>
        </p:spPr>
        <p:txBody>
          <a:bodyPr wrap="none" rtlCol="0">
            <a:spAutoFit/>
          </a:bodyPr>
          <a:lstStyle/>
          <a:p>
            <a:r>
              <a:rPr lang="fr-FR" dirty="0" smtClean="0"/>
              <a:t>(d)</a:t>
            </a:r>
            <a:endParaRPr lang="fr-FR" dirty="0"/>
          </a:p>
        </p:txBody>
      </p:sp>
      <p:sp>
        <p:nvSpPr>
          <p:cNvPr id="172" name="Rectangle 40"/>
          <p:cNvSpPr>
            <a:spLocks noChangeArrowheads="1"/>
          </p:cNvSpPr>
          <p:nvPr/>
        </p:nvSpPr>
        <p:spPr bwMode="auto">
          <a:xfrm>
            <a:off x="3412686" y="565980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73" name="Line 41"/>
          <p:cNvSpPr>
            <a:spLocks noChangeShapeType="1"/>
          </p:cNvSpPr>
          <p:nvPr/>
        </p:nvSpPr>
        <p:spPr bwMode="auto">
          <a:xfrm flipV="1">
            <a:off x="3566674" y="5520108"/>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4" name="Rectangle 43"/>
          <p:cNvSpPr>
            <a:spLocks noChangeArrowheads="1"/>
          </p:cNvSpPr>
          <p:nvPr/>
        </p:nvSpPr>
        <p:spPr bwMode="auto">
          <a:xfrm>
            <a:off x="3407924" y="565345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75" name="Freeform 42"/>
          <p:cNvSpPr>
            <a:spLocks/>
          </p:cNvSpPr>
          <p:nvPr/>
        </p:nvSpPr>
        <p:spPr bwMode="auto">
          <a:xfrm rot="20360408">
            <a:off x="3476905" y="549856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9" name="Arc 118"/>
          <p:cNvSpPr/>
          <p:nvPr/>
        </p:nvSpPr>
        <p:spPr>
          <a:xfrm>
            <a:off x="2437549" y="4272871"/>
            <a:ext cx="1576183" cy="1576183"/>
          </a:xfrm>
          <a:prstGeom prst="arc">
            <a:avLst>
              <a:gd name="adj1" fmla="val 17510899"/>
              <a:gd name="adj2" fmla="val 0"/>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20" name="ZoneTexte 119"/>
          <p:cNvSpPr txBox="1"/>
          <p:nvPr/>
        </p:nvSpPr>
        <p:spPr>
          <a:xfrm>
            <a:off x="4038759" y="4463898"/>
            <a:ext cx="497252" cy="369332"/>
          </a:xfrm>
          <a:prstGeom prst="rect">
            <a:avLst/>
          </a:prstGeom>
          <a:noFill/>
        </p:spPr>
        <p:txBody>
          <a:bodyPr wrap="none" rtlCol="0">
            <a:spAutoFit/>
          </a:bodyPr>
          <a:lstStyle/>
          <a:p>
            <a:r>
              <a:rPr lang="fr-FR" dirty="0" smtClean="0"/>
              <a:t>75°</a:t>
            </a:r>
            <a:endParaRPr lang="fr-FR" dirty="0"/>
          </a:p>
        </p:txBody>
      </p:sp>
      <p:sp>
        <p:nvSpPr>
          <p:cNvPr id="121" name="Rectangle 120"/>
          <p:cNvSpPr/>
          <p:nvPr/>
        </p:nvSpPr>
        <p:spPr>
          <a:xfrm>
            <a:off x="4038759" y="4527264"/>
            <a:ext cx="497102" cy="2777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9" name="Rectangle 40"/>
          <p:cNvSpPr>
            <a:spLocks noChangeArrowheads="1"/>
          </p:cNvSpPr>
          <p:nvPr/>
        </p:nvSpPr>
        <p:spPr bwMode="auto">
          <a:xfrm>
            <a:off x="7468232" y="5621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80" name="Line 41"/>
          <p:cNvSpPr>
            <a:spLocks noChangeShapeType="1"/>
          </p:cNvSpPr>
          <p:nvPr/>
        </p:nvSpPr>
        <p:spPr bwMode="auto">
          <a:xfrm flipV="1">
            <a:off x="7622220" y="5481513"/>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1" name="Rectangle 43"/>
          <p:cNvSpPr>
            <a:spLocks noChangeArrowheads="1"/>
          </p:cNvSpPr>
          <p:nvPr/>
        </p:nvSpPr>
        <p:spPr bwMode="auto">
          <a:xfrm>
            <a:off x="7463470" y="5614863"/>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182" name="Freeform 42"/>
          <p:cNvSpPr>
            <a:spLocks/>
          </p:cNvSpPr>
          <p:nvPr/>
        </p:nvSpPr>
        <p:spPr bwMode="auto">
          <a:xfrm rot="20360408">
            <a:off x="7532451" y="5459967"/>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3" name="Rectangle 1159"/>
          <p:cNvSpPr>
            <a:spLocks noChangeArrowheads="1"/>
          </p:cNvSpPr>
          <p:nvPr/>
        </p:nvSpPr>
        <p:spPr bwMode="auto">
          <a:xfrm rot="5400000">
            <a:off x="8025368" y="3738510"/>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84" name="Rectangle 1162"/>
          <p:cNvSpPr>
            <a:spLocks noChangeArrowheads="1"/>
          </p:cNvSpPr>
          <p:nvPr/>
        </p:nvSpPr>
        <p:spPr bwMode="auto">
          <a:xfrm>
            <a:off x="8126174" y="3856779"/>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185" name="Line 1200"/>
          <p:cNvSpPr>
            <a:spLocks noChangeShapeType="1"/>
          </p:cNvSpPr>
          <p:nvPr/>
        </p:nvSpPr>
        <p:spPr bwMode="auto">
          <a:xfrm rot="5400000">
            <a:off x="8042830" y="4009973"/>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86" name="Connecteur droit avec flèche 27"/>
          <p:cNvCxnSpPr>
            <a:cxnSpLocks noChangeShapeType="1"/>
          </p:cNvCxnSpPr>
          <p:nvPr/>
        </p:nvCxnSpPr>
        <p:spPr bwMode="auto">
          <a:xfrm flipH="1">
            <a:off x="7745625" y="4009179"/>
            <a:ext cx="142874"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87" name="Group 833"/>
          <p:cNvGrpSpPr>
            <a:grpSpLocks/>
          </p:cNvGrpSpPr>
          <p:nvPr/>
        </p:nvGrpSpPr>
        <p:grpSpPr bwMode="auto">
          <a:xfrm>
            <a:off x="7967424" y="3921422"/>
            <a:ext cx="152400" cy="152400"/>
            <a:chOff x="480" y="1968"/>
            <a:chExt cx="96" cy="96"/>
          </a:xfrm>
        </p:grpSpPr>
        <p:sp>
          <p:nvSpPr>
            <p:cNvPr id="188"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9"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28" name="Groupe 27"/>
          <p:cNvGrpSpPr/>
          <p:nvPr/>
        </p:nvGrpSpPr>
        <p:grpSpPr>
          <a:xfrm>
            <a:off x="4720481" y="4132380"/>
            <a:ext cx="153964" cy="141339"/>
            <a:chOff x="5248086" y="2863493"/>
            <a:chExt cx="224871" cy="206432"/>
          </a:xfrm>
        </p:grpSpPr>
        <p:cxnSp>
          <p:nvCxnSpPr>
            <p:cNvPr id="6" name="Connecteur droit 5"/>
            <p:cNvCxnSpPr/>
            <p:nvPr/>
          </p:nvCxnSpPr>
          <p:spPr>
            <a:xfrm>
              <a:off x="5252295" y="3069925"/>
              <a:ext cx="220662"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flipH="1">
              <a:off x="5248086" y="2863493"/>
              <a:ext cx="165496" cy="20484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4" name="ZoneTexte 3"/>
          <p:cNvSpPr txBox="1"/>
          <p:nvPr/>
        </p:nvSpPr>
        <p:spPr>
          <a:xfrm>
            <a:off x="5099895" y="701749"/>
            <a:ext cx="3626827" cy="369332"/>
          </a:xfrm>
          <a:prstGeom prst="rect">
            <a:avLst/>
          </a:prstGeom>
          <a:noFill/>
        </p:spPr>
        <p:txBody>
          <a:bodyPr wrap="none" rtlCol="0">
            <a:spAutoFit/>
          </a:bodyPr>
          <a:lstStyle/>
          <a:p>
            <a:r>
              <a:rPr lang="fr-FR" dirty="0" smtClean="0">
                <a:solidFill>
                  <a:srgbClr val="0070C0"/>
                </a:solidFill>
              </a:rPr>
              <a:t>Mesure selon la normale à la surface</a:t>
            </a:r>
            <a:endParaRPr lang="fr-FR" dirty="0">
              <a:solidFill>
                <a:srgbClr val="0070C0"/>
              </a:solidFill>
            </a:endParaRPr>
          </a:p>
        </p:txBody>
      </p:sp>
      <p:cxnSp>
        <p:nvCxnSpPr>
          <p:cNvPr id="30" name="Connecteur droit 29"/>
          <p:cNvCxnSpPr/>
          <p:nvPr/>
        </p:nvCxnSpPr>
        <p:spPr>
          <a:xfrm>
            <a:off x="6079137" y="1020052"/>
            <a:ext cx="55299" cy="240050"/>
          </a:xfrm>
          <a:prstGeom prst="line">
            <a:avLst/>
          </a:prstGeom>
          <a:ln>
            <a:solidFill>
              <a:schemeClr val="accent1"/>
            </a:solidFill>
            <a:prstDash val="dash"/>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548486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9"/>
          <p:cNvSpPr>
            <a:spLocks noChangeShapeType="1"/>
          </p:cNvSpPr>
          <p:nvPr/>
        </p:nvSpPr>
        <p:spPr bwMode="auto">
          <a:xfrm flipV="1">
            <a:off x="2792929" y="2304370"/>
            <a:ext cx="0" cy="2540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 name="Rectangle 20"/>
          <p:cNvSpPr>
            <a:spLocks noChangeArrowheads="1"/>
          </p:cNvSpPr>
          <p:nvPr/>
        </p:nvSpPr>
        <p:spPr bwMode="auto">
          <a:xfrm>
            <a:off x="2742129" y="2278970"/>
            <a:ext cx="430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0,1</a:t>
            </a:r>
          </a:p>
        </p:txBody>
      </p:sp>
      <p:sp>
        <p:nvSpPr>
          <p:cNvPr id="4" name="Rectangle 21"/>
          <p:cNvSpPr>
            <a:spLocks noChangeArrowheads="1"/>
          </p:cNvSpPr>
          <p:nvPr/>
        </p:nvSpPr>
        <p:spPr bwMode="auto">
          <a:xfrm>
            <a:off x="3081854" y="2278970"/>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solidFill>
                  <a:srgbClr val="000000"/>
                </a:solidFill>
                <a:latin typeface="Arial" charset="0"/>
              </a:rPr>
              <a:t>A</a:t>
            </a:r>
          </a:p>
        </p:txBody>
      </p:sp>
      <p:sp>
        <p:nvSpPr>
          <p:cNvPr id="5" name="Rectangle 22"/>
          <p:cNvSpPr>
            <a:spLocks noChangeArrowheads="1"/>
          </p:cNvSpPr>
          <p:nvPr/>
        </p:nvSpPr>
        <p:spPr bwMode="auto">
          <a:xfrm>
            <a:off x="2560223" y="2308339"/>
            <a:ext cx="772456" cy="2460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6" name="Line 23"/>
          <p:cNvSpPr>
            <a:spLocks noChangeShapeType="1"/>
          </p:cNvSpPr>
          <p:nvPr/>
        </p:nvSpPr>
        <p:spPr bwMode="auto">
          <a:xfrm flipV="1">
            <a:off x="3113604" y="2304370"/>
            <a:ext cx="0" cy="2540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 name="Rectangle 4"/>
          <p:cNvSpPr>
            <a:spLocks noChangeArrowheads="1"/>
          </p:cNvSpPr>
          <p:nvPr/>
        </p:nvSpPr>
        <p:spPr bwMode="auto">
          <a:xfrm>
            <a:off x="663176" y="2627314"/>
            <a:ext cx="1041400" cy="1454150"/>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8" name="Line 3"/>
          <p:cNvSpPr>
            <a:spLocks noChangeShapeType="1"/>
          </p:cNvSpPr>
          <p:nvPr/>
        </p:nvSpPr>
        <p:spPr bwMode="auto">
          <a:xfrm>
            <a:off x="580627" y="3354389"/>
            <a:ext cx="238363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 name="Connecteur droit 7"/>
          <p:cNvCxnSpPr>
            <a:cxnSpLocks noChangeShapeType="1"/>
          </p:cNvCxnSpPr>
          <p:nvPr/>
        </p:nvCxnSpPr>
        <p:spPr bwMode="auto">
          <a:xfrm>
            <a:off x="2882501" y="3014664"/>
            <a:ext cx="0" cy="69056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Forme libre 6"/>
          <p:cNvSpPr>
            <a:spLocks/>
          </p:cNvSpPr>
          <p:nvPr/>
        </p:nvSpPr>
        <p:spPr bwMode="auto">
          <a:xfrm>
            <a:off x="1704576" y="2627313"/>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 name="Line 8"/>
          <p:cNvSpPr>
            <a:spLocks noChangeShapeType="1"/>
          </p:cNvSpPr>
          <p:nvPr/>
        </p:nvSpPr>
        <p:spPr bwMode="auto">
          <a:xfrm flipV="1">
            <a:off x="2331641" y="2430463"/>
            <a:ext cx="22820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2" name="Connecteur droit avec flèche 11"/>
          <p:cNvCxnSpPr>
            <a:endCxn id="10" idx="1"/>
          </p:cNvCxnSpPr>
          <p:nvPr/>
        </p:nvCxnSpPr>
        <p:spPr>
          <a:xfrm flipH="1">
            <a:off x="2169254" y="2430463"/>
            <a:ext cx="162387" cy="46685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Line 15"/>
          <p:cNvSpPr>
            <a:spLocks noChangeShapeType="1"/>
          </p:cNvSpPr>
          <p:nvPr/>
        </p:nvSpPr>
        <p:spPr bwMode="auto">
          <a:xfrm flipV="1">
            <a:off x="1254919" y="2466976"/>
            <a:ext cx="0" cy="873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 name="Freeform 20"/>
          <p:cNvSpPr>
            <a:spLocks/>
          </p:cNvSpPr>
          <p:nvPr/>
        </p:nvSpPr>
        <p:spPr bwMode="auto">
          <a:xfrm>
            <a:off x="1175544" y="2554289"/>
            <a:ext cx="161925" cy="74612"/>
          </a:xfrm>
          <a:custGeom>
            <a:avLst/>
            <a:gdLst>
              <a:gd name="T0" fmla="*/ 2147483647 w 102"/>
              <a:gd name="T1" fmla="*/ 0 h 47"/>
              <a:gd name="T2" fmla="*/ 0 w 102"/>
              <a:gd name="T3" fmla="*/ 2147483647 h 47"/>
              <a:gd name="T4" fmla="*/ 2147483647 w 102"/>
              <a:gd name="T5" fmla="*/ 2147483647 h 47"/>
              <a:gd name="T6" fmla="*/ 2147483647 w 102"/>
              <a:gd name="T7" fmla="*/ 0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47">
                <a:moveTo>
                  <a:pt x="55" y="0"/>
                </a:moveTo>
                <a:lnTo>
                  <a:pt x="0" y="46"/>
                </a:lnTo>
                <a:lnTo>
                  <a:pt x="101" y="46"/>
                </a:lnTo>
                <a:lnTo>
                  <a:pt x="55"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5" name="Rectangle 21"/>
          <p:cNvSpPr>
            <a:spLocks noChangeArrowheads="1"/>
          </p:cNvSpPr>
          <p:nvPr/>
        </p:nvSpPr>
        <p:spPr bwMode="auto">
          <a:xfrm>
            <a:off x="1112044" y="2232026"/>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a:t>
            </a:r>
          </a:p>
        </p:txBody>
      </p:sp>
      <p:sp>
        <p:nvSpPr>
          <p:cNvPr id="16" name="Rectangle 22"/>
          <p:cNvSpPr>
            <a:spLocks noChangeArrowheads="1"/>
          </p:cNvSpPr>
          <p:nvPr/>
        </p:nvSpPr>
        <p:spPr bwMode="auto">
          <a:xfrm>
            <a:off x="1151732" y="2268539"/>
            <a:ext cx="207962" cy="2063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7" name="Forme libre 6"/>
          <p:cNvSpPr>
            <a:spLocks/>
          </p:cNvSpPr>
          <p:nvPr/>
        </p:nvSpPr>
        <p:spPr bwMode="auto">
          <a:xfrm flipV="1">
            <a:off x="1722039" y="3694712"/>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28575"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8" name="Connecteur droit avec flèche 17"/>
          <p:cNvCxnSpPr/>
          <p:nvPr/>
        </p:nvCxnSpPr>
        <p:spPr>
          <a:xfrm flipH="1">
            <a:off x="3332679" y="2431370"/>
            <a:ext cx="29527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9" name="Groupe 18"/>
          <p:cNvGrpSpPr/>
          <p:nvPr/>
        </p:nvGrpSpPr>
        <p:grpSpPr>
          <a:xfrm>
            <a:off x="3689866" y="2359933"/>
            <a:ext cx="147637" cy="142875"/>
            <a:chOff x="7294165" y="2217739"/>
            <a:chExt cx="147637" cy="142875"/>
          </a:xfrm>
        </p:grpSpPr>
        <p:cxnSp>
          <p:nvCxnSpPr>
            <p:cNvPr id="20" name="Connecteur droit 19"/>
            <p:cNvCxnSpPr/>
            <p:nvPr/>
          </p:nvCxnSpPr>
          <p:spPr>
            <a:xfrm flipH="1">
              <a:off x="7294165" y="2217739"/>
              <a:ext cx="147637" cy="14287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7294165" y="2360614"/>
              <a:ext cx="14763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22" name="Rectangle 22"/>
          <p:cNvSpPr>
            <a:spLocks noChangeArrowheads="1"/>
          </p:cNvSpPr>
          <p:nvPr/>
        </p:nvSpPr>
        <p:spPr bwMode="auto">
          <a:xfrm>
            <a:off x="3627953" y="2278971"/>
            <a:ext cx="640955" cy="26005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3" name="Rectangle 21"/>
          <p:cNvSpPr>
            <a:spLocks noChangeArrowheads="1"/>
          </p:cNvSpPr>
          <p:nvPr/>
        </p:nvSpPr>
        <p:spPr bwMode="auto">
          <a:xfrm>
            <a:off x="3973442" y="2259159"/>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solidFill>
                  <a:srgbClr val="000000"/>
                </a:solidFill>
                <a:latin typeface="Arial" charset="0"/>
              </a:rPr>
              <a:t>A</a:t>
            </a:r>
          </a:p>
        </p:txBody>
      </p:sp>
      <p:sp>
        <p:nvSpPr>
          <p:cNvPr id="24" name="Line 23"/>
          <p:cNvSpPr>
            <a:spLocks noChangeShapeType="1"/>
          </p:cNvSpPr>
          <p:nvPr/>
        </p:nvSpPr>
        <p:spPr bwMode="auto">
          <a:xfrm flipV="1">
            <a:off x="3973932" y="2313894"/>
            <a:ext cx="0" cy="244476"/>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 name="Arc 42"/>
          <p:cNvSpPr/>
          <p:nvPr/>
        </p:nvSpPr>
        <p:spPr>
          <a:xfrm>
            <a:off x="5008371" y="2519703"/>
            <a:ext cx="1500916" cy="1500914"/>
          </a:xfrm>
          <a:prstGeom prst="arc">
            <a:avLst>
              <a:gd name="adj1" fmla="val 17646527"/>
              <a:gd name="adj2" fmla="val 0"/>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44" name="ZoneTexte 43"/>
          <p:cNvSpPr txBox="1"/>
          <p:nvPr/>
        </p:nvSpPr>
        <p:spPr>
          <a:xfrm>
            <a:off x="6055586" y="2928073"/>
            <a:ext cx="394660" cy="276999"/>
          </a:xfrm>
          <a:prstGeom prst="rect">
            <a:avLst/>
          </a:prstGeom>
          <a:noFill/>
        </p:spPr>
        <p:txBody>
          <a:bodyPr wrap="none" rtlCol="0">
            <a:spAutoFit/>
          </a:bodyPr>
          <a:lstStyle/>
          <a:p>
            <a:r>
              <a:rPr lang="fr-FR" sz="1200" dirty="0" smtClean="0"/>
              <a:t>75°</a:t>
            </a:r>
            <a:endParaRPr lang="fr-FR" sz="1200" dirty="0"/>
          </a:p>
        </p:txBody>
      </p:sp>
      <p:sp>
        <p:nvSpPr>
          <p:cNvPr id="45" name="Rectangle 44"/>
          <p:cNvSpPr/>
          <p:nvPr/>
        </p:nvSpPr>
        <p:spPr>
          <a:xfrm>
            <a:off x="6080374" y="2960232"/>
            <a:ext cx="319087" cy="2398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7" name="Groupe 46"/>
          <p:cNvGrpSpPr/>
          <p:nvPr/>
        </p:nvGrpSpPr>
        <p:grpSpPr>
          <a:xfrm>
            <a:off x="2591512" y="2317603"/>
            <a:ext cx="193996" cy="171450"/>
            <a:chOff x="543639" y="3679824"/>
            <a:chExt cx="193996" cy="171450"/>
          </a:xfrm>
        </p:grpSpPr>
        <p:sp>
          <p:nvSpPr>
            <p:cNvPr id="48" name="Line 122"/>
            <p:cNvSpPr>
              <a:spLocks noChangeShapeType="1"/>
            </p:cNvSpPr>
            <p:nvPr/>
          </p:nvSpPr>
          <p:spPr bwMode="auto">
            <a:xfrm>
              <a:off x="546895" y="3851274"/>
              <a:ext cx="90487"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49" name="Connecteur droit avec flèche 48"/>
            <p:cNvCxnSpPr/>
            <p:nvPr/>
          </p:nvCxnSpPr>
          <p:spPr>
            <a:xfrm flipV="1">
              <a:off x="543639" y="3679824"/>
              <a:ext cx="96998" cy="16668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0" name="Connecteur droit avec flèche 49"/>
            <p:cNvCxnSpPr/>
            <p:nvPr/>
          </p:nvCxnSpPr>
          <p:spPr>
            <a:xfrm flipV="1">
              <a:off x="640637" y="3684586"/>
              <a:ext cx="96998" cy="16668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1" name="Rectangle 4"/>
          <p:cNvSpPr>
            <a:spLocks noChangeArrowheads="1"/>
          </p:cNvSpPr>
          <p:nvPr/>
        </p:nvSpPr>
        <p:spPr bwMode="auto">
          <a:xfrm>
            <a:off x="4721618" y="2558370"/>
            <a:ext cx="1041400" cy="1454150"/>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52" name="Line 3"/>
          <p:cNvSpPr>
            <a:spLocks noChangeShapeType="1"/>
          </p:cNvSpPr>
          <p:nvPr/>
        </p:nvSpPr>
        <p:spPr bwMode="auto">
          <a:xfrm>
            <a:off x="4639069" y="3285445"/>
            <a:ext cx="238363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3" name="Connecteur droit 7"/>
          <p:cNvCxnSpPr>
            <a:cxnSpLocks noChangeShapeType="1"/>
          </p:cNvCxnSpPr>
          <p:nvPr/>
        </p:nvCxnSpPr>
        <p:spPr bwMode="auto">
          <a:xfrm>
            <a:off x="6940943" y="2945720"/>
            <a:ext cx="0" cy="690562"/>
          </a:xfrm>
          <a:prstGeom prst="line">
            <a:avLst/>
          </a:prstGeom>
          <a:noFill/>
          <a:ln w="28575"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 name="Line 8"/>
          <p:cNvSpPr>
            <a:spLocks noChangeShapeType="1"/>
          </p:cNvSpPr>
          <p:nvPr/>
        </p:nvSpPr>
        <p:spPr bwMode="auto">
          <a:xfrm flipV="1">
            <a:off x="6399461" y="2248451"/>
            <a:ext cx="45640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56" name="Connecteur droit avec flèche 55"/>
          <p:cNvCxnSpPr/>
          <p:nvPr/>
        </p:nvCxnSpPr>
        <p:spPr>
          <a:xfrm flipH="1">
            <a:off x="6018218" y="2248451"/>
            <a:ext cx="391320" cy="41275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7" name="Freeform 20"/>
          <p:cNvSpPr>
            <a:spLocks/>
          </p:cNvSpPr>
          <p:nvPr/>
        </p:nvSpPr>
        <p:spPr bwMode="auto">
          <a:xfrm>
            <a:off x="5267520" y="2489119"/>
            <a:ext cx="161925" cy="74612"/>
          </a:xfrm>
          <a:custGeom>
            <a:avLst/>
            <a:gdLst>
              <a:gd name="T0" fmla="*/ 2147483647 w 102"/>
              <a:gd name="T1" fmla="*/ 0 h 47"/>
              <a:gd name="T2" fmla="*/ 0 w 102"/>
              <a:gd name="T3" fmla="*/ 2147483647 h 47"/>
              <a:gd name="T4" fmla="*/ 2147483647 w 102"/>
              <a:gd name="T5" fmla="*/ 2147483647 h 47"/>
              <a:gd name="T6" fmla="*/ 2147483647 w 102"/>
              <a:gd name="T7" fmla="*/ 0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47">
                <a:moveTo>
                  <a:pt x="55" y="0"/>
                </a:moveTo>
                <a:lnTo>
                  <a:pt x="0" y="46"/>
                </a:lnTo>
                <a:lnTo>
                  <a:pt x="101" y="46"/>
                </a:lnTo>
                <a:lnTo>
                  <a:pt x="55"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8" name="Line 15"/>
          <p:cNvSpPr>
            <a:spLocks noChangeShapeType="1"/>
          </p:cNvSpPr>
          <p:nvPr/>
        </p:nvSpPr>
        <p:spPr bwMode="auto">
          <a:xfrm flipV="1">
            <a:off x="5359984" y="2404300"/>
            <a:ext cx="0" cy="873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Rectangle 21"/>
          <p:cNvSpPr>
            <a:spLocks noChangeArrowheads="1"/>
          </p:cNvSpPr>
          <p:nvPr/>
        </p:nvSpPr>
        <p:spPr bwMode="auto">
          <a:xfrm>
            <a:off x="5202627" y="2175101"/>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srgbClr val="000000"/>
                </a:solidFill>
                <a:latin typeface="Arial" charset="0"/>
              </a:rPr>
              <a:t>A</a:t>
            </a:r>
          </a:p>
        </p:txBody>
      </p:sp>
      <p:sp>
        <p:nvSpPr>
          <p:cNvPr id="60" name="Rectangle 22"/>
          <p:cNvSpPr>
            <a:spLocks noChangeArrowheads="1"/>
          </p:cNvSpPr>
          <p:nvPr/>
        </p:nvSpPr>
        <p:spPr bwMode="auto">
          <a:xfrm>
            <a:off x="5250252" y="2211614"/>
            <a:ext cx="207962" cy="2063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63" name="Connecteur droit avec flèche 62"/>
          <p:cNvCxnSpPr/>
          <p:nvPr/>
        </p:nvCxnSpPr>
        <p:spPr>
          <a:xfrm flipV="1">
            <a:off x="5829529" y="2796343"/>
            <a:ext cx="90897" cy="10097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 name="ZoneTexte 63"/>
          <p:cNvSpPr txBox="1"/>
          <p:nvPr/>
        </p:nvSpPr>
        <p:spPr>
          <a:xfrm>
            <a:off x="6502010" y="1937063"/>
            <a:ext cx="234360"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t</a:t>
            </a:r>
            <a:endParaRPr lang="fr-FR" sz="1400" dirty="0">
              <a:latin typeface="Arial" panose="020B0604020202020204" pitchFamily="34" charset="0"/>
              <a:cs typeface="Arial" panose="020B0604020202020204" pitchFamily="34" charset="0"/>
            </a:endParaRPr>
          </a:p>
        </p:txBody>
      </p:sp>
      <p:sp>
        <p:nvSpPr>
          <p:cNvPr id="68" name="Flèche vers le bas 67"/>
          <p:cNvSpPr/>
          <p:nvPr/>
        </p:nvSpPr>
        <p:spPr>
          <a:xfrm flipV="1">
            <a:off x="6627192" y="2637033"/>
            <a:ext cx="85725" cy="238125"/>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lèche vers le bas 68"/>
          <p:cNvSpPr/>
          <p:nvPr/>
        </p:nvSpPr>
        <p:spPr>
          <a:xfrm rot="5400000" flipV="1">
            <a:off x="6731967" y="2760858"/>
            <a:ext cx="85725" cy="238125"/>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0" name="Connecteur droit 69"/>
          <p:cNvCxnSpPr/>
          <p:nvPr/>
        </p:nvCxnSpPr>
        <p:spPr>
          <a:xfrm flipH="1">
            <a:off x="6731802" y="2603860"/>
            <a:ext cx="290897" cy="17128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1" name="ZoneTexte 70"/>
          <p:cNvSpPr txBox="1"/>
          <p:nvPr/>
        </p:nvSpPr>
        <p:spPr>
          <a:xfrm>
            <a:off x="7088089" y="2424622"/>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cxnSp>
        <p:nvCxnSpPr>
          <p:cNvPr id="74" name="Connecteur droit 73"/>
          <p:cNvCxnSpPr/>
          <p:nvPr/>
        </p:nvCxnSpPr>
        <p:spPr>
          <a:xfrm flipH="1">
            <a:off x="6645800" y="3282331"/>
            <a:ext cx="544402" cy="26242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5" name="ZoneTexte 74"/>
          <p:cNvSpPr txBox="1"/>
          <p:nvPr/>
        </p:nvSpPr>
        <p:spPr>
          <a:xfrm>
            <a:off x="7230115" y="3067527"/>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5</a:t>
            </a:r>
          </a:p>
        </p:txBody>
      </p:sp>
      <p:cxnSp>
        <p:nvCxnSpPr>
          <p:cNvPr id="76" name="Connecteur droit 75"/>
          <p:cNvCxnSpPr/>
          <p:nvPr/>
        </p:nvCxnSpPr>
        <p:spPr>
          <a:xfrm flipH="1">
            <a:off x="6855866" y="3282331"/>
            <a:ext cx="363080" cy="41110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7" name="Connecteur droit 76"/>
          <p:cNvCxnSpPr>
            <a:endCxn id="82" idx="1"/>
          </p:cNvCxnSpPr>
          <p:nvPr/>
        </p:nvCxnSpPr>
        <p:spPr>
          <a:xfrm flipH="1" flipV="1">
            <a:off x="6223507" y="3726340"/>
            <a:ext cx="229061" cy="25497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8" name="ZoneTexte 77"/>
          <p:cNvSpPr txBox="1"/>
          <p:nvPr/>
        </p:nvSpPr>
        <p:spPr>
          <a:xfrm>
            <a:off x="6429604" y="3827427"/>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4</a:t>
            </a:r>
          </a:p>
        </p:txBody>
      </p:sp>
      <p:sp>
        <p:nvSpPr>
          <p:cNvPr id="79" name="ZoneTexte 78"/>
          <p:cNvSpPr txBox="1"/>
          <p:nvPr/>
        </p:nvSpPr>
        <p:spPr>
          <a:xfrm>
            <a:off x="3660048" y="4518021"/>
            <a:ext cx="5289762" cy="1569660"/>
          </a:xfrm>
          <a:prstGeom prst="rect">
            <a:avLst/>
          </a:prstGeom>
          <a:noFill/>
        </p:spPr>
        <p:txBody>
          <a:bodyPr wrap="square" rtlCol="0">
            <a:spAutoFit/>
          </a:bodyPr>
          <a:lstStyle/>
          <a:p>
            <a:r>
              <a:rPr lang="fr-FR" sz="1600" dirty="0">
                <a:latin typeface="Arial" panose="020B0604020202020204" pitchFamily="34" charset="0"/>
                <a:cs typeface="Arial" panose="020B0604020202020204" pitchFamily="34" charset="0"/>
              </a:rPr>
              <a:t>1 : Axe de </a:t>
            </a:r>
            <a:r>
              <a:rPr lang="fr-FR" sz="1600" dirty="0" smtClean="0">
                <a:latin typeface="Arial" panose="020B0604020202020204" pitchFamily="34" charset="0"/>
                <a:cs typeface="Arial" panose="020B0604020202020204" pitchFamily="34" charset="0"/>
              </a:rPr>
              <a:t>référence</a:t>
            </a:r>
          </a:p>
          <a:p>
            <a:r>
              <a:rPr lang="fr-FR" sz="1600" dirty="0" smtClean="0">
                <a:latin typeface="Arial" panose="020B0604020202020204" pitchFamily="34" charset="0"/>
                <a:cs typeface="Arial" panose="020B0604020202020204" pitchFamily="34" charset="0"/>
              </a:rPr>
              <a:t>2 : Translation de la génératrice nominale</a:t>
            </a:r>
          </a:p>
          <a:p>
            <a:r>
              <a:rPr lang="fr-FR" sz="1600" dirty="0" smtClean="0">
                <a:latin typeface="Arial" panose="020B0604020202020204" pitchFamily="34" charset="0"/>
                <a:cs typeface="Arial" panose="020B0604020202020204" pitchFamily="34" charset="0"/>
              </a:rPr>
              <a:t>3 : Translations de la génératrice dans la direction de mesure</a:t>
            </a:r>
            <a:endParaRPr lang="fr-FR" sz="1600" dirty="0">
              <a:latin typeface="Arial" panose="020B0604020202020204" pitchFamily="34" charset="0"/>
              <a:cs typeface="Arial" panose="020B0604020202020204" pitchFamily="34" charset="0"/>
            </a:endParaRPr>
          </a:p>
          <a:p>
            <a:r>
              <a:rPr lang="fr-FR" sz="1600" dirty="0" smtClean="0">
                <a:latin typeface="Arial" panose="020B0604020202020204" pitchFamily="34" charset="0"/>
                <a:cs typeface="Arial" panose="020B0604020202020204" pitchFamily="34" charset="0"/>
              </a:rPr>
              <a:t>4 : Surface réelle (complète)</a:t>
            </a:r>
          </a:p>
          <a:p>
            <a:r>
              <a:rPr lang="fr-FR" sz="1600" dirty="0" smtClean="0">
                <a:latin typeface="Arial" panose="020B0604020202020204" pitchFamily="34" charset="0"/>
                <a:cs typeface="Arial" panose="020B0604020202020204" pitchFamily="34" charset="0"/>
              </a:rPr>
              <a:t>5 : Zone de tolérance</a:t>
            </a:r>
          </a:p>
        </p:txBody>
      </p:sp>
      <p:cxnSp>
        <p:nvCxnSpPr>
          <p:cNvPr id="80" name="Connecteur droit 79"/>
          <p:cNvCxnSpPr/>
          <p:nvPr/>
        </p:nvCxnSpPr>
        <p:spPr>
          <a:xfrm>
            <a:off x="4552960" y="3017884"/>
            <a:ext cx="493272" cy="27311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1" name="ZoneTexte 80"/>
          <p:cNvSpPr txBox="1"/>
          <p:nvPr/>
        </p:nvSpPr>
        <p:spPr>
          <a:xfrm>
            <a:off x="4268908" y="2839516"/>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grpSp>
        <p:nvGrpSpPr>
          <p:cNvPr id="85" name="Groupe 84"/>
          <p:cNvGrpSpPr/>
          <p:nvPr/>
        </p:nvGrpSpPr>
        <p:grpSpPr>
          <a:xfrm>
            <a:off x="5715967" y="3544758"/>
            <a:ext cx="1263650" cy="523636"/>
            <a:chOff x="5715967" y="3544758"/>
            <a:chExt cx="1263650" cy="523636"/>
          </a:xfrm>
        </p:grpSpPr>
        <p:sp>
          <p:nvSpPr>
            <p:cNvPr id="82" name="Forme libre 6"/>
            <p:cNvSpPr>
              <a:spLocks/>
            </p:cNvSpPr>
            <p:nvPr/>
          </p:nvSpPr>
          <p:spPr bwMode="auto">
            <a:xfrm flipV="1">
              <a:off x="5758829" y="3609595"/>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chemeClr val="tx1"/>
              </a:solidFill>
              <a:prstDash val="lgDashDot"/>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3" name="Forme libre 6"/>
            <p:cNvSpPr>
              <a:spLocks/>
            </p:cNvSpPr>
            <p:nvPr/>
          </p:nvSpPr>
          <p:spPr bwMode="auto">
            <a:xfrm flipV="1">
              <a:off x="5801692" y="3681642"/>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4" name="Forme libre 6"/>
            <p:cNvSpPr>
              <a:spLocks/>
            </p:cNvSpPr>
            <p:nvPr/>
          </p:nvSpPr>
          <p:spPr bwMode="auto">
            <a:xfrm flipV="1">
              <a:off x="5715967" y="3544758"/>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grpSp>
        <p:nvGrpSpPr>
          <p:cNvPr id="86" name="Groupe 85"/>
          <p:cNvGrpSpPr/>
          <p:nvPr/>
        </p:nvGrpSpPr>
        <p:grpSpPr>
          <a:xfrm flipV="1">
            <a:off x="5715967" y="2466976"/>
            <a:ext cx="1263650" cy="523636"/>
            <a:chOff x="5715967" y="3544758"/>
            <a:chExt cx="1263650" cy="523636"/>
          </a:xfrm>
        </p:grpSpPr>
        <p:sp>
          <p:nvSpPr>
            <p:cNvPr id="87" name="Forme libre 6"/>
            <p:cNvSpPr>
              <a:spLocks/>
            </p:cNvSpPr>
            <p:nvPr/>
          </p:nvSpPr>
          <p:spPr bwMode="auto">
            <a:xfrm flipV="1">
              <a:off x="5758829" y="3609595"/>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chemeClr val="tx1"/>
              </a:solidFill>
              <a:prstDash val="lgDashDot"/>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8" name="Forme libre 6"/>
            <p:cNvSpPr>
              <a:spLocks/>
            </p:cNvSpPr>
            <p:nvPr/>
          </p:nvSpPr>
          <p:spPr bwMode="auto">
            <a:xfrm flipV="1">
              <a:off x="5801692" y="3681642"/>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9" name="Forme libre 6"/>
            <p:cNvSpPr>
              <a:spLocks/>
            </p:cNvSpPr>
            <p:nvPr/>
          </p:nvSpPr>
          <p:spPr bwMode="auto">
            <a:xfrm flipV="1">
              <a:off x="5715967" y="3544758"/>
              <a:ext cx="1177925" cy="386752"/>
            </a:xfrm>
            <a:custGeom>
              <a:avLst/>
              <a:gdLst>
                <a:gd name="T0" fmla="*/ 0 w 1169323"/>
                <a:gd name="T1" fmla="*/ 0 h 110208"/>
                <a:gd name="T2" fmla="*/ 404552 w 1169323"/>
                <a:gd name="T3" fmla="*/ 105295 h 110208"/>
                <a:gd name="T4" fmla="*/ 1169323 w 1169323"/>
                <a:gd name="T5" fmla="*/ 83127 h 110208"/>
                <a:gd name="T6" fmla="*/ 0 60000 65536"/>
                <a:gd name="T7" fmla="*/ 0 60000 65536"/>
                <a:gd name="T8" fmla="*/ 0 60000 65536"/>
                <a:gd name="connsiteX0" fmla="*/ 0 w 1169323"/>
                <a:gd name="connsiteY0" fmla="*/ 0 h 88832"/>
                <a:gd name="connsiteX1" fmla="*/ 461285 w 1169323"/>
                <a:gd name="connsiteY1" fmla="*/ 58130 h 88832"/>
                <a:gd name="connsiteX2" fmla="*/ 1169323 w 1169323"/>
                <a:gd name="connsiteY2" fmla="*/ 83127 h 88832"/>
                <a:gd name="connsiteX0" fmla="*/ 0 w 1169323"/>
                <a:gd name="connsiteY0" fmla="*/ 0 h 83264"/>
                <a:gd name="connsiteX1" fmla="*/ 461285 w 1169323"/>
                <a:gd name="connsiteY1" fmla="*/ 58130 h 83264"/>
                <a:gd name="connsiteX2" fmla="*/ 1169323 w 1169323"/>
                <a:gd name="connsiteY2" fmla="*/ 83127 h 83264"/>
              </a:gdLst>
              <a:ahLst/>
              <a:cxnLst>
                <a:cxn ang="0">
                  <a:pos x="connsiteX0" y="connsiteY0"/>
                </a:cxn>
                <a:cxn ang="0">
                  <a:pos x="connsiteX1" y="connsiteY1"/>
                </a:cxn>
                <a:cxn ang="0">
                  <a:pos x="connsiteX2" y="connsiteY2"/>
                </a:cxn>
              </a:cxnLst>
              <a:rect l="l" t="t" r="r" b="b"/>
              <a:pathLst>
                <a:path w="1169323" h="83264">
                  <a:moveTo>
                    <a:pt x="0" y="0"/>
                  </a:moveTo>
                  <a:cubicBezTo>
                    <a:pt x="104832" y="45720"/>
                    <a:pt x="266398" y="44276"/>
                    <a:pt x="461285" y="58130"/>
                  </a:cubicBezTo>
                  <a:cubicBezTo>
                    <a:pt x="656172" y="71984"/>
                    <a:pt x="827648" y="84733"/>
                    <a:pt x="1169323" y="83127"/>
                  </a:cubicBezTo>
                </a:path>
              </a:pathLst>
            </a:custGeom>
            <a:noFill/>
            <a:ln w="12700" cap="flat" cmpd="sng" algn="ctr">
              <a:solidFill>
                <a:srgbClr val="FF0000"/>
              </a:solidFill>
              <a:prstDash val="solid"/>
              <a:round/>
              <a:headEnd type="none" w="sm" len="sm"/>
              <a:tailEnd type="none" w="sm"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92" name="Flèche vers le bas 91"/>
          <p:cNvSpPr/>
          <p:nvPr/>
        </p:nvSpPr>
        <p:spPr>
          <a:xfrm rot="2449865" flipV="1">
            <a:off x="5902445" y="2462036"/>
            <a:ext cx="85725" cy="238125"/>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Flèche vers le bas 92"/>
          <p:cNvSpPr/>
          <p:nvPr/>
        </p:nvSpPr>
        <p:spPr>
          <a:xfrm rot="13249865" flipV="1">
            <a:off x="5732317" y="2650843"/>
            <a:ext cx="85725" cy="238125"/>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Forme libre 94"/>
          <p:cNvSpPr/>
          <p:nvPr/>
        </p:nvSpPr>
        <p:spPr>
          <a:xfrm>
            <a:off x="5762625" y="3581400"/>
            <a:ext cx="1133475" cy="400050"/>
          </a:xfrm>
          <a:custGeom>
            <a:avLst/>
            <a:gdLst>
              <a:gd name="connsiteX0" fmla="*/ 0 w 1133475"/>
              <a:gd name="connsiteY0" fmla="*/ 400050 h 400050"/>
              <a:gd name="connsiteX1" fmla="*/ 257175 w 1133475"/>
              <a:gd name="connsiteY1" fmla="*/ 161925 h 400050"/>
              <a:gd name="connsiteX2" fmla="*/ 609600 w 1133475"/>
              <a:gd name="connsiteY2" fmla="*/ 142875 h 400050"/>
              <a:gd name="connsiteX3" fmla="*/ 1009650 w 1133475"/>
              <a:gd name="connsiteY3" fmla="*/ 28575 h 400050"/>
              <a:gd name="connsiteX4" fmla="*/ 1133475 w 1133475"/>
              <a:gd name="connsiteY4" fmla="*/ 0 h 400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75" h="400050">
                <a:moveTo>
                  <a:pt x="0" y="400050"/>
                </a:moveTo>
                <a:cubicBezTo>
                  <a:pt x="77787" y="302418"/>
                  <a:pt x="155575" y="204787"/>
                  <a:pt x="257175" y="161925"/>
                </a:cubicBezTo>
                <a:cubicBezTo>
                  <a:pt x="358775" y="119062"/>
                  <a:pt x="484188" y="165100"/>
                  <a:pt x="609600" y="142875"/>
                </a:cubicBezTo>
                <a:cubicBezTo>
                  <a:pt x="735013" y="120650"/>
                  <a:pt x="922338" y="52387"/>
                  <a:pt x="1009650" y="28575"/>
                </a:cubicBezTo>
                <a:cubicBezTo>
                  <a:pt x="1096963" y="4762"/>
                  <a:pt x="1115219" y="2381"/>
                  <a:pt x="1133475" y="0"/>
                </a:cubicBez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Forme libre 96"/>
          <p:cNvSpPr/>
          <p:nvPr/>
        </p:nvSpPr>
        <p:spPr>
          <a:xfrm flipV="1">
            <a:off x="5771299" y="2581098"/>
            <a:ext cx="1133475" cy="400050"/>
          </a:xfrm>
          <a:custGeom>
            <a:avLst/>
            <a:gdLst>
              <a:gd name="connsiteX0" fmla="*/ 0 w 1133475"/>
              <a:gd name="connsiteY0" fmla="*/ 400050 h 400050"/>
              <a:gd name="connsiteX1" fmla="*/ 257175 w 1133475"/>
              <a:gd name="connsiteY1" fmla="*/ 161925 h 400050"/>
              <a:gd name="connsiteX2" fmla="*/ 609600 w 1133475"/>
              <a:gd name="connsiteY2" fmla="*/ 142875 h 400050"/>
              <a:gd name="connsiteX3" fmla="*/ 1009650 w 1133475"/>
              <a:gd name="connsiteY3" fmla="*/ 28575 h 400050"/>
              <a:gd name="connsiteX4" fmla="*/ 1133475 w 1133475"/>
              <a:gd name="connsiteY4" fmla="*/ 0 h 400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75" h="400050">
                <a:moveTo>
                  <a:pt x="0" y="400050"/>
                </a:moveTo>
                <a:cubicBezTo>
                  <a:pt x="77787" y="302418"/>
                  <a:pt x="155575" y="204787"/>
                  <a:pt x="257175" y="161925"/>
                </a:cubicBezTo>
                <a:cubicBezTo>
                  <a:pt x="358775" y="119062"/>
                  <a:pt x="484188" y="165100"/>
                  <a:pt x="609600" y="142875"/>
                </a:cubicBezTo>
                <a:cubicBezTo>
                  <a:pt x="735013" y="120650"/>
                  <a:pt x="922338" y="52387"/>
                  <a:pt x="1009650" y="28575"/>
                </a:cubicBezTo>
                <a:cubicBezTo>
                  <a:pt x="1096963" y="4762"/>
                  <a:pt x="1115219" y="2381"/>
                  <a:pt x="1133475" y="0"/>
                </a:cubicBez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8" name="Connecteur droit 97"/>
          <p:cNvCxnSpPr/>
          <p:nvPr/>
        </p:nvCxnSpPr>
        <p:spPr>
          <a:xfrm flipH="1">
            <a:off x="5729529" y="2248451"/>
            <a:ext cx="41770" cy="53607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9" name="ZoneTexte 98"/>
          <p:cNvSpPr txBox="1"/>
          <p:nvPr/>
        </p:nvSpPr>
        <p:spPr>
          <a:xfrm>
            <a:off x="5629273" y="1937063"/>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cxnSp>
        <p:nvCxnSpPr>
          <p:cNvPr id="101" name="Connecteur droit 100"/>
          <p:cNvCxnSpPr>
            <a:stCxn id="99" idx="2"/>
            <a:endCxn id="92" idx="3"/>
          </p:cNvCxnSpPr>
          <p:nvPr/>
        </p:nvCxnSpPr>
        <p:spPr>
          <a:xfrm>
            <a:off x="5771299" y="2244840"/>
            <a:ext cx="256262" cy="30662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2" name="ZoneTexte 2"/>
          <p:cNvSpPr txBox="1">
            <a:spLocks noChangeArrowheads="1"/>
          </p:cNvSpPr>
          <p:nvPr/>
        </p:nvSpPr>
        <p:spPr bwMode="auto">
          <a:xfrm>
            <a:off x="69850" y="66675"/>
            <a:ext cx="7348743" cy="461665"/>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BATTEMENT D'UNE SURFACE DE REVOLUTION</a:t>
            </a:r>
            <a:endParaRPr lang="fr-FR" altLang="fr-FR" sz="2400" dirty="0">
              <a:solidFill>
                <a:schemeClr val="tx1"/>
              </a:solidFill>
            </a:endParaRPr>
          </a:p>
        </p:txBody>
      </p:sp>
      <p:sp>
        <p:nvSpPr>
          <p:cNvPr id="73" name="Arc 72"/>
          <p:cNvSpPr/>
          <p:nvPr/>
        </p:nvSpPr>
        <p:spPr>
          <a:xfrm>
            <a:off x="1201891" y="2609488"/>
            <a:ext cx="1500916" cy="1500914"/>
          </a:xfrm>
          <a:prstGeom prst="arc">
            <a:avLst>
              <a:gd name="adj1" fmla="val 17646527"/>
              <a:gd name="adj2" fmla="val 0"/>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90" name="ZoneTexte 89"/>
          <p:cNvSpPr txBox="1"/>
          <p:nvPr/>
        </p:nvSpPr>
        <p:spPr>
          <a:xfrm>
            <a:off x="2640011" y="2627313"/>
            <a:ext cx="394660" cy="276999"/>
          </a:xfrm>
          <a:prstGeom prst="rect">
            <a:avLst/>
          </a:prstGeom>
          <a:noFill/>
        </p:spPr>
        <p:txBody>
          <a:bodyPr wrap="none" rtlCol="0">
            <a:spAutoFit/>
          </a:bodyPr>
          <a:lstStyle/>
          <a:p>
            <a:r>
              <a:rPr lang="fr-FR" sz="1200" dirty="0" smtClean="0"/>
              <a:t>75°</a:t>
            </a:r>
            <a:endParaRPr lang="fr-FR" sz="1200" dirty="0"/>
          </a:p>
        </p:txBody>
      </p:sp>
      <p:sp>
        <p:nvSpPr>
          <p:cNvPr id="91" name="Rectangle 90"/>
          <p:cNvSpPr/>
          <p:nvPr/>
        </p:nvSpPr>
        <p:spPr>
          <a:xfrm>
            <a:off x="2715584" y="2637033"/>
            <a:ext cx="319087" cy="2398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95977228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9"/>
          <p:cNvSpPr>
            <a:spLocks noChangeArrowheads="1"/>
          </p:cNvSpPr>
          <p:nvPr/>
        </p:nvSpPr>
        <p:spPr bwMode="auto">
          <a:xfrm>
            <a:off x="135753" y="165871"/>
            <a:ext cx="10243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PLAN</a:t>
            </a:r>
            <a:endParaRPr lang="fr-FR" altLang="fr-FR" sz="2400" b="1" dirty="0">
              <a:latin typeface="Arial" charset="0"/>
            </a:endParaRPr>
          </a:p>
        </p:txBody>
      </p:sp>
      <p:sp>
        <p:nvSpPr>
          <p:cNvPr id="6" name="Flèche droite 5"/>
          <p:cNvSpPr/>
          <p:nvPr/>
        </p:nvSpPr>
        <p:spPr>
          <a:xfrm>
            <a:off x="135753" y="2155694"/>
            <a:ext cx="420301" cy="271848"/>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160071" y="824121"/>
            <a:ext cx="4521559" cy="4524315"/>
          </a:xfrm>
          <a:prstGeom prst="rect">
            <a:avLst/>
          </a:prstGeom>
          <a:noFill/>
        </p:spPr>
        <p:txBody>
          <a:bodyPr wrap="none" rtlCol="0">
            <a:spAutoFit/>
          </a:bodyPr>
          <a:lstStyle/>
          <a:p>
            <a:pPr marL="342900" indent="-342900">
              <a:lnSpc>
                <a:spcPct val="200000"/>
              </a:lnSpc>
              <a:buFont typeface="+mj-lt"/>
              <a:buAutoNum type="arabicPeriod"/>
            </a:pPr>
            <a:r>
              <a:rPr lang="fr-FR" dirty="0"/>
              <a:t>Spécifications au maxi/mini matière</a:t>
            </a:r>
          </a:p>
          <a:p>
            <a:pPr marL="342900" lvl="0" indent="-342900">
              <a:lnSpc>
                <a:spcPct val="200000"/>
              </a:lnSpc>
              <a:buFont typeface="+mj-lt"/>
              <a:buAutoNum type="arabicPeriod"/>
            </a:pPr>
            <a:r>
              <a:rPr lang="fr-FR" dirty="0" smtClean="0"/>
              <a:t>Les </a:t>
            </a:r>
            <a:r>
              <a:rPr lang="fr-FR" dirty="0"/>
              <a:t>plans d'annotation</a:t>
            </a:r>
          </a:p>
          <a:p>
            <a:pPr marL="342900" lvl="0" indent="-342900">
              <a:lnSpc>
                <a:spcPct val="200000"/>
              </a:lnSpc>
              <a:buFont typeface="+mj-lt"/>
              <a:buAutoNum type="arabicPeriod"/>
            </a:pPr>
            <a:r>
              <a:rPr lang="fr-FR" dirty="0" smtClean="0"/>
              <a:t>Modificateurs d'association des références</a:t>
            </a:r>
          </a:p>
          <a:p>
            <a:pPr marL="342900" lvl="0" indent="-342900">
              <a:lnSpc>
                <a:spcPct val="200000"/>
              </a:lnSpc>
              <a:buFont typeface="+mj-lt"/>
              <a:buAutoNum type="arabicPeriod"/>
            </a:pPr>
            <a:r>
              <a:rPr lang="fr-FR" dirty="0" smtClean="0"/>
              <a:t>Eléments de situation</a:t>
            </a:r>
          </a:p>
          <a:p>
            <a:pPr marL="342900" indent="-342900">
              <a:lnSpc>
                <a:spcPct val="200000"/>
              </a:lnSpc>
              <a:buFont typeface="+mj-lt"/>
              <a:buAutoNum type="arabicPeriod"/>
            </a:pPr>
            <a:r>
              <a:rPr lang="fr-FR" dirty="0"/>
              <a:t>E</a:t>
            </a:r>
            <a:r>
              <a:rPr lang="fr-FR" dirty="0" smtClean="0"/>
              <a:t>léments </a:t>
            </a:r>
            <a:r>
              <a:rPr lang="fr-FR" dirty="0"/>
              <a:t>de contact fixes et </a:t>
            </a:r>
            <a:r>
              <a:rPr lang="fr-FR" dirty="0" smtClean="0"/>
              <a:t>mobiles</a:t>
            </a:r>
            <a:endParaRPr lang="fr-FR" dirty="0"/>
          </a:p>
          <a:p>
            <a:pPr marL="342900" lvl="0" indent="-342900">
              <a:lnSpc>
                <a:spcPct val="200000"/>
              </a:lnSpc>
              <a:buFont typeface="+mj-lt"/>
              <a:buAutoNum type="arabicPeriod"/>
            </a:pPr>
            <a:r>
              <a:rPr lang="fr-FR" dirty="0"/>
              <a:t>Z</a:t>
            </a:r>
            <a:r>
              <a:rPr lang="fr-FR" dirty="0" smtClean="0"/>
              <a:t>ones </a:t>
            </a:r>
            <a:r>
              <a:rPr lang="fr-FR" dirty="0"/>
              <a:t>de tolérances </a:t>
            </a:r>
            <a:r>
              <a:rPr lang="fr-FR" dirty="0" smtClean="0"/>
              <a:t>particulières</a:t>
            </a:r>
          </a:p>
          <a:p>
            <a:pPr marL="342900" indent="-342900">
              <a:lnSpc>
                <a:spcPct val="200000"/>
              </a:lnSpc>
              <a:buFont typeface="+mj-lt"/>
              <a:buAutoNum type="arabicPeriod"/>
            </a:pPr>
            <a:r>
              <a:rPr lang="fr-FR" dirty="0" smtClean="0"/>
              <a:t>Pièces déformables</a:t>
            </a:r>
          </a:p>
          <a:p>
            <a:pPr marL="342900" indent="-342900">
              <a:lnSpc>
                <a:spcPct val="200000"/>
              </a:lnSpc>
              <a:buFont typeface="+mj-lt"/>
              <a:buAutoNum type="arabicPeriod"/>
            </a:pPr>
            <a:r>
              <a:rPr lang="fr-FR" dirty="0"/>
              <a:t>F</a:t>
            </a:r>
            <a:r>
              <a:rPr lang="fr-FR" dirty="0" smtClean="0"/>
              <a:t>iltrage</a:t>
            </a:r>
            <a:endParaRPr lang="fr-FR" dirty="0"/>
          </a:p>
        </p:txBody>
      </p:sp>
    </p:spTree>
    <p:extLst>
      <p:ext uri="{BB962C8B-B14F-4D97-AF65-F5344CB8AC3E}">
        <p14:creationId xmlns:p14="http://schemas.microsoft.com/office/powerpoint/2010/main" val="394834383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ZoneTexte 2"/>
          <p:cNvSpPr txBox="1">
            <a:spLocks noChangeArrowheads="1"/>
          </p:cNvSpPr>
          <p:nvPr/>
        </p:nvSpPr>
        <p:spPr bwMode="auto">
          <a:xfrm>
            <a:off x="69850" y="66675"/>
            <a:ext cx="5476875" cy="461963"/>
          </a:xfrm>
          <a:prstGeom prst="rect">
            <a:avLst/>
          </a:prstGeom>
          <a:solidFill>
            <a:srgbClr val="FFFF99"/>
          </a:solidFill>
          <a:ln w="28575">
            <a:solidFill>
              <a:srgbClr val="FF0000"/>
            </a:solidFill>
            <a:miter lim="800000"/>
            <a:headEnd/>
            <a:tailEnd/>
          </a:ln>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a:solidFill>
                  <a:schemeClr val="tx1"/>
                </a:solidFill>
              </a:rPr>
              <a:t>BON EMPLOI DES MODIFICATEURS</a:t>
            </a:r>
          </a:p>
        </p:txBody>
      </p:sp>
      <p:sp>
        <p:nvSpPr>
          <p:cNvPr id="51205" name="ZoneTexte 33"/>
          <p:cNvSpPr txBox="1">
            <a:spLocks noChangeArrowheads="1"/>
          </p:cNvSpPr>
          <p:nvPr/>
        </p:nvSpPr>
        <p:spPr bwMode="auto">
          <a:xfrm>
            <a:off x="127000" y="4327525"/>
            <a:ext cx="5180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Unicode MS" pitchFamily="34" charset="-128"/>
                <a:ea typeface="Arial Unicode MS" pitchFamily="34" charset="-128"/>
                <a:cs typeface="Arial Unicode MS" pitchFamily="34" charset="-128"/>
              </a:rPr>
              <a:t>&gt;&lt; </a:t>
            </a:r>
            <a:endParaRPr lang="fr-FR" altLang="fr-FR" sz="1800" b="0" dirty="0">
              <a:solidFill>
                <a:schemeClr val="tx1"/>
              </a:solidFill>
            </a:endParaRPr>
          </a:p>
        </p:txBody>
      </p:sp>
      <p:sp>
        <p:nvSpPr>
          <p:cNvPr id="51208" name="ZoneTexte 3"/>
          <p:cNvSpPr txBox="1">
            <a:spLocks noChangeArrowheads="1"/>
          </p:cNvSpPr>
          <p:nvPr/>
        </p:nvSpPr>
        <p:spPr bwMode="auto">
          <a:xfrm>
            <a:off x="582613" y="2114550"/>
            <a:ext cx="25781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Décalage symétrique </a:t>
            </a:r>
          </a:p>
          <a:p>
            <a:pPr eaLnBrk="1" hangingPunct="1"/>
            <a:r>
              <a:rPr lang="fr-FR" altLang="fr-FR" sz="1800" b="0" dirty="0" smtClean="0">
                <a:solidFill>
                  <a:schemeClr val="tx1"/>
                </a:solidFill>
              </a:rPr>
              <a:t>des surfaces associées</a:t>
            </a:r>
            <a:endParaRPr lang="fr-FR" altLang="fr-FR" sz="1800" b="0" dirty="0">
              <a:solidFill>
                <a:schemeClr val="tx1"/>
              </a:solidFill>
            </a:endParaRPr>
          </a:p>
        </p:txBody>
      </p:sp>
      <p:sp>
        <p:nvSpPr>
          <p:cNvPr id="51209" name="ZoneTexte 37"/>
          <p:cNvSpPr txBox="1">
            <a:spLocks noChangeArrowheads="1"/>
          </p:cNvSpPr>
          <p:nvPr/>
        </p:nvSpPr>
        <p:spPr bwMode="auto">
          <a:xfrm>
            <a:off x="544513" y="4332288"/>
            <a:ext cx="25238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Décalage du nominal</a:t>
            </a:r>
            <a:endParaRPr lang="fr-FR" altLang="fr-FR" sz="1800" b="0" dirty="0">
              <a:solidFill>
                <a:schemeClr val="tx1"/>
              </a:solidFill>
            </a:endParaRPr>
          </a:p>
        </p:txBody>
      </p:sp>
      <p:sp>
        <p:nvSpPr>
          <p:cNvPr id="51210" name="ZoneTexte 39"/>
          <p:cNvSpPr txBox="1">
            <a:spLocks noChangeArrowheads="1"/>
          </p:cNvSpPr>
          <p:nvPr/>
        </p:nvSpPr>
        <p:spPr bwMode="auto">
          <a:xfrm>
            <a:off x="544513" y="3167063"/>
            <a:ext cx="21210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Référence décalée</a:t>
            </a:r>
            <a:endParaRPr lang="fr-FR" altLang="fr-FR" sz="1800" b="0" dirty="0">
              <a:solidFill>
                <a:schemeClr val="tx1"/>
              </a:solidFill>
            </a:endParaRPr>
          </a:p>
        </p:txBody>
      </p:sp>
      <p:sp>
        <p:nvSpPr>
          <p:cNvPr id="51212" name="ZoneTexte 13"/>
          <p:cNvSpPr txBox="1">
            <a:spLocks noChangeArrowheads="1"/>
          </p:cNvSpPr>
          <p:nvPr/>
        </p:nvSpPr>
        <p:spPr bwMode="auto">
          <a:xfrm>
            <a:off x="4181475" y="708025"/>
            <a:ext cx="11842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Fonctions</a:t>
            </a:r>
          </a:p>
        </p:txBody>
      </p:sp>
      <p:sp>
        <p:nvSpPr>
          <p:cNvPr id="51213" name="ZoneTexte 14"/>
          <p:cNvSpPr txBox="1">
            <a:spLocks noChangeArrowheads="1"/>
          </p:cNvSpPr>
          <p:nvPr/>
        </p:nvSpPr>
        <p:spPr bwMode="auto">
          <a:xfrm>
            <a:off x="3262313" y="2114550"/>
            <a:ext cx="310514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Déformation symétrique dans une référence</a:t>
            </a:r>
            <a:endParaRPr lang="fr-FR" altLang="fr-FR" sz="1800" b="0" dirty="0">
              <a:solidFill>
                <a:schemeClr val="tx1"/>
              </a:solidFill>
            </a:endParaRPr>
          </a:p>
        </p:txBody>
      </p:sp>
      <p:sp>
        <p:nvSpPr>
          <p:cNvPr id="51214" name="ZoneTexte 15"/>
          <p:cNvSpPr txBox="1">
            <a:spLocks noChangeArrowheads="1"/>
          </p:cNvSpPr>
          <p:nvPr/>
        </p:nvSpPr>
        <p:spPr bwMode="auto">
          <a:xfrm>
            <a:off x="3284538" y="4179888"/>
            <a:ext cx="264967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Dispositif de réglage </a:t>
            </a:r>
          </a:p>
          <a:p>
            <a:pPr eaLnBrk="1" hangingPunct="1"/>
            <a:r>
              <a:rPr lang="fr-FR" altLang="fr-FR" sz="1800" b="0" dirty="0" smtClean="0">
                <a:solidFill>
                  <a:schemeClr val="tx1"/>
                </a:solidFill>
              </a:rPr>
              <a:t>en dehors de la pièce pour positionner une surface</a:t>
            </a:r>
            <a:endParaRPr lang="fr-FR" altLang="fr-FR" sz="1800" b="0" dirty="0">
              <a:solidFill>
                <a:schemeClr val="tx1"/>
              </a:solidFill>
            </a:endParaRPr>
          </a:p>
        </p:txBody>
      </p:sp>
      <p:sp>
        <p:nvSpPr>
          <p:cNvPr id="51218" name="ZoneTexte 37"/>
          <p:cNvSpPr txBox="1">
            <a:spLocks noChangeArrowheads="1"/>
          </p:cNvSpPr>
          <p:nvPr/>
        </p:nvSpPr>
        <p:spPr bwMode="auto">
          <a:xfrm>
            <a:off x="667001" y="5399088"/>
            <a:ext cx="260166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Références partielles mobiles associées à des références fixes</a:t>
            </a:r>
            <a:endParaRPr lang="fr-FR" altLang="fr-FR" sz="1800" b="0" dirty="0">
              <a:solidFill>
                <a:schemeClr val="tx1"/>
              </a:solidFill>
            </a:endParaRPr>
          </a:p>
        </p:txBody>
      </p:sp>
      <p:sp>
        <p:nvSpPr>
          <p:cNvPr id="51219" name="ZoneTexte 26"/>
          <p:cNvSpPr txBox="1">
            <a:spLocks noChangeArrowheads="1"/>
          </p:cNvSpPr>
          <p:nvPr/>
        </p:nvSpPr>
        <p:spPr bwMode="auto">
          <a:xfrm>
            <a:off x="3268662" y="5446713"/>
            <a:ext cx="28781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Appui souple ou réglable assurant un auto-centrage en complément des appuis fixes.</a:t>
            </a:r>
            <a:endParaRPr lang="fr-FR" altLang="fr-FR" sz="1800" b="0" dirty="0">
              <a:solidFill>
                <a:schemeClr val="tx1"/>
              </a:solidFill>
            </a:endParaRPr>
          </a:p>
        </p:txBody>
      </p:sp>
      <p:sp>
        <p:nvSpPr>
          <p:cNvPr id="51227" name="ZoneTexte 58"/>
          <p:cNvSpPr txBox="1">
            <a:spLocks noChangeArrowheads="1"/>
          </p:cNvSpPr>
          <p:nvPr/>
        </p:nvSpPr>
        <p:spPr bwMode="auto">
          <a:xfrm>
            <a:off x="3268663" y="3123041"/>
            <a:ext cx="271079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Assemblage de pièces déformables ou avec une mobilité (rainure) </a:t>
            </a:r>
            <a:endParaRPr lang="fr-FR" altLang="fr-FR" sz="1800" b="0" dirty="0">
              <a:solidFill>
                <a:schemeClr val="tx1"/>
              </a:solidFill>
            </a:endParaRPr>
          </a:p>
        </p:txBody>
      </p:sp>
      <p:sp>
        <p:nvSpPr>
          <p:cNvPr id="51228" name="ZoneTexte 59"/>
          <p:cNvSpPr txBox="1">
            <a:spLocks noChangeArrowheads="1"/>
          </p:cNvSpPr>
          <p:nvPr/>
        </p:nvSpPr>
        <p:spPr bwMode="auto">
          <a:xfrm>
            <a:off x="6878638" y="708025"/>
            <a:ext cx="11969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Exemples</a:t>
            </a:r>
          </a:p>
        </p:txBody>
      </p:sp>
      <p:sp>
        <p:nvSpPr>
          <p:cNvPr id="51238" name="Rectangle 72"/>
          <p:cNvSpPr>
            <a:spLocks noChangeArrowheads="1"/>
          </p:cNvSpPr>
          <p:nvPr/>
        </p:nvSpPr>
        <p:spPr bwMode="auto">
          <a:xfrm>
            <a:off x="127000" y="708025"/>
            <a:ext cx="8920163" cy="599281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51239" name="Connecteur droit 74"/>
          <p:cNvCxnSpPr>
            <a:cxnSpLocks noChangeShapeType="1"/>
          </p:cNvCxnSpPr>
          <p:nvPr/>
        </p:nvCxnSpPr>
        <p:spPr bwMode="auto">
          <a:xfrm>
            <a:off x="127000" y="3021013"/>
            <a:ext cx="8920163"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241" name="Connecteur droit 76"/>
          <p:cNvCxnSpPr>
            <a:cxnSpLocks noChangeShapeType="1"/>
          </p:cNvCxnSpPr>
          <p:nvPr/>
        </p:nvCxnSpPr>
        <p:spPr bwMode="auto">
          <a:xfrm>
            <a:off x="127000" y="4186238"/>
            <a:ext cx="8920163"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242" name="Connecteur droit 77"/>
          <p:cNvCxnSpPr>
            <a:cxnSpLocks noChangeShapeType="1"/>
          </p:cNvCxnSpPr>
          <p:nvPr/>
        </p:nvCxnSpPr>
        <p:spPr bwMode="auto">
          <a:xfrm>
            <a:off x="127000" y="5373688"/>
            <a:ext cx="8920163"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243" name="Connecteur droit 79"/>
          <p:cNvCxnSpPr>
            <a:cxnSpLocks noChangeShapeType="1"/>
          </p:cNvCxnSpPr>
          <p:nvPr/>
        </p:nvCxnSpPr>
        <p:spPr bwMode="auto">
          <a:xfrm>
            <a:off x="3122613" y="708025"/>
            <a:ext cx="0" cy="599281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244" name="Connecteur droit 80"/>
          <p:cNvCxnSpPr>
            <a:cxnSpLocks noChangeShapeType="1"/>
          </p:cNvCxnSpPr>
          <p:nvPr/>
        </p:nvCxnSpPr>
        <p:spPr bwMode="auto">
          <a:xfrm>
            <a:off x="6146800" y="690563"/>
            <a:ext cx="0" cy="599281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83" name="Rectangle 26"/>
          <p:cNvSpPr>
            <a:spLocks noChangeArrowheads="1"/>
          </p:cNvSpPr>
          <p:nvPr/>
        </p:nvSpPr>
        <p:spPr bwMode="auto">
          <a:xfrm>
            <a:off x="5734049" y="242888"/>
            <a:ext cx="1866901" cy="292100"/>
          </a:xfrm>
          <a:prstGeom prst="rect">
            <a:avLst/>
          </a:prstGeom>
          <a:noFill/>
          <a:ln w="12700">
            <a:solidFill>
              <a:schemeClr val="tx1"/>
            </a:solidFill>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endParaRPr lang="fr-FR" altLang="fr-FR" sz="1400" smtClean="0">
              <a:latin typeface="Arial Unicode MS" pitchFamily="34" charset="-128"/>
              <a:cs typeface="+mn-cs"/>
            </a:endParaRPr>
          </a:p>
        </p:txBody>
      </p:sp>
      <p:sp>
        <p:nvSpPr>
          <p:cNvPr id="84" name="Line 27"/>
          <p:cNvSpPr>
            <a:spLocks noChangeShapeType="1"/>
          </p:cNvSpPr>
          <p:nvPr/>
        </p:nvSpPr>
        <p:spPr bwMode="auto">
          <a:xfrm>
            <a:off x="6092825" y="236538"/>
            <a:ext cx="0" cy="304800"/>
          </a:xfrm>
          <a:prstGeom prst="line">
            <a:avLst/>
          </a:prstGeom>
          <a:noFill/>
          <a:ln w="1270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cs typeface="+mn-cs"/>
            </a:endParaRPr>
          </a:p>
        </p:txBody>
      </p:sp>
      <p:sp>
        <p:nvSpPr>
          <p:cNvPr id="85" name="Line 28"/>
          <p:cNvSpPr>
            <a:spLocks noChangeShapeType="1"/>
          </p:cNvSpPr>
          <p:nvPr/>
        </p:nvSpPr>
        <p:spPr bwMode="auto">
          <a:xfrm>
            <a:off x="6655152" y="236538"/>
            <a:ext cx="0" cy="304800"/>
          </a:xfrm>
          <a:prstGeom prst="line">
            <a:avLst/>
          </a:prstGeom>
          <a:noFill/>
          <a:ln w="1270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cs typeface="+mn-cs"/>
            </a:endParaRPr>
          </a:p>
        </p:txBody>
      </p:sp>
      <p:sp>
        <p:nvSpPr>
          <p:cNvPr id="86" name="Line 28"/>
          <p:cNvSpPr>
            <a:spLocks noChangeShapeType="1"/>
          </p:cNvSpPr>
          <p:nvPr/>
        </p:nvSpPr>
        <p:spPr bwMode="auto">
          <a:xfrm>
            <a:off x="6959952" y="236538"/>
            <a:ext cx="0" cy="304800"/>
          </a:xfrm>
          <a:prstGeom prst="line">
            <a:avLst/>
          </a:prstGeom>
          <a:noFill/>
          <a:ln w="1270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cs typeface="+mn-cs"/>
            </a:endParaRPr>
          </a:p>
        </p:txBody>
      </p:sp>
      <p:grpSp>
        <p:nvGrpSpPr>
          <p:cNvPr id="87" name="Group 385"/>
          <p:cNvGrpSpPr>
            <a:grpSpLocks/>
          </p:cNvGrpSpPr>
          <p:nvPr/>
        </p:nvGrpSpPr>
        <p:grpSpPr bwMode="auto">
          <a:xfrm>
            <a:off x="5836582" y="289860"/>
            <a:ext cx="193675" cy="193675"/>
            <a:chOff x="1335" y="2787"/>
            <a:chExt cx="122" cy="122"/>
          </a:xfrm>
          <a:noFill/>
        </p:grpSpPr>
        <p:sp>
          <p:nvSpPr>
            <p:cNvPr id="88" name="Oval 386"/>
            <p:cNvSpPr>
              <a:spLocks noChangeArrowheads="1"/>
            </p:cNvSpPr>
            <p:nvPr/>
          </p:nvSpPr>
          <p:spPr bwMode="auto">
            <a:xfrm>
              <a:off x="1368" y="2820"/>
              <a:ext cx="57" cy="57"/>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defRPr/>
              </a:pPr>
              <a:endParaRPr lang="fr-FR" altLang="fr-FR" sz="1400" smtClean="0">
                <a:solidFill>
                  <a:schemeClr val="tx1"/>
                </a:solidFill>
                <a:latin typeface="Arial Unicode MS" pitchFamily="34" charset="-128"/>
              </a:endParaRPr>
            </a:p>
          </p:txBody>
        </p:sp>
        <p:sp>
          <p:nvSpPr>
            <p:cNvPr id="89" name="Oval 387"/>
            <p:cNvSpPr>
              <a:spLocks noChangeArrowheads="1"/>
            </p:cNvSpPr>
            <p:nvPr/>
          </p:nvSpPr>
          <p:spPr bwMode="auto">
            <a:xfrm>
              <a:off x="1335" y="2787"/>
              <a:ext cx="122" cy="12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defRPr/>
              </a:pPr>
              <a:endParaRPr lang="fr-FR" altLang="fr-FR" sz="1400" smtClean="0">
                <a:solidFill>
                  <a:schemeClr val="tx1"/>
                </a:solidFill>
                <a:latin typeface="Arial Unicode MS" pitchFamily="34" charset="-128"/>
              </a:endParaRPr>
            </a:p>
          </p:txBody>
        </p:sp>
      </p:grpSp>
      <p:sp>
        <p:nvSpPr>
          <p:cNvPr id="51250" name="Rectangle 2"/>
          <p:cNvSpPr>
            <a:spLocks noChangeArrowheads="1"/>
          </p:cNvSpPr>
          <p:nvPr/>
        </p:nvSpPr>
        <p:spPr bwMode="auto">
          <a:xfrm>
            <a:off x="6084888" y="217488"/>
            <a:ext cx="1634807"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a:solidFill>
                  <a:schemeClr val="tx1"/>
                </a:solidFill>
                <a:sym typeface="Symbol" pitchFamily="18" charset="2"/>
              </a:rPr>
              <a:t></a:t>
            </a:r>
            <a:r>
              <a:rPr lang="fr-FR" altLang="fr-FR" b="0" dirty="0" smtClean="0">
                <a:solidFill>
                  <a:schemeClr val="tx1"/>
                </a:solidFill>
                <a:sym typeface="Symbol" pitchFamily="18" charset="2"/>
              </a:rPr>
              <a:t>0,2  </a:t>
            </a:r>
            <a:r>
              <a:rPr lang="fr-FR" altLang="fr-FR" b="0" dirty="0" smtClean="0">
                <a:solidFill>
                  <a:schemeClr val="tx1"/>
                </a:solidFill>
              </a:rPr>
              <a:t>A   B</a:t>
            </a:r>
            <a:r>
              <a:rPr lang="fr-FR" altLang="fr-FR" b="0" dirty="0" smtClean="0">
                <a:solidFill>
                  <a:schemeClr val="tx1"/>
                </a:solidFill>
                <a:latin typeface="Arial Unicode MS" pitchFamily="34" charset="-128"/>
                <a:ea typeface="Arial Unicode MS" pitchFamily="34" charset="-128"/>
                <a:cs typeface="Arial Unicode MS" pitchFamily="34" charset="-128"/>
              </a:rPr>
              <a:t>[DV]</a:t>
            </a:r>
            <a:r>
              <a:rPr lang="fr-FR" altLang="fr-FR" b="0" dirty="0" smtClean="0">
                <a:solidFill>
                  <a:schemeClr val="tx1"/>
                </a:solidFill>
              </a:rPr>
              <a:t> </a:t>
            </a:r>
            <a:endParaRPr lang="fr-FR" altLang="fr-FR" b="0" dirty="0">
              <a:solidFill>
                <a:schemeClr val="tx1"/>
              </a:solidFill>
            </a:endParaRPr>
          </a:p>
        </p:txBody>
      </p:sp>
      <p:sp>
        <p:nvSpPr>
          <p:cNvPr id="2" name="ZoneTexte 1"/>
          <p:cNvSpPr txBox="1"/>
          <p:nvPr/>
        </p:nvSpPr>
        <p:spPr>
          <a:xfrm>
            <a:off x="69850" y="2252940"/>
            <a:ext cx="633507" cy="369332"/>
          </a:xfrm>
          <a:prstGeom prst="rect">
            <a:avLst/>
          </a:prstGeom>
          <a:noFill/>
        </p:spPr>
        <p:txBody>
          <a:bodyPr wrap="none" rtlCol="0">
            <a:spAutoFit/>
          </a:bodyPr>
          <a:lstStyle/>
          <a:p>
            <a:r>
              <a:rPr lang="fr-FR" dirty="0" smtClean="0">
                <a:latin typeface="Arial" panose="020B0604020202020204" pitchFamily="34" charset="0"/>
                <a:cs typeface="Arial" panose="020B0604020202020204" pitchFamily="34" charset="0"/>
              </a:rPr>
              <a:t>[DV]</a:t>
            </a:r>
            <a:endParaRPr lang="fr-FR" dirty="0">
              <a:latin typeface="Arial" panose="020B0604020202020204" pitchFamily="34" charset="0"/>
              <a:cs typeface="Arial" panose="020B0604020202020204" pitchFamily="34" charset="0"/>
            </a:endParaRPr>
          </a:p>
        </p:txBody>
      </p:sp>
      <p:pic>
        <p:nvPicPr>
          <p:cNvPr id="7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43578" y="2114550"/>
            <a:ext cx="1669942" cy="84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8" name="Groupe 7"/>
          <p:cNvGrpSpPr/>
          <p:nvPr/>
        </p:nvGrpSpPr>
        <p:grpSpPr>
          <a:xfrm>
            <a:off x="61647" y="893318"/>
            <a:ext cx="9050867" cy="1044157"/>
            <a:chOff x="93133" y="1956218"/>
            <a:chExt cx="9050867" cy="1044157"/>
          </a:xfrm>
        </p:grpSpPr>
        <p:sp>
          <p:nvSpPr>
            <p:cNvPr id="51206" name="ZoneTexte 34"/>
            <p:cNvSpPr txBox="1">
              <a:spLocks noChangeArrowheads="1"/>
            </p:cNvSpPr>
            <p:nvPr/>
          </p:nvSpPr>
          <p:spPr bwMode="auto">
            <a:xfrm>
              <a:off x="93133" y="2179638"/>
              <a:ext cx="6206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latin typeface="Arial Unicode MS" pitchFamily="34" charset="-128"/>
                  <a:ea typeface="Arial Unicode MS" pitchFamily="34" charset="-128"/>
                  <a:cs typeface="Arial Unicode MS" pitchFamily="34" charset="-128"/>
                </a:rPr>
                <a:t>[DF]</a:t>
              </a:r>
              <a:endParaRPr lang="fr-FR" altLang="fr-FR" sz="1800" b="0" dirty="0">
                <a:solidFill>
                  <a:schemeClr val="tx1"/>
                </a:solidFill>
              </a:endParaRPr>
            </a:p>
          </p:txBody>
        </p:sp>
        <p:sp>
          <p:nvSpPr>
            <p:cNvPr id="51211" name="ZoneTexte 40"/>
            <p:cNvSpPr txBox="1">
              <a:spLocks noChangeArrowheads="1"/>
            </p:cNvSpPr>
            <p:nvPr/>
          </p:nvSpPr>
          <p:spPr bwMode="auto">
            <a:xfrm>
              <a:off x="598753" y="1956218"/>
              <a:ext cx="24696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Références en position nominale</a:t>
              </a:r>
              <a:endParaRPr lang="fr-FR" altLang="fr-FR" sz="1800" b="0" dirty="0">
                <a:solidFill>
                  <a:schemeClr val="tx1"/>
                </a:solidFill>
              </a:endParaRPr>
            </a:p>
          </p:txBody>
        </p:sp>
        <p:sp>
          <p:nvSpPr>
            <p:cNvPr id="51225" name="ZoneTexte 42"/>
            <p:cNvSpPr txBox="1">
              <a:spLocks noChangeArrowheads="1"/>
            </p:cNvSpPr>
            <p:nvPr/>
          </p:nvSpPr>
          <p:spPr bwMode="auto">
            <a:xfrm>
              <a:off x="3284538" y="2179638"/>
              <a:ext cx="274571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Assemblage de pièces rigides</a:t>
              </a:r>
              <a:endParaRPr lang="fr-FR" altLang="fr-FR" sz="1800" b="0" dirty="0">
                <a:solidFill>
                  <a:schemeClr val="tx1"/>
                </a:solidFill>
              </a:endParaRPr>
            </a:p>
          </p:txBody>
        </p:sp>
        <p:cxnSp>
          <p:nvCxnSpPr>
            <p:cNvPr id="51240" name="Connecteur droit 75"/>
            <p:cNvCxnSpPr>
              <a:cxnSpLocks noChangeShapeType="1"/>
            </p:cNvCxnSpPr>
            <p:nvPr/>
          </p:nvCxnSpPr>
          <p:spPr bwMode="auto">
            <a:xfrm>
              <a:off x="127000" y="3000375"/>
              <a:ext cx="8920163"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pic>
          <p:nvPicPr>
            <p:cNvPr id="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2825" y="2004948"/>
              <a:ext cx="3051175" cy="864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ZoneTexte 2"/>
            <p:cNvSpPr txBox="1"/>
            <p:nvPr/>
          </p:nvSpPr>
          <p:spPr>
            <a:xfrm>
              <a:off x="403474" y="2602549"/>
              <a:ext cx="2618217" cy="369332"/>
            </a:xfrm>
            <a:prstGeom prst="rect">
              <a:avLst/>
            </a:prstGeom>
            <a:noFill/>
          </p:spPr>
          <p:txBody>
            <a:bodyPr wrap="none" rtlCol="0">
              <a:spAutoFit/>
            </a:bodyPr>
            <a:lstStyle/>
            <a:p>
              <a:r>
                <a:rPr lang="fr-FR" dirty="0" smtClean="0"/>
                <a:t>(par défaut avec </a:t>
              </a:r>
              <a:r>
                <a:rPr lang="fr-FR" dirty="0" smtClean="0">
                  <a:latin typeface="Arial Unicode MS"/>
                  <a:ea typeface="Arial Unicode MS"/>
                  <a:cs typeface="Arial Unicode MS"/>
                </a:rPr>
                <a:t>Ⓜ et Ⓛ)</a:t>
              </a:r>
              <a:endParaRPr lang="fr-FR" dirty="0"/>
            </a:p>
          </p:txBody>
        </p:sp>
      </p:grpSp>
      <p:sp>
        <p:nvSpPr>
          <p:cNvPr id="76" name="ZoneTexte 75"/>
          <p:cNvSpPr txBox="1"/>
          <p:nvPr/>
        </p:nvSpPr>
        <p:spPr>
          <a:xfrm>
            <a:off x="337922" y="3586956"/>
            <a:ext cx="2595454" cy="369332"/>
          </a:xfrm>
          <a:prstGeom prst="rect">
            <a:avLst/>
          </a:prstGeom>
          <a:noFill/>
        </p:spPr>
        <p:txBody>
          <a:bodyPr wrap="none" rtlCol="0">
            <a:spAutoFit/>
          </a:bodyPr>
          <a:lstStyle/>
          <a:p>
            <a:r>
              <a:rPr lang="fr-FR" dirty="0" smtClean="0"/>
              <a:t>(par défaut sans </a:t>
            </a:r>
            <a:r>
              <a:rPr lang="fr-FR" dirty="0" smtClean="0">
                <a:latin typeface="Arial Unicode MS"/>
                <a:ea typeface="Arial Unicode MS"/>
                <a:cs typeface="Arial Unicode MS"/>
              </a:rPr>
              <a:t>Ⓜ ni Ⓛ)</a:t>
            </a:r>
            <a:endParaRPr lang="fr-FR" dirty="0"/>
          </a:p>
        </p:txBody>
      </p:sp>
      <p:pic>
        <p:nvPicPr>
          <p:cNvPr id="7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86467" y="3064113"/>
            <a:ext cx="1951037" cy="944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orme libre 3"/>
          <p:cNvSpPr/>
          <p:nvPr/>
        </p:nvSpPr>
        <p:spPr>
          <a:xfrm>
            <a:off x="6965248" y="4425244"/>
            <a:ext cx="1512711" cy="519289"/>
          </a:xfrm>
          <a:custGeom>
            <a:avLst/>
            <a:gdLst>
              <a:gd name="connsiteX0" fmla="*/ 0 w 1512711"/>
              <a:gd name="connsiteY0" fmla="*/ 90312 h 519289"/>
              <a:gd name="connsiteX1" fmla="*/ 270933 w 1512711"/>
              <a:gd name="connsiteY1" fmla="*/ 519289 h 519289"/>
              <a:gd name="connsiteX2" fmla="*/ 1512711 w 1512711"/>
              <a:gd name="connsiteY2" fmla="*/ 519289 h 519289"/>
              <a:gd name="connsiteX3" fmla="*/ 1512711 w 1512711"/>
              <a:gd name="connsiteY3" fmla="*/ 0 h 519289"/>
              <a:gd name="connsiteX4" fmla="*/ 11289 w 1512711"/>
              <a:gd name="connsiteY4" fmla="*/ 0 h 519289"/>
              <a:gd name="connsiteX5" fmla="*/ 0 w 1512711"/>
              <a:gd name="connsiteY5" fmla="*/ 90312 h 51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711" h="519289">
                <a:moveTo>
                  <a:pt x="0" y="90312"/>
                </a:moveTo>
                <a:lnTo>
                  <a:pt x="270933" y="519289"/>
                </a:lnTo>
                <a:lnTo>
                  <a:pt x="1512711" y="519289"/>
                </a:lnTo>
                <a:lnTo>
                  <a:pt x="1512711" y="0"/>
                </a:lnTo>
                <a:lnTo>
                  <a:pt x="11289" y="0"/>
                </a:lnTo>
                <a:lnTo>
                  <a:pt x="0" y="90312"/>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Forme libre 4"/>
          <p:cNvSpPr/>
          <p:nvPr/>
        </p:nvSpPr>
        <p:spPr>
          <a:xfrm>
            <a:off x="6795914" y="4628444"/>
            <a:ext cx="1704623" cy="643467"/>
          </a:xfrm>
          <a:custGeom>
            <a:avLst/>
            <a:gdLst>
              <a:gd name="connsiteX0" fmla="*/ 0 w 1704623"/>
              <a:gd name="connsiteY0" fmla="*/ 0 h 643467"/>
              <a:gd name="connsiteX1" fmla="*/ 248356 w 1704623"/>
              <a:gd name="connsiteY1" fmla="*/ 0 h 643467"/>
              <a:gd name="connsiteX2" fmla="*/ 553156 w 1704623"/>
              <a:gd name="connsiteY2" fmla="*/ 485423 h 643467"/>
              <a:gd name="connsiteX3" fmla="*/ 1704623 w 1704623"/>
              <a:gd name="connsiteY3" fmla="*/ 485423 h 643467"/>
              <a:gd name="connsiteX4" fmla="*/ 1704623 w 1704623"/>
              <a:gd name="connsiteY4" fmla="*/ 643467 h 643467"/>
              <a:gd name="connsiteX5" fmla="*/ 11289 w 1704623"/>
              <a:gd name="connsiteY5" fmla="*/ 643467 h 643467"/>
              <a:gd name="connsiteX6" fmla="*/ 0 w 1704623"/>
              <a:gd name="connsiteY6" fmla="*/ 0 h 6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4623" h="643467">
                <a:moveTo>
                  <a:pt x="0" y="0"/>
                </a:moveTo>
                <a:lnTo>
                  <a:pt x="248356" y="0"/>
                </a:lnTo>
                <a:lnTo>
                  <a:pt x="553156" y="485423"/>
                </a:lnTo>
                <a:lnTo>
                  <a:pt x="1704623" y="485423"/>
                </a:lnTo>
                <a:lnTo>
                  <a:pt x="1704623" y="643467"/>
                </a:lnTo>
                <a:lnTo>
                  <a:pt x="11289" y="643467"/>
                </a:lnTo>
                <a:lnTo>
                  <a:pt x="0" y="0"/>
                </a:lnTo>
                <a:close/>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5"/>
          <p:cNvSpPr/>
          <p:nvPr/>
        </p:nvSpPr>
        <p:spPr>
          <a:xfrm>
            <a:off x="7406220" y="4944533"/>
            <a:ext cx="898525" cy="146756"/>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6108050" y="4742933"/>
            <a:ext cx="559449" cy="369332"/>
          </a:xfrm>
          <a:prstGeom prst="rect">
            <a:avLst/>
          </a:prstGeom>
          <a:noFill/>
        </p:spPr>
        <p:txBody>
          <a:bodyPr wrap="none" rtlCol="0">
            <a:spAutoFit/>
          </a:bodyPr>
          <a:lstStyle/>
          <a:p>
            <a:r>
              <a:rPr lang="fr-FR" dirty="0" smtClean="0"/>
              <a:t>cale</a:t>
            </a:r>
            <a:endParaRPr lang="fr-FR" dirty="0"/>
          </a:p>
        </p:txBody>
      </p:sp>
      <p:cxnSp>
        <p:nvCxnSpPr>
          <p:cNvPr id="9" name="Connecteur droit avec flèche 8"/>
          <p:cNvCxnSpPr/>
          <p:nvPr/>
        </p:nvCxnSpPr>
        <p:spPr>
          <a:xfrm>
            <a:off x="6667499" y="4972755"/>
            <a:ext cx="1187984" cy="7337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0" name="Double flèche horizontale 89"/>
          <p:cNvSpPr>
            <a:spLocks noChangeArrowheads="1"/>
          </p:cNvSpPr>
          <p:nvPr/>
        </p:nvSpPr>
        <p:spPr bwMode="auto">
          <a:xfrm rot="3724594">
            <a:off x="7060120" y="4666277"/>
            <a:ext cx="405329" cy="111885"/>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4" name="Ellipse 13"/>
          <p:cNvSpPr/>
          <p:nvPr/>
        </p:nvSpPr>
        <p:spPr>
          <a:xfrm>
            <a:off x="7726225" y="4512191"/>
            <a:ext cx="286524" cy="28652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 name="Connecteur droit 15"/>
          <p:cNvCxnSpPr/>
          <p:nvPr/>
        </p:nvCxnSpPr>
        <p:spPr>
          <a:xfrm>
            <a:off x="7869487" y="4655453"/>
            <a:ext cx="100985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flipV="1">
            <a:off x="8782756" y="4628444"/>
            <a:ext cx="0" cy="643467"/>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5" name="Groupe 24"/>
          <p:cNvGrpSpPr/>
          <p:nvPr/>
        </p:nvGrpSpPr>
        <p:grpSpPr>
          <a:xfrm>
            <a:off x="191914" y="5626485"/>
            <a:ext cx="431590" cy="745356"/>
            <a:chOff x="1674481" y="1763968"/>
            <a:chExt cx="431590" cy="745356"/>
          </a:xfrm>
        </p:grpSpPr>
        <p:sp>
          <p:nvSpPr>
            <p:cNvPr id="96" name="Ellipse 95"/>
            <p:cNvSpPr/>
            <p:nvPr/>
          </p:nvSpPr>
          <p:spPr>
            <a:xfrm>
              <a:off x="1674481" y="1763968"/>
              <a:ext cx="431590" cy="43159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7" name="Connecteur droit 96"/>
            <p:cNvCxnSpPr/>
            <p:nvPr/>
          </p:nvCxnSpPr>
          <p:spPr>
            <a:xfrm>
              <a:off x="1674481" y="1979763"/>
              <a:ext cx="4315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ZoneTexte 97"/>
            <p:cNvSpPr txBox="1"/>
            <p:nvPr/>
          </p:nvSpPr>
          <p:spPr>
            <a:xfrm>
              <a:off x="1711381" y="1933948"/>
              <a:ext cx="349776" cy="253916"/>
            </a:xfrm>
            <a:prstGeom prst="rect">
              <a:avLst/>
            </a:prstGeom>
            <a:noFill/>
          </p:spPr>
          <p:txBody>
            <a:bodyPr wrap="none" rtlCol="0">
              <a:spAutoFit/>
            </a:bodyPr>
            <a:lstStyle/>
            <a:p>
              <a:r>
                <a:rPr lang="fr-FR" sz="1050" dirty="0">
                  <a:latin typeface="Arial" panose="020B0604020202020204" pitchFamily="34" charset="0"/>
                  <a:cs typeface="Arial" panose="020B0604020202020204" pitchFamily="34" charset="0"/>
                </a:rPr>
                <a:t>B</a:t>
              </a:r>
              <a:r>
                <a:rPr lang="fr-FR" sz="1050" dirty="0" smtClean="0">
                  <a:latin typeface="Arial" panose="020B0604020202020204" pitchFamily="34" charset="0"/>
                  <a:cs typeface="Arial" panose="020B0604020202020204" pitchFamily="34" charset="0"/>
                </a:rPr>
                <a:t>1</a:t>
              </a:r>
              <a:endParaRPr lang="fr-FR" sz="1050" dirty="0">
                <a:latin typeface="Arial" panose="020B0604020202020204" pitchFamily="34" charset="0"/>
                <a:cs typeface="Arial" panose="020B0604020202020204" pitchFamily="34" charset="0"/>
              </a:endParaRPr>
            </a:p>
          </p:txBody>
        </p:sp>
        <p:cxnSp>
          <p:nvCxnSpPr>
            <p:cNvPr id="99" name="Connecteur droit 98"/>
            <p:cNvCxnSpPr/>
            <p:nvPr/>
          </p:nvCxnSpPr>
          <p:spPr>
            <a:xfrm>
              <a:off x="1691476" y="2078349"/>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necteur droit 99"/>
            <p:cNvCxnSpPr/>
            <p:nvPr/>
          </p:nvCxnSpPr>
          <p:spPr>
            <a:xfrm flipH="1">
              <a:off x="1890276" y="2064753"/>
              <a:ext cx="198800" cy="43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Connecteur droit 100"/>
            <p:cNvCxnSpPr>
              <a:stCxn id="96" idx="4"/>
            </p:cNvCxnSpPr>
            <p:nvPr/>
          </p:nvCxnSpPr>
          <p:spPr>
            <a:xfrm>
              <a:off x="1890276" y="2195558"/>
              <a:ext cx="0" cy="300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10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86467" y="5424550"/>
            <a:ext cx="1641725" cy="1278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7" name="Connecteur droit 26"/>
          <p:cNvCxnSpPr/>
          <p:nvPr/>
        </p:nvCxnSpPr>
        <p:spPr>
          <a:xfrm>
            <a:off x="8484233" y="5270310"/>
            <a:ext cx="395111"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905013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Ellipse 99"/>
          <p:cNvSpPr/>
          <p:nvPr/>
        </p:nvSpPr>
        <p:spPr>
          <a:xfrm>
            <a:off x="1263042" y="3850036"/>
            <a:ext cx="907634" cy="910358"/>
          </a:xfrm>
          <a:custGeom>
            <a:avLst/>
            <a:gdLst>
              <a:gd name="connsiteX0" fmla="*/ 0 w 300286"/>
              <a:gd name="connsiteY0" fmla="*/ 150143 h 300286"/>
              <a:gd name="connsiteX1" fmla="*/ 150143 w 300286"/>
              <a:gd name="connsiteY1" fmla="*/ 0 h 300286"/>
              <a:gd name="connsiteX2" fmla="*/ 300286 w 300286"/>
              <a:gd name="connsiteY2" fmla="*/ 150143 h 300286"/>
              <a:gd name="connsiteX3" fmla="*/ 150143 w 300286"/>
              <a:gd name="connsiteY3" fmla="*/ 300286 h 300286"/>
              <a:gd name="connsiteX4" fmla="*/ 0 w 300286"/>
              <a:gd name="connsiteY4" fmla="*/ 150143 h 300286"/>
              <a:gd name="connsiteX0" fmla="*/ 4435 w 304721"/>
              <a:gd name="connsiteY0" fmla="*/ 154977 h 305120"/>
              <a:gd name="connsiteX1" fmla="*/ 49940 w 304721"/>
              <a:gd name="connsiteY1" fmla="*/ 47654 h 305120"/>
              <a:gd name="connsiteX2" fmla="*/ 154578 w 304721"/>
              <a:gd name="connsiteY2" fmla="*/ 4834 h 305120"/>
              <a:gd name="connsiteX3" fmla="*/ 304721 w 304721"/>
              <a:gd name="connsiteY3" fmla="*/ 154977 h 305120"/>
              <a:gd name="connsiteX4" fmla="*/ 154578 w 304721"/>
              <a:gd name="connsiteY4" fmla="*/ 305120 h 305120"/>
              <a:gd name="connsiteX5" fmla="*/ 4435 w 304721"/>
              <a:gd name="connsiteY5" fmla="*/ 154977 h 305120"/>
              <a:gd name="connsiteX0" fmla="*/ 2671 w 302957"/>
              <a:gd name="connsiteY0" fmla="*/ 154239 h 304382"/>
              <a:gd name="connsiteX1" fmla="*/ 63675 w 302957"/>
              <a:gd name="connsiteY1" fmla="*/ 52082 h 304382"/>
              <a:gd name="connsiteX2" fmla="*/ 152814 w 302957"/>
              <a:gd name="connsiteY2" fmla="*/ 4096 h 304382"/>
              <a:gd name="connsiteX3" fmla="*/ 302957 w 302957"/>
              <a:gd name="connsiteY3" fmla="*/ 154239 h 304382"/>
              <a:gd name="connsiteX4" fmla="*/ 152814 w 302957"/>
              <a:gd name="connsiteY4" fmla="*/ 304382 h 304382"/>
              <a:gd name="connsiteX5" fmla="*/ 2671 w 302957"/>
              <a:gd name="connsiteY5" fmla="*/ 154239 h 304382"/>
              <a:gd name="connsiteX0" fmla="*/ 2671 w 306157"/>
              <a:gd name="connsiteY0" fmla="*/ 152024 h 302167"/>
              <a:gd name="connsiteX1" fmla="*/ 63675 w 306157"/>
              <a:gd name="connsiteY1" fmla="*/ 49867 h 302167"/>
              <a:gd name="connsiteX2" fmla="*/ 152814 w 306157"/>
              <a:gd name="connsiteY2" fmla="*/ 1881 h 302167"/>
              <a:gd name="connsiteX3" fmla="*/ 254821 w 306157"/>
              <a:gd name="connsiteY3" fmla="*/ 24037 h 302167"/>
              <a:gd name="connsiteX4" fmla="*/ 302957 w 306157"/>
              <a:gd name="connsiteY4" fmla="*/ 152024 h 302167"/>
              <a:gd name="connsiteX5" fmla="*/ 152814 w 306157"/>
              <a:gd name="connsiteY5" fmla="*/ 302167 h 302167"/>
              <a:gd name="connsiteX6" fmla="*/ 2671 w 306157"/>
              <a:gd name="connsiteY6" fmla="*/ 152024 h 302167"/>
              <a:gd name="connsiteX0" fmla="*/ 2671 w 303297"/>
              <a:gd name="connsiteY0" fmla="*/ 152024 h 305903"/>
              <a:gd name="connsiteX1" fmla="*/ 63675 w 303297"/>
              <a:gd name="connsiteY1" fmla="*/ 49867 h 305903"/>
              <a:gd name="connsiteX2" fmla="*/ 152814 w 303297"/>
              <a:gd name="connsiteY2" fmla="*/ 1881 h 305903"/>
              <a:gd name="connsiteX3" fmla="*/ 254821 w 303297"/>
              <a:gd name="connsiteY3" fmla="*/ 24037 h 305903"/>
              <a:gd name="connsiteX4" fmla="*/ 302957 w 303297"/>
              <a:gd name="connsiteY4" fmla="*/ 152024 h 305903"/>
              <a:gd name="connsiteX5" fmla="*/ 275486 w 303297"/>
              <a:gd name="connsiteY5" fmla="*/ 251345 h 305903"/>
              <a:gd name="connsiteX6" fmla="*/ 152814 w 303297"/>
              <a:gd name="connsiteY6" fmla="*/ 302167 h 305903"/>
              <a:gd name="connsiteX7" fmla="*/ 2671 w 303297"/>
              <a:gd name="connsiteY7" fmla="*/ 152024 h 305903"/>
              <a:gd name="connsiteX0" fmla="*/ 754 w 301380"/>
              <a:gd name="connsiteY0" fmla="*/ 152024 h 302285"/>
              <a:gd name="connsiteX1" fmla="*/ 61758 w 301380"/>
              <a:gd name="connsiteY1" fmla="*/ 49867 h 302285"/>
              <a:gd name="connsiteX2" fmla="*/ 150897 w 301380"/>
              <a:gd name="connsiteY2" fmla="*/ 1881 h 302285"/>
              <a:gd name="connsiteX3" fmla="*/ 252904 w 301380"/>
              <a:gd name="connsiteY3" fmla="*/ 24037 h 302285"/>
              <a:gd name="connsiteX4" fmla="*/ 301040 w 301380"/>
              <a:gd name="connsiteY4" fmla="*/ 152024 h 302285"/>
              <a:gd name="connsiteX5" fmla="*/ 273569 w 301380"/>
              <a:gd name="connsiteY5" fmla="*/ 251345 h 302285"/>
              <a:gd name="connsiteX6" fmla="*/ 150897 w 301380"/>
              <a:gd name="connsiteY6" fmla="*/ 302167 h 302285"/>
              <a:gd name="connsiteX7" fmla="*/ 35928 w 301380"/>
              <a:gd name="connsiteY7" fmla="*/ 261677 h 302285"/>
              <a:gd name="connsiteX8" fmla="*/ 754 w 301380"/>
              <a:gd name="connsiteY8" fmla="*/ 152024 h 3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380" h="302285">
                <a:moveTo>
                  <a:pt x="754" y="152024"/>
                </a:moveTo>
                <a:cubicBezTo>
                  <a:pt x="5059" y="116722"/>
                  <a:pt x="36734" y="74891"/>
                  <a:pt x="61758" y="49867"/>
                </a:cubicBezTo>
                <a:cubicBezTo>
                  <a:pt x="86782" y="24843"/>
                  <a:pt x="119040" y="6186"/>
                  <a:pt x="150897" y="1881"/>
                </a:cubicBezTo>
                <a:cubicBezTo>
                  <a:pt x="182754" y="-2424"/>
                  <a:pt x="227880" y="-987"/>
                  <a:pt x="252904" y="24037"/>
                </a:cubicBezTo>
                <a:cubicBezTo>
                  <a:pt x="277928" y="49061"/>
                  <a:pt x="299318" y="117583"/>
                  <a:pt x="301040" y="152024"/>
                </a:cubicBezTo>
                <a:cubicBezTo>
                  <a:pt x="302762" y="186465"/>
                  <a:pt x="298593" y="226321"/>
                  <a:pt x="273569" y="251345"/>
                </a:cubicBezTo>
                <a:cubicBezTo>
                  <a:pt x="248545" y="276369"/>
                  <a:pt x="190504" y="300445"/>
                  <a:pt x="150897" y="302167"/>
                </a:cubicBezTo>
                <a:cubicBezTo>
                  <a:pt x="111290" y="303889"/>
                  <a:pt x="60952" y="286701"/>
                  <a:pt x="35928" y="261677"/>
                </a:cubicBezTo>
                <a:cubicBezTo>
                  <a:pt x="10904" y="236653"/>
                  <a:pt x="-3551" y="187326"/>
                  <a:pt x="754" y="152024"/>
                </a:cubicBezTo>
                <a:close/>
              </a:path>
            </a:pathLst>
          </a:custGeom>
          <a:solidFill>
            <a:srgbClr val="FFFF6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5311190" y="1938960"/>
            <a:ext cx="2428875" cy="14523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Forme libre 88"/>
          <p:cNvSpPr>
            <a:spLocks/>
          </p:cNvSpPr>
          <p:nvPr/>
        </p:nvSpPr>
        <p:spPr bwMode="auto">
          <a:xfrm flipV="1">
            <a:off x="1420806" y="1923487"/>
            <a:ext cx="3114675" cy="1066800"/>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14675" h="1066800">
                <a:moveTo>
                  <a:pt x="9525" y="0"/>
                </a:moveTo>
                <a:lnTo>
                  <a:pt x="704850" y="0"/>
                </a:lnTo>
                <a:lnTo>
                  <a:pt x="876300" y="857250"/>
                </a:lnTo>
                <a:lnTo>
                  <a:pt x="2190750" y="857250"/>
                </a:lnTo>
                <a:lnTo>
                  <a:pt x="2324100" y="0"/>
                </a:lnTo>
                <a:lnTo>
                  <a:pt x="3114675" y="0"/>
                </a:lnTo>
                <a:lnTo>
                  <a:pt x="3114675" y="266700"/>
                </a:lnTo>
                <a:lnTo>
                  <a:pt x="2552700" y="266700"/>
                </a:lnTo>
                <a:lnTo>
                  <a:pt x="2409825" y="1066800"/>
                </a:lnTo>
                <a:lnTo>
                  <a:pt x="676275" y="1066800"/>
                </a:lnTo>
                <a:lnTo>
                  <a:pt x="533400" y="276225"/>
                </a:lnTo>
                <a:lnTo>
                  <a:pt x="0" y="276225"/>
                </a:lnTo>
                <a:lnTo>
                  <a:pt x="9525" y="0"/>
                </a:ln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3" name="Rectangle 19" descr="Diagonales larges vers le haut"/>
          <p:cNvSpPr>
            <a:spLocks noChangeArrowheads="1"/>
          </p:cNvSpPr>
          <p:nvPr/>
        </p:nvSpPr>
        <p:spPr bwMode="auto">
          <a:xfrm>
            <a:off x="1411158" y="2998224"/>
            <a:ext cx="3109912" cy="385762"/>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4" name="Rectangle 22"/>
          <p:cNvSpPr>
            <a:spLocks noChangeArrowheads="1"/>
          </p:cNvSpPr>
          <p:nvPr/>
        </p:nvSpPr>
        <p:spPr bwMode="auto">
          <a:xfrm>
            <a:off x="2781011" y="2993462"/>
            <a:ext cx="392112" cy="385762"/>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6" name="Rectangle 20"/>
          <p:cNvSpPr>
            <a:spLocks noChangeArrowheads="1"/>
          </p:cNvSpPr>
          <p:nvPr/>
        </p:nvSpPr>
        <p:spPr bwMode="auto">
          <a:xfrm>
            <a:off x="1564969" y="2719729"/>
            <a:ext cx="173393" cy="659495"/>
          </a:xfrm>
          <a:prstGeom prst="rect">
            <a:avLst/>
          </a:prstGeom>
          <a:solidFill>
            <a:schemeClr val="bg1">
              <a:lumMod val="85000"/>
            </a:schemeClr>
          </a:solidFill>
          <a:ln w="25400">
            <a:solidFill>
              <a:schemeClr val="tx1"/>
            </a:solidFill>
            <a:miter lim="800000"/>
            <a:headEnd/>
            <a:tailEnd/>
          </a:ln>
          <a:effectLst/>
        </p:spPr>
        <p:txBody>
          <a:bodyPr wrap="none" anchor="ctr"/>
          <a:lstStyle/>
          <a:p>
            <a:pPr>
              <a:defRPr/>
            </a:pPr>
            <a:endParaRPr lang="fr-FR" sz="1600">
              <a:solidFill>
                <a:srgbClr val="000000"/>
              </a:solidFill>
              <a:latin typeface="Arial" pitchFamily="34" charset="0"/>
            </a:endParaRPr>
          </a:p>
        </p:txBody>
      </p:sp>
      <p:sp>
        <p:nvSpPr>
          <p:cNvPr id="8" name="Rectangle 22"/>
          <p:cNvSpPr>
            <a:spLocks noChangeArrowheads="1"/>
          </p:cNvSpPr>
          <p:nvPr/>
        </p:nvSpPr>
        <p:spPr bwMode="auto">
          <a:xfrm>
            <a:off x="2781011" y="1925075"/>
            <a:ext cx="392112" cy="231774"/>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0" name="Rectangle 20"/>
          <p:cNvSpPr>
            <a:spLocks noChangeArrowheads="1"/>
          </p:cNvSpPr>
          <p:nvPr/>
        </p:nvSpPr>
        <p:spPr bwMode="auto">
          <a:xfrm>
            <a:off x="4184552" y="2734016"/>
            <a:ext cx="173393" cy="659495"/>
          </a:xfrm>
          <a:prstGeom prst="rect">
            <a:avLst/>
          </a:prstGeom>
          <a:solidFill>
            <a:schemeClr val="bg1">
              <a:lumMod val="85000"/>
            </a:schemeClr>
          </a:solidFill>
          <a:ln w="25400">
            <a:solidFill>
              <a:schemeClr val="tx1"/>
            </a:solidFill>
            <a:miter lim="800000"/>
            <a:headEnd/>
            <a:tailEnd/>
          </a:ln>
          <a:effectLst/>
        </p:spPr>
        <p:txBody>
          <a:bodyPr wrap="none" anchor="ctr"/>
          <a:lstStyle/>
          <a:p>
            <a:pPr>
              <a:defRPr/>
            </a:pPr>
            <a:endParaRPr lang="fr-FR" sz="1600">
              <a:solidFill>
                <a:srgbClr val="000000"/>
              </a:solidFill>
              <a:latin typeface="Arial" pitchFamily="34" charset="0"/>
            </a:endParaRPr>
          </a:p>
        </p:txBody>
      </p:sp>
      <p:sp>
        <p:nvSpPr>
          <p:cNvPr id="15" name="Double flèche horizontale 89"/>
          <p:cNvSpPr>
            <a:spLocks noChangeArrowheads="1"/>
          </p:cNvSpPr>
          <p:nvPr/>
        </p:nvSpPr>
        <p:spPr bwMode="auto">
          <a:xfrm>
            <a:off x="1826509" y="2317870"/>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6" name="Double flèche horizontale 89"/>
          <p:cNvSpPr>
            <a:spLocks noChangeArrowheads="1"/>
          </p:cNvSpPr>
          <p:nvPr/>
        </p:nvSpPr>
        <p:spPr bwMode="auto">
          <a:xfrm>
            <a:off x="3535783" y="2317870"/>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50" name="ZoneTexte 49"/>
          <p:cNvSpPr txBox="1"/>
          <p:nvPr/>
        </p:nvSpPr>
        <p:spPr bwMode="auto">
          <a:xfrm>
            <a:off x="847825" y="151455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400" dirty="0" smtClean="0">
                <a:latin typeface="Arial" panose="020B0604020202020204" pitchFamily="34" charset="0"/>
                <a:cs typeface="Arial" panose="020B0604020202020204" pitchFamily="34" charset="0"/>
              </a:rPr>
              <a:t>(a)</a:t>
            </a:r>
          </a:p>
        </p:txBody>
      </p:sp>
      <p:sp>
        <p:nvSpPr>
          <p:cNvPr id="51" name="ZoneTexte 50"/>
          <p:cNvSpPr txBox="1"/>
          <p:nvPr/>
        </p:nvSpPr>
        <p:spPr bwMode="auto">
          <a:xfrm>
            <a:off x="4765641" y="1514550"/>
            <a:ext cx="402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p>
            <a:pPr eaLnBrk="1" hangingPunct="1">
              <a:spcBef>
                <a:spcPct val="0"/>
              </a:spcBef>
              <a:buFontTx/>
              <a:buNone/>
            </a:pPr>
            <a:r>
              <a:rPr lang="fr-FR" sz="1400" dirty="0" smtClean="0">
                <a:latin typeface="Arial" panose="020B0604020202020204" pitchFamily="34" charset="0"/>
                <a:cs typeface="Arial" panose="020B0604020202020204" pitchFamily="34" charset="0"/>
              </a:rPr>
              <a:t>(b)</a:t>
            </a:r>
          </a:p>
        </p:txBody>
      </p:sp>
      <p:sp>
        <p:nvSpPr>
          <p:cNvPr id="58" name="Forme libre 57"/>
          <p:cNvSpPr/>
          <p:nvPr/>
        </p:nvSpPr>
        <p:spPr>
          <a:xfrm flipV="1">
            <a:off x="5311190" y="1938960"/>
            <a:ext cx="2428875" cy="1074583"/>
          </a:xfrm>
          <a:custGeom>
            <a:avLst/>
            <a:gdLst>
              <a:gd name="connsiteX0" fmla="*/ 0 w 2468789"/>
              <a:gd name="connsiteY0" fmla="*/ 1075121 h 1103533"/>
              <a:gd name="connsiteX1" fmla="*/ 371475 w 2468789"/>
              <a:gd name="connsiteY1" fmla="*/ 875096 h 1103533"/>
              <a:gd name="connsiteX2" fmla="*/ 447675 w 2468789"/>
              <a:gd name="connsiteY2" fmla="*/ 275021 h 1103533"/>
              <a:gd name="connsiteX3" fmla="*/ 762000 w 2468789"/>
              <a:gd name="connsiteY3" fmla="*/ 27371 h 1103533"/>
              <a:gd name="connsiteX4" fmla="*/ 1238250 w 2468789"/>
              <a:gd name="connsiteY4" fmla="*/ 27371 h 1103533"/>
              <a:gd name="connsiteX5" fmla="*/ 1590675 w 2468789"/>
              <a:gd name="connsiteY5" fmla="*/ 17846 h 1103533"/>
              <a:gd name="connsiteX6" fmla="*/ 1971675 w 2468789"/>
              <a:gd name="connsiteY6" fmla="*/ 294071 h 1103533"/>
              <a:gd name="connsiteX7" fmla="*/ 2047875 w 2468789"/>
              <a:gd name="connsiteY7" fmla="*/ 779846 h 1103533"/>
              <a:gd name="connsiteX8" fmla="*/ 2428875 w 2468789"/>
              <a:gd name="connsiteY8" fmla="*/ 1075121 h 1103533"/>
              <a:gd name="connsiteX9" fmla="*/ 2438400 w 2468789"/>
              <a:gd name="connsiteY9" fmla="*/ 1075121 h 1103533"/>
              <a:gd name="connsiteX0" fmla="*/ 0 w 2507532"/>
              <a:gd name="connsiteY0" fmla="*/ 1075121 h 1306182"/>
              <a:gd name="connsiteX1" fmla="*/ 371475 w 2507532"/>
              <a:gd name="connsiteY1" fmla="*/ 875096 h 1306182"/>
              <a:gd name="connsiteX2" fmla="*/ 447675 w 2507532"/>
              <a:gd name="connsiteY2" fmla="*/ 275021 h 1306182"/>
              <a:gd name="connsiteX3" fmla="*/ 762000 w 2507532"/>
              <a:gd name="connsiteY3" fmla="*/ 27371 h 1306182"/>
              <a:gd name="connsiteX4" fmla="*/ 1238250 w 2507532"/>
              <a:gd name="connsiteY4" fmla="*/ 27371 h 1306182"/>
              <a:gd name="connsiteX5" fmla="*/ 1590675 w 2507532"/>
              <a:gd name="connsiteY5" fmla="*/ 17846 h 1306182"/>
              <a:gd name="connsiteX6" fmla="*/ 1971675 w 2507532"/>
              <a:gd name="connsiteY6" fmla="*/ 294071 h 1306182"/>
              <a:gd name="connsiteX7" fmla="*/ 2047875 w 2507532"/>
              <a:gd name="connsiteY7" fmla="*/ 779846 h 1306182"/>
              <a:gd name="connsiteX8" fmla="*/ 2428875 w 2507532"/>
              <a:gd name="connsiteY8" fmla="*/ 1075121 h 1306182"/>
              <a:gd name="connsiteX9" fmla="*/ 2495550 w 2507532"/>
              <a:gd name="connsiteY9" fmla="*/ 1303721 h 1306182"/>
              <a:gd name="connsiteX0" fmla="*/ 0 w 2428875"/>
              <a:gd name="connsiteY0" fmla="*/ 1075121 h 1075121"/>
              <a:gd name="connsiteX1" fmla="*/ 371475 w 2428875"/>
              <a:gd name="connsiteY1" fmla="*/ 875096 h 1075121"/>
              <a:gd name="connsiteX2" fmla="*/ 447675 w 2428875"/>
              <a:gd name="connsiteY2" fmla="*/ 275021 h 1075121"/>
              <a:gd name="connsiteX3" fmla="*/ 762000 w 2428875"/>
              <a:gd name="connsiteY3" fmla="*/ 27371 h 1075121"/>
              <a:gd name="connsiteX4" fmla="*/ 1238250 w 2428875"/>
              <a:gd name="connsiteY4" fmla="*/ 27371 h 1075121"/>
              <a:gd name="connsiteX5" fmla="*/ 1590675 w 2428875"/>
              <a:gd name="connsiteY5" fmla="*/ 17846 h 1075121"/>
              <a:gd name="connsiteX6" fmla="*/ 1971675 w 2428875"/>
              <a:gd name="connsiteY6" fmla="*/ 294071 h 1075121"/>
              <a:gd name="connsiteX7" fmla="*/ 2047875 w 2428875"/>
              <a:gd name="connsiteY7" fmla="*/ 779846 h 1075121"/>
              <a:gd name="connsiteX8" fmla="*/ 2428875 w 2428875"/>
              <a:gd name="connsiteY8" fmla="*/ 1075121 h 1075121"/>
              <a:gd name="connsiteX0" fmla="*/ 0 w 2428875"/>
              <a:gd name="connsiteY0" fmla="*/ 1075121 h 1075121"/>
              <a:gd name="connsiteX1" fmla="*/ 371475 w 2428875"/>
              <a:gd name="connsiteY1" fmla="*/ 875096 h 1075121"/>
              <a:gd name="connsiteX2" fmla="*/ 447675 w 2428875"/>
              <a:gd name="connsiteY2" fmla="*/ 275021 h 1075121"/>
              <a:gd name="connsiteX3" fmla="*/ 762000 w 2428875"/>
              <a:gd name="connsiteY3" fmla="*/ 27371 h 1075121"/>
              <a:gd name="connsiteX4" fmla="*/ 1238250 w 2428875"/>
              <a:gd name="connsiteY4" fmla="*/ 27371 h 1075121"/>
              <a:gd name="connsiteX5" fmla="*/ 1590675 w 2428875"/>
              <a:gd name="connsiteY5" fmla="*/ 17846 h 1075121"/>
              <a:gd name="connsiteX6" fmla="*/ 1971675 w 2428875"/>
              <a:gd name="connsiteY6" fmla="*/ 294071 h 1075121"/>
              <a:gd name="connsiteX7" fmla="*/ 2047875 w 2428875"/>
              <a:gd name="connsiteY7" fmla="*/ 779846 h 1075121"/>
              <a:gd name="connsiteX8" fmla="*/ 2428875 w 2428875"/>
              <a:gd name="connsiteY8" fmla="*/ 1075121 h 1075121"/>
              <a:gd name="connsiteX0" fmla="*/ 0 w 2428875"/>
              <a:gd name="connsiteY0" fmla="*/ 1075121 h 1075121"/>
              <a:gd name="connsiteX1" fmla="*/ 371475 w 2428875"/>
              <a:gd name="connsiteY1" fmla="*/ 875096 h 1075121"/>
              <a:gd name="connsiteX2" fmla="*/ 447675 w 2428875"/>
              <a:gd name="connsiteY2" fmla="*/ 275021 h 1075121"/>
              <a:gd name="connsiteX3" fmla="*/ 762000 w 2428875"/>
              <a:gd name="connsiteY3" fmla="*/ 27371 h 1075121"/>
              <a:gd name="connsiteX4" fmla="*/ 1238250 w 2428875"/>
              <a:gd name="connsiteY4" fmla="*/ 27371 h 1075121"/>
              <a:gd name="connsiteX5" fmla="*/ 1590675 w 2428875"/>
              <a:gd name="connsiteY5" fmla="*/ 17846 h 1075121"/>
              <a:gd name="connsiteX6" fmla="*/ 1971675 w 2428875"/>
              <a:gd name="connsiteY6" fmla="*/ 294071 h 1075121"/>
              <a:gd name="connsiteX7" fmla="*/ 2047875 w 2428875"/>
              <a:gd name="connsiteY7" fmla="*/ 779846 h 1075121"/>
              <a:gd name="connsiteX8" fmla="*/ 2428875 w 2428875"/>
              <a:gd name="connsiteY8" fmla="*/ 1075121 h 1075121"/>
              <a:gd name="connsiteX0" fmla="*/ 0 w 2428875"/>
              <a:gd name="connsiteY0" fmla="*/ 1066453 h 1066453"/>
              <a:gd name="connsiteX1" fmla="*/ 371475 w 2428875"/>
              <a:gd name="connsiteY1" fmla="*/ 866428 h 1066453"/>
              <a:gd name="connsiteX2" fmla="*/ 447675 w 2428875"/>
              <a:gd name="connsiteY2" fmla="*/ 266353 h 1066453"/>
              <a:gd name="connsiteX3" fmla="*/ 762000 w 2428875"/>
              <a:gd name="connsiteY3" fmla="*/ 18703 h 1066453"/>
              <a:gd name="connsiteX4" fmla="*/ 1238250 w 2428875"/>
              <a:gd name="connsiteY4" fmla="*/ 18703 h 1066453"/>
              <a:gd name="connsiteX5" fmla="*/ 1685925 w 2428875"/>
              <a:gd name="connsiteY5" fmla="*/ 28228 h 1066453"/>
              <a:gd name="connsiteX6" fmla="*/ 1971675 w 2428875"/>
              <a:gd name="connsiteY6" fmla="*/ 285403 h 1066453"/>
              <a:gd name="connsiteX7" fmla="*/ 2047875 w 2428875"/>
              <a:gd name="connsiteY7" fmla="*/ 771178 h 1066453"/>
              <a:gd name="connsiteX8" fmla="*/ 2428875 w 2428875"/>
              <a:gd name="connsiteY8" fmla="*/ 1066453 h 1066453"/>
              <a:gd name="connsiteX0" fmla="*/ 0 w 2428875"/>
              <a:gd name="connsiteY0" fmla="*/ 1066453 h 1066453"/>
              <a:gd name="connsiteX1" fmla="*/ 371475 w 2428875"/>
              <a:gd name="connsiteY1" fmla="*/ 866428 h 1066453"/>
              <a:gd name="connsiteX2" fmla="*/ 447675 w 2428875"/>
              <a:gd name="connsiteY2" fmla="*/ 266353 h 1066453"/>
              <a:gd name="connsiteX3" fmla="*/ 762000 w 2428875"/>
              <a:gd name="connsiteY3" fmla="*/ 18703 h 1066453"/>
              <a:gd name="connsiteX4" fmla="*/ 1238250 w 2428875"/>
              <a:gd name="connsiteY4" fmla="*/ 18703 h 1066453"/>
              <a:gd name="connsiteX5" fmla="*/ 1685925 w 2428875"/>
              <a:gd name="connsiteY5" fmla="*/ 28228 h 1066453"/>
              <a:gd name="connsiteX6" fmla="*/ 1971675 w 2428875"/>
              <a:gd name="connsiteY6" fmla="*/ 285403 h 1066453"/>
              <a:gd name="connsiteX7" fmla="*/ 2085975 w 2428875"/>
              <a:gd name="connsiteY7" fmla="*/ 847378 h 1066453"/>
              <a:gd name="connsiteX8" fmla="*/ 2428875 w 2428875"/>
              <a:gd name="connsiteY8" fmla="*/ 1066453 h 1066453"/>
              <a:gd name="connsiteX0" fmla="*/ 0 w 2428875"/>
              <a:gd name="connsiteY0" fmla="*/ 1074583 h 1074583"/>
              <a:gd name="connsiteX1" fmla="*/ 371475 w 2428875"/>
              <a:gd name="connsiteY1" fmla="*/ 874558 h 1074583"/>
              <a:gd name="connsiteX2" fmla="*/ 447675 w 2428875"/>
              <a:gd name="connsiteY2" fmla="*/ 274483 h 1074583"/>
              <a:gd name="connsiteX3" fmla="*/ 762000 w 2428875"/>
              <a:gd name="connsiteY3" fmla="*/ 26833 h 1074583"/>
              <a:gd name="connsiteX4" fmla="*/ 1219200 w 2428875"/>
              <a:gd name="connsiteY4" fmla="*/ 7783 h 1074583"/>
              <a:gd name="connsiteX5" fmla="*/ 1685925 w 2428875"/>
              <a:gd name="connsiteY5" fmla="*/ 36358 h 1074583"/>
              <a:gd name="connsiteX6" fmla="*/ 1971675 w 2428875"/>
              <a:gd name="connsiteY6" fmla="*/ 293533 h 1074583"/>
              <a:gd name="connsiteX7" fmla="*/ 2085975 w 2428875"/>
              <a:gd name="connsiteY7" fmla="*/ 855508 h 1074583"/>
              <a:gd name="connsiteX8" fmla="*/ 2428875 w 2428875"/>
              <a:gd name="connsiteY8" fmla="*/ 1074583 h 107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8875" h="1074583">
                <a:moveTo>
                  <a:pt x="0" y="1074583"/>
                </a:moveTo>
                <a:cubicBezTo>
                  <a:pt x="148431" y="1041245"/>
                  <a:pt x="296863" y="1007908"/>
                  <a:pt x="371475" y="874558"/>
                </a:cubicBezTo>
                <a:cubicBezTo>
                  <a:pt x="446088" y="741208"/>
                  <a:pt x="382588" y="415770"/>
                  <a:pt x="447675" y="274483"/>
                </a:cubicBezTo>
                <a:cubicBezTo>
                  <a:pt x="512763" y="133195"/>
                  <a:pt x="633413" y="71283"/>
                  <a:pt x="762000" y="26833"/>
                </a:cubicBezTo>
                <a:cubicBezTo>
                  <a:pt x="890587" y="-17617"/>
                  <a:pt x="1065213" y="6196"/>
                  <a:pt x="1219200" y="7783"/>
                </a:cubicBezTo>
                <a:cubicBezTo>
                  <a:pt x="1373187" y="9370"/>
                  <a:pt x="1560513" y="-11267"/>
                  <a:pt x="1685925" y="36358"/>
                </a:cubicBezTo>
                <a:cubicBezTo>
                  <a:pt x="1811337" y="83983"/>
                  <a:pt x="1905000" y="157008"/>
                  <a:pt x="1971675" y="293533"/>
                </a:cubicBezTo>
                <a:cubicBezTo>
                  <a:pt x="2038350" y="430058"/>
                  <a:pt x="2009775" y="725333"/>
                  <a:pt x="2085975" y="855508"/>
                </a:cubicBezTo>
                <a:cubicBezTo>
                  <a:pt x="2162175" y="985683"/>
                  <a:pt x="2144713" y="1053946"/>
                  <a:pt x="2428875" y="1074583"/>
                </a:cubicBezTo>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Forme libre 59"/>
          <p:cNvSpPr/>
          <p:nvPr/>
        </p:nvSpPr>
        <p:spPr>
          <a:xfrm>
            <a:off x="5690615" y="1789865"/>
            <a:ext cx="854870" cy="1221358"/>
          </a:xfrm>
          <a:custGeom>
            <a:avLst/>
            <a:gdLst>
              <a:gd name="connsiteX0" fmla="*/ 856821 w 904446"/>
              <a:gd name="connsiteY0" fmla="*/ 1307968 h 1340047"/>
              <a:gd name="connsiteX1" fmla="*/ 456771 w 904446"/>
              <a:gd name="connsiteY1" fmla="*/ 1307968 h 1340047"/>
              <a:gd name="connsiteX2" fmla="*/ 28146 w 904446"/>
              <a:gd name="connsiteY2" fmla="*/ 974593 h 1340047"/>
              <a:gd name="connsiteX3" fmla="*/ 37671 w 904446"/>
              <a:gd name="connsiteY3" fmla="*/ 565018 h 1340047"/>
              <a:gd name="connsiteX4" fmla="*/ 9096 w 904446"/>
              <a:gd name="connsiteY4" fmla="*/ 107818 h 1340047"/>
              <a:gd name="connsiteX5" fmla="*/ 142446 w 904446"/>
              <a:gd name="connsiteY5" fmla="*/ 69718 h 1340047"/>
              <a:gd name="connsiteX6" fmla="*/ 161496 w 904446"/>
              <a:gd name="connsiteY6" fmla="*/ 926968 h 1340047"/>
              <a:gd name="connsiteX7" fmla="*/ 494871 w 904446"/>
              <a:gd name="connsiteY7" fmla="*/ 1184143 h 1340047"/>
              <a:gd name="connsiteX8" fmla="*/ 904446 w 904446"/>
              <a:gd name="connsiteY8" fmla="*/ 1222243 h 1340047"/>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293235 h 1311190"/>
              <a:gd name="connsiteX1" fmla="*/ 356593 w 899518"/>
              <a:gd name="connsiteY1" fmla="*/ 1264660 h 1311190"/>
              <a:gd name="connsiteX2" fmla="*/ 23218 w 899518"/>
              <a:gd name="connsiteY2" fmla="*/ 959860 h 1311190"/>
              <a:gd name="connsiteX3" fmla="*/ 32743 w 899518"/>
              <a:gd name="connsiteY3" fmla="*/ 550285 h 1311190"/>
              <a:gd name="connsiteX4" fmla="*/ 4168 w 899518"/>
              <a:gd name="connsiteY4" fmla="*/ 93085 h 1311190"/>
              <a:gd name="connsiteX5" fmla="*/ 137518 w 899518"/>
              <a:gd name="connsiteY5" fmla="*/ 54985 h 1311190"/>
              <a:gd name="connsiteX6" fmla="*/ 156568 w 899518"/>
              <a:gd name="connsiteY6" fmla="*/ 912235 h 1311190"/>
              <a:gd name="connsiteX7" fmla="*/ 489943 w 899518"/>
              <a:gd name="connsiteY7" fmla="*/ 1169410 h 1311190"/>
              <a:gd name="connsiteX8" fmla="*/ 899518 w 899518"/>
              <a:gd name="connsiteY8" fmla="*/ 1207510 h 1311190"/>
              <a:gd name="connsiteX0" fmla="*/ 851893 w 899518"/>
              <a:gd name="connsiteY0" fmla="*/ 1264513 h 1282468"/>
              <a:gd name="connsiteX1" fmla="*/ 356593 w 899518"/>
              <a:gd name="connsiteY1" fmla="*/ 1235938 h 1282468"/>
              <a:gd name="connsiteX2" fmla="*/ 23218 w 899518"/>
              <a:gd name="connsiteY2" fmla="*/ 931138 h 1282468"/>
              <a:gd name="connsiteX3" fmla="*/ 32743 w 899518"/>
              <a:gd name="connsiteY3" fmla="*/ 521563 h 1282468"/>
              <a:gd name="connsiteX4" fmla="*/ 4168 w 899518"/>
              <a:gd name="connsiteY4" fmla="*/ 64363 h 1282468"/>
              <a:gd name="connsiteX5" fmla="*/ 137518 w 899518"/>
              <a:gd name="connsiteY5" fmla="*/ 64363 h 1282468"/>
              <a:gd name="connsiteX6" fmla="*/ 156568 w 899518"/>
              <a:gd name="connsiteY6" fmla="*/ 883513 h 1282468"/>
              <a:gd name="connsiteX7" fmla="*/ 489943 w 899518"/>
              <a:gd name="connsiteY7" fmla="*/ 1140688 h 1282468"/>
              <a:gd name="connsiteX8" fmla="*/ 899518 w 899518"/>
              <a:gd name="connsiteY8" fmla="*/ 1178788 h 1282468"/>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5983 w 903608"/>
              <a:gd name="connsiteY0" fmla="*/ 1210899 h 1228854"/>
              <a:gd name="connsiteX1" fmla="*/ 360683 w 903608"/>
              <a:gd name="connsiteY1" fmla="*/ 1182324 h 1228854"/>
              <a:gd name="connsiteX2" fmla="*/ 27308 w 903608"/>
              <a:gd name="connsiteY2" fmla="*/ 877524 h 1228854"/>
              <a:gd name="connsiteX3" fmla="*/ 17783 w 903608"/>
              <a:gd name="connsiteY3" fmla="*/ 467949 h 1228854"/>
              <a:gd name="connsiteX4" fmla="*/ 8258 w 903608"/>
              <a:gd name="connsiteY4" fmla="*/ 10749 h 1228854"/>
              <a:gd name="connsiteX5" fmla="*/ 141608 w 903608"/>
              <a:gd name="connsiteY5" fmla="*/ 10749 h 1228854"/>
              <a:gd name="connsiteX6" fmla="*/ 160658 w 903608"/>
              <a:gd name="connsiteY6" fmla="*/ 829899 h 1228854"/>
              <a:gd name="connsiteX7" fmla="*/ 494033 w 903608"/>
              <a:gd name="connsiteY7" fmla="*/ 1087074 h 1228854"/>
              <a:gd name="connsiteX8" fmla="*/ 903608 w 903608"/>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096599 h 1228854"/>
              <a:gd name="connsiteX0" fmla="*/ 854870 w 902495"/>
              <a:gd name="connsiteY0" fmla="*/ 1210899 h 1220095"/>
              <a:gd name="connsiteX1" fmla="*/ 302420 w 902495"/>
              <a:gd name="connsiteY1" fmla="*/ 1144224 h 1220095"/>
              <a:gd name="connsiteX2" fmla="*/ 54770 w 902495"/>
              <a:gd name="connsiteY2" fmla="*/ 877524 h 1220095"/>
              <a:gd name="connsiteX3" fmla="*/ 16670 w 902495"/>
              <a:gd name="connsiteY3" fmla="*/ 467949 h 1220095"/>
              <a:gd name="connsiteX4" fmla="*/ 7145 w 902495"/>
              <a:gd name="connsiteY4" fmla="*/ 10749 h 1220095"/>
              <a:gd name="connsiteX5" fmla="*/ 140495 w 902495"/>
              <a:gd name="connsiteY5" fmla="*/ 10749 h 1220095"/>
              <a:gd name="connsiteX6" fmla="*/ 159545 w 902495"/>
              <a:gd name="connsiteY6" fmla="*/ 829899 h 1220095"/>
              <a:gd name="connsiteX7" fmla="*/ 492920 w 902495"/>
              <a:gd name="connsiteY7" fmla="*/ 1087074 h 1220095"/>
              <a:gd name="connsiteX8" fmla="*/ 902495 w 902495"/>
              <a:gd name="connsiteY8" fmla="*/ 1096599 h 1220095"/>
              <a:gd name="connsiteX0" fmla="*/ 854870 w 902495"/>
              <a:gd name="connsiteY0" fmla="*/ 1210899 h 1221358"/>
              <a:gd name="connsiteX1" fmla="*/ 302420 w 902495"/>
              <a:gd name="connsiteY1" fmla="*/ 1144224 h 1221358"/>
              <a:gd name="connsiteX2" fmla="*/ 54770 w 902495"/>
              <a:gd name="connsiteY2" fmla="*/ 877524 h 1221358"/>
              <a:gd name="connsiteX3" fmla="*/ 16670 w 902495"/>
              <a:gd name="connsiteY3" fmla="*/ 467949 h 1221358"/>
              <a:gd name="connsiteX4" fmla="*/ 7145 w 902495"/>
              <a:gd name="connsiteY4" fmla="*/ 10749 h 1221358"/>
              <a:gd name="connsiteX5" fmla="*/ 140495 w 902495"/>
              <a:gd name="connsiteY5" fmla="*/ 10749 h 1221358"/>
              <a:gd name="connsiteX6" fmla="*/ 159545 w 902495"/>
              <a:gd name="connsiteY6" fmla="*/ 829899 h 1221358"/>
              <a:gd name="connsiteX7" fmla="*/ 492920 w 902495"/>
              <a:gd name="connsiteY7" fmla="*/ 1087074 h 1221358"/>
              <a:gd name="connsiteX8" fmla="*/ 902495 w 902495"/>
              <a:gd name="connsiteY8" fmla="*/ 1096599 h 1221358"/>
              <a:gd name="connsiteX0" fmla="*/ 854870 w 854870"/>
              <a:gd name="connsiteY0" fmla="*/ 1210899 h 1221358"/>
              <a:gd name="connsiteX1" fmla="*/ 302420 w 854870"/>
              <a:gd name="connsiteY1" fmla="*/ 1144224 h 1221358"/>
              <a:gd name="connsiteX2" fmla="*/ 54770 w 854870"/>
              <a:gd name="connsiteY2" fmla="*/ 877524 h 1221358"/>
              <a:gd name="connsiteX3" fmla="*/ 16670 w 854870"/>
              <a:gd name="connsiteY3" fmla="*/ 467949 h 1221358"/>
              <a:gd name="connsiteX4" fmla="*/ 7145 w 854870"/>
              <a:gd name="connsiteY4" fmla="*/ 10749 h 1221358"/>
              <a:gd name="connsiteX5" fmla="*/ 140495 w 854870"/>
              <a:gd name="connsiteY5" fmla="*/ 10749 h 1221358"/>
              <a:gd name="connsiteX6" fmla="*/ 159545 w 854870"/>
              <a:gd name="connsiteY6" fmla="*/ 829899 h 1221358"/>
              <a:gd name="connsiteX7" fmla="*/ 492920 w 854870"/>
              <a:gd name="connsiteY7" fmla="*/ 1087074 h 1221358"/>
              <a:gd name="connsiteX8" fmla="*/ 835820 w 854870"/>
              <a:gd name="connsiteY8" fmla="*/ 1106124 h 122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4870" h="1221358">
                <a:moveTo>
                  <a:pt x="854870" y="1210899"/>
                </a:moveTo>
                <a:cubicBezTo>
                  <a:pt x="723901" y="1238680"/>
                  <a:pt x="416720" y="1209311"/>
                  <a:pt x="302420" y="1144224"/>
                </a:cubicBezTo>
                <a:cubicBezTo>
                  <a:pt x="188120" y="1079137"/>
                  <a:pt x="102395" y="990236"/>
                  <a:pt x="54770" y="877524"/>
                </a:cubicBezTo>
                <a:cubicBezTo>
                  <a:pt x="7145" y="764812"/>
                  <a:pt x="24608" y="612412"/>
                  <a:pt x="16670" y="467949"/>
                </a:cubicBezTo>
                <a:cubicBezTo>
                  <a:pt x="8733" y="323487"/>
                  <a:pt x="-10317" y="93299"/>
                  <a:pt x="7145" y="10749"/>
                </a:cubicBezTo>
                <a:cubicBezTo>
                  <a:pt x="91282" y="-5126"/>
                  <a:pt x="67470" y="-1951"/>
                  <a:pt x="140495" y="10749"/>
                </a:cubicBezTo>
                <a:cubicBezTo>
                  <a:pt x="137320" y="194899"/>
                  <a:pt x="100807" y="650511"/>
                  <a:pt x="159545" y="829899"/>
                </a:cubicBezTo>
                <a:cubicBezTo>
                  <a:pt x="218283" y="1009287"/>
                  <a:pt x="380208" y="1041037"/>
                  <a:pt x="492920" y="1087074"/>
                </a:cubicBezTo>
                <a:cubicBezTo>
                  <a:pt x="605633" y="1133112"/>
                  <a:pt x="692945" y="1111680"/>
                  <a:pt x="835820" y="1106124"/>
                </a:cubicBez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Forme libre 60"/>
          <p:cNvSpPr/>
          <p:nvPr/>
        </p:nvSpPr>
        <p:spPr>
          <a:xfrm flipH="1">
            <a:off x="6454348" y="1799929"/>
            <a:ext cx="902495" cy="1221358"/>
          </a:xfrm>
          <a:custGeom>
            <a:avLst/>
            <a:gdLst>
              <a:gd name="connsiteX0" fmla="*/ 856821 w 904446"/>
              <a:gd name="connsiteY0" fmla="*/ 1307968 h 1340047"/>
              <a:gd name="connsiteX1" fmla="*/ 456771 w 904446"/>
              <a:gd name="connsiteY1" fmla="*/ 1307968 h 1340047"/>
              <a:gd name="connsiteX2" fmla="*/ 28146 w 904446"/>
              <a:gd name="connsiteY2" fmla="*/ 974593 h 1340047"/>
              <a:gd name="connsiteX3" fmla="*/ 37671 w 904446"/>
              <a:gd name="connsiteY3" fmla="*/ 565018 h 1340047"/>
              <a:gd name="connsiteX4" fmla="*/ 9096 w 904446"/>
              <a:gd name="connsiteY4" fmla="*/ 107818 h 1340047"/>
              <a:gd name="connsiteX5" fmla="*/ 142446 w 904446"/>
              <a:gd name="connsiteY5" fmla="*/ 69718 h 1340047"/>
              <a:gd name="connsiteX6" fmla="*/ 161496 w 904446"/>
              <a:gd name="connsiteY6" fmla="*/ 926968 h 1340047"/>
              <a:gd name="connsiteX7" fmla="*/ 494871 w 904446"/>
              <a:gd name="connsiteY7" fmla="*/ 1184143 h 1340047"/>
              <a:gd name="connsiteX8" fmla="*/ 904446 w 904446"/>
              <a:gd name="connsiteY8" fmla="*/ 1222243 h 1340047"/>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293235 h 1311190"/>
              <a:gd name="connsiteX1" fmla="*/ 356593 w 899518"/>
              <a:gd name="connsiteY1" fmla="*/ 1264660 h 1311190"/>
              <a:gd name="connsiteX2" fmla="*/ 23218 w 899518"/>
              <a:gd name="connsiteY2" fmla="*/ 959860 h 1311190"/>
              <a:gd name="connsiteX3" fmla="*/ 32743 w 899518"/>
              <a:gd name="connsiteY3" fmla="*/ 550285 h 1311190"/>
              <a:gd name="connsiteX4" fmla="*/ 4168 w 899518"/>
              <a:gd name="connsiteY4" fmla="*/ 93085 h 1311190"/>
              <a:gd name="connsiteX5" fmla="*/ 137518 w 899518"/>
              <a:gd name="connsiteY5" fmla="*/ 54985 h 1311190"/>
              <a:gd name="connsiteX6" fmla="*/ 156568 w 899518"/>
              <a:gd name="connsiteY6" fmla="*/ 912235 h 1311190"/>
              <a:gd name="connsiteX7" fmla="*/ 489943 w 899518"/>
              <a:gd name="connsiteY7" fmla="*/ 1169410 h 1311190"/>
              <a:gd name="connsiteX8" fmla="*/ 899518 w 899518"/>
              <a:gd name="connsiteY8" fmla="*/ 1207510 h 1311190"/>
              <a:gd name="connsiteX0" fmla="*/ 851893 w 899518"/>
              <a:gd name="connsiteY0" fmla="*/ 1264513 h 1282468"/>
              <a:gd name="connsiteX1" fmla="*/ 356593 w 899518"/>
              <a:gd name="connsiteY1" fmla="*/ 1235938 h 1282468"/>
              <a:gd name="connsiteX2" fmla="*/ 23218 w 899518"/>
              <a:gd name="connsiteY2" fmla="*/ 931138 h 1282468"/>
              <a:gd name="connsiteX3" fmla="*/ 32743 w 899518"/>
              <a:gd name="connsiteY3" fmla="*/ 521563 h 1282468"/>
              <a:gd name="connsiteX4" fmla="*/ 4168 w 899518"/>
              <a:gd name="connsiteY4" fmla="*/ 64363 h 1282468"/>
              <a:gd name="connsiteX5" fmla="*/ 137518 w 899518"/>
              <a:gd name="connsiteY5" fmla="*/ 64363 h 1282468"/>
              <a:gd name="connsiteX6" fmla="*/ 156568 w 899518"/>
              <a:gd name="connsiteY6" fmla="*/ 883513 h 1282468"/>
              <a:gd name="connsiteX7" fmla="*/ 489943 w 899518"/>
              <a:gd name="connsiteY7" fmla="*/ 1140688 h 1282468"/>
              <a:gd name="connsiteX8" fmla="*/ 899518 w 899518"/>
              <a:gd name="connsiteY8" fmla="*/ 1178788 h 1282468"/>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5983 w 903608"/>
              <a:gd name="connsiteY0" fmla="*/ 1210899 h 1228854"/>
              <a:gd name="connsiteX1" fmla="*/ 360683 w 903608"/>
              <a:gd name="connsiteY1" fmla="*/ 1182324 h 1228854"/>
              <a:gd name="connsiteX2" fmla="*/ 27308 w 903608"/>
              <a:gd name="connsiteY2" fmla="*/ 877524 h 1228854"/>
              <a:gd name="connsiteX3" fmla="*/ 17783 w 903608"/>
              <a:gd name="connsiteY3" fmla="*/ 467949 h 1228854"/>
              <a:gd name="connsiteX4" fmla="*/ 8258 w 903608"/>
              <a:gd name="connsiteY4" fmla="*/ 10749 h 1228854"/>
              <a:gd name="connsiteX5" fmla="*/ 141608 w 903608"/>
              <a:gd name="connsiteY5" fmla="*/ 10749 h 1228854"/>
              <a:gd name="connsiteX6" fmla="*/ 160658 w 903608"/>
              <a:gd name="connsiteY6" fmla="*/ 829899 h 1228854"/>
              <a:gd name="connsiteX7" fmla="*/ 494033 w 903608"/>
              <a:gd name="connsiteY7" fmla="*/ 1087074 h 1228854"/>
              <a:gd name="connsiteX8" fmla="*/ 903608 w 903608"/>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096599 h 1228854"/>
              <a:gd name="connsiteX0" fmla="*/ 854870 w 902495"/>
              <a:gd name="connsiteY0" fmla="*/ 1210899 h 1220095"/>
              <a:gd name="connsiteX1" fmla="*/ 302420 w 902495"/>
              <a:gd name="connsiteY1" fmla="*/ 1144224 h 1220095"/>
              <a:gd name="connsiteX2" fmla="*/ 54770 w 902495"/>
              <a:gd name="connsiteY2" fmla="*/ 877524 h 1220095"/>
              <a:gd name="connsiteX3" fmla="*/ 16670 w 902495"/>
              <a:gd name="connsiteY3" fmla="*/ 467949 h 1220095"/>
              <a:gd name="connsiteX4" fmla="*/ 7145 w 902495"/>
              <a:gd name="connsiteY4" fmla="*/ 10749 h 1220095"/>
              <a:gd name="connsiteX5" fmla="*/ 140495 w 902495"/>
              <a:gd name="connsiteY5" fmla="*/ 10749 h 1220095"/>
              <a:gd name="connsiteX6" fmla="*/ 159545 w 902495"/>
              <a:gd name="connsiteY6" fmla="*/ 829899 h 1220095"/>
              <a:gd name="connsiteX7" fmla="*/ 492920 w 902495"/>
              <a:gd name="connsiteY7" fmla="*/ 1087074 h 1220095"/>
              <a:gd name="connsiteX8" fmla="*/ 902495 w 902495"/>
              <a:gd name="connsiteY8" fmla="*/ 1096599 h 1220095"/>
              <a:gd name="connsiteX0" fmla="*/ 854870 w 902495"/>
              <a:gd name="connsiteY0" fmla="*/ 1210899 h 1221358"/>
              <a:gd name="connsiteX1" fmla="*/ 302420 w 902495"/>
              <a:gd name="connsiteY1" fmla="*/ 1144224 h 1221358"/>
              <a:gd name="connsiteX2" fmla="*/ 54770 w 902495"/>
              <a:gd name="connsiteY2" fmla="*/ 877524 h 1221358"/>
              <a:gd name="connsiteX3" fmla="*/ 16670 w 902495"/>
              <a:gd name="connsiteY3" fmla="*/ 467949 h 1221358"/>
              <a:gd name="connsiteX4" fmla="*/ 7145 w 902495"/>
              <a:gd name="connsiteY4" fmla="*/ 10749 h 1221358"/>
              <a:gd name="connsiteX5" fmla="*/ 140495 w 902495"/>
              <a:gd name="connsiteY5" fmla="*/ 10749 h 1221358"/>
              <a:gd name="connsiteX6" fmla="*/ 159545 w 902495"/>
              <a:gd name="connsiteY6" fmla="*/ 829899 h 1221358"/>
              <a:gd name="connsiteX7" fmla="*/ 492920 w 902495"/>
              <a:gd name="connsiteY7" fmla="*/ 1087074 h 1221358"/>
              <a:gd name="connsiteX8" fmla="*/ 902495 w 902495"/>
              <a:gd name="connsiteY8" fmla="*/ 1096599 h 122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495" h="1221358">
                <a:moveTo>
                  <a:pt x="854870" y="1210899"/>
                </a:moveTo>
                <a:cubicBezTo>
                  <a:pt x="723901" y="1238680"/>
                  <a:pt x="416720" y="1209311"/>
                  <a:pt x="302420" y="1144224"/>
                </a:cubicBezTo>
                <a:cubicBezTo>
                  <a:pt x="188120" y="1079137"/>
                  <a:pt x="102395" y="990236"/>
                  <a:pt x="54770" y="877524"/>
                </a:cubicBezTo>
                <a:cubicBezTo>
                  <a:pt x="7145" y="764812"/>
                  <a:pt x="24608" y="612412"/>
                  <a:pt x="16670" y="467949"/>
                </a:cubicBezTo>
                <a:cubicBezTo>
                  <a:pt x="8733" y="323487"/>
                  <a:pt x="-10317" y="93299"/>
                  <a:pt x="7145" y="10749"/>
                </a:cubicBezTo>
                <a:cubicBezTo>
                  <a:pt x="91282" y="-5126"/>
                  <a:pt x="67470" y="-1951"/>
                  <a:pt x="140495" y="10749"/>
                </a:cubicBezTo>
                <a:cubicBezTo>
                  <a:pt x="137320" y="194899"/>
                  <a:pt x="100807" y="650511"/>
                  <a:pt x="159545" y="829899"/>
                </a:cubicBezTo>
                <a:cubicBezTo>
                  <a:pt x="218283" y="1009287"/>
                  <a:pt x="369095" y="1042624"/>
                  <a:pt x="492920" y="1087074"/>
                </a:cubicBezTo>
                <a:cubicBezTo>
                  <a:pt x="616745" y="1131524"/>
                  <a:pt x="759620" y="1102155"/>
                  <a:pt x="902495" y="1096599"/>
                </a:cubicBez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Double flèche horizontale 89"/>
          <p:cNvSpPr>
            <a:spLocks noChangeArrowheads="1"/>
          </p:cNvSpPr>
          <p:nvPr/>
        </p:nvSpPr>
        <p:spPr bwMode="auto">
          <a:xfrm>
            <a:off x="5501106" y="2317870"/>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64" name="Double flèche horizontale 89"/>
          <p:cNvSpPr>
            <a:spLocks noChangeArrowheads="1"/>
          </p:cNvSpPr>
          <p:nvPr/>
        </p:nvSpPr>
        <p:spPr bwMode="auto">
          <a:xfrm>
            <a:off x="7056124" y="2317870"/>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65" name="Rectangle 116"/>
          <p:cNvSpPr>
            <a:spLocks noChangeArrowheads="1"/>
          </p:cNvSpPr>
          <p:nvPr/>
        </p:nvSpPr>
        <p:spPr bwMode="auto">
          <a:xfrm>
            <a:off x="127000" y="127000"/>
            <a:ext cx="8028172"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200" b="1" dirty="0" smtClean="0">
                <a:latin typeface="Arial" charset="0"/>
              </a:rPr>
              <a:t>MISE EN POSITION AVEC DEFORMATIONS SYMETRIQUES</a:t>
            </a:r>
            <a:endParaRPr lang="fr-FR" altLang="fr-FR" sz="2200" b="1" dirty="0">
              <a:latin typeface="Arial" charset="0"/>
            </a:endParaRPr>
          </a:p>
        </p:txBody>
      </p:sp>
      <p:sp>
        <p:nvSpPr>
          <p:cNvPr id="17" name="ZoneTexte 16"/>
          <p:cNvSpPr txBox="1"/>
          <p:nvPr/>
        </p:nvSpPr>
        <p:spPr>
          <a:xfrm>
            <a:off x="375082" y="659544"/>
            <a:ext cx="8183843" cy="400110"/>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La déformation de l'une des pièces compense la différence d'entraxes.</a:t>
            </a:r>
            <a:endParaRPr lang="fr-FR" sz="2000" dirty="0">
              <a:latin typeface="Arial" panose="020B0604020202020204" pitchFamily="34" charset="0"/>
              <a:cs typeface="Arial" panose="020B0604020202020204" pitchFamily="34" charset="0"/>
            </a:endParaRPr>
          </a:p>
        </p:txBody>
      </p:sp>
      <p:grpSp>
        <p:nvGrpSpPr>
          <p:cNvPr id="70" name="Groupe 69"/>
          <p:cNvGrpSpPr/>
          <p:nvPr/>
        </p:nvGrpSpPr>
        <p:grpSpPr>
          <a:xfrm>
            <a:off x="1154777" y="3834290"/>
            <a:ext cx="993776" cy="814388"/>
            <a:chOff x="8208998" y="766197"/>
            <a:chExt cx="637434" cy="522370"/>
          </a:xfrm>
        </p:grpSpPr>
        <p:cxnSp>
          <p:nvCxnSpPr>
            <p:cNvPr id="71" name="Connecteur droit avec flèche 70"/>
            <p:cNvCxnSpPr/>
            <p:nvPr/>
          </p:nvCxnSpPr>
          <p:spPr>
            <a:xfrm flipV="1">
              <a:off x="8741089" y="1068261"/>
              <a:ext cx="105343" cy="41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2" name="Connecteur droit avec flèche 71"/>
            <p:cNvCxnSpPr/>
            <p:nvPr/>
          </p:nvCxnSpPr>
          <p:spPr>
            <a:xfrm flipH="1">
              <a:off x="8208998" y="1082251"/>
              <a:ext cx="253076"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3" name="Connecteur droit avec flèche 72"/>
            <p:cNvCxnSpPr/>
            <p:nvPr/>
          </p:nvCxnSpPr>
          <p:spPr>
            <a:xfrm rot="5400000" flipH="1">
              <a:off x="8529519" y="844719"/>
              <a:ext cx="157043"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4" name="Connecteur droit avec flèche 73"/>
            <p:cNvCxnSpPr/>
            <p:nvPr/>
          </p:nvCxnSpPr>
          <p:spPr>
            <a:xfrm flipV="1">
              <a:off x="8704538" y="877938"/>
              <a:ext cx="73101" cy="7852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5" name="Connecteur droit avec flèche 74"/>
            <p:cNvCxnSpPr/>
            <p:nvPr/>
          </p:nvCxnSpPr>
          <p:spPr>
            <a:xfrm flipH="1" flipV="1">
              <a:off x="8398621" y="907831"/>
              <a:ext cx="73101" cy="7852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6" name="Connecteur droit avec flèche 75"/>
            <p:cNvCxnSpPr/>
            <p:nvPr/>
          </p:nvCxnSpPr>
          <p:spPr>
            <a:xfrm>
              <a:off x="8722622" y="1180152"/>
              <a:ext cx="73101" cy="7852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7" name="Connecteur droit avec flèche 76"/>
            <p:cNvCxnSpPr/>
            <p:nvPr/>
          </p:nvCxnSpPr>
          <p:spPr>
            <a:xfrm flipH="1">
              <a:off x="8416705" y="1210045"/>
              <a:ext cx="73101" cy="7852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91" name="Ellipse 99"/>
          <p:cNvSpPr/>
          <p:nvPr/>
        </p:nvSpPr>
        <p:spPr>
          <a:xfrm rot="16200000">
            <a:off x="3635888" y="3868954"/>
            <a:ext cx="907634" cy="910358"/>
          </a:xfrm>
          <a:custGeom>
            <a:avLst/>
            <a:gdLst>
              <a:gd name="connsiteX0" fmla="*/ 0 w 300286"/>
              <a:gd name="connsiteY0" fmla="*/ 150143 h 300286"/>
              <a:gd name="connsiteX1" fmla="*/ 150143 w 300286"/>
              <a:gd name="connsiteY1" fmla="*/ 0 h 300286"/>
              <a:gd name="connsiteX2" fmla="*/ 300286 w 300286"/>
              <a:gd name="connsiteY2" fmla="*/ 150143 h 300286"/>
              <a:gd name="connsiteX3" fmla="*/ 150143 w 300286"/>
              <a:gd name="connsiteY3" fmla="*/ 300286 h 300286"/>
              <a:gd name="connsiteX4" fmla="*/ 0 w 300286"/>
              <a:gd name="connsiteY4" fmla="*/ 150143 h 300286"/>
              <a:gd name="connsiteX0" fmla="*/ 4435 w 304721"/>
              <a:gd name="connsiteY0" fmla="*/ 154977 h 305120"/>
              <a:gd name="connsiteX1" fmla="*/ 49940 w 304721"/>
              <a:gd name="connsiteY1" fmla="*/ 47654 h 305120"/>
              <a:gd name="connsiteX2" fmla="*/ 154578 w 304721"/>
              <a:gd name="connsiteY2" fmla="*/ 4834 h 305120"/>
              <a:gd name="connsiteX3" fmla="*/ 304721 w 304721"/>
              <a:gd name="connsiteY3" fmla="*/ 154977 h 305120"/>
              <a:gd name="connsiteX4" fmla="*/ 154578 w 304721"/>
              <a:gd name="connsiteY4" fmla="*/ 305120 h 305120"/>
              <a:gd name="connsiteX5" fmla="*/ 4435 w 304721"/>
              <a:gd name="connsiteY5" fmla="*/ 154977 h 305120"/>
              <a:gd name="connsiteX0" fmla="*/ 2671 w 302957"/>
              <a:gd name="connsiteY0" fmla="*/ 154239 h 304382"/>
              <a:gd name="connsiteX1" fmla="*/ 63675 w 302957"/>
              <a:gd name="connsiteY1" fmla="*/ 52082 h 304382"/>
              <a:gd name="connsiteX2" fmla="*/ 152814 w 302957"/>
              <a:gd name="connsiteY2" fmla="*/ 4096 h 304382"/>
              <a:gd name="connsiteX3" fmla="*/ 302957 w 302957"/>
              <a:gd name="connsiteY3" fmla="*/ 154239 h 304382"/>
              <a:gd name="connsiteX4" fmla="*/ 152814 w 302957"/>
              <a:gd name="connsiteY4" fmla="*/ 304382 h 304382"/>
              <a:gd name="connsiteX5" fmla="*/ 2671 w 302957"/>
              <a:gd name="connsiteY5" fmla="*/ 154239 h 304382"/>
              <a:gd name="connsiteX0" fmla="*/ 2671 w 306157"/>
              <a:gd name="connsiteY0" fmla="*/ 152024 h 302167"/>
              <a:gd name="connsiteX1" fmla="*/ 63675 w 306157"/>
              <a:gd name="connsiteY1" fmla="*/ 49867 h 302167"/>
              <a:gd name="connsiteX2" fmla="*/ 152814 w 306157"/>
              <a:gd name="connsiteY2" fmla="*/ 1881 h 302167"/>
              <a:gd name="connsiteX3" fmla="*/ 254821 w 306157"/>
              <a:gd name="connsiteY3" fmla="*/ 24037 h 302167"/>
              <a:gd name="connsiteX4" fmla="*/ 302957 w 306157"/>
              <a:gd name="connsiteY4" fmla="*/ 152024 h 302167"/>
              <a:gd name="connsiteX5" fmla="*/ 152814 w 306157"/>
              <a:gd name="connsiteY5" fmla="*/ 302167 h 302167"/>
              <a:gd name="connsiteX6" fmla="*/ 2671 w 306157"/>
              <a:gd name="connsiteY6" fmla="*/ 152024 h 302167"/>
              <a:gd name="connsiteX0" fmla="*/ 2671 w 303297"/>
              <a:gd name="connsiteY0" fmla="*/ 152024 h 305903"/>
              <a:gd name="connsiteX1" fmla="*/ 63675 w 303297"/>
              <a:gd name="connsiteY1" fmla="*/ 49867 h 305903"/>
              <a:gd name="connsiteX2" fmla="*/ 152814 w 303297"/>
              <a:gd name="connsiteY2" fmla="*/ 1881 h 305903"/>
              <a:gd name="connsiteX3" fmla="*/ 254821 w 303297"/>
              <a:gd name="connsiteY3" fmla="*/ 24037 h 305903"/>
              <a:gd name="connsiteX4" fmla="*/ 302957 w 303297"/>
              <a:gd name="connsiteY4" fmla="*/ 152024 h 305903"/>
              <a:gd name="connsiteX5" fmla="*/ 275486 w 303297"/>
              <a:gd name="connsiteY5" fmla="*/ 251345 h 305903"/>
              <a:gd name="connsiteX6" fmla="*/ 152814 w 303297"/>
              <a:gd name="connsiteY6" fmla="*/ 302167 h 305903"/>
              <a:gd name="connsiteX7" fmla="*/ 2671 w 303297"/>
              <a:gd name="connsiteY7" fmla="*/ 152024 h 305903"/>
              <a:gd name="connsiteX0" fmla="*/ 754 w 301380"/>
              <a:gd name="connsiteY0" fmla="*/ 152024 h 302285"/>
              <a:gd name="connsiteX1" fmla="*/ 61758 w 301380"/>
              <a:gd name="connsiteY1" fmla="*/ 49867 h 302285"/>
              <a:gd name="connsiteX2" fmla="*/ 150897 w 301380"/>
              <a:gd name="connsiteY2" fmla="*/ 1881 h 302285"/>
              <a:gd name="connsiteX3" fmla="*/ 252904 w 301380"/>
              <a:gd name="connsiteY3" fmla="*/ 24037 h 302285"/>
              <a:gd name="connsiteX4" fmla="*/ 301040 w 301380"/>
              <a:gd name="connsiteY4" fmla="*/ 152024 h 302285"/>
              <a:gd name="connsiteX5" fmla="*/ 273569 w 301380"/>
              <a:gd name="connsiteY5" fmla="*/ 251345 h 302285"/>
              <a:gd name="connsiteX6" fmla="*/ 150897 w 301380"/>
              <a:gd name="connsiteY6" fmla="*/ 302167 h 302285"/>
              <a:gd name="connsiteX7" fmla="*/ 35928 w 301380"/>
              <a:gd name="connsiteY7" fmla="*/ 261677 h 302285"/>
              <a:gd name="connsiteX8" fmla="*/ 754 w 301380"/>
              <a:gd name="connsiteY8" fmla="*/ 152024 h 3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380" h="302285">
                <a:moveTo>
                  <a:pt x="754" y="152024"/>
                </a:moveTo>
                <a:cubicBezTo>
                  <a:pt x="5059" y="116722"/>
                  <a:pt x="36734" y="74891"/>
                  <a:pt x="61758" y="49867"/>
                </a:cubicBezTo>
                <a:cubicBezTo>
                  <a:pt x="86782" y="24843"/>
                  <a:pt x="119040" y="6186"/>
                  <a:pt x="150897" y="1881"/>
                </a:cubicBezTo>
                <a:cubicBezTo>
                  <a:pt x="182754" y="-2424"/>
                  <a:pt x="227880" y="-987"/>
                  <a:pt x="252904" y="24037"/>
                </a:cubicBezTo>
                <a:cubicBezTo>
                  <a:pt x="277928" y="49061"/>
                  <a:pt x="299318" y="117583"/>
                  <a:pt x="301040" y="152024"/>
                </a:cubicBezTo>
                <a:cubicBezTo>
                  <a:pt x="302762" y="186465"/>
                  <a:pt x="298593" y="226321"/>
                  <a:pt x="273569" y="251345"/>
                </a:cubicBezTo>
                <a:cubicBezTo>
                  <a:pt x="248545" y="276369"/>
                  <a:pt x="190504" y="300445"/>
                  <a:pt x="150897" y="302167"/>
                </a:cubicBezTo>
                <a:cubicBezTo>
                  <a:pt x="111290" y="303889"/>
                  <a:pt x="60952" y="286701"/>
                  <a:pt x="35928" y="261677"/>
                </a:cubicBezTo>
                <a:cubicBezTo>
                  <a:pt x="10904" y="236653"/>
                  <a:pt x="-3551" y="187326"/>
                  <a:pt x="754" y="152024"/>
                </a:cubicBezTo>
                <a:close/>
              </a:path>
            </a:pathLst>
          </a:custGeom>
          <a:solidFill>
            <a:srgbClr val="FFFF6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2" name="Ellipse 91"/>
          <p:cNvSpPr/>
          <p:nvPr/>
        </p:nvSpPr>
        <p:spPr>
          <a:xfrm rot="16200000">
            <a:off x="3923275" y="4141919"/>
            <a:ext cx="280424" cy="28042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Ellipse 92"/>
          <p:cNvSpPr/>
          <p:nvPr/>
        </p:nvSpPr>
        <p:spPr>
          <a:xfrm rot="16200000">
            <a:off x="3914615" y="4172915"/>
            <a:ext cx="302436" cy="302436"/>
          </a:xfrm>
          <a:prstGeom prst="ellipse">
            <a:avLst/>
          </a:prstGeom>
          <a:solidFill>
            <a:srgbClr val="FFFF66"/>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6" name="Connecteur droit avec flèche 95"/>
          <p:cNvCxnSpPr/>
          <p:nvPr/>
        </p:nvCxnSpPr>
        <p:spPr>
          <a:xfrm rot="16200000" flipV="1">
            <a:off x="4007915" y="3974229"/>
            <a:ext cx="164232" cy="65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97" name="Connecteur droit avec flèche 96"/>
          <p:cNvCxnSpPr>
            <a:endCxn id="91" idx="0"/>
          </p:cNvCxnSpPr>
          <p:nvPr/>
        </p:nvCxnSpPr>
        <p:spPr>
          <a:xfrm flipH="1">
            <a:off x="4092360" y="4491663"/>
            <a:ext cx="19156" cy="284016"/>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p:nvPr/>
        </p:nvCxnSpPr>
        <p:spPr>
          <a:xfrm flipH="1">
            <a:off x="3618781" y="4264097"/>
            <a:ext cx="244834"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99" name="Connecteur droit avec flèche 98"/>
          <p:cNvCxnSpPr/>
          <p:nvPr/>
        </p:nvCxnSpPr>
        <p:spPr>
          <a:xfrm rot="16200000" flipV="1">
            <a:off x="3797213" y="3995463"/>
            <a:ext cx="113966" cy="12241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0" name="Connecteur droit avec flèche 99"/>
          <p:cNvCxnSpPr/>
          <p:nvPr/>
        </p:nvCxnSpPr>
        <p:spPr>
          <a:xfrm rot="16200000" flipH="1" flipV="1">
            <a:off x="3843817" y="4472396"/>
            <a:ext cx="113966" cy="12241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1" name="Connecteur droit avec flèche 100"/>
          <p:cNvCxnSpPr/>
          <p:nvPr/>
        </p:nvCxnSpPr>
        <p:spPr>
          <a:xfrm flipV="1">
            <a:off x="4264146" y="3892439"/>
            <a:ext cx="169022" cy="193023"/>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2" name="Connecteur droit avec flèche 101"/>
          <p:cNvCxnSpPr/>
          <p:nvPr/>
        </p:nvCxnSpPr>
        <p:spPr>
          <a:xfrm rot="16200000" flipH="1">
            <a:off x="4314976" y="4444202"/>
            <a:ext cx="113966" cy="12241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4" name="Connecteur droit avec flèche 103"/>
          <p:cNvCxnSpPr/>
          <p:nvPr/>
        </p:nvCxnSpPr>
        <p:spPr>
          <a:xfrm rot="10800000" flipH="1">
            <a:off x="4394149" y="4285711"/>
            <a:ext cx="244834"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5" name="Forme libre 104"/>
          <p:cNvSpPr/>
          <p:nvPr/>
        </p:nvSpPr>
        <p:spPr>
          <a:xfrm>
            <a:off x="5781752" y="3685124"/>
            <a:ext cx="854870" cy="1221358"/>
          </a:xfrm>
          <a:custGeom>
            <a:avLst/>
            <a:gdLst>
              <a:gd name="connsiteX0" fmla="*/ 856821 w 904446"/>
              <a:gd name="connsiteY0" fmla="*/ 1307968 h 1340047"/>
              <a:gd name="connsiteX1" fmla="*/ 456771 w 904446"/>
              <a:gd name="connsiteY1" fmla="*/ 1307968 h 1340047"/>
              <a:gd name="connsiteX2" fmla="*/ 28146 w 904446"/>
              <a:gd name="connsiteY2" fmla="*/ 974593 h 1340047"/>
              <a:gd name="connsiteX3" fmla="*/ 37671 w 904446"/>
              <a:gd name="connsiteY3" fmla="*/ 565018 h 1340047"/>
              <a:gd name="connsiteX4" fmla="*/ 9096 w 904446"/>
              <a:gd name="connsiteY4" fmla="*/ 107818 h 1340047"/>
              <a:gd name="connsiteX5" fmla="*/ 142446 w 904446"/>
              <a:gd name="connsiteY5" fmla="*/ 69718 h 1340047"/>
              <a:gd name="connsiteX6" fmla="*/ 161496 w 904446"/>
              <a:gd name="connsiteY6" fmla="*/ 926968 h 1340047"/>
              <a:gd name="connsiteX7" fmla="*/ 494871 w 904446"/>
              <a:gd name="connsiteY7" fmla="*/ 1184143 h 1340047"/>
              <a:gd name="connsiteX8" fmla="*/ 904446 w 904446"/>
              <a:gd name="connsiteY8" fmla="*/ 1222243 h 1340047"/>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293235 h 1311190"/>
              <a:gd name="connsiteX1" fmla="*/ 356593 w 899518"/>
              <a:gd name="connsiteY1" fmla="*/ 1264660 h 1311190"/>
              <a:gd name="connsiteX2" fmla="*/ 23218 w 899518"/>
              <a:gd name="connsiteY2" fmla="*/ 959860 h 1311190"/>
              <a:gd name="connsiteX3" fmla="*/ 32743 w 899518"/>
              <a:gd name="connsiteY3" fmla="*/ 550285 h 1311190"/>
              <a:gd name="connsiteX4" fmla="*/ 4168 w 899518"/>
              <a:gd name="connsiteY4" fmla="*/ 93085 h 1311190"/>
              <a:gd name="connsiteX5" fmla="*/ 137518 w 899518"/>
              <a:gd name="connsiteY5" fmla="*/ 54985 h 1311190"/>
              <a:gd name="connsiteX6" fmla="*/ 156568 w 899518"/>
              <a:gd name="connsiteY6" fmla="*/ 912235 h 1311190"/>
              <a:gd name="connsiteX7" fmla="*/ 489943 w 899518"/>
              <a:gd name="connsiteY7" fmla="*/ 1169410 h 1311190"/>
              <a:gd name="connsiteX8" fmla="*/ 899518 w 899518"/>
              <a:gd name="connsiteY8" fmla="*/ 1207510 h 1311190"/>
              <a:gd name="connsiteX0" fmla="*/ 851893 w 899518"/>
              <a:gd name="connsiteY0" fmla="*/ 1264513 h 1282468"/>
              <a:gd name="connsiteX1" fmla="*/ 356593 w 899518"/>
              <a:gd name="connsiteY1" fmla="*/ 1235938 h 1282468"/>
              <a:gd name="connsiteX2" fmla="*/ 23218 w 899518"/>
              <a:gd name="connsiteY2" fmla="*/ 931138 h 1282468"/>
              <a:gd name="connsiteX3" fmla="*/ 32743 w 899518"/>
              <a:gd name="connsiteY3" fmla="*/ 521563 h 1282468"/>
              <a:gd name="connsiteX4" fmla="*/ 4168 w 899518"/>
              <a:gd name="connsiteY4" fmla="*/ 64363 h 1282468"/>
              <a:gd name="connsiteX5" fmla="*/ 137518 w 899518"/>
              <a:gd name="connsiteY5" fmla="*/ 64363 h 1282468"/>
              <a:gd name="connsiteX6" fmla="*/ 156568 w 899518"/>
              <a:gd name="connsiteY6" fmla="*/ 883513 h 1282468"/>
              <a:gd name="connsiteX7" fmla="*/ 489943 w 899518"/>
              <a:gd name="connsiteY7" fmla="*/ 1140688 h 1282468"/>
              <a:gd name="connsiteX8" fmla="*/ 899518 w 899518"/>
              <a:gd name="connsiteY8" fmla="*/ 1178788 h 1282468"/>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5983 w 903608"/>
              <a:gd name="connsiteY0" fmla="*/ 1210899 h 1228854"/>
              <a:gd name="connsiteX1" fmla="*/ 360683 w 903608"/>
              <a:gd name="connsiteY1" fmla="*/ 1182324 h 1228854"/>
              <a:gd name="connsiteX2" fmla="*/ 27308 w 903608"/>
              <a:gd name="connsiteY2" fmla="*/ 877524 h 1228854"/>
              <a:gd name="connsiteX3" fmla="*/ 17783 w 903608"/>
              <a:gd name="connsiteY3" fmla="*/ 467949 h 1228854"/>
              <a:gd name="connsiteX4" fmla="*/ 8258 w 903608"/>
              <a:gd name="connsiteY4" fmla="*/ 10749 h 1228854"/>
              <a:gd name="connsiteX5" fmla="*/ 141608 w 903608"/>
              <a:gd name="connsiteY5" fmla="*/ 10749 h 1228854"/>
              <a:gd name="connsiteX6" fmla="*/ 160658 w 903608"/>
              <a:gd name="connsiteY6" fmla="*/ 829899 h 1228854"/>
              <a:gd name="connsiteX7" fmla="*/ 494033 w 903608"/>
              <a:gd name="connsiteY7" fmla="*/ 1087074 h 1228854"/>
              <a:gd name="connsiteX8" fmla="*/ 903608 w 903608"/>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096599 h 1228854"/>
              <a:gd name="connsiteX0" fmla="*/ 854870 w 902495"/>
              <a:gd name="connsiteY0" fmla="*/ 1210899 h 1220095"/>
              <a:gd name="connsiteX1" fmla="*/ 302420 w 902495"/>
              <a:gd name="connsiteY1" fmla="*/ 1144224 h 1220095"/>
              <a:gd name="connsiteX2" fmla="*/ 54770 w 902495"/>
              <a:gd name="connsiteY2" fmla="*/ 877524 h 1220095"/>
              <a:gd name="connsiteX3" fmla="*/ 16670 w 902495"/>
              <a:gd name="connsiteY3" fmla="*/ 467949 h 1220095"/>
              <a:gd name="connsiteX4" fmla="*/ 7145 w 902495"/>
              <a:gd name="connsiteY4" fmla="*/ 10749 h 1220095"/>
              <a:gd name="connsiteX5" fmla="*/ 140495 w 902495"/>
              <a:gd name="connsiteY5" fmla="*/ 10749 h 1220095"/>
              <a:gd name="connsiteX6" fmla="*/ 159545 w 902495"/>
              <a:gd name="connsiteY6" fmla="*/ 829899 h 1220095"/>
              <a:gd name="connsiteX7" fmla="*/ 492920 w 902495"/>
              <a:gd name="connsiteY7" fmla="*/ 1087074 h 1220095"/>
              <a:gd name="connsiteX8" fmla="*/ 902495 w 902495"/>
              <a:gd name="connsiteY8" fmla="*/ 1096599 h 1220095"/>
              <a:gd name="connsiteX0" fmla="*/ 854870 w 902495"/>
              <a:gd name="connsiteY0" fmla="*/ 1210899 h 1221358"/>
              <a:gd name="connsiteX1" fmla="*/ 302420 w 902495"/>
              <a:gd name="connsiteY1" fmla="*/ 1144224 h 1221358"/>
              <a:gd name="connsiteX2" fmla="*/ 54770 w 902495"/>
              <a:gd name="connsiteY2" fmla="*/ 877524 h 1221358"/>
              <a:gd name="connsiteX3" fmla="*/ 16670 w 902495"/>
              <a:gd name="connsiteY3" fmla="*/ 467949 h 1221358"/>
              <a:gd name="connsiteX4" fmla="*/ 7145 w 902495"/>
              <a:gd name="connsiteY4" fmla="*/ 10749 h 1221358"/>
              <a:gd name="connsiteX5" fmla="*/ 140495 w 902495"/>
              <a:gd name="connsiteY5" fmla="*/ 10749 h 1221358"/>
              <a:gd name="connsiteX6" fmla="*/ 159545 w 902495"/>
              <a:gd name="connsiteY6" fmla="*/ 829899 h 1221358"/>
              <a:gd name="connsiteX7" fmla="*/ 492920 w 902495"/>
              <a:gd name="connsiteY7" fmla="*/ 1087074 h 1221358"/>
              <a:gd name="connsiteX8" fmla="*/ 902495 w 902495"/>
              <a:gd name="connsiteY8" fmla="*/ 1096599 h 1221358"/>
              <a:gd name="connsiteX0" fmla="*/ 854870 w 854870"/>
              <a:gd name="connsiteY0" fmla="*/ 1210899 h 1221358"/>
              <a:gd name="connsiteX1" fmla="*/ 302420 w 854870"/>
              <a:gd name="connsiteY1" fmla="*/ 1144224 h 1221358"/>
              <a:gd name="connsiteX2" fmla="*/ 54770 w 854870"/>
              <a:gd name="connsiteY2" fmla="*/ 877524 h 1221358"/>
              <a:gd name="connsiteX3" fmla="*/ 16670 w 854870"/>
              <a:gd name="connsiteY3" fmla="*/ 467949 h 1221358"/>
              <a:gd name="connsiteX4" fmla="*/ 7145 w 854870"/>
              <a:gd name="connsiteY4" fmla="*/ 10749 h 1221358"/>
              <a:gd name="connsiteX5" fmla="*/ 140495 w 854870"/>
              <a:gd name="connsiteY5" fmla="*/ 10749 h 1221358"/>
              <a:gd name="connsiteX6" fmla="*/ 159545 w 854870"/>
              <a:gd name="connsiteY6" fmla="*/ 829899 h 1221358"/>
              <a:gd name="connsiteX7" fmla="*/ 492920 w 854870"/>
              <a:gd name="connsiteY7" fmla="*/ 1087074 h 1221358"/>
              <a:gd name="connsiteX8" fmla="*/ 835820 w 854870"/>
              <a:gd name="connsiteY8" fmla="*/ 1106124 h 122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4870" h="1221358">
                <a:moveTo>
                  <a:pt x="854870" y="1210899"/>
                </a:moveTo>
                <a:cubicBezTo>
                  <a:pt x="723901" y="1238680"/>
                  <a:pt x="416720" y="1209311"/>
                  <a:pt x="302420" y="1144224"/>
                </a:cubicBezTo>
                <a:cubicBezTo>
                  <a:pt x="188120" y="1079137"/>
                  <a:pt x="102395" y="990236"/>
                  <a:pt x="54770" y="877524"/>
                </a:cubicBezTo>
                <a:cubicBezTo>
                  <a:pt x="7145" y="764812"/>
                  <a:pt x="24608" y="612412"/>
                  <a:pt x="16670" y="467949"/>
                </a:cubicBezTo>
                <a:cubicBezTo>
                  <a:pt x="8733" y="323487"/>
                  <a:pt x="-10317" y="93299"/>
                  <a:pt x="7145" y="10749"/>
                </a:cubicBezTo>
                <a:cubicBezTo>
                  <a:pt x="91282" y="-5126"/>
                  <a:pt x="67470" y="-1951"/>
                  <a:pt x="140495" y="10749"/>
                </a:cubicBezTo>
                <a:cubicBezTo>
                  <a:pt x="137320" y="194899"/>
                  <a:pt x="100807" y="650511"/>
                  <a:pt x="159545" y="829899"/>
                </a:cubicBezTo>
                <a:cubicBezTo>
                  <a:pt x="218283" y="1009287"/>
                  <a:pt x="380208" y="1041037"/>
                  <a:pt x="492920" y="1087074"/>
                </a:cubicBezTo>
                <a:cubicBezTo>
                  <a:pt x="605633" y="1133112"/>
                  <a:pt x="692945" y="1111680"/>
                  <a:pt x="835820" y="1106124"/>
                </a:cubicBez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Forme libre 105"/>
          <p:cNvSpPr/>
          <p:nvPr/>
        </p:nvSpPr>
        <p:spPr>
          <a:xfrm flipH="1">
            <a:off x="6545485" y="3695188"/>
            <a:ext cx="902495" cy="1221358"/>
          </a:xfrm>
          <a:custGeom>
            <a:avLst/>
            <a:gdLst>
              <a:gd name="connsiteX0" fmla="*/ 856821 w 904446"/>
              <a:gd name="connsiteY0" fmla="*/ 1307968 h 1340047"/>
              <a:gd name="connsiteX1" fmla="*/ 456771 w 904446"/>
              <a:gd name="connsiteY1" fmla="*/ 1307968 h 1340047"/>
              <a:gd name="connsiteX2" fmla="*/ 28146 w 904446"/>
              <a:gd name="connsiteY2" fmla="*/ 974593 h 1340047"/>
              <a:gd name="connsiteX3" fmla="*/ 37671 w 904446"/>
              <a:gd name="connsiteY3" fmla="*/ 565018 h 1340047"/>
              <a:gd name="connsiteX4" fmla="*/ 9096 w 904446"/>
              <a:gd name="connsiteY4" fmla="*/ 107818 h 1340047"/>
              <a:gd name="connsiteX5" fmla="*/ 142446 w 904446"/>
              <a:gd name="connsiteY5" fmla="*/ 69718 h 1340047"/>
              <a:gd name="connsiteX6" fmla="*/ 161496 w 904446"/>
              <a:gd name="connsiteY6" fmla="*/ 926968 h 1340047"/>
              <a:gd name="connsiteX7" fmla="*/ 494871 w 904446"/>
              <a:gd name="connsiteY7" fmla="*/ 1184143 h 1340047"/>
              <a:gd name="connsiteX8" fmla="*/ 904446 w 904446"/>
              <a:gd name="connsiteY8" fmla="*/ 1222243 h 1340047"/>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307968 h 1325923"/>
              <a:gd name="connsiteX1" fmla="*/ 356593 w 899518"/>
              <a:gd name="connsiteY1" fmla="*/ 1279393 h 1325923"/>
              <a:gd name="connsiteX2" fmla="*/ 23218 w 899518"/>
              <a:gd name="connsiteY2" fmla="*/ 974593 h 1325923"/>
              <a:gd name="connsiteX3" fmla="*/ 32743 w 899518"/>
              <a:gd name="connsiteY3" fmla="*/ 565018 h 1325923"/>
              <a:gd name="connsiteX4" fmla="*/ 4168 w 899518"/>
              <a:gd name="connsiteY4" fmla="*/ 107818 h 1325923"/>
              <a:gd name="connsiteX5" fmla="*/ 137518 w 899518"/>
              <a:gd name="connsiteY5" fmla="*/ 69718 h 1325923"/>
              <a:gd name="connsiteX6" fmla="*/ 156568 w 899518"/>
              <a:gd name="connsiteY6" fmla="*/ 926968 h 1325923"/>
              <a:gd name="connsiteX7" fmla="*/ 489943 w 899518"/>
              <a:gd name="connsiteY7" fmla="*/ 1184143 h 1325923"/>
              <a:gd name="connsiteX8" fmla="*/ 899518 w 899518"/>
              <a:gd name="connsiteY8" fmla="*/ 1222243 h 1325923"/>
              <a:gd name="connsiteX0" fmla="*/ 851893 w 899518"/>
              <a:gd name="connsiteY0" fmla="*/ 1293235 h 1311190"/>
              <a:gd name="connsiteX1" fmla="*/ 356593 w 899518"/>
              <a:gd name="connsiteY1" fmla="*/ 1264660 h 1311190"/>
              <a:gd name="connsiteX2" fmla="*/ 23218 w 899518"/>
              <a:gd name="connsiteY2" fmla="*/ 959860 h 1311190"/>
              <a:gd name="connsiteX3" fmla="*/ 32743 w 899518"/>
              <a:gd name="connsiteY3" fmla="*/ 550285 h 1311190"/>
              <a:gd name="connsiteX4" fmla="*/ 4168 w 899518"/>
              <a:gd name="connsiteY4" fmla="*/ 93085 h 1311190"/>
              <a:gd name="connsiteX5" fmla="*/ 137518 w 899518"/>
              <a:gd name="connsiteY5" fmla="*/ 54985 h 1311190"/>
              <a:gd name="connsiteX6" fmla="*/ 156568 w 899518"/>
              <a:gd name="connsiteY6" fmla="*/ 912235 h 1311190"/>
              <a:gd name="connsiteX7" fmla="*/ 489943 w 899518"/>
              <a:gd name="connsiteY7" fmla="*/ 1169410 h 1311190"/>
              <a:gd name="connsiteX8" fmla="*/ 899518 w 899518"/>
              <a:gd name="connsiteY8" fmla="*/ 1207510 h 1311190"/>
              <a:gd name="connsiteX0" fmla="*/ 851893 w 899518"/>
              <a:gd name="connsiteY0" fmla="*/ 1264513 h 1282468"/>
              <a:gd name="connsiteX1" fmla="*/ 356593 w 899518"/>
              <a:gd name="connsiteY1" fmla="*/ 1235938 h 1282468"/>
              <a:gd name="connsiteX2" fmla="*/ 23218 w 899518"/>
              <a:gd name="connsiteY2" fmla="*/ 931138 h 1282468"/>
              <a:gd name="connsiteX3" fmla="*/ 32743 w 899518"/>
              <a:gd name="connsiteY3" fmla="*/ 521563 h 1282468"/>
              <a:gd name="connsiteX4" fmla="*/ 4168 w 899518"/>
              <a:gd name="connsiteY4" fmla="*/ 64363 h 1282468"/>
              <a:gd name="connsiteX5" fmla="*/ 137518 w 899518"/>
              <a:gd name="connsiteY5" fmla="*/ 64363 h 1282468"/>
              <a:gd name="connsiteX6" fmla="*/ 156568 w 899518"/>
              <a:gd name="connsiteY6" fmla="*/ 883513 h 1282468"/>
              <a:gd name="connsiteX7" fmla="*/ 489943 w 899518"/>
              <a:gd name="connsiteY7" fmla="*/ 1140688 h 1282468"/>
              <a:gd name="connsiteX8" fmla="*/ 899518 w 899518"/>
              <a:gd name="connsiteY8" fmla="*/ 1178788 h 1282468"/>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1893 w 899518"/>
              <a:gd name="connsiteY0" fmla="*/ 1210899 h 1228854"/>
              <a:gd name="connsiteX1" fmla="*/ 356593 w 899518"/>
              <a:gd name="connsiteY1" fmla="*/ 1182324 h 1228854"/>
              <a:gd name="connsiteX2" fmla="*/ 23218 w 899518"/>
              <a:gd name="connsiteY2" fmla="*/ 877524 h 1228854"/>
              <a:gd name="connsiteX3" fmla="*/ 32743 w 899518"/>
              <a:gd name="connsiteY3" fmla="*/ 467949 h 1228854"/>
              <a:gd name="connsiteX4" fmla="*/ 4168 w 899518"/>
              <a:gd name="connsiteY4" fmla="*/ 10749 h 1228854"/>
              <a:gd name="connsiteX5" fmla="*/ 137518 w 899518"/>
              <a:gd name="connsiteY5" fmla="*/ 10749 h 1228854"/>
              <a:gd name="connsiteX6" fmla="*/ 156568 w 899518"/>
              <a:gd name="connsiteY6" fmla="*/ 829899 h 1228854"/>
              <a:gd name="connsiteX7" fmla="*/ 489943 w 899518"/>
              <a:gd name="connsiteY7" fmla="*/ 1087074 h 1228854"/>
              <a:gd name="connsiteX8" fmla="*/ 899518 w 899518"/>
              <a:gd name="connsiteY8" fmla="*/ 1125174 h 1228854"/>
              <a:gd name="connsiteX0" fmla="*/ 855983 w 903608"/>
              <a:gd name="connsiteY0" fmla="*/ 1210899 h 1228854"/>
              <a:gd name="connsiteX1" fmla="*/ 360683 w 903608"/>
              <a:gd name="connsiteY1" fmla="*/ 1182324 h 1228854"/>
              <a:gd name="connsiteX2" fmla="*/ 27308 w 903608"/>
              <a:gd name="connsiteY2" fmla="*/ 877524 h 1228854"/>
              <a:gd name="connsiteX3" fmla="*/ 17783 w 903608"/>
              <a:gd name="connsiteY3" fmla="*/ 467949 h 1228854"/>
              <a:gd name="connsiteX4" fmla="*/ 8258 w 903608"/>
              <a:gd name="connsiteY4" fmla="*/ 10749 h 1228854"/>
              <a:gd name="connsiteX5" fmla="*/ 141608 w 903608"/>
              <a:gd name="connsiteY5" fmla="*/ 10749 h 1228854"/>
              <a:gd name="connsiteX6" fmla="*/ 160658 w 903608"/>
              <a:gd name="connsiteY6" fmla="*/ 829899 h 1228854"/>
              <a:gd name="connsiteX7" fmla="*/ 494033 w 903608"/>
              <a:gd name="connsiteY7" fmla="*/ 1087074 h 1228854"/>
              <a:gd name="connsiteX8" fmla="*/ 903608 w 903608"/>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125174 h 1228854"/>
              <a:gd name="connsiteX0" fmla="*/ 854870 w 902495"/>
              <a:gd name="connsiteY0" fmla="*/ 1210899 h 1228854"/>
              <a:gd name="connsiteX1" fmla="*/ 359570 w 902495"/>
              <a:gd name="connsiteY1" fmla="*/ 1182324 h 1228854"/>
              <a:gd name="connsiteX2" fmla="*/ 54770 w 902495"/>
              <a:gd name="connsiteY2" fmla="*/ 877524 h 1228854"/>
              <a:gd name="connsiteX3" fmla="*/ 16670 w 902495"/>
              <a:gd name="connsiteY3" fmla="*/ 467949 h 1228854"/>
              <a:gd name="connsiteX4" fmla="*/ 7145 w 902495"/>
              <a:gd name="connsiteY4" fmla="*/ 10749 h 1228854"/>
              <a:gd name="connsiteX5" fmla="*/ 140495 w 902495"/>
              <a:gd name="connsiteY5" fmla="*/ 10749 h 1228854"/>
              <a:gd name="connsiteX6" fmla="*/ 159545 w 902495"/>
              <a:gd name="connsiteY6" fmla="*/ 829899 h 1228854"/>
              <a:gd name="connsiteX7" fmla="*/ 492920 w 902495"/>
              <a:gd name="connsiteY7" fmla="*/ 1087074 h 1228854"/>
              <a:gd name="connsiteX8" fmla="*/ 902495 w 902495"/>
              <a:gd name="connsiteY8" fmla="*/ 1096599 h 1228854"/>
              <a:gd name="connsiteX0" fmla="*/ 854870 w 902495"/>
              <a:gd name="connsiteY0" fmla="*/ 1210899 h 1220095"/>
              <a:gd name="connsiteX1" fmla="*/ 302420 w 902495"/>
              <a:gd name="connsiteY1" fmla="*/ 1144224 h 1220095"/>
              <a:gd name="connsiteX2" fmla="*/ 54770 w 902495"/>
              <a:gd name="connsiteY2" fmla="*/ 877524 h 1220095"/>
              <a:gd name="connsiteX3" fmla="*/ 16670 w 902495"/>
              <a:gd name="connsiteY3" fmla="*/ 467949 h 1220095"/>
              <a:gd name="connsiteX4" fmla="*/ 7145 w 902495"/>
              <a:gd name="connsiteY4" fmla="*/ 10749 h 1220095"/>
              <a:gd name="connsiteX5" fmla="*/ 140495 w 902495"/>
              <a:gd name="connsiteY5" fmla="*/ 10749 h 1220095"/>
              <a:gd name="connsiteX6" fmla="*/ 159545 w 902495"/>
              <a:gd name="connsiteY6" fmla="*/ 829899 h 1220095"/>
              <a:gd name="connsiteX7" fmla="*/ 492920 w 902495"/>
              <a:gd name="connsiteY7" fmla="*/ 1087074 h 1220095"/>
              <a:gd name="connsiteX8" fmla="*/ 902495 w 902495"/>
              <a:gd name="connsiteY8" fmla="*/ 1096599 h 1220095"/>
              <a:gd name="connsiteX0" fmla="*/ 854870 w 902495"/>
              <a:gd name="connsiteY0" fmla="*/ 1210899 h 1221358"/>
              <a:gd name="connsiteX1" fmla="*/ 302420 w 902495"/>
              <a:gd name="connsiteY1" fmla="*/ 1144224 h 1221358"/>
              <a:gd name="connsiteX2" fmla="*/ 54770 w 902495"/>
              <a:gd name="connsiteY2" fmla="*/ 877524 h 1221358"/>
              <a:gd name="connsiteX3" fmla="*/ 16670 w 902495"/>
              <a:gd name="connsiteY3" fmla="*/ 467949 h 1221358"/>
              <a:gd name="connsiteX4" fmla="*/ 7145 w 902495"/>
              <a:gd name="connsiteY4" fmla="*/ 10749 h 1221358"/>
              <a:gd name="connsiteX5" fmla="*/ 140495 w 902495"/>
              <a:gd name="connsiteY5" fmla="*/ 10749 h 1221358"/>
              <a:gd name="connsiteX6" fmla="*/ 159545 w 902495"/>
              <a:gd name="connsiteY6" fmla="*/ 829899 h 1221358"/>
              <a:gd name="connsiteX7" fmla="*/ 492920 w 902495"/>
              <a:gd name="connsiteY7" fmla="*/ 1087074 h 1221358"/>
              <a:gd name="connsiteX8" fmla="*/ 902495 w 902495"/>
              <a:gd name="connsiteY8" fmla="*/ 1096599 h 122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495" h="1221358">
                <a:moveTo>
                  <a:pt x="854870" y="1210899"/>
                </a:moveTo>
                <a:cubicBezTo>
                  <a:pt x="723901" y="1238680"/>
                  <a:pt x="416720" y="1209311"/>
                  <a:pt x="302420" y="1144224"/>
                </a:cubicBezTo>
                <a:cubicBezTo>
                  <a:pt x="188120" y="1079137"/>
                  <a:pt x="102395" y="990236"/>
                  <a:pt x="54770" y="877524"/>
                </a:cubicBezTo>
                <a:cubicBezTo>
                  <a:pt x="7145" y="764812"/>
                  <a:pt x="24608" y="612412"/>
                  <a:pt x="16670" y="467949"/>
                </a:cubicBezTo>
                <a:cubicBezTo>
                  <a:pt x="8733" y="323487"/>
                  <a:pt x="-10317" y="93299"/>
                  <a:pt x="7145" y="10749"/>
                </a:cubicBezTo>
                <a:cubicBezTo>
                  <a:pt x="91282" y="-5126"/>
                  <a:pt x="67470" y="-1951"/>
                  <a:pt x="140495" y="10749"/>
                </a:cubicBezTo>
                <a:cubicBezTo>
                  <a:pt x="137320" y="194899"/>
                  <a:pt x="100807" y="650511"/>
                  <a:pt x="159545" y="829899"/>
                </a:cubicBezTo>
                <a:cubicBezTo>
                  <a:pt x="218283" y="1009287"/>
                  <a:pt x="369095" y="1042624"/>
                  <a:pt x="492920" y="1087074"/>
                </a:cubicBezTo>
                <a:cubicBezTo>
                  <a:pt x="616745" y="1131524"/>
                  <a:pt x="759620" y="1102155"/>
                  <a:pt x="902495" y="1096599"/>
                </a:cubicBezTo>
              </a:path>
            </a:pathLst>
          </a:cu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7" name="Connecteur droit avec flèche 106"/>
          <p:cNvCxnSpPr/>
          <p:nvPr/>
        </p:nvCxnSpPr>
        <p:spPr>
          <a:xfrm rot="10800000" flipH="1">
            <a:off x="7447980" y="3965323"/>
            <a:ext cx="244834"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8" name="Connecteur droit avec flèche 107"/>
          <p:cNvCxnSpPr/>
          <p:nvPr/>
        </p:nvCxnSpPr>
        <p:spPr>
          <a:xfrm>
            <a:off x="7447979" y="4278207"/>
            <a:ext cx="1431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9" name="Connecteur droit avec flèche 108"/>
          <p:cNvCxnSpPr>
            <a:stCxn id="106" idx="2"/>
          </p:cNvCxnSpPr>
          <p:nvPr/>
        </p:nvCxnSpPr>
        <p:spPr>
          <a:xfrm>
            <a:off x="7393210" y="4572712"/>
            <a:ext cx="197900" cy="1837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0" name="Connecteur droit avec flèche 109"/>
          <p:cNvCxnSpPr/>
          <p:nvPr/>
        </p:nvCxnSpPr>
        <p:spPr>
          <a:xfrm>
            <a:off x="7427264" y="3833757"/>
            <a:ext cx="1431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1" name="Connecteur droit avec flèche 110"/>
          <p:cNvCxnSpPr/>
          <p:nvPr/>
        </p:nvCxnSpPr>
        <p:spPr>
          <a:xfrm rot="10800000" flipV="1">
            <a:off x="5572673" y="4305215"/>
            <a:ext cx="244834"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p:cNvCxnSpPr/>
          <p:nvPr/>
        </p:nvCxnSpPr>
        <p:spPr>
          <a:xfrm flipH="1" flipV="1">
            <a:off x="5602809" y="4073002"/>
            <a:ext cx="1431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3" name="Connecteur droit avec flèche 112"/>
          <p:cNvCxnSpPr/>
          <p:nvPr/>
        </p:nvCxnSpPr>
        <p:spPr>
          <a:xfrm flipH="1" flipV="1">
            <a:off x="5602810" y="3760118"/>
            <a:ext cx="197900" cy="1837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4" name="Connecteur droit avec flèche 113"/>
          <p:cNvCxnSpPr/>
          <p:nvPr/>
        </p:nvCxnSpPr>
        <p:spPr>
          <a:xfrm flipH="1" flipV="1">
            <a:off x="5623524" y="4517452"/>
            <a:ext cx="1431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4" name="Groupe 4"/>
          <p:cNvGrpSpPr>
            <a:grpSpLocks/>
          </p:cNvGrpSpPr>
          <p:nvPr/>
        </p:nvGrpSpPr>
        <p:grpSpPr bwMode="auto">
          <a:xfrm>
            <a:off x="1068003" y="5642406"/>
            <a:ext cx="417514" cy="416985"/>
            <a:chOff x="7250607" y="2911022"/>
            <a:chExt cx="1251404" cy="1251404"/>
          </a:xfrm>
        </p:grpSpPr>
        <p:sp>
          <p:nvSpPr>
            <p:cNvPr id="85" name="Arc 84"/>
            <p:cNvSpPr/>
            <p:nvPr/>
          </p:nvSpPr>
          <p:spPr bwMode="auto">
            <a:xfrm>
              <a:off x="7250607" y="2911022"/>
              <a:ext cx="1251404" cy="1251404"/>
            </a:xfrm>
            <a:prstGeom prst="arc">
              <a:avLst>
                <a:gd name="adj1" fmla="val 11482707"/>
                <a:gd name="adj2" fmla="val 10170356"/>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fr-FR"/>
            </a:p>
          </p:txBody>
        </p:sp>
        <p:sp>
          <p:nvSpPr>
            <p:cNvPr id="86" name="Arc 85"/>
            <p:cNvSpPr/>
            <p:nvPr/>
          </p:nvSpPr>
          <p:spPr bwMode="auto">
            <a:xfrm>
              <a:off x="7402869" y="3063477"/>
              <a:ext cx="946880" cy="946493"/>
            </a:xfrm>
            <a:prstGeom prst="arc">
              <a:avLst>
                <a:gd name="adj1" fmla="val 11482707"/>
                <a:gd name="adj2" fmla="val 10170356"/>
              </a:avLst>
            </a:prstGeom>
            <a:solidFill>
              <a:schemeClr val="bg1"/>
            </a:solidFill>
            <a:ln w="9525" cap="flat" cmpd="sng" algn="ctr">
              <a:solidFill>
                <a:schemeClr val="tx1"/>
              </a:solidFill>
              <a:prstDash val="solid"/>
              <a:round/>
              <a:headEnd type="none" w="med" len="med"/>
              <a:tailEnd type="none" w="med" len="med"/>
            </a:ln>
            <a:effectLst/>
            <a:extLst/>
          </p:spPr>
          <p:txBody>
            <a:bodyPr/>
            <a:lstStyle/>
            <a:p>
              <a:pPr>
                <a:defRPr/>
              </a:pPr>
              <a:endParaRPr lang="fr-FR"/>
            </a:p>
          </p:txBody>
        </p:sp>
        <p:cxnSp>
          <p:nvCxnSpPr>
            <p:cNvPr id="87" name="Connecteur droit 3"/>
            <p:cNvCxnSpPr>
              <a:cxnSpLocks noChangeShapeType="1"/>
              <a:stCxn id="85" idx="0"/>
              <a:endCxn id="86" idx="0"/>
            </p:cNvCxnSpPr>
            <p:nvPr/>
          </p:nvCxnSpPr>
          <p:spPr bwMode="auto">
            <a:xfrm>
              <a:off x="7262905" y="3413280"/>
              <a:ext cx="149405" cy="30067"/>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Connecteur droit 85"/>
            <p:cNvCxnSpPr>
              <a:cxnSpLocks noChangeShapeType="1"/>
            </p:cNvCxnSpPr>
            <p:nvPr/>
          </p:nvCxnSpPr>
          <p:spPr bwMode="auto">
            <a:xfrm flipV="1">
              <a:off x="7269831" y="3617635"/>
              <a:ext cx="149405" cy="30067"/>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9" name="ZoneTexte 8"/>
          <p:cNvSpPr txBox="1"/>
          <p:nvPr/>
        </p:nvSpPr>
        <p:spPr>
          <a:xfrm>
            <a:off x="1760345" y="5496618"/>
            <a:ext cx="3483118" cy="923330"/>
          </a:xfrm>
          <a:prstGeom prst="rect">
            <a:avLst/>
          </a:prstGeom>
          <a:noFill/>
        </p:spPr>
        <p:txBody>
          <a:bodyPr wrap="square" rtlCol="0">
            <a:spAutoFit/>
          </a:bodyPr>
          <a:lstStyle/>
          <a:p>
            <a:r>
              <a:rPr lang="fr-FR" dirty="0" smtClean="0"/>
              <a:t>L'assemblage à </a:t>
            </a:r>
            <a:r>
              <a:rPr lang="fr-FR" dirty="0"/>
              <a:t>l'aide de </a:t>
            </a:r>
            <a:r>
              <a:rPr lang="fr-FR" dirty="0" smtClean="0"/>
              <a:t>deux douilles </a:t>
            </a:r>
            <a:r>
              <a:rPr lang="fr-FR" dirty="0"/>
              <a:t>fendues </a:t>
            </a:r>
            <a:r>
              <a:rPr lang="fr-FR" dirty="0" smtClean="0"/>
              <a:t>assure le serrage dans les 2 pièces.</a:t>
            </a:r>
            <a:endParaRPr lang="fr-FR" dirty="0"/>
          </a:p>
        </p:txBody>
      </p:sp>
      <p:sp>
        <p:nvSpPr>
          <p:cNvPr id="13" name="Rectangle 12"/>
          <p:cNvSpPr/>
          <p:nvPr/>
        </p:nvSpPr>
        <p:spPr>
          <a:xfrm>
            <a:off x="1627915" y="2716012"/>
            <a:ext cx="45719" cy="67378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Line 21"/>
          <p:cNvSpPr>
            <a:spLocks noChangeShapeType="1"/>
          </p:cNvSpPr>
          <p:nvPr/>
        </p:nvSpPr>
        <p:spPr bwMode="auto">
          <a:xfrm>
            <a:off x="1651665" y="2555311"/>
            <a:ext cx="0" cy="93345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600"/>
          </a:p>
        </p:txBody>
      </p:sp>
      <p:sp>
        <p:nvSpPr>
          <p:cNvPr id="89" name="Rectangle 88"/>
          <p:cNvSpPr/>
          <p:nvPr/>
        </p:nvSpPr>
        <p:spPr>
          <a:xfrm>
            <a:off x="4244671" y="2722865"/>
            <a:ext cx="45719" cy="67378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Line 21"/>
          <p:cNvSpPr>
            <a:spLocks noChangeShapeType="1"/>
          </p:cNvSpPr>
          <p:nvPr/>
        </p:nvSpPr>
        <p:spPr bwMode="auto">
          <a:xfrm>
            <a:off x="4271248" y="2569598"/>
            <a:ext cx="0" cy="93345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600"/>
          </a:p>
        </p:txBody>
      </p:sp>
      <p:grpSp>
        <p:nvGrpSpPr>
          <p:cNvPr id="18" name="Groupe 17"/>
          <p:cNvGrpSpPr/>
          <p:nvPr/>
        </p:nvGrpSpPr>
        <p:grpSpPr>
          <a:xfrm rot="16200000">
            <a:off x="1520350" y="4079126"/>
            <a:ext cx="473860" cy="483349"/>
            <a:chOff x="1034575" y="4079126"/>
            <a:chExt cx="473860" cy="483349"/>
          </a:xfrm>
        </p:grpSpPr>
        <p:sp>
          <p:nvSpPr>
            <p:cNvPr id="66" name="Ellipse 65"/>
            <p:cNvSpPr/>
            <p:nvPr/>
          </p:nvSpPr>
          <p:spPr>
            <a:xfrm>
              <a:off x="1132874" y="4138785"/>
              <a:ext cx="280424" cy="28042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Ellipse 66"/>
            <p:cNvSpPr/>
            <p:nvPr/>
          </p:nvSpPr>
          <p:spPr>
            <a:xfrm>
              <a:off x="1079866" y="4130125"/>
              <a:ext cx="302436" cy="302436"/>
            </a:xfrm>
            <a:prstGeom prst="ellipse">
              <a:avLst/>
            </a:prstGeom>
            <a:solidFill>
              <a:srgbClr val="FFFF66"/>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Ellipse 99"/>
            <p:cNvSpPr/>
            <p:nvPr/>
          </p:nvSpPr>
          <p:spPr>
            <a:xfrm>
              <a:off x="1034575" y="4079126"/>
              <a:ext cx="469859" cy="471270"/>
            </a:xfrm>
            <a:custGeom>
              <a:avLst/>
              <a:gdLst>
                <a:gd name="connsiteX0" fmla="*/ 0 w 300286"/>
                <a:gd name="connsiteY0" fmla="*/ 150143 h 300286"/>
                <a:gd name="connsiteX1" fmla="*/ 150143 w 300286"/>
                <a:gd name="connsiteY1" fmla="*/ 0 h 300286"/>
                <a:gd name="connsiteX2" fmla="*/ 300286 w 300286"/>
                <a:gd name="connsiteY2" fmla="*/ 150143 h 300286"/>
                <a:gd name="connsiteX3" fmla="*/ 150143 w 300286"/>
                <a:gd name="connsiteY3" fmla="*/ 300286 h 300286"/>
                <a:gd name="connsiteX4" fmla="*/ 0 w 300286"/>
                <a:gd name="connsiteY4" fmla="*/ 150143 h 300286"/>
                <a:gd name="connsiteX0" fmla="*/ 4435 w 304721"/>
                <a:gd name="connsiteY0" fmla="*/ 154977 h 305120"/>
                <a:gd name="connsiteX1" fmla="*/ 49940 w 304721"/>
                <a:gd name="connsiteY1" fmla="*/ 47654 h 305120"/>
                <a:gd name="connsiteX2" fmla="*/ 154578 w 304721"/>
                <a:gd name="connsiteY2" fmla="*/ 4834 h 305120"/>
                <a:gd name="connsiteX3" fmla="*/ 304721 w 304721"/>
                <a:gd name="connsiteY3" fmla="*/ 154977 h 305120"/>
                <a:gd name="connsiteX4" fmla="*/ 154578 w 304721"/>
                <a:gd name="connsiteY4" fmla="*/ 305120 h 305120"/>
                <a:gd name="connsiteX5" fmla="*/ 4435 w 304721"/>
                <a:gd name="connsiteY5" fmla="*/ 154977 h 305120"/>
                <a:gd name="connsiteX0" fmla="*/ 2671 w 302957"/>
                <a:gd name="connsiteY0" fmla="*/ 154239 h 304382"/>
                <a:gd name="connsiteX1" fmla="*/ 63675 w 302957"/>
                <a:gd name="connsiteY1" fmla="*/ 52082 h 304382"/>
                <a:gd name="connsiteX2" fmla="*/ 152814 w 302957"/>
                <a:gd name="connsiteY2" fmla="*/ 4096 h 304382"/>
                <a:gd name="connsiteX3" fmla="*/ 302957 w 302957"/>
                <a:gd name="connsiteY3" fmla="*/ 154239 h 304382"/>
                <a:gd name="connsiteX4" fmla="*/ 152814 w 302957"/>
                <a:gd name="connsiteY4" fmla="*/ 304382 h 304382"/>
                <a:gd name="connsiteX5" fmla="*/ 2671 w 302957"/>
                <a:gd name="connsiteY5" fmla="*/ 154239 h 304382"/>
                <a:gd name="connsiteX0" fmla="*/ 2671 w 306157"/>
                <a:gd name="connsiteY0" fmla="*/ 152024 h 302167"/>
                <a:gd name="connsiteX1" fmla="*/ 63675 w 306157"/>
                <a:gd name="connsiteY1" fmla="*/ 49867 h 302167"/>
                <a:gd name="connsiteX2" fmla="*/ 152814 w 306157"/>
                <a:gd name="connsiteY2" fmla="*/ 1881 h 302167"/>
                <a:gd name="connsiteX3" fmla="*/ 254821 w 306157"/>
                <a:gd name="connsiteY3" fmla="*/ 24037 h 302167"/>
                <a:gd name="connsiteX4" fmla="*/ 302957 w 306157"/>
                <a:gd name="connsiteY4" fmla="*/ 152024 h 302167"/>
                <a:gd name="connsiteX5" fmla="*/ 152814 w 306157"/>
                <a:gd name="connsiteY5" fmla="*/ 302167 h 302167"/>
                <a:gd name="connsiteX6" fmla="*/ 2671 w 306157"/>
                <a:gd name="connsiteY6" fmla="*/ 152024 h 302167"/>
                <a:gd name="connsiteX0" fmla="*/ 2671 w 303297"/>
                <a:gd name="connsiteY0" fmla="*/ 152024 h 305903"/>
                <a:gd name="connsiteX1" fmla="*/ 63675 w 303297"/>
                <a:gd name="connsiteY1" fmla="*/ 49867 h 305903"/>
                <a:gd name="connsiteX2" fmla="*/ 152814 w 303297"/>
                <a:gd name="connsiteY2" fmla="*/ 1881 h 305903"/>
                <a:gd name="connsiteX3" fmla="*/ 254821 w 303297"/>
                <a:gd name="connsiteY3" fmla="*/ 24037 h 305903"/>
                <a:gd name="connsiteX4" fmla="*/ 302957 w 303297"/>
                <a:gd name="connsiteY4" fmla="*/ 152024 h 305903"/>
                <a:gd name="connsiteX5" fmla="*/ 275486 w 303297"/>
                <a:gd name="connsiteY5" fmla="*/ 251345 h 305903"/>
                <a:gd name="connsiteX6" fmla="*/ 152814 w 303297"/>
                <a:gd name="connsiteY6" fmla="*/ 302167 h 305903"/>
                <a:gd name="connsiteX7" fmla="*/ 2671 w 303297"/>
                <a:gd name="connsiteY7" fmla="*/ 152024 h 305903"/>
                <a:gd name="connsiteX0" fmla="*/ 754 w 301380"/>
                <a:gd name="connsiteY0" fmla="*/ 152024 h 302285"/>
                <a:gd name="connsiteX1" fmla="*/ 61758 w 301380"/>
                <a:gd name="connsiteY1" fmla="*/ 49867 h 302285"/>
                <a:gd name="connsiteX2" fmla="*/ 150897 w 301380"/>
                <a:gd name="connsiteY2" fmla="*/ 1881 h 302285"/>
                <a:gd name="connsiteX3" fmla="*/ 252904 w 301380"/>
                <a:gd name="connsiteY3" fmla="*/ 24037 h 302285"/>
                <a:gd name="connsiteX4" fmla="*/ 301040 w 301380"/>
                <a:gd name="connsiteY4" fmla="*/ 152024 h 302285"/>
                <a:gd name="connsiteX5" fmla="*/ 273569 w 301380"/>
                <a:gd name="connsiteY5" fmla="*/ 251345 h 302285"/>
                <a:gd name="connsiteX6" fmla="*/ 150897 w 301380"/>
                <a:gd name="connsiteY6" fmla="*/ 302167 h 302285"/>
                <a:gd name="connsiteX7" fmla="*/ 35928 w 301380"/>
                <a:gd name="connsiteY7" fmla="*/ 261677 h 302285"/>
                <a:gd name="connsiteX8" fmla="*/ 754 w 301380"/>
                <a:gd name="connsiteY8" fmla="*/ 152024 h 3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380" h="302285">
                  <a:moveTo>
                    <a:pt x="754" y="152024"/>
                  </a:moveTo>
                  <a:cubicBezTo>
                    <a:pt x="5059" y="116722"/>
                    <a:pt x="36734" y="74891"/>
                    <a:pt x="61758" y="49867"/>
                  </a:cubicBezTo>
                  <a:cubicBezTo>
                    <a:pt x="86782" y="24843"/>
                    <a:pt x="119040" y="6186"/>
                    <a:pt x="150897" y="1881"/>
                  </a:cubicBezTo>
                  <a:cubicBezTo>
                    <a:pt x="182754" y="-2424"/>
                    <a:pt x="227880" y="-987"/>
                    <a:pt x="252904" y="24037"/>
                  </a:cubicBezTo>
                  <a:cubicBezTo>
                    <a:pt x="277928" y="49061"/>
                    <a:pt x="299318" y="117583"/>
                    <a:pt x="301040" y="152024"/>
                  </a:cubicBezTo>
                  <a:cubicBezTo>
                    <a:pt x="302762" y="186465"/>
                    <a:pt x="298593" y="226321"/>
                    <a:pt x="273569" y="251345"/>
                  </a:cubicBezTo>
                  <a:cubicBezTo>
                    <a:pt x="248545" y="276369"/>
                    <a:pt x="190504" y="300445"/>
                    <a:pt x="150897" y="302167"/>
                  </a:cubicBezTo>
                  <a:cubicBezTo>
                    <a:pt x="111290" y="303889"/>
                    <a:pt x="60952" y="286701"/>
                    <a:pt x="35928" y="261677"/>
                  </a:cubicBezTo>
                  <a:cubicBezTo>
                    <a:pt x="10904" y="236653"/>
                    <a:pt x="-3551" y="187326"/>
                    <a:pt x="754" y="152024"/>
                  </a:cubicBezTo>
                  <a:close/>
                </a:path>
              </a:pathLst>
            </a:cu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Forme libre 13"/>
            <p:cNvSpPr/>
            <p:nvPr/>
          </p:nvSpPr>
          <p:spPr>
            <a:xfrm>
              <a:off x="1038225" y="4084809"/>
              <a:ext cx="470210" cy="477666"/>
            </a:xfrm>
            <a:custGeom>
              <a:avLst/>
              <a:gdLst>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67615 w 451504"/>
                <a:gd name="connsiteY9" fmla="*/ 335079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67615 w 451504"/>
                <a:gd name="connsiteY9" fmla="*/ 335079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6596"/>
                <a:gd name="connsiteY0" fmla="*/ 201729 h 477954"/>
                <a:gd name="connsiteX1" fmla="*/ 172390 w 456596"/>
                <a:gd name="connsiteY1" fmla="*/ 39804 h 477954"/>
                <a:gd name="connsiteX2" fmla="*/ 267640 w 456596"/>
                <a:gd name="connsiteY2" fmla="*/ 1704 h 477954"/>
                <a:gd name="connsiteX3" fmla="*/ 391465 w 456596"/>
                <a:gd name="connsiteY3" fmla="*/ 77904 h 477954"/>
                <a:gd name="connsiteX4" fmla="*/ 448615 w 456596"/>
                <a:gd name="connsiteY4" fmla="*/ 258879 h 477954"/>
                <a:gd name="connsiteX5" fmla="*/ 441637 w 456596"/>
                <a:gd name="connsiteY5" fmla="*/ 365729 h 477954"/>
                <a:gd name="connsiteX6" fmla="*/ 315265 w 456596"/>
                <a:gd name="connsiteY6" fmla="*/ 439854 h 477954"/>
                <a:gd name="connsiteX7" fmla="*/ 220015 w 456596"/>
                <a:gd name="connsiteY7" fmla="*/ 477954 h 477954"/>
                <a:gd name="connsiteX8" fmla="*/ 115240 w 456596"/>
                <a:gd name="connsiteY8" fmla="*/ 439854 h 477954"/>
                <a:gd name="connsiteX9" fmla="*/ 25365 w 456596"/>
                <a:gd name="connsiteY9" fmla="*/ 341114 h 477954"/>
                <a:gd name="connsiteX10" fmla="*/ 19990 w 456596"/>
                <a:gd name="connsiteY10" fmla="*/ 268404 h 477954"/>
                <a:gd name="connsiteX11" fmla="*/ 105715 w 456596"/>
                <a:gd name="connsiteY11" fmla="*/ 258879 h 477954"/>
                <a:gd name="connsiteX12" fmla="*/ 134290 w 456596"/>
                <a:gd name="connsiteY12" fmla="*/ 363654 h 477954"/>
                <a:gd name="connsiteX13" fmla="*/ 210490 w 456596"/>
                <a:gd name="connsiteY13" fmla="*/ 401754 h 477954"/>
                <a:gd name="connsiteX14" fmla="*/ 353365 w 456596"/>
                <a:gd name="connsiteY14" fmla="*/ 344604 h 477954"/>
                <a:gd name="connsiteX15" fmla="*/ 381940 w 456596"/>
                <a:gd name="connsiteY15" fmla="*/ 230304 h 477954"/>
                <a:gd name="connsiteX16" fmla="*/ 305740 w 456596"/>
                <a:gd name="connsiteY16" fmla="*/ 68379 h 477954"/>
                <a:gd name="connsiteX17" fmla="*/ 172390 w 456596"/>
                <a:gd name="connsiteY17" fmla="*/ 106479 h 477954"/>
                <a:gd name="connsiteX18" fmla="*/ 105715 w 456596"/>
                <a:gd name="connsiteY18" fmla="*/ 192204 h 477954"/>
                <a:gd name="connsiteX19" fmla="*/ 940 w 456596"/>
                <a:gd name="connsiteY19" fmla="*/ 201729 h 477954"/>
                <a:gd name="connsiteX0" fmla="*/ 940 w 455315"/>
                <a:gd name="connsiteY0" fmla="*/ 201034 h 477259"/>
                <a:gd name="connsiteX1" fmla="*/ 172390 w 455315"/>
                <a:gd name="connsiteY1" fmla="*/ 39109 h 477259"/>
                <a:gd name="connsiteX2" fmla="*/ 267640 w 455315"/>
                <a:gd name="connsiteY2" fmla="*/ 1009 h 477259"/>
                <a:gd name="connsiteX3" fmla="*/ 412590 w 455315"/>
                <a:gd name="connsiteY3" fmla="*/ 65138 h 477259"/>
                <a:gd name="connsiteX4" fmla="*/ 448615 w 455315"/>
                <a:gd name="connsiteY4" fmla="*/ 258184 h 477259"/>
                <a:gd name="connsiteX5" fmla="*/ 441637 w 455315"/>
                <a:gd name="connsiteY5" fmla="*/ 365034 h 477259"/>
                <a:gd name="connsiteX6" fmla="*/ 315265 w 455315"/>
                <a:gd name="connsiteY6" fmla="*/ 439159 h 477259"/>
                <a:gd name="connsiteX7" fmla="*/ 220015 w 455315"/>
                <a:gd name="connsiteY7" fmla="*/ 477259 h 477259"/>
                <a:gd name="connsiteX8" fmla="*/ 115240 w 455315"/>
                <a:gd name="connsiteY8" fmla="*/ 439159 h 477259"/>
                <a:gd name="connsiteX9" fmla="*/ 25365 w 455315"/>
                <a:gd name="connsiteY9" fmla="*/ 340419 h 477259"/>
                <a:gd name="connsiteX10" fmla="*/ 19990 w 455315"/>
                <a:gd name="connsiteY10" fmla="*/ 267709 h 477259"/>
                <a:gd name="connsiteX11" fmla="*/ 105715 w 455315"/>
                <a:gd name="connsiteY11" fmla="*/ 258184 h 477259"/>
                <a:gd name="connsiteX12" fmla="*/ 134290 w 455315"/>
                <a:gd name="connsiteY12" fmla="*/ 362959 h 477259"/>
                <a:gd name="connsiteX13" fmla="*/ 210490 w 455315"/>
                <a:gd name="connsiteY13" fmla="*/ 401059 h 477259"/>
                <a:gd name="connsiteX14" fmla="*/ 353365 w 455315"/>
                <a:gd name="connsiteY14" fmla="*/ 343909 h 477259"/>
                <a:gd name="connsiteX15" fmla="*/ 381940 w 455315"/>
                <a:gd name="connsiteY15" fmla="*/ 229609 h 477259"/>
                <a:gd name="connsiteX16" fmla="*/ 305740 w 455315"/>
                <a:gd name="connsiteY16" fmla="*/ 67684 h 477259"/>
                <a:gd name="connsiteX17" fmla="*/ 172390 w 455315"/>
                <a:gd name="connsiteY17" fmla="*/ 105784 h 477259"/>
                <a:gd name="connsiteX18" fmla="*/ 105715 w 455315"/>
                <a:gd name="connsiteY18" fmla="*/ 191509 h 477259"/>
                <a:gd name="connsiteX19" fmla="*/ 940 w 455315"/>
                <a:gd name="connsiteY19" fmla="*/ 201034 h 477259"/>
                <a:gd name="connsiteX0" fmla="*/ 940 w 455315"/>
                <a:gd name="connsiteY0" fmla="*/ 201034 h 477259"/>
                <a:gd name="connsiteX1" fmla="*/ 172390 w 455315"/>
                <a:gd name="connsiteY1" fmla="*/ 39109 h 477259"/>
                <a:gd name="connsiteX2" fmla="*/ 267640 w 455315"/>
                <a:gd name="connsiteY2" fmla="*/ 1009 h 477259"/>
                <a:gd name="connsiteX3" fmla="*/ 412590 w 455315"/>
                <a:gd name="connsiteY3" fmla="*/ 65138 h 477259"/>
                <a:gd name="connsiteX4" fmla="*/ 448615 w 455315"/>
                <a:gd name="connsiteY4" fmla="*/ 258184 h 477259"/>
                <a:gd name="connsiteX5" fmla="*/ 441637 w 455315"/>
                <a:gd name="connsiteY5" fmla="*/ 365034 h 477259"/>
                <a:gd name="connsiteX6" fmla="*/ 315265 w 455315"/>
                <a:gd name="connsiteY6" fmla="*/ 439159 h 477259"/>
                <a:gd name="connsiteX7" fmla="*/ 220015 w 455315"/>
                <a:gd name="connsiteY7" fmla="*/ 477259 h 477259"/>
                <a:gd name="connsiteX8" fmla="*/ 115240 w 455315"/>
                <a:gd name="connsiteY8" fmla="*/ 439159 h 477259"/>
                <a:gd name="connsiteX9" fmla="*/ 25365 w 455315"/>
                <a:gd name="connsiteY9" fmla="*/ 340419 h 477259"/>
                <a:gd name="connsiteX10" fmla="*/ 19990 w 455315"/>
                <a:gd name="connsiteY10" fmla="*/ 267709 h 477259"/>
                <a:gd name="connsiteX11" fmla="*/ 105715 w 455315"/>
                <a:gd name="connsiteY11" fmla="*/ 258184 h 477259"/>
                <a:gd name="connsiteX12" fmla="*/ 134290 w 455315"/>
                <a:gd name="connsiteY12" fmla="*/ 362959 h 477259"/>
                <a:gd name="connsiteX13" fmla="*/ 210490 w 455315"/>
                <a:gd name="connsiteY13" fmla="*/ 401059 h 477259"/>
                <a:gd name="connsiteX14" fmla="*/ 353365 w 455315"/>
                <a:gd name="connsiteY14" fmla="*/ 343909 h 477259"/>
                <a:gd name="connsiteX15" fmla="*/ 381940 w 455315"/>
                <a:gd name="connsiteY15" fmla="*/ 229609 h 477259"/>
                <a:gd name="connsiteX16" fmla="*/ 305740 w 455315"/>
                <a:gd name="connsiteY16" fmla="*/ 67684 h 477259"/>
                <a:gd name="connsiteX17" fmla="*/ 172390 w 455315"/>
                <a:gd name="connsiteY17" fmla="*/ 105784 h 477259"/>
                <a:gd name="connsiteX18" fmla="*/ 105715 w 455315"/>
                <a:gd name="connsiteY18" fmla="*/ 191509 h 477259"/>
                <a:gd name="connsiteX19" fmla="*/ 940 w 45531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104775 w 454375"/>
                <a:gd name="connsiteY18" fmla="*/ 191509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104775 w 454375"/>
                <a:gd name="connsiteY18" fmla="*/ 191509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441 h 477666"/>
                <a:gd name="connsiteX1" fmla="*/ 126183 w 454375"/>
                <a:gd name="connsiteY1" fmla="*/ 36499 h 477666"/>
                <a:gd name="connsiteX2" fmla="*/ 266700 w 454375"/>
                <a:gd name="connsiteY2" fmla="*/ 1416 h 477666"/>
                <a:gd name="connsiteX3" fmla="*/ 411650 w 454375"/>
                <a:gd name="connsiteY3" fmla="*/ 65545 h 477666"/>
                <a:gd name="connsiteX4" fmla="*/ 447675 w 454375"/>
                <a:gd name="connsiteY4" fmla="*/ 258591 h 477666"/>
                <a:gd name="connsiteX5" fmla="*/ 440697 w 454375"/>
                <a:gd name="connsiteY5" fmla="*/ 365441 h 477666"/>
                <a:gd name="connsiteX6" fmla="*/ 314325 w 454375"/>
                <a:gd name="connsiteY6" fmla="*/ 439566 h 477666"/>
                <a:gd name="connsiteX7" fmla="*/ 219075 w 454375"/>
                <a:gd name="connsiteY7" fmla="*/ 477666 h 477666"/>
                <a:gd name="connsiteX8" fmla="*/ 114300 w 454375"/>
                <a:gd name="connsiteY8" fmla="*/ 439566 h 477666"/>
                <a:gd name="connsiteX9" fmla="*/ 24425 w 454375"/>
                <a:gd name="connsiteY9" fmla="*/ 340826 h 477666"/>
                <a:gd name="connsiteX10" fmla="*/ 19050 w 454375"/>
                <a:gd name="connsiteY10" fmla="*/ 268116 h 477666"/>
                <a:gd name="connsiteX11" fmla="*/ 104775 w 454375"/>
                <a:gd name="connsiteY11" fmla="*/ 258591 h 477666"/>
                <a:gd name="connsiteX12" fmla="*/ 133350 w 454375"/>
                <a:gd name="connsiteY12" fmla="*/ 363366 h 477666"/>
                <a:gd name="connsiteX13" fmla="*/ 209550 w 454375"/>
                <a:gd name="connsiteY13" fmla="*/ 401466 h 477666"/>
                <a:gd name="connsiteX14" fmla="*/ 352425 w 454375"/>
                <a:gd name="connsiteY14" fmla="*/ 344316 h 477666"/>
                <a:gd name="connsiteX15" fmla="*/ 381000 w 454375"/>
                <a:gd name="connsiteY15" fmla="*/ 230016 h 477666"/>
                <a:gd name="connsiteX16" fmla="*/ 304800 w 454375"/>
                <a:gd name="connsiteY16" fmla="*/ 68091 h 477666"/>
                <a:gd name="connsiteX17" fmla="*/ 171450 w 454375"/>
                <a:gd name="connsiteY17" fmla="*/ 106191 h 477666"/>
                <a:gd name="connsiteX18" fmla="*/ 89686 w 454375"/>
                <a:gd name="connsiteY18" fmla="*/ 207005 h 477666"/>
                <a:gd name="connsiteX19" fmla="*/ 0 w 454375"/>
                <a:gd name="connsiteY19" fmla="*/ 201441 h 477666"/>
                <a:gd name="connsiteX0" fmla="*/ 0 w 470210"/>
                <a:gd name="connsiteY0" fmla="*/ 201441 h 477666"/>
                <a:gd name="connsiteX1" fmla="*/ 126183 w 470210"/>
                <a:gd name="connsiteY1" fmla="*/ 36499 h 477666"/>
                <a:gd name="connsiteX2" fmla="*/ 266700 w 470210"/>
                <a:gd name="connsiteY2" fmla="*/ 1416 h 477666"/>
                <a:gd name="connsiteX3" fmla="*/ 411650 w 470210"/>
                <a:gd name="connsiteY3" fmla="*/ 65545 h 477666"/>
                <a:gd name="connsiteX4" fmla="*/ 468800 w 470210"/>
                <a:gd name="connsiteY4" fmla="*/ 240484 h 477666"/>
                <a:gd name="connsiteX5" fmla="*/ 440697 w 470210"/>
                <a:gd name="connsiteY5" fmla="*/ 365441 h 477666"/>
                <a:gd name="connsiteX6" fmla="*/ 314325 w 470210"/>
                <a:gd name="connsiteY6" fmla="*/ 439566 h 477666"/>
                <a:gd name="connsiteX7" fmla="*/ 219075 w 470210"/>
                <a:gd name="connsiteY7" fmla="*/ 477666 h 477666"/>
                <a:gd name="connsiteX8" fmla="*/ 114300 w 470210"/>
                <a:gd name="connsiteY8" fmla="*/ 439566 h 477666"/>
                <a:gd name="connsiteX9" fmla="*/ 24425 w 470210"/>
                <a:gd name="connsiteY9" fmla="*/ 340826 h 477666"/>
                <a:gd name="connsiteX10" fmla="*/ 19050 w 470210"/>
                <a:gd name="connsiteY10" fmla="*/ 268116 h 477666"/>
                <a:gd name="connsiteX11" fmla="*/ 104775 w 470210"/>
                <a:gd name="connsiteY11" fmla="*/ 258591 h 477666"/>
                <a:gd name="connsiteX12" fmla="*/ 133350 w 470210"/>
                <a:gd name="connsiteY12" fmla="*/ 363366 h 477666"/>
                <a:gd name="connsiteX13" fmla="*/ 209550 w 470210"/>
                <a:gd name="connsiteY13" fmla="*/ 401466 h 477666"/>
                <a:gd name="connsiteX14" fmla="*/ 352425 w 470210"/>
                <a:gd name="connsiteY14" fmla="*/ 344316 h 477666"/>
                <a:gd name="connsiteX15" fmla="*/ 381000 w 470210"/>
                <a:gd name="connsiteY15" fmla="*/ 230016 h 477666"/>
                <a:gd name="connsiteX16" fmla="*/ 304800 w 470210"/>
                <a:gd name="connsiteY16" fmla="*/ 68091 h 477666"/>
                <a:gd name="connsiteX17" fmla="*/ 171450 w 470210"/>
                <a:gd name="connsiteY17" fmla="*/ 106191 h 477666"/>
                <a:gd name="connsiteX18" fmla="*/ 89686 w 470210"/>
                <a:gd name="connsiteY18" fmla="*/ 207005 h 477666"/>
                <a:gd name="connsiteX19" fmla="*/ 0 w 470210"/>
                <a:gd name="connsiteY19" fmla="*/ 201441 h 47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0210" h="477666">
                  <a:moveTo>
                    <a:pt x="0" y="201441"/>
                  </a:moveTo>
                  <a:cubicBezTo>
                    <a:pt x="65433" y="97578"/>
                    <a:pt x="81733" y="69836"/>
                    <a:pt x="126183" y="36499"/>
                  </a:cubicBezTo>
                  <a:cubicBezTo>
                    <a:pt x="170633" y="3162"/>
                    <a:pt x="219122" y="-3425"/>
                    <a:pt x="266700" y="1416"/>
                  </a:cubicBezTo>
                  <a:cubicBezTo>
                    <a:pt x="314278" y="6257"/>
                    <a:pt x="377967" y="25700"/>
                    <a:pt x="411650" y="65545"/>
                  </a:cubicBezTo>
                  <a:cubicBezTo>
                    <a:pt x="445333" y="105390"/>
                    <a:pt x="463959" y="190501"/>
                    <a:pt x="468800" y="240484"/>
                  </a:cubicBezTo>
                  <a:cubicBezTo>
                    <a:pt x="473641" y="290467"/>
                    <a:pt x="466443" y="332261"/>
                    <a:pt x="440697" y="365441"/>
                  </a:cubicBezTo>
                  <a:cubicBezTo>
                    <a:pt x="414951" y="398621"/>
                    <a:pt x="351262" y="420862"/>
                    <a:pt x="314325" y="439566"/>
                  </a:cubicBezTo>
                  <a:cubicBezTo>
                    <a:pt x="277388" y="458270"/>
                    <a:pt x="252412" y="477666"/>
                    <a:pt x="219075" y="477666"/>
                  </a:cubicBezTo>
                  <a:cubicBezTo>
                    <a:pt x="185738" y="477666"/>
                    <a:pt x="146742" y="462373"/>
                    <a:pt x="114300" y="439566"/>
                  </a:cubicBezTo>
                  <a:cubicBezTo>
                    <a:pt x="81858" y="416759"/>
                    <a:pt x="40300" y="369401"/>
                    <a:pt x="24425" y="340826"/>
                  </a:cubicBezTo>
                  <a:cubicBezTo>
                    <a:pt x="8550" y="312251"/>
                    <a:pt x="12700" y="280816"/>
                    <a:pt x="19050" y="268116"/>
                  </a:cubicBezTo>
                  <a:cubicBezTo>
                    <a:pt x="52560" y="264469"/>
                    <a:pt x="79690" y="269876"/>
                    <a:pt x="104775" y="258591"/>
                  </a:cubicBezTo>
                  <a:cubicBezTo>
                    <a:pt x="102700" y="295591"/>
                    <a:pt x="115888" y="339554"/>
                    <a:pt x="133350" y="363366"/>
                  </a:cubicBezTo>
                  <a:cubicBezTo>
                    <a:pt x="150812" y="387178"/>
                    <a:pt x="173038" y="404641"/>
                    <a:pt x="209550" y="401466"/>
                  </a:cubicBezTo>
                  <a:cubicBezTo>
                    <a:pt x="246062" y="398291"/>
                    <a:pt x="323850" y="372891"/>
                    <a:pt x="352425" y="344316"/>
                  </a:cubicBezTo>
                  <a:cubicBezTo>
                    <a:pt x="381000" y="315741"/>
                    <a:pt x="388937" y="276053"/>
                    <a:pt x="381000" y="230016"/>
                  </a:cubicBezTo>
                  <a:cubicBezTo>
                    <a:pt x="373063" y="183979"/>
                    <a:pt x="339725" y="88729"/>
                    <a:pt x="304800" y="68091"/>
                  </a:cubicBezTo>
                  <a:cubicBezTo>
                    <a:pt x="269875" y="47453"/>
                    <a:pt x="204788" y="85553"/>
                    <a:pt x="171450" y="106191"/>
                  </a:cubicBezTo>
                  <a:cubicBezTo>
                    <a:pt x="138113" y="126828"/>
                    <a:pt x="127157" y="147451"/>
                    <a:pt x="89686" y="207005"/>
                  </a:cubicBezTo>
                  <a:cubicBezTo>
                    <a:pt x="37126" y="206203"/>
                    <a:pt x="46227" y="205716"/>
                    <a:pt x="0" y="201441"/>
                  </a:cubicBez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9" name="Groupe 18"/>
          <p:cNvGrpSpPr/>
          <p:nvPr/>
        </p:nvGrpSpPr>
        <p:grpSpPr>
          <a:xfrm rot="5400000">
            <a:off x="3842406" y="4040161"/>
            <a:ext cx="551743" cy="480480"/>
            <a:chOff x="3356631" y="4040161"/>
            <a:chExt cx="551743" cy="480480"/>
          </a:xfrm>
        </p:grpSpPr>
        <p:sp>
          <p:nvSpPr>
            <p:cNvPr id="94" name="Ellipse 99"/>
            <p:cNvSpPr/>
            <p:nvPr/>
          </p:nvSpPr>
          <p:spPr>
            <a:xfrm rot="16200000">
              <a:off x="3408178" y="4020445"/>
              <a:ext cx="469859" cy="530533"/>
            </a:xfrm>
            <a:custGeom>
              <a:avLst/>
              <a:gdLst>
                <a:gd name="connsiteX0" fmla="*/ 0 w 300286"/>
                <a:gd name="connsiteY0" fmla="*/ 150143 h 300286"/>
                <a:gd name="connsiteX1" fmla="*/ 150143 w 300286"/>
                <a:gd name="connsiteY1" fmla="*/ 0 h 300286"/>
                <a:gd name="connsiteX2" fmla="*/ 300286 w 300286"/>
                <a:gd name="connsiteY2" fmla="*/ 150143 h 300286"/>
                <a:gd name="connsiteX3" fmla="*/ 150143 w 300286"/>
                <a:gd name="connsiteY3" fmla="*/ 300286 h 300286"/>
                <a:gd name="connsiteX4" fmla="*/ 0 w 300286"/>
                <a:gd name="connsiteY4" fmla="*/ 150143 h 300286"/>
                <a:gd name="connsiteX0" fmla="*/ 4435 w 304721"/>
                <a:gd name="connsiteY0" fmla="*/ 154977 h 305120"/>
                <a:gd name="connsiteX1" fmla="*/ 49940 w 304721"/>
                <a:gd name="connsiteY1" fmla="*/ 47654 h 305120"/>
                <a:gd name="connsiteX2" fmla="*/ 154578 w 304721"/>
                <a:gd name="connsiteY2" fmla="*/ 4834 h 305120"/>
                <a:gd name="connsiteX3" fmla="*/ 304721 w 304721"/>
                <a:gd name="connsiteY3" fmla="*/ 154977 h 305120"/>
                <a:gd name="connsiteX4" fmla="*/ 154578 w 304721"/>
                <a:gd name="connsiteY4" fmla="*/ 305120 h 305120"/>
                <a:gd name="connsiteX5" fmla="*/ 4435 w 304721"/>
                <a:gd name="connsiteY5" fmla="*/ 154977 h 305120"/>
                <a:gd name="connsiteX0" fmla="*/ 2671 w 302957"/>
                <a:gd name="connsiteY0" fmla="*/ 154239 h 304382"/>
                <a:gd name="connsiteX1" fmla="*/ 63675 w 302957"/>
                <a:gd name="connsiteY1" fmla="*/ 52082 h 304382"/>
                <a:gd name="connsiteX2" fmla="*/ 152814 w 302957"/>
                <a:gd name="connsiteY2" fmla="*/ 4096 h 304382"/>
                <a:gd name="connsiteX3" fmla="*/ 302957 w 302957"/>
                <a:gd name="connsiteY3" fmla="*/ 154239 h 304382"/>
                <a:gd name="connsiteX4" fmla="*/ 152814 w 302957"/>
                <a:gd name="connsiteY4" fmla="*/ 304382 h 304382"/>
                <a:gd name="connsiteX5" fmla="*/ 2671 w 302957"/>
                <a:gd name="connsiteY5" fmla="*/ 154239 h 304382"/>
                <a:gd name="connsiteX0" fmla="*/ 2671 w 306157"/>
                <a:gd name="connsiteY0" fmla="*/ 152024 h 302167"/>
                <a:gd name="connsiteX1" fmla="*/ 63675 w 306157"/>
                <a:gd name="connsiteY1" fmla="*/ 49867 h 302167"/>
                <a:gd name="connsiteX2" fmla="*/ 152814 w 306157"/>
                <a:gd name="connsiteY2" fmla="*/ 1881 h 302167"/>
                <a:gd name="connsiteX3" fmla="*/ 254821 w 306157"/>
                <a:gd name="connsiteY3" fmla="*/ 24037 h 302167"/>
                <a:gd name="connsiteX4" fmla="*/ 302957 w 306157"/>
                <a:gd name="connsiteY4" fmla="*/ 152024 h 302167"/>
                <a:gd name="connsiteX5" fmla="*/ 152814 w 306157"/>
                <a:gd name="connsiteY5" fmla="*/ 302167 h 302167"/>
                <a:gd name="connsiteX6" fmla="*/ 2671 w 306157"/>
                <a:gd name="connsiteY6" fmla="*/ 152024 h 302167"/>
                <a:gd name="connsiteX0" fmla="*/ 2671 w 303297"/>
                <a:gd name="connsiteY0" fmla="*/ 152024 h 305903"/>
                <a:gd name="connsiteX1" fmla="*/ 63675 w 303297"/>
                <a:gd name="connsiteY1" fmla="*/ 49867 h 305903"/>
                <a:gd name="connsiteX2" fmla="*/ 152814 w 303297"/>
                <a:gd name="connsiteY2" fmla="*/ 1881 h 305903"/>
                <a:gd name="connsiteX3" fmla="*/ 254821 w 303297"/>
                <a:gd name="connsiteY3" fmla="*/ 24037 h 305903"/>
                <a:gd name="connsiteX4" fmla="*/ 302957 w 303297"/>
                <a:gd name="connsiteY4" fmla="*/ 152024 h 305903"/>
                <a:gd name="connsiteX5" fmla="*/ 275486 w 303297"/>
                <a:gd name="connsiteY5" fmla="*/ 251345 h 305903"/>
                <a:gd name="connsiteX6" fmla="*/ 152814 w 303297"/>
                <a:gd name="connsiteY6" fmla="*/ 302167 h 305903"/>
                <a:gd name="connsiteX7" fmla="*/ 2671 w 303297"/>
                <a:gd name="connsiteY7" fmla="*/ 152024 h 305903"/>
                <a:gd name="connsiteX0" fmla="*/ 754 w 301380"/>
                <a:gd name="connsiteY0" fmla="*/ 152024 h 302285"/>
                <a:gd name="connsiteX1" fmla="*/ 61758 w 301380"/>
                <a:gd name="connsiteY1" fmla="*/ 49867 h 302285"/>
                <a:gd name="connsiteX2" fmla="*/ 150897 w 301380"/>
                <a:gd name="connsiteY2" fmla="*/ 1881 h 302285"/>
                <a:gd name="connsiteX3" fmla="*/ 252904 w 301380"/>
                <a:gd name="connsiteY3" fmla="*/ 24037 h 302285"/>
                <a:gd name="connsiteX4" fmla="*/ 301040 w 301380"/>
                <a:gd name="connsiteY4" fmla="*/ 152024 h 302285"/>
                <a:gd name="connsiteX5" fmla="*/ 273569 w 301380"/>
                <a:gd name="connsiteY5" fmla="*/ 251345 h 302285"/>
                <a:gd name="connsiteX6" fmla="*/ 150897 w 301380"/>
                <a:gd name="connsiteY6" fmla="*/ 302167 h 302285"/>
                <a:gd name="connsiteX7" fmla="*/ 35928 w 301380"/>
                <a:gd name="connsiteY7" fmla="*/ 261677 h 302285"/>
                <a:gd name="connsiteX8" fmla="*/ 754 w 301380"/>
                <a:gd name="connsiteY8" fmla="*/ 152024 h 302285"/>
                <a:gd name="connsiteX0" fmla="*/ 754 w 301380"/>
                <a:gd name="connsiteY0" fmla="*/ 152024 h 340298"/>
                <a:gd name="connsiteX1" fmla="*/ 61758 w 301380"/>
                <a:gd name="connsiteY1" fmla="*/ 49867 h 340298"/>
                <a:gd name="connsiteX2" fmla="*/ 150897 w 301380"/>
                <a:gd name="connsiteY2" fmla="*/ 1881 h 340298"/>
                <a:gd name="connsiteX3" fmla="*/ 252904 w 301380"/>
                <a:gd name="connsiteY3" fmla="*/ 24037 h 340298"/>
                <a:gd name="connsiteX4" fmla="*/ 301040 w 301380"/>
                <a:gd name="connsiteY4" fmla="*/ 152024 h 340298"/>
                <a:gd name="connsiteX5" fmla="*/ 273569 w 301380"/>
                <a:gd name="connsiteY5" fmla="*/ 251345 h 340298"/>
                <a:gd name="connsiteX6" fmla="*/ 150897 w 301380"/>
                <a:gd name="connsiteY6" fmla="*/ 340254 h 340298"/>
                <a:gd name="connsiteX7" fmla="*/ 35928 w 301380"/>
                <a:gd name="connsiteY7" fmla="*/ 261677 h 340298"/>
                <a:gd name="connsiteX8" fmla="*/ 754 w 301380"/>
                <a:gd name="connsiteY8" fmla="*/ 152024 h 34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380" h="340298">
                  <a:moveTo>
                    <a:pt x="754" y="152024"/>
                  </a:moveTo>
                  <a:cubicBezTo>
                    <a:pt x="5059" y="116722"/>
                    <a:pt x="36734" y="74891"/>
                    <a:pt x="61758" y="49867"/>
                  </a:cubicBezTo>
                  <a:cubicBezTo>
                    <a:pt x="86782" y="24843"/>
                    <a:pt x="119040" y="6186"/>
                    <a:pt x="150897" y="1881"/>
                  </a:cubicBezTo>
                  <a:cubicBezTo>
                    <a:pt x="182754" y="-2424"/>
                    <a:pt x="227880" y="-987"/>
                    <a:pt x="252904" y="24037"/>
                  </a:cubicBezTo>
                  <a:cubicBezTo>
                    <a:pt x="277928" y="49061"/>
                    <a:pt x="299318" y="117583"/>
                    <a:pt x="301040" y="152024"/>
                  </a:cubicBezTo>
                  <a:cubicBezTo>
                    <a:pt x="302762" y="186465"/>
                    <a:pt x="298593" y="219973"/>
                    <a:pt x="273569" y="251345"/>
                  </a:cubicBezTo>
                  <a:cubicBezTo>
                    <a:pt x="248545" y="282717"/>
                    <a:pt x="190504" y="338532"/>
                    <a:pt x="150897" y="340254"/>
                  </a:cubicBezTo>
                  <a:cubicBezTo>
                    <a:pt x="111290" y="341976"/>
                    <a:pt x="60952" y="293049"/>
                    <a:pt x="35928" y="261677"/>
                  </a:cubicBezTo>
                  <a:cubicBezTo>
                    <a:pt x="10904" y="230305"/>
                    <a:pt x="-3551" y="187326"/>
                    <a:pt x="754" y="152024"/>
                  </a:cubicBezTo>
                  <a:close/>
                </a:path>
              </a:pathLst>
            </a:cu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Forme libre 94"/>
            <p:cNvSpPr/>
            <p:nvPr/>
          </p:nvSpPr>
          <p:spPr>
            <a:xfrm rot="10800000">
              <a:off x="3356631" y="4040161"/>
              <a:ext cx="549482" cy="477549"/>
            </a:xfrm>
            <a:custGeom>
              <a:avLst/>
              <a:gdLst>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67615 w 451504"/>
                <a:gd name="connsiteY9" fmla="*/ 335079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67615 w 451504"/>
                <a:gd name="connsiteY9" fmla="*/ 335079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1504"/>
                <a:gd name="connsiteY0" fmla="*/ 201729 h 477954"/>
                <a:gd name="connsiteX1" fmla="*/ 172390 w 451504"/>
                <a:gd name="connsiteY1" fmla="*/ 39804 h 477954"/>
                <a:gd name="connsiteX2" fmla="*/ 267640 w 451504"/>
                <a:gd name="connsiteY2" fmla="*/ 1704 h 477954"/>
                <a:gd name="connsiteX3" fmla="*/ 391465 w 451504"/>
                <a:gd name="connsiteY3" fmla="*/ 77904 h 477954"/>
                <a:gd name="connsiteX4" fmla="*/ 448615 w 451504"/>
                <a:gd name="connsiteY4" fmla="*/ 258879 h 477954"/>
                <a:gd name="connsiteX5" fmla="*/ 429565 w 451504"/>
                <a:gd name="connsiteY5" fmla="*/ 344604 h 477954"/>
                <a:gd name="connsiteX6" fmla="*/ 315265 w 451504"/>
                <a:gd name="connsiteY6" fmla="*/ 439854 h 477954"/>
                <a:gd name="connsiteX7" fmla="*/ 220015 w 451504"/>
                <a:gd name="connsiteY7" fmla="*/ 477954 h 477954"/>
                <a:gd name="connsiteX8" fmla="*/ 115240 w 451504"/>
                <a:gd name="connsiteY8" fmla="*/ 439854 h 477954"/>
                <a:gd name="connsiteX9" fmla="*/ 25365 w 451504"/>
                <a:gd name="connsiteY9" fmla="*/ 341114 h 477954"/>
                <a:gd name="connsiteX10" fmla="*/ 19990 w 451504"/>
                <a:gd name="connsiteY10" fmla="*/ 268404 h 477954"/>
                <a:gd name="connsiteX11" fmla="*/ 105715 w 451504"/>
                <a:gd name="connsiteY11" fmla="*/ 258879 h 477954"/>
                <a:gd name="connsiteX12" fmla="*/ 134290 w 451504"/>
                <a:gd name="connsiteY12" fmla="*/ 363654 h 477954"/>
                <a:gd name="connsiteX13" fmla="*/ 210490 w 451504"/>
                <a:gd name="connsiteY13" fmla="*/ 401754 h 477954"/>
                <a:gd name="connsiteX14" fmla="*/ 353365 w 451504"/>
                <a:gd name="connsiteY14" fmla="*/ 344604 h 477954"/>
                <a:gd name="connsiteX15" fmla="*/ 381940 w 451504"/>
                <a:gd name="connsiteY15" fmla="*/ 230304 h 477954"/>
                <a:gd name="connsiteX16" fmla="*/ 305740 w 451504"/>
                <a:gd name="connsiteY16" fmla="*/ 68379 h 477954"/>
                <a:gd name="connsiteX17" fmla="*/ 172390 w 451504"/>
                <a:gd name="connsiteY17" fmla="*/ 106479 h 477954"/>
                <a:gd name="connsiteX18" fmla="*/ 105715 w 451504"/>
                <a:gd name="connsiteY18" fmla="*/ 192204 h 477954"/>
                <a:gd name="connsiteX19" fmla="*/ 940 w 451504"/>
                <a:gd name="connsiteY19" fmla="*/ 201729 h 477954"/>
                <a:gd name="connsiteX0" fmla="*/ 940 w 456596"/>
                <a:gd name="connsiteY0" fmla="*/ 201729 h 477954"/>
                <a:gd name="connsiteX1" fmla="*/ 172390 w 456596"/>
                <a:gd name="connsiteY1" fmla="*/ 39804 h 477954"/>
                <a:gd name="connsiteX2" fmla="*/ 267640 w 456596"/>
                <a:gd name="connsiteY2" fmla="*/ 1704 h 477954"/>
                <a:gd name="connsiteX3" fmla="*/ 391465 w 456596"/>
                <a:gd name="connsiteY3" fmla="*/ 77904 h 477954"/>
                <a:gd name="connsiteX4" fmla="*/ 448615 w 456596"/>
                <a:gd name="connsiteY4" fmla="*/ 258879 h 477954"/>
                <a:gd name="connsiteX5" fmla="*/ 441637 w 456596"/>
                <a:gd name="connsiteY5" fmla="*/ 365729 h 477954"/>
                <a:gd name="connsiteX6" fmla="*/ 315265 w 456596"/>
                <a:gd name="connsiteY6" fmla="*/ 439854 h 477954"/>
                <a:gd name="connsiteX7" fmla="*/ 220015 w 456596"/>
                <a:gd name="connsiteY7" fmla="*/ 477954 h 477954"/>
                <a:gd name="connsiteX8" fmla="*/ 115240 w 456596"/>
                <a:gd name="connsiteY8" fmla="*/ 439854 h 477954"/>
                <a:gd name="connsiteX9" fmla="*/ 25365 w 456596"/>
                <a:gd name="connsiteY9" fmla="*/ 341114 h 477954"/>
                <a:gd name="connsiteX10" fmla="*/ 19990 w 456596"/>
                <a:gd name="connsiteY10" fmla="*/ 268404 h 477954"/>
                <a:gd name="connsiteX11" fmla="*/ 105715 w 456596"/>
                <a:gd name="connsiteY11" fmla="*/ 258879 h 477954"/>
                <a:gd name="connsiteX12" fmla="*/ 134290 w 456596"/>
                <a:gd name="connsiteY12" fmla="*/ 363654 h 477954"/>
                <a:gd name="connsiteX13" fmla="*/ 210490 w 456596"/>
                <a:gd name="connsiteY13" fmla="*/ 401754 h 477954"/>
                <a:gd name="connsiteX14" fmla="*/ 353365 w 456596"/>
                <a:gd name="connsiteY14" fmla="*/ 344604 h 477954"/>
                <a:gd name="connsiteX15" fmla="*/ 381940 w 456596"/>
                <a:gd name="connsiteY15" fmla="*/ 230304 h 477954"/>
                <a:gd name="connsiteX16" fmla="*/ 305740 w 456596"/>
                <a:gd name="connsiteY16" fmla="*/ 68379 h 477954"/>
                <a:gd name="connsiteX17" fmla="*/ 172390 w 456596"/>
                <a:gd name="connsiteY17" fmla="*/ 106479 h 477954"/>
                <a:gd name="connsiteX18" fmla="*/ 105715 w 456596"/>
                <a:gd name="connsiteY18" fmla="*/ 192204 h 477954"/>
                <a:gd name="connsiteX19" fmla="*/ 940 w 456596"/>
                <a:gd name="connsiteY19" fmla="*/ 201729 h 477954"/>
                <a:gd name="connsiteX0" fmla="*/ 940 w 455315"/>
                <a:gd name="connsiteY0" fmla="*/ 201034 h 477259"/>
                <a:gd name="connsiteX1" fmla="*/ 172390 w 455315"/>
                <a:gd name="connsiteY1" fmla="*/ 39109 h 477259"/>
                <a:gd name="connsiteX2" fmla="*/ 267640 w 455315"/>
                <a:gd name="connsiteY2" fmla="*/ 1009 h 477259"/>
                <a:gd name="connsiteX3" fmla="*/ 412590 w 455315"/>
                <a:gd name="connsiteY3" fmla="*/ 65138 h 477259"/>
                <a:gd name="connsiteX4" fmla="*/ 448615 w 455315"/>
                <a:gd name="connsiteY4" fmla="*/ 258184 h 477259"/>
                <a:gd name="connsiteX5" fmla="*/ 441637 w 455315"/>
                <a:gd name="connsiteY5" fmla="*/ 365034 h 477259"/>
                <a:gd name="connsiteX6" fmla="*/ 315265 w 455315"/>
                <a:gd name="connsiteY6" fmla="*/ 439159 h 477259"/>
                <a:gd name="connsiteX7" fmla="*/ 220015 w 455315"/>
                <a:gd name="connsiteY7" fmla="*/ 477259 h 477259"/>
                <a:gd name="connsiteX8" fmla="*/ 115240 w 455315"/>
                <a:gd name="connsiteY8" fmla="*/ 439159 h 477259"/>
                <a:gd name="connsiteX9" fmla="*/ 25365 w 455315"/>
                <a:gd name="connsiteY9" fmla="*/ 340419 h 477259"/>
                <a:gd name="connsiteX10" fmla="*/ 19990 w 455315"/>
                <a:gd name="connsiteY10" fmla="*/ 267709 h 477259"/>
                <a:gd name="connsiteX11" fmla="*/ 105715 w 455315"/>
                <a:gd name="connsiteY11" fmla="*/ 258184 h 477259"/>
                <a:gd name="connsiteX12" fmla="*/ 134290 w 455315"/>
                <a:gd name="connsiteY12" fmla="*/ 362959 h 477259"/>
                <a:gd name="connsiteX13" fmla="*/ 210490 w 455315"/>
                <a:gd name="connsiteY13" fmla="*/ 401059 h 477259"/>
                <a:gd name="connsiteX14" fmla="*/ 353365 w 455315"/>
                <a:gd name="connsiteY14" fmla="*/ 343909 h 477259"/>
                <a:gd name="connsiteX15" fmla="*/ 381940 w 455315"/>
                <a:gd name="connsiteY15" fmla="*/ 229609 h 477259"/>
                <a:gd name="connsiteX16" fmla="*/ 305740 w 455315"/>
                <a:gd name="connsiteY16" fmla="*/ 67684 h 477259"/>
                <a:gd name="connsiteX17" fmla="*/ 172390 w 455315"/>
                <a:gd name="connsiteY17" fmla="*/ 105784 h 477259"/>
                <a:gd name="connsiteX18" fmla="*/ 105715 w 455315"/>
                <a:gd name="connsiteY18" fmla="*/ 191509 h 477259"/>
                <a:gd name="connsiteX19" fmla="*/ 940 w 455315"/>
                <a:gd name="connsiteY19" fmla="*/ 201034 h 477259"/>
                <a:gd name="connsiteX0" fmla="*/ 940 w 455315"/>
                <a:gd name="connsiteY0" fmla="*/ 201034 h 477259"/>
                <a:gd name="connsiteX1" fmla="*/ 172390 w 455315"/>
                <a:gd name="connsiteY1" fmla="*/ 39109 h 477259"/>
                <a:gd name="connsiteX2" fmla="*/ 267640 w 455315"/>
                <a:gd name="connsiteY2" fmla="*/ 1009 h 477259"/>
                <a:gd name="connsiteX3" fmla="*/ 412590 w 455315"/>
                <a:gd name="connsiteY3" fmla="*/ 65138 h 477259"/>
                <a:gd name="connsiteX4" fmla="*/ 448615 w 455315"/>
                <a:gd name="connsiteY4" fmla="*/ 258184 h 477259"/>
                <a:gd name="connsiteX5" fmla="*/ 441637 w 455315"/>
                <a:gd name="connsiteY5" fmla="*/ 365034 h 477259"/>
                <a:gd name="connsiteX6" fmla="*/ 315265 w 455315"/>
                <a:gd name="connsiteY6" fmla="*/ 439159 h 477259"/>
                <a:gd name="connsiteX7" fmla="*/ 220015 w 455315"/>
                <a:gd name="connsiteY7" fmla="*/ 477259 h 477259"/>
                <a:gd name="connsiteX8" fmla="*/ 115240 w 455315"/>
                <a:gd name="connsiteY8" fmla="*/ 439159 h 477259"/>
                <a:gd name="connsiteX9" fmla="*/ 25365 w 455315"/>
                <a:gd name="connsiteY9" fmla="*/ 340419 h 477259"/>
                <a:gd name="connsiteX10" fmla="*/ 19990 w 455315"/>
                <a:gd name="connsiteY10" fmla="*/ 267709 h 477259"/>
                <a:gd name="connsiteX11" fmla="*/ 105715 w 455315"/>
                <a:gd name="connsiteY11" fmla="*/ 258184 h 477259"/>
                <a:gd name="connsiteX12" fmla="*/ 134290 w 455315"/>
                <a:gd name="connsiteY12" fmla="*/ 362959 h 477259"/>
                <a:gd name="connsiteX13" fmla="*/ 210490 w 455315"/>
                <a:gd name="connsiteY13" fmla="*/ 401059 h 477259"/>
                <a:gd name="connsiteX14" fmla="*/ 353365 w 455315"/>
                <a:gd name="connsiteY14" fmla="*/ 343909 h 477259"/>
                <a:gd name="connsiteX15" fmla="*/ 381940 w 455315"/>
                <a:gd name="connsiteY15" fmla="*/ 229609 h 477259"/>
                <a:gd name="connsiteX16" fmla="*/ 305740 w 455315"/>
                <a:gd name="connsiteY16" fmla="*/ 67684 h 477259"/>
                <a:gd name="connsiteX17" fmla="*/ 172390 w 455315"/>
                <a:gd name="connsiteY17" fmla="*/ 105784 h 477259"/>
                <a:gd name="connsiteX18" fmla="*/ 105715 w 455315"/>
                <a:gd name="connsiteY18" fmla="*/ 191509 h 477259"/>
                <a:gd name="connsiteX19" fmla="*/ 940 w 45531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104775 w 454375"/>
                <a:gd name="connsiteY18" fmla="*/ 191509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104775 w 454375"/>
                <a:gd name="connsiteY18" fmla="*/ 191509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034 h 477259"/>
                <a:gd name="connsiteX1" fmla="*/ 171450 w 454375"/>
                <a:gd name="connsiteY1" fmla="*/ 39109 h 477259"/>
                <a:gd name="connsiteX2" fmla="*/ 266700 w 454375"/>
                <a:gd name="connsiteY2" fmla="*/ 1009 h 477259"/>
                <a:gd name="connsiteX3" fmla="*/ 411650 w 454375"/>
                <a:gd name="connsiteY3" fmla="*/ 65138 h 477259"/>
                <a:gd name="connsiteX4" fmla="*/ 447675 w 454375"/>
                <a:gd name="connsiteY4" fmla="*/ 258184 h 477259"/>
                <a:gd name="connsiteX5" fmla="*/ 440697 w 454375"/>
                <a:gd name="connsiteY5" fmla="*/ 365034 h 477259"/>
                <a:gd name="connsiteX6" fmla="*/ 314325 w 454375"/>
                <a:gd name="connsiteY6" fmla="*/ 439159 h 477259"/>
                <a:gd name="connsiteX7" fmla="*/ 219075 w 454375"/>
                <a:gd name="connsiteY7" fmla="*/ 477259 h 477259"/>
                <a:gd name="connsiteX8" fmla="*/ 114300 w 454375"/>
                <a:gd name="connsiteY8" fmla="*/ 439159 h 477259"/>
                <a:gd name="connsiteX9" fmla="*/ 24425 w 454375"/>
                <a:gd name="connsiteY9" fmla="*/ 340419 h 477259"/>
                <a:gd name="connsiteX10" fmla="*/ 19050 w 454375"/>
                <a:gd name="connsiteY10" fmla="*/ 267709 h 477259"/>
                <a:gd name="connsiteX11" fmla="*/ 104775 w 454375"/>
                <a:gd name="connsiteY11" fmla="*/ 258184 h 477259"/>
                <a:gd name="connsiteX12" fmla="*/ 133350 w 454375"/>
                <a:gd name="connsiteY12" fmla="*/ 362959 h 477259"/>
                <a:gd name="connsiteX13" fmla="*/ 209550 w 454375"/>
                <a:gd name="connsiteY13" fmla="*/ 401059 h 477259"/>
                <a:gd name="connsiteX14" fmla="*/ 352425 w 454375"/>
                <a:gd name="connsiteY14" fmla="*/ 343909 h 477259"/>
                <a:gd name="connsiteX15" fmla="*/ 381000 w 454375"/>
                <a:gd name="connsiteY15" fmla="*/ 229609 h 477259"/>
                <a:gd name="connsiteX16" fmla="*/ 304800 w 454375"/>
                <a:gd name="connsiteY16" fmla="*/ 67684 h 477259"/>
                <a:gd name="connsiteX17" fmla="*/ 171450 w 454375"/>
                <a:gd name="connsiteY17" fmla="*/ 105784 h 477259"/>
                <a:gd name="connsiteX18" fmla="*/ 89686 w 454375"/>
                <a:gd name="connsiteY18" fmla="*/ 206598 h 477259"/>
                <a:gd name="connsiteX19" fmla="*/ 0 w 454375"/>
                <a:gd name="connsiteY19" fmla="*/ 201034 h 477259"/>
                <a:gd name="connsiteX0" fmla="*/ 0 w 454375"/>
                <a:gd name="connsiteY0" fmla="*/ 201441 h 477666"/>
                <a:gd name="connsiteX1" fmla="*/ 126183 w 454375"/>
                <a:gd name="connsiteY1" fmla="*/ 36499 h 477666"/>
                <a:gd name="connsiteX2" fmla="*/ 266700 w 454375"/>
                <a:gd name="connsiteY2" fmla="*/ 1416 h 477666"/>
                <a:gd name="connsiteX3" fmla="*/ 411650 w 454375"/>
                <a:gd name="connsiteY3" fmla="*/ 65545 h 477666"/>
                <a:gd name="connsiteX4" fmla="*/ 447675 w 454375"/>
                <a:gd name="connsiteY4" fmla="*/ 258591 h 477666"/>
                <a:gd name="connsiteX5" fmla="*/ 440697 w 454375"/>
                <a:gd name="connsiteY5" fmla="*/ 365441 h 477666"/>
                <a:gd name="connsiteX6" fmla="*/ 314325 w 454375"/>
                <a:gd name="connsiteY6" fmla="*/ 439566 h 477666"/>
                <a:gd name="connsiteX7" fmla="*/ 219075 w 454375"/>
                <a:gd name="connsiteY7" fmla="*/ 477666 h 477666"/>
                <a:gd name="connsiteX8" fmla="*/ 114300 w 454375"/>
                <a:gd name="connsiteY8" fmla="*/ 439566 h 477666"/>
                <a:gd name="connsiteX9" fmla="*/ 24425 w 454375"/>
                <a:gd name="connsiteY9" fmla="*/ 340826 h 477666"/>
                <a:gd name="connsiteX10" fmla="*/ 19050 w 454375"/>
                <a:gd name="connsiteY10" fmla="*/ 268116 h 477666"/>
                <a:gd name="connsiteX11" fmla="*/ 104775 w 454375"/>
                <a:gd name="connsiteY11" fmla="*/ 258591 h 477666"/>
                <a:gd name="connsiteX12" fmla="*/ 133350 w 454375"/>
                <a:gd name="connsiteY12" fmla="*/ 363366 h 477666"/>
                <a:gd name="connsiteX13" fmla="*/ 209550 w 454375"/>
                <a:gd name="connsiteY13" fmla="*/ 401466 h 477666"/>
                <a:gd name="connsiteX14" fmla="*/ 352425 w 454375"/>
                <a:gd name="connsiteY14" fmla="*/ 344316 h 477666"/>
                <a:gd name="connsiteX15" fmla="*/ 381000 w 454375"/>
                <a:gd name="connsiteY15" fmla="*/ 230016 h 477666"/>
                <a:gd name="connsiteX16" fmla="*/ 304800 w 454375"/>
                <a:gd name="connsiteY16" fmla="*/ 68091 h 477666"/>
                <a:gd name="connsiteX17" fmla="*/ 171450 w 454375"/>
                <a:gd name="connsiteY17" fmla="*/ 106191 h 477666"/>
                <a:gd name="connsiteX18" fmla="*/ 89686 w 454375"/>
                <a:gd name="connsiteY18" fmla="*/ 207005 h 477666"/>
                <a:gd name="connsiteX19" fmla="*/ 0 w 454375"/>
                <a:gd name="connsiteY19" fmla="*/ 201441 h 477666"/>
                <a:gd name="connsiteX0" fmla="*/ 0 w 470210"/>
                <a:gd name="connsiteY0" fmla="*/ 201441 h 477666"/>
                <a:gd name="connsiteX1" fmla="*/ 126183 w 470210"/>
                <a:gd name="connsiteY1" fmla="*/ 36499 h 477666"/>
                <a:gd name="connsiteX2" fmla="*/ 266700 w 470210"/>
                <a:gd name="connsiteY2" fmla="*/ 1416 h 477666"/>
                <a:gd name="connsiteX3" fmla="*/ 411650 w 470210"/>
                <a:gd name="connsiteY3" fmla="*/ 65545 h 477666"/>
                <a:gd name="connsiteX4" fmla="*/ 468800 w 470210"/>
                <a:gd name="connsiteY4" fmla="*/ 240484 h 477666"/>
                <a:gd name="connsiteX5" fmla="*/ 440697 w 470210"/>
                <a:gd name="connsiteY5" fmla="*/ 365441 h 477666"/>
                <a:gd name="connsiteX6" fmla="*/ 314325 w 470210"/>
                <a:gd name="connsiteY6" fmla="*/ 439566 h 477666"/>
                <a:gd name="connsiteX7" fmla="*/ 219075 w 470210"/>
                <a:gd name="connsiteY7" fmla="*/ 477666 h 477666"/>
                <a:gd name="connsiteX8" fmla="*/ 114300 w 470210"/>
                <a:gd name="connsiteY8" fmla="*/ 439566 h 477666"/>
                <a:gd name="connsiteX9" fmla="*/ 24425 w 470210"/>
                <a:gd name="connsiteY9" fmla="*/ 340826 h 477666"/>
                <a:gd name="connsiteX10" fmla="*/ 19050 w 470210"/>
                <a:gd name="connsiteY10" fmla="*/ 268116 h 477666"/>
                <a:gd name="connsiteX11" fmla="*/ 104775 w 470210"/>
                <a:gd name="connsiteY11" fmla="*/ 258591 h 477666"/>
                <a:gd name="connsiteX12" fmla="*/ 133350 w 470210"/>
                <a:gd name="connsiteY12" fmla="*/ 363366 h 477666"/>
                <a:gd name="connsiteX13" fmla="*/ 209550 w 470210"/>
                <a:gd name="connsiteY13" fmla="*/ 401466 h 477666"/>
                <a:gd name="connsiteX14" fmla="*/ 352425 w 470210"/>
                <a:gd name="connsiteY14" fmla="*/ 344316 h 477666"/>
                <a:gd name="connsiteX15" fmla="*/ 381000 w 470210"/>
                <a:gd name="connsiteY15" fmla="*/ 230016 h 477666"/>
                <a:gd name="connsiteX16" fmla="*/ 304800 w 470210"/>
                <a:gd name="connsiteY16" fmla="*/ 68091 h 477666"/>
                <a:gd name="connsiteX17" fmla="*/ 171450 w 470210"/>
                <a:gd name="connsiteY17" fmla="*/ 106191 h 477666"/>
                <a:gd name="connsiteX18" fmla="*/ 89686 w 470210"/>
                <a:gd name="connsiteY18" fmla="*/ 207005 h 477666"/>
                <a:gd name="connsiteX19" fmla="*/ 0 w 470210"/>
                <a:gd name="connsiteY19" fmla="*/ 201441 h 47766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69692 w 515477"/>
                <a:gd name="connsiteY9" fmla="*/ 340706 h 477546"/>
                <a:gd name="connsiteX10" fmla="*/ 64317 w 515477"/>
                <a:gd name="connsiteY10" fmla="*/ 267996 h 477546"/>
                <a:gd name="connsiteX11" fmla="*/ 150042 w 515477"/>
                <a:gd name="connsiteY11" fmla="*/ 258471 h 477546"/>
                <a:gd name="connsiteX12" fmla="*/ 178617 w 515477"/>
                <a:gd name="connsiteY12" fmla="*/ 363246 h 477546"/>
                <a:gd name="connsiteX13" fmla="*/ 254817 w 515477"/>
                <a:gd name="connsiteY13" fmla="*/ 401346 h 477546"/>
                <a:gd name="connsiteX14" fmla="*/ 397692 w 515477"/>
                <a:gd name="connsiteY14" fmla="*/ 344196 h 477546"/>
                <a:gd name="connsiteX15" fmla="*/ 426267 w 515477"/>
                <a:gd name="connsiteY15" fmla="*/ 229896 h 477546"/>
                <a:gd name="connsiteX16" fmla="*/ 350067 w 515477"/>
                <a:gd name="connsiteY16" fmla="*/ 67971 h 477546"/>
                <a:gd name="connsiteX17" fmla="*/ 216717 w 515477"/>
                <a:gd name="connsiteY17" fmla="*/ 106071 h 477546"/>
                <a:gd name="connsiteX18" fmla="*/ 134953 w 515477"/>
                <a:gd name="connsiteY18" fmla="*/ 206885 h 477546"/>
                <a:gd name="connsiteX19" fmla="*/ 0 w 515477"/>
                <a:gd name="connsiteY19" fmla="*/ 192268 h 47754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69692 w 515477"/>
                <a:gd name="connsiteY9" fmla="*/ 340706 h 477546"/>
                <a:gd name="connsiteX10" fmla="*/ 64317 w 515477"/>
                <a:gd name="connsiteY10" fmla="*/ 267996 h 477546"/>
                <a:gd name="connsiteX11" fmla="*/ 150042 w 515477"/>
                <a:gd name="connsiteY11" fmla="*/ 258471 h 477546"/>
                <a:gd name="connsiteX12" fmla="*/ 178617 w 515477"/>
                <a:gd name="connsiteY12" fmla="*/ 363246 h 477546"/>
                <a:gd name="connsiteX13" fmla="*/ 254817 w 515477"/>
                <a:gd name="connsiteY13" fmla="*/ 401346 h 477546"/>
                <a:gd name="connsiteX14" fmla="*/ 397692 w 515477"/>
                <a:gd name="connsiteY14" fmla="*/ 344196 h 477546"/>
                <a:gd name="connsiteX15" fmla="*/ 426267 w 515477"/>
                <a:gd name="connsiteY15" fmla="*/ 229896 h 477546"/>
                <a:gd name="connsiteX16" fmla="*/ 350067 w 515477"/>
                <a:gd name="connsiteY16" fmla="*/ 67971 h 477546"/>
                <a:gd name="connsiteX17" fmla="*/ 216717 w 515477"/>
                <a:gd name="connsiteY17" fmla="*/ 106071 h 477546"/>
                <a:gd name="connsiteX18" fmla="*/ 74597 w 515477"/>
                <a:gd name="connsiteY18" fmla="*/ 200849 h 477546"/>
                <a:gd name="connsiteX19" fmla="*/ 0 w 515477"/>
                <a:gd name="connsiteY19" fmla="*/ 192268 h 47754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69692 w 515477"/>
                <a:gd name="connsiteY9" fmla="*/ 340706 h 477546"/>
                <a:gd name="connsiteX10" fmla="*/ 19050 w 515477"/>
                <a:gd name="connsiteY10" fmla="*/ 258942 h 477546"/>
                <a:gd name="connsiteX11" fmla="*/ 150042 w 515477"/>
                <a:gd name="connsiteY11" fmla="*/ 258471 h 477546"/>
                <a:gd name="connsiteX12" fmla="*/ 178617 w 515477"/>
                <a:gd name="connsiteY12" fmla="*/ 363246 h 477546"/>
                <a:gd name="connsiteX13" fmla="*/ 254817 w 515477"/>
                <a:gd name="connsiteY13" fmla="*/ 401346 h 477546"/>
                <a:gd name="connsiteX14" fmla="*/ 397692 w 515477"/>
                <a:gd name="connsiteY14" fmla="*/ 344196 h 477546"/>
                <a:gd name="connsiteX15" fmla="*/ 426267 w 515477"/>
                <a:gd name="connsiteY15" fmla="*/ 229896 h 477546"/>
                <a:gd name="connsiteX16" fmla="*/ 350067 w 515477"/>
                <a:gd name="connsiteY16" fmla="*/ 67971 h 477546"/>
                <a:gd name="connsiteX17" fmla="*/ 216717 w 515477"/>
                <a:gd name="connsiteY17" fmla="*/ 106071 h 477546"/>
                <a:gd name="connsiteX18" fmla="*/ 74597 w 515477"/>
                <a:gd name="connsiteY18" fmla="*/ 200849 h 477546"/>
                <a:gd name="connsiteX19" fmla="*/ 0 w 515477"/>
                <a:gd name="connsiteY19" fmla="*/ 192268 h 47754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69692 w 515477"/>
                <a:gd name="connsiteY9" fmla="*/ 340706 h 477546"/>
                <a:gd name="connsiteX10" fmla="*/ 19050 w 515477"/>
                <a:gd name="connsiteY10" fmla="*/ 258942 h 477546"/>
                <a:gd name="connsiteX11" fmla="*/ 119864 w 515477"/>
                <a:gd name="connsiteY11" fmla="*/ 255453 h 477546"/>
                <a:gd name="connsiteX12" fmla="*/ 178617 w 515477"/>
                <a:gd name="connsiteY12" fmla="*/ 363246 h 477546"/>
                <a:gd name="connsiteX13" fmla="*/ 254817 w 515477"/>
                <a:gd name="connsiteY13" fmla="*/ 401346 h 477546"/>
                <a:gd name="connsiteX14" fmla="*/ 397692 w 515477"/>
                <a:gd name="connsiteY14" fmla="*/ 344196 h 477546"/>
                <a:gd name="connsiteX15" fmla="*/ 426267 w 515477"/>
                <a:gd name="connsiteY15" fmla="*/ 229896 h 477546"/>
                <a:gd name="connsiteX16" fmla="*/ 350067 w 515477"/>
                <a:gd name="connsiteY16" fmla="*/ 67971 h 477546"/>
                <a:gd name="connsiteX17" fmla="*/ 216717 w 515477"/>
                <a:gd name="connsiteY17" fmla="*/ 106071 h 477546"/>
                <a:gd name="connsiteX18" fmla="*/ 74597 w 515477"/>
                <a:gd name="connsiteY18" fmla="*/ 200849 h 477546"/>
                <a:gd name="connsiteX19" fmla="*/ 0 w 515477"/>
                <a:gd name="connsiteY19" fmla="*/ 192268 h 47754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118747 w 515477"/>
                <a:gd name="connsiteY9" fmla="*/ 446668 h 477546"/>
                <a:gd name="connsiteX10" fmla="*/ 69692 w 515477"/>
                <a:gd name="connsiteY10" fmla="*/ 340706 h 477546"/>
                <a:gd name="connsiteX11" fmla="*/ 19050 w 515477"/>
                <a:gd name="connsiteY11" fmla="*/ 258942 h 477546"/>
                <a:gd name="connsiteX12" fmla="*/ 119864 w 515477"/>
                <a:gd name="connsiteY12" fmla="*/ 255453 h 477546"/>
                <a:gd name="connsiteX13" fmla="*/ 178617 w 515477"/>
                <a:gd name="connsiteY13" fmla="*/ 363246 h 477546"/>
                <a:gd name="connsiteX14" fmla="*/ 254817 w 515477"/>
                <a:gd name="connsiteY14" fmla="*/ 401346 h 477546"/>
                <a:gd name="connsiteX15" fmla="*/ 397692 w 515477"/>
                <a:gd name="connsiteY15" fmla="*/ 344196 h 477546"/>
                <a:gd name="connsiteX16" fmla="*/ 426267 w 515477"/>
                <a:gd name="connsiteY16" fmla="*/ 229896 h 477546"/>
                <a:gd name="connsiteX17" fmla="*/ 350067 w 515477"/>
                <a:gd name="connsiteY17" fmla="*/ 67971 h 477546"/>
                <a:gd name="connsiteX18" fmla="*/ 216717 w 515477"/>
                <a:gd name="connsiteY18" fmla="*/ 106071 h 477546"/>
                <a:gd name="connsiteX19" fmla="*/ 74597 w 515477"/>
                <a:gd name="connsiteY19" fmla="*/ 200849 h 477546"/>
                <a:gd name="connsiteX20" fmla="*/ 0 w 515477"/>
                <a:gd name="connsiteY20" fmla="*/ 192268 h 477546"/>
                <a:gd name="connsiteX0" fmla="*/ 0 w 515477"/>
                <a:gd name="connsiteY0" fmla="*/ 192268 h 477546"/>
                <a:gd name="connsiteX1" fmla="*/ 171450 w 515477"/>
                <a:gd name="connsiteY1" fmla="*/ 36379 h 477546"/>
                <a:gd name="connsiteX2" fmla="*/ 311967 w 515477"/>
                <a:gd name="connsiteY2" fmla="*/ 1296 h 477546"/>
                <a:gd name="connsiteX3" fmla="*/ 456917 w 515477"/>
                <a:gd name="connsiteY3" fmla="*/ 65425 h 477546"/>
                <a:gd name="connsiteX4" fmla="*/ 514067 w 515477"/>
                <a:gd name="connsiteY4" fmla="*/ 240364 h 477546"/>
                <a:gd name="connsiteX5" fmla="*/ 485964 w 515477"/>
                <a:gd name="connsiteY5" fmla="*/ 365321 h 477546"/>
                <a:gd name="connsiteX6" fmla="*/ 359592 w 515477"/>
                <a:gd name="connsiteY6" fmla="*/ 439446 h 477546"/>
                <a:gd name="connsiteX7" fmla="*/ 264342 w 515477"/>
                <a:gd name="connsiteY7" fmla="*/ 477546 h 477546"/>
                <a:gd name="connsiteX8" fmla="*/ 159567 w 515477"/>
                <a:gd name="connsiteY8" fmla="*/ 439446 h 477546"/>
                <a:gd name="connsiteX9" fmla="*/ 118747 w 515477"/>
                <a:gd name="connsiteY9" fmla="*/ 446668 h 477546"/>
                <a:gd name="connsiteX10" fmla="*/ 51585 w 515477"/>
                <a:gd name="connsiteY10" fmla="*/ 343723 h 477546"/>
                <a:gd name="connsiteX11" fmla="*/ 19050 w 515477"/>
                <a:gd name="connsiteY11" fmla="*/ 258942 h 477546"/>
                <a:gd name="connsiteX12" fmla="*/ 119864 w 515477"/>
                <a:gd name="connsiteY12" fmla="*/ 255453 h 477546"/>
                <a:gd name="connsiteX13" fmla="*/ 178617 w 515477"/>
                <a:gd name="connsiteY13" fmla="*/ 363246 h 477546"/>
                <a:gd name="connsiteX14" fmla="*/ 254817 w 515477"/>
                <a:gd name="connsiteY14" fmla="*/ 401346 h 477546"/>
                <a:gd name="connsiteX15" fmla="*/ 397692 w 515477"/>
                <a:gd name="connsiteY15" fmla="*/ 344196 h 477546"/>
                <a:gd name="connsiteX16" fmla="*/ 426267 w 515477"/>
                <a:gd name="connsiteY16" fmla="*/ 229896 h 477546"/>
                <a:gd name="connsiteX17" fmla="*/ 350067 w 515477"/>
                <a:gd name="connsiteY17" fmla="*/ 67971 h 477546"/>
                <a:gd name="connsiteX18" fmla="*/ 216717 w 515477"/>
                <a:gd name="connsiteY18" fmla="*/ 106071 h 477546"/>
                <a:gd name="connsiteX19" fmla="*/ 74597 w 515477"/>
                <a:gd name="connsiteY19" fmla="*/ 200849 h 477546"/>
                <a:gd name="connsiteX20" fmla="*/ 0 w 515477"/>
                <a:gd name="connsiteY20" fmla="*/ 192268 h 477546"/>
                <a:gd name="connsiteX0" fmla="*/ 0 w 515477"/>
                <a:gd name="connsiteY0" fmla="*/ 192268 h 477644"/>
                <a:gd name="connsiteX1" fmla="*/ 171450 w 515477"/>
                <a:gd name="connsiteY1" fmla="*/ 36379 h 477644"/>
                <a:gd name="connsiteX2" fmla="*/ 311967 w 515477"/>
                <a:gd name="connsiteY2" fmla="*/ 1296 h 477644"/>
                <a:gd name="connsiteX3" fmla="*/ 456917 w 515477"/>
                <a:gd name="connsiteY3" fmla="*/ 65425 h 477644"/>
                <a:gd name="connsiteX4" fmla="*/ 514067 w 515477"/>
                <a:gd name="connsiteY4" fmla="*/ 240364 h 477644"/>
                <a:gd name="connsiteX5" fmla="*/ 485964 w 515477"/>
                <a:gd name="connsiteY5" fmla="*/ 365321 h 477644"/>
                <a:gd name="connsiteX6" fmla="*/ 359592 w 515477"/>
                <a:gd name="connsiteY6" fmla="*/ 439446 h 477644"/>
                <a:gd name="connsiteX7" fmla="*/ 264342 w 515477"/>
                <a:gd name="connsiteY7" fmla="*/ 477546 h 477644"/>
                <a:gd name="connsiteX8" fmla="*/ 118747 w 515477"/>
                <a:gd name="connsiteY8" fmla="*/ 446668 h 477644"/>
                <a:gd name="connsiteX9" fmla="*/ 51585 w 515477"/>
                <a:gd name="connsiteY9" fmla="*/ 343723 h 477644"/>
                <a:gd name="connsiteX10" fmla="*/ 19050 w 515477"/>
                <a:gd name="connsiteY10" fmla="*/ 258942 h 477644"/>
                <a:gd name="connsiteX11" fmla="*/ 119864 w 515477"/>
                <a:gd name="connsiteY11" fmla="*/ 255453 h 477644"/>
                <a:gd name="connsiteX12" fmla="*/ 178617 w 515477"/>
                <a:gd name="connsiteY12" fmla="*/ 363246 h 477644"/>
                <a:gd name="connsiteX13" fmla="*/ 254817 w 515477"/>
                <a:gd name="connsiteY13" fmla="*/ 401346 h 477644"/>
                <a:gd name="connsiteX14" fmla="*/ 397692 w 515477"/>
                <a:gd name="connsiteY14" fmla="*/ 344196 h 477644"/>
                <a:gd name="connsiteX15" fmla="*/ 426267 w 515477"/>
                <a:gd name="connsiteY15" fmla="*/ 229896 h 477644"/>
                <a:gd name="connsiteX16" fmla="*/ 350067 w 515477"/>
                <a:gd name="connsiteY16" fmla="*/ 67971 h 477644"/>
                <a:gd name="connsiteX17" fmla="*/ 216717 w 515477"/>
                <a:gd name="connsiteY17" fmla="*/ 106071 h 477644"/>
                <a:gd name="connsiteX18" fmla="*/ 74597 w 515477"/>
                <a:gd name="connsiteY18" fmla="*/ 200849 h 477644"/>
                <a:gd name="connsiteX19" fmla="*/ 0 w 515477"/>
                <a:gd name="connsiteY19" fmla="*/ 192268 h 477644"/>
                <a:gd name="connsiteX0" fmla="*/ 0 w 515181"/>
                <a:gd name="connsiteY0" fmla="*/ 192268 h 477549"/>
                <a:gd name="connsiteX1" fmla="*/ 171450 w 515181"/>
                <a:gd name="connsiteY1" fmla="*/ 36379 h 477549"/>
                <a:gd name="connsiteX2" fmla="*/ 311967 w 515181"/>
                <a:gd name="connsiteY2" fmla="*/ 1296 h 477549"/>
                <a:gd name="connsiteX3" fmla="*/ 456917 w 515181"/>
                <a:gd name="connsiteY3" fmla="*/ 65425 h 477549"/>
                <a:gd name="connsiteX4" fmla="*/ 514067 w 515181"/>
                <a:gd name="connsiteY4" fmla="*/ 240364 h 477549"/>
                <a:gd name="connsiteX5" fmla="*/ 485964 w 515181"/>
                <a:gd name="connsiteY5" fmla="*/ 365321 h 477549"/>
                <a:gd name="connsiteX6" fmla="*/ 383734 w 515181"/>
                <a:gd name="connsiteY6" fmla="*/ 445481 h 477549"/>
                <a:gd name="connsiteX7" fmla="*/ 264342 w 515181"/>
                <a:gd name="connsiteY7" fmla="*/ 477546 h 477549"/>
                <a:gd name="connsiteX8" fmla="*/ 118747 w 515181"/>
                <a:gd name="connsiteY8" fmla="*/ 446668 h 477549"/>
                <a:gd name="connsiteX9" fmla="*/ 51585 w 515181"/>
                <a:gd name="connsiteY9" fmla="*/ 343723 h 477549"/>
                <a:gd name="connsiteX10" fmla="*/ 19050 w 515181"/>
                <a:gd name="connsiteY10" fmla="*/ 258942 h 477549"/>
                <a:gd name="connsiteX11" fmla="*/ 119864 w 515181"/>
                <a:gd name="connsiteY11" fmla="*/ 255453 h 477549"/>
                <a:gd name="connsiteX12" fmla="*/ 178617 w 515181"/>
                <a:gd name="connsiteY12" fmla="*/ 363246 h 477549"/>
                <a:gd name="connsiteX13" fmla="*/ 254817 w 515181"/>
                <a:gd name="connsiteY13" fmla="*/ 401346 h 477549"/>
                <a:gd name="connsiteX14" fmla="*/ 397692 w 515181"/>
                <a:gd name="connsiteY14" fmla="*/ 344196 h 477549"/>
                <a:gd name="connsiteX15" fmla="*/ 426267 w 515181"/>
                <a:gd name="connsiteY15" fmla="*/ 229896 h 477549"/>
                <a:gd name="connsiteX16" fmla="*/ 350067 w 515181"/>
                <a:gd name="connsiteY16" fmla="*/ 67971 h 477549"/>
                <a:gd name="connsiteX17" fmla="*/ 216717 w 515181"/>
                <a:gd name="connsiteY17" fmla="*/ 106071 h 477549"/>
                <a:gd name="connsiteX18" fmla="*/ 74597 w 515181"/>
                <a:gd name="connsiteY18" fmla="*/ 200849 h 477549"/>
                <a:gd name="connsiteX19" fmla="*/ 0 w 515181"/>
                <a:gd name="connsiteY19" fmla="*/ 192268 h 477549"/>
                <a:gd name="connsiteX0" fmla="*/ 0 w 523629"/>
                <a:gd name="connsiteY0" fmla="*/ 192268 h 477549"/>
                <a:gd name="connsiteX1" fmla="*/ 171450 w 523629"/>
                <a:gd name="connsiteY1" fmla="*/ 36379 h 477549"/>
                <a:gd name="connsiteX2" fmla="*/ 311967 w 523629"/>
                <a:gd name="connsiteY2" fmla="*/ 1296 h 477549"/>
                <a:gd name="connsiteX3" fmla="*/ 456917 w 523629"/>
                <a:gd name="connsiteY3" fmla="*/ 65425 h 477549"/>
                <a:gd name="connsiteX4" fmla="*/ 514067 w 523629"/>
                <a:gd name="connsiteY4" fmla="*/ 240364 h 477549"/>
                <a:gd name="connsiteX5" fmla="*/ 510107 w 523629"/>
                <a:gd name="connsiteY5" fmla="*/ 362303 h 477549"/>
                <a:gd name="connsiteX6" fmla="*/ 383734 w 523629"/>
                <a:gd name="connsiteY6" fmla="*/ 445481 h 477549"/>
                <a:gd name="connsiteX7" fmla="*/ 264342 w 523629"/>
                <a:gd name="connsiteY7" fmla="*/ 477546 h 477549"/>
                <a:gd name="connsiteX8" fmla="*/ 118747 w 523629"/>
                <a:gd name="connsiteY8" fmla="*/ 446668 h 477549"/>
                <a:gd name="connsiteX9" fmla="*/ 51585 w 523629"/>
                <a:gd name="connsiteY9" fmla="*/ 343723 h 477549"/>
                <a:gd name="connsiteX10" fmla="*/ 19050 w 523629"/>
                <a:gd name="connsiteY10" fmla="*/ 258942 h 477549"/>
                <a:gd name="connsiteX11" fmla="*/ 119864 w 523629"/>
                <a:gd name="connsiteY11" fmla="*/ 255453 h 477549"/>
                <a:gd name="connsiteX12" fmla="*/ 178617 w 523629"/>
                <a:gd name="connsiteY12" fmla="*/ 363246 h 477549"/>
                <a:gd name="connsiteX13" fmla="*/ 254817 w 523629"/>
                <a:gd name="connsiteY13" fmla="*/ 401346 h 477549"/>
                <a:gd name="connsiteX14" fmla="*/ 397692 w 523629"/>
                <a:gd name="connsiteY14" fmla="*/ 344196 h 477549"/>
                <a:gd name="connsiteX15" fmla="*/ 426267 w 523629"/>
                <a:gd name="connsiteY15" fmla="*/ 229896 h 477549"/>
                <a:gd name="connsiteX16" fmla="*/ 350067 w 523629"/>
                <a:gd name="connsiteY16" fmla="*/ 67971 h 477549"/>
                <a:gd name="connsiteX17" fmla="*/ 216717 w 523629"/>
                <a:gd name="connsiteY17" fmla="*/ 106071 h 477549"/>
                <a:gd name="connsiteX18" fmla="*/ 74597 w 523629"/>
                <a:gd name="connsiteY18" fmla="*/ 200849 h 477549"/>
                <a:gd name="connsiteX19" fmla="*/ 0 w 523629"/>
                <a:gd name="connsiteY19" fmla="*/ 192268 h 477549"/>
                <a:gd name="connsiteX0" fmla="*/ 0 w 549482"/>
                <a:gd name="connsiteY0" fmla="*/ 192268 h 477549"/>
                <a:gd name="connsiteX1" fmla="*/ 171450 w 549482"/>
                <a:gd name="connsiteY1" fmla="*/ 36379 h 477549"/>
                <a:gd name="connsiteX2" fmla="*/ 311967 w 549482"/>
                <a:gd name="connsiteY2" fmla="*/ 1296 h 477549"/>
                <a:gd name="connsiteX3" fmla="*/ 456917 w 549482"/>
                <a:gd name="connsiteY3" fmla="*/ 65425 h 477549"/>
                <a:gd name="connsiteX4" fmla="*/ 547263 w 549482"/>
                <a:gd name="connsiteY4" fmla="*/ 207167 h 477549"/>
                <a:gd name="connsiteX5" fmla="*/ 510107 w 549482"/>
                <a:gd name="connsiteY5" fmla="*/ 362303 h 477549"/>
                <a:gd name="connsiteX6" fmla="*/ 383734 w 549482"/>
                <a:gd name="connsiteY6" fmla="*/ 445481 h 477549"/>
                <a:gd name="connsiteX7" fmla="*/ 264342 w 549482"/>
                <a:gd name="connsiteY7" fmla="*/ 477546 h 477549"/>
                <a:gd name="connsiteX8" fmla="*/ 118747 w 549482"/>
                <a:gd name="connsiteY8" fmla="*/ 446668 h 477549"/>
                <a:gd name="connsiteX9" fmla="*/ 51585 w 549482"/>
                <a:gd name="connsiteY9" fmla="*/ 343723 h 477549"/>
                <a:gd name="connsiteX10" fmla="*/ 19050 w 549482"/>
                <a:gd name="connsiteY10" fmla="*/ 258942 h 477549"/>
                <a:gd name="connsiteX11" fmla="*/ 119864 w 549482"/>
                <a:gd name="connsiteY11" fmla="*/ 255453 h 477549"/>
                <a:gd name="connsiteX12" fmla="*/ 178617 w 549482"/>
                <a:gd name="connsiteY12" fmla="*/ 363246 h 477549"/>
                <a:gd name="connsiteX13" fmla="*/ 254817 w 549482"/>
                <a:gd name="connsiteY13" fmla="*/ 401346 h 477549"/>
                <a:gd name="connsiteX14" fmla="*/ 397692 w 549482"/>
                <a:gd name="connsiteY14" fmla="*/ 344196 h 477549"/>
                <a:gd name="connsiteX15" fmla="*/ 426267 w 549482"/>
                <a:gd name="connsiteY15" fmla="*/ 229896 h 477549"/>
                <a:gd name="connsiteX16" fmla="*/ 350067 w 549482"/>
                <a:gd name="connsiteY16" fmla="*/ 67971 h 477549"/>
                <a:gd name="connsiteX17" fmla="*/ 216717 w 549482"/>
                <a:gd name="connsiteY17" fmla="*/ 106071 h 477549"/>
                <a:gd name="connsiteX18" fmla="*/ 74597 w 549482"/>
                <a:gd name="connsiteY18" fmla="*/ 200849 h 477549"/>
                <a:gd name="connsiteX19" fmla="*/ 0 w 549482"/>
                <a:gd name="connsiteY19" fmla="*/ 192268 h 477549"/>
                <a:gd name="connsiteX0" fmla="*/ 0 w 549482"/>
                <a:gd name="connsiteY0" fmla="*/ 192268 h 477549"/>
                <a:gd name="connsiteX1" fmla="*/ 171450 w 549482"/>
                <a:gd name="connsiteY1" fmla="*/ 36379 h 477549"/>
                <a:gd name="connsiteX2" fmla="*/ 311967 w 549482"/>
                <a:gd name="connsiteY2" fmla="*/ 1296 h 477549"/>
                <a:gd name="connsiteX3" fmla="*/ 456917 w 549482"/>
                <a:gd name="connsiteY3" fmla="*/ 65425 h 477549"/>
                <a:gd name="connsiteX4" fmla="*/ 547263 w 549482"/>
                <a:gd name="connsiteY4" fmla="*/ 207167 h 477549"/>
                <a:gd name="connsiteX5" fmla="*/ 510107 w 549482"/>
                <a:gd name="connsiteY5" fmla="*/ 362303 h 477549"/>
                <a:gd name="connsiteX6" fmla="*/ 383734 w 549482"/>
                <a:gd name="connsiteY6" fmla="*/ 445481 h 477549"/>
                <a:gd name="connsiteX7" fmla="*/ 264342 w 549482"/>
                <a:gd name="connsiteY7" fmla="*/ 477546 h 477549"/>
                <a:gd name="connsiteX8" fmla="*/ 118747 w 549482"/>
                <a:gd name="connsiteY8" fmla="*/ 446668 h 477549"/>
                <a:gd name="connsiteX9" fmla="*/ 51585 w 549482"/>
                <a:gd name="connsiteY9" fmla="*/ 343723 h 477549"/>
                <a:gd name="connsiteX10" fmla="*/ 19050 w 549482"/>
                <a:gd name="connsiteY10" fmla="*/ 258942 h 477549"/>
                <a:gd name="connsiteX11" fmla="*/ 119864 w 549482"/>
                <a:gd name="connsiteY11" fmla="*/ 255453 h 477549"/>
                <a:gd name="connsiteX12" fmla="*/ 178617 w 549482"/>
                <a:gd name="connsiteY12" fmla="*/ 363246 h 477549"/>
                <a:gd name="connsiteX13" fmla="*/ 254817 w 549482"/>
                <a:gd name="connsiteY13" fmla="*/ 401346 h 477549"/>
                <a:gd name="connsiteX14" fmla="*/ 397692 w 549482"/>
                <a:gd name="connsiteY14" fmla="*/ 344196 h 477549"/>
                <a:gd name="connsiteX15" fmla="*/ 453428 w 549482"/>
                <a:gd name="connsiteY15" fmla="*/ 226878 h 477549"/>
                <a:gd name="connsiteX16" fmla="*/ 350067 w 549482"/>
                <a:gd name="connsiteY16" fmla="*/ 67971 h 477549"/>
                <a:gd name="connsiteX17" fmla="*/ 216717 w 549482"/>
                <a:gd name="connsiteY17" fmla="*/ 106071 h 477549"/>
                <a:gd name="connsiteX18" fmla="*/ 74597 w 549482"/>
                <a:gd name="connsiteY18" fmla="*/ 200849 h 477549"/>
                <a:gd name="connsiteX19" fmla="*/ 0 w 549482"/>
                <a:gd name="connsiteY19" fmla="*/ 192268 h 477549"/>
                <a:gd name="connsiteX0" fmla="*/ 0 w 549482"/>
                <a:gd name="connsiteY0" fmla="*/ 192268 h 477549"/>
                <a:gd name="connsiteX1" fmla="*/ 171450 w 549482"/>
                <a:gd name="connsiteY1" fmla="*/ 36379 h 477549"/>
                <a:gd name="connsiteX2" fmla="*/ 311967 w 549482"/>
                <a:gd name="connsiteY2" fmla="*/ 1296 h 477549"/>
                <a:gd name="connsiteX3" fmla="*/ 456917 w 549482"/>
                <a:gd name="connsiteY3" fmla="*/ 65425 h 477549"/>
                <a:gd name="connsiteX4" fmla="*/ 547263 w 549482"/>
                <a:gd name="connsiteY4" fmla="*/ 207167 h 477549"/>
                <a:gd name="connsiteX5" fmla="*/ 510107 w 549482"/>
                <a:gd name="connsiteY5" fmla="*/ 362303 h 477549"/>
                <a:gd name="connsiteX6" fmla="*/ 383734 w 549482"/>
                <a:gd name="connsiteY6" fmla="*/ 445481 h 477549"/>
                <a:gd name="connsiteX7" fmla="*/ 264342 w 549482"/>
                <a:gd name="connsiteY7" fmla="*/ 477546 h 477549"/>
                <a:gd name="connsiteX8" fmla="*/ 118747 w 549482"/>
                <a:gd name="connsiteY8" fmla="*/ 446668 h 477549"/>
                <a:gd name="connsiteX9" fmla="*/ 51585 w 549482"/>
                <a:gd name="connsiteY9" fmla="*/ 343723 h 477549"/>
                <a:gd name="connsiteX10" fmla="*/ 19050 w 549482"/>
                <a:gd name="connsiteY10" fmla="*/ 258942 h 477549"/>
                <a:gd name="connsiteX11" fmla="*/ 119864 w 549482"/>
                <a:gd name="connsiteY11" fmla="*/ 255453 h 477549"/>
                <a:gd name="connsiteX12" fmla="*/ 178617 w 549482"/>
                <a:gd name="connsiteY12" fmla="*/ 363246 h 477549"/>
                <a:gd name="connsiteX13" fmla="*/ 254817 w 549482"/>
                <a:gd name="connsiteY13" fmla="*/ 401346 h 477549"/>
                <a:gd name="connsiteX14" fmla="*/ 397692 w 549482"/>
                <a:gd name="connsiteY14" fmla="*/ 344196 h 477549"/>
                <a:gd name="connsiteX15" fmla="*/ 453428 w 549482"/>
                <a:gd name="connsiteY15" fmla="*/ 226878 h 477549"/>
                <a:gd name="connsiteX16" fmla="*/ 331960 w 549482"/>
                <a:gd name="connsiteY16" fmla="*/ 101167 h 477549"/>
                <a:gd name="connsiteX17" fmla="*/ 216717 w 549482"/>
                <a:gd name="connsiteY17" fmla="*/ 106071 h 477549"/>
                <a:gd name="connsiteX18" fmla="*/ 74597 w 549482"/>
                <a:gd name="connsiteY18" fmla="*/ 200849 h 477549"/>
                <a:gd name="connsiteX19" fmla="*/ 0 w 549482"/>
                <a:gd name="connsiteY19" fmla="*/ 192268 h 477549"/>
                <a:gd name="connsiteX0" fmla="*/ 0 w 549482"/>
                <a:gd name="connsiteY0" fmla="*/ 192268 h 477549"/>
                <a:gd name="connsiteX1" fmla="*/ 171450 w 549482"/>
                <a:gd name="connsiteY1" fmla="*/ 36379 h 477549"/>
                <a:gd name="connsiteX2" fmla="*/ 311967 w 549482"/>
                <a:gd name="connsiteY2" fmla="*/ 1296 h 477549"/>
                <a:gd name="connsiteX3" fmla="*/ 456917 w 549482"/>
                <a:gd name="connsiteY3" fmla="*/ 65425 h 477549"/>
                <a:gd name="connsiteX4" fmla="*/ 547263 w 549482"/>
                <a:gd name="connsiteY4" fmla="*/ 207167 h 477549"/>
                <a:gd name="connsiteX5" fmla="*/ 510107 w 549482"/>
                <a:gd name="connsiteY5" fmla="*/ 362303 h 477549"/>
                <a:gd name="connsiteX6" fmla="*/ 383734 w 549482"/>
                <a:gd name="connsiteY6" fmla="*/ 445481 h 477549"/>
                <a:gd name="connsiteX7" fmla="*/ 264342 w 549482"/>
                <a:gd name="connsiteY7" fmla="*/ 477546 h 477549"/>
                <a:gd name="connsiteX8" fmla="*/ 118747 w 549482"/>
                <a:gd name="connsiteY8" fmla="*/ 446668 h 477549"/>
                <a:gd name="connsiteX9" fmla="*/ 51585 w 549482"/>
                <a:gd name="connsiteY9" fmla="*/ 343723 h 477549"/>
                <a:gd name="connsiteX10" fmla="*/ 19050 w 549482"/>
                <a:gd name="connsiteY10" fmla="*/ 258942 h 477549"/>
                <a:gd name="connsiteX11" fmla="*/ 119864 w 549482"/>
                <a:gd name="connsiteY11" fmla="*/ 255453 h 477549"/>
                <a:gd name="connsiteX12" fmla="*/ 178617 w 549482"/>
                <a:gd name="connsiteY12" fmla="*/ 363246 h 477549"/>
                <a:gd name="connsiteX13" fmla="*/ 254817 w 549482"/>
                <a:gd name="connsiteY13" fmla="*/ 401346 h 477549"/>
                <a:gd name="connsiteX14" fmla="*/ 397692 w 549482"/>
                <a:gd name="connsiteY14" fmla="*/ 344196 h 477549"/>
                <a:gd name="connsiteX15" fmla="*/ 453428 w 549482"/>
                <a:gd name="connsiteY15" fmla="*/ 226878 h 477549"/>
                <a:gd name="connsiteX16" fmla="*/ 331960 w 549482"/>
                <a:gd name="connsiteY16" fmla="*/ 101167 h 477549"/>
                <a:gd name="connsiteX17" fmla="*/ 171449 w 549482"/>
                <a:gd name="connsiteY17" fmla="*/ 124178 h 477549"/>
                <a:gd name="connsiteX18" fmla="*/ 74597 w 549482"/>
                <a:gd name="connsiteY18" fmla="*/ 200849 h 477549"/>
                <a:gd name="connsiteX19" fmla="*/ 0 w 549482"/>
                <a:gd name="connsiteY19" fmla="*/ 192268 h 47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9482" h="477549">
                  <a:moveTo>
                    <a:pt x="0" y="192268"/>
                  </a:moveTo>
                  <a:cubicBezTo>
                    <a:pt x="65433" y="88405"/>
                    <a:pt x="119456" y="68208"/>
                    <a:pt x="171450" y="36379"/>
                  </a:cubicBezTo>
                  <a:cubicBezTo>
                    <a:pt x="223444" y="4550"/>
                    <a:pt x="264389" y="-3545"/>
                    <a:pt x="311967" y="1296"/>
                  </a:cubicBezTo>
                  <a:cubicBezTo>
                    <a:pt x="359545" y="6137"/>
                    <a:pt x="417701" y="31113"/>
                    <a:pt x="456917" y="65425"/>
                  </a:cubicBezTo>
                  <a:cubicBezTo>
                    <a:pt x="496133" y="99737"/>
                    <a:pt x="538398" y="157687"/>
                    <a:pt x="547263" y="207167"/>
                  </a:cubicBezTo>
                  <a:cubicBezTo>
                    <a:pt x="556128" y="256647"/>
                    <a:pt x="537362" y="322584"/>
                    <a:pt x="510107" y="362303"/>
                  </a:cubicBezTo>
                  <a:cubicBezTo>
                    <a:pt x="482852" y="402022"/>
                    <a:pt x="424695" y="426274"/>
                    <a:pt x="383734" y="445481"/>
                  </a:cubicBezTo>
                  <a:cubicBezTo>
                    <a:pt x="342773" y="464688"/>
                    <a:pt x="308506" y="477348"/>
                    <a:pt x="264342" y="477546"/>
                  </a:cubicBezTo>
                  <a:cubicBezTo>
                    <a:pt x="220178" y="477744"/>
                    <a:pt x="154206" y="468972"/>
                    <a:pt x="118747" y="446668"/>
                  </a:cubicBezTo>
                  <a:cubicBezTo>
                    <a:pt x="83288" y="424364"/>
                    <a:pt x="68201" y="375011"/>
                    <a:pt x="51585" y="343723"/>
                  </a:cubicBezTo>
                  <a:cubicBezTo>
                    <a:pt x="34969" y="312435"/>
                    <a:pt x="12700" y="271642"/>
                    <a:pt x="19050" y="258942"/>
                  </a:cubicBezTo>
                  <a:cubicBezTo>
                    <a:pt x="52560" y="255295"/>
                    <a:pt x="94779" y="266738"/>
                    <a:pt x="119864" y="255453"/>
                  </a:cubicBezTo>
                  <a:cubicBezTo>
                    <a:pt x="117789" y="292453"/>
                    <a:pt x="156125" y="338931"/>
                    <a:pt x="178617" y="363246"/>
                  </a:cubicBezTo>
                  <a:cubicBezTo>
                    <a:pt x="201109" y="387562"/>
                    <a:pt x="218305" y="404521"/>
                    <a:pt x="254817" y="401346"/>
                  </a:cubicBezTo>
                  <a:cubicBezTo>
                    <a:pt x="291329" y="398171"/>
                    <a:pt x="364590" y="373274"/>
                    <a:pt x="397692" y="344196"/>
                  </a:cubicBezTo>
                  <a:cubicBezTo>
                    <a:pt x="430794" y="315118"/>
                    <a:pt x="464383" y="267383"/>
                    <a:pt x="453428" y="226878"/>
                  </a:cubicBezTo>
                  <a:cubicBezTo>
                    <a:pt x="442473" y="186373"/>
                    <a:pt x="378956" y="118284"/>
                    <a:pt x="331960" y="101167"/>
                  </a:cubicBezTo>
                  <a:cubicBezTo>
                    <a:pt x="284964" y="84050"/>
                    <a:pt x="204787" y="103540"/>
                    <a:pt x="171449" y="124178"/>
                  </a:cubicBezTo>
                  <a:cubicBezTo>
                    <a:pt x="138112" y="144815"/>
                    <a:pt x="112068" y="141295"/>
                    <a:pt x="74597" y="200849"/>
                  </a:cubicBezTo>
                  <a:cubicBezTo>
                    <a:pt x="22037" y="200047"/>
                    <a:pt x="46227" y="196543"/>
                    <a:pt x="0" y="192268"/>
                  </a:cubicBez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 name="ZoneTexte 4"/>
          <p:cNvSpPr txBox="1"/>
          <p:nvPr/>
        </p:nvSpPr>
        <p:spPr>
          <a:xfrm>
            <a:off x="441855" y="2041745"/>
            <a:ext cx="878510" cy="369332"/>
          </a:xfrm>
          <a:prstGeom prst="rect">
            <a:avLst/>
          </a:prstGeom>
          <a:noFill/>
        </p:spPr>
        <p:txBody>
          <a:bodyPr wrap="none" rtlCol="0">
            <a:spAutoFit/>
          </a:bodyPr>
          <a:lstStyle/>
          <a:p>
            <a:r>
              <a:rPr lang="fr-FR" dirty="0" smtClean="0"/>
              <a:t>serrage</a:t>
            </a:r>
            <a:endParaRPr lang="fr-FR" dirty="0"/>
          </a:p>
        </p:txBody>
      </p:sp>
      <p:cxnSp>
        <p:nvCxnSpPr>
          <p:cNvPr id="20" name="Connecteur droit avec flèche 19"/>
          <p:cNvCxnSpPr/>
          <p:nvPr/>
        </p:nvCxnSpPr>
        <p:spPr>
          <a:xfrm>
            <a:off x="1124264" y="2411077"/>
            <a:ext cx="440106" cy="4273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8" name="Connecteur droit avec flèche 77"/>
          <p:cNvCxnSpPr/>
          <p:nvPr/>
        </p:nvCxnSpPr>
        <p:spPr>
          <a:xfrm>
            <a:off x="1118803" y="2411077"/>
            <a:ext cx="455964" cy="84334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247723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Freeform 2" descr="noir)"/>
          <p:cNvSpPr>
            <a:spLocks/>
          </p:cNvSpPr>
          <p:nvPr/>
        </p:nvSpPr>
        <p:spPr bwMode="auto">
          <a:xfrm>
            <a:off x="4152900" y="2581275"/>
            <a:ext cx="1739900" cy="904875"/>
          </a:xfrm>
          <a:custGeom>
            <a:avLst/>
            <a:gdLst>
              <a:gd name="T0" fmla="*/ 0 w 1096"/>
              <a:gd name="T1" fmla="*/ 0 h 570"/>
              <a:gd name="T2" fmla="*/ 2147483647 w 1096"/>
              <a:gd name="T3" fmla="*/ 2147483647 h 570"/>
              <a:gd name="T4" fmla="*/ 2147483647 w 1096"/>
              <a:gd name="T5" fmla="*/ 2147483647 h 570"/>
              <a:gd name="T6" fmla="*/ 2147483647 w 1096"/>
              <a:gd name="T7" fmla="*/ 2147483647 h 570"/>
              <a:gd name="T8" fmla="*/ 2147483647 w 1096"/>
              <a:gd name="T9" fmla="*/ 2147483647 h 570"/>
              <a:gd name="T10" fmla="*/ 2147483647 w 1096"/>
              <a:gd name="T11" fmla="*/ 0 h 570"/>
              <a:gd name="T12" fmla="*/ 0 w 109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6" h="570">
                <a:moveTo>
                  <a:pt x="0" y="0"/>
                </a:moveTo>
                <a:lnTo>
                  <a:pt x="2" y="568"/>
                </a:lnTo>
                <a:lnTo>
                  <a:pt x="234" y="569"/>
                </a:lnTo>
                <a:lnTo>
                  <a:pt x="234" y="413"/>
                </a:lnTo>
                <a:lnTo>
                  <a:pt x="1095" y="413"/>
                </a:lnTo>
                <a:lnTo>
                  <a:pt x="1095" y="0"/>
                </a:lnTo>
                <a:lnTo>
                  <a:pt x="0"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595" name="Line 3"/>
          <p:cNvSpPr>
            <a:spLocks noChangeShapeType="1"/>
          </p:cNvSpPr>
          <p:nvPr/>
        </p:nvSpPr>
        <p:spPr bwMode="auto">
          <a:xfrm flipV="1">
            <a:off x="3413125" y="3378200"/>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596" name="Line 4"/>
          <p:cNvSpPr>
            <a:spLocks noChangeShapeType="1"/>
          </p:cNvSpPr>
          <p:nvPr/>
        </p:nvSpPr>
        <p:spPr bwMode="auto">
          <a:xfrm flipV="1">
            <a:off x="3413125" y="32718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597" name="Line 5"/>
          <p:cNvSpPr>
            <a:spLocks noChangeShapeType="1"/>
          </p:cNvSpPr>
          <p:nvPr/>
        </p:nvSpPr>
        <p:spPr bwMode="auto">
          <a:xfrm flipV="1">
            <a:off x="3413125" y="3041650"/>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598" name="Line 6"/>
          <p:cNvSpPr>
            <a:spLocks noChangeShapeType="1"/>
          </p:cNvSpPr>
          <p:nvPr/>
        </p:nvSpPr>
        <p:spPr bwMode="auto">
          <a:xfrm flipV="1">
            <a:off x="3413125" y="293528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599" name="Line 7"/>
          <p:cNvSpPr>
            <a:spLocks noChangeShapeType="1"/>
          </p:cNvSpPr>
          <p:nvPr/>
        </p:nvSpPr>
        <p:spPr bwMode="auto">
          <a:xfrm flipV="1">
            <a:off x="3413125" y="2705100"/>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0" name="Line 8"/>
          <p:cNvSpPr>
            <a:spLocks noChangeShapeType="1"/>
          </p:cNvSpPr>
          <p:nvPr/>
        </p:nvSpPr>
        <p:spPr bwMode="auto">
          <a:xfrm flipV="1">
            <a:off x="3413125" y="25987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1" name="Line 9"/>
          <p:cNvSpPr>
            <a:spLocks noChangeShapeType="1"/>
          </p:cNvSpPr>
          <p:nvPr/>
        </p:nvSpPr>
        <p:spPr bwMode="auto">
          <a:xfrm flipV="1">
            <a:off x="3413125" y="2386013"/>
            <a:ext cx="0" cy="141287"/>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2" name="Line 10"/>
          <p:cNvSpPr>
            <a:spLocks noChangeShapeType="1"/>
          </p:cNvSpPr>
          <p:nvPr/>
        </p:nvSpPr>
        <p:spPr bwMode="auto">
          <a:xfrm>
            <a:off x="2686050" y="2581275"/>
            <a:ext cx="1562100"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3" name="Line 11"/>
          <p:cNvSpPr>
            <a:spLocks noChangeShapeType="1"/>
          </p:cNvSpPr>
          <p:nvPr/>
        </p:nvSpPr>
        <p:spPr bwMode="auto">
          <a:xfrm>
            <a:off x="396875" y="3217863"/>
            <a:ext cx="60325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4" name="Line 12"/>
          <p:cNvSpPr>
            <a:spLocks noChangeShapeType="1"/>
          </p:cNvSpPr>
          <p:nvPr/>
        </p:nvSpPr>
        <p:spPr bwMode="auto">
          <a:xfrm>
            <a:off x="2312988" y="3360738"/>
            <a:ext cx="0" cy="54927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5" name="Line 13"/>
          <p:cNvSpPr>
            <a:spLocks noChangeShapeType="1"/>
          </p:cNvSpPr>
          <p:nvPr/>
        </p:nvSpPr>
        <p:spPr bwMode="auto">
          <a:xfrm>
            <a:off x="4530725" y="3467100"/>
            <a:ext cx="0" cy="4429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06" name="Rectangle 14"/>
          <p:cNvSpPr>
            <a:spLocks noChangeArrowheads="1"/>
          </p:cNvSpPr>
          <p:nvPr/>
        </p:nvSpPr>
        <p:spPr bwMode="auto">
          <a:xfrm>
            <a:off x="2700338" y="3563938"/>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ø44 </a:t>
            </a:r>
          </a:p>
        </p:txBody>
      </p:sp>
      <p:grpSp>
        <p:nvGrpSpPr>
          <p:cNvPr id="110607" name="Group 15"/>
          <p:cNvGrpSpPr>
            <a:grpSpLocks/>
          </p:cNvGrpSpPr>
          <p:nvPr/>
        </p:nvGrpSpPr>
        <p:grpSpPr bwMode="auto">
          <a:xfrm>
            <a:off x="3794125" y="3552825"/>
            <a:ext cx="363538" cy="338138"/>
            <a:chOff x="2829" y="1725"/>
            <a:chExt cx="171" cy="160"/>
          </a:xfrm>
        </p:grpSpPr>
        <p:sp>
          <p:nvSpPr>
            <p:cNvPr id="110677" name="Rectangle 16"/>
            <p:cNvSpPr>
              <a:spLocks noChangeArrowheads="1"/>
            </p:cNvSpPr>
            <p:nvPr/>
          </p:nvSpPr>
          <p:spPr bwMode="auto">
            <a:xfrm>
              <a:off x="2829" y="1725"/>
              <a:ext cx="152"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E</a:t>
              </a:r>
            </a:p>
          </p:txBody>
        </p:sp>
        <p:sp>
          <p:nvSpPr>
            <p:cNvPr id="110678" name="Rectangle 17"/>
            <p:cNvSpPr>
              <a:spLocks noChangeArrowheads="1"/>
            </p:cNvSpPr>
            <p:nvPr/>
          </p:nvSpPr>
          <p:spPr bwMode="auto">
            <a:xfrm>
              <a:off x="2885" y="1725"/>
              <a:ext cx="115"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 </a:t>
              </a:r>
            </a:p>
          </p:txBody>
        </p:sp>
        <p:sp>
          <p:nvSpPr>
            <p:cNvPr id="110679" name="Oval 18"/>
            <p:cNvSpPr>
              <a:spLocks noChangeArrowheads="1"/>
            </p:cNvSpPr>
            <p:nvPr/>
          </p:nvSpPr>
          <p:spPr bwMode="auto">
            <a:xfrm>
              <a:off x="2847" y="1727"/>
              <a:ext cx="137" cy="137"/>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grpSp>
      <p:sp>
        <p:nvSpPr>
          <p:cNvPr id="110608" name="Freeform 19" descr="noir)"/>
          <p:cNvSpPr>
            <a:spLocks/>
          </p:cNvSpPr>
          <p:nvPr/>
        </p:nvSpPr>
        <p:spPr bwMode="auto">
          <a:xfrm>
            <a:off x="946150" y="2581275"/>
            <a:ext cx="1724025" cy="904875"/>
          </a:xfrm>
          <a:custGeom>
            <a:avLst/>
            <a:gdLst>
              <a:gd name="T0" fmla="*/ 2147483647 w 1086"/>
              <a:gd name="T1" fmla="*/ 0 h 570"/>
              <a:gd name="T2" fmla="*/ 2147483647 w 1086"/>
              <a:gd name="T3" fmla="*/ 2147483647 h 570"/>
              <a:gd name="T4" fmla="*/ 2147483647 w 1086"/>
              <a:gd name="T5" fmla="*/ 2147483647 h 570"/>
              <a:gd name="T6" fmla="*/ 2147483647 w 1086"/>
              <a:gd name="T7" fmla="*/ 2147483647 h 570"/>
              <a:gd name="T8" fmla="*/ 0 w 1086"/>
              <a:gd name="T9" fmla="*/ 2147483647 h 570"/>
              <a:gd name="T10" fmla="*/ 0 w 1086"/>
              <a:gd name="T11" fmla="*/ 0 h 570"/>
              <a:gd name="T12" fmla="*/ 2147483647 w 1086"/>
              <a:gd name="T13" fmla="*/ 0 h 5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6" h="570">
                <a:moveTo>
                  <a:pt x="1085" y="0"/>
                </a:moveTo>
                <a:lnTo>
                  <a:pt x="1085" y="569"/>
                </a:lnTo>
                <a:lnTo>
                  <a:pt x="861" y="569"/>
                </a:lnTo>
                <a:lnTo>
                  <a:pt x="861" y="413"/>
                </a:lnTo>
                <a:lnTo>
                  <a:pt x="0" y="413"/>
                </a:lnTo>
                <a:lnTo>
                  <a:pt x="0" y="0"/>
                </a:lnTo>
                <a:lnTo>
                  <a:pt x="1085" y="0"/>
                </a:lnTo>
              </a:path>
            </a:pathLst>
          </a:custGeom>
          <a:pattFill prst="ltUpDiag">
            <a:fgClr>
              <a:srgbClr val="000000"/>
            </a:fgClr>
            <a:bgClr>
              <a:schemeClr val="bg1"/>
            </a:bgClr>
          </a:pattFill>
          <a:ln w="254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09" name="Line 20"/>
          <p:cNvSpPr>
            <a:spLocks noChangeShapeType="1"/>
          </p:cNvSpPr>
          <p:nvPr/>
        </p:nvSpPr>
        <p:spPr bwMode="auto">
          <a:xfrm>
            <a:off x="2668588" y="3484563"/>
            <a:ext cx="1703387" cy="0"/>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0" name="Rectangle 21"/>
          <p:cNvSpPr>
            <a:spLocks noChangeArrowheads="1"/>
          </p:cNvSpPr>
          <p:nvPr/>
        </p:nvSpPr>
        <p:spPr bwMode="auto">
          <a:xfrm>
            <a:off x="1190625" y="2587625"/>
            <a:ext cx="417513" cy="63500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11" name="Line 22"/>
          <p:cNvSpPr>
            <a:spLocks noChangeShapeType="1"/>
          </p:cNvSpPr>
          <p:nvPr/>
        </p:nvSpPr>
        <p:spPr bwMode="auto">
          <a:xfrm>
            <a:off x="1408113" y="235108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2" name="Line 23"/>
          <p:cNvSpPr>
            <a:spLocks noChangeShapeType="1"/>
          </p:cNvSpPr>
          <p:nvPr/>
        </p:nvSpPr>
        <p:spPr bwMode="auto">
          <a:xfrm>
            <a:off x="1408113" y="25987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3" name="Line 24"/>
          <p:cNvSpPr>
            <a:spLocks noChangeShapeType="1"/>
          </p:cNvSpPr>
          <p:nvPr/>
        </p:nvSpPr>
        <p:spPr bwMode="auto">
          <a:xfrm>
            <a:off x="1408113" y="268763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4" name="Line 25"/>
          <p:cNvSpPr>
            <a:spLocks noChangeShapeType="1"/>
          </p:cNvSpPr>
          <p:nvPr/>
        </p:nvSpPr>
        <p:spPr bwMode="auto">
          <a:xfrm>
            <a:off x="1408113" y="293528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5" name="Line 26"/>
          <p:cNvSpPr>
            <a:spLocks noChangeShapeType="1"/>
          </p:cNvSpPr>
          <p:nvPr/>
        </p:nvSpPr>
        <p:spPr bwMode="auto">
          <a:xfrm>
            <a:off x="1408113" y="302418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6" name="Line 27"/>
          <p:cNvSpPr>
            <a:spLocks noChangeShapeType="1"/>
          </p:cNvSpPr>
          <p:nvPr/>
        </p:nvSpPr>
        <p:spPr bwMode="auto">
          <a:xfrm>
            <a:off x="1408113" y="32718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7" name="Line 28"/>
          <p:cNvSpPr>
            <a:spLocks noChangeShapeType="1"/>
          </p:cNvSpPr>
          <p:nvPr/>
        </p:nvSpPr>
        <p:spPr bwMode="auto">
          <a:xfrm>
            <a:off x="1408113" y="3360738"/>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18" name="Rectangle 29"/>
          <p:cNvSpPr>
            <a:spLocks noChangeArrowheads="1"/>
          </p:cNvSpPr>
          <p:nvPr/>
        </p:nvSpPr>
        <p:spPr bwMode="auto">
          <a:xfrm>
            <a:off x="5218113" y="2581275"/>
            <a:ext cx="419100" cy="641350"/>
          </a:xfrm>
          <a:prstGeom prst="rect">
            <a:avLst/>
          </a:prstGeom>
          <a:solidFill>
            <a:srgbClr val="FFFFFF"/>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19" name="Line 30"/>
          <p:cNvSpPr>
            <a:spLocks noChangeShapeType="1"/>
          </p:cNvSpPr>
          <p:nvPr/>
        </p:nvSpPr>
        <p:spPr bwMode="auto">
          <a:xfrm>
            <a:off x="5437188" y="235108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0" name="Line 31"/>
          <p:cNvSpPr>
            <a:spLocks noChangeShapeType="1"/>
          </p:cNvSpPr>
          <p:nvPr/>
        </p:nvSpPr>
        <p:spPr bwMode="auto">
          <a:xfrm>
            <a:off x="5437188" y="25987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1" name="Line 32"/>
          <p:cNvSpPr>
            <a:spLocks noChangeShapeType="1"/>
          </p:cNvSpPr>
          <p:nvPr/>
        </p:nvSpPr>
        <p:spPr bwMode="auto">
          <a:xfrm>
            <a:off x="5437188" y="268763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2" name="Line 33"/>
          <p:cNvSpPr>
            <a:spLocks noChangeShapeType="1"/>
          </p:cNvSpPr>
          <p:nvPr/>
        </p:nvSpPr>
        <p:spPr bwMode="auto">
          <a:xfrm>
            <a:off x="5437188" y="293528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3" name="Line 34"/>
          <p:cNvSpPr>
            <a:spLocks noChangeShapeType="1"/>
          </p:cNvSpPr>
          <p:nvPr/>
        </p:nvSpPr>
        <p:spPr bwMode="auto">
          <a:xfrm>
            <a:off x="5437188" y="3024188"/>
            <a:ext cx="0" cy="15875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4" name="Line 35"/>
          <p:cNvSpPr>
            <a:spLocks noChangeShapeType="1"/>
          </p:cNvSpPr>
          <p:nvPr/>
        </p:nvSpPr>
        <p:spPr bwMode="auto">
          <a:xfrm>
            <a:off x="5437188" y="3271838"/>
            <a:ext cx="0" cy="1746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5" name="Line 36"/>
          <p:cNvSpPr>
            <a:spLocks noChangeShapeType="1"/>
          </p:cNvSpPr>
          <p:nvPr/>
        </p:nvSpPr>
        <p:spPr bwMode="auto">
          <a:xfrm>
            <a:off x="5437188" y="3360738"/>
            <a:ext cx="0" cy="349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6" name="Line 37"/>
          <p:cNvSpPr>
            <a:spLocks noChangeShapeType="1"/>
          </p:cNvSpPr>
          <p:nvPr/>
        </p:nvSpPr>
        <p:spPr bwMode="auto">
          <a:xfrm>
            <a:off x="1408113" y="3360738"/>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7" name="Line 38"/>
          <p:cNvSpPr>
            <a:spLocks noChangeShapeType="1"/>
          </p:cNvSpPr>
          <p:nvPr/>
        </p:nvSpPr>
        <p:spPr bwMode="auto">
          <a:xfrm>
            <a:off x="5437188" y="3360738"/>
            <a:ext cx="0" cy="11160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28" name="Rectangle 39"/>
          <p:cNvSpPr>
            <a:spLocks noChangeArrowheads="1"/>
          </p:cNvSpPr>
          <p:nvPr/>
        </p:nvSpPr>
        <p:spPr bwMode="auto">
          <a:xfrm>
            <a:off x="3170238" y="4021138"/>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 80</a:t>
            </a:r>
          </a:p>
        </p:txBody>
      </p:sp>
      <p:sp>
        <p:nvSpPr>
          <p:cNvPr id="110629" name="Rectangle 40"/>
          <p:cNvSpPr>
            <a:spLocks noChangeArrowheads="1"/>
          </p:cNvSpPr>
          <p:nvPr/>
        </p:nvSpPr>
        <p:spPr bwMode="auto">
          <a:xfrm>
            <a:off x="3355975" y="402113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110630" name="Rectangle 41"/>
          <p:cNvSpPr>
            <a:spLocks noChangeArrowheads="1"/>
          </p:cNvSpPr>
          <p:nvPr/>
        </p:nvSpPr>
        <p:spPr bwMode="auto">
          <a:xfrm>
            <a:off x="3198813" y="4060825"/>
            <a:ext cx="558800" cy="2825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31" name="Rectangle 42"/>
          <p:cNvSpPr>
            <a:spLocks noChangeArrowheads="1"/>
          </p:cNvSpPr>
          <p:nvPr/>
        </p:nvSpPr>
        <p:spPr bwMode="auto">
          <a:xfrm>
            <a:off x="3179763" y="3454400"/>
            <a:ext cx="300037"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a:t>
            </a:r>
          </a:p>
        </p:txBody>
      </p:sp>
      <p:sp>
        <p:nvSpPr>
          <p:cNvPr id="110632" name="Rectangle 43"/>
          <p:cNvSpPr>
            <a:spLocks noChangeArrowheads="1"/>
          </p:cNvSpPr>
          <p:nvPr/>
        </p:nvSpPr>
        <p:spPr bwMode="auto">
          <a:xfrm>
            <a:off x="3163888" y="3609975"/>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-0,05</a:t>
            </a:r>
          </a:p>
        </p:txBody>
      </p:sp>
      <p:sp>
        <p:nvSpPr>
          <p:cNvPr id="110633" name="Rectangle 45"/>
          <p:cNvSpPr>
            <a:spLocks noChangeArrowheads="1"/>
          </p:cNvSpPr>
          <p:nvPr/>
        </p:nvSpPr>
        <p:spPr bwMode="auto">
          <a:xfrm>
            <a:off x="5691188" y="3690938"/>
            <a:ext cx="1584325" cy="36036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34" name="Line 49"/>
          <p:cNvSpPr>
            <a:spLocks noChangeShapeType="1"/>
          </p:cNvSpPr>
          <p:nvPr/>
        </p:nvSpPr>
        <p:spPr bwMode="auto">
          <a:xfrm>
            <a:off x="6005513" y="3694113"/>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35" name="Line 54"/>
          <p:cNvSpPr>
            <a:spLocks noChangeShapeType="1"/>
          </p:cNvSpPr>
          <p:nvPr/>
        </p:nvSpPr>
        <p:spPr bwMode="auto">
          <a:xfrm>
            <a:off x="6948488" y="3694113"/>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36" name="Line 57"/>
          <p:cNvSpPr>
            <a:spLocks noChangeShapeType="1"/>
          </p:cNvSpPr>
          <p:nvPr/>
        </p:nvSpPr>
        <p:spPr bwMode="auto">
          <a:xfrm>
            <a:off x="5222875" y="2201863"/>
            <a:ext cx="0" cy="36671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37" name="Line 58"/>
          <p:cNvSpPr>
            <a:spLocks noChangeShapeType="1"/>
          </p:cNvSpPr>
          <p:nvPr/>
        </p:nvSpPr>
        <p:spPr bwMode="auto">
          <a:xfrm>
            <a:off x="5632450" y="2225675"/>
            <a:ext cx="0" cy="8874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38" name="Line 59"/>
          <p:cNvSpPr>
            <a:spLocks noChangeShapeType="1"/>
          </p:cNvSpPr>
          <p:nvPr/>
        </p:nvSpPr>
        <p:spPr bwMode="auto">
          <a:xfrm>
            <a:off x="5222875" y="2314575"/>
            <a:ext cx="588963"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39" name="Rectangle 60"/>
          <p:cNvSpPr>
            <a:spLocks noChangeArrowheads="1"/>
          </p:cNvSpPr>
          <p:nvPr/>
        </p:nvSpPr>
        <p:spPr bwMode="auto">
          <a:xfrm>
            <a:off x="5740400" y="1785938"/>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6x ø 8 </a:t>
            </a:r>
          </a:p>
        </p:txBody>
      </p:sp>
      <p:grpSp>
        <p:nvGrpSpPr>
          <p:cNvPr id="110640" name="Group 61"/>
          <p:cNvGrpSpPr>
            <a:grpSpLocks/>
          </p:cNvGrpSpPr>
          <p:nvPr/>
        </p:nvGrpSpPr>
        <p:grpSpPr bwMode="auto">
          <a:xfrm>
            <a:off x="5632450" y="2297113"/>
            <a:ext cx="141288" cy="73025"/>
            <a:chOff x="3894" y="897"/>
            <a:chExt cx="89" cy="46"/>
          </a:xfrm>
        </p:grpSpPr>
        <p:sp>
          <p:nvSpPr>
            <p:cNvPr id="110675" name="Freeform 62"/>
            <p:cNvSpPr>
              <a:spLocks/>
            </p:cNvSpPr>
            <p:nvPr/>
          </p:nvSpPr>
          <p:spPr bwMode="auto">
            <a:xfrm>
              <a:off x="3894" y="897"/>
              <a:ext cx="68" cy="46"/>
            </a:xfrm>
            <a:custGeom>
              <a:avLst/>
              <a:gdLst>
                <a:gd name="T0" fmla="*/ 0 w 68"/>
                <a:gd name="T1" fmla="*/ 23 h 46"/>
                <a:gd name="T2" fmla="*/ 67 w 68"/>
                <a:gd name="T3" fmla="*/ 0 h 46"/>
                <a:gd name="T4" fmla="*/ 67 w 68"/>
                <a:gd name="T5" fmla="*/ 23 h 46"/>
                <a:gd name="T6" fmla="*/ 67 w 68"/>
                <a:gd name="T7" fmla="*/ 45 h 46"/>
                <a:gd name="T8" fmla="*/ 0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0" y="23"/>
                  </a:moveTo>
                  <a:lnTo>
                    <a:pt x="67" y="0"/>
                  </a:lnTo>
                  <a:lnTo>
                    <a:pt x="67" y="23"/>
                  </a:lnTo>
                  <a:lnTo>
                    <a:pt x="67" y="45"/>
                  </a:lnTo>
                  <a:lnTo>
                    <a:pt x="0"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76" name="Line 63"/>
            <p:cNvSpPr>
              <a:spLocks noChangeShapeType="1"/>
            </p:cNvSpPr>
            <p:nvPr/>
          </p:nvSpPr>
          <p:spPr bwMode="auto">
            <a:xfrm>
              <a:off x="3961" y="908"/>
              <a:ext cx="2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10641" name="Group 64"/>
          <p:cNvGrpSpPr>
            <a:grpSpLocks/>
          </p:cNvGrpSpPr>
          <p:nvPr/>
        </p:nvGrpSpPr>
        <p:grpSpPr bwMode="auto">
          <a:xfrm>
            <a:off x="5027613" y="2297113"/>
            <a:ext cx="196850" cy="73025"/>
            <a:chOff x="3513" y="897"/>
            <a:chExt cx="124" cy="46"/>
          </a:xfrm>
        </p:grpSpPr>
        <p:sp>
          <p:nvSpPr>
            <p:cNvPr id="110673" name="Freeform 65"/>
            <p:cNvSpPr>
              <a:spLocks/>
            </p:cNvSpPr>
            <p:nvPr/>
          </p:nvSpPr>
          <p:spPr bwMode="auto">
            <a:xfrm>
              <a:off x="3569" y="897"/>
              <a:ext cx="68" cy="46"/>
            </a:xfrm>
            <a:custGeom>
              <a:avLst/>
              <a:gdLst>
                <a:gd name="T0" fmla="*/ 67 w 68"/>
                <a:gd name="T1" fmla="*/ 23 h 46"/>
                <a:gd name="T2" fmla="*/ 0 w 68"/>
                <a:gd name="T3" fmla="*/ 45 h 46"/>
                <a:gd name="T4" fmla="*/ 0 w 68"/>
                <a:gd name="T5" fmla="*/ 23 h 46"/>
                <a:gd name="T6" fmla="*/ 0 w 68"/>
                <a:gd name="T7" fmla="*/ 0 h 46"/>
                <a:gd name="T8" fmla="*/ 67 w 68"/>
                <a:gd name="T9" fmla="*/ 23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46">
                  <a:moveTo>
                    <a:pt x="67" y="23"/>
                  </a:moveTo>
                  <a:lnTo>
                    <a:pt x="0" y="45"/>
                  </a:lnTo>
                  <a:lnTo>
                    <a:pt x="0" y="23"/>
                  </a:lnTo>
                  <a:lnTo>
                    <a:pt x="0" y="0"/>
                  </a:lnTo>
                  <a:lnTo>
                    <a:pt x="67" y="2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74" name="Line 66"/>
            <p:cNvSpPr>
              <a:spLocks noChangeShapeType="1"/>
            </p:cNvSpPr>
            <p:nvPr/>
          </p:nvSpPr>
          <p:spPr bwMode="auto">
            <a:xfrm>
              <a:off x="3513" y="908"/>
              <a:ext cx="56"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10642" name="Group 67"/>
          <p:cNvGrpSpPr>
            <a:grpSpLocks/>
          </p:cNvGrpSpPr>
          <p:nvPr/>
        </p:nvGrpSpPr>
        <p:grpSpPr bwMode="auto">
          <a:xfrm>
            <a:off x="4530725" y="3838575"/>
            <a:ext cx="1154113" cy="73025"/>
            <a:chOff x="3200" y="1868"/>
            <a:chExt cx="727" cy="46"/>
          </a:xfrm>
        </p:grpSpPr>
        <p:sp>
          <p:nvSpPr>
            <p:cNvPr id="110671" name="Freeform 68"/>
            <p:cNvSpPr>
              <a:spLocks/>
            </p:cNvSpPr>
            <p:nvPr/>
          </p:nvSpPr>
          <p:spPr bwMode="auto">
            <a:xfrm>
              <a:off x="3200" y="1868"/>
              <a:ext cx="57" cy="46"/>
            </a:xfrm>
            <a:custGeom>
              <a:avLst/>
              <a:gdLst>
                <a:gd name="T0" fmla="*/ 0 w 57"/>
                <a:gd name="T1" fmla="*/ 22 h 46"/>
                <a:gd name="T2" fmla="*/ 56 w 57"/>
                <a:gd name="T3" fmla="*/ 0 h 46"/>
                <a:gd name="T4" fmla="*/ 56 w 57"/>
                <a:gd name="T5" fmla="*/ 22 h 46"/>
                <a:gd name="T6" fmla="*/ 56 w 57"/>
                <a:gd name="T7" fmla="*/ 45 h 46"/>
                <a:gd name="T8" fmla="*/ 0 w 57"/>
                <a:gd name="T9" fmla="*/ 22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0" y="22"/>
                  </a:moveTo>
                  <a:lnTo>
                    <a:pt x="56" y="0"/>
                  </a:lnTo>
                  <a:lnTo>
                    <a:pt x="56" y="22"/>
                  </a:lnTo>
                  <a:lnTo>
                    <a:pt x="56" y="45"/>
                  </a:lnTo>
                  <a:lnTo>
                    <a:pt x="0" y="22"/>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72" name="Line 69"/>
            <p:cNvSpPr>
              <a:spLocks noChangeShapeType="1"/>
            </p:cNvSpPr>
            <p:nvPr/>
          </p:nvSpPr>
          <p:spPr bwMode="auto">
            <a:xfrm>
              <a:off x="3256" y="1890"/>
              <a:ext cx="671"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0643" name="Rectangle 70"/>
          <p:cNvSpPr>
            <a:spLocks noChangeArrowheads="1"/>
          </p:cNvSpPr>
          <p:nvPr/>
        </p:nvSpPr>
        <p:spPr bwMode="auto">
          <a:xfrm>
            <a:off x="6435725" y="18430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110644" name="Rectangle 75"/>
          <p:cNvSpPr>
            <a:spLocks noChangeArrowheads="1"/>
          </p:cNvSpPr>
          <p:nvPr/>
        </p:nvSpPr>
        <p:spPr bwMode="auto">
          <a:xfrm>
            <a:off x="5842000" y="2133600"/>
            <a:ext cx="20129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 </a:t>
            </a:r>
            <a:r>
              <a:rPr lang="fr-FR" altLang="fr-FR" sz="1800" b="0">
                <a:solidFill>
                  <a:srgbClr val="000000"/>
                </a:solidFill>
                <a:sym typeface="CATIA Symbols" pitchFamily="2" charset="2"/>
              </a:rPr>
              <a:t>  A  B </a:t>
            </a:r>
            <a:endParaRPr lang="fr-FR" altLang="fr-FR" sz="1800" b="0">
              <a:solidFill>
                <a:srgbClr val="000000"/>
              </a:solidFill>
            </a:endParaRPr>
          </a:p>
        </p:txBody>
      </p:sp>
      <p:sp>
        <p:nvSpPr>
          <p:cNvPr id="110645" name="Rectangle 79"/>
          <p:cNvSpPr>
            <a:spLocks noChangeArrowheads="1"/>
          </p:cNvSpPr>
          <p:nvPr/>
        </p:nvSpPr>
        <p:spPr bwMode="auto">
          <a:xfrm>
            <a:off x="6850063" y="21272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110646" name="Rectangle 81"/>
          <p:cNvSpPr>
            <a:spLocks noChangeArrowheads="1"/>
          </p:cNvSpPr>
          <p:nvPr/>
        </p:nvSpPr>
        <p:spPr bwMode="auto">
          <a:xfrm>
            <a:off x="7151688" y="2127250"/>
            <a:ext cx="24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110647" name="Rectangle 85"/>
          <p:cNvSpPr>
            <a:spLocks noChangeArrowheads="1"/>
          </p:cNvSpPr>
          <p:nvPr/>
        </p:nvSpPr>
        <p:spPr bwMode="auto">
          <a:xfrm>
            <a:off x="5830888" y="2130425"/>
            <a:ext cx="1960562"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48" name="Line 87"/>
          <p:cNvSpPr>
            <a:spLocks noChangeShapeType="1"/>
          </p:cNvSpPr>
          <p:nvPr/>
        </p:nvSpPr>
        <p:spPr bwMode="auto">
          <a:xfrm>
            <a:off x="6219825" y="2133600"/>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49" name="Line 88"/>
          <p:cNvSpPr>
            <a:spLocks noChangeShapeType="1"/>
          </p:cNvSpPr>
          <p:nvPr/>
        </p:nvSpPr>
        <p:spPr bwMode="auto">
          <a:xfrm>
            <a:off x="7204075" y="2133600"/>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50" name="Rectangle 90"/>
          <p:cNvSpPr>
            <a:spLocks noChangeArrowheads="1"/>
          </p:cNvSpPr>
          <p:nvPr/>
        </p:nvSpPr>
        <p:spPr bwMode="auto">
          <a:xfrm>
            <a:off x="6567488" y="1665288"/>
            <a:ext cx="4841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0,1 </a:t>
            </a:r>
          </a:p>
        </p:txBody>
      </p:sp>
      <p:sp>
        <p:nvSpPr>
          <p:cNvPr id="110651" name="Rectangle 92"/>
          <p:cNvSpPr>
            <a:spLocks noChangeArrowheads="1"/>
          </p:cNvSpPr>
          <p:nvPr/>
        </p:nvSpPr>
        <p:spPr bwMode="auto">
          <a:xfrm>
            <a:off x="6567488" y="1889125"/>
            <a:ext cx="847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rgbClr val="000000"/>
                </a:solidFill>
              </a:rPr>
              <a:t>0</a:t>
            </a:r>
          </a:p>
        </p:txBody>
      </p:sp>
      <p:sp>
        <p:nvSpPr>
          <p:cNvPr id="110652" name="Rectangle 93"/>
          <p:cNvSpPr>
            <a:spLocks noChangeArrowheads="1"/>
          </p:cNvSpPr>
          <p:nvPr/>
        </p:nvSpPr>
        <p:spPr bwMode="auto">
          <a:xfrm>
            <a:off x="6559550" y="18399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 </a:t>
            </a:r>
          </a:p>
        </p:txBody>
      </p:sp>
      <p:sp>
        <p:nvSpPr>
          <p:cNvPr id="110653" name="Rectangle 133"/>
          <p:cNvSpPr>
            <a:spLocks noChangeArrowheads="1"/>
          </p:cNvSpPr>
          <p:nvPr/>
        </p:nvSpPr>
        <p:spPr bwMode="auto">
          <a:xfrm>
            <a:off x="1778000" y="375443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10654" name="Line 134"/>
          <p:cNvSpPr>
            <a:spLocks noChangeShapeType="1"/>
          </p:cNvSpPr>
          <p:nvPr/>
        </p:nvSpPr>
        <p:spPr bwMode="auto">
          <a:xfrm>
            <a:off x="2076450" y="3900488"/>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55" name="Freeform 135"/>
          <p:cNvSpPr>
            <a:spLocks/>
          </p:cNvSpPr>
          <p:nvPr/>
        </p:nvSpPr>
        <p:spPr bwMode="auto">
          <a:xfrm>
            <a:off x="2228850" y="3824288"/>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56" name="Rectangle 136"/>
          <p:cNvSpPr>
            <a:spLocks noChangeArrowheads="1"/>
          </p:cNvSpPr>
          <p:nvPr/>
        </p:nvSpPr>
        <p:spPr bwMode="auto">
          <a:xfrm>
            <a:off x="1768475" y="3717925"/>
            <a:ext cx="322263"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chemeClr val="tx1"/>
                </a:solidFill>
              </a:rPr>
              <a:t>B</a:t>
            </a:r>
          </a:p>
        </p:txBody>
      </p:sp>
      <p:sp>
        <p:nvSpPr>
          <p:cNvPr id="110657" name="Line 137"/>
          <p:cNvSpPr>
            <a:spLocks noChangeShapeType="1"/>
          </p:cNvSpPr>
          <p:nvPr/>
        </p:nvSpPr>
        <p:spPr bwMode="auto">
          <a:xfrm flipH="1">
            <a:off x="2308225" y="3879850"/>
            <a:ext cx="2227263"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58" name="Line 138"/>
          <p:cNvSpPr>
            <a:spLocks noChangeShapeType="1"/>
          </p:cNvSpPr>
          <p:nvPr/>
        </p:nvSpPr>
        <p:spPr bwMode="auto">
          <a:xfrm flipH="1">
            <a:off x="1409700" y="4405313"/>
            <a:ext cx="4032250"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59" name="Rectangle 1233"/>
          <p:cNvSpPr>
            <a:spLocks noChangeArrowheads="1"/>
          </p:cNvSpPr>
          <p:nvPr/>
        </p:nvSpPr>
        <p:spPr bwMode="auto">
          <a:xfrm>
            <a:off x="433388" y="339248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b="0">
              <a:solidFill>
                <a:schemeClr val="tx1"/>
              </a:solidFill>
              <a:latin typeface="Arial Unicode MS" pitchFamily="34" charset="-128"/>
            </a:endParaRPr>
          </a:p>
        </p:txBody>
      </p:sp>
      <p:sp>
        <p:nvSpPr>
          <p:cNvPr id="110660" name="Line 1234"/>
          <p:cNvSpPr>
            <a:spLocks noChangeShapeType="1"/>
          </p:cNvSpPr>
          <p:nvPr/>
        </p:nvSpPr>
        <p:spPr bwMode="auto">
          <a:xfrm flipV="1">
            <a:off x="579438" y="3254375"/>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61" name="Freeform 1235"/>
          <p:cNvSpPr>
            <a:spLocks/>
          </p:cNvSpPr>
          <p:nvPr/>
        </p:nvSpPr>
        <p:spPr bwMode="auto">
          <a:xfrm>
            <a:off x="503238" y="321468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0662" name="Rectangle 1236"/>
          <p:cNvSpPr>
            <a:spLocks noChangeArrowheads="1"/>
          </p:cNvSpPr>
          <p:nvPr/>
        </p:nvSpPr>
        <p:spPr bwMode="auto">
          <a:xfrm>
            <a:off x="428625" y="3386138"/>
            <a:ext cx="333375"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chemeClr val="tx1"/>
                </a:solidFill>
              </a:rPr>
              <a:t>A</a:t>
            </a:r>
          </a:p>
        </p:txBody>
      </p:sp>
      <p:sp>
        <p:nvSpPr>
          <p:cNvPr id="110663" name="Line 87"/>
          <p:cNvSpPr>
            <a:spLocks noChangeShapeType="1"/>
          </p:cNvSpPr>
          <p:nvPr/>
        </p:nvSpPr>
        <p:spPr bwMode="auto">
          <a:xfrm>
            <a:off x="6904038" y="2136775"/>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664" name="Rectangle 75"/>
          <p:cNvSpPr>
            <a:spLocks noChangeArrowheads="1"/>
          </p:cNvSpPr>
          <p:nvPr/>
        </p:nvSpPr>
        <p:spPr bwMode="auto">
          <a:xfrm>
            <a:off x="5710238" y="3702050"/>
            <a:ext cx="1554162"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sym typeface="CATIA Symbols" pitchFamily="2" charset="2"/>
              </a:rPr>
              <a:t>  </a:t>
            </a:r>
            <a:r>
              <a:rPr lang="fr-FR" altLang="fr-FR" sz="1800" b="0">
                <a:solidFill>
                  <a:srgbClr val="000000"/>
                </a:solidFill>
              </a:rPr>
              <a:t>Ø0,1 </a:t>
            </a:r>
            <a:r>
              <a:rPr lang="fr-FR" altLang="fr-FR" sz="1800" b="0">
                <a:solidFill>
                  <a:srgbClr val="000000"/>
                </a:solidFill>
                <a:sym typeface="CATIA Symbols" pitchFamily="2" charset="2"/>
              </a:rPr>
              <a:t>  A</a:t>
            </a:r>
            <a:endParaRPr lang="fr-FR" altLang="fr-FR" sz="1800" b="0">
              <a:solidFill>
                <a:srgbClr val="000000"/>
              </a:solidFill>
            </a:endParaRPr>
          </a:p>
        </p:txBody>
      </p:sp>
      <p:sp>
        <p:nvSpPr>
          <p:cNvPr id="110665" name="Rectangle 2"/>
          <p:cNvSpPr>
            <a:spLocks noChangeArrowheads="1"/>
          </p:cNvSpPr>
          <p:nvPr/>
        </p:nvSpPr>
        <p:spPr bwMode="auto">
          <a:xfrm>
            <a:off x="123825" y="127000"/>
            <a:ext cx="4408488"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endParaRPr lang="fr-FR" altLang="fr-FR" sz="1800">
              <a:solidFill>
                <a:schemeClr val="tx1"/>
              </a:solidFill>
            </a:endParaRPr>
          </a:p>
        </p:txBody>
      </p:sp>
      <p:sp>
        <p:nvSpPr>
          <p:cNvPr id="110666" name="Text Box 93"/>
          <p:cNvSpPr txBox="1">
            <a:spLocks noChangeArrowheads="1"/>
          </p:cNvSpPr>
          <p:nvPr/>
        </p:nvSpPr>
        <p:spPr bwMode="auto">
          <a:xfrm>
            <a:off x="117475" y="149225"/>
            <a:ext cx="4384675"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r>
              <a:rPr lang="fr-FR" altLang="fr-FR" sz="2400">
                <a:solidFill>
                  <a:schemeClr val="tx1"/>
                </a:solidFill>
              </a:rPr>
              <a:t>TOLERANCES NON NULLES</a:t>
            </a:r>
          </a:p>
        </p:txBody>
      </p:sp>
      <p:cxnSp>
        <p:nvCxnSpPr>
          <p:cNvPr id="110667" name="Connecteur droit avec flèche 87"/>
          <p:cNvCxnSpPr>
            <a:cxnSpLocks noChangeShapeType="1"/>
          </p:cNvCxnSpPr>
          <p:nvPr/>
        </p:nvCxnSpPr>
        <p:spPr bwMode="auto">
          <a:xfrm flipH="1">
            <a:off x="5892800" y="4205288"/>
            <a:ext cx="222250" cy="630237"/>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10668" name="ZoneTexte 88"/>
          <p:cNvSpPr txBox="1">
            <a:spLocks noChangeArrowheads="1"/>
          </p:cNvSpPr>
          <p:nvPr/>
        </p:nvSpPr>
        <p:spPr bwMode="auto">
          <a:xfrm>
            <a:off x="4200180" y="4857750"/>
            <a:ext cx="42242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smtClean="0">
                <a:solidFill>
                  <a:schemeClr val="tx1"/>
                </a:solidFill>
              </a:rPr>
              <a:t>Diamètre de la zone de tolérance : </a:t>
            </a:r>
            <a:r>
              <a:rPr lang="fr-FR" altLang="fr-FR" sz="1800" b="0" dirty="0">
                <a:solidFill>
                  <a:schemeClr val="tx1"/>
                </a:solidFill>
              </a:rPr>
              <a:t>44,1</a:t>
            </a:r>
          </a:p>
        </p:txBody>
      </p:sp>
      <p:sp>
        <p:nvSpPr>
          <p:cNvPr id="110669" name="ZoneTexte 90"/>
          <p:cNvSpPr txBox="1">
            <a:spLocks noChangeArrowheads="1"/>
          </p:cNvSpPr>
          <p:nvPr/>
        </p:nvSpPr>
        <p:spPr bwMode="auto">
          <a:xfrm>
            <a:off x="7415213" y="2876550"/>
            <a:ext cx="160337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Etat virtuel identique</a:t>
            </a:r>
          </a:p>
        </p:txBody>
      </p:sp>
      <p:sp>
        <p:nvSpPr>
          <p:cNvPr id="110670" name="Flèche vers le bas 91"/>
          <p:cNvSpPr>
            <a:spLocks noChangeArrowheads="1"/>
          </p:cNvSpPr>
          <p:nvPr/>
        </p:nvSpPr>
        <p:spPr bwMode="auto">
          <a:xfrm rot="-9177215">
            <a:off x="6932613" y="2654300"/>
            <a:ext cx="238125" cy="933450"/>
          </a:xfrm>
          <a:prstGeom prst="downArrow">
            <a:avLst>
              <a:gd name="adj1" fmla="val 50000"/>
              <a:gd name="adj2" fmla="val 50252"/>
            </a:avLst>
          </a:prstGeom>
          <a:solidFill>
            <a:srgbClr val="66FFFF"/>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2" name="ZoneTexte 1"/>
          <p:cNvSpPr txBox="1"/>
          <p:nvPr/>
        </p:nvSpPr>
        <p:spPr>
          <a:xfrm>
            <a:off x="7399338" y="3684588"/>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89" name="ZoneTexte 88"/>
          <p:cNvSpPr txBox="1"/>
          <p:nvPr/>
        </p:nvSpPr>
        <p:spPr>
          <a:xfrm>
            <a:off x="7837141" y="2152650"/>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91" name="Rectangle 75"/>
          <p:cNvSpPr>
            <a:spLocks noChangeArrowheads="1"/>
          </p:cNvSpPr>
          <p:nvPr/>
        </p:nvSpPr>
        <p:spPr bwMode="auto">
          <a:xfrm>
            <a:off x="5381837" y="6052168"/>
            <a:ext cx="2962478" cy="369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rgbClr val="000000"/>
                </a:solidFill>
                <a:sym typeface="CATIA Symbols" pitchFamily="2" charset="2"/>
              </a:rPr>
              <a:t> </a:t>
            </a:r>
            <a:r>
              <a:rPr lang="fr-FR" altLang="fr-FR" sz="1800" b="0" dirty="0" smtClean="0">
                <a:solidFill>
                  <a:srgbClr val="000000"/>
                </a:solidFill>
                <a:sym typeface="CATIA Symbols" pitchFamily="2" charset="2"/>
              </a:rPr>
              <a:t>[</a:t>
            </a:r>
            <a:r>
              <a:rPr lang="fr-FR" altLang="fr-FR" sz="1800" b="0" dirty="0" smtClean="0">
                <a:solidFill>
                  <a:srgbClr val="000000"/>
                </a:solidFill>
              </a:rPr>
              <a:t>Ø8] </a:t>
            </a:r>
            <a:r>
              <a:rPr lang="fr-FR" altLang="fr-FR" sz="1800" b="0" dirty="0">
                <a:solidFill>
                  <a:srgbClr val="000000"/>
                </a:solidFill>
                <a:sym typeface="CATIA Symbols" pitchFamily="2" charset="2"/>
              </a:rPr>
              <a:t>  A  B </a:t>
            </a:r>
            <a:r>
              <a:rPr lang="fr-FR" altLang="fr-FR" sz="1800" b="0" dirty="0" smtClean="0">
                <a:solidFill>
                  <a:srgbClr val="000000"/>
                </a:solidFill>
                <a:sym typeface="CATIA Symbols" pitchFamily="2" charset="2"/>
              </a:rPr>
              <a:t>[</a:t>
            </a:r>
            <a:r>
              <a:rPr lang="fr-FR" altLang="fr-FR" sz="1800" b="0" dirty="0" smtClean="0">
                <a:solidFill>
                  <a:srgbClr val="000000"/>
                </a:solidFill>
              </a:rPr>
              <a:t>Ø44,1] </a:t>
            </a:r>
            <a:r>
              <a:rPr lang="fr-FR" altLang="fr-FR" sz="1800" b="0" dirty="0" smtClean="0">
                <a:solidFill>
                  <a:srgbClr val="000000"/>
                </a:solidFill>
                <a:sym typeface="CATIA Symbols" pitchFamily="2" charset="2"/>
              </a:rPr>
              <a:t></a:t>
            </a:r>
            <a:endParaRPr lang="fr-FR" altLang="fr-FR" sz="1800" b="0" dirty="0">
              <a:solidFill>
                <a:srgbClr val="000000"/>
              </a:solidFill>
            </a:endParaRPr>
          </a:p>
        </p:txBody>
      </p:sp>
      <p:sp>
        <p:nvSpPr>
          <p:cNvPr id="94" name="Rectangle 85"/>
          <p:cNvSpPr>
            <a:spLocks noChangeArrowheads="1"/>
          </p:cNvSpPr>
          <p:nvPr/>
        </p:nvSpPr>
        <p:spPr bwMode="auto">
          <a:xfrm>
            <a:off x="5370725" y="6057768"/>
            <a:ext cx="2989008" cy="3587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95" name="Line 87"/>
          <p:cNvSpPr>
            <a:spLocks noChangeShapeType="1"/>
          </p:cNvSpPr>
          <p:nvPr/>
        </p:nvSpPr>
        <p:spPr bwMode="auto">
          <a:xfrm>
            <a:off x="5759662" y="6060149"/>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6" name="Line 88"/>
          <p:cNvSpPr>
            <a:spLocks noChangeShapeType="1"/>
          </p:cNvSpPr>
          <p:nvPr/>
        </p:nvSpPr>
        <p:spPr bwMode="auto">
          <a:xfrm>
            <a:off x="6895509" y="6060149"/>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7" name="Line 87"/>
          <p:cNvSpPr>
            <a:spLocks noChangeShapeType="1"/>
          </p:cNvSpPr>
          <p:nvPr/>
        </p:nvSpPr>
        <p:spPr bwMode="auto">
          <a:xfrm>
            <a:off x="6589716" y="6060149"/>
            <a:ext cx="0" cy="3540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 name="ZoneTexte 2"/>
          <p:cNvSpPr txBox="1"/>
          <p:nvPr/>
        </p:nvSpPr>
        <p:spPr>
          <a:xfrm>
            <a:off x="396875" y="5486400"/>
            <a:ext cx="3778599" cy="369332"/>
          </a:xfrm>
          <a:prstGeom prst="rect">
            <a:avLst/>
          </a:prstGeom>
          <a:noFill/>
        </p:spPr>
        <p:txBody>
          <a:bodyPr wrap="none" rtlCol="0">
            <a:spAutoFit/>
          </a:bodyPr>
          <a:lstStyle/>
          <a:p>
            <a:r>
              <a:rPr lang="fr-FR" dirty="0" smtClean="0"/>
              <a:t>Evolution probable de la norme 2692 :</a:t>
            </a:r>
            <a:endParaRPr lang="fr-FR" dirty="0"/>
          </a:p>
        </p:txBody>
      </p:sp>
      <p:sp>
        <p:nvSpPr>
          <p:cNvPr id="100" name="Rectangle 45"/>
          <p:cNvSpPr>
            <a:spLocks noChangeArrowheads="1"/>
          </p:cNvSpPr>
          <p:nvPr/>
        </p:nvSpPr>
        <p:spPr bwMode="auto">
          <a:xfrm>
            <a:off x="2286216" y="6056974"/>
            <a:ext cx="1870276" cy="36036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b="0">
              <a:solidFill>
                <a:schemeClr val="tx1"/>
              </a:solidFill>
            </a:endParaRPr>
          </a:p>
        </p:txBody>
      </p:sp>
      <p:sp>
        <p:nvSpPr>
          <p:cNvPr id="101" name="Line 49"/>
          <p:cNvSpPr>
            <a:spLocks noChangeShapeType="1"/>
          </p:cNvSpPr>
          <p:nvPr/>
        </p:nvSpPr>
        <p:spPr bwMode="auto">
          <a:xfrm>
            <a:off x="2600541" y="605935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Line 54"/>
          <p:cNvSpPr>
            <a:spLocks noChangeShapeType="1"/>
          </p:cNvSpPr>
          <p:nvPr/>
        </p:nvSpPr>
        <p:spPr bwMode="auto">
          <a:xfrm>
            <a:off x="3782052" y="6059355"/>
            <a:ext cx="0" cy="3556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 name="Rectangle 75"/>
          <p:cNvSpPr>
            <a:spLocks noChangeArrowheads="1"/>
          </p:cNvSpPr>
          <p:nvPr/>
        </p:nvSpPr>
        <p:spPr bwMode="auto">
          <a:xfrm>
            <a:off x="2305266" y="6052168"/>
            <a:ext cx="1809854" cy="369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dirty="0">
                <a:solidFill>
                  <a:srgbClr val="000000"/>
                </a:solidFill>
                <a:sym typeface="CATIA Symbols" pitchFamily="2" charset="2"/>
              </a:rPr>
              <a:t>  </a:t>
            </a:r>
            <a:r>
              <a:rPr lang="fr-FR" altLang="fr-FR" sz="1800" b="0" dirty="0" smtClean="0">
                <a:solidFill>
                  <a:srgbClr val="000000"/>
                </a:solidFill>
                <a:sym typeface="CATIA Symbols" pitchFamily="2" charset="2"/>
              </a:rPr>
              <a:t>[</a:t>
            </a:r>
            <a:r>
              <a:rPr lang="fr-FR" altLang="fr-FR" sz="1800" b="0" dirty="0" smtClean="0">
                <a:solidFill>
                  <a:srgbClr val="000000"/>
                </a:solidFill>
              </a:rPr>
              <a:t>Ø44,1] </a:t>
            </a:r>
            <a:r>
              <a:rPr lang="fr-FR" altLang="fr-FR" sz="1800" b="0" dirty="0">
                <a:solidFill>
                  <a:srgbClr val="000000"/>
                </a:solidFill>
                <a:sym typeface="CATIA Symbols" pitchFamily="2" charset="2"/>
              </a:rPr>
              <a:t>  A</a:t>
            </a:r>
            <a:endParaRPr lang="fr-FR" altLang="fr-FR" sz="1800" b="0" dirty="0">
              <a:solidFill>
                <a:srgbClr val="000000"/>
              </a:solidFill>
            </a:endParaRPr>
          </a:p>
        </p:txBody>
      </p:sp>
      <p:sp>
        <p:nvSpPr>
          <p:cNvPr id="105" name="ZoneTexte 104"/>
          <p:cNvSpPr txBox="1"/>
          <p:nvPr/>
        </p:nvSpPr>
        <p:spPr>
          <a:xfrm>
            <a:off x="1793435" y="6083267"/>
            <a:ext cx="4363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106" name="ZoneTexte 105"/>
          <p:cNvSpPr txBox="1"/>
          <p:nvPr/>
        </p:nvSpPr>
        <p:spPr>
          <a:xfrm>
            <a:off x="4843720" y="6083267"/>
            <a:ext cx="436338"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104" name="ZoneTexte 103"/>
          <p:cNvSpPr txBox="1"/>
          <p:nvPr/>
        </p:nvSpPr>
        <p:spPr>
          <a:xfrm>
            <a:off x="234495" y="6052489"/>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spTree>
    <p:extLst>
      <p:ext uri="{BB962C8B-B14F-4D97-AF65-F5344CB8AC3E}">
        <p14:creationId xmlns:p14="http://schemas.microsoft.com/office/powerpoint/2010/main" val="29824035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Forme libre 88"/>
          <p:cNvSpPr>
            <a:spLocks/>
          </p:cNvSpPr>
          <p:nvPr/>
        </p:nvSpPr>
        <p:spPr bwMode="auto">
          <a:xfrm flipV="1">
            <a:off x="448974" y="1852852"/>
            <a:ext cx="3773626" cy="1297258"/>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115" name="Rectangle 22"/>
          <p:cNvSpPr>
            <a:spLocks noChangeArrowheads="1"/>
          </p:cNvSpPr>
          <p:nvPr/>
        </p:nvSpPr>
        <p:spPr bwMode="auto">
          <a:xfrm>
            <a:off x="2099398" y="1854774"/>
            <a:ext cx="474521" cy="254895"/>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16" name="Rectangle 115"/>
          <p:cNvSpPr/>
          <p:nvPr/>
        </p:nvSpPr>
        <p:spPr>
          <a:xfrm>
            <a:off x="3740770" y="2833727"/>
            <a:ext cx="310794" cy="29916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7" name="Rectangle 116"/>
          <p:cNvSpPr/>
          <p:nvPr/>
        </p:nvSpPr>
        <p:spPr>
          <a:xfrm>
            <a:off x="558378" y="2816438"/>
            <a:ext cx="310794" cy="33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0" name="Freeform 86" descr="Diagonales vers le haut (blanc/noir)"/>
          <p:cNvSpPr>
            <a:spLocks/>
          </p:cNvSpPr>
          <p:nvPr/>
        </p:nvSpPr>
        <p:spPr bwMode="auto">
          <a:xfrm>
            <a:off x="7262755" y="2593769"/>
            <a:ext cx="1220787" cy="1296988"/>
          </a:xfrm>
          <a:custGeom>
            <a:avLst/>
            <a:gdLst>
              <a:gd name="T0" fmla="*/ 2147483647 w 769"/>
              <a:gd name="T1" fmla="*/ 2147483647 h 817"/>
              <a:gd name="T2" fmla="*/ 2147483647 w 769"/>
              <a:gd name="T3" fmla="*/ 2147483647 h 817"/>
              <a:gd name="T4" fmla="*/ 2147483647 w 769"/>
              <a:gd name="T5" fmla="*/ 2147483647 h 817"/>
              <a:gd name="T6" fmla="*/ 2147483647 w 769"/>
              <a:gd name="T7" fmla="*/ 2147483647 h 817"/>
              <a:gd name="T8" fmla="*/ 2147483647 w 769"/>
              <a:gd name="T9" fmla="*/ 2147483647 h 817"/>
              <a:gd name="T10" fmla="*/ 2147483647 w 769"/>
              <a:gd name="T11" fmla="*/ 2147483647 h 817"/>
              <a:gd name="T12" fmla="*/ 2147483647 w 769"/>
              <a:gd name="T13" fmla="*/ 0 h 817"/>
              <a:gd name="T14" fmla="*/ 2147483647 w 769"/>
              <a:gd name="T15" fmla="*/ 0 h 817"/>
              <a:gd name="T16" fmla="*/ 2147483647 w 769"/>
              <a:gd name="T17" fmla="*/ 0 h 817"/>
              <a:gd name="T18" fmla="*/ 2147483647 w 769"/>
              <a:gd name="T19" fmla="*/ 0 h 817"/>
              <a:gd name="T20" fmla="*/ 2147483647 w 769"/>
              <a:gd name="T21" fmla="*/ 2147483647 h 817"/>
              <a:gd name="T22" fmla="*/ 2147483647 w 769"/>
              <a:gd name="T23" fmla="*/ 2147483647 h 817"/>
              <a:gd name="T24" fmla="*/ 2147483647 w 769"/>
              <a:gd name="T25" fmla="*/ 2147483647 h 817"/>
              <a:gd name="T26" fmla="*/ 2147483647 w 769"/>
              <a:gd name="T27" fmla="*/ 2147483647 h 817"/>
              <a:gd name="T28" fmla="*/ 2147483647 w 769"/>
              <a:gd name="T29" fmla="*/ 2147483647 h 817"/>
              <a:gd name="T30" fmla="*/ 2147483647 w 769"/>
              <a:gd name="T31" fmla="*/ 2147483647 h 817"/>
              <a:gd name="T32" fmla="*/ 2147483647 w 769"/>
              <a:gd name="T33" fmla="*/ 2147483647 h 817"/>
              <a:gd name="T34" fmla="*/ 2147483647 w 769"/>
              <a:gd name="T35" fmla="*/ 2147483647 h 817"/>
              <a:gd name="T36" fmla="*/ 2147483647 w 769"/>
              <a:gd name="T37" fmla="*/ 2147483647 h 817"/>
              <a:gd name="T38" fmla="*/ 2147483647 w 769"/>
              <a:gd name="T39" fmla="*/ 2147483647 h 817"/>
              <a:gd name="T40" fmla="*/ 2147483647 w 769"/>
              <a:gd name="T41" fmla="*/ 2147483647 h 817"/>
              <a:gd name="T42" fmla="*/ 2147483647 w 769"/>
              <a:gd name="T43" fmla="*/ 2147483647 h 817"/>
              <a:gd name="T44" fmla="*/ 2147483647 w 769"/>
              <a:gd name="T45" fmla="*/ 2147483647 h 817"/>
              <a:gd name="T46" fmla="*/ 2147483647 w 769"/>
              <a:gd name="T47" fmla="*/ 2147483647 h 817"/>
              <a:gd name="T48" fmla="*/ 2147483647 w 769"/>
              <a:gd name="T49" fmla="*/ 2147483647 h 817"/>
              <a:gd name="T50" fmla="*/ 2147483647 w 769"/>
              <a:gd name="T51" fmla="*/ 2147483647 h 817"/>
              <a:gd name="T52" fmla="*/ 2147483647 w 769"/>
              <a:gd name="T53" fmla="*/ 2147483647 h 817"/>
              <a:gd name="T54" fmla="*/ 2147483647 w 769"/>
              <a:gd name="T55" fmla="*/ 2147483647 h 817"/>
              <a:gd name="T56" fmla="*/ 2147483647 w 769"/>
              <a:gd name="T57" fmla="*/ 2147483647 h 817"/>
              <a:gd name="T58" fmla="*/ 2147483647 w 769"/>
              <a:gd name="T59" fmla="*/ 2147483647 h 817"/>
              <a:gd name="T60" fmla="*/ 2147483647 w 769"/>
              <a:gd name="T61" fmla="*/ 2147483647 h 817"/>
              <a:gd name="T62" fmla="*/ 2147483647 w 769"/>
              <a:gd name="T63" fmla="*/ 2147483647 h 817"/>
              <a:gd name="T64" fmla="*/ 2147483647 w 769"/>
              <a:gd name="T65" fmla="*/ 2147483647 h 817"/>
              <a:gd name="T66" fmla="*/ 2147483647 w 769"/>
              <a:gd name="T67" fmla="*/ 2147483647 h 817"/>
              <a:gd name="T68" fmla="*/ 2147483647 w 769"/>
              <a:gd name="T69" fmla="*/ 2147483647 h 817"/>
              <a:gd name="T70" fmla="*/ 2147483647 w 769"/>
              <a:gd name="T71" fmla="*/ 2147483647 h 817"/>
              <a:gd name="T72" fmla="*/ 2147483647 w 769"/>
              <a:gd name="T73" fmla="*/ 2147483647 h 817"/>
              <a:gd name="T74" fmla="*/ 2147483647 w 769"/>
              <a:gd name="T75" fmla="*/ 2147483647 h 817"/>
              <a:gd name="T76" fmla="*/ 2147483647 w 769"/>
              <a:gd name="T77" fmla="*/ 2147483647 h 817"/>
              <a:gd name="T78" fmla="*/ 2147483647 w 769"/>
              <a:gd name="T79" fmla="*/ 2147483647 h 817"/>
              <a:gd name="T80" fmla="*/ 2147483647 w 769"/>
              <a:gd name="T81" fmla="*/ 2147483647 h 817"/>
              <a:gd name="T82" fmla="*/ 2147483647 w 769"/>
              <a:gd name="T83" fmla="*/ 2147483647 h 817"/>
              <a:gd name="T84" fmla="*/ 2147483647 w 769"/>
              <a:gd name="T85" fmla="*/ 2147483647 h 817"/>
              <a:gd name="T86" fmla="*/ 2147483647 w 769"/>
              <a:gd name="T87" fmla="*/ 2147483647 h 817"/>
              <a:gd name="T88" fmla="*/ 2147483647 w 769"/>
              <a:gd name="T89" fmla="*/ 2147483647 h 817"/>
              <a:gd name="T90" fmla="*/ 0 w 769"/>
              <a:gd name="T91" fmla="*/ 2147483647 h 817"/>
              <a:gd name="T92" fmla="*/ 0 w 769"/>
              <a:gd name="T93" fmla="*/ 2147483647 h 817"/>
              <a:gd name="T94" fmla="*/ 0 w 769"/>
              <a:gd name="T95" fmla="*/ 2147483647 h 817"/>
              <a:gd name="T96" fmla="*/ 2147483647 w 769"/>
              <a:gd name="T97" fmla="*/ 2147483647 h 817"/>
              <a:gd name="T98" fmla="*/ 2147483647 w 769"/>
              <a:gd name="T99" fmla="*/ 2147483647 h 817"/>
              <a:gd name="T100" fmla="*/ 2147483647 w 769"/>
              <a:gd name="T101" fmla="*/ 2147483647 h 817"/>
              <a:gd name="T102" fmla="*/ 2147483647 w 769"/>
              <a:gd name="T103" fmla="*/ 2147483647 h 817"/>
              <a:gd name="T104" fmla="*/ 2147483647 w 769"/>
              <a:gd name="T105" fmla="*/ 2147483647 h 817"/>
              <a:gd name="T106" fmla="*/ 2147483647 w 769"/>
              <a:gd name="T107" fmla="*/ 2147483647 h 817"/>
              <a:gd name="T108" fmla="*/ 2147483647 w 769"/>
              <a:gd name="T109" fmla="*/ 2147483647 h 817"/>
              <a:gd name="T110" fmla="*/ 2147483647 w 769"/>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69" h="817">
                <a:moveTo>
                  <a:pt x="60" y="156"/>
                </a:moveTo>
                <a:lnTo>
                  <a:pt x="132" y="108"/>
                </a:lnTo>
                <a:lnTo>
                  <a:pt x="168" y="84"/>
                </a:lnTo>
                <a:lnTo>
                  <a:pt x="204" y="60"/>
                </a:lnTo>
                <a:lnTo>
                  <a:pt x="252" y="36"/>
                </a:lnTo>
                <a:lnTo>
                  <a:pt x="300" y="12"/>
                </a:lnTo>
                <a:lnTo>
                  <a:pt x="348" y="0"/>
                </a:lnTo>
                <a:lnTo>
                  <a:pt x="384" y="0"/>
                </a:lnTo>
                <a:lnTo>
                  <a:pt x="420" y="0"/>
                </a:lnTo>
                <a:lnTo>
                  <a:pt x="456" y="0"/>
                </a:lnTo>
                <a:lnTo>
                  <a:pt x="504" y="12"/>
                </a:lnTo>
                <a:lnTo>
                  <a:pt x="552" y="36"/>
                </a:lnTo>
                <a:lnTo>
                  <a:pt x="600" y="60"/>
                </a:lnTo>
                <a:lnTo>
                  <a:pt x="636" y="72"/>
                </a:lnTo>
                <a:lnTo>
                  <a:pt x="672" y="108"/>
                </a:lnTo>
                <a:lnTo>
                  <a:pt x="720" y="180"/>
                </a:lnTo>
                <a:lnTo>
                  <a:pt x="744" y="228"/>
                </a:lnTo>
                <a:lnTo>
                  <a:pt x="756" y="264"/>
                </a:lnTo>
                <a:lnTo>
                  <a:pt x="768" y="324"/>
                </a:lnTo>
                <a:lnTo>
                  <a:pt x="768" y="360"/>
                </a:lnTo>
                <a:lnTo>
                  <a:pt x="768" y="408"/>
                </a:lnTo>
                <a:lnTo>
                  <a:pt x="768" y="456"/>
                </a:lnTo>
                <a:lnTo>
                  <a:pt x="768" y="492"/>
                </a:lnTo>
                <a:lnTo>
                  <a:pt x="768" y="540"/>
                </a:lnTo>
                <a:lnTo>
                  <a:pt x="768" y="600"/>
                </a:lnTo>
                <a:lnTo>
                  <a:pt x="756" y="636"/>
                </a:lnTo>
                <a:lnTo>
                  <a:pt x="732" y="684"/>
                </a:lnTo>
                <a:lnTo>
                  <a:pt x="696" y="732"/>
                </a:lnTo>
                <a:lnTo>
                  <a:pt x="648" y="768"/>
                </a:lnTo>
                <a:lnTo>
                  <a:pt x="612" y="780"/>
                </a:lnTo>
                <a:lnTo>
                  <a:pt x="576" y="792"/>
                </a:lnTo>
                <a:lnTo>
                  <a:pt x="516" y="792"/>
                </a:lnTo>
                <a:lnTo>
                  <a:pt x="468" y="804"/>
                </a:lnTo>
                <a:lnTo>
                  <a:pt x="420" y="804"/>
                </a:lnTo>
                <a:lnTo>
                  <a:pt x="384" y="816"/>
                </a:lnTo>
                <a:lnTo>
                  <a:pt x="336" y="816"/>
                </a:lnTo>
                <a:lnTo>
                  <a:pt x="276" y="792"/>
                </a:lnTo>
                <a:lnTo>
                  <a:pt x="240" y="792"/>
                </a:lnTo>
                <a:lnTo>
                  <a:pt x="204" y="768"/>
                </a:lnTo>
                <a:lnTo>
                  <a:pt x="168" y="768"/>
                </a:lnTo>
                <a:lnTo>
                  <a:pt x="132" y="732"/>
                </a:lnTo>
                <a:lnTo>
                  <a:pt x="84" y="708"/>
                </a:lnTo>
                <a:lnTo>
                  <a:pt x="48" y="672"/>
                </a:lnTo>
                <a:lnTo>
                  <a:pt x="12" y="636"/>
                </a:lnTo>
                <a:lnTo>
                  <a:pt x="12" y="600"/>
                </a:lnTo>
                <a:lnTo>
                  <a:pt x="0" y="564"/>
                </a:lnTo>
                <a:lnTo>
                  <a:pt x="0" y="516"/>
                </a:lnTo>
                <a:lnTo>
                  <a:pt x="0" y="480"/>
                </a:lnTo>
                <a:lnTo>
                  <a:pt x="12" y="432"/>
                </a:lnTo>
                <a:lnTo>
                  <a:pt x="12" y="396"/>
                </a:lnTo>
                <a:lnTo>
                  <a:pt x="36" y="348"/>
                </a:lnTo>
                <a:lnTo>
                  <a:pt x="48" y="300"/>
                </a:lnTo>
                <a:lnTo>
                  <a:pt x="48" y="252"/>
                </a:lnTo>
                <a:lnTo>
                  <a:pt x="48" y="216"/>
                </a:lnTo>
                <a:lnTo>
                  <a:pt x="60" y="156"/>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4" name="Forme libre 103"/>
          <p:cNvSpPr/>
          <p:nvPr/>
        </p:nvSpPr>
        <p:spPr>
          <a:xfrm rot="16200000">
            <a:off x="7403163" y="2754154"/>
            <a:ext cx="1019226" cy="1019029"/>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35888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32733 w 677053"/>
              <a:gd name="connsiteY14" fmla="*/ 64607 h 695822"/>
              <a:gd name="connsiteX15" fmla="*/ 288238 w 677053"/>
              <a:gd name="connsiteY15" fmla="*/ 0 h 695822"/>
              <a:gd name="connsiteX0" fmla="*/ 227496 w 677053"/>
              <a:gd name="connsiteY0" fmla="*/ 54495 h 676921"/>
              <a:gd name="connsiteX1" fmla="*/ 145363 w 677053"/>
              <a:gd name="connsiteY1" fmla="*/ 66824 h 676921"/>
              <a:gd name="connsiteX2" fmla="*/ 21538 w 677053"/>
              <a:gd name="connsiteY2" fmla="*/ 228749 h 676921"/>
              <a:gd name="connsiteX3" fmla="*/ 2488 w 677053"/>
              <a:gd name="connsiteY3" fmla="*/ 400199 h 676921"/>
              <a:gd name="connsiteX4" fmla="*/ 50113 w 677053"/>
              <a:gd name="connsiteY4" fmla="*/ 552599 h 676921"/>
              <a:gd name="connsiteX5" fmla="*/ 135838 w 677053"/>
              <a:gd name="connsiteY5" fmla="*/ 638324 h 676921"/>
              <a:gd name="connsiteX6" fmla="*/ 240613 w 677053"/>
              <a:gd name="connsiteY6" fmla="*/ 676424 h 676921"/>
              <a:gd name="connsiteX7" fmla="*/ 402538 w 677053"/>
              <a:gd name="connsiteY7" fmla="*/ 657374 h 676921"/>
              <a:gd name="connsiteX8" fmla="*/ 573988 w 677053"/>
              <a:gd name="connsiteY8" fmla="*/ 619274 h 676921"/>
              <a:gd name="connsiteX9" fmla="*/ 669238 w 677053"/>
              <a:gd name="connsiteY9" fmla="*/ 457349 h 676921"/>
              <a:gd name="connsiteX10" fmla="*/ 669238 w 677053"/>
              <a:gd name="connsiteY10" fmla="*/ 285899 h 676921"/>
              <a:gd name="connsiteX11" fmla="*/ 650188 w 677053"/>
              <a:gd name="connsiteY11" fmla="*/ 162074 h 676921"/>
              <a:gd name="connsiteX12" fmla="*/ 573852 w 677053"/>
              <a:gd name="connsiteY12" fmla="*/ 19199 h 676921"/>
              <a:gd name="connsiteX13" fmla="*/ 459688 w 677053"/>
              <a:gd name="connsiteY13" fmla="*/ 149 h 676921"/>
              <a:gd name="connsiteX14" fmla="*/ 332733 w 677053"/>
              <a:gd name="connsiteY14" fmla="*/ 45706 h 676921"/>
              <a:gd name="connsiteX15" fmla="*/ 227496 w 677053"/>
              <a:gd name="connsiteY15" fmla="*/ 54495 h 67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053" h="676921">
                <a:moveTo>
                  <a:pt x="227496" y="54495"/>
                </a:moveTo>
                <a:cubicBezTo>
                  <a:pt x="178283" y="76720"/>
                  <a:pt x="179689" y="37782"/>
                  <a:pt x="145363" y="66824"/>
                </a:cubicBezTo>
                <a:cubicBezTo>
                  <a:pt x="111037" y="95866"/>
                  <a:pt x="45350" y="173187"/>
                  <a:pt x="21538" y="228749"/>
                </a:cubicBezTo>
                <a:cubicBezTo>
                  <a:pt x="-2274" y="284311"/>
                  <a:pt x="-2275" y="346224"/>
                  <a:pt x="2488" y="400199"/>
                </a:cubicBezTo>
                <a:cubicBezTo>
                  <a:pt x="7251" y="454174"/>
                  <a:pt x="27888" y="512912"/>
                  <a:pt x="50113" y="552599"/>
                </a:cubicBezTo>
                <a:cubicBezTo>
                  <a:pt x="72338" y="592286"/>
                  <a:pt x="104088" y="617687"/>
                  <a:pt x="135838" y="638324"/>
                </a:cubicBezTo>
                <a:cubicBezTo>
                  <a:pt x="167588" y="658961"/>
                  <a:pt x="196163" y="673249"/>
                  <a:pt x="240613" y="676424"/>
                </a:cubicBezTo>
                <a:cubicBezTo>
                  <a:pt x="285063" y="679599"/>
                  <a:pt x="346976" y="666899"/>
                  <a:pt x="402538" y="657374"/>
                </a:cubicBezTo>
                <a:cubicBezTo>
                  <a:pt x="458100" y="647849"/>
                  <a:pt x="529538" y="652611"/>
                  <a:pt x="573988" y="619274"/>
                </a:cubicBezTo>
                <a:cubicBezTo>
                  <a:pt x="618438" y="585937"/>
                  <a:pt x="653363" y="512911"/>
                  <a:pt x="669238" y="457349"/>
                </a:cubicBezTo>
                <a:cubicBezTo>
                  <a:pt x="685113" y="401787"/>
                  <a:pt x="672413" y="335111"/>
                  <a:pt x="669238" y="285899"/>
                </a:cubicBezTo>
                <a:cubicBezTo>
                  <a:pt x="666063" y="236687"/>
                  <a:pt x="666086" y="206524"/>
                  <a:pt x="650188" y="162074"/>
                </a:cubicBezTo>
                <a:cubicBezTo>
                  <a:pt x="634290" y="117624"/>
                  <a:pt x="605602" y="46186"/>
                  <a:pt x="573852" y="19199"/>
                </a:cubicBezTo>
                <a:cubicBezTo>
                  <a:pt x="542102" y="-7788"/>
                  <a:pt x="491438" y="3324"/>
                  <a:pt x="459688" y="149"/>
                </a:cubicBezTo>
                <a:cubicBezTo>
                  <a:pt x="427938" y="-3026"/>
                  <a:pt x="332733" y="45706"/>
                  <a:pt x="332733" y="45706"/>
                </a:cubicBezTo>
                <a:lnTo>
                  <a:pt x="227496" y="54495"/>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2" name="Freeform 89" descr="Diagonales vers le haut (blanc/noir)"/>
          <p:cNvSpPr>
            <a:spLocks/>
          </p:cNvSpPr>
          <p:nvPr/>
        </p:nvSpPr>
        <p:spPr bwMode="auto">
          <a:xfrm>
            <a:off x="5179955" y="2631869"/>
            <a:ext cx="1296987" cy="1220788"/>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 name="Forme libre 4"/>
          <p:cNvSpPr/>
          <p:nvPr/>
        </p:nvSpPr>
        <p:spPr>
          <a:xfrm>
            <a:off x="5534487" y="2844951"/>
            <a:ext cx="670740" cy="752972"/>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45388 w 670740"/>
              <a:gd name="connsiteY14" fmla="*/ 7620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91108 w 670740"/>
              <a:gd name="connsiteY14" fmla="*/ 1524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501598 w 670740"/>
              <a:gd name="connsiteY13" fmla="*/ 15240 h 752972"/>
              <a:gd name="connsiteX14" fmla="*/ 391108 w 670740"/>
              <a:gd name="connsiteY14" fmla="*/ 15240 h 752972"/>
              <a:gd name="connsiteX15" fmla="*/ 265378 w 670740"/>
              <a:gd name="connsiteY15" fmla="*/ 0 h 75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740" h="752972">
                <a:moveTo>
                  <a:pt x="265378" y="0"/>
                </a:moveTo>
                <a:cubicBezTo>
                  <a:pt x="216165" y="22225"/>
                  <a:pt x="186003" y="92075"/>
                  <a:pt x="145363" y="142875"/>
                </a:cubicBezTo>
                <a:cubicBezTo>
                  <a:pt x="104723" y="193675"/>
                  <a:pt x="45350" y="249238"/>
                  <a:pt x="21538" y="304800"/>
                </a:cubicBezTo>
                <a:cubicBezTo>
                  <a:pt x="-2274" y="360362"/>
                  <a:pt x="-2275" y="422275"/>
                  <a:pt x="2488" y="476250"/>
                </a:cubicBezTo>
                <a:cubicBezTo>
                  <a:pt x="7251" y="530225"/>
                  <a:pt x="27888" y="588963"/>
                  <a:pt x="50113" y="628650"/>
                </a:cubicBezTo>
                <a:cubicBezTo>
                  <a:pt x="72338" y="668337"/>
                  <a:pt x="104088" y="693738"/>
                  <a:pt x="135838" y="714375"/>
                </a:cubicBezTo>
                <a:cubicBezTo>
                  <a:pt x="167588" y="735012"/>
                  <a:pt x="196163" y="749300"/>
                  <a:pt x="240613" y="752475"/>
                </a:cubicBezTo>
                <a:cubicBezTo>
                  <a:pt x="285063" y="755650"/>
                  <a:pt x="346976" y="742950"/>
                  <a:pt x="402538" y="733425"/>
                </a:cubicBezTo>
                <a:cubicBezTo>
                  <a:pt x="458100" y="723900"/>
                  <a:pt x="535888" y="733425"/>
                  <a:pt x="573988" y="695325"/>
                </a:cubicBezTo>
                <a:cubicBezTo>
                  <a:pt x="612088" y="657225"/>
                  <a:pt x="615263" y="560387"/>
                  <a:pt x="631138" y="504825"/>
                </a:cubicBezTo>
                <a:cubicBezTo>
                  <a:pt x="647013" y="449263"/>
                  <a:pt x="666063" y="406400"/>
                  <a:pt x="669238" y="361950"/>
                </a:cubicBezTo>
                <a:cubicBezTo>
                  <a:pt x="672413" y="317500"/>
                  <a:pt x="672413" y="282575"/>
                  <a:pt x="650188" y="238125"/>
                </a:cubicBezTo>
                <a:cubicBezTo>
                  <a:pt x="627963" y="193675"/>
                  <a:pt x="560653" y="132397"/>
                  <a:pt x="535888" y="95250"/>
                </a:cubicBezTo>
                <a:cubicBezTo>
                  <a:pt x="511123" y="58103"/>
                  <a:pt x="533348" y="18415"/>
                  <a:pt x="501598" y="15240"/>
                </a:cubicBezTo>
                <a:cubicBezTo>
                  <a:pt x="469848" y="12065"/>
                  <a:pt x="391108" y="15240"/>
                  <a:pt x="391108" y="15240"/>
                </a:cubicBezTo>
                <a:lnTo>
                  <a:pt x="265378" y="0"/>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01" name="Rectangle 116"/>
          <p:cNvSpPr>
            <a:spLocks noChangeArrowheads="1"/>
          </p:cNvSpPr>
          <p:nvPr/>
        </p:nvSpPr>
        <p:spPr bwMode="auto">
          <a:xfrm>
            <a:off x="127000" y="127000"/>
            <a:ext cx="5960114"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a:latin typeface="Arial" charset="0"/>
              </a:rPr>
              <a:t>REFERENCE </a:t>
            </a:r>
            <a:r>
              <a:rPr lang="fr-FR" altLang="fr-FR" sz="2400" b="1" dirty="0" smtClean="0">
                <a:latin typeface="Arial" charset="0"/>
              </a:rPr>
              <a:t>SUR </a:t>
            </a:r>
            <a:r>
              <a:rPr lang="fr-FR" altLang="fr-FR" sz="2400" b="1" dirty="0">
                <a:latin typeface="Arial" charset="0"/>
              </a:rPr>
              <a:t>2 TROUS </a:t>
            </a:r>
            <a:r>
              <a:rPr lang="fr-FR" altLang="fr-FR" sz="2400" b="1" dirty="0" smtClean="0">
                <a:latin typeface="Arial" charset="0"/>
              </a:rPr>
              <a:t>AVEC [DV]</a:t>
            </a:r>
            <a:endParaRPr lang="fr-FR" altLang="fr-FR" sz="2400" b="1" dirty="0">
              <a:latin typeface="Arial" charset="0"/>
            </a:endParaRPr>
          </a:p>
        </p:txBody>
      </p:sp>
      <p:sp>
        <p:nvSpPr>
          <p:cNvPr id="59402" name="ZoneTexte 3"/>
          <p:cNvSpPr txBox="1">
            <a:spLocks noChangeArrowheads="1"/>
          </p:cNvSpPr>
          <p:nvPr/>
        </p:nvSpPr>
        <p:spPr bwMode="auto">
          <a:xfrm>
            <a:off x="23813" y="612775"/>
            <a:ext cx="90328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Dans le cas d'une pièce déformable symétrique, le modificateur [DV] </a:t>
            </a:r>
            <a:r>
              <a:rPr lang="fr-FR" altLang="fr-FR" sz="1800" dirty="0" smtClean="0">
                <a:latin typeface="Calibri" pitchFamily="34" charset="0"/>
              </a:rPr>
              <a:t>permet d'associer des cylindres décalés symétriquement de </a:t>
            </a:r>
            <a:r>
              <a:rPr lang="fr-FR" altLang="fr-FR" sz="1800" dirty="0" smtClean="0">
                <a:latin typeface="Symbol" panose="05050102010706020507" pitchFamily="18" charset="2"/>
              </a:rPr>
              <a:t>d</a:t>
            </a:r>
            <a:r>
              <a:rPr lang="fr-FR" altLang="fr-FR" sz="1800" dirty="0" smtClean="0">
                <a:latin typeface="Calibri" pitchFamily="34" charset="0"/>
              </a:rPr>
              <a:t> par rapport aux références</a:t>
            </a:r>
            <a:endParaRPr lang="fr-FR" altLang="fr-FR" sz="1800" dirty="0">
              <a:latin typeface="Calibri" pitchFamily="34" charset="0"/>
            </a:endParaRPr>
          </a:p>
        </p:txBody>
      </p:sp>
      <p:sp>
        <p:nvSpPr>
          <p:cNvPr id="59441" name="Oval 87"/>
          <p:cNvSpPr>
            <a:spLocks noChangeArrowheads="1"/>
          </p:cNvSpPr>
          <p:nvPr/>
        </p:nvSpPr>
        <p:spPr bwMode="auto">
          <a:xfrm>
            <a:off x="7463430" y="2811784"/>
            <a:ext cx="877810" cy="876456"/>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3" name="Oval 90"/>
          <p:cNvSpPr>
            <a:spLocks noChangeArrowheads="1"/>
          </p:cNvSpPr>
          <p:nvPr/>
        </p:nvSpPr>
        <p:spPr bwMode="auto">
          <a:xfrm>
            <a:off x="5428918" y="2809206"/>
            <a:ext cx="881612" cy="881612"/>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4" name="Line 91"/>
          <p:cNvSpPr>
            <a:spLocks noChangeShapeType="1"/>
          </p:cNvSpPr>
          <p:nvPr/>
        </p:nvSpPr>
        <p:spPr bwMode="auto">
          <a:xfrm>
            <a:off x="5262505" y="3260519"/>
            <a:ext cx="28194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5" name="Line 92"/>
          <p:cNvSpPr>
            <a:spLocks noChangeShapeType="1"/>
          </p:cNvSpPr>
          <p:nvPr/>
        </p:nvSpPr>
        <p:spPr bwMode="auto">
          <a:xfrm>
            <a:off x="5719705" y="2803319"/>
            <a:ext cx="0" cy="1596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6" name="Line 93"/>
          <p:cNvSpPr>
            <a:spLocks noChangeShapeType="1"/>
          </p:cNvSpPr>
          <p:nvPr/>
        </p:nvSpPr>
        <p:spPr bwMode="auto">
          <a:xfrm>
            <a:off x="8081905" y="2727119"/>
            <a:ext cx="0" cy="1723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7" name="Line 94"/>
          <p:cNvSpPr>
            <a:spLocks noChangeShapeType="1"/>
          </p:cNvSpPr>
          <p:nvPr/>
        </p:nvSpPr>
        <p:spPr bwMode="auto">
          <a:xfrm>
            <a:off x="5732405" y="4360291"/>
            <a:ext cx="23622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8" name="Rectangle 95"/>
          <p:cNvSpPr>
            <a:spLocks noChangeArrowheads="1"/>
          </p:cNvSpPr>
          <p:nvPr/>
        </p:nvSpPr>
        <p:spPr bwMode="auto">
          <a:xfrm>
            <a:off x="6717448" y="4008721"/>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80</a:t>
            </a:r>
          </a:p>
        </p:txBody>
      </p:sp>
      <p:sp>
        <p:nvSpPr>
          <p:cNvPr id="59449" name="Line 97"/>
          <p:cNvSpPr>
            <a:spLocks noChangeShapeType="1"/>
          </p:cNvSpPr>
          <p:nvPr/>
        </p:nvSpPr>
        <p:spPr bwMode="auto">
          <a:xfrm flipV="1">
            <a:off x="5732405" y="2379456"/>
            <a:ext cx="1365250" cy="878681"/>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0" name="Line 99"/>
          <p:cNvSpPr>
            <a:spLocks noChangeShapeType="1"/>
          </p:cNvSpPr>
          <p:nvPr/>
        </p:nvSpPr>
        <p:spPr bwMode="auto">
          <a:xfrm flipH="1" flipV="1">
            <a:off x="7089716" y="2390568"/>
            <a:ext cx="992188" cy="88026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9451" name="Group 108"/>
          <p:cNvGrpSpPr>
            <a:grpSpLocks/>
          </p:cNvGrpSpPr>
          <p:nvPr/>
        </p:nvGrpSpPr>
        <p:grpSpPr bwMode="auto">
          <a:xfrm>
            <a:off x="5802255" y="3190669"/>
            <a:ext cx="134937" cy="134938"/>
            <a:chOff x="3742" y="3913"/>
            <a:chExt cx="85" cy="85"/>
          </a:xfrm>
        </p:grpSpPr>
        <p:sp>
          <p:nvSpPr>
            <p:cNvPr id="59472" name="Line 109"/>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3" name="Line 110"/>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59452" name="Group 111"/>
          <p:cNvGrpSpPr>
            <a:grpSpLocks/>
          </p:cNvGrpSpPr>
          <p:nvPr/>
        </p:nvGrpSpPr>
        <p:grpSpPr bwMode="auto">
          <a:xfrm>
            <a:off x="7850130" y="3190669"/>
            <a:ext cx="134937" cy="134938"/>
            <a:chOff x="3742" y="3913"/>
            <a:chExt cx="85" cy="85"/>
          </a:xfrm>
        </p:grpSpPr>
        <p:sp>
          <p:nvSpPr>
            <p:cNvPr id="59470" name="Line 11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1" name="Line 11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9453" name="Rectangle 139"/>
          <p:cNvSpPr>
            <a:spLocks noChangeArrowheads="1"/>
          </p:cNvSpPr>
          <p:nvPr/>
        </p:nvSpPr>
        <p:spPr bwMode="auto">
          <a:xfrm>
            <a:off x="5543737" y="2139658"/>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1</a:t>
            </a:r>
            <a:endParaRPr lang="fr-FR" altLang="fr-FR" sz="1600" dirty="0">
              <a:latin typeface="Arial" panose="020B0604020202020204" pitchFamily="34" charset="0"/>
              <a:cs typeface="Arial" panose="020B0604020202020204" pitchFamily="34" charset="0"/>
            </a:endParaRPr>
          </a:p>
        </p:txBody>
      </p:sp>
      <p:sp>
        <p:nvSpPr>
          <p:cNvPr id="59454" name="Line 140"/>
          <p:cNvSpPr>
            <a:spLocks noChangeShapeType="1"/>
          </p:cNvSpPr>
          <p:nvPr/>
        </p:nvSpPr>
        <p:spPr bwMode="auto">
          <a:xfrm flipH="1" flipV="1">
            <a:off x="5724467" y="2509629"/>
            <a:ext cx="77788" cy="335321"/>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5" name="Line 141"/>
          <p:cNvSpPr>
            <a:spLocks noChangeShapeType="1"/>
          </p:cNvSpPr>
          <p:nvPr/>
        </p:nvSpPr>
        <p:spPr bwMode="auto">
          <a:xfrm flipH="1" flipV="1">
            <a:off x="5721292" y="2509630"/>
            <a:ext cx="1714500" cy="393966"/>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0" name="Connecteur droit avec flèche 79"/>
          <p:cNvCxnSpPr/>
          <p:nvPr/>
        </p:nvCxnSpPr>
        <p:spPr>
          <a:xfrm>
            <a:off x="6813493" y="3507559"/>
            <a:ext cx="351631"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9463" name="ZoneTexte 13"/>
          <p:cNvSpPr txBox="1">
            <a:spLocks noChangeArrowheads="1"/>
          </p:cNvSpPr>
          <p:nvPr/>
        </p:nvSpPr>
        <p:spPr bwMode="auto">
          <a:xfrm>
            <a:off x="6813493" y="3427695"/>
            <a:ext cx="3064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solidFill>
                  <a:srgbClr val="FF0000"/>
                </a:solidFill>
                <a:latin typeface="Calibri" pitchFamily="34" charset="0"/>
              </a:rPr>
              <a:t>p</a:t>
            </a:r>
            <a:endParaRPr lang="fr-FR" altLang="fr-FR" sz="1800" dirty="0">
              <a:solidFill>
                <a:srgbClr val="FF0000"/>
              </a:solidFill>
              <a:latin typeface="Calibri" pitchFamily="34" charset="0"/>
            </a:endParaRPr>
          </a:p>
        </p:txBody>
      </p:sp>
      <p:cxnSp>
        <p:nvCxnSpPr>
          <p:cNvPr id="16" name="Connecteur droit 15"/>
          <p:cNvCxnSpPr/>
          <p:nvPr/>
        </p:nvCxnSpPr>
        <p:spPr>
          <a:xfrm>
            <a:off x="5852078" y="3122407"/>
            <a:ext cx="0" cy="10045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necteur droit 94"/>
          <p:cNvCxnSpPr/>
          <p:nvPr/>
        </p:nvCxnSpPr>
        <p:spPr>
          <a:xfrm>
            <a:off x="7917598" y="3242263"/>
            <a:ext cx="0" cy="882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Line 13"/>
          <p:cNvSpPr>
            <a:spLocks noChangeShapeType="1"/>
          </p:cNvSpPr>
          <p:nvPr/>
        </p:nvSpPr>
        <p:spPr bwMode="auto">
          <a:xfrm>
            <a:off x="7803511" y="4102630"/>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97" name="Connecteur droit avec flèche 96"/>
          <p:cNvCxnSpPr/>
          <p:nvPr/>
        </p:nvCxnSpPr>
        <p:spPr>
          <a:xfrm flipH="1">
            <a:off x="8075034" y="4102630"/>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p:nvPr/>
        </p:nvCxnSpPr>
        <p:spPr>
          <a:xfrm rot="10800000" flipH="1">
            <a:off x="7729768" y="4102630"/>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ZoneTexte 98"/>
          <p:cNvSpPr txBox="1"/>
          <p:nvPr/>
        </p:nvSpPr>
        <p:spPr>
          <a:xfrm>
            <a:off x="8204824" y="3784494"/>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100" name="Line 13"/>
          <p:cNvSpPr>
            <a:spLocks noChangeShapeType="1"/>
          </p:cNvSpPr>
          <p:nvPr/>
        </p:nvSpPr>
        <p:spPr bwMode="auto">
          <a:xfrm>
            <a:off x="5535879" y="4102630"/>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101" name="Connecteur droit avec flèche 100"/>
          <p:cNvCxnSpPr/>
          <p:nvPr/>
        </p:nvCxnSpPr>
        <p:spPr>
          <a:xfrm flipH="1">
            <a:off x="5807402" y="4102630"/>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2" name="Connecteur droit avec flèche 101"/>
          <p:cNvCxnSpPr/>
          <p:nvPr/>
        </p:nvCxnSpPr>
        <p:spPr>
          <a:xfrm rot="10800000" flipH="1">
            <a:off x="5462136" y="4102630"/>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ZoneTexte 102"/>
          <p:cNvSpPr txBox="1"/>
          <p:nvPr/>
        </p:nvSpPr>
        <p:spPr>
          <a:xfrm>
            <a:off x="5397934" y="3784494"/>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81" name="Line 91"/>
          <p:cNvSpPr>
            <a:spLocks noChangeShapeType="1"/>
          </p:cNvSpPr>
          <p:nvPr/>
        </p:nvSpPr>
        <p:spPr bwMode="auto">
          <a:xfrm rot="16200000">
            <a:off x="5696534" y="2985118"/>
            <a:ext cx="222244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Rectangle 139"/>
          <p:cNvSpPr>
            <a:spLocks noChangeArrowheads="1"/>
          </p:cNvSpPr>
          <p:nvPr/>
        </p:nvSpPr>
        <p:spPr bwMode="auto">
          <a:xfrm>
            <a:off x="6976195" y="1259106"/>
            <a:ext cx="1928413" cy="95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1 : Surfaces réelles</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2 : Plan de symétrie</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3 : Axes nominaux</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4 : Cylindres associés</a:t>
            </a:r>
            <a:endParaRPr lang="fr-FR" altLang="fr-FR" sz="1400" dirty="0">
              <a:latin typeface="Arial" panose="020B0604020202020204" pitchFamily="34" charset="0"/>
              <a:cs typeface="Arial" panose="020B0604020202020204" pitchFamily="34" charset="0"/>
            </a:endParaRPr>
          </a:p>
        </p:txBody>
      </p:sp>
      <p:sp>
        <p:nvSpPr>
          <p:cNvPr id="84" name="Rectangle 139"/>
          <p:cNvSpPr>
            <a:spLocks noChangeArrowheads="1"/>
          </p:cNvSpPr>
          <p:nvPr/>
        </p:nvSpPr>
        <p:spPr bwMode="auto">
          <a:xfrm>
            <a:off x="6310530" y="210567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2</a:t>
            </a:r>
            <a:endParaRPr lang="fr-FR" altLang="fr-FR" sz="1600" dirty="0">
              <a:latin typeface="Arial" panose="020B0604020202020204" pitchFamily="34" charset="0"/>
              <a:cs typeface="Arial" panose="020B0604020202020204" pitchFamily="34" charset="0"/>
            </a:endParaRPr>
          </a:p>
        </p:txBody>
      </p:sp>
      <p:cxnSp>
        <p:nvCxnSpPr>
          <p:cNvPr id="4" name="Connecteur droit 3"/>
          <p:cNvCxnSpPr/>
          <p:nvPr/>
        </p:nvCxnSpPr>
        <p:spPr>
          <a:xfrm>
            <a:off x="6610292" y="2405711"/>
            <a:ext cx="203201" cy="391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Rectangle 139"/>
          <p:cNvSpPr>
            <a:spLocks noChangeArrowheads="1"/>
          </p:cNvSpPr>
          <p:nvPr/>
        </p:nvSpPr>
        <p:spPr bwMode="auto">
          <a:xfrm>
            <a:off x="6988254" y="209297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3</a:t>
            </a:r>
            <a:endParaRPr lang="fr-FR" altLang="fr-FR" sz="1600" dirty="0">
              <a:latin typeface="Arial" panose="020B0604020202020204" pitchFamily="34" charset="0"/>
              <a:cs typeface="Arial" panose="020B0604020202020204" pitchFamily="34" charset="0"/>
            </a:endParaRPr>
          </a:p>
        </p:txBody>
      </p:sp>
      <p:sp>
        <p:nvSpPr>
          <p:cNvPr id="105" name="Line 99"/>
          <p:cNvSpPr>
            <a:spLocks noChangeShapeType="1"/>
          </p:cNvSpPr>
          <p:nvPr/>
        </p:nvSpPr>
        <p:spPr bwMode="auto">
          <a:xfrm flipH="1" flipV="1">
            <a:off x="5361715" y="2566856"/>
            <a:ext cx="103876"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99"/>
          <p:cNvSpPr>
            <a:spLocks noChangeShapeType="1"/>
          </p:cNvSpPr>
          <p:nvPr/>
        </p:nvSpPr>
        <p:spPr bwMode="auto">
          <a:xfrm flipH="1" flipV="1">
            <a:off x="5361714" y="2566857"/>
            <a:ext cx="2101715"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7" name="Rectangle 139"/>
          <p:cNvSpPr>
            <a:spLocks noChangeArrowheads="1"/>
          </p:cNvSpPr>
          <p:nvPr/>
        </p:nvSpPr>
        <p:spPr bwMode="auto">
          <a:xfrm>
            <a:off x="5061953" y="237522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4</a:t>
            </a:r>
            <a:endParaRPr lang="fr-FR" altLang="fr-FR" sz="1600" dirty="0">
              <a:latin typeface="Arial" panose="020B0604020202020204" pitchFamily="34" charset="0"/>
              <a:cs typeface="Arial" panose="020B0604020202020204" pitchFamily="34" charset="0"/>
            </a:endParaRPr>
          </a:p>
        </p:txBody>
      </p:sp>
      <p:cxnSp>
        <p:nvCxnSpPr>
          <p:cNvPr id="9" name="Connecteur droit 8"/>
          <p:cNvCxnSpPr/>
          <p:nvPr/>
        </p:nvCxnSpPr>
        <p:spPr>
          <a:xfrm flipV="1">
            <a:off x="704428" y="2728035"/>
            <a:ext cx="0" cy="95430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flipV="1">
            <a:off x="3906542" y="2565985"/>
            <a:ext cx="0" cy="1117348"/>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9409" name="Rectangle 1144"/>
          <p:cNvSpPr>
            <a:spLocks noChangeArrowheads="1"/>
          </p:cNvSpPr>
          <p:nvPr/>
        </p:nvSpPr>
        <p:spPr bwMode="auto">
          <a:xfrm flipV="1">
            <a:off x="4209413" y="337732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9410" name="Line 1145"/>
          <p:cNvSpPr>
            <a:spLocks noChangeShapeType="1"/>
          </p:cNvSpPr>
          <p:nvPr/>
        </p:nvSpPr>
        <p:spPr bwMode="auto">
          <a:xfrm flipV="1">
            <a:off x="4355463" y="314237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11" name="Freeform 1146"/>
          <p:cNvSpPr>
            <a:spLocks/>
          </p:cNvSpPr>
          <p:nvPr/>
        </p:nvSpPr>
        <p:spPr bwMode="auto">
          <a:xfrm flipV="1">
            <a:off x="4277675" y="3140785"/>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9412" name="Rectangle 1147"/>
          <p:cNvSpPr>
            <a:spLocks noChangeArrowheads="1"/>
          </p:cNvSpPr>
          <p:nvPr/>
        </p:nvSpPr>
        <p:spPr bwMode="auto">
          <a:xfrm>
            <a:off x="4203063" y="3370528"/>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grpSp>
        <p:nvGrpSpPr>
          <p:cNvPr id="13" name="Groupe 12"/>
          <p:cNvGrpSpPr/>
          <p:nvPr/>
        </p:nvGrpSpPr>
        <p:grpSpPr>
          <a:xfrm flipH="1">
            <a:off x="869384" y="2959456"/>
            <a:ext cx="438150" cy="573088"/>
            <a:chOff x="182140" y="3275214"/>
            <a:chExt cx="438150" cy="573088"/>
          </a:xfrm>
        </p:grpSpPr>
        <p:sp>
          <p:nvSpPr>
            <p:cNvPr id="59403" name="Freeform 138"/>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59404" name="Freeform 139"/>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9405" name="Line 140"/>
            <p:cNvSpPr>
              <a:spLocks noChangeShapeType="1"/>
            </p:cNvSpPr>
            <p:nvPr/>
          </p:nvSpPr>
          <p:spPr bwMode="auto">
            <a:xfrm flipV="1">
              <a:off x="488528" y="3691139"/>
              <a:ext cx="793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9406" name="Rectangle 141"/>
            <p:cNvSpPr>
              <a:spLocks noChangeArrowheads="1"/>
            </p:cNvSpPr>
            <p:nvPr/>
          </p:nvSpPr>
          <p:spPr bwMode="auto">
            <a:xfrm>
              <a:off x="283740" y="3576195"/>
              <a:ext cx="13946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C</a:t>
              </a:r>
              <a:endParaRPr lang="fr-FR" altLang="fr-FR" sz="1600" dirty="0">
                <a:latin typeface="Calibri" pitchFamily="34" charset="0"/>
              </a:endParaRPr>
            </a:p>
          </p:txBody>
        </p:sp>
        <p:sp>
          <p:nvSpPr>
            <p:cNvPr id="59407" name="Rectangle 142"/>
            <p:cNvSpPr>
              <a:spLocks noChangeArrowheads="1"/>
            </p:cNvSpPr>
            <p:nvPr/>
          </p:nvSpPr>
          <p:spPr bwMode="auto">
            <a:xfrm flipV="1">
              <a:off x="182140" y="3533977"/>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59413" name="Connecteur droit 74"/>
            <p:cNvCxnSpPr>
              <a:cxnSpLocks noChangeShapeType="1"/>
            </p:cNvCxnSpPr>
            <p:nvPr/>
          </p:nvCxnSpPr>
          <p:spPr bwMode="auto">
            <a:xfrm>
              <a:off x="620290" y="3275214"/>
              <a:ext cx="0" cy="5588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82" name="Connecteur droit 81"/>
          <p:cNvCxnSpPr/>
          <p:nvPr/>
        </p:nvCxnSpPr>
        <p:spPr>
          <a:xfrm flipV="1">
            <a:off x="2335787" y="1674864"/>
            <a:ext cx="0" cy="69215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59422" name="Connecteur droit 94"/>
          <p:cNvCxnSpPr>
            <a:cxnSpLocks noChangeShapeType="1"/>
          </p:cNvCxnSpPr>
          <p:nvPr/>
        </p:nvCxnSpPr>
        <p:spPr bwMode="auto">
          <a:xfrm flipV="1">
            <a:off x="2571963" y="1385939"/>
            <a:ext cx="0" cy="47625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19" name="Rectangle 178"/>
          <p:cNvSpPr>
            <a:spLocks noChangeArrowheads="1"/>
          </p:cNvSpPr>
          <p:nvPr/>
        </p:nvSpPr>
        <p:spPr bwMode="auto">
          <a:xfrm>
            <a:off x="3268875" y="1377209"/>
            <a:ext cx="41751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a:solidFill>
                  <a:srgbClr val="000000"/>
                </a:solidFill>
                <a:latin typeface="Arial" charset="0"/>
              </a:rPr>
              <a:t>Ø</a:t>
            </a:r>
            <a:r>
              <a:rPr lang="fr-FR" altLang="fr-FR" sz="1500">
                <a:solidFill>
                  <a:srgbClr val="000000"/>
                </a:solidFill>
                <a:latin typeface="Helvetica" pitchFamily="34" charset="0"/>
              </a:rPr>
              <a:t>0,1</a:t>
            </a:r>
            <a:endParaRPr lang="fr-FR" altLang="fr-FR" sz="1600">
              <a:latin typeface="Calibri" pitchFamily="34" charset="0"/>
            </a:endParaRPr>
          </a:p>
        </p:txBody>
      </p:sp>
      <p:sp>
        <p:nvSpPr>
          <p:cNvPr id="59420" name="Rectangle 179"/>
          <p:cNvSpPr>
            <a:spLocks noChangeArrowheads="1"/>
          </p:cNvSpPr>
          <p:nvPr/>
        </p:nvSpPr>
        <p:spPr bwMode="auto">
          <a:xfrm>
            <a:off x="4086438" y="1377209"/>
            <a:ext cx="136575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A-B   (C-D) </a:t>
            </a:r>
            <a:r>
              <a:rPr lang="fr-FR" altLang="fr-FR" sz="1500" dirty="0">
                <a:solidFill>
                  <a:srgbClr val="000000"/>
                </a:solidFill>
                <a:latin typeface="Helvetica" pitchFamily="34" charset="0"/>
              </a:rPr>
              <a:t>[DV]</a:t>
            </a:r>
            <a:endParaRPr lang="fr-FR" altLang="fr-FR" sz="1600" dirty="0">
              <a:latin typeface="Calibri" pitchFamily="34" charset="0"/>
            </a:endParaRPr>
          </a:p>
        </p:txBody>
      </p:sp>
      <p:cxnSp>
        <p:nvCxnSpPr>
          <p:cNvPr id="59421" name="Connecteur droit avec flèche 12"/>
          <p:cNvCxnSpPr>
            <a:cxnSpLocks noChangeShapeType="1"/>
          </p:cNvCxnSpPr>
          <p:nvPr/>
        </p:nvCxnSpPr>
        <p:spPr bwMode="auto">
          <a:xfrm flipH="1" flipV="1">
            <a:off x="2571963" y="1492302"/>
            <a:ext cx="339725"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24" name="Rectangle 669"/>
          <p:cNvSpPr>
            <a:spLocks noChangeArrowheads="1"/>
          </p:cNvSpPr>
          <p:nvPr/>
        </p:nvSpPr>
        <p:spPr bwMode="auto">
          <a:xfrm>
            <a:off x="2919625" y="1339902"/>
            <a:ext cx="2624899"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9425" name="Line 670"/>
          <p:cNvSpPr>
            <a:spLocks noChangeShapeType="1"/>
          </p:cNvSpPr>
          <p:nvPr/>
        </p:nvSpPr>
        <p:spPr bwMode="auto">
          <a:xfrm>
            <a:off x="3218075" y="1339902"/>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9426" name="Group 936"/>
          <p:cNvGrpSpPr>
            <a:grpSpLocks/>
          </p:cNvGrpSpPr>
          <p:nvPr/>
        </p:nvGrpSpPr>
        <p:grpSpPr bwMode="auto">
          <a:xfrm>
            <a:off x="3692732" y="1370065"/>
            <a:ext cx="285749" cy="247650"/>
            <a:chOff x="2150" y="139"/>
            <a:chExt cx="180" cy="156"/>
          </a:xfrm>
        </p:grpSpPr>
        <p:sp>
          <p:nvSpPr>
            <p:cNvPr id="59474" name="Rectangle 937"/>
            <p:cNvSpPr>
              <a:spLocks noChangeArrowheads="1"/>
            </p:cNvSpPr>
            <p:nvPr/>
          </p:nvSpPr>
          <p:spPr bwMode="auto">
            <a:xfrm>
              <a:off x="2150" y="139"/>
              <a:ext cx="180"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dirty="0" smtClean="0">
                  <a:latin typeface="Arial" charset="0"/>
                </a:rPr>
                <a:t>G</a:t>
              </a:r>
              <a:endParaRPr lang="fr-FR" altLang="fr-FR" sz="1000" dirty="0">
                <a:latin typeface="Arial" charset="0"/>
              </a:endParaRPr>
            </a:p>
          </p:txBody>
        </p:sp>
        <p:sp>
          <p:nvSpPr>
            <p:cNvPr id="59475"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sp>
        <p:nvSpPr>
          <p:cNvPr id="59427" name="Line 670"/>
          <p:cNvSpPr>
            <a:spLocks noChangeShapeType="1"/>
          </p:cNvSpPr>
          <p:nvPr/>
        </p:nvSpPr>
        <p:spPr bwMode="auto">
          <a:xfrm>
            <a:off x="4008650" y="1339902"/>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28" name="Line 670"/>
          <p:cNvSpPr>
            <a:spLocks noChangeShapeType="1"/>
          </p:cNvSpPr>
          <p:nvPr/>
        </p:nvSpPr>
        <p:spPr bwMode="auto">
          <a:xfrm>
            <a:off x="4457151" y="1339902"/>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29" name="Freeform 138"/>
          <p:cNvSpPr>
            <a:spLocks/>
          </p:cNvSpPr>
          <p:nvPr/>
        </p:nvSpPr>
        <p:spPr bwMode="auto">
          <a:xfrm flipV="1">
            <a:off x="3682006" y="3331285"/>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59430" name="Freeform 139"/>
          <p:cNvSpPr>
            <a:spLocks/>
          </p:cNvSpPr>
          <p:nvPr/>
        </p:nvSpPr>
        <p:spPr bwMode="auto">
          <a:xfrm flipV="1">
            <a:off x="3682006" y="3331285"/>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9431" name="Line 140"/>
          <p:cNvSpPr>
            <a:spLocks noChangeShapeType="1"/>
          </p:cNvSpPr>
          <p:nvPr/>
        </p:nvSpPr>
        <p:spPr bwMode="auto">
          <a:xfrm flipV="1">
            <a:off x="3602631" y="3378910"/>
            <a:ext cx="793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9432" name="Rectangle 141"/>
          <p:cNvSpPr>
            <a:spLocks noChangeArrowheads="1"/>
          </p:cNvSpPr>
          <p:nvPr/>
        </p:nvSpPr>
        <p:spPr bwMode="auto">
          <a:xfrm>
            <a:off x="3397844" y="3263022"/>
            <a:ext cx="139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D</a:t>
            </a:r>
            <a:endParaRPr lang="fr-FR" altLang="fr-FR" sz="1600" dirty="0">
              <a:latin typeface="Calibri" pitchFamily="34" charset="0"/>
            </a:endParaRPr>
          </a:p>
        </p:txBody>
      </p:sp>
      <p:sp>
        <p:nvSpPr>
          <p:cNvPr id="59433" name="Rectangle 142"/>
          <p:cNvSpPr>
            <a:spLocks noChangeArrowheads="1"/>
          </p:cNvSpPr>
          <p:nvPr/>
        </p:nvSpPr>
        <p:spPr bwMode="auto">
          <a:xfrm flipV="1">
            <a:off x="3296244" y="3221747"/>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59435" name="Connecteur droit 113"/>
          <p:cNvCxnSpPr>
            <a:cxnSpLocks noChangeShapeType="1"/>
          </p:cNvCxnSpPr>
          <p:nvPr/>
        </p:nvCxnSpPr>
        <p:spPr bwMode="auto">
          <a:xfrm flipH="1">
            <a:off x="3725847" y="3067760"/>
            <a:ext cx="0" cy="44926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59" name="Rectangle 95"/>
          <p:cNvSpPr>
            <a:spLocks noChangeArrowheads="1"/>
          </p:cNvSpPr>
          <p:nvPr/>
        </p:nvSpPr>
        <p:spPr bwMode="auto">
          <a:xfrm>
            <a:off x="2196677" y="3224695"/>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80</a:t>
            </a:r>
          </a:p>
        </p:txBody>
      </p:sp>
      <p:sp>
        <p:nvSpPr>
          <p:cNvPr id="59460" name="Rectangle 180"/>
          <p:cNvSpPr>
            <a:spLocks noChangeArrowheads="1"/>
          </p:cNvSpPr>
          <p:nvPr/>
        </p:nvSpPr>
        <p:spPr bwMode="auto">
          <a:xfrm>
            <a:off x="2240333" y="3266764"/>
            <a:ext cx="333375" cy="285750"/>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3" name="Connecteur droit 2"/>
          <p:cNvCxnSpPr/>
          <p:nvPr/>
        </p:nvCxnSpPr>
        <p:spPr>
          <a:xfrm flipV="1">
            <a:off x="4202452" y="3140785"/>
            <a:ext cx="2292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Rectangle 1144"/>
          <p:cNvSpPr>
            <a:spLocks noChangeArrowheads="1"/>
          </p:cNvSpPr>
          <p:nvPr/>
        </p:nvSpPr>
        <p:spPr bwMode="auto">
          <a:xfrm>
            <a:off x="186711" y="338071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1" name="Line 1145"/>
          <p:cNvSpPr>
            <a:spLocks noChangeShapeType="1"/>
          </p:cNvSpPr>
          <p:nvPr/>
        </p:nvSpPr>
        <p:spPr bwMode="auto">
          <a:xfrm flipV="1">
            <a:off x="332761" y="3145764"/>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 name="Freeform 1146"/>
          <p:cNvSpPr>
            <a:spLocks/>
          </p:cNvSpPr>
          <p:nvPr/>
        </p:nvSpPr>
        <p:spPr bwMode="auto">
          <a:xfrm flipV="1">
            <a:off x="254973" y="3144177"/>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 name="Rectangle 1147"/>
          <p:cNvSpPr>
            <a:spLocks noChangeArrowheads="1"/>
          </p:cNvSpPr>
          <p:nvPr/>
        </p:nvSpPr>
        <p:spPr bwMode="auto">
          <a:xfrm>
            <a:off x="180361" y="3377539"/>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A</a:t>
            </a:r>
          </a:p>
        </p:txBody>
      </p:sp>
      <p:grpSp>
        <p:nvGrpSpPr>
          <p:cNvPr id="11" name="Groupe 10"/>
          <p:cNvGrpSpPr/>
          <p:nvPr/>
        </p:nvGrpSpPr>
        <p:grpSpPr>
          <a:xfrm flipV="1">
            <a:off x="4399509" y="1648757"/>
            <a:ext cx="315792" cy="493762"/>
            <a:chOff x="4330722" y="859666"/>
            <a:chExt cx="315792" cy="493762"/>
          </a:xfrm>
        </p:grpSpPr>
        <p:sp>
          <p:nvSpPr>
            <p:cNvPr id="109" name="Rectangle 1233"/>
            <p:cNvSpPr>
              <a:spLocks noChangeArrowheads="1"/>
            </p:cNvSpPr>
            <p:nvPr/>
          </p:nvSpPr>
          <p:spPr bwMode="auto">
            <a:xfrm flipV="1">
              <a:off x="4332148" y="86963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10" name="Line 1234"/>
            <p:cNvSpPr>
              <a:spLocks noChangeShapeType="1"/>
            </p:cNvSpPr>
            <p:nvPr/>
          </p:nvSpPr>
          <p:spPr bwMode="auto">
            <a:xfrm>
              <a:off x="4478198" y="1181978"/>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11" name="Freeform 1235"/>
            <p:cNvSpPr>
              <a:spLocks/>
            </p:cNvSpPr>
            <p:nvPr/>
          </p:nvSpPr>
          <p:spPr bwMode="auto">
            <a:xfrm flipV="1">
              <a:off x="4401205" y="1275641"/>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12" name="Rectangle 1236"/>
            <p:cNvSpPr>
              <a:spLocks noChangeArrowheads="1"/>
            </p:cNvSpPr>
            <p:nvPr/>
          </p:nvSpPr>
          <p:spPr bwMode="auto">
            <a:xfrm flipV="1">
              <a:off x="4330722" y="85966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H</a:t>
              </a:r>
              <a:endParaRPr lang="fr-FR" altLang="fr-FR" sz="1400" dirty="0">
                <a:solidFill>
                  <a:prstClr val="black"/>
                </a:solidFill>
                <a:latin typeface="Arial" charset="0"/>
              </a:endParaRPr>
            </a:p>
          </p:txBody>
        </p:sp>
      </p:grpSp>
      <p:sp>
        <p:nvSpPr>
          <p:cNvPr id="119" name="Line 94"/>
          <p:cNvSpPr>
            <a:spLocks noChangeShapeType="1"/>
          </p:cNvSpPr>
          <p:nvPr/>
        </p:nvSpPr>
        <p:spPr bwMode="auto">
          <a:xfrm flipV="1">
            <a:off x="713775" y="3637667"/>
            <a:ext cx="3202113"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6" name="Connecteur droit 5"/>
          <p:cNvCxnSpPr/>
          <p:nvPr/>
        </p:nvCxnSpPr>
        <p:spPr>
          <a:xfrm>
            <a:off x="254973" y="3154251"/>
            <a:ext cx="250730"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82" name="Group 317"/>
          <p:cNvGrpSpPr>
            <a:grpSpLocks/>
          </p:cNvGrpSpPr>
          <p:nvPr/>
        </p:nvGrpSpPr>
        <p:grpSpPr bwMode="auto">
          <a:xfrm>
            <a:off x="2972652" y="1394805"/>
            <a:ext cx="190500" cy="192088"/>
            <a:chOff x="4360" y="1124"/>
            <a:chExt cx="120" cy="120"/>
          </a:xfrm>
        </p:grpSpPr>
        <p:sp>
          <p:nvSpPr>
            <p:cNvPr id="183"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184"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85"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grpSp>
        <p:nvGrpSpPr>
          <p:cNvPr id="15" name="Groupe 14"/>
          <p:cNvGrpSpPr/>
          <p:nvPr/>
        </p:nvGrpSpPr>
        <p:grpSpPr>
          <a:xfrm>
            <a:off x="426136" y="4524879"/>
            <a:ext cx="4849019" cy="1711534"/>
            <a:chOff x="426136" y="4524879"/>
            <a:chExt cx="4849019" cy="1711534"/>
          </a:xfrm>
        </p:grpSpPr>
        <p:sp>
          <p:nvSpPr>
            <p:cNvPr id="113" name="Rectangle 19" descr="Diagonales larges vers le haut"/>
            <p:cNvSpPr>
              <a:spLocks noChangeArrowheads="1"/>
            </p:cNvSpPr>
            <p:nvPr/>
          </p:nvSpPr>
          <p:spPr bwMode="auto">
            <a:xfrm flipV="1">
              <a:off x="426136" y="5047166"/>
              <a:ext cx="3713952" cy="385762"/>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18" name="Rectangle 117"/>
            <p:cNvSpPr/>
            <p:nvPr/>
          </p:nvSpPr>
          <p:spPr>
            <a:xfrm>
              <a:off x="3712479" y="5043343"/>
              <a:ext cx="310794" cy="38179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0" name="Rectangle 119"/>
            <p:cNvSpPr/>
            <p:nvPr/>
          </p:nvSpPr>
          <p:spPr>
            <a:xfrm>
              <a:off x="505703" y="5062631"/>
              <a:ext cx="310794" cy="36250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1" name="Connecteur droit 120"/>
            <p:cNvCxnSpPr/>
            <p:nvPr/>
          </p:nvCxnSpPr>
          <p:spPr>
            <a:xfrm flipV="1">
              <a:off x="651753" y="4986421"/>
              <a:ext cx="0" cy="1249992"/>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22" name="Connecteur droit 121"/>
            <p:cNvCxnSpPr/>
            <p:nvPr/>
          </p:nvCxnSpPr>
          <p:spPr>
            <a:xfrm flipV="1">
              <a:off x="3853867" y="4824371"/>
              <a:ext cx="0" cy="1412042"/>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nvGrpSpPr>
            <p:cNvPr id="123" name="Groupe 122"/>
            <p:cNvGrpSpPr/>
            <p:nvPr/>
          </p:nvGrpSpPr>
          <p:grpSpPr>
            <a:xfrm flipH="1">
              <a:off x="816709" y="5274991"/>
              <a:ext cx="438150" cy="573088"/>
              <a:chOff x="182140" y="3275214"/>
              <a:chExt cx="438150" cy="573088"/>
            </a:xfrm>
          </p:grpSpPr>
          <p:sp>
            <p:nvSpPr>
              <p:cNvPr id="124" name="Freeform 138"/>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125" name="Freeform 139"/>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26" name="Line 140"/>
              <p:cNvSpPr>
                <a:spLocks noChangeShapeType="1"/>
              </p:cNvSpPr>
              <p:nvPr/>
            </p:nvSpPr>
            <p:spPr bwMode="auto">
              <a:xfrm flipV="1">
                <a:off x="488528" y="3691139"/>
                <a:ext cx="793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7" name="Rectangle 141"/>
              <p:cNvSpPr>
                <a:spLocks noChangeArrowheads="1"/>
              </p:cNvSpPr>
              <p:nvPr/>
            </p:nvSpPr>
            <p:spPr bwMode="auto">
              <a:xfrm>
                <a:off x="283740" y="3576195"/>
                <a:ext cx="13946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C</a:t>
                </a:r>
                <a:endParaRPr lang="fr-FR" altLang="fr-FR" sz="1600" dirty="0">
                  <a:latin typeface="Calibri" pitchFamily="34" charset="0"/>
                </a:endParaRPr>
              </a:p>
            </p:txBody>
          </p:sp>
          <p:sp>
            <p:nvSpPr>
              <p:cNvPr id="128" name="Rectangle 142"/>
              <p:cNvSpPr>
                <a:spLocks noChangeArrowheads="1"/>
              </p:cNvSpPr>
              <p:nvPr/>
            </p:nvSpPr>
            <p:spPr bwMode="auto">
              <a:xfrm flipV="1">
                <a:off x="182140" y="3533977"/>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129" name="Connecteur droit 74"/>
              <p:cNvCxnSpPr>
                <a:cxnSpLocks noChangeShapeType="1"/>
              </p:cNvCxnSpPr>
              <p:nvPr/>
            </p:nvCxnSpPr>
            <p:spPr bwMode="auto">
              <a:xfrm>
                <a:off x="620290" y="3275214"/>
                <a:ext cx="0" cy="5588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130" name="Connecteur droit 94"/>
            <p:cNvCxnSpPr>
              <a:cxnSpLocks noChangeShapeType="1"/>
            </p:cNvCxnSpPr>
            <p:nvPr/>
          </p:nvCxnSpPr>
          <p:spPr bwMode="auto">
            <a:xfrm flipV="1">
              <a:off x="2494904" y="4570916"/>
              <a:ext cx="0" cy="47625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1" name="Rectangle 178"/>
            <p:cNvSpPr>
              <a:spLocks noChangeArrowheads="1"/>
            </p:cNvSpPr>
            <p:nvPr/>
          </p:nvSpPr>
          <p:spPr bwMode="auto">
            <a:xfrm>
              <a:off x="3191816" y="4562186"/>
              <a:ext cx="66204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Arial" charset="0"/>
                </a:rPr>
                <a:t>Ø</a:t>
              </a:r>
              <a:r>
                <a:rPr lang="fr-FR" altLang="fr-FR" sz="1500" dirty="0" smtClean="0">
                  <a:solidFill>
                    <a:srgbClr val="000000"/>
                  </a:solidFill>
                  <a:latin typeface="Helvetica" pitchFamily="34" charset="0"/>
                </a:rPr>
                <a:t>0,1 </a:t>
              </a:r>
              <a:r>
                <a:rPr lang="fr-FR" altLang="fr-FR" sz="1500" dirty="0" smtClean="0">
                  <a:solidFill>
                    <a:srgbClr val="000000"/>
                  </a:solidFill>
                  <a:latin typeface="Arial Unicode MS"/>
                  <a:ea typeface="Arial Unicode MS"/>
                  <a:cs typeface="Arial Unicode MS"/>
                </a:rPr>
                <a:t>Ⓖ</a:t>
              </a:r>
              <a:endParaRPr lang="fr-FR" altLang="fr-FR" sz="1600" dirty="0">
                <a:latin typeface="Calibri" pitchFamily="34" charset="0"/>
              </a:endParaRPr>
            </a:p>
          </p:txBody>
        </p:sp>
        <p:sp>
          <p:nvSpPr>
            <p:cNvPr id="132" name="Rectangle 179"/>
            <p:cNvSpPr>
              <a:spLocks noChangeArrowheads="1"/>
            </p:cNvSpPr>
            <p:nvPr/>
          </p:nvSpPr>
          <p:spPr bwMode="auto">
            <a:xfrm>
              <a:off x="4009379" y="4562186"/>
              <a:ext cx="118462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A   (C-D) </a:t>
              </a:r>
              <a:r>
                <a:rPr lang="fr-FR" altLang="fr-FR" sz="1500" dirty="0">
                  <a:solidFill>
                    <a:srgbClr val="000000"/>
                  </a:solidFill>
                  <a:latin typeface="Helvetica" pitchFamily="34" charset="0"/>
                </a:rPr>
                <a:t>[DV]</a:t>
              </a:r>
              <a:endParaRPr lang="fr-FR" altLang="fr-FR" sz="1600" dirty="0">
                <a:latin typeface="Calibri" pitchFamily="34" charset="0"/>
              </a:endParaRPr>
            </a:p>
          </p:txBody>
        </p:sp>
        <p:cxnSp>
          <p:nvCxnSpPr>
            <p:cNvPr id="133" name="Connecteur droit avec flèche 12"/>
            <p:cNvCxnSpPr>
              <a:cxnSpLocks noChangeShapeType="1"/>
            </p:cNvCxnSpPr>
            <p:nvPr/>
          </p:nvCxnSpPr>
          <p:spPr bwMode="auto">
            <a:xfrm flipH="1" flipV="1">
              <a:off x="2494904" y="4677279"/>
              <a:ext cx="339725"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8" name="Rectangle 669"/>
            <p:cNvSpPr>
              <a:spLocks noChangeArrowheads="1"/>
            </p:cNvSpPr>
            <p:nvPr/>
          </p:nvSpPr>
          <p:spPr bwMode="auto">
            <a:xfrm>
              <a:off x="2842567" y="4524879"/>
              <a:ext cx="2432588"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139" name="Line 670"/>
            <p:cNvSpPr>
              <a:spLocks noChangeShapeType="1"/>
            </p:cNvSpPr>
            <p:nvPr/>
          </p:nvSpPr>
          <p:spPr bwMode="auto">
            <a:xfrm>
              <a:off x="3141016" y="4524879"/>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0" name="Line 670"/>
            <p:cNvSpPr>
              <a:spLocks noChangeShapeType="1"/>
            </p:cNvSpPr>
            <p:nvPr/>
          </p:nvSpPr>
          <p:spPr bwMode="auto">
            <a:xfrm>
              <a:off x="3931591" y="4524879"/>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1" name="Line 670"/>
            <p:cNvSpPr>
              <a:spLocks noChangeShapeType="1"/>
            </p:cNvSpPr>
            <p:nvPr/>
          </p:nvSpPr>
          <p:spPr bwMode="auto">
            <a:xfrm>
              <a:off x="4208642" y="4524879"/>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Freeform 138"/>
            <p:cNvSpPr>
              <a:spLocks/>
            </p:cNvSpPr>
            <p:nvPr/>
          </p:nvSpPr>
          <p:spPr bwMode="auto">
            <a:xfrm flipV="1">
              <a:off x="3634665" y="5643772"/>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143" name="Freeform 139"/>
            <p:cNvSpPr>
              <a:spLocks/>
            </p:cNvSpPr>
            <p:nvPr/>
          </p:nvSpPr>
          <p:spPr bwMode="auto">
            <a:xfrm flipV="1">
              <a:off x="3634665" y="5643772"/>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44" name="Line 140"/>
            <p:cNvSpPr>
              <a:spLocks noChangeShapeType="1"/>
            </p:cNvSpPr>
            <p:nvPr/>
          </p:nvSpPr>
          <p:spPr bwMode="auto">
            <a:xfrm flipV="1">
              <a:off x="3555290" y="5691397"/>
              <a:ext cx="793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5" name="Rectangle 141"/>
            <p:cNvSpPr>
              <a:spLocks noChangeArrowheads="1"/>
            </p:cNvSpPr>
            <p:nvPr/>
          </p:nvSpPr>
          <p:spPr bwMode="auto">
            <a:xfrm>
              <a:off x="3350503" y="5575509"/>
              <a:ext cx="139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D</a:t>
              </a:r>
              <a:endParaRPr lang="fr-FR" altLang="fr-FR" sz="1600" dirty="0">
                <a:latin typeface="Calibri" pitchFamily="34" charset="0"/>
              </a:endParaRPr>
            </a:p>
          </p:txBody>
        </p:sp>
        <p:sp>
          <p:nvSpPr>
            <p:cNvPr id="146" name="Rectangle 142"/>
            <p:cNvSpPr>
              <a:spLocks noChangeArrowheads="1"/>
            </p:cNvSpPr>
            <p:nvPr/>
          </p:nvSpPr>
          <p:spPr bwMode="auto">
            <a:xfrm flipV="1">
              <a:off x="3248903" y="5534234"/>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147" name="Connecteur droit 113"/>
            <p:cNvCxnSpPr>
              <a:cxnSpLocks noChangeShapeType="1"/>
            </p:cNvCxnSpPr>
            <p:nvPr/>
          </p:nvCxnSpPr>
          <p:spPr bwMode="auto">
            <a:xfrm flipH="1">
              <a:off x="3697556" y="5399297"/>
              <a:ext cx="0" cy="44926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Line 94"/>
            <p:cNvSpPr>
              <a:spLocks noChangeShapeType="1"/>
            </p:cNvSpPr>
            <p:nvPr/>
          </p:nvSpPr>
          <p:spPr bwMode="auto">
            <a:xfrm flipV="1">
              <a:off x="651754" y="6097574"/>
              <a:ext cx="3202113"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9" name="Rectangle 95"/>
            <p:cNvSpPr>
              <a:spLocks noChangeArrowheads="1"/>
            </p:cNvSpPr>
            <p:nvPr/>
          </p:nvSpPr>
          <p:spPr bwMode="auto">
            <a:xfrm>
              <a:off x="2067802" y="5704320"/>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80</a:t>
              </a:r>
            </a:p>
          </p:txBody>
        </p:sp>
        <p:sp>
          <p:nvSpPr>
            <p:cNvPr id="150" name="Rectangle 180"/>
            <p:cNvSpPr>
              <a:spLocks noChangeArrowheads="1"/>
            </p:cNvSpPr>
            <p:nvPr/>
          </p:nvSpPr>
          <p:spPr bwMode="auto">
            <a:xfrm>
              <a:off x="2111458" y="5746389"/>
              <a:ext cx="333375" cy="285750"/>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grpSp>
          <p:nvGrpSpPr>
            <p:cNvPr id="155" name="Groupe 154"/>
            <p:cNvGrpSpPr/>
            <p:nvPr/>
          </p:nvGrpSpPr>
          <p:grpSpPr>
            <a:xfrm flipV="1">
              <a:off x="4688210" y="4833734"/>
              <a:ext cx="315792" cy="493762"/>
              <a:chOff x="4330722" y="859666"/>
              <a:chExt cx="315792" cy="493762"/>
            </a:xfrm>
          </p:grpSpPr>
          <p:sp>
            <p:nvSpPr>
              <p:cNvPr id="156" name="Rectangle 1233"/>
              <p:cNvSpPr>
                <a:spLocks noChangeArrowheads="1"/>
              </p:cNvSpPr>
              <p:nvPr/>
            </p:nvSpPr>
            <p:spPr bwMode="auto">
              <a:xfrm flipV="1">
                <a:off x="4332148" y="86963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57" name="Line 1234"/>
              <p:cNvSpPr>
                <a:spLocks noChangeShapeType="1"/>
              </p:cNvSpPr>
              <p:nvPr/>
            </p:nvSpPr>
            <p:spPr bwMode="auto">
              <a:xfrm>
                <a:off x="4478198" y="1181978"/>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58" name="Freeform 1235"/>
              <p:cNvSpPr>
                <a:spLocks/>
              </p:cNvSpPr>
              <p:nvPr/>
            </p:nvSpPr>
            <p:spPr bwMode="auto">
              <a:xfrm flipV="1">
                <a:off x="4401205" y="1275641"/>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59" name="Rectangle 1236"/>
              <p:cNvSpPr>
                <a:spLocks noChangeArrowheads="1"/>
              </p:cNvSpPr>
              <p:nvPr/>
            </p:nvSpPr>
            <p:spPr bwMode="auto">
              <a:xfrm flipV="1">
                <a:off x="4330722" y="85966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H</a:t>
                </a:r>
                <a:endParaRPr lang="fr-FR" altLang="fr-FR" sz="1400" dirty="0">
                  <a:solidFill>
                    <a:prstClr val="black"/>
                  </a:solidFill>
                  <a:latin typeface="Arial" charset="0"/>
                </a:endParaRPr>
              </a:p>
            </p:txBody>
          </p:sp>
        </p:grpSp>
        <p:sp>
          <p:nvSpPr>
            <p:cNvPr id="160" name="Rectangle 22"/>
            <p:cNvSpPr>
              <a:spLocks noChangeArrowheads="1"/>
            </p:cNvSpPr>
            <p:nvPr/>
          </p:nvSpPr>
          <p:spPr bwMode="auto">
            <a:xfrm flipV="1">
              <a:off x="2098009" y="5051928"/>
              <a:ext cx="392112" cy="385762"/>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cxnSp>
          <p:nvCxnSpPr>
            <p:cNvPr id="161" name="Connecteur droit 160"/>
            <p:cNvCxnSpPr/>
            <p:nvPr/>
          </p:nvCxnSpPr>
          <p:spPr>
            <a:xfrm flipV="1">
              <a:off x="2283112" y="4859841"/>
              <a:ext cx="0" cy="69215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78" name="Rectangle 210"/>
            <p:cNvSpPr>
              <a:spLocks noChangeArrowheads="1"/>
            </p:cNvSpPr>
            <p:nvPr/>
          </p:nvSpPr>
          <p:spPr bwMode="auto">
            <a:xfrm>
              <a:off x="1514414" y="463749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79" name="Line 211"/>
            <p:cNvSpPr>
              <a:spLocks noChangeShapeType="1"/>
            </p:cNvSpPr>
            <p:nvPr/>
          </p:nvSpPr>
          <p:spPr bwMode="auto">
            <a:xfrm flipV="1">
              <a:off x="1660464" y="4935944"/>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0" name="Freeform 212"/>
            <p:cNvSpPr>
              <a:spLocks/>
            </p:cNvSpPr>
            <p:nvPr/>
          </p:nvSpPr>
          <p:spPr bwMode="auto">
            <a:xfrm flipV="1">
              <a:off x="1582677" y="4981981"/>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81" name="Rectangle 223"/>
            <p:cNvSpPr>
              <a:spLocks noChangeArrowheads="1"/>
            </p:cNvSpPr>
            <p:nvPr/>
          </p:nvSpPr>
          <p:spPr bwMode="auto">
            <a:xfrm>
              <a:off x="1508064" y="4631144"/>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grpSp>
          <p:nvGrpSpPr>
            <p:cNvPr id="186" name="Group 317"/>
            <p:cNvGrpSpPr>
              <a:grpSpLocks/>
            </p:cNvGrpSpPr>
            <p:nvPr/>
          </p:nvGrpSpPr>
          <p:grpSpPr bwMode="auto">
            <a:xfrm>
              <a:off x="2902541" y="4580632"/>
              <a:ext cx="190500" cy="192088"/>
              <a:chOff x="4360" y="1124"/>
              <a:chExt cx="120" cy="120"/>
            </a:xfrm>
          </p:grpSpPr>
          <p:sp>
            <p:nvSpPr>
              <p:cNvPr id="187"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188"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89"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grpSp>
      <p:sp>
        <p:nvSpPr>
          <p:cNvPr id="7" name="ZoneTexte 6"/>
          <p:cNvSpPr txBox="1"/>
          <p:nvPr/>
        </p:nvSpPr>
        <p:spPr>
          <a:xfrm>
            <a:off x="142838" y="1433049"/>
            <a:ext cx="436338" cy="369332"/>
          </a:xfrm>
          <a:prstGeom prst="rect">
            <a:avLst/>
          </a:prstGeom>
          <a:noFill/>
        </p:spPr>
        <p:txBody>
          <a:bodyPr wrap="none" rtlCol="0">
            <a:spAutoFit/>
          </a:bodyPr>
          <a:lstStyle/>
          <a:p>
            <a:r>
              <a:rPr lang="fr-FR" dirty="0" smtClean="0"/>
              <a:t>(a)</a:t>
            </a:r>
            <a:endParaRPr lang="fr-FR" dirty="0"/>
          </a:p>
        </p:txBody>
      </p:sp>
      <p:sp>
        <p:nvSpPr>
          <p:cNvPr id="190" name="ZoneTexte 189"/>
          <p:cNvSpPr txBox="1"/>
          <p:nvPr/>
        </p:nvSpPr>
        <p:spPr>
          <a:xfrm>
            <a:off x="142838" y="3990959"/>
            <a:ext cx="447558" cy="369332"/>
          </a:xfrm>
          <a:prstGeom prst="rect">
            <a:avLst/>
          </a:prstGeom>
          <a:noFill/>
        </p:spPr>
        <p:txBody>
          <a:bodyPr wrap="none" rtlCol="0">
            <a:spAutoFit/>
          </a:bodyPr>
          <a:lstStyle/>
          <a:p>
            <a:r>
              <a:rPr lang="fr-FR" dirty="0" smtClean="0"/>
              <a:t>(b)</a:t>
            </a:r>
            <a:endParaRPr lang="fr-FR" dirty="0"/>
          </a:p>
        </p:txBody>
      </p:sp>
    </p:spTree>
    <p:extLst>
      <p:ext uri="{BB962C8B-B14F-4D97-AF65-F5344CB8AC3E}">
        <p14:creationId xmlns:p14="http://schemas.microsoft.com/office/powerpoint/2010/main" val="183027276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Forme libre 88"/>
          <p:cNvSpPr>
            <a:spLocks/>
          </p:cNvSpPr>
          <p:nvPr/>
        </p:nvSpPr>
        <p:spPr bwMode="auto">
          <a:xfrm flipV="1">
            <a:off x="448974" y="1357552"/>
            <a:ext cx="3773626" cy="1297258"/>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115" name="Rectangle 22"/>
          <p:cNvSpPr>
            <a:spLocks noChangeArrowheads="1"/>
          </p:cNvSpPr>
          <p:nvPr/>
        </p:nvSpPr>
        <p:spPr bwMode="auto">
          <a:xfrm>
            <a:off x="2099398" y="1359474"/>
            <a:ext cx="474521" cy="254895"/>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16" name="Rectangle 115"/>
          <p:cNvSpPr/>
          <p:nvPr/>
        </p:nvSpPr>
        <p:spPr>
          <a:xfrm>
            <a:off x="3740770" y="2338427"/>
            <a:ext cx="310794" cy="29916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7" name="Rectangle 116"/>
          <p:cNvSpPr/>
          <p:nvPr/>
        </p:nvSpPr>
        <p:spPr>
          <a:xfrm>
            <a:off x="558378" y="2321138"/>
            <a:ext cx="310794" cy="33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0" name="Freeform 86" descr="Diagonales vers le haut (blanc/noir)"/>
          <p:cNvSpPr>
            <a:spLocks/>
          </p:cNvSpPr>
          <p:nvPr/>
        </p:nvSpPr>
        <p:spPr bwMode="auto">
          <a:xfrm>
            <a:off x="7262755" y="2098469"/>
            <a:ext cx="1220787" cy="1296988"/>
          </a:xfrm>
          <a:custGeom>
            <a:avLst/>
            <a:gdLst>
              <a:gd name="T0" fmla="*/ 2147483647 w 769"/>
              <a:gd name="T1" fmla="*/ 2147483647 h 817"/>
              <a:gd name="T2" fmla="*/ 2147483647 w 769"/>
              <a:gd name="T3" fmla="*/ 2147483647 h 817"/>
              <a:gd name="T4" fmla="*/ 2147483647 w 769"/>
              <a:gd name="T5" fmla="*/ 2147483647 h 817"/>
              <a:gd name="T6" fmla="*/ 2147483647 w 769"/>
              <a:gd name="T7" fmla="*/ 2147483647 h 817"/>
              <a:gd name="T8" fmla="*/ 2147483647 w 769"/>
              <a:gd name="T9" fmla="*/ 2147483647 h 817"/>
              <a:gd name="T10" fmla="*/ 2147483647 w 769"/>
              <a:gd name="T11" fmla="*/ 2147483647 h 817"/>
              <a:gd name="T12" fmla="*/ 2147483647 w 769"/>
              <a:gd name="T13" fmla="*/ 0 h 817"/>
              <a:gd name="T14" fmla="*/ 2147483647 w 769"/>
              <a:gd name="T15" fmla="*/ 0 h 817"/>
              <a:gd name="T16" fmla="*/ 2147483647 w 769"/>
              <a:gd name="T17" fmla="*/ 0 h 817"/>
              <a:gd name="T18" fmla="*/ 2147483647 w 769"/>
              <a:gd name="T19" fmla="*/ 0 h 817"/>
              <a:gd name="T20" fmla="*/ 2147483647 w 769"/>
              <a:gd name="T21" fmla="*/ 2147483647 h 817"/>
              <a:gd name="T22" fmla="*/ 2147483647 w 769"/>
              <a:gd name="T23" fmla="*/ 2147483647 h 817"/>
              <a:gd name="T24" fmla="*/ 2147483647 w 769"/>
              <a:gd name="T25" fmla="*/ 2147483647 h 817"/>
              <a:gd name="T26" fmla="*/ 2147483647 w 769"/>
              <a:gd name="T27" fmla="*/ 2147483647 h 817"/>
              <a:gd name="T28" fmla="*/ 2147483647 w 769"/>
              <a:gd name="T29" fmla="*/ 2147483647 h 817"/>
              <a:gd name="T30" fmla="*/ 2147483647 w 769"/>
              <a:gd name="T31" fmla="*/ 2147483647 h 817"/>
              <a:gd name="T32" fmla="*/ 2147483647 w 769"/>
              <a:gd name="T33" fmla="*/ 2147483647 h 817"/>
              <a:gd name="T34" fmla="*/ 2147483647 w 769"/>
              <a:gd name="T35" fmla="*/ 2147483647 h 817"/>
              <a:gd name="T36" fmla="*/ 2147483647 w 769"/>
              <a:gd name="T37" fmla="*/ 2147483647 h 817"/>
              <a:gd name="T38" fmla="*/ 2147483647 w 769"/>
              <a:gd name="T39" fmla="*/ 2147483647 h 817"/>
              <a:gd name="T40" fmla="*/ 2147483647 w 769"/>
              <a:gd name="T41" fmla="*/ 2147483647 h 817"/>
              <a:gd name="T42" fmla="*/ 2147483647 w 769"/>
              <a:gd name="T43" fmla="*/ 2147483647 h 817"/>
              <a:gd name="T44" fmla="*/ 2147483647 w 769"/>
              <a:gd name="T45" fmla="*/ 2147483647 h 817"/>
              <a:gd name="T46" fmla="*/ 2147483647 w 769"/>
              <a:gd name="T47" fmla="*/ 2147483647 h 817"/>
              <a:gd name="T48" fmla="*/ 2147483647 w 769"/>
              <a:gd name="T49" fmla="*/ 2147483647 h 817"/>
              <a:gd name="T50" fmla="*/ 2147483647 w 769"/>
              <a:gd name="T51" fmla="*/ 2147483647 h 817"/>
              <a:gd name="T52" fmla="*/ 2147483647 w 769"/>
              <a:gd name="T53" fmla="*/ 2147483647 h 817"/>
              <a:gd name="T54" fmla="*/ 2147483647 w 769"/>
              <a:gd name="T55" fmla="*/ 2147483647 h 817"/>
              <a:gd name="T56" fmla="*/ 2147483647 w 769"/>
              <a:gd name="T57" fmla="*/ 2147483647 h 817"/>
              <a:gd name="T58" fmla="*/ 2147483647 w 769"/>
              <a:gd name="T59" fmla="*/ 2147483647 h 817"/>
              <a:gd name="T60" fmla="*/ 2147483647 w 769"/>
              <a:gd name="T61" fmla="*/ 2147483647 h 817"/>
              <a:gd name="T62" fmla="*/ 2147483647 w 769"/>
              <a:gd name="T63" fmla="*/ 2147483647 h 817"/>
              <a:gd name="T64" fmla="*/ 2147483647 w 769"/>
              <a:gd name="T65" fmla="*/ 2147483647 h 817"/>
              <a:gd name="T66" fmla="*/ 2147483647 w 769"/>
              <a:gd name="T67" fmla="*/ 2147483647 h 817"/>
              <a:gd name="T68" fmla="*/ 2147483647 w 769"/>
              <a:gd name="T69" fmla="*/ 2147483647 h 817"/>
              <a:gd name="T70" fmla="*/ 2147483647 w 769"/>
              <a:gd name="T71" fmla="*/ 2147483647 h 817"/>
              <a:gd name="T72" fmla="*/ 2147483647 w 769"/>
              <a:gd name="T73" fmla="*/ 2147483647 h 817"/>
              <a:gd name="T74" fmla="*/ 2147483647 w 769"/>
              <a:gd name="T75" fmla="*/ 2147483647 h 817"/>
              <a:gd name="T76" fmla="*/ 2147483647 w 769"/>
              <a:gd name="T77" fmla="*/ 2147483647 h 817"/>
              <a:gd name="T78" fmla="*/ 2147483647 w 769"/>
              <a:gd name="T79" fmla="*/ 2147483647 h 817"/>
              <a:gd name="T80" fmla="*/ 2147483647 w 769"/>
              <a:gd name="T81" fmla="*/ 2147483647 h 817"/>
              <a:gd name="T82" fmla="*/ 2147483647 w 769"/>
              <a:gd name="T83" fmla="*/ 2147483647 h 817"/>
              <a:gd name="T84" fmla="*/ 2147483647 w 769"/>
              <a:gd name="T85" fmla="*/ 2147483647 h 817"/>
              <a:gd name="T86" fmla="*/ 2147483647 w 769"/>
              <a:gd name="T87" fmla="*/ 2147483647 h 817"/>
              <a:gd name="T88" fmla="*/ 2147483647 w 769"/>
              <a:gd name="T89" fmla="*/ 2147483647 h 817"/>
              <a:gd name="T90" fmla="*/ 0 w 769"/>
              <a:gd name="T91" fmla="*/ 2147483647 h 817"/>
              <a:gd name="T92" fmla="*/ 0 w 769"/>
              <a:gd name="T93" fmla="*/ 2147483647 h 817"/>
              <a:gd name="T94" fmla="*/ 0 w 769"/>
              <a:gd name="T95" fmla="*/ 2147483647 h 817"/>
              <a:gd name="T96" fmla="*/ 2147483647 w 769"/>
              <a:gd name="T97" fmla="*/ 2147483647 h 817"/>
              <a:gd name="T98" fmla="*/ 2147483647 w 769"/>
              <a:gd name="T99" fmla="*/ 2147483647 h 817"/>
              <a:gd name="T100" fmla="*/ 2147483647 w 769"/>
              <a:gd name="T101" fmla="*/ 2147483647 h 817"/>
              <a:gd name="T102" fmla="*/ 2147483647 w 769"/>
              <a:gd name="T103" fmla="*/ 2147483647 h 817"/>
              <a:gd name="T104" fmla="*/ 2147483647 w 769"/>
              <a:gd name="T105" fmla="*/ 2147483647 h 817"/>
              <a:gd name="T106" fmla="*/ 2147483647 w 769"/>
              <a:gd name="T107" fmla="*/ 2147483647 h 817"/>
              <a:gd name="T108" fmla="*/ 2147483647 w 769"/>
              <a:gd name="T109" fmla="*/ 2147483647 h 817"/>
              <a:gd name="T110" fmla="*/ 2147483647 w 769"/>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69" h="817">
                <a:moveTo>
                  <a:pt x="60" y="156"/>
                </a:moveTo>
                <a:lnTo>
                  <a:pt x="132" y="108"/>
                </a:lnTo>
                <a:lnTo>
                  <a:pt x="168" y="84"/>
                </a:lnTo>
                <a:lnTo>
                  <a:pt x="204" y="60"/>
                </a:lnTo>
                <a:lnTo>
                  <a:pt x="252" y="36"/>
                </a:lnTo>
                <a:lnTo>
                  <a:pt x="300" y="12"/>
                </a:lnTo>
                <a:lnTo>
                  <a:pt x="348" y="0"/>
                </a:lnTo>
                <a:lnTo>
                  <a:pt x="384" y="0"/>
                </a:lnTo>
                <a:lnTo>
                  <a:pt x="420" y="0"/>
                </a:lnTo>
                <a:lnTo>
                  <a:pt x="456" y="0"/>
                </a:lnTo>
                <a:lnTo>
                  <a:pt x="504" y="12"/>
                </a:lnTo>
                <a:lnTo>
                  <a:pt x="552" y="36"/>
                </a:lnTo>
                <a:lnTo>
                  <a:pt x="600" y="60"/>
                </a:lnTo>
                <a:lnTo>
                  <a:pt x="636" y="72"/>
                </a:lnTo>
                <a:lnTo>
                  <a:pt x="672" y="108"/>
                </a:lnTo>
                <a:lnTo>
                  <a:pt x="720" y="180"/>
                </a:lnTo>
                <a:lnTo>
                  <a:pt x="744" y="228"/>
                </a:lnTo>
                <a:lnTo>
                  <a:pt x="756" y="264"/>
                </a:lnTo>
                <a:lnTo>
                  <a:pt x="768" y="324"/>
                </a:lnTo>
                <a:lnTo>
                  <a:pt x="768" y="360"/>
                </a:lnTo>
                <a:lnTo>
                  <a:pt x="768" y="408"/>
                </a:lnTo>
                <a:lnTo>
                  <a:pt x="768" y="456"/>
                </a:lnTo>
                <a:lnTo>
                  <a:pt x="768" y="492"/>
                </a:lnTo>
                <a:lnTo>
                  <a:pt x="768" y="540"/>
                </a:lnTo>
                <a:lnTo>
                  <a:pt x="768" y="600"/>
                </a:lnTo>
                <a:lnTo>
                  <a:pt x="756" y="636"/>
                </a:lnTo>
                <a:lnTo>
                  <a:pt x="732" y="684"/>
                </a:lnTo>
                <a:lnTo>
                  <a:pt x="696" y="732"/>
                </a:lnTo>
                <a:lnTo>
                  <a:pt x="648" y="768"/>
                </a:lnTo>
                <a:lnTo>
                  <a:pt x="612" y="780"/>
                </a:lnTo>
                <a:lnTo>
                  <a:pt x="576" y="792"/>
                </a:lnTo>
                <a:lnTo>
                  <a:pt x="516" y="792"/>
                </a:lnTo>
                <a:lnTo>
                  <a:pt x="468" y="804"/>
                </a:lnTo>
                <a:lnTo>
                  <a:pt x="420" y="804"/>
                </a:lnTo>
                <a:lnTo>
                  <a:pt x="384" y="816"/>
                </a:lnTo>
                <a:lnTo>
                  <a:pt x="336" y="816"/>
                </a:lnTo>
                <a:lnTo>
                  <a:pt x="276" y="792"/>
                </a:lnTo>
                <a:lnTo>
                  <a:pt x="240" y="792"/>
                </a:lnTo>
                <a:lnTo>
                  <a:pt x="204" y="768"/>
                </a:lnTo>
                <a:lnTo>
                  <a:pt x="168" y="768"/>
                </a:lnTo>
                <a:lnTo>
                  <a:pt x="132" y="732"/>
                </a:lnTo>
                <a:lnTo>
                  <a:pt x="84" y="708"/>
                </a:lnTo>
                <a:lnTo>
                  <a:pt x="48" y="672"/>
                </a:lnTo>
                <a:lnTo>
                  <a:pt x="12" y="636"/>
                </a:lnTo>
                <a:lnTo>
                  <a:pt x="12" y="600"/>
                </a:lnTo>
                <a:lnTo>
                  <a:pt x="0" y="564"/>
                </a:lnTo>
                <a:lnTo>
                  <a:pt x="0" y="516"/>
                </a:lnTo>
                <a:lnTo>
                  <a:pt x="0" y="480"/>
                </a:lnTo>
                <a:lnTo>
                  <a:pt x="12" y="432"/>
                </a:lnTo>
                <a:lnTo>
                  <a:pt x="12" y="396"/>
                </a:lnTo>
                <a:lnTo>
                  <a:pt x="36" y="348"/>
                </a:lnTo>
                <a:lnTo>
                  <a:pt x="48" y="300"/>
                </a:lnTo>
                <a:lnTo>
                  <a:pt x="48" y="252"/>
                </a:lnTo>
                <a:lnTo>
                  <a:pt x="48" y="216"/>
                </a:lnTo>
                <a:lnTo>
                  <a:pt x="60" y="156"/>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4" name="Forme libre 103"/>
          <p:cNvSpPr/>
          <p:nvPr/>
        </p:nvSpPr>
        <p:spPr>
          <a:xfrm rot="16200000">
            <a:off x="7403163" y="2258854"/>
            <a:ext cx="1019226" cy="1019029"/>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35888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32733 w 677053"/>
              <a:gd name="connsiteY14" fmla="*/ 64607 h 695822"/>
              <a:gd name="connsiteX15" fmla="*/ 288238 w 677053"/>
              <a:gd name="connsiteY15" fmla="*/ 0 h 695822"/>
              <a:gd name="connsiteX0" fmla="*/ 227496 w 677053"/>
              <a:gd name="connsiteY0" fmla="*/ 54495 h 676921"/>
              <a:gd name="connsiteX1" fmla="*/ 145363 w 677053"/>
              <a:gd name="connsiteY1" fmla="*/ 66824 h 676921"/>
              <a:gd name="connsiteX2" fmla="*/ 21538 w 677053"/>
              <a:gd name="connsiteY2" fmla="*/ 228749 h 676921"/>
              <a:gd name="connsiteX3" fmla="*/ 2488 w 677053"/>
              <a:gd name="connsiteY3" fmla="*/ 400199 h 676921"/>
              <a:gd name="connsiteX4" fmla="*/ 50113 w 677053"/>
              <a:gd name="connsiteY4" fmla="*/ 552599 h 676921"/>
              <a:gd name="connsiteX5" fmla="*/ 135838 w 677053"/>
              <a:gd name="connsiteY5" fmla="*/ 638324 h 676921"/>
              <a:gd name="connsiteX6" fmla="*/ 240613 w 677053"/>
              <a:gd name="connsiteY6" fmla="*/ 676424 h 676921"/>
              <a:gd name="connsiteX7" fmla="*/ 402538 w 677053"/>
              <a:gd name="connsiteY7" fmla="*/ 657374 h 676921"/>
              <a:gd name="connsiteX8" fmla="*/ 573988 w 677053"/>
              <a:gd name="connsiteY8" fmla="*/ 619274 h 676921"/>
              <a:gd name="connsiteX9" fmla="*/ 669238 w 677053"/>
              <a:gd name="connsiteY9" fmla="*/ 457349 h 676921"/>
              <a:gd name="connsiteX10" fmla="*/ 669238 w 677053"/>
              <a:gd name="connsiteY10" fmla="*/ 285899 h 676921"/>
              <a:gd name="connsiteX11" fmla="*/ 650188 w 677053"/>
              <a:gd name="connsiteY11" fmla="*/ 162074 h 676921"/>
              <a:gd name="connsiteX12" fmla="*/ 573852 w 677053"/>
              <a:gd name="connsiteY12" fmla="*/ 19199 h 676921"/>
              <a:gd name="connsiteX13" fmla="*/ 459688 w 677053"/>
              <a:gd name="connsiteY13" fmla="*/ 149 h 676921"/>
              <a:gd name="connsiteX14" fmla="*/ 332733 w 677053"/>
              <a:gd name="connsiteY14" fmla="*/ 45706 h 676921"/>
              <a:gd name="connsiteX15" fmla="*/ 227496 w 677053"/>
              <a:gd name="connsiteY15" fmla="*/ 54495 h 67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053" h="676921">
                <a:moveTo>
                  <a:pt x="227496" y="54495"/>
                </a:moveTo>
                <a:cubicBezTo>
                  <a:pt x="178283" y="76720"/>
                  <a:pt x="179689" y="37782"/>
                  <a:pt x="145363" y="66824"/>
                </a:cubicBezTo>
                <a:cubicBezTo>
                  <a:pt x="111037" y="95866"/>
                  <a:pt x="45350" y="173187"/>
                  <a:pt x="21538" y="228749"/>
                </a:cubicBezTo>
                <a:cubicBezTo>
                  <a:pt x="-2274" y="284311"/>
                  <a:pt x="-2275" y="346224"/>
                  <a:pt x="2488" y="400199"/>
                </a:cubicBezTo>
                <a:cubicBezTo>
                  <a:pt x="7251" y="454174"/>
                  <a:pt x="27888" y="512912"/>
                  <a:pt x="50113" y="552599"/>
                </a:cubicBezTo>
                <a:cubicBezTo>
                  <a:pt x="72338" y="592286"/>
                  <a:pt x="104088" y="617687"/>
                  <a:pt x="135838" y="638324"/>
                </a:cubicBezTo>
                <a:cubicBezTo>
                  <a:pt x="167588" y="658961"/>
                  <a:pt x="196163" y="673249"/>
                  <a:pt x="240613" y="676424"/>
                </a:cubicBezTo>
                <a:cubicBezTo>
                  <a:pt x="285063" y="679599"/>
                  <a:pt x="346976" y="666899"/>
                  <a:pt x="402538" y="657374"/>
                </a:cubicBezTo>
                <a:cubicBezTo>
                  <a:pt x="458100" y="647849"/>
                  <a:pt x="529538" y="652611"/>
                  <a:pt x="573988" y="619274"/>
                </a:cubicBezTo>
                <a:cubicBezTo>
                  <a:pt x="618438" y="585937"/>
                  <a:pt x="653363" y="512911"/>
                  <a:pt x="669238" y="457349"/>
                </a:cubicBezTo>
                <a:cubicBezTo>
                  <a:pt x="685113" y="401787"/>
                  <a:pt x="672413" y="335111"/>
                  <a:pt x="669238" y="285899"/>
                </a:cubicBezTo>
                <a:cubicBezTo>
                  <a:pt x="666063" y="236687"/>
                  <a:pt x="666086" y="206524"/>
                  <a:pt x="650188" y="162074"/>
                </a:cubicBezTo>
                <a:cubicBezTo>
                  <a:pt x="634290" y="117624"/>
                  <a:pt x="605602" y="46186"/>
                  <a:pt x="573852" y="19199"/>
                </a:cubicBezTo>
                <a:cubicBezTo>
                  <a:pt x="542102" y="-7788"/>
                  <a:pt x="491438" y="3324"/>
                  <a:pt x="459688" y="149"/>
                </a:cubicBezTo>
                <a:cubicBezTo>
                  <a:pt x="427938" y="-3026"/>
                  <a:pt x="332733" y="45706"/>
                  <a:pt x="332733" y="45706"/>
                </a:cubicBezTo>
                <a:lnTo>
                  <a:pt x="227496" y="54495"/>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2" name="Freeform 89" descr="Diagonales vers le haut (blanc/noir)"/>
          <p:cNvSpPr>
            <a:spLocks/>
          </p:cNvSpPr>
          <p:nvPr/>
        </p:nvSpPr>
        <p:spPr bwMode="auto">
          <a:xfrm>
            <a:off x="5179955" y="2136569"/>
            <a:ext cx="1296987" cy="1220788"/>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 name="Forme libre 4"/>
          <p:cNvSpPr/>
          <p:nvPr/>
        </p:nvSpPr>
        <p:spPr>
          <a:xfrm>
            <a:off x="5534487" y="2349651"/>
            <a:ext cx="670740" cy="752972"/>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45388 w 670740"/>
              <a:gd name="connsiteY14" fmla="*/ 7620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91108 w 670740"/>
              <a:gd name="connsiteY14" fmla="*/ 1524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501598 w 670740"/>
              <a:gd name="connsiteY13" fmla="*/ 15240 h 752972"/>
              <a:gd name="connsiteX14" fmla="*/ 391108 w 670740"/>
              <a:gd name="connsiteY14" fmla="*/ 15240 h 752972"/>
              <a:gd name="connsiteX15" fmla="*/ 265378 w 670740"/>
              <a:gd name="connsiteY15" fmla="*/ 0 h 75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740" h="752972">
                <a:moveTo>
                  <a:pt x="265378" y="0"/>
                </a:moveTo>
                <a:cubicBezTo>
                  <a:pt x="216165" y="22225"/>
                  <a:pt x="186003" y="92075"/>
                  <a:pt x="145363" y="142875"/>
                </a:cubicBezTo>
                <a:cubicBezTo>
                  <a:pt x="104723" y="193675"/>
                  <a:pt x="45350" y="249238"/>
                  <a:pt x="21538" y="304800"/>
                </a:cubicBezTo>
                <a:cubicBezTo>
                  <a:pt x="-2274" y="360362"/>
                  <a:pt x="-2275" y="422275"/>
                  <a:pt x="2488" y="476250"/>
                </a:cubicBezTo>
                <a:cubicBezTo>
                  <a:pt x="7251" y="530225"/>
                  <a:pt x="27888" y="588963"/>
                  <a:pt x="50113" y="628650"/>
                </a:cubicBezTo>
                <a:cubicBezTo>
                  <a:pt x="72338" y="668337"/>
                  <a:pt x="104088" y="693738"/>
                  <a:pt x="135838" y="714375"/>
                </a:cubicBezTo>
                <a:cubicBezTo>
                  <a:pt x="167588" y="735012"/>
                  <a:pt x="196163" y="749300"/>
                  <a:pt x="240613" y="752475"/>
                </a:cubicBezTo>
                <a:cubicBezTo>
                  <a:pt x="285063" y="755650"/>
                  <a:pt x="346976" y="742950"/>
                  <a:pt x="402538" y="733425"/>
                </a:cubicBezTo>
                <a:cubicBezTo>
                  <a:pt x="458100" y="723900"/>
                  <a:pt x="535888" y="733425"/>
                  <a:pt x="573988" y="695325"/>
                </a:cubicBezTo>
                <a:cubicBezTo>
                  <a:pt x="612088" y="657225"/>
                  <a:pt x="615263" y="560387"/>
                  <a:pt x="631138" y="504825"/>
                </a:cubicBezTo>
                <a:cubicBezTo>
                  <a:pt x="647013" y="449263"/>
                  <a:pt x="666063" y="406400"/>
                  <a:pt x="669238" y="361950"/>
                </a:cubicBezTo>
                <a:cubicBezTo>
                  <a:pt x="672413" y="317500"/>
                  <a:pt x="672413" y="282575"/>
                  <a:pt x="650188" y="238125"/>
                </a:cubicBezTo>
                <a:cubicBezTo>
                  <a:pt x="627963" y="193675"/>
                  <a:pt x="560653" y="132397"/>
                  <a:pt x="535888" y="95250"/>
                </a:cubicBezTo>
                <a:cubicBezTo>
                  <a:pt x="511123" y="58103"/>
                  <a:pt x="533348" y="18415"/>
                  <a:pt x="501598" y="15240"/>
                </a:cubicBezTo>
                <a:cubicBezTo>
                  <a:pt x="469848" y="12065"/>
                  <a:pt x="391108" y="15240"/>
                  <a:pt x="391108" y="15240"/>
                </a:cubicBezTo>
                <a:lnTo>
                  <a:pt x="265378" y="0"/>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01" name="Rectangle 116"/>
          <p:cNvSpPr>
            <a:spLocks noChangeArrowheads="1"/>
          </p:cNvSpPr>
          <p:nvPr/>
        </p:nvSpPr>
        <p:spPr bwMode="auto">
          <a:xfrm>
            <a:off x="127000" y="127000"/>
            <a:ext cx="5820258"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a:latin typeface="Arial" charset="0"/>
              </a:rPr>
              <a:t>REFERENCE </a:t>
            </a:r>
            <a:r>
              <a:rPr lang="fr-FR" altLang="fr-FR" sz="2400" b="1" dirty="0" smtClean="0">
                <a:latin typeface="Arial" charset="0"/>
              </a:rPr>
              <a:t>SUR </a:t>
            </a:r>
            <a:r>
              <a:rPr lang="fr-FR" altLang="fr-FR" sz="2400" b="1" dirty="0">
                <a:latin typeface="Arial" charset="0"/>
              </a:rPr>
              <a:t>2 TROUS </a:t>
            </a:r>
            <a:r>
              <a:rPr lang="fr-FR" altLang="fr-FR" sz="2400" b="1" dirty="0" smtClean="0">
                <a:latin typeface="Arial" charset="0"/>
              </a:rPr>
              <a:t>AVEC [DV]</a:t>
            </a:r>
            <a:endParaRPr lang="fr-FR" altLang="fr-FR" sz="2400" b="1" dirty="0">
              <a:latin typeface="Arial" charset="0"/>
            </a:endParaRPr>
          </a:p>
        </p:txBody>
      </p:sp>
      <p:sp>
        <p:nvSpPr>
          <p:cNvPr id="59441" name="Oval 87"/>
          <p:cNvSpPr>
            <a:spLocks noChangeArrowheads="1"/>
          </p:cNvSpPr>
          <p:nvPr/>
        </p:nvSpPr>
        <p:spPr bwMode="auto">
          <a:xfrm>
            <a:off x="7463430" y="2316484"/>
            <a:ext cx="877810" cy="876456"/>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3" name="Oval 90"/>
          <p:cNvSpPr>
            <a:spLocks noChangeArrowheads="1"/>
          </p:cNvSpPr>
          <p:nvPr/>
        </p:nvSpPr>
        <p:spPr bwMode="auto">
          <a:xfrm>
            <a:off x="5428918" y="2313906"/>
            <a:ext cx="881612" cy="881612"/>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4" name="Line 91"/>
          <p:cNvSpPr>
            <a:spLocks noChangeShapeType="1"/>
          </p:cNvSpPr>
          <p:nvPr/>
        </p:nvSpPr>
        <p:spPr bwMode="auto">
          <a:xfrm>
            <a:off x="5262505" y="2765219"/>
            <a:ext cx="28194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5" name="Line 92"/>
          <p:cNvSpPr>
            <a:spLocks noChangeShapeType="1"/>
          </p:cNvSpPr>
          <p:nvPr/>
        </p:nvSpPr>
        <p:spPr bwMode="auto">
          <a:xfrm>
            <a:off x="5719705" y="2308019"/>
            <a:ext cx="0" cy="1596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6" name="Line 93"/>
          <p:cNvSpPr>
            <a:spLocks noChangeShapeType="1"/>
          </p:cNvSpPr>
          <p:nvPr/>
        </p:nvSpPr>
        <p:spPr bwMode="auto">
          <a:xfrm>
            <a:off x="8081905" y="2231819"/>
            <a:ext cx="0" cy="1723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7" name="Line 94"/>
          <p:cNvSpPr>
            <a:spLocks noChangeShapeType="1"/>
          </p:cNvSpPr>
          <p:nvPr/>
        </p:nvSpPr>
        <p:spPr bwMode="auto">
          <a:xfrm>
            <a:off x="5732405" y="3864991"/>
            <a:ext cx="23622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8" name="Rectangle 95"/>
          <p:cNvSpPr>
            <a:spLocks noChangeArrowheads="1"/>
          </p:cNvSpPr>
          <p:nvPr/>
        </p:nvSpPr>
        <p:spPr bwMode="auto">
          <a:xfrm>
            <a:off x="6717448" y="3513421"/>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80</a:t>
            </a:r>
          </a:p>
        </p:txBody>
      </p:sp>
      <p:sp>
        <p:nvSpPr>
          <p:cNvPr id="59449" name="Line 97"/>
          <p:cNvSpPr>
            <a:spLocks noChangeShapeType="1"/>
          </p:cNvSpPr>
          <p:nvPr/>
        </p:nvSpPr>
        <p:spPr bwMode="auto">
          <a:xfrm flipV="1">
            <a:off x="5732405" y="1884156"/>
            <a:ext cx="1365250" cy="878681"/>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0" name="Line 99"/>
          <p:cNvSpPr>
            <a:spLocks noChangeShapeType="1"/>
          </p:cNvSpPr>
          <p:nvPr/>
        </p:nvSpPr>
        <p:spPr bwMode="auto">
          <a:xfrm flipH="1" flipV="1">
            <a:off x="7089716" y="1895268"/>
            <a:ext cx="992188" cy="88026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9451" name="Group 108"/>
          <p:cNvGrpSpPr>
            <a:grpSpLocks/>
          </p:cNvGrpSpPr>
          <p:nvPr/>
        </p:nvGrpSpPr>
        <p:grpSpPr bwMode="auto">
          <a:xfrm>
            <a:off x="5802255" y="2695369"/>
            <a:ext cx="134937" cy="134938"/>
            <a:chOff x="3742" y="3913"/>
            <a:chExt cx="85" cy="85"/>
          </a:xfrm>
        </p:grpSpPr>
        <p:sp>
          <p:nvSpPr>
            <p:cNvPr id="59472" name="Line 109"/>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3" name="Line 110"/>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59452" name="Group 111"/>
          <p:cNvGrpSpPr>
            <a:grpSpLocks/>
          </p:cNvGrpSpPr>
          <p:nvPr/>
        </p:nvGrpSpPr>
        <p:grpSpPr bwMode="auto">
          <a:xfrm>
            <a:off x="7850130" y="2695369"/>
            <a:ext cx="134937" cy="134938"/>
            <a:chOff x="3742" y="3913"/>
            <a:chExt cx="85" cy="85"/>
          </a:xfrm>
        </p:grpSpPr>
        <p:sp>
          <p:nvSpPr>
            <p:cNvPr id="59470" name="Line 11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1" name="Line 11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9453" name="Rectangle 139"/>
          <p:cNvSpPr>
            <a:spLocks noChangeArrowheads="1"/>
          </p:cNvSpPr>
          <p:nvPr/>
        </p:nvSpPr>
        <p:spPr bwMode="auto">
          <a:xfrm>
            <a:off x="5543737" y="1644358"/>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1</a:t>
            </a:r>
            <a:endParaRPr lang="fr-FR" altLang="fr-FR" sz="1600" dirty="0">
              <a:latin typeface="Arial" panose="020B0604020202020204" pitchFamily="34" charset="0"/>
              <a:cs typeface="Arial" panose="020B0604020202020204" pitchFamily="34" charset="0"/>
            </a:endParaRPr>
          </a:p>
        </p:txBody>
      </p:sp>
      <p:sp>
        <p:nvSpPr>
          <p:cNvPr id="59454" name="Line 140"/>
          <p:cNvSpPr>
            <a:spLocks noChangeShapeType="1"/>
          </p:cNvSpPr>
          <p:nvPr/>
        </p:nvSpPr>
        <p:spPr bwMode="auto">
          <a:xfrm flipH="1" flipV="1">
            <a:off x="5724467" y="2014329"/>
            <a:ext cx="77788" cy="335321"/>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5" name="Line 141"/>
          <p:cNvSpPr>
            <a:spLocks noChangeShapeType="1"/>
          </p:cNvSpPr>
          <p:nvPr/>
        </p:nvSpPr>
        <p:spPr bwMode="auto">
          <a:xfrm flipH="1" flipV="1">
            <a:off x="5721292" y="2014330"/>
            <a:ext cx="1714500" cy="393966"/>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0" name="Connecteur droit avec flèche 79"/>
          <p:cNvCxnSpPr/>
          <p:nvPr/>
        </p:nvCxnSpPr>
        <p:spPr>
          <a:xfrm>
            <a:off x="6813493" y="3012259"/>
            <a:ext cx="351631"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9463" name="ZoneTexte 13"/>
          <p:cNvSpPr txBox="1">
            <a:spLocks noChangeArrowheads="1"/>
          </p:cNvSpPr>
          <p:nvPr/>
        </p:nvSpPr>
        <p:spPr bwMode="auto">
          <a:xfrm>
            <a:off x="6813493" y="2932395"/>
            <a:ext cx="3064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solidFill>
                  <a:srgbClr val="FF0000"/>
                </a:solidFill>
                <a:latin typeface="Calibri" pitchFamily="34" charset="0"/>
              </a:rPr>
              <a:t>p</a:t>
            </a:r>
            <a:endParaRPr lang="fr-FR" altLang="fr-FR" sz="1800" dirty="0">
              <a:solidFill>
                <a:srgbClr val="FF0000"/>
              </a:solidFill>
              <a:latin typeface="Calibri" pitchFamily="34" charset="0"/>
            </a:endParaRPr>
          </a:p>
        </p:txBody>
      </p:sp>
      <p:cxnSp>
        <p:nvCxnSpPr>
          <p:cNvPr id="16" name="Connecteur droit 15"/>
          <p:cNvCxnSpPr/>
          <p:nvPr/>
        </p:nvCxnSpPr>
        <p:spPr>
          <a:xfrm>
            <a:off x="5852078" y="2627107"/>
            <a:ext cx="0" cy="10045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necteur droit 94"/>
          <p:cNvCxnSpPr/>
          <p:nvPr/>
        </p:nvCxnSpPr>
        <p:spPr>
          <a:xfrm>
            <a:off x="7917598" y="2746963"/>
            <a:ext cx="0" cy="882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Line 13"/>
          <p:cNvSpPr>
            <a:spLocks noChangeShapeType="1"/>
          </p:cNvSpPr>
          <p:nvPr/>
        </p:nvSpPr>
        <p:spPr bwMode="auto">
          <a:xfrm>
            <a:off x="7803511" y="3607330"/>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97" name="Connecteur droit avec flèche 96"/>
          <p:cNvCxnSpPr/>
          <p:nvPr/>
        </p:nvCxnSpPr>
        <p:spPr>
          <a:xfrm flipH="1">
            <a:off x="8075034" y="3607330"/>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p:nvPr/>
        </p:nvCxnSpPr>
        <p:spPr>
          <a:xfrm rot="10800000" flipH="1">
            <a:off x="7729768" y="3607330"/>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ZoneTexte 98"/>
          <p:cNvSpPr txBox="1"/>
          <p:nvPr/>
        </p:nvSpPr>
        <p:spPr>
          <a:xfrm>
            <a:off x="8204824" y="3289194"/>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100" name="Line 13"/>
          <p:cNvSpPr>
            <a:spLocks noChangeShapeType="1"/>
          </p:cNvSpPr>
          <p:nvPr/>
        </p:nvSpPr>
        <p:spPr bwMode="auto">
          <a:xfrm>
            <a:off x="5535879" y="3607330"/>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101" name="Connecteur droit avec flèche 100"/>
          <p:cNvCxnSpPr/>
          <p:nvPr/>
        </p:nvCxnSpPr>
        <p:spPr>
          <a:xfrm flipH="1">
            <a:off x="5807402" y="3607330"/>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2" name="Connecteur droit avec flèche 101"/>
          <p:cNvCxnSpPr/>
          <p:nvPr/>
        </p:nvCxnSpPr>
        <p:spPr>
          <a:xfrm rot="10800000" flipH="1">
            <a:off x="5462136" y="3607330"/>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ZoneTexte 102"/>
          <p:cNvSpPr txBox="1"/>
          <p:nvPr/>
        </p:nvSpPr>
        <p:spPr>
          <a:xfrm>
            <a:off x="5397934" y="3289194"/>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81" name="Line 91"/>
          <p:cNvSpPr>
            <a:spLocks noChangeShapeType="1"/>
          </p:cNvSpPr>
          <p:nvPr/>
        </p:nvSpPr>
        <p:spPr bwMode="auto">
          <a:xfrm rot="16200000">
            <a:off x="5696534" y="2489818"/>
            <a:ext cx="222244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Rectangle 139"/>
          <p:cNvSpPr>
            <a:spLocks noChangeArrowheads="1"/>
          </p:cNvSpPr>
          <p:nvPr/>
        </p:nvSpPr>
        <p:spPr bwMode="auto">
          <a:xfrm>
            <a:off x="6976195" y="763806"/>
            <a:ext cx="1928413" cy="95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1 : Surfaces réelles</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2 : Plan de symétrie</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3 : Axes nominaux</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4 : Cylindres associés</a:t>
            </a:r>
            <a:endParaRPr lang="fr-FR" altLang="fr-FR" sz="1400" dirty="0">
              <a:latin typeface="Arial" panose="020B0604020202020204" pitchFamily="34" charset="0"/>
              <a:cs typeface="Arial" panose="020B0604020202020204" pitchFamily="34" charset="0"/>
            </a:endParaRPr>
          </a:p>
        </p:txBody>
      </p:sp>
      <p:sp>
        <p:nvSpPr>
          <p:cNvPr id="84" name="Rectangle 139"/>
          <p:cNvSpPr>
            <a:spLocks noChangeArrowheads="1"/>
          </p:cNvSpPr>
          <p:nvPr/>
        </p:nvSpPr>
        <p:spPr bwMode="auto">
          <a:xfrm>
            <a:off x="6310530" y="161037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2</a:t>
            </a:r>
            <a:endParaRPr lang="fr-FR" altLang="fr-FR" sz="1600" dirty="0">
              <a:latin typeface="Arial" panose="020B0604020202020204" pitchFamily="34" charset="0"/>
              <a:cs typeface="Arial" panose="020B0604020202020204" pitchFamily="34" charset="0"/>
            </a:endParaRPr>
          </a:p>
        </p:txBody>
      </p:sp>
      <p:cxnSp>
        <p:nvCxnSpPr>
          <p:cNvPr id="4" name="Connecteur droit 3"/>
          <p:cNvCxnSpPr/>
          <p:nvPr/>
        </p:nvCxnSpPr>
        <p:spPr>
          <a:xfrm>
            <a:off x="6610292" y="1910411"/>
            <a:ext cx="203201" cy="391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Rectangle 139"/>
          <p:cNvSpPr>
            <a:spLocks noChangeArrowheads="1"/>
          </p:cNvSpPr>
          <p:nvPr/>
        </p:nvSpPr>
        <p:spPr bwMode="auto">
          <a:xfrm>
            <a:off x="6988254" y="159767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3</a:t>
            </a:r>
            <a:endParaRPr lang="fr-FR" altLang="fr-FR" sz="1600" dirty="0">
              <a:latin typeface="Arial" panose="020B0604020202020204" pitchFamily="34" charset="0"/>
              <a:cs typeface="Arial" panose="020B0604020202020204" pitchFamily="34" charset="0"/>
            </a:endParaRPr>
          </a:p>
        </p:txBody>
      </p:sp>
      <p:sp>
        <p:nvSpPr>
          <p:cNvPr id="105" name="Line 99"/>
          <p:cNvSpPr>
            <a:spLocks noChangeShapeType="1"/>
          </p:cNvSpPr>
          <p:nvPr/>
        </p:nvSpPr>
        <p:spPr bwMode="auto">
          <a:xfrm flipH="1" flipV="1">
            <a:off x="5361715" y="2071556"/>
            <a:ext cx="103876"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99"/>
          <p:cNvSpPr>
            <a:spLocks noChangeShapeType="1"/>
          </p:cNvSpPr>
          <p:nvPr/>
        </p:nvSpPr>
        <p:spPr bwMode="auto">
          <a:xfrm flipH="1" flipV="1">
            <a:off x="5361714" y="2071557"/>
            <a:ext cx="2101715"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7" name="Rectangle 139"/>
          <p:cNvSpPr>
            <a:spLocks noChangeArrowheads="1"/>
          </p:cNvSpPr>
          <p:nvPr/>
        </p:nvSpPr>
        <p:spPr bwMode="auto">
          <a:xfrm>
            <a:off x="5061953" y="1879923"/>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4</a:t>
            </a:r>
            <a:endParaRPr lang="fr-FR" altLang="fr-FR" sz="1600" dirty="0">
              <a:latin typeface="Arial" panose="020B0604020202020204" pitchFamily="34" charset="0"/>
              <a:cs typeface="Arial" panose="020B0604020202020204" pitchFamily="34" charset="0"/>
            </a:endParaRPr>
          </a:p>
        </p:txBody>
      </p:sp>
      <p:sp>
        <p:nvSpPr>
          <p:cNvPr id="108" name="ZoneTexte 19"/>
          <p:cNvSpPr txBox="1">
            <a:spLocks noChangeArrowheads="1"/>
          </p:cNvSpPr>
          <p:nvPr/>
        </p:nvSpPr>
        <p:spPr bwMode="auto">
          <a:xfrm>
            <a:off x="47641" y="3601038"/>
            <a:ext cx="9290787"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Plans A et B, critère [GE] </a:t>
            </a:r>
          </a:p>
          <a:p>
            <a:pPr marL="0" indent="0" eaLnBrk="1" hangingPunct="1">
              <a:defRPr/>
            </a:pPr>
            <a:r>
              <a:rPr lang="fr-FR" altLang="fr-FR" sz="1800" b="0" dirty="0" smtClean="0">
                <a:solidFill>
                  <a:srgbClr val="0070C0"/>
                </a:solidFill>
                <a:latin typeface="Comic Sans MS" pitchFamily="66" charset="0"/>
              </a:rPr>
              <a:t>Secondaire : </a:t>
            </a:r>
            <a:r>
              <a:rPr lang="fr-FR" altLang="fr-FR" sz="1800" b="0" dirty="0" smtClean="0">
                <a:latin typeface="Comic Sans MS" pitchFamily="66" charset="0"/>
              </a:rPr>
              <a:t>2 cylindres associés en une seule opération par [GM], décalés symétriquement par rapport à C </a:t>
            </a:r>
            <a:r>
              <a:rPr lang="fr-FR" altLang="fr-FR" sz="1800" b="0" dirty="0">
                <a:latin typeface="Comic Sans MS" pitchFamily="66" charset="0"/>
              </a:rPr>
              <a:t>et </a:t>
            </a:r>
            <a:r>
              <a:rPr lang="fr-FR" altLang="fr-FR" sz="1800" b="0" dirty="0" smtClean="0">
                <a:latin typeface="Comic Sans MS" pitchFamily="66" charset="0"/>
              </a:rPr>
              <a:t>D </a:t>
            </a:r>
            <a:r>
              <a:rPr lang="fr-FR" sz="1800" b="0" dirty="0">
                <a:latin typeface="Comic Sans MS" pitchFamily="66" charset="0"/>
              </a:rPr>
              <a:t>dans la direction normale au plan de symétrie</a:t>
            </a:r>
            <a:r>
              <a:rPr lang="fr-FR" sz="1800" dirty="0"/>
              <a:t>.</a:t>
            </a:r>
            <a:endParaRPr lang="fr-FR" altLang="fr-FR" sz="1800" b="0" dirty="0" smtClean="0">
              <a:latin typeface="Comic Sans MS" pitchFamily="66" charset="0"/>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H</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associé par moindres carrés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0,1 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cxnSp>
        <p:nvCxnSpPr>
          <p:cNvPr id="9" name="Connecteur droit 8"/>
          <p:cNvCxnSpPr/>
          <p:nvPr/>
        </p:nvCxnSpPr>
        <p:spPr>
          <a:xfrm flipV="1">
            <a:off x="704428" y="2232735"/>
            <a:ext cx="0" cy="95430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flipV="1">
            <a:off x="3906542" y="2070685"/>
            <a:ext cx="0" cy="1117348"/>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9409" name="Rectangle 1144"/>
          <p:cNvSpPr>
            <a:spLocks noChangeArrowheads="1"/>
          </p:cNvSpPr>
          <p:nvPr/>
        </p:nvSpPr>
        <p:spPr bwMode="auto">
          <a:xfrm flipV="1">
            <a:off x="4209413" y="288202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9410" name="Line 1145"/>
          <p:cNvSpPr>
            <a:spLocks noChangeShapeType="1"/>
          </p:cNvSpPr>
          <p:nvPr/>
        </p:nvSpPr>
        <p:spPr bwMode="auto">
          <a:xfrm flipV="1">
            <a:off x="4355463" y="264707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11" name="Freeform 1146"/>
          <p:cNvSpPr>
            <a:spLocks/>
          </p:cNvSpPr>
          <p:nvPr/>
        </p:nvSpPr>
        <p:spPr bwMode="auto">
          <a:xfrm flipV="1">
            <a:off x="4277675" y="2645485"/>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9412" name="Rectangle 1147"/>
          <p:cNvSpPr>
            <a:spLocks noChangeArrowheads="1"/>
          </p:cNvSpPr>
          <p:nvPr/>
        </p:nvSpPr>
        <p:spPr bwMode="auto">
          <a:xfrm>
            <a:off x="4203063" y="2875228"/>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grpSp>
        <p:nvGrpSpPr>
          <p:cNvPr id="13" name="Groupe 12"/>
          <p:cNvGrpSpPr/>
          <p:nvPr/>
        </p:nvGrpSpPr>
        <p:grpSpPr>
          <a:xfrm flipH="1">
            <a:off x="869384" y="2464156"/>
            <a:ext cx="438150" cy="573088"/>
            <a:chOff x="182140" y="3275214"/>
            <a:chExt cx="438150" cy="573088"/>
          </a:xfrm>
        </p:grpSpPr>
        <p:sp>
          <p:nvSpPr>
            <p:cNvPr id="59403" name="Freeform 138"/>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59404" name="Freeform 139"/>
            <p:cNvSpPr>
              <a:spLocks/>
            </p:cNvSpPr>
            <p:nvPr/>
          </p:nvSpPr>
          <p:spPr bwMode="auto">
            <a:xfrm flipV="1">
              <a:off x="567903" y="3643514"/>
              <a:ext cx="46037"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9405" name="Line 140"/>
            <p:cNvSpPr>
              <a:spLocks noChangeShapeType="1"/>
            </p:cNvSpPr>
            <p:nvPr/>
          </p:nvSpPr>
          <p:spPr bwMode="auto">
            <a:xfrm flipV="1">
              <a:off x="488528" y="3691139"/>
              <a:ext cx="793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9406" name="Rectangle 141"/>
            <p:cNvSpPr>
              <a:spLocks noChangeArrowheads="1"/>
            </p:cNvSpPr>
            <p:nvPr/>
          </p:nvSpPr>
          <p:spPr bwMode="auto">
            <a:xfrm>
              <a:off x="283740" y="3576195"/>
              <a:ext cx="139462"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C</a:t>
              </a:r>
              <a:endParaRPr lang="fr-FR" altLang="fr-FR" sz="1600" dirty="0">
                <a:latin typeface="Calibri" pitchFamily="34" charset="0"/>
              </a:endParaRPr>
            </a:p>
          </p:txBody>
        </p:sp>
        <p:sp>
          <p:nvSpPr>
            <p:cNvPr id="59407" name="Rectangle 142"/>
            <p:cNvSpPr>
              <a:spLocks noChangeArrowheads="1"/>
            </p:cNvSpPr>
            <p:nvPr/>
          </p:nvSpPr>
          <p:spPr bwMode="auto">
            <a:xfrm flipV="1">
              <a:off x="182140" y="3533977"/>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59413" name="Connecteur droit 74"/>
            <p:cNvCxnSpPr>
              <a:cxnSpLocks noChangeShapeType="1"/>
            </p:cNvCxnSpPr>
            <p:nvPr/>
          </p:nvCxnSpPr>
          <p:spPr bwMode="auto">
            <a:xfrm>
              <a:off x="620290" y="3275214"/>
              <a:ext cx="0" cy="5588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82" name="Connecteur droit 81"/>
          <p:cNvCxnSpPr/>
          <p:nvPr/>
        </p:nvCxnSpPr>
        <p:spPr>
          <a:xfrm flipV="1">
            <a:off x="2335787" y="1179564"/>
            <a:ext cx="0" cy="69215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59422" name="Connecteur droit 94"/>
          <p:cNvCxnSpPr>
            <a:cxnSpLocks noChangeShapeType="1"/>
          </p:cNvCxnSpPr>
          <p:nvPr/>
        </p:nvCxnSpPr>
        <p:spPr bwMode="auto">
          <a:xfrm flipV="1">
            <a:off x="2571963" y="890639"/>
            <a:ext cx="0" cy="47625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19" name="Rectangle 178"/>
          <p:cNvSpPr>
            <a:spLocks noChangeArrowheads="1"/>
          </p:cNvSpPr>
          <p:nvPr/>
        </p:nvSpPr>
        <p:spPr bwMode="auto">
          <a:xfrm>
            <a:off x="3268875" y="881909"/>
            <a:ext cx="41751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a:solidFill>
                  <a:srgbClr val="000000"/>
                </a:solidFill>
                <a:latin typeface="Arial" charset="0"/>
              </a:rPr>
              <a:t>Ø</a:t>
            </a:r>
            <a:r>
              <a:rPr lang="fr-FR" altLang="fr-FR" sz="1500">
                <a:solidFill>
                  <a:srgbClr val="000000"/>
                </a:solidFill>
                <a:latin typeface="Helvetica" pitchFamily="34" charset="0"/>
              </a:rPr>
              <a:t>0,1</a:t>
            </a:r>
            <a:endParaRPr lang="fr-FR" altLang="fr-FR" sz="1600">
              <a:latin typeface="Calibri" pitchFamily="34" charset="0"/>
            </a:endParaRPr>
          </a:p>
        </p:txBody>
      </p:sp>
      <p:sp>
        <p:nvSpPr>
          <p:cNvPr id="59420" name="Rectangle 179"/>
          <p:cNvSpPr>
            <a:spLocks noChangeArrowheads="1"/>
          </p:cNvSpPr>
          <p:nvPr/>
        </p:nvSpPr>
        <p:spPr bwMode="auto">
          <a:xfrm>
            <a:off x="4086438" y="881909"/>
            <a:ext cx="136575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A-B   (C-D) </a:t>
            </a:r>
            <a:r>
              <a:rPr lang="fr-FR" altLang="fr-FR" sz="1500" dirty="0">
                <a:solidFill>
                  <a:srgbClr val="000000"/>
                </a:solidFill>
                <a:latin typeface="Helvetica" pitchFamily="34" charset="0"/>
              </a:rPr>
              <a:t>[DV]</a:t>
            </a:r>
            <a:endParaRPr lang="fr-FR" altLang="fr-FR" sz="1600" dirty="0">
              <a:latin typeface="Calibri" pitchFamily="34" charset="0"/>
            </a:endParaRPr>
          </a:p>
        </p:txBody>
      </p:sp>
      <p:cxnSp>
        <p:nvCxnSpPr>
          <p:cNvPr id="59421" name="Connecteur droit avec flèche 12"/>
          <p:cNvCxnSpPr>
            <a:cxnSpLocks noChangeShapeType="1"/>
          </p:cNvCxnSpPr>
          <p:nvPr/>
        </p:nvCxnSpPr>
        <p:spPr bwMode="auto">
          <a:xfrm flipH="1" flipV="1">
            <a:off x="2571963" y="997002"/>
            <a:ext cx="339725"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24" name="Rectangle 669"/>
          <p:cNvSpPr>
            <a:spLocks noChangeArrowheads="1"/>
          </p:cNvSpPr>
          <p:nvPr/>
        </p:nvSpPr>
        <p:spPr bwMode="auto">
          <a:xfrm>
            <a:off x="2919625" y="844602"/>
            <a:ext cx="2624899"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9425" name="Line 670"/>
          <p:cNvSpPr>
            <a:spLocks noChangeShapeType="1"/>
          </p:cNvSpPr>
          <p:nvPr/>
        </p:nvSpPr>
        <p:spPr bwMode="auto">
          <a:xfrm>
            <a:off x="3218075" y="844602"/>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9426" name="Group 936"/>
          <p:cNvGrpSpPr>
            <a:grpSpLocks/>
          </p:cNvGrpSpPr>
          <p:nvPr/>
        </p:nvGrpSpPr>
        <p:grpSpPr bwMode="auto">
          <a:xfrm>
            <a:off x="3692732" y="874765"/>
            <a:ext cx="285749" cy="247650"/>
            <a:chOff x="2150" y="139"/>
            <a:chExt cx="180" cy="156"/>
          </a:xfrm>
        </p:grpSpPr>
        <p:sp>
          <p:nvSpPr>
            <p:cNvPr id="59474" name="Rectangle 937"/>
            <p:cNvSpPr>
              <a:spLocks noChangeArrowheads="1"/>
            </p:cNvSpPr>
            <p:nvPr/>
          </p:nvSpPr>
          <p:spPr bwMode="auto">
            <a:xfrm>
              <a:off x="2150" y="139"/>
              <a:ext cx="180"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dirty="0" smtClean="0">
                  <a:latin typeface="Arial" charset="0"/>
                </a:rPr>
                <a:t>G</a:t>
              </a:r>
              <a:endParaRPr lang="fr-FR" altLang="fr-FR" sz="1000" dirty="0">
                <a:latin typeface="Arial" charset="0"/>
              </a:endParaRPr>
            </a:p>
          </p:txBody>
        </p:sp>
        <p:sp>
          <p:nvSpPr>
            <p:cNvPr id="59475"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grpSp>
      <p:sp>
        <p:nvSpPr>
          <p:cNvPr id="59427" name="Line 670"/>
          <p:cNvSpPr>
            <a:spLocks noChangeShapeType="1"/>
          </p:cNvSpPr>
          <p:nvPr/>
        </p:nvSpPr>
        <p:spPr bwMode="auto">
          <a:xfrm>
            <a:off x="4008650" y="844602"/>
            <a:ext cx="1588"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28" name="Line 670"/>
          <p:cNvSpPr>
            <a:spLocks noChangeShapeType="1"/>
          </p:cNvSpPr>
          <p:nvPr/>
        </p:nvSpPr>
        <p:spPr bwMode="auto">
          <a:xfrm>
            <a:off x="4457151" y="844602"/>
            <a:ext cx="1587"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29" name="Freeform 138"/>
          <p:cNvSpPr>
            <a:spLocks/>
          </p:cNvSpPr>
          <p:nvPr/>
        </p:nvSpPr>
        <p:spPr bwMode="auto">
          <a:xfrm flipV="1">
            <a:off x="3682006" y="2835985"/>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solidFill>
            <a:srgbClr val="000000"/>
          </a:solidFill>
          <a:ln w="15875">
            <a:solidFill>
              <a:srgbClr val="000000"/>
            </a:solidFill>
            <a:prstDash val="solid"/>
            <a:round/>
            <a:headEnd/>
            <a:tailEnd/>
          </a:ln>
        </p:spPr>
        <p:txBody>
          <a:bodyPr/>
          <a:lstStyle/>
          <a:p>
            <a:endParaRPr lang="fr-FR"/>
          </a:p>
        </p:txBody>
      </p:sp>
      <p:sp>
        <p:nvSpPr>
          <p:cNvPr id="59430" name="Freeform 139"/>
          <p:cNvSpPr>
            <a:spLocks/>
          </p:cNvSpPr>
          <p:nvPr/>
        </p:nvSpPr>
        <p:spPr bwMode="auto">
          <a:xfrm flipV="1">
            <a:off x="3682006" y="2835985"/>
            <a:ext cx="46038" cy="95250"/>
          </a:xfrm>
          <a:custGeom>
            <a:avLst/>
            <a:gdLst>
              <a:gd name="T0" fmla="*/ 2147483647 w 29"/>
              <a:gd name="T1" fmla="*/ 0 h 60"/>
              <a:gd name="T2" fmla="*/ 0 w 29"/>
              <a:gd name="T3" fmla="*/ 2147483647 h 60"/>
              <a:gd name="T4" fmla="*/ 2147483647 w 29"/>
              <a:gd name="T5" fmla="*/ 2147483647 h 60"/>
              <a:gd name="T6" fmla="*/ 2147483647 w 29"/>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0">
                <a:moveTo>
                  <a:pt x="29" y="0"/>
                </a:moveTo>
                <a:lnTo>
                  <a:pt x="0" y="30"/>
                </a:lnTo>
                <a:lnTo>
                  <a:pt x="29" y="60"/>
                </a:lnTo>
                <a:lnTo>
                  <a:pt x="29" y="0"/>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9431" name="Line 140"/>
          <p:cNvSpPr>
            <a:spLocks noChangeShapeType="1"/>
          </p:cNvSpPr>
          <p:nvPr/>
        </p:nvSpPr>
        <p:spPr bwMode="auto">
          <a:xfrm flipV="1">
            <a:off x="3602631" y="2883610"/>
            <a:ext cx="793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9432" name="Rectangle 141"/>
          <p:cNvSpPr>
            <a:spLocks noChangeArrowheads="1"/>
          </p:cNvSpPr>
          <p:nvPr/>
        </p:nvSpPr>
        <p:spPr bwMode="auto">
          <a:xfrm>
            <a:off x="3397844" y="2767722"/>
            <a:ext cx="139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500" dirty="0" smtClean="0">
                <a:solidFill>
                  <a:srgbClr val="000000"/>
                </a:solidFill>
                <a:latin typeface="Helvetica" pitchFamily="34" charset="0"/>
              </a:rPr>
              <a:t>D</a:t>
            </a:r>
            <a:endParaRPr lang="fr-FR" altLang="fr-FR" sz="1600" dirty="0">
              <a:latin typeface="Calibri" pitchFamily="34" charset="0"/>
            </a:endParaRPr>
          </a:p>
        </p:txBody>
      </p:sp>
      <p:sp>
        <p:nvSpPr>
          <p:cNvPr id="59433" name="Rectangle 142"/>
          <p:cNvSpPr>
            <a:spLocks noChangeArrowheads="1"/>
          </p:cNvSpPr>
          <p:nvPr/>
        </p:nvSpPr>
        <p:spPr bwMode="auto">
          <a:xfrm flipV="1">
            <a:off x="3296244" y="2726447"/>
            <a:ext cx="314325" cy="314325"/>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59435" name="Connecteur droit 113"/>
          <p:cNvCxnSpPr>
            <a:cxnSpLocks noChangeShapeType="1"/>
          </p:cNvCxnSpPr>
          <p:nvPr/>
        </p:nvCxnSpPr>
        <p:spPr bwMode="auto">
          <a:xfrm flipH="1">
            <a:off x="3725847" y="2572460"/>
            <a:ext cx="0" cy="44926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59" name="Rectangle 95"/>
          <p:cNvSpPr>
            <a:spLocks noChangeArrowheads="1"/>
          </p:cNvSpPr>
          <p:nvPr/>
        </p:nvSpPr>
        <p:spPr bwMode="auto">
          <a:xfrm>
            <a:off x="2196677" y="2729395"/>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80</a:t>
            </a:r>
          </a:p>
        </p:txBody>
      </p:sp>
      <p:sp>
        <p:nvSpPr>
          <p:cNvPr id="59460" name="Rectangle 180"/>
          <p:cNvSpPr>
            <a:spLocks noChangeArrowheads="1"/>
          </p:cNvSpPr>
          <p:nvPr/>
        </p:nvSpPr>
        <p:spPr bwMode="auto">
          <a:xfrm>
            <a:off x="2240333" y="2771464"/>
            <a:ext cx="333375" cy="285750"/>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3" name="Connecteur droit 2"/>
          <p:cNvCxnSpPr/>
          <p:nvPr/>
        </p:nvCxnSpPr>
        <p:spPr>
          <a:xfrm flipV="1">
            <a:off x="4202452" y="2645485"/>
            <a:ext cx="2292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Rectangle 1144"/>
          <p:cNvSpPr>
            <a:spLocks noChangeArrowheads="1"/>
          </p:cNvSpPr>
          <p:nvPr/>
        </p:nvSpPr>
        <p:spPr bwMode="auto">
          <a:xfrm>
            <a:off x="186711" y="288541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1" name="Line 1145"/>
          <p:cNvSpPr>
            <a:spLocks noChangeShapeType="1"/>
          </p:cNvSpPr>
          <p:nvPr/>
        </p:nvSpPr>
        <p:spPr bwMode="auto">
          <a:xfrm flipV="1">
            <a:off x="332761" y="2650464"/>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 name="Freeform 1146"/>
          <p:cNvSpPr>
            <a:spLocks/>
          </p:cNvSpPr>
          <p:nvPr/>
        </p:nvSpPr>
        <p:spPr bwMode="auto">
          <a:xfrm flipV="1">
            <a:off x="254973" y="2648877"/>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 name="Rectangle 1147"/>
          <p:cNvSpPr>
            <a:spLocks noChangeArrowheads="1"/>
          </p:cNvSpPr>
          <p:nvPr/>
        </p:nvSpPr>
        <p:spPr bwMode="auto">
          <a:xfrm>
            <a:off x="180361" y="2882239"/>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A</a:t>
            </a:r>
          </a:p>
        </p:txBody>
      </p:sp>
      <p:grpSp>
        <p:nvGrpSpPr>
          <p:cNvPr id="11" name="Groupe 10"/>
          <p:cNvGrpSpPr/>
          <p:nvPr/>
        </p:nvGrpSpPr>
        <p:grpSpPr>
          <a:xfrm flipV="1">
            <a:off x="4399509" y="1153457"/>
            <a:ext cx="315792" cy="493762"/>
            <a:chOff x="4330722" y="859666"/>
            <a:chExt cx="315792" cy="493762"/>
          </a:xfrm>
        </p:grpSpPr>
        <p:sp>
          <p:nvSpPr>
            <p:cNvPr id="109" name="Rectangle 1233"/>
            <p:cNvSpPr>
              <a:spLocks noChangeArrowheads="1"/>
            </p:cNvSpPr>
            <p:nvPr/>
          </p:nvSpPr>
          <p:spPr bwMode="auto">
            <a:xfrm flipV="1">
              <a:off x="4332148" y="86963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10" name="Line 1234"/>
            <p:cNvSpPr>
              <a:spLocks noChangeShapeType="1"/>
            </p:cNvSpPr>
            <p:nvPr/>
          </p:nvSpPr>
          <p:spPr bwMode="auto">
            <a:xfrm>
              <a:off x="4478198" y="1181978"/>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11" name="Freeform 1235"/>
            <p:cNvSpPr>
              <a:spLocks/>
            </p:cNvSpPr>
            <p:nvPr/>
          </p:nvSpPr>
          <p:spPr bwMode="auto">
            <a:xfrm flipV="1">
              <a:off x="4401205" y="1275641"/>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12" name="Rectangle 1236"/>
            <p:cNvSpPr>
              <a:spLocks noChangeArrowheads="1"/>
            </p:cNvSpPr>
            <p:nvPr/>
          </p:nvSpPr>
          <p:spPr bwMode="auto">
            <a:xfrm flipV="1">
              <a:off x="4330722" y="85966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H</a:t>
              </a:r>
              <a:endParaRPr lang="fr-FR" altLang="fr-FR" sz="1400" dirty="0">
                <a:solidFill>
                  <a:prstClr val="black"/>
                </a:solidFill>
                <a:latin typeface="Arial" charset="0"/>
              </a:endParaRPr>
            </a:p>
          </p:txBody>
        </p:sp>
      </p:grpSp>
      <p:sp>
        <p:nvSpPr>
          <p:cNvPr id="119" name="Line 94"/>
          <p:cNvSpPr>
            <a:spLocks noChangeShapeType="1"/>
          </p:cNvSpPr>
          <p:nvPr/>
        </p:nvSpPr>
        <p:spPr bwMode="auto">
          <a:xfrm flipV="1">
            <a:off x="713775" y="3142367"/>
            <a:ext cx="3202113"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3" name="Group 317"/>
          <p:cNvGrpSpPr>
            <a:grpSpLocks/>
          </p:cNvGrpSpPr>
          <p:nvPr/>
        </p:nvGrpSpPr>
        <p:grpSpPr bwMode="auto">
          <a:xfrm>
            <a:off x="2970966" y="901281"/>
            <a:ext cx="190500" cy="192088"/>
            <a:chOff x="4360" y="1124"/>
            <a:chExt cx="120" cy="120"/>
          </a:xfrm>
        </p:grpSpPr>
        <p:sp>
          <p:nvSpPr>
            <p:cNvPr id="118"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120"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21"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spTree>
    <p:extLst>
      <p:ext uri="{BB962C8B-B14F-4D97-AF65-F5344CB8AC3E}">
        <p14:creationId xmlns:p14="http://schemas.microsoft.com/office/powerpoint/2010/main" val="313931376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rme libre 88"/>
          <p:cNvSpPr>
            <a:spLocks/>
          </p:cNvSpPr>
          <p:nvPr/>
        </p:nvSpPr>
        <p:spPr bwMode="auto">
          <a:xfrm flipV="1">
            <a:off x="2126242" y="1652692"/>
            <a:ext cx="3118269" cy="1071966"/>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3" name="Rectangle 19" descr="Diagonales larges vers le haut"/>
          <p:cNvSpPr>
            <a:spLocks noChangeArrowheads="1"/>
          </p:cNvSpPr>
          <p:nvPr/>
        </p:nvSpPr>
        <p:spPr bwMode="auto">
          <a:xfrm>
            <a:off x="2120188" y="2727429"/>
            <a:ext cx="3109912" cy="385762"/>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8" name="Rectangle 22"/>
          <p:cNvSpPr>
            <a:spLocks noChangeArrowheads="1"/>
          </p:cNvSpPr>
          <p:nvPr/>
        </p:nvSpPr>
        <p:spPr bwMode="auto">
          <a:xfrm>
            <a:off x="3490041" y="1654280"/>
            <a:ext cx="392112" cy="210628"/>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65" name="Rectangle 116"/>
          <p:cNvSpPr>
            <a:spLocks noChangeArrowheads="1"/>
          </p:cNvSpPr>
          <p:nvPr/>
        </p:nvSpPr>
        <p:spPr bwMode="auto">
          <a:xfrm>
            <a:off x="127000" y="127000"/>
            <a:ext cx="5157920"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LIAISON SYMETRIQUE AVEC JEU</a:t>
            </a:r>
            <a:endParaRPr lang="fr-FR" altLang="fr-FR" sz="2400" b="1" dirty="0">
              <a:latin typeface="Arial" charset="0"/>
            </a:endParaRPr>
          </a:p>
        </p:txBody>
      </p:sp>
      <p:sp>
        <p:nvSpPr>
          <p:cNvPr id="5" name="Rectangle 4"/>
          <p:cNvSpPr/>
          <p:nvPr/>
        </p:nvSpPr>
        <p:spPr>
          <a:xfrm>
            <a:off x="4846359" y="2463221"/>
            <a:ext cx="256819" cy="24720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20"/>
          <p:cNvSpPr>
            <a:spLocks noChangeArrowheads="1"/>
          </p:cNvSpPr>
          <p:nvPr/>
        </p:nvSpPr>
        <p:spPr bwMode="auto">
          <a:xfrm>
            <a:off x="4888072" y="2463221"/>
            <a:ext cx="173393" cy="659495"/>
          </a:xfrm>
          <a:prstGeom prst="rect">
            <a:avLst/>
          </a:prstGeom>
          <a:solidFill>
            <a:srgbClr val="FFC000"/>
          </a:solidFill>
          <a:ln w="25400">
            <a:solidFill>
              <a:schemeClr val="tx1"/>
            </a:solidFill>
            <a:miter lim="800000"/>
            <a:headEnd/>
            <a:tailEnd/>
          </a:ln>
          <a:effectLst/>
        </p:spPr>
        <p:txBody>
          <a:bodyPr wrap="none" anchor="ctr"/>
          <a:lstStyle/>
          <a:p>
            <a:pPr>
              <a:defRPr/>
            </a:pPr>
            <a:endParaRPr lang="fr-FR" sz="1600">
              <a:solidFill>
                <a:srgbClr val="000000"/>
              </a:solidFill>
              <a:latin typeface="Arial" pitchFamily="34" charset="0"/>
            </a:endParaRPr>
          </a:p>
        </p:txBody>
      </p:sp>
      <p:sp>
        <p:nvSpPr>
          <p:cNvPr id="11" name="Line 21"/>
          <p:cNvSpPr>
            <a:spLocks noChangeShapeType="1"/>
          </p:cNvSpPr>
          <p:nvPr/>
        </p:nvSpPr>
        <p:spPr bwMode="auto">
          <a:xfrm>
            <a:off x="4974768" y="2298803"/>
            <a:ext cx="0" cy="93345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600"/>
          </a:p>
        </p:txBody>
      </p:sp>
      <p:sp>
        <p:nvSpPr>
          <p:cNvPr id="68" name="Rectangle 67"/>
          <p:cNvSpPr/>
          <p:nvPr/>
        </p:nvSpPr>
        <p:spPr>
          <a:xfrm>
            <a:off x="2216646" y="2448934"/>
            <a:ext cx="256819" cy="27849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Rectangle 20"/>
          <p:cNvSpPr>
            <a:spLocks noChangeArrowheads="1"/>
          </p:cNvSpPr>
          <p:nvPr/>
        </p:nvSpPr>
        <p:spPr bwMode="auto">
          <a:xfrm>
            <a:off x="2258359" y="2448934"/>
            <a:ext cx="173393" cy="659495"/>
          </a:xfrm>
          <a:prstGeom prst="rect">
            <a:avLst/>
          </a:prstGeom>
          <a:solidFill>
            <a:srgbClr val="FFC000"/>
          </a:solidFill>
          <a:ln w="25400">
            <a:solidFill>
              <a:schemeClr val="tx1"/>
            </a:solidFill>
            <a:miter lim="800000"/>
            <a:headEnd/>
            <a:tailEnd/>
          </a:ln>
          <a:effectLst/>
        </p:spPr>
        <p:txBody>
          <a:bodyPr wrap="none" anchor="ctr"/>
          <a:lstStyle/>
          <a:p>
            <a:pPr>
              <a:defRPr/>
            </a:pPr>
            <a:endParaRPr lang="fr-FR" sz="1600">
              <a:solidFill>
                <a:srgbClr val="000000"/>
              </a:solidFill>
              <a:latin typeface="Arial" pitchFamily="34" charset="0"/>
            </a:endParaRPr>
          </a:p>
        </p:txBody>
      </p:sp>
      <p:sp>
        <p:nvSpPr>
          <p:cNvPr id="7" name="Line 21"/>
          <p:cNvSpPr>
            <a:spLocks noChangeShapeType="1"/>
          </p:cNvSpPr>
          <p:nvPr/>
        </p:nvSpPr>
        <p:spPr bwMode="auto">
          <a:xfrm>
            <a:off x="2350363" y="2284516"/>
            <a:ext cx="0" cy="93345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600"/>
          </a:p>
        </p:txBody>
      </p:sp>
      <p:sp>
        <p:nvSpPr>
          <p:cNvPr id="18" name="ZoneTexte 17"/>
          <p:cNvSpPr txBox="1"/>
          <p:nvPr/>
        </p:nvSpPr>
        <p:spPr>
          <a:xfrm>
            <a:off x="5405758" y="2195380"/>
            <a:ext cx="495649" cy="369332"/>
          </a:xfrm>
          <a:prstGeom prst="rect">
            <a:avLst/>
          </a:prstGeom>
          <a:noFill/>
        </p:spPr>
        <p:txBody>
          <a:bodyPr wrap="none" rtlCol="0">
            <a:spAutoFit/>
          </a:bodyPr>
          <a:lstStyle/>
          <a:p>
            <a:r>
              <a:rPr lang="fr-FR" dirty="0" smtClean="0"/>
              <a:t>Jeu</a:t>
            </a:r>
            <a:endParaRPr lang="fr-FR" dirty="0"/>
          </a:p>
        </p:txBody>
      </p:sp>
      <p:cxnSp>
        <p:nvCxnSpPr>
          <p:cNvPr id="20" name="Connecteur droit avec flèche 19"/>
          <p:cNvCxnSpPr/>
          <p:nvPr/>
        </p:nvCxnSpPr>
        <p:spPr>
          <a:xfrm flipH="1">
            <a:off x="5103178" y="2420022"/>
            <a:ext cx="302580" cy="14469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ZoneTexte 5"/>
          <p:cNvSpPr txBox="1"/>
          <p:nvPr/>
        </p:nvSpPr>
        <p:spPr>
          <a:xfrm>
            <a:off x="862049" y="2792968"/>
            <a:ext cx="934871" cy="369332"/>
          </a:xfrm>
          <a:prstGeom prst="rect">
            <a:avLst/>
          </a:prstGeom>
          <a:noFill/>
        </p:spPr>
        <p:txBody>
          <a:bodyPr wrap="none" rtlCol="0">
            <a:spAutoFit/>
          </a:bodyPr>
          <a:lstStyle/>
          <a:p>
            <a:r>
              <a:rPr lang="fr-FR" dirty="0" smtClean="0"/>
              <a:t>Support</a:t>
            </a:r>
            <a:endParaRPr lang="fr-FR" dirty="0"/>
          </a:p>
        </p:txBody>
      </p:sp>
      <p:cxnSp>
        <p:nvCxnSpPr>
          <p:cNvPr id="12" name="Connecteur droit 11"/>
          <p:cNvCxnSpPr>
            <a:endCxn id="3" idx="1"/>
          </p:cNvCxnSpPr>
          <p:nvPr/>
        </p:nvCxnSpPr>
        <p:spPr>
          <a:xfrm flipV="1">
            <a:off x="1780890" y="2920310"/>
            <a:ext cx="339298" cy="8050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7" name="ZoneTexte 36"/>
          <p:cNvSpPr txBox="1"/>
          <p:nvPr/>
        </p:nvSpPr>
        <p:spPr>
          <a:xfrm>
            <a:off x="1660767" y="1585501"/>
            <a:ext cx="720518" cy="369332"/>
          </a:xfrm>
          <a:prstGeom prst="rect">
            <a:avLst/>
          </a:prstGeom>
          <a:noFill/>
        </p:spPr>
        <p:txBody>
          <a:bodyPr wrap="none" rtlCol="0">
            <a:spAutoFit/>
          </a:bodyPr>
          <a:lstStyle/>
          <a:p>
            <a:r>
              <a:rPr lang="fr-FR" dirty="0" smtClean="0"/>
              <a:t>Corps</a:t>
            </a:r>
            <a:endParaRPr lang="fr-FR" dirty="0"/>
          </a:p>
        </p:txBody>
      </p:sp>
      <p:cxnSp>
        <p:nvCxnSpPr>
          <p:cNvPr id="38" name="Connecteur droit 37"/>
          <p:cNvCxnSpPr/>
          <p:nvPr/>
        </p:nvCxnSpPr>
        <p:spPr>
          <a:xfrm>
            <a:off x="2579608" y="1824657"/>
            <a:ext cx="339298" cy="8050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9" name="ZoneTexte 38"/>
          <p:cNvSpPr txBox="1"/>
          <p:nvPr/>
        </p:nvSpPr>
        <p:spPr>
          <a:xfrm>
            <a:off x="5491031" y="2710428"/>
            <a:ext cx="894540" cy="369332"/>
          </a:xfrm>
          <a:prstGeom prst="rect">
            <a:avLst/>
          </a:prstGeom>
          <a:noFill/>
        </p:spPr>
        <p:txBody>
          <a:bodyPr wrap="none" rtlCol="0">
            <a:spAutoFit/>
          </a:bodyPr>
          <a:lstStyle/>
          <a:p>
            <a:r>
              <a:rPr lang="fr-FR" dirty="0" smtClean="0"/>
              <a:t>Serrage</a:t>
            </a:r>
            <a:endParaRPr lang="fr-FR" dirty="0"/>
          </a:p>
        </p:txBody>
      </p:sp>
      <p:cxnSp>
        <p:nvCxnSpPr>
          <p:cNvPr id="40" name="Connecteur droit avec flèche 39"/>
          <p:cNvCxnSpPr>
            <a:stCxn id="39" idx="1"/>
          </p:cNvCxnSpPr>
          <p:nvPr/>
        </p:nvCxnSpPr>
        <p:spPr>
          <a:xfrm flipH="1">
            <a:off x="5078810" y="2895094"/>
            <a:ext cx="412221" cy="2215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2" name="ZoneTexte 41"/>
          <p:cNvSpPr txBox="1"/>
          <p:nvPr/>
        </p:nvSpPr>
        <p:spPr>
          <a:xfrm>
            <a:off x="765599" y="2235356"/>
            <a:ext cx="1184940" cy="369332"/>
          </a:xfrm>
          <a:prstGeom prst="rect">
            <a:avLst/>
          </a:prstGeom>
          <a:noFill/>
        </p:spPr>
        <p:txBody>
          <a:bodyPr wrap="none" rtlCol="0">
            <a:spAutoFit/>
          </a:bodyPr>
          <a:lstStyle/>
          <a:p>
            <a:r>
              <a:rPr lang="fr-FR" dirty="0" smtClean="0"/>
              <a:t>Pion rigide</a:t>
            </a:r>
            <a:endParaRPr lang="fr-FR" dirty="0"/>
          </a:p>
        </p:txBody>
      </p:sp>
      <p:cxnSp>
        <p:nvCxnSpPr>
          <p:cNvPr id="43" name="Connecteur droit 42"/>
          <p:cNvCxnSpPr/>
          <p:nvPr/>
        </p:nvCxnSpPr>
        <p:spPr>
          <a:xfrm>
            <a:off x="1950539" y="2507678"/>
            <a:ext cx="394516" cy="9701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3" name="Rectangle 1211"/>
          <p:cNvSpPr>
            <a:spLocks noChangeArrowheads="1"/>
          </p:cNvSpPr>
          <p:nvPr/>
        </p:nvSpPr>
        <p:spPr bwMode="auto">
          <a:xfrm rot="5400000">
            <a:off x="1596664" y="3290825"/>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89" name="Line 1212"/>
          <p:cNvSpPr>
            <a:spLocks noChangeShapeType="1"/>
          </p:cNvSpPr>
          <p:nvPr/>
        </p:nvSpPr>
        <p:spPr bwMode="auto">
          <a:xfrm rot="5400000" flipV="1">
            <a:off x="2009414" y="3322575"/>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95" name="Freeform 1213"/>
          <p:cNvSpPr>
            <a:spLocks/>
          </p:cNvSpPr>
          <p:nvPr/>
        </p:nvSpPr>
        <p:spPr bwMode="auto">
          <a:xfrm rot="5400000">
            <a:off x="2006239" y="3397187"/>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03" name="Rectangle 1214"/>
          <p:cNvSpPr>
            <a:spLocks noChangeArrowheads="1"/>
          </p:cNvSpPr>
          <p:nvPr/>
        </p:nvSpPr>
        <p:spPr bwMode="auto">
          <a:xfrm>
            <a:off x="1590314" y="3284475"/>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T</a:t>
            </a:r>
            <a:endParaRPr lang="fr-FR" altLang="fr-FR" sz="1400" b="0" dirty="0">
              <a:solidFill>
                <a:prstClr val="black"/>
              </a:solidFill>
              <a:latin typeface="Arial" charset="0"/>
              <a:cs typeface="+mn-cs"/>
            </a:endParaRPr>
          </a:p>
        </p:txBody>
      </p:sp>
      <p:cxnSp>
        <p:nvCxnSpPr>
          <p:cNvPr id="111" name="Connecteur droit 110"/>
          <p:cNvCxnSpPr/>
          <p:nvPr/>
        </p:nvCxnSpPr>
        <p:spPr>
          <a:xfrm>
            <a:off x="4167554" y="2851109"/>
            <a:ext cx="244003" cy="381144"/>
          </a:xfrm>
          <a:prstGeom prst="line">
            <a:avLst/>
          </a:prstGeom>
          <a:noFill/>
          <a:ln w="9525" cap="flat" cmpd="sng" algn="ctr">
            <a:solidFill>
              <a:schemeClr val="tx1"/>
            </a:solidFill>
            <a:prstDash val="dash"/>
          </a:ln>
          <a:effectLst/>
        </p:spPr>
      </p:cxnSp>
      <p:cxnSp>
        <p:nvCxnSpPr>
          <p:cNvPr id="112" name="Connecteur droit 111"/>
          <p:cNvCxnSpPr/>
          <p:nvPr/>
        </p:nvCxnSpPr>
        <p:spPr>
          <a:xfrm>
            <a:off x="4411557" y="3232253"/>
            <a:ext cx="421500" cy="0"/>
          </a:xfrm>
          <a:prstGeom prst="line">
            <a:avLst/>
          </a:prstGeom>
          <a:noFill/>
          <a:ln w="9525" cap="flat" cmpd="sng" algn="ctr">
            <a:solidFill>
              <a:schemeClr val="tx1"/>
            </a:solidFill>
            <a:prstDash val="solid"/>
          </a:ln>
          <a:effectLst/>
        </p:spPr>
      </p:cxnSp>
      <p:sp>
        <p:nvSpPr>
          <p:cNvPr id="113" name="Freeform 1219"/>
          <p:cNvSpPr>
            <a:spLocks/>
          </p:cNvSpPr>
          <p:nvPr/>
        </p:nvSpPr>
        <p:spPr bwMode="auto">
          <a:xfrm>
            <a:off x="2915016" y="3114553"/>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14" name="Rectangle 1217"/>
          <p:cNvSpPr>
            <a:spLocks noChangeArrowheads="1"/>
          </p:cNvSpPr>
          <p:nvPr/>
        </p:nvSpPr>
        <p:spPr bwMode="auto">
          <a:xfrm>
            <a:off x="2845166" y="3324103"/>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115" name="Rectangle 1220"/>
          <p:cNvSpPr>
            <a:spLocks noChangeArrowheads="1"/>
          </p:cNvSpPr>
          <p:nvPr/>
        </p:nvSpPr>
        <p:spPr bwMode="auto">
          <a:xfrm>
            <a:off x="2840403" y="3317753"/>
            <a:ext cx="3063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P</a:t>
            </a:r>
            <a:endParaRPr lang="fr-FR" altLang="fr-FR" sz="1400" b="0" dirty="0">
              <a:solidFill>
                <a:prstClr val="black"/>
              </a:solidFill>
              <a:latin typeface="Arial" charset="0"/>
              <a:cs typeface="+mn-cs"/>
            </a:endParaRPr>
          </a:p>
        </p:txBody>
      </p:sp>
      <p:sp>
        <p:nvSpPr>
          <p:cNvPr id="116" name="Line 1218"/>
          <p:cNvSpPr>
            <a:spLocks noChangeShapeType="1"/>
          </p:cNvSpPr>
          <p:nvPr/>
        </p:nvSpPr>
        <p:spPr bwMode="auto">
          <a:xfrm flipV="1">
            <a:off x="2991216" y="3128841"/>
            <a:ext cx="0" cy="188912"/>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17" name="Rectangle 268"/>
          <p:cNvSpPr>
            <a:spLocks noChangeArrowheads="1"/>
          </p:cNvSpPr>
          <p:nvPr/>
        </p:nvSpPr>
        <p:spPr bwMode="auto">
          <a:xfrm>
            <a:off x="4476257" y="3410418"/>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118" name="Line 269"/>
          <p:cNvSpPr>
            <a:spLocks noChangeShapeType="1"/>
          </p:cNvSpPr>
          <p:nvPr/>
        </p:nvSpPr>
        <p:spPr bwMode="auto">
          <a:xfrm flipV="1">
            <a:off x="4622307" y="3245318"/>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19" name="Freeform 270"/>
          <p:cNvSpPr>
            <a:spLocks/>
          </p:cNvSpPr>
          <p:nvPr/>
        </p:nvSpPr>
        <p:spPr bwMode="auto">
          <a:xfrm>
            <a:off x="4545314" y="3240556"/>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20" name="Rectangle 271"/>
          <p:cNvSpPr>
            <a:spLocks noChangeArrowheads="1"/>
          </p:cNvSpPr>
          <p:nvPr/>
        </p:nvSpPr>
        <p:spPr bwMode="auto">
          <a:xfrm>
            <a:off x="4488456" y="3415181"/>
            <a:ext cx="2677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en-US" altLang="fr-FR" sz="1400" b="0" dirty="0" smtClean="0">
                <a:solidFill>
                  <a:prstClr val="black"/>
                </a:solidFill>
                <a:latin typeface="Calibri" pitchFamily="34" charset="0"/>
                <a:cs typeface="+mn-cs"/>
              </a:rPr>
              <a:t>S</a:t>
            </a:r>
            <a:endParaRPr lang="en-US" altLang="fr-FR" sz="1400" b="0" dirty="0">
              <a:solidFill>
                <a:prstClr val="black"/>
              </a:solidFill>
              <a:latin typeface="Calibri" pitchFamily="34" charset="0"/>
              <a:cs typeface="+mn-cs"/>
            </a:endParaRPr>
          </a:p>
        </p:txBody>
      </p:sp>
      <p:cxnSp>
        <p:nvCxnSpPr>
          <p:cNvPr id="13" name="Connecteur droit 12"/>
          <p:cNvCxnSpPr/>
          <p:nvPr/>
        </p:nvCxnSpPr>
        <p:spPr>
          <a:xfrm>
            <a:off x="2129836" y="3079760"/>
            <a:ext cx="0" cy="50316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3" name="Rectangle 719"/>
          <p:cNvSpPr>
            <a:spLocks noChangeArrowheads="1"/>
          </p:cNvSpPr>
          <p:nvPr/>
        </p:nvSpPr>
        <p:spPr bwMode="auto">
          <a:xfrm>
            <a:off x="4913352" y="1169676"/>
            <a:ext cx="1795146"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124" name="Line 720"/>
          <p:cNvSpPr>
            <a:spLocks noChangeShapeType="1"/>
          </p:cNvSpPr>
          <p:nvPr/>
        </p:nvSpPr>
        <p:spPr bwMode="auto">
          <a:xfrm>
            <a:off x="5211802" y="1163326"/>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25" name="Line 721"/>
          <p:cNvSpPr>
            <a:spLocks noChangeShapeType="1"/>
          </p:cNvSpPr>
          <p:nvPr/>
        </p:nvSpPr>
        <p:spPr bwMode="auto">
          <a:xfrm>
            <a:off x="5865223" y="1163326"/>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cxnSp>
        <p:nvCxnSpPr>
          <p:cNvPr id="126" name="Connecteur droit avec flèche 125"/>
          <p:cNvCxnSpPr/>
          <p:nvPr/>
        </p:nvCxnSpPr>
        <p:spPr>
          <a:xfrm flipH="1">
            <a:off x="3882153" y="1315726"/>
            <a:ext cx="1031199" cy="0"/>
          </a:xfrm>
          <a:prstGeom prst="straightConnector1">
            <a:avLst/>
          </a:prstGeom>
          <a:noFill/>
          <a:ln w="9525" cap="flat" cmpd="sng" algn="ctr">
            <a:solidFill>
              <a:sysClr val="windowText" lastClr="000000"/>
            </a:solidFill>
            <a:prstDash val="solid"/>
            <a:tailEnd type="arrow"/>
          </a:ln>
          <a:effectLst/>
        </p:spPr>
      </p:cxnSp>
      <p:grpSp>
        <p:nvGrpSpPr>
          <p:cNvPr id="127" name="Group 317"/>
          <p:cNvGrpSpPr>
            <a:grpSpLocks/>
          </p:cNvGrpSpPr>
          <p:nvPr/>
        </p:nvGrpSpPr>
        <p:grpSpPr bwMode="auto">
          <a:xfrm>
            <a:off x="4951401" y="1219682"/>
            <a:ext cx="190500" cy="192088"/>
            <a:chOff x="4360" y="1124"/>
            <a:chExt cx="120" cy="120"/>
          </a:xfrm>
        </p:grpSpPr>
        <p:sp>
          <p:nvSpPr>
            <p:cNvPr id="128" name="Oval 318"/>
            <p:cNvSpPr>
              <a:spLocks noChangeArrowheads="1"/>
            </p:cNvSpPr>
            <p:nvPr/>
          </p:nvSpPr>
          <p:spPr bwMode="auto">
            <a:xfrm>
              <a:off x="4376" y="1140"/>
              <a:ext cx="88" cy="88"/>
            </a:xfrm>
            <a:prstGeom prst="ellipse">
              <a:avLst/>
            </a:pr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129" name="Line 319"/>
            <p:cNvSpPr>
              <a:spLocks noChangeShapeType="1"/>
            </p:cNvSpPr>
            <p:nvPr/>
          </p:nvSpPr>
          <p:spPr bwMode="auto">
            <a:xfrm>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30" name="Line 320"/>
            <p:cNvSpPr>
              <a:spLocks noChangeShapeType="1"/>
            </p:cNvSpPr>
            <p:nvPr/>
          </p:nvSpPr>
          <p:spPr bwMode="auto">
            <a:xfrm rot="-5400000">
              <a:off x="4360" y="1184"/>
              <a:ext cx="120" cy="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sp>
        <p:nvSpPr>
          <p:cNvPr id="131" name="ZoneTexte 130"/>
          <p:cNvSpPr txBox="1"/>
          <p:nvPr/>
        </p:nvSpPr>
        <p:spPr>
          <a:xfrm>
            <a:off x="5826654" y="1146449"/>
            <a:ext cx="881652" cy="369332"/>
          </a:xfrm>
          <a:prstGeom prst="rect">
            <a:avLst/>
          </a:prstGeom>
          <a:noFill/>
        </p:spPr>
        <p:txBody>
          <a:bodyPr wrap="none" rtlCol="0">
            <a:spAutoFit/>
          </a:bodyPr>
          <a:lstStyle/>
          <a:p>
            <a:pPr fontAlgn="auto">
              <a:spcBef>
                <a:spcPts val="0"/>
              </a:spcBef>
              <a:spcAft>
                <a:spcPts val="0"/>
              </a:spcAft>
            </a:pPr>
            <a:r>
              <a:rPr lang="fr-FR" b="0" dirty="0" smtClean="0">
                <a:solidFill>
                  <a:prstClr val="black"/>
                </a:solidFill>
                <a:latin typeface="Arial" panose="020B0604020202020204" pitchFamily="34" charset="0"/>
                <a:cs typeface="Arial" panose="020B0604020202020204" pitchFamily="34" charset="0"/>
              </a:rPr>
              <a:t>P  S  T</a:t>
            </a:r>
          </a:p>
        </p:txBody>
      </p:sp>
      <p:sp>
        <p:nvSpPr>
          <p:cNvPr id="132" name="ZoneTexte 131"/>
          <p:cNvSpPr txBox="1"/>
          <p:nvPr/>
        </p:nvSpPr>
        <p:spPr>
          <a:xfrm>
            <a:off x="5199333" y="1146449"/>
            <a:ext cx="710451" cy="338554"/>
          </a:xfrm>
          <a:prstGeom prst="rect">
            <a:avLst/>
          </a:prstGeom>
          <a:noFill/>
        </p:spPr>
        <p:txBody>
          <a:bodyPr wrap="none" rtlCol="0">
            <a:spAutoFit/>
          </a:bodyPr>
          <a:lstStyle/>
          <a:p>
            <a:pPr fontAlgn="auto">
              <a:spcBef>
                <a:spcPts val="0"/>
              </a:spcBef>
              <a:spcAft>
                <a:spcPts val="0"/>
              </a:spcAft>
            </a:pPr>
            <a:r>
              <a:rPr lang="fr-FR" sz="1600" b="0" dirty="0" err="1" smtClean="0">
                <a:solidFill>
                  <a:prstClr val="black"/>
                </a:solidFill>
                <a:latin typeface="Arial"/>
                <a:cs typeface="Arial"/>
              </a:rPr>
              <a:t>Øx</a:t>
            </a:r>
            <a:r>
              <a:rPr lang="fr-FR" sz="1600" b="0" dirty="0" smtClean="0">
                <a:solidFill>
                  <a:prstClr val="black"/>
                </a:solidFill>
                <a:latin typeface="Arial"/>
                <a:cs typeface="Arial"/>
              </a:rPr>
              <a:t> </a:t>
            </a:r>
            <a:r>
              <a:rPr lang="fr-FR" sz="1600" b="0" dirty="0" smtClean="0">
                <a:solidFill>
                  <a:prstClr val="black"/>
                </a:solidFill>
                <a:latin typeface="Arial Unicode MS"/>
                <a:ea typeface="Arial Unicode MS"/>
                <a:cs typeface="Arial Unicode MS"/>
              </a:rPr>
              <a:t>Ⓖ</a:t>
            </a:r>
            <a:endParaRPr lang="fr-FR" sz="1600" b="0" dirty="0" smtClean="0">
              <a:solidFill>
                <a:prstClr val="black"/>
              </a:solidFill>
              <a:latin typeface="Arial" panose="020B0604020202020204" pitchFamily="34" charset="0"/>
              <a:cs typeface="Arial" panose="020B0604020202020204" pitchFamily="34" charset="0"/>
            </a:endParaRPr>
          </a:p>
        </p:txBody>
      </p:sp>
      <p:sp>
        <p:nvSpPr>
          <p:cNvPr id="133" name="Line 721"/>
          <p:cNvSpPr>
            <a:spLocks noChangeShapeType="1"/>
          </p:cNvSpPr>
          <p:nvPr/>
        </p:nvSpPr>
        <p:spPr bwMode="auto">
          <a:xfrm>
            <a:off x="6128254" y="1163326"/>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135" name="Line 721"/>
          <p:cNvSpPr>
            <a:spLocks noChangeShapeType="1"/>
          </p:cNvSpPr>
          <p:nvPr/>
        </p:nvSpPr>
        <p:spPr bwMode="auto">
          <a:xfrm>
            <a:off x="6426995" y="1163326"/>
            <a:ext cx="0" cy="3048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grpSp>
        <p:nvGrpSpPr>
          <p:cNvPr id="136" name="Groupe 135"/>
          <p:cNvGrpSpPr/>
          <p:nvPr/>
        </p:nvGrpSpPr>
        <p:grpSpPr>
          <a:xfrm>
            <a:off x="5299289" y="1467694"/>
            <a:ext cx="315792" cy="432244"/>
            <a:chOff x="4958732" y="3486545"/>
            <a:chExt cx="315792" cy="432244"/>
          </a:xfrm>
        </p:grpSpPr>
        <p:sp>
          <p:nvSpPr>
            <p:cNvPr id="142"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43"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44"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45"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grpSp>
      <p:cxnSp>
        <p:nvCxnSpPr>
          <p:cNvPr id="146" name="Connecteur droit 145"/>
          <p:cNvCxnSpPr/>
          <p:nvPr/>
        </p:nvCxnSpPr>
        <p:spPr>
          <a:xfrm>
            <a:off x="3886566" y="1221277"/>
            <a:ext cx="0" cy="50316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ZoneTexte 14"/>
          <p:cNvSpPr txBox="1"/>
          <p:nvPr/>
        </p:nvSpPr>
        <p:spPr>
          <a:xfrm>
            <a:off x="5161233" y="800344"/>
            <a:ext cx="1006686" cy="369332"/>
          </a:xfrm>
          <a:prstGeom prst="rect">
            <a:avLst/>
          </a:prstGeom>
          <a:noFill/>
        </p:spPr>
        <p:txBody>
          <a:bodyPr wrap="none" rtlCol="0">
            <a:spAutoFit/>
          </a:bodyPr>
          <a:lstStyle/>
          <a:p>
            <a:r>
              <a:rPr lang="fr-FR" dirty="0" smtClean="0"/>
              <a:t>Exigence</a:t>
            </a:r>
            <a:endParaRPr lang="fr-FR" dirty="0"/>
          </a:p>
        </p:txBody>
      </p:sp>
      <p:sp>
        <p:nvSpPr>
          <p:cNvPr id="147" name="Line 21"/>
          <p:cNvSpPr>
            <a:spLocks noChangeShapeType="1"/>
          </p:cNvSpPr>
          <p:nvPr/>
        </p:nvSpPr>
        <p:spPr bwMode="auto">
          <a:xfrm>
            <a:off x="3688209" y="1301906"/>
            <a:ext cx="0" cy="93345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600"/>
          </a:p>
        </p:txBody>
      </p:sp>
    </p:spTree>
    <p:extLst>
      <p:ext uri="{BB962C8B-B14F-4D97-AF65-F5344CB8AC3E}">
        <p14:creationId xmlns:p14="http://schemas.microsoft.com/office/powerpoint/2010/main" val="383151145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6" name="Groupe 305"/>
          <p:cNvGrpSpPr/>
          <p:nvPr/>
        </p:nvGrpSpPr>
        <p:grpSpPr>
          <a:xfrm>
            <a:off x="3189962" y="5127920"/>
            <a:ext cx="3109354" cy="393466"/>
            <a:chOff x="3146970" y="5122218"/>
            <a:chExt cx="3713952" cy="469973"/>
          </a:xfrm>
        </p:grpSpPr>
        <p:sp>
          <p:nvSpPr>
            <p:cNvPr id="307" name="Rectangle 19" descr="Diagonales larges vers le haut"/>
            <p:cNvSpPr>
              <a:spLocks noChangeArrowheads="1"/>
            </p:cNvSpPr>
            <p:nvPr/>
          </p:nvSpPr>
          <p:spPr bwMode="auto">
            <a:xfrm flipV="1">
              <a:off x="3146970" y="5122218"/>
              <a:ext cx="3713952" cy="385762"/>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308" name="Rectangle 307"/>
            <p:cNvSpPr/>
            <p:nvPr/>
          </p:nvSpPr>
          <p:spPr>
            <a:xfrm>
              <a:off x="6461888" y="5127920"/>
              <a:ext cx="228780" cy="38179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9" name="Rectangle 308"/>
            <p:cNvSpPr/>
            <p:nvPr/>
          </p:nvSpPr>
          <p:spPr>
            <a:xfrm>
              <a:off x="3264637" y="5137683"/>
              <a:ext cx="235250" cy="36250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0" name="Freeform 1219"/>
            <p:cNvSpPr>
              <a:spLocks/>
            </p:cNvSpPr>
            <p:nvPr/>
          </p:nvSpPr>
          <p:spPr bwMode="auto">
            <a:xfrm>
              <a:off x="3910687" y="5514403"/>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cxnSp>
          <p:nvCxnSpPr>
            <p:cNvPr id="311" name="Connecteur droit avec flèche 310"/>
            <p:cNvCxnSpPr/>
            <p:nvPr/>
          </p:nvCxnSpPr>
          <p:spPr>
            <a:xfrm rot="10800000">
              <a:off x="3504087" y="5298570"/>
              <a:ext cx="18411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12" name="Connecteur droit 311"/>
            <p:cNvCxnSpPr/>
            <p:nvPr/>
          </p:nvCxnSpPr>
          <p:spPr>
            <a:xfrm>
              <a:off x="3282281" y="5298570"/>
              <a:ext cx="34037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65" name="Rectangle 116"/>
          <p:cNvSpPr>
            <a:spLocks noChangeArrowheads="1"/>
          </p:cNvSpPr>
          <p:nvPr/>
        </p:nvSpPr>
        <p:spPr bwMode="auto">
          <a:xfrm>
            <a:off x="126999" y="127000"/>
            <a:ext cx="5158315"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LIAISON SYMETRIQUE AVEC JEU</a:t>
            </a:r>
            <a:endParaRPr lang="fr-FR" altLang="fr-FR" sz="2400" b="1" dirty="0">
              <a:latin typeface="Arial" charset="0"/>
            </a:endParaRPr>
          </a:p>
        </p:txBody>
      </p:sp>
      <p:sp>
        <p:nvSpPr>
          <p:cNvPr id="60" name="Rectangle 313"/>
          <p:cNvSpPr>
            <a:spLocks noChangeArrowheads="1"/>
          </p:cNvSpPr>
          <p:nvPr/>
        </p:nvSpPr>
        <p:spPr bwMode="auto">
          <a:xfrm>
            <a:off x="5205938" y="823506"/>
            <a:ext cx="305142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61" name="Rectangle 312"/>
          <p:cNvSpPr>
            <a:spLocks noChangeArrowheads="1"/>
          </p:cNvSpPr>
          <p:nvPr/>
        </p:nvSpPr>
        <p:spPr bwMode="auto">
          <a:xfrm>
            <a:off x="5464131" y="820109"/>
            <a:ext cx="84318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t2c </a:t>
            </a:r>
            <a:r>
              <a:rPr lang="fr-FR" altLang="fr-FR" sz="140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62" name="Line 314"/>
          <p:cNvSpPr>
            <a:spLocks noChangeShapeType="1"/>
          </p:cNvSpPr>
          <p:nvPr/>
        </p:nvSpPr>
        <p:spPr bwMode="auto">
          <a:xfrm>
            <a:off x="5504390" y="82112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3" name="Line 315"/>
          <p:cNvSpPr>
            <a:spLocks noChangeShapeType="1"/>
          </p:cNvSpPr>
          <p:nvPr/>
        </p:nvSpPr>
        <p:spPr bwMode="auto">
          <a:xfrm>
            <a:off x="6323724" y="82112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64" name="Group 317"/>
          <p:cNvGrpSpPr>
            <a:grpSpLocks/>
          </p:cNvGrpSpPr>
          <p:nvPr/>
        </p:nvGrpSpPr>
        <p:grpSpPr bwMode="auto">
          <a:xfrm>
            <a:off x="5259915" y="878274"/>
            <a:ext cx="190500" cy="192088"/>
            <a:chOff x="4360" y="1124"/>
            <a:chExt cx="120" cy="120"/>
          </a:xfrm>
        </p:grpSpPr>
        <p:sp>
          <p:nvSpPr>
            <p:cNvPr id="66"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67"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69"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70" name="Line 199"/>
          <p:cNvSpPr>
            <a:spLocks noChangeShapeType="1"/>
          </p:cNvSpPr>
          <p:nvPr/>
        </p:nvSpPr>
        <p:spPr bwMode="auto">
          <a:xfrm rot="16200000">
            <a:off x="5040902" y="818754"/>
            <a:ext cx="0" cy="311127"/>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1" name="Line 315"/>
          <p:cNvSpPr>
            <a:spLocks noChangeShapeType="1"/>
          </p:cNvSpPr>
          <p:nvPr/>
        </p:nvSpPr>
        <p:spPr bwMode="auto">
          <a:xfrm>
            <a:off x="6784515" y="82112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72" name="Connecteur droit 71"/>
          <p:cNvCxnSpPr/>
          <p:nvPr/>
        </p:nvCxnSpPr>
        <p:spPr bwMode="auto">
          <a:xfrm flipV="1">
            <a:off x="6079596" y="2056792"/>
            <a:ext cx="0" cy="249634"/>
          </a:xfrm>
          <a:prstGeom prst="line">
            <a:avLst/>
          </a:prstGeom>
          <a:noFill/>
          <a:ln w="9525" cap="flat" cmpd="sng" algn="ctr">
            <a:solidFill>
              <a:schemeClr val="tx1"/>
            </a:solidFill>
            <a:prstDash val="solid"/>
            <a:round/>
            <a:headEnd type="none" w="med" len="med"/>
            <a:tailEnd type="none"/>
          </a:ln>
          <a:effectLst/>
        </p:spPr>
      </p:cxnSp>
      <p:sp>
        <p:nvSpPr>
          <p:cNvPr id="73" name="Rectangle 210"/>
          <p:cNvSpPr>
            <a:spLocks noChangeArrowheads="1"/>
          </p:cNvSpPr>
          <p:nvPr/>
        </p:nvSpPr>
        <p:spPr bwMode="auto">
          <a:xfrm>
            <a:off x="6002794" y="125034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74" name="Line 211"/>
          <p:cNvSpPr>
            <a:spLocks noChangeShapeType="1"/>
          </p:cNvSpPr>
          <p:nvPr/>
        </p:nvSpPr>
        <p:spPr bwMode="auto">
          <a:xfrm flipV="1">
            <a:off x="6148844" y="113604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75" name="Freeform 212"/>
          <p:cNvSpPr>
            <a:spLocks/>
          </p:cNvSpPr>
          <p:nvPr/>
        </p:nvSpPr>
        <p:spPr bwMode="auto">
          <a:xfrm>
            <a:off x="6071057" y="112016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76" name="Rectangle 223"/>
          <p:cNvSpPr>
            <a:spLocks noChangeArrowheads="1"/>
          </p:cNvSpPr>
          <p:nvPr/>
        </p:nvSpPr>
        <p:spPr bwMode="auto">
          <a:xfrm>
            <a:off x="5996444" y="1243991"/>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sp>
        <p:nvSpPr>
          <p:cNvPr id="77" name="Forme libre 88"/>
          <p:cNvSpPr>
            <a:spLocks/>
          </p:cNvSpPr>
          <p:nvPr/>
        </p:nvSpPr>
        <p:spPr bwMode="auto">
          <a:xfrm flipV="1">
            <a:off x="3114564" y="1495895"/>
            <a:ext cx="3118269" cy="1071966"/>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79" name="Rectangle 22"/>
          <p:cNvSpPr>
            <a:spLocks noChangeArrowheads="1"/>
          </p:cNvSpPr>
          <p:nvPr/>
        </p:nvSpPr>
        <p:spPr bwMode="auto">
          <a:xfrm>
            <a:off x="4478363" y="1497483"/>
            <a:ext cx="392112" cy="210628"/>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80" name="Rectangle 79"/>
          <p:cNvSpPr/>
          <p:nvPr/>
        </p:nvSpPr>
        <p:spPr>
          <a:xfrm>
            <a:off x="5834681" y="2306424"/>
            <a:ext cx="256819" cy="24720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Rectangle 80"/>
          <p:cNvSpPr/>
          <p:nvPr/>
        </p:nvSpPr>
        <p:spPr>
          <a:xfrm>
            <a:off x="3204968" y="2292137"/>
            <a:ext cx="256819" cy="27849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2" name="Connecteur droit avec flèche 81"/>
          <p:cNvCxnSpPr/>
          <p:nvPr/>
        </p:nvCxnSpPr>
        <p:spPr>
          <a:xfrm flipV="1">
            <a:off x="3641790" y="2553633"/>
            <a:ext cx="0" cy="71359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4" name="Connecteur droit avec flèche 83"/>
          <p:cNvCxnSpPr/>
          <p:nvPr/>
        </p:nvCxnSpPr>
        <p:spPr>
          <a:xfrm flipV="1">
            <a:off x="6139609" y="2566655"/>
            <a:ext cx="0" cy="7005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a:off x="3664449" y="3257579"/>
            <a:ext cx="2961784" cy="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6" name="Rectangle 104"/>
          <p:cNvSpPr>
            <a:spLocks noChangeArrowheads="1"/>
          </p:cNvSpPr>
          <p:nvPr/>
        </p:nvSpPr>
        <p:spPr bwMode="auto">
          <a:xfrm>
            <a:off x="6987332" y="3113018"/>
            <a:ext cx="71333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t</a:t>
            </a:r>
            <a:r>
              <a:rPr lang="fr-FR" altLang="fr-FR" sz="1400" b="0" dirty="0" smtClean="0">
                <a:latin typeface="Arial" charset="0"/>
              </a:rPr>
              <a:t>1c CZ</a:t>
            </a:r>
            <a:endParaRPr lang="fr-FR" altLang="fr-FR" sz="1400" b="0" dirty="0">
              <a:latin typeface="Arial" charset="0"/>
            </a:endParaRPr>
          </a:p>
        </p:txBody>
      </p:sp>
      <p:sp>
        <p:nvSpPr>
          <p:cNvPr id="87" name="Rectangle 105"/>
          <p:cNvSpPr>
            <a:spLocks noChangeArrowheads="1"/>
          </p:cNvSpPr>
          <p:nvPr/>
        </p:nvSpPr>
        <p:spPr bwMode="auto">
          <a:xfrm>
            <a:off x="6661601" y="3119368"/>
            <a:ext cx="1033301"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88" name="Line 106"/>
          <p:cNvSpPr>
            <a:spLocks noChangeShapeType="1"/>
          </p:cNvSpPr>
          <p:nvPr/>
        </p:nvSpPr>
        <p:spPr bwMode="auto">
          <a:xfrm>
            <a:off x="7003417" y="311301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90" name="Freeform 107"/>
          <p:cNvSpPr>
            <a:spLocks/>
          </p:cNvSpPr>
          <p:nvPr/>
        </p:nvSpPr>
        <p:spPr bwMode="auto">
          <a:xfrm>
            <a:off x="6701582" y="3187630"/>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grpSp>
        <p:nvGrpSpPr>
          <p:cNvPr id="91" name="Groupe 90"/>
          <p:cNvGrpSpPr/>
          <p:nvPr/>
        </p:nvGrpSpPr>
        <p:grpSpPr>
          <a:xfrm>
            <a:off x="3951279" y="2567861"/>
            <a:ext cx="315792" cy="432244"/>
            <a:chOff x="4958732" y="3486545"/>
            <a:chExt cx="315792" cy="432244"/>
          </a:xfrm>
        </p:grpSpPr>
        <p:sp>
          <p:nvSpPr>
            <p:cNvPr id="92"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93"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94"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96"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A</a:t>
              </a:r>
              <a:endParaRPr lang="fr-FR" altLang="fr-FR" sz="1400" b="0" dirty="0">
                <a:latin typeface="Arial" charset="0"/>
              </a:endParaRPr>
            </a:p>
          </p:txBody>
        </p:sp>
      </p:grpSp>
      <p:cxnSp>
        <p:nvCxnSpPr>
          <p:cNvPr id="97" name="Connecteur droit 96"/>
          <p:cNvCxnSpPr/>
          <p:nvPr/>
        </p:nvCxnSpPr>
        <p:spPr>
          <a:xfrm>
            <a:off x="3696319" y="2579602"/>
            <a:ext cx="61093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98" name="Groupe 97"/>
          <p:cNvGrpSpPr/>
          <p:nvPr/>
        </p:nvGrpSpPr>
        <p:grpSpPr>
          <a:xfrm>
            <a:off x="6545130" y="2590649"/>
            <a:ext cx="315792" cy="432244"/>
            <a:chOff x="4958732" y="3486545"/>
            <a:chExt cx="315792" cy="432244"/>
          </a:xfrm>
        </p:grpSpPr>
        <p:sp>
          <p:nvSpPr>
            <p:cNvPr id="99"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00"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01"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02"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B</a:t>
              </a:r>
              <a:endParaRPr lang="fr-FR" altLang="fr-FR" sz="1400" b="0" dirty="0">
                <a:latin typeface="Arial" charset="0"/>
              </a:endParaRPr>
            </a:p>
          </p:txBody>
        </p:sp>
      </p:grpSp>
      <p:cxnSp>
        <p:nvCxnSpPr>
          <p:cNvPr id="104" name="Connecteur droit 103"/>
          <p:cNvCxnSpPr/>
          <p:nvPr/>
        </p:nvCxnSpPr>
        <p:spPr>
          <a:xfrm>
            <a:off x="6223998" y="2566654"/>
            <a:ext cx="715378" cy="129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5" name="Line 123"/>
          <p:cNvSpPr>
            <a:spLocks noChangeShapeType="1"/>
          </p:cNvSpPr>
          <p:nvPr/>
        </p:nvSpPr>
        <p:spPr bwMode="auto">
          <a:xfrm>
            <a:off x="3335196" y="2088682"/>
            <a:ext cx="0" cy="599177"/>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06" name="Line 123"/>
          <p:cNvSpPr>
            <a:spLocks noChangeShapeType="1"/>
          </p:cNvSpPr>
          <p:nvPr/>
        </p:nvSpPr>
        <p:spPr bwMode="auto">
          <a:xfrm>
            <a:off x="5953500" y="2095156"/>
            <a:ext cx="0" cy="62566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cxnSp>
        <p:nvCxnSpPr>
          <p:cNvPr id="107" name="Connecteur droit avec flèche 106"/>
          <p:cNvCxnSpPr/>
          <p:nvPr/>
        </p:nvCxnSpPr>
        <p:spPr>
          <a:xfrm flipH="1">
            <a:off x="6115962" y="2131607"/>
            <a:ext cx="15567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8" name="Connecteur droit 107"/>
          <p:cNvCxnSpPr/>
          <p:nvPr/>
        </p:nvCxnSpPr>
        <p:spPr bwMode="auto">
          <a:xfrm flipV="1">
            <a:off x="4864088" y="878273"/>
            <a:ext cx="0" cy="664169"/>
          </a:xfrm>
          <a:prstGeom prst="line">
            <a:avLst/>
          </a:prstGeom>
          <a:noFill/>
          <a:ln w="9525" cap="flat" cmpd="sng" algn="ctr">
            <a:solidFill>
              <a:schemeClr val="tx1"/>
            </a:solidFill>
            <a:prstDash val="solid"/>
            <a:round/>
            <a:headEnd type="none" w="med" len="med"/>
            <a:tailEnd type="none"/>
          </a:ln>
          <a:effectLst/>
        </p:spPr>
      </p:cxnSp>
      <p:sp>
        <p:nvSpPr>
          <p:cNvPr id="109" name="Line 123"/>
          <p:cNvSpPr>
            <a:spLocks noChangeShapeType="1"/>
          </p:cNvSpPr>
          <p:nvPr/>
        </p:nvSpPr>
        <p:spPr bwMode="auto">
          <a:xfrm>
            <a:off x="4686847" y="1210357"/>
            <a:ext cx="0" cy="62566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10" name="ZoneTexte 109"/>
          <p:cNvSpPr txBox="1"/>
          <p:nvPr/>
        </p:nvSpPr>
        <p:spPr>
          <a:xfrm>
            <a:off x="1524203" y="712192"/>
            <a:ext cx="354584" cy="307777"/>
          </a:xfrm>
          <a:prstGeom prst="rect">
            <a:avLst/>
          </a:prstGeom>
          <a:noFill/>
        </p:spPr>
        <p:txBody>
          <a:bodyPr wrap="none" rtlCol="0">
            <a:spAutoFit/>
          </a:bodyPr>
          <a:lstStyle/>
          <a:p>
            <a:r>
              <a:rPr lang="fr-FR" sz="1400" dirty="0" smtClean="0"/>
              <a:t>2x</a:t>
            </a:r>
            <a:endParaRPr lang="fr-FR" sz="1400" dirty="0"/>
          </a:p>
        </p:txBody>
      </p:sp>
      <p:grpSp>
        <p:nvGrpSpPr>
          <p:cNvPr id="121" name="Group 88"/>
          <p:cNvGrpSpPr>
            <a:grpSpLocks/>
          </p:cNvGrpSpPr>
          <p:nvPr/>
        </p:nvGrpSpPr>
        <p:grpSpPr bwMode="auto">
          <a:xfrm>
            <a:off x="1805635" y="2039529"/>
            <a:ext cx="144462" cy="144463"/>
            <a:chOff x="2949" y="2061"/>
            <a:chExt cx="91" cy="91"/>
          </a:xfrm>
        </p:grpSpPr>
        <p:sp>
          <p:nvSpPr>
            <p:cNvPr id="122"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4"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37" name="Rectangle 313"/>
          <p:cNvSpPr>
            <a:spLocks noChangeArrowheads="1"/>
          </p:cNvSpPr>
          <p:nvPr/>
        </p:nvSpPr>
        <p:spPr bwMode="auto">
          <a:xfrm>
            <a:off x="1722702" y="1959275"/>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38" name="Rectangle 311"/>
          <p:cNvSpPr>
            <a:spLocks noChangeArrowheads="1"/>
          </p:cNvSpPr>
          <p:nvPr/>
        </p:nvSpPr>
        <p:spPr bwMode="auto">
          <a:xfrm>
            <a:off x="2719706" y="1956100"/>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a:t>
            </a:r>
            <a:endParaRPr lang="fr-FR" altLang="fr-FR" sz="1400" b="0" dirty="0">
              <a:latin typeface="Arial" panose="020B0604020202020204" pitchFamily="34" charset="0"/>
              <a:cs typeface="Arial" panose="020B0604020202020204" pitchFamily="34" charset="0"/>
            </a:endParaRPr>
          </a:p>
        </p:txBody>
      </p:sp>
      <p:sp>
        <p:nvSpPr>
          <p:cNvPr id="139" name="Rectangle 312"/>
          <p:cNvSpPr>
            <a:spLocks noChangeArrowheads="1"/>
          </p:cNvSpPr>
          <p:nvPr/>
        </p:nvSpPr>
        <p:spPr bwMode="auto">
          <a:xfrm>
            <a:off x="2005277" y="1957687"/>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40" name="Line 314"/>
          <p:cNvSpPr>
            <a:spLocks noChangeShapeType="1"/>
          </p:cNvSpPr>
          <p:nvPr/>
        </p:nvSpPr>
        <p:spPr bwMode="auto">
          <a:xfrm>
            <a:off x="2021152" y="1957687"/>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41" name="Line 315"/>
          <p:cNvSpPr>
            <a:spLocks noChangeShapeType="1"/>
          </p:cNvSpPr>
          <p:nvPr/>
        </p:nvSpPr>
        <p:spPr bwMode="auto">
          <a:xfrm>
            <a:off x="2737206" y="1957687"/>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48" name="Connecteur droit 147"/>
          <p:cNvCxnSpPr/>
          <p:nvPr/>
        </p:nvCxnSpPr>
        <p:spPr>
          <a:xfrm>
            <a:off x="3202029" y="1044751"/>
            <a:ext cx="0" cy="133731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9" name="Connecteur droit avec flèche 148"/>
          <p:cNvCxnSpPr/>
          <p:nvPr/>
        </p:nvCxnSpPr>
        <p:spPr>
          <a:xfrm>
            <a:off x="3042970" y="2103359"/>
            <a:ext cx="16101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0" name="Rectangle 313"/>
          <p:cNvSpPr>
            <a:spLocks noChangeArrowheads="1"/>
          </p:cNvSpPr>
          <p:nvPr/>
        </p:nvSpPr>
        <p:spPr bwMode="auto">
          <a:xfrm>
            <a:off x="1569528" y="967400"/>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51" name="Rectangle 311"/>
          <p:cNvSpPr>
            <a:spLocks noChangeArrowheads="1"/>
          </p:cNvSpPr>
          <p:nvPr/>
        </p:nvSpPr>
        <p:spPr bwMode="auto">
          <a:xfrm>
            <a:off x="2566532" y="964225"/>
            <a:ext cx="48571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A-B</a:t>
            </a:r>
            <a:endParaRPr lang="fr-FR" altLang="fr-FR" sz="1400" b="0" dirty="0">
              <a:latin typeface="Arial" panose="020B0604020202020204" pitchFamily="34" charset="0"/>
              <a:cs typeface="Arial" panose="020B0604020202020204" pitchFamily="34" charset="0"/>
            </a:endParaRPr>
          </a:p>
        </p:txBody>
      </p:sp>
      <p:sp>
        <p:nvSpPr>
          <p:cNvPr id="152" name="Rectangle 312"/>
          <p:cNvSpPr>
            <a:spLocks noChangeArrowheads="1"/>
          </p:cNvSpPr>
          <p:nvPr/>
        </p:nvSpPr>
        <p:spPr bwMode="auto">
          <a:xfrm>
            <a:off x="1852103" y="965812"/>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c2]</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53" name="Line 314"/>
          <p:cNvSpPr>
            <a:spLocks noChangeShapeType="1"/>
          </p:cNvSpPr>
          <p:nvPr/>
        </p:nvSpPr>
        <p:spPr bwMode="auto">
          <a:xfrm>
            <a:off x="1867978" y="965812"/>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54" name="Line 315"/>
          <p:cNvSpPr>
            <a:spLocks noChangeShapeType="1"/>
          </p:cNvSpPr>
          <p:nvPr/>
        </p:nvSpPr>
        <p:spPr bwMode="auto">
          <a:xfrm>
            <a:off x="2584032" y="965812"/>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55" name="Group 317"/>
          <p:cNvGrpSpPr>
            <a:grpSpLocks/>
          </p:cNvGrpSpPr>
          <p:nvPr/>
        </p:nvGrpSpPr>
        <p:grpSpPr bwMode="auto">
          <a:xfrm>
            <a:off x="1623503" y="1022962"/>
            <a:ext cx="190500" cy="192088"/>
            <a:chOff x="4360" y="1124"/>
            <a:chExt cx="120" cy="120"/>
          </a:xfrm>
        </p:grpSpPr>
        <p:sp>
          <p:nvSpPr>
            <p:cNvPr id="156"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57"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58"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59" name="Rectangle 210"/>
          <p:cNvSpPr>
            <a:spLocks noChangeArrowheads="1"/>
          </p:cNvSpPr>
          <p:nvPr/>
        </p:nvSpPr>
        <p:spPr bwMode="auto">
          <a:xfrm>
            <a:off x="2255196" y="138663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60" name="Line 211"/>
          <p:cNvSpPr>
            <a:spLocks noChangeShapeType="1"/>
          </p:cNvSpPr>
          <p:nvPr/>
        </p:nvSpPr>
        <p:spPr bwMode="auto">
          <a:xfrm flipV="1">
            <a:off x="2401246" y="1272331"/>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61" name="Freeform 212"/>
          <p:cNvSpPr>
            <a:spLocks/>
          </p:cNvSpPr>
          <p:nvPr/>
        </p:nvSpPr>
        <p:spPr bwMode="auto">
          <a:xfrm>
            <a:off x="2323459" y="1256456"/>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62" name="Rectangle 223"/>
          <p:cNvSpPr>
            <a:spLocks noChangeArrowheads="1"/>
          </p:cNvSpPr>
          <p:nvPr/>
        </p:nvSpPr>
        <p:spPr bwMode="auto">
          <a:xfrm>
            <a:off x="2248846" y="1380281"/>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G</a:t>
            </a:r>
            <a:endParaRPr lang="fr-FR" altLang="fr-FR" sz="1400" b="0" dirty="0">
              <a:latin typeface="Arial" charset="0"/>
            </a:endParaRPr>
          </a:p>
        </p:txBody>
      </p:sp>
      <p:cxnSp>
        <p:nvCxnSpPr>
          <p:cNvPr id="163" name="Connecteur droit avec flèche 162"/>
          <p:cNvCxnSpPr/>
          <p:nvPr/>
        </p:nvCxnSpPr>
        <p:spPr>
          <a:xfrm>
            <a:off x="3021206" y="1115088"/>
            <a:ext cx="18411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64" name="Group 88"/>
          <p:cNvGrpSpPr>
            <a:grpSpLocks/>
          </p:cNvGrpSpPr>
          <p:nvPr/>
        </p:nvGrpSpPr>
        <p:grpSpPr bwMode="auto">
          <a:xfrm>
            <a:off x="6354566" y="2056792"/>
            <a:ext cx="144462" cy="144463"/>
            <a:chOff x="2949" y="2061"/>
            <a:chExt cx="91" cy="91"/>
          </a:xfrm>
        </p:grpSpPr>
        <p:sp>
          <p:nvSpPr>
            <p:cNvPr id="165"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6"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67" name="Rectangle 313"/>
          <p:cNvSpPr>
            <a:spLocks noChangeArrowheads="1"/>
          </p:cNvSpPr>
          <p:nvPr/>
        </p:nvSpPr>
        <p:spPr bwMode="auto">
          <a:xfrm>
            <a:off x="6271633" y="1976538"/>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68" name="Rectangle 311"/>
          <p:cNvSpPr>
            <a:spLocks noChangeArrowheads="1"/>
          </p:cNvSpPr>
          <p:nvPr/>
        </p:nvSpPr>
        <p:spPr bwMode="auto">
          <a:xfrm>
            <a:off x="7268637" y="1973363"/>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B</a:t>
            </a:r>
            <a:endParaRPr lang="fr-FR" altLang="fr-FR" sz="1400" b="0" dirty="0">
              <a:latin typeface="Arial" panose="020B0604020202020204" pitchFamily="34" charset="0"/>
              <a:cs typeface="Arial" panose="020B0604020202020204" pitchFamily="34" charset="0"/>
            </a:endParaRPr>
          </a:p>
        </p:txBody>
      </p:sp>
      <p:sp>
        <p:nvSpPr>
          <p:cNvPr id="169" name="Rectangle 312"/>
          <p:cNvSpPr>
            <a:spLocks noChangeArrowheads="1"/>
          </p:cNvSpPr>
          <p:nvPr/>
        </p:nvSpPr>
        <p:spPr bwMode="auto">
          <a:xfrm>
            <a:off x="6554208" y="1974950"/>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70" name="Line 314"/>
          <p:cNvSpPr>
            <a:spLocks noChangeShapeType="1"/>
          </p:cNvSpPr>
          <p:nvPr/>
        </p:nvSpPr>
        <p:spPr bwMode="auto">
          <a:xfrm>
            <a:off x="6570083" y="197495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71" name="Line 315"/>
          <p:cNvSpPr>
            <a:spLocks noChangeShapeType="1"/>
          </p:cNvSpPr>
          <p:nvPr/>
        </p:nvSpPr>
        <p:spPr bwMode="auto">
          <a:xfrm>
            <a:off x="7286137" y="197495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72" name="Rectangle 311"/>
          <p:cNvSpPr>
            <a:spLocks noChangeArrowheads="1"/>
          </p:cNvSpPr>
          <p:nvPr/>
        </p:nvSpPr>
        <p:spPr bwMode="auto">
          <a:xfrm>
            <a:off x="6338650" y="827622"/>
            <a:ext cx="20294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b="0" dirty="0" smtClean="0">
                <a:latin typeface="Arial" panose="020B0604020202020204" pitchFamily="34" charset="0"/>
                <a:cs typeface="Arial" panose="020B0604020202020204" pitchFamily="34" charset="0"/>
              </a:rPr>
              <a:t>A-B   G </a:t>
            </a:r>
            <a:r>
              <a:rPr lang="fr-FR" altLang="fr-FR" sz="1400" dirty="0">
                <a:latin typeface="Arial"/>
                <a:cs typeface="Arial"/>
              </a:rPr>
              <a:t>[</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c3] </a:t>
            </a:r>
            <a:r>
              <a:rPr lang="fr-FR" altLang="fr-FR" sz="1400" b="0" dirty="0" smtClean="0">
                <a:latin typeface="Arial Unicode MS"/>
                <a:ea typeface="Arial Unicode MS"/>
                <a:cs typeface="Arial Unicode MS"/>
              </a:rPr>
              <a:t>Ⓛ</a:t>
            </a:r>
            <a:r>
              <a:rPr lang="fr-FR" altLang="fr-FR" sz="1400" dirty="0" smtClean="0">
                <a:latin typeface="Arial" panose="020B0604020202020204" pitchFamily="34" charset="0"/>
                <a:ea typeface="Arial Unicode MS"/>
                <a:cs typeface="Arial" panose="020B0604020202020204" pitchFamily="34" charset="0"/>
                <a:sym typeface="CATIA Symbols"/>
              </a:rPr>
              <a:t> [DV]</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6" name="ZoneTexte 15"/>
          <p:cNvSpPr txBox="1"/>
          <p:nvPr/>
        </p:nvSpPr>
        <p:spPr>
          <a:xfrm>
            <a:off x="7694698" y="3103691"/>
            <a:ext cx="442750" cy="307777"/>
          </a:xfrm>
          <a:prstGeom prst="rect">
            <a:avLst/>
          </a:prstGeom>
          <a:noFill/>
        </p:spPr>
        <p:txBody>
          <a:bodyPr wrap="square" rtlCol="0">
            <a:spAutoFit/>
          </a:bodyPr>
          <a:lstStyle/>
          <a:p>
            <a:r>
              <a:rPr lang="fr-FR" sz="1400" dirty="0" smtClean="0"/>
              <a:t>(1)</a:t>
            </a:r>
            <a:endParaRPr lang="fr-FR" sz="1400" dirty="0"/>
          </a:p>
        </p:txBody>
      </p:sp>
      <p:sp>
        <p:nvSpPr>
          <p:cNvPr id="174" name="ZoneTexte 173"/>
          <p:cNvSpPr txBox="1"/>
          <p:nvPr/>
        </p:nvSpPr>
        <p:spPr>
          <a:xfrm>
            <a:off x="1326017" y="1949470"/>
            <a:ext cx="442750" cy="307777"/>
          </a:xfrm>
          <a:prstGeom prst="rect">
            <a:avLst/>
          </a:prstGeom>
          <a:noFill/>
        </p:spPr>
        <p:txBody>
          <a:bodyPr wrap="square" rtlCol="0">
            <a:spAutoFit/>
          </a:bodyPr>
          <a:lstStyle/>
          <a:p>
            <a:r>
              <a:rPr lang="fr-FR" sz="1400" dirty="0" smtClean="0"/>
              <a:t>(2)</a:t>
            </a:r>
            <a:endParaRPr lang="fr-FR" sz="1400" dirty="0"/>
          </a:p>
        </p:txBody>
      </p:sp>
      <p:sp>
        <p:nvSpPr>
          <p:cNvPr id="175" name="ZoneTexte 174"/>
          <p:cNvSpPr txBox="1"/>
          <p:nvPr/>
        </p:nvSpPr>
        <p:spPr>
          <a:xfrm>
            <a:off x="7574811" y="1973363"/>
            <a:ext cx="442750" cy="307777"/>
          </a:xfrm>
          <a:prstGeom prst="rect">
            <a:avLst/>
          </a:prstGeom>
          <a:noFill/>
        </p:spPr>
        <p:txBody>
          <a:bodyPr wrap="square" rtlCol="0">
            <a:spAutoFit/>
          </a:bodyPr>
          <a:lstStyle/>
          <a:p>
            <a:r>
              <a:rPr lang="fr-FR" sz="1400" dirty="0" smtClean="0"/>
              <a:t>(2')</a:t>
            </a:r>
            <a:endParaRPr lang="fr-FR" sz="1400" dirty="0"/>
          </a:p>
        </p:txBody>
      </p:sp>
      <p:sp>
        <p:nvSpPr>
          <p:cNvPr id="176" name="ZoneTexte 175"/>
          <p:cNvSpPr txBox="1"/>
          <p:nvPr/>
        </p:nvSpPr>
        <p:spPr>
          <a:xfrm>
            <a:off x="1118652" y="968757"/>
            <a:ext cx="442750" cy="307777"/>
          </a:xfrm>
          <a:prstGeom prst="rect">
            <a:avLst/>
          </a:prstGeom>
          <a:noFill/>
        </p:spPr>
        <p:txBody>
          <a:bodyPr wrap="square" rtlCol="0">
            <a:spAutoFit/>
          </a:bodyPr>
          <a:lstStyle/>
          <a:p>
            <a:r>
              <a:rPr lang="fr-FR" sz="1400" dirty="0" smtClean="0"/>
              <a:t>(3)</a:t>
            </a:r>
            <a:endParaRPr lang="fr-FR" sz="1400" dirty="0"/>
          </a:p>
        </p:txBody>
      </p:sp>
      <p:sp>
        <p:nvSpPr>
          <p:cNvPr id="177" name="ZoneTexte 176"/>
          <p:cNvSpPr txBox="1"/>
          <p:nvPr/>
        </p:nvSpPr>
        <p:spPr>
          <a:xfrm>
            <a:off x="8213275" y="817354"/>
            <a:ext cx="442750" cy="307777"/>
          </a:xfrm>
          <a:prstGeom prst="rect">
            <a:avLst/>
          </a:prstGeom>
          <a:noFill/>
        </p:spPr>
        <p:txBody>
          <a:bodyPr wrap="square" rtlCol="0">
            <a:spAutoFit/>
          </a:bodyPr>
          <a:lstStyle/>
          <a:p>
            <a:r>
              <a:rPr lang="fr-FR" sz="1400" dirty="0" smtClean="0"/>
              <a:t>(4)</a:t>
            </a:r>
            <a:endParaRPr lang="fr-FR" sz="1400" dirty="0"/>
          </a:p>
        </p:txBody>
      </p:sp>
      <p:sp>
        <p:nvSpPr>
          <p:cNvPr id="21" name="ZoneTexte 20"/>
          <p:cNvSpPr txBox="1"/>
          <p:nvPr/>
        </p:nvSpPr>
        <p:spPr>
          <a:xfrm>
            <a:off x="1818272" y="2795915"/>
            <a:ext cx="1824717" cy="923330"/>
          </a:xfrm>
          <a:prstGeom prst="rect">
            <a:avLst/>
          </a:prstGeom>
          <a:noFill/>
        </p:spPr>
        <p:txBody>
          <a:bodyPr wrap="square" rtlCol="0">
            <a:spAutoFit/>
          </a:bodyPr>
          <a:lstStyle/>
          <a:p>
            <a:r>
              <a:rPr lang="fr-FR" dirty="0" smtClean="0">
                <a:solidFill>
                  <a:srgbClr val="0070C0"/>
                </a:solidFill>
              </a:rPr>
              <a:t>Montabilité indépendante de chaque alésage</a:t>
            </a:r>
            <a:endParaRPr lang="fr-FR" dirty="0">
              <a:solidFill>
                <a:srgbClr val="0070C0"/>
              </a:solidFill>
            </a:endParaRPr>
          </a:p>
        </p:txBody>
      </p:sp>
      <p:cxnSp>
        <p:nvCxnSpPr>
          <p:cNvPr id="23" name="Connecteur droit avec flèche 22"/>
          <p:cNvCxnSpPr>
            <a:stCxn id="21" idx="0"/>
            <a:endCxn id="137" idx="2"/>
          </p:cNvCxnSpPr>
          <p:nvPr/>
        </p:nvCxnSpPr>
        <p:spPr>
          <a:xfrm flipH="1" flipV="1">
            <a:off x="2379198" y="2260900"/>
            <a:ext cx="351433" cy="535015"/>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07" name="ZoneTexte 206"/>
          <p:cNvSpPr txBox="1"/>
          <p:nvPr/>
        </p:nvSpPr>
        <p:spPr>
          <a:xfrm>
            <a:off x="-64959" y="2482356"/>
            <a:ext cx="1571719" cy="646331"/>
          </a:xfrm>
          <a:prstGeom prst="rect">
            <a:avLst/>
          </a:prstGeom>
          <a:noFill/>
        </p:spPr>
        <p:txBody>
          <a:bodyPr wrap="square" rtlCol="0">
            <a:spAutoFit/>
          </a:bodyPr>
          <a:lstStyle/>
          <a:p>
            <a:r>
              <a:rPr lang="fr-FR" dirty="0" smtClean="0">
                <a:solidFill>
                  <a:srgbClr val="0070C0"/>
                </a:solidFill>
              </a:rPr>
              <a:t>Limitation de la déformation</a:t>
            </a:r>
            <a:endParaRPr lang="fr-FR" dirty="0">
              <a:solidFill>
                <a:srgbClr val="0070C0"/>
              </a:solidFill>
            </a:endParaRPr>
          </a:p>
        </p:txBody>
      </p:sp>
      <p:cxnSp>
        <p:nvCxnSpPr>
          <p:cNvPr id="208" name="Connecteur droit avec flèche 207"/>
          <p:cNvCxnSpPr/>
          <p:nvPr/>
        </p:nvCxnSpPr>
        <p:spPr>
          <a:xfrm flipV="1">
            <a:off x="540792" y="1310027"/>
            <a:ext cx="1369110" cy="1218380"/>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09" name="Connecteur droit avec flèche 208"/>
          <p:cNvCxnSpPr/>
          <p:nvPr/>
        </p:nvCxnSpPr>
        <p:spPr>
          <a:xfrm flipH="1" flipV="1">
            <a:off x="7105528" y="3458329"/>
            <a:ext cx="242167" cy="187456"/>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10" name="ZoneTexte 209"/>
          <p:cNvSpPr txBox="1"/>
          <p:nvPr/>
        </p:nvSpPr>
        <p:spPr>
          <a:xfrm>
            <a:off x="6318468" y="3650424"/>
            <a:ext cx="2301706" cy="369332"/>
          </a:xfrm>
          <a:prstGeom prst="rect">
            <a:avLst/>
          </a:prstGeom>
          <a:noFill/>
        </p:spPr>
        <p:txBody>
          <a:bodyPr wrap="square" rtlCol="0">
            <a:spAutoFit/>
          </a:bodyPr>
          <a:lstStyle/>
          <a:p>
            <a:r>
              <a:rPr lang="fr-FR" dirty="0" smtClean="0">
                <a:solidFill>
                  <a:srgbClr val="0070C0"/>
                </a:solidFill>
              </a:rPr>
              <a:t>Qualité du contact</a:t>
            </a:r>
            <a:endParaRPr lang="fr-FR" dirty="0">
              <a:solidFill>
                <a:srgbClr val="0070C0"/>
              </a:solidFill>
            </a:endParaRPr>
          </a:p>
        </p:txBody>
      </p:sp>
      <p:cxnSp>
        <p:nvCxnSpPr>
          <p:cNvPr id="180" name="Connecteur droit 179"/>
          <p:cNvCxnSpPr/>
          <p:nvPr/>
        </p:nvCxnSpPr>
        <p:spPr>
          <a:xfrm flipV="1">
            <a:off x="3372587" y="4576874"/>
            <a:ext cx="0" cy="1093309"/>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81" name="Connecteur droit 180"/>
          <p:cNvCxnSpPr/>
          <p:nvPr/>
        </p:nvCxnSpPr>
        <p:spPr>
          <a:xfrm flipV="1">
            <a:off x="6058546" y="4824690"/>
            <a:ext cx="0" cy="72372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243" name="Rectangle 1211"/>
          <p:cNvSpPr>
            <a:spLocks noChangeArrowheads="1"/>
          </p:cNvSpPr>
          <p:nvPr/>
        </p:nvSpPr>
        <p:spPr bwMode="auto">
          <a:xfrm rot="5400000">
            <a:off x="2647420" y="5657624"/>
            <a:ext cx="292100" cy="29210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244" name="Line 1212"/>
          <p:cNvSpPr>
            <a:spLocks noChangeShapeType="1"/>
          </p:cNvSpPr>
          <p:nvPr/>
        </p:nvSpPr>
        <p:spPr bwMode="auto">
          <a:xfrm rot="5400000" flipV="1">
            <a:off x="3060170" y="5689374"/>
            <a:ext cx="0" cy="228600"/>
          </a:xfrm>
          <a:prstGeom prst="line">
            <a:avLst/>
          </a:prstGeom>
          <a:noFill/>
          <a:ln w="12700">
            <a:solidFill>
              <a:sysClr val="windowText" lastClr="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245" name="Freeform 1213"/>
          <p:cNvSpPr>
            <a:spLocks/>
          </p:cNvSpPr>
          <p:nvPr/>
        </p:nvSpPr>
        <p:spPr bwMode="auto">
          <a:xfrm rot="5400000">
            <a:off x="3056995" y="5763986"/>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246" name="Rectangle 1214"/>
          <p:cNvSpPr>
            <a:spLocks noChangeArrowheads="1"/>
          </p:cNvSpPr>
          <p:nvPr/>
        </p:nvSpPr>
        <p:spPr bwMode="auto">
          <a:xfrm>
            <a:off x="2641070" y="5651274"/>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T</a:t>
            </a:r>
            <a:endParaRPr lang="fr-FR" altLang="fr-FR" sz="1400" b="0" dirty="0">
              <a:solidFill>
                <a:prstClr val="black"/>
              </a:solidFill>
              <a:latin typeface="Arial" charset="0"/>
              <a:cs typeface="+mn-cs"/>
            </a:endParaRPr>
          </a:p>
        </p:txBody>
      </p:sp>
      <p:cxnSp>
        <p:nvCxnSpPr>
          <p:cNvPr id="247" name="Connecteur droit 246"/>
          <p:cNvCxnSpPr/>
          <p:nvPr/>
        </p:nvCxnSpPr>
        <p:spPr>
          <a:xfrm>
            <a:off x="5526799" y="5289038"/>
            <a:ext cx="244003" cy="381144"/>
          </a:xfrm>
          <a:prstGeom prst="line">
            <a:avLst/>
          </a:prstGeom>
          <a:noFill/>
          <a:ln w="9525" cap="flat" cmpd="sng" algn="ctr">
            <a:solidFill>
              <a:schemeClr val="tx1"/>
            </a:solidFill>
            <a:prstDash val="dash"/>
          </a:ln>
          <a:effectLst/>
        </p:spPr>
      </p:cxnSp>
      <p:cxnSp>
        <p:nvCxnSpPr>
          <p:cNvPr id="248" name="Connecteur droit 247"/>
          <p:cNvCxnSpPr/>
          <p:nvPr/>
        </p:nvCxnSpPr>
        <p:spPr>
          <a:xfrm>
            <a:off x="5770802" y="5670182"/>
            <a:ext cx="421500" cy="0"/>
          </a:xfrm>
          <a:prstGeom prst="line">
            <a:avLst/>
          </a:prstGeom>
          <a:noFill/>
          <a:ln w="9525" cap="flat" cmpd="sng" algn="ctr">
            <a:solidFill>
              <a:schemeClr val="tx1"/>
            </a:solidFill>
            <a:prstDash val="solid"/>
          </a:ln>
          <a:effectLst/>
        </p:spPr>
      </p:cxnSp>
      <p:sp>
        <p:nvSpPr>
          <p:cNvPr id="250" name="Rectangle 1217"/>
          <p:cNvSpPr>
            <a:spLocks noChangeArrowheads="1"/>
          </p:cNvSpPr>
          <p:nvPr/>
        </p:nvSpPr>
        <p:spPr bwMode="auto">
          <a:xfrm>
            <a:off x="3744065" y="5723953"/>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Arial Unicode MS" pitchFamily="34" charset="-128"/>
              <a:cs typeface="+mn-cs"/>
            </a:endParaRPr>
          </a:p>
        </p:txBody>
      </p:sp>
      <p:sp>
        <p:nvSpPr>
          <p:cNvPr id="251" name="Rectangle 1220"/>
          <p:cNvSpPr>
            <a:spLocks noChangeArrowheads="1"/>
          </p:cNvSpPr>
          <p:nvPr/>
        </p:nvSpPr>
        <p:spPr bwMode="auto">
          <a:xfrm>
            <a:off x="3736921" y="5717603"/>
            <a:ext cx="3063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fr-FR" altLang="fr-FR" sz="1400" b="0" dirty="0" smtClean="0">
                <a:solidFill>
                  <a:prstClr val="black"/>
                </a:solidFill>
                <a:latin typeface="Arial" charset="0"/>
                <a:cs typeface="+mn-cs"/>
              </a:rPr>
              <a:t>P</a:t>
            </a:r>
            <a:endParaRPr lang="fr-FR" altLang="fr-FR" sz="1400" b="0" dirty="0">
              <a:solidFill>
                <a:prstClr val="black"/>
              </a:solidFill>
              <a:latin typeface="Arial" charset="0"/>
              <a:cs typeface="+mn-cs"/>
            </a:endParaRPr>
          </a:p>
        </p:txBody>
      </p:sp>
      <p:sp>
        <p:nvSpPr>
          <p:cNvPr id="252" name="Line 1218"/>
          <p:cNvSpPr>
            <a:spLocks noChangeShapeType="1"/>
          </p:cNvSpPr>
          <p:nvPr/>
        </p:nvSpPr>
        <p:spPr bwMode="auto">
          <a:xfrm flipV="1">
            <a:off x="3890115" y="5528691"/>
            <a:ext cx="0" cy="188912"/>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253" name="Rectangle 268"/>
          <p:cNvSpPr>
            <a:spLocks noChangeArrowheads="1"/>
          </p:cNvSpPr>
          <p:nvPr/>
        </p:nvSpPr>
        <p:spPr bwMode="auto">
          <a:xfrm>
            <a:off x="5835502" y="5848347"/>
            <a:ext cx="292100" cy="2921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fr-FR" altLang="fr-FR" sz="1400" b="0" i="0" u="none" strike="noStrike" kern="0" cap="none" spc="0" normalizeH="0" baseline="0" noProof="0">
              <a:ln>
                <a:noFill/>
              </a:ln>
              <a:solidFill>
                <a:prstClr val="black"/>
              </a:solidFill>
              <a:effectLst/>
              <a:uLnTx/>
              <a:uFillTx/>
              <a:latin typeface="Calibri" pitchFamily="34" charset="0"/>
              <a:cs typeface="+mn-cs"/>
            </a:endParaRPr>
          </a:p>
        </p:txBody>
      </p:sp>
      <p:sp>
        <p:nvSpPr>
          <p:cNvPr id="254" name="Line 269"/>
          <p:cNvSpPr>
            <a:spLocks noChangeShapeType="1"/>
          </p:cNvSpPr>
          <p:nvPr/>
        </p:nvSpPr>
        <p:spPr bwMode="auto">
          <a:xfrm flipV="1">
            <a:off x="5981552" y="5683247"/>
            <a:ext cx="0" cy="144463"/>
          </a:xfrm>
          <a:prstGeom prst="line">
            <a:avLst/>
          </a:prstGeom>
          <a:noFill/>
          <a:ln w="12700">
            <a:solidFill>
              <a:sysClr val="windowText" lastClr="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255" name="Freeform 270"/>
          <p:cNvSpPr>
            <a:spLocks/>
          </p:cNvSpPr>
          <p:nvPr/>
        </p:nvSpPr>
        <p:spPr bwMode="auto">
          <a:xfrm>
            <a:off x="5904559" y="5678485"/>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 name="T12" fmla="*/ 0 w 97"/>
              <a:gd name="T13" fmla="*/ 0 h 49"/>
              <a:gd name="T14" fmla="*/ 97 w 97"/>
              <a:gd name="T15" fmla="*/ 49 h 49"/>
            </a:gdLst>
            <a:ahLst/>
            <a:cxnLst>
              <a:cxn ang="T8">
                <a:pos x="T0" y="T1"/>
              </a:cxn>
              <a:cxn ang="T9">
                <a:pos x="T2" y="T3"/>
              </a:cxn>
              <a:cxn ang="T10">
                <a:pos x="T4" y="T5"/>
              </a:cxn>
              <a:cxn ang="T11">
                <a:pos x="T6" y="T7"/>
              </a:cxn>
            </a:cxnLst>
            <a:rect l="T12" t="T13" r="T14" b="T15"/>
            <a:pathLst>
              <a:path w="97" h="49">
                <a:moveTo>
                  <a:pt x="0" y="0"/>
                </a:moveTo>
                <a:lnTo>
                  <a:pt x="96" y="0"/>
                </a:lnTo>
                <a:lnTo>
                  <a:pt x="48" y="48"/>
                </a:lnTo>
                <a:lnTo>
                  <a:pt x="0" y="0"/>
                </a:lnTo>
              </a:path>
            </a:pathLst>
          </a:custGeom>
          <a:solidFill>
            <a:sysClr val="windowText" lastClr="000000"/>
          </a:solidFill>
          <a:ln w="12700" cap="rnd" cmpd="sng">
            <a:solidFill>
              <a:sysClr val="windowText" lastClr="000000"/>
            </a:solidFill>
            <a:prstDash val="solid"/>
            <a:round/>
            <a:headEnd type="none" w="sm" len="sm"/>
            <a:tailEnd type="none" w="sm" len="sm"/>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prstClr val="black"/>
              </a:solidFill>
              <a:effectLst/>
              <a:uLnTx/>
              <a:uFillTx/>
              <a:latin typeface="Calibri"/>
              <a:cs typeface="+mn-cs"/>
            </a:endParaRPr>
          </a:p>
        </p:txBody>
      </p:sp>
      <p:sp>
        <p:nvSpPr>
          <p:cNvPr id="256" name="Rectangle 271"/>
          <p:cNvSpPr>
            <a:spLocks noChangeArrowheads="1"/>
          </p:cNvSpPr>
          <p:nvPr/>
        </p:nvSpPr>
        <p:spPr bwMode="auto">
          <a:xfrm>
            <a:off x="5847701" y="5853110"/>
            <a:ext cx="2677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fontAlgn="auto">
              <a:spcBef>
                <a:spcPct val="0"/>
              </a:spcBef>
              <a:spcAft>
                <a:spcPts val="0"/>
              </a:spcAft>
              <a:buFontTx/>
              <a:buNone/>
            </a:pPr>
            <a:r>
              <a:rPr lang="en-US" altLang="fr-FR" sz="1400" b="0" dirty="0" smtClean="0">
                <a:solidFill>
                  <a:prstClr val="black"/>
                </a:solidFill>
                <a:latin typeface="Calibri" pitchFamily="34" charset="0"/>
                <a:cs typeface="+mn-cs"/>
              </a:rPr>
              <a:t>S</a:t>
            </a:r>
            <a:endParaRPr lang="en-US" altLang="fr-FR" sz="1400" b="0" dirty="0">
              <a:solidFill>
                <a:prstClr val="black"/>
              </a:solidFill>
              <a:latin typeface="Calibri" pitchFamily="34" charset="0"/>
              <a:cs typeface="+mn-cs"/>
            </a:endParaRPr>
          </a:p>
        </p:txBody>
      </p:sp>
      <p:cxnSp>
        <p:nvCxnSpPr>
          <p:cNvPr id="257" name="Connecteur droit 256"/>
          <p:cNvCxnSpPr/>
          <p:nvPr/>
        </p:nvCxnSpPr>
        <p:spPr>
          <a:xfrm>
            <a:off x="3180592" y="5435542"/>
            <a:ext cx="0" cy="51418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58" name="Rectangle 313"/>
          <p:cNvSpPr>
            <a:spLocks noChangeArrowheads="1"/>
          </p:cNvSpPr>
          <p:nvPr/>
        </p:nvSpPr>
        <p:spPr bwMode="auto">
          <a:xfrm>
            <a:off x="868750" y="5157004"/>
            <a:ext cx="181450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59" name="Rectangle 311"/>
          <p:cNvSpPr>
            <a:spLocks noChangeArrowheads="1"/>
          </p:cNvSpPr>
          <p:nvPr/>
        </p:nvSpPr>
        <p:spPr bwMode="auto">
          <a:xfrm>
            <a:off x="1856230" y="5153829"/>
            <a:ext cx="827021"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P   S   T</a:t>
            </a:r>
            <a:endParaRPr lang="fr-FR" altLang="fr-FR" sz="1400" b="0" dirty="0">
              <a:latin typeface="Arial" panose="020B0604020202020204" pitchFamily="34" charset="0"/>
              <a:cs typeface="Arial" panose="020B0604020202020204" pitchFamily="34" charset="0"/>
            </a:endParaRPr>
          </a:p>
        </p:txBody>
      </p:sp>
      <p:sp>
        <p:nvSpPr>
          <p:cNvPr id="260" name="Rectangle 312"/>
          <p:cNvSpPr>
            <a:spLocks noChangeArrowheads="1"/>
          </p:cNvSpPr>
          <p:nvPr/>
        </p:nvSpPr>
        <p:spPr bwMode="auto">
          <a:xfrm>
            <a:off x="1151326" y="5155416"/>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t4s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261" name="Line 314"/>
          <p:cNvSpPr>
            <a:spLocks noChangeShapeType="1"/>
          </p:cNvSpPr>
          <p:nvPr/>
        </p:nvSpPr>
        <p:spPr bwMode="auto">
          <a:xfrm>
            <a:off x="1167201" y="515541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62" name="Line 315"/>
          <p:cNvSpPr>
            <a:spLocks noChangeShapeType="1"/>
          </p:cNvSpPr>
          <p:nvPr/>
        </p:nvSpPr>
        <p:spPr bwMode="auto">
          <a:xfrm>
            <a:off x="1883255" y="515541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grpSp>
        <p:nvGrpSpPr>
          <p:cNvPr id="263" name="Group 317"/>
          <p:cNvGrpSpPr>
            <a:grpSpLocks/>
          </p:cNvGrpSpPr>
          <p:nvPr/>
        </p:nvGrpSpPr>
        <p:grpSpPr bwMode="auto">
          <a:xfrm>
            <a:off x="922726" y="5212566"/>
            <a:ext cx="190500" cy="192088"/>
            <a:chOff x="4360" y="1124"/>
            <a:chExt cx="120" cy="120"/>
          </a:xfrm>
        </p:grpSpPr>
        <p:sp>
          <p:nvSpPr>
            <p:cNvPr id="26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6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26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cxnSp>
        <p:nvCxnSpPr>
          <p:cNvPr id="267" name="Connecteur droit avec flèche 266"/>
          <p:cNvCxnSpPr/>
          <p:nvPr/>
        </p:nvCxnSpPr>
        <p:spPr>
          <a:xfrm>
            <a:off x="2674212" y="5298570"/>
            <a:ext cx="59379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68" name="ZoneTexte 267"/>
          <p:cNvSpPr txBox="1"/>
          <p:nvPr/>
        </p:nvSpPr>
        <p:spPr>
          <a:xfrm>
            <a:off x="789420" y="4202188"/>
            <a:ext cx="1532792" cy="338554"/>
          </a:xfrm>
          <a:prstGeom prst="rect">
            <a:avLst/>
          </a:prstGeom>
          <a:noFill/>
        </p:spPr>
        <p:txBody>
          <a:bodyPr wrap="none" rtlCol="0">
            <a:spAutoFit/>
          </a:bodyPr>
          <a:lstStyle/>
          <a:p>
            <a:r>
              <a:rPr lang="fr-FR" sz="1600" dirty="0" smtClean="0"/>
              <a:t>2x </a:t>
            </a:r>
            <a:r>
              <a:rPr lang="fr-FR" sz="1600" dirty="0" smtClean="0">
                <a:sym typeface="Symbol"/>
              </a:rPr>
              <a:t></a:t>
            </a:r>
            <a:r>
              <a:rPr lang="fr-FR" sz="1600" dirty="0" smtClean="0">
                <a:latin typeface="Arial" panose="020B0604020202020204" pitchFamily="34" charset="0"/>
                <a:cs typeface="Arial" panose="020B0604020202020204" pitchFamily="34" charset="0"/>
                <a:sym typeface="Symbol"/>
              </a:rPr>
              <a:t>s1</a:t>
            </a:r>
            <a:r>
              <a:rPr lang="fr-FR" sz="1600" dirty="0" smtClean="0">
                <a:latin typeface="Arial Unicode MS"/>
                <a:ea typeface="Arial Unicode MS"/>
                <a:cs typeface="Arial Unicode MS"/>
                <a:sym typeface="Symbol"/>
              </a:rPr>
              <a:t>Ⓜ</a:t>
            </a:r>
            <a:r>
              <a:rPr lang="fr-FR" sz="1600" dirty="0" smtClean="0">
                <a:sym typeface="Symbol"/>
              </a:rPr>
              <a:t>, </a:t>
            </a:r>
            <a:r>
              <a:rPr lang="fr-FR" sz="1600" dirty="0" smtClean="0">
                <a:latin typeface="Arial" panose="020B0604020202020204" pitchFamily="34" charset="0"/>
                <a:cs typeface="Arial" panose="020B0604020202020204" pitchFamily="34" charset="0"/>
                <a:sym typeface="Symbol"/>
              </a:rPr>
              <a:t>s2</a:t>
            </a:r>
            <a:r>
              <a:rPr lang="fr-FR" sz="1600" dirty="0" smtClean="0">
                <a:latin typeface="Arial Unicode MS"/>
                <a:ea typeface="Arial Unicode MS"/>
                <a:cs typeface="Arial Unicode MS"/>
                <a:sym typeface="Symbol"/>
              </a:rPr>
              <a:t>Ⓛ</a:t>
            </a:r>
            <a:endParaRPr lang="fr-FR" sz="1600" dirty="0"/>
          </a:p>
        </p:txBody>
      </p:sp>
      <p:sp>
        <p:nvSpPr>
          <p:cNvPr id="272" name="Line 199"/>
          <p:cNvSpPr>
            <a:spLocks noChangeShapeType="1"/>
          </p:cNvSpPr>
          <p:nvPr/>
        </p:nvSpPr>
        <p:spPr bwMode="auto">
          <a:xfrm flipV="1">
            <a:off x="3167117" y="4648834"/>
            <a:ext cx="0" cy="483844"/>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cxnSp>
        <p:nvCxnSpPr>
          <p:cNvPr id="273" name="Connecteur droit 272"/>
          <p:cNvCxnSpPr>
            <a:endCxn id="275" idx="1"/>
          </p:cNvCxnSpPr>
          <p:nvPr/>
        </p:nvCxnSpPr>
        <p:spPr>
          <a:xfrm>
            <a:off x="3115666" y="4656175"/>
            <a:ext cx="150858" cy="36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74" name="Rectangle 11"/>
          <p:cNvSpPr>
            <a:spLocks noChangeArrowheads="1"/>
          </p:cNvSpPr>
          <p:nvPr/>
        </p:nvSpPr>
        <p:spPr bwMode="auto">
          <a:xfrm>
            <a:off x="2892498" y="4576874"/>
            <a:ext cx="212516" cy="308960"/>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800" b="0">
              <a:solidFill>
                <a:srgbClr val="000000"/>
              </a:solidFill>
              <a:latin typeface="Arial" charset="0"/>
            </a:endParaRPr>
          </a:p>
        </p:txBody>
      </p:sp>
      <p:sp>
        <p:nvSpPr>
          <p:cNvPr id="275" name="Forme libre 274"/>
          <p:cNvSpPr/>
          <p:nvPr/>
        </p:nvSpPr>
        <p:spPr>
          <a:xfrm>
            <a:off x="3266524" y="4656535"/>
            <a:ext cx="218903" cy="485775"/>
          </a:xfrm>
          <a:custGeom>
            <a:avLst/>
            <a:gdLst>
              <a:gd name="connsiteX0" fmla="*/ 0 w 314325"/>
              <a:gd name="connsiteY0" fmla="*/ 476250 h 485775"/>
              <a:gd name="connsiteX1" fmla="*/ 0 w 314325"/>
              <a:gd name="connsiteY1" fmla="*/ 0 h 485775"/>
              <a:gd name="connsiteX2" fmla="*/ 314325 w 314325"/>
              <a:gd name="connsiteY2" fmla="*/ 0 h 485775"/>
              <a:gd name="connsiteX3" fmla="*/ 314325 w 314325"/>
              <a:gd name="connsiteY3" fmla="*/ 485775 h 485775"/>
            </a:gdLst>
            <a:ahLst/>
            <a:cxnLst>
              <a:cxn ang="0">
                <a:pos x="connsiteX0" y="connsiteY0"/>
              </a:cxn>
              <a:cxn ang="0">
                <a:pos x="connsiteX1" y="connsiteY1"/>
              </a:cxn>
              <a:cxn ang="0">
                <a:pos x="connsiteX2" y="connsiteY2"/>
              </a:cxn>
              <a:cxn ang="0">
                <a:pos x="connsiteX3" y="connsiteY3"/>
              </a:cxn>
            </a:cxnLst>
            <a:rect l="l" t="t" r="r" b="b"/>
            <a:pathLst>
              <a:path w="314325" h="485775">
                <a:moveTo>
                  <a:pt x="0" y="476250"/>
                </a:moveTo>
                <a:lnTo>
                  <a:pt x="0" y="0"/>
                </a:lnTo>
                <a:lnTo>
                  <a:pt x="314325" y="0"/>
                </a:lnTo>
                <a:lnTo>
                  <a:pt x="314325" y="485775"/>
                </a:lnTo>
              </a:path>
            </a:pathLst>
          </a:custGeom>
          <a:noFill/>
          <a:ln w="12700">
            <a:solidFill>
              <a:schemeClr val="tx1"/>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7" name="ZoneTexte 276"/>
          <p:cNvSpPr txBox="1"/>
          <p:nvPr/>
        </p:nvSpPr>
        <p:spPr>
          <a:xfrm rot="16200000">
            <a:off x="2646307" y="4721292"/>
            <a:ext cx="678391" cy="369332"/>
          </a:xfrm>
          <a:prstGeom prst="rect">
            <a:avLst/>
          </a:prstGeom>
          <a:noFill/>
        </p:spPr>
        <p:txBody>
          <a:bodyPr wrap="none" rtlCol="0">
            <a:spAutoFit/>
          </a:bodyPr>
          <a:lstStyle/>
          <a:p>
            <a:r>
              <a:rPr lang="fr-FR" dirty="0" smtClean="0">
                <a:latin typeface="Arial Unicode MS"/>
                <a:ea typeface="Arial Unicode MS"/>
                <a:cs typeface="Arial Unicode MS"/>
              </a:rPr>
              <a:t>Ⓟ </a:t>
            </a:r>
            <a:r>
              <a:rPr lang="fr-FR" sz="1400" dirty="0" smtClean="0">
                <a:latin typeface="Arial Unicode MS"/>
                <a:ea typeface="Arial Unicode MS"/>
                <a:cs typeface="Arial Unicode MS"/>
              </a:rPr>
              <a:t>10</a:t>
            </a:r>
            <a:endParaRPr lang="fr-FR" sz="1400" dirty="0"/>
          </a:p>
        </p:txBody>
      </p:sp>
      <p:sp>
        <p:nvSpPr>
          <p:cNvPr id="282" name="Line 315"/>
          <p:cNvSpPr>
            <a:spLocks noChangeShapeType="1"/>
          </p:cNvSpPr>
          <p:nvPr/>
        </p:nvSpPr>
        <p:spPr bwMode="auto">
          <a:xfrm>
            <a:off x="2112774" y="515357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sp>
        <p:nvSpPr>
          <p:cNvPr id="283" name="Line 315"/>
          <p:cNvSpPr>
            <a:spLocks noChangeShapeType="1"/>
          </p:cNvSpPr>
          <p:nvPr/>
        </p:nvSpPr>
        <p:spPr bwMode="auto">
          <a:xfrm>
            <a:off x="2397378" y="515174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sp>
        <p:nvSpPr>
          <p:cNvPr id="284" name="Rectangle 313"/>
          <p:cNvSpPr>
            <a:spLocks noChangeArrowheads="1"/>
          </p:cNvSpPr>
          <p:nvPr/>
        </p:nvSpPr>
        <p:spPr bwMode="auto">
          <a:xfrm>
            <a:off x="868074" y="4850173"/>
            <a:ext cx="130327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85" name="Rectangle 311"/>
          <p:cNvSpPr>
            <a:spLocks noChangeArrowheads="1"/>
          </p:cNvSpPr>
          <p:nvPr/>
        </p:nvSpPr>
        <p:spPr bwMode="auto">
          <a:xfrm>
            <a:off x="1855553" y="4846998"/>
            <a:ext cx="31579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D</a:t>
            </a:r>
            <a:endParaRPr lang="fr-FR" altLang="fr-FR" sz="1400" b="0" dirty="0">
              <a:latin typeface="Arial" panose="020B0604020202020204" pitchFamily="34" charset="0"/>
              <a:cs typeface="Arial" panose="020B0604020202020204" pitchFamily="34" charset="0"/>
            </a:endParaRPr>
          </a:p>
        </p:txBody>
      </p:sp>
      <p:sp>
        <p:nvSpPr>
          <p:cNvPr id="286" name="Rectangle 312"/>
          <p:cNvSpPr>
            <a:spLocks noChangeArrowheads="1"/>
          </p:cNvSpPr>
          <p:nvPr/>
        </p:nvSpPr>
        <p:spPr bwMode="auto">
          <a:xfrm>
            <a:off x="1150649" y="4848585"/>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t3s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287" name="Line 314"/>
          <p:cNvSpPr>
            <a:spLocks noChangeShapeType="1"/>
          </p:cNvSpPr>
          <p:nvPr/>
        </p:nvSpPr>
        <p:spPr bwMode="auto">
          <a:xfrm>
            <a:off x="1166524" y="4848585"/>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88" name="Line 315"/>
          <p:cNvSpPr>
            <a:spLocks noChangeShapeType="1"/>
          </p:cNvSpPr>
          <p:nvPr/>
        </p:nvSpPr>
        <p:spPr bwMode="auto">
          <a:xfrm>
            <a:off x="1882578" y="4848585"/>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grpSp>
        <p:nvGrpSpPr>
          <p:cNvPr id="289" name="Group 317"/>
          <p:cNvGrpSpPr>
            <a:grpSpLocks/>
          </p:cNvGrpSpPr>
          <p:nvPr/>
        </p:nvGrpSpPr>
        <p:grpSpPr bwMode="auto">
          <a:xfrm>
            <a:off x="922049" y="4905735"/>
            <a:ext cx="190500" cy="192088"/>
            <a:chOff x="4360" y="1124"/>
            <a:chExt cx="120" cy="120"/>
          </a:xfrm>
        </p:grpSpPr>
        <p:sp>
          <p:nvSpPr>
            <p:cNvPr id="290"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91"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292"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295" name="Rectangle 104"/>
          <p:cNvSpPr>
            <a:spLocks noChangeArrowheads="1"/>
          </p:cNvSpPr>
          <p:nvPr/>
        </p:nvSpPr>
        <p:spPr bwMode="auto">
          <a:xfrm>
            <a:off x="6993099" y="4324544"/>
            <a:ext cx="424796"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t</a:t>
            </a:r>
            <a:r>
              <a:rPr lang="fr-FR" altLang="fr-FR" sz="1400" b="0" dirty="0" smtClean="0">
                <a:latin typeface="Arial" charset="0"/>
              </a:rPr>
              <a:t>1s</a:t>
            </a:r>
            <a:endParaRPr lang="fr-FR" altLang="fr-FR" sz="1400" b="0" dirty="0">
              <a:latin typeface="Arial" charset="0"/>
            </a:endParaRPr>
          </a:p>
        </p:txBody>
      </p:sp>
      <p:sp>
        <p:nvSpPr>
          <p:cNvPr id="296" name="Rectangle 105"/>
          <p:cNvSpPr>
            <a:spLocks noChangeArrowheads="1"/>
          </p:cNvSpPr>
          <p:nvPr/>
        </p:nvSpPr>
        <p:spPr bwMode="auto">
          <a:xfrm>
            <a:off x="6667368" y="4330894"/>
            <a:ext cx="798559"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297" name="Line 106"/>
          <p:cNvSpPr>
            <a:spLocks noChangeShapeType="1"/>
          </p:cNvSpPr>
          <p:nvPr/>
        </p:nvSpPr>
        <p:spPr bwMode="auto">
          <a:xfrm>
            <a:off x="7009184" y="432454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298" name="Freeform 107"/>
          <p:cNvSpPr>
            <a:spLocks/>
          </p:cNvSpPr>
          <p:nvPr/>
        </p:nvSpPr>
        <p:spPr bwMode="auto">
          <a:xfrm>
            <a:off x="6707349" y="4399156"/>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grpSp>
        <p:nvGrpSpPr>
          <p:cNvPr id="299" name="Groupe 298"/>
          <p:cNvGrpSpPr/>
          <p:nvPr/>
        </p:nvGrpSpPr>
        <p:grpSpPr>
          <a:xfrm>
            <a:off x="7150135" y="4626035"/>
            <a:ext cx="315792" cy="432244"/>
            <a:chOff x="4958732" y="3486545"/>
            <a:chExt cx="315792" cy="432244"/>
          </a:xfrm>
        </p:grpSpPr>
        <p:sp>
          <p:nvSpPr>
            <p:cNvPr id="300"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01"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02"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03"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grpSp>
      <p:sp>
        <p:nvSpPr>
          <p:cNvPr id="304" name="Freeform 870"/>
          <p:cNvSpPr>
            <a:spLocks/>
          </p:cNvSpPr>
          <p:nvPr/>
        </p:nvSpPr>
        <p:spPr bwMode="auto">
          <a:xfrm>
            <a:off x="5770803" y="4478753"/>
            <a:ext cx="890798" cy="619070"/>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305" name="Connecteur droit avec flèche 304"/>
          <p:cNvCxnSpPr/>
          <p:nvPr/>
        </p:nvCxnSpPr>
        <p:spPr>
          <a:xfrm flipH="1">
            <a:off x="7099698" y="4106725"/>
            <a:ext cx="242167" cy="187456"/>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13" name="ZoneTexte 312"/>
          <p:cNvSpPr txBox="1"/>
          <p:nvPr/>
        </p:nvSpPr>
        <p:spPr>
          <a:xfrm>
            <a:off x="683796" y="3745924"/>
            <a:ext cx="1863500" cy="369332"/>
          </a:xfrm>
          <a:prstGeom prst="rect">
            <a:avLst/>
          </a:prstGeom>
          <a:noFill/>
        </p:spPr>
        <p:txBody>
          <a:bodyPr wrap="square" rtlCol="0">
            <a:spAutoFit/>
          </a:bodyPr>
          <a:lstStyle/>
          <a:p>
            <a:r>
              <a:rPr lang="fr-FR" dirty="0" smtClean="0">
                <a:solidFill>
                  <a:srgbClr val="0070C0"/>
                </a:solidFill>
              </a:rPr>
              <a:t>Serrage des pions</a:t>
            </a:r>
            <a:endParaRPr lang="fr-FR" dirty="0">
              <a:solidFill>
                <a:srgbClr val="0070C0"/>
              </a:solidFill>
            </a:endParaRPr>
          </a:p>
        </p:txBody>
      </p:sp>
      <p:cxnSp>
        <p:nvCxnSpPr>
          <p:cNvPr id="314" name="Connecteur droit avec flèche 313"/>
          <p:cNvCxnSpPr/>
          <p:nvPr/>
        </p:nvCxnSpPr>
        <p:spPr>
          <a:xfrm>
            <a:off x="1618674" y="4122975"/>
            <a:ext cx="82821" cy="155413"/>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315" name="Connecteur droit avec flèche 314"/>
          <p:cNvCxnSpPr>
            <a:endCxn id="284" idx="1"/>
          </p:cNvCxnSpPr>
          <p:nvPr/>
        </p:nvCxnSpPr>
        <p:spPr>
          <a:xfrm>
            <a:off x="425324" y="3257580"/>
            <a:ext cx="442750" cy="1743406"/>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16" name="ZoneTexte 315"/>
          <p:cNvSpPr txBox="1"/>
          <p:nvPr/>
        </p:nvSpPr>
        <p:spPr>
          <a:xfrm>
            <a:off x="7674618" y="4324544"/>
            <a:ext cx="442750" cy="307777"/>
          </a:xfrm>
          <a:prstGeom prst="rect">
            <a:avLst/>
          </a:prstGeom>
          <a:noFill/>
        </p:spPr>
        <p:txBody>
          <a:bodyPr wrap="square" rtlCol="0">
            <a:spAutoFit/>
          </a:bodyPr>
          <a:lstStyle/>
          <a:p>
            <a:r>
              <a:rPr lang="fr-FR" sz="1400" dirty="0" smtClean="0"/>
              <a:t>(1)</a:t>
            </a:r>
            <a:endParaRPr lang="fr-FR" sz="1400" dirty="0"/>
          </a:p>
        </p:txBody>
      </p:sp>
      <p:sp>
        <p:nvSpPr>
          <p:cNvPr id="318" name="ZoneTexte 317"/>
          <p:cNvSpPr txBox="1"/>
          <p:nvPr/>
        </p:nvSpPr>
        <p:spPr>
          <a:xfrm>
            <a:off x="354683" y="5134142"/>
            <a:ext cx="442750" cy="307777"/>
          </a:xfrm>
          <a:prstGeom prst="rect">
            <a:avLst/>
          </a:prstGeom>
          <a:noFill/>
        </p:spPr>
        <p:txBody>
          <a:bodyPr wrap="square" rtlCol="0">
            <a:spAutoFit/>
          </a:bodyPr>
          <a:lstStyle/>
          <a:p>
            <a:r>
              <a:rPr lang="fr-FR" sz="1400" dirty="0" smtClean="0"/>
              <a:t>(5)</a:t>
            </a:r>
            <a:endParaRPr lang="fr-FR" sz="1400" dirty="0"/>
          </a:p>
        </p:txBody>
      </p:sp>
      <p:sp>
        <p:nvSpPr>
          <p:cNvPr id="320" name="Rectangle 319"/>
          <p:cNvSpPr/>
          <p:nvPr/>
        </p:nvSpPr>
        <p:spPr bwMode="auto">
          <a:xfrm>
            <a:off x="6978373" y="5377716"/>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321" name="Line 123"/>
          <p:cNvSpPr>
            <a:spLocks noChangeShapeType="1"/>
          </p:cNvSpPr>
          <p:nvPr/>
        </p:nvSpPr>
        <p:spPr bwMode="auto">
          <a:xfrm>
            <a:off x="7063985" y="5323584"/>
            <a:ext cx="0" cy="83396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322" name="ZoneTexte 321"/>
          <p:cNvSpPr txBox="1"/>
          <p:nvPr/>
        </p:nvSpPr>
        <p:spPr>
          <a:xfrm>
            <a:off x="6562425" y="512101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(c)</a:t>
            </a:r>
            <a:endParaRPr lang="fr-FR" sz="1200" dirty="0">
              <a:latin typeface="Arial" panose="020B0604020202020204" pitchFamily="34" charset="0"/>
              <a:cs typeface="Arial" panose="020B0604020202020204" pitchFamily="34" charset="0"/>
            </a:endParaRPr>
          </a:p>
        </p:txBody>
      </p:sp>
      <p:cxnSp>
        <p:nvCxnSpPr>
          <p:cNvPr id="323" name="Connecteur droit avec flèche 322"/>
          <p:cNvCxnSpPr/>
          <p:nvPr/>
        </p:nvCxnSpPr>
        <p:spPr bwMode="auto">
          <a:xfrm flipH="1">
            <a:off x="7148036" y="5814140"/>
            <a:ext cx="1458644" cy="0"/>
          </a:xfrm>
          <a:prstGeom prst="straightConnector1">
            <a:avLst/>
          </a:prstGeom>
          <a:noFill/>
          <a:ln w="9525" cap="flat" cmpd="sng" algn="ctr">
            <a:solidFill>
              <a:schemeClr val="tx1"/>
            </a:solidFill>
            <a:prstDash val="solid"/>
            <a:round/>
            <a:headEnd type="none" w="med" len="med"/>
            <a:tailEnd type="arrow"/>
          </a:ln>
          <a:effectLst/>
        </p:spPr>
      </p:cxnSp>
      <p:sp>
        <p:nvSpPr>
          <p:cNvPr id="324" name="Rectangle 153"/>
          <p:cNvSpPr>
            <a:spLocks noChangeArrowheads="1"/>
          </p:cNvSpPr>
          <p:nvPr/>
        </p:nvSpPr>
        <p:spPr bwMode="auto">
          <a:xfrm>
            <a:off x="7197846" y="5440094"/>
            <a:ext cx="158845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a:solidFill>
                  <a:schemeClr val="tx1"/>
                </a:solidFill>
                <a:latin typeface="Arial Unicode MS"/>
                <a:ea typeface="Arial Unicode MS"/>
                <a:cs typeface="Arial Unicode MS"/>
                <a:sym typeface="CATIA Symbols" pitchFamily="2" charset="2"/>
              </a:rPr>
              <a:t>Ⓜ</a:t>
            </a:r>
            <a:r>
              <a:rPr lang="fr-FR" altLang="fr-FR" b="0" dirty="0" smtClean="0">
                <a:solidFill>
                  <a:schemeClr val="tx1"/>
                </a:solidFill>
                <a:sym typeface="CATIA Symbols" pitchFamily="2" charset="2"/>
              </a:rPr>
              <a:t>, </a:t>
            </a:r>
            <a:r>
              <a:rPr lang="fr-FR" altLang="fr-FR" b="0" dirty="0" smtClean="0">
                <a:solidFill>
                  <a:schemeClr val="tx1"/>
                </a:solidFill>
                <a:latin typeface="Symbol" pitchFamily="18" charset="2"/>
              </a:rPr>
              <a:t>Æ</a:t>
            </a:r>
            <a:r>
              <a:rPr lang="fr-FR" altLang="fr-FR" b="0" dirty="0" smtClean="0">
                <a:solidFill>
                  <a:schemeClr val="tx1"/>
                </a:solidFill>
              </a:rPr>
              <a:t>p2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sp>
        <p:nvSpPr>
          <p:cNvPr id="325" name="ZoneTexte 324"/>
          <p:cNvSpPr txBox="1"/>
          <p:nvPr/>
        </p:nvSpPr>
        <p:spPr>
          <a:xfrm>
            <a:off x="168574" y="3772789"/>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a:t>
            </a:r>
            <a:endParaRPr lang="fr-FR" sz="1200" dirty="0">
              <a:latin typeface="Arial" panose="020B0604020202020204" pitchFamily="34" charset="0"/>
              <a:cs typeface="Arial" panose="020B0604020202020204" pitchFamily="34" charset="0"/>
            </a:endParaRPr>
          </a:p>
        </p:txBody>
      </p:sp>
      <p:sp>
        <p:nvSpPr>
          <p:cNvPr id="326" name="ZoneTexte 325"/>
          <p:cNvSpPr txBox="1"/>
          <p:nvPr/>
        </p:nvSpPr>
        <p:spPr>
          <a:xfrm>
            <a:off x="274481" y="771575"/>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(a)</a:t>
            </a:r>
            <a:endParaRPr lang="fr-FR" sz="1200" dirty="0">
              <a:latin typeface="Arial" panose="020B0604020202020204" pitchFamily="34" charset="0"/>
              <a:cs typeface="Arial" panose="020B0604020202020204" pitchFamily="34" charset="0"/>
            </a:endParaRPr>
          </a:p>
        </p:txBody>
      </p:sp>
      <p:grpSp>
        <p:nvGrpSpPr>
          <p:cNvPr id="327" name="Group 88"/>
          <p:cNvGrpSpPr>
            <a:grpSpLocks/>
          </p:cNvGrpSpPr>
          <p:nvPr/>
        </p:nvGrpSpPr>
        <p:grpSpPr bwMode="auto">
          <a:xfrm>
            <a:off x="951272" y="4626111"/>
            <a:ext cx="144462" cy="144463"/>
            <a:chOff x="2949" y="2061"/>
            <a:chExt cx="91" cy="91"/>
          </a:xfrm>
        </p:grpSpPr>
        <p:sp>
          <p:nvSpPr>
            <p:cNvPr id="328"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29"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30" name="Rectangle 313"/>
          <p:cNvSpPr>
            <a:spLocks noChangeArrowheads="1"/>
          </p:cNvSpPr>
          <p:nvPr/>
        </p:nvSpPr>
        <p:spPr bwMode="auto">
          <a:xfrm>
            <a:off x="868339" y="4545857"/>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331" name="Rectangle 311"/>
          <p:cNvSpPr>
            <a:spLocks noChangeArrowheads="1"/>
          </p:cNvSpPr>
          <p:nvPr/>
        </p:nvSpPr>
        <p:spPr bwMode="auto">
          <a:xfrm>
            <a:off x="1865343" y="4542682"/>
            <a:ext cx="31579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D</a:t>
            </a:r>
            <a:endParaRPr lang="fr-FR" altLang="fr-FR" sz="1400" b="0" dirty="0">
              <a:latin typeface="Arial" panose="020B0604020202020204" pitchFamily="34" charset="0"/>
              <a:cs typeface="Arial" panose="020B0604020202020204" pitchFamily="34" charset="0"/>
            </a:endParaRPr>
          </a:p>
        </p:txBody>
      </p:sp>
      <p:sp>
        <p:nvSpPr>
          <p:cNvPr id="333" name="Line 314"/>
          <p:cNvSpPr>
            <a:spLocks noChangeShapeType="1"/>
          </p:cNvSpPr>
          <p:nvPr/>
        </p:nvSpPr>
        <p:spPr bwMode="auto">
          <a:xfrm>
            <a:off x="1166789" y="454426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34" name="Line 315"/>
          <p:cNvSpPr>
            <a:spLocks noChangeShapeType="1"/>
          </p:cNvSpPr>
          <p:nvPr/>
        </p:nvSpPr>
        <p:spPr bwMode="auto">
          <a:xfrm>
            <a:off x="1882843" y="454426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336" name="Connecteur droit avec flèche 335"/>
          <p:cNvCxnSpPr>
            <a:endCxn id="330" idx="3"/>
          </p:cNvCxnSpPr>
          <p:nvPr/>
        </p:nvCxnSpPr>
        <p:spPr>
          <a:xfrm flipH="1">
            <a:off x="2181331" y="3772789"/>
            <a:ext cx="617434" cy="923881"/>
          </a:xfrm>
          <a:prstGeom prst="straightConnector1">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37" name="Rectangle 312"/>
          <p:cNvSpPr>
            <a:spLocks noChangeArrowheads="1"/>
          </p:cNvSpPr>
          <p:nvPr/>
        </p:nvSpPr>
        <p:spPr bwMode="auto">
          <a:xfrm>
            <a:off x="1159072" y="4558630"/>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t2s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338" name="ZoneTexte 337"/>
          <p:cNvSpPr txBox="1"/>
          <p:nvPr/>
        </p:nvSpPr>
        <p:spPr>
          <a:xfrm>
            <a:off x="354683" y="4516913"/>
            <a:ext cx="442750" cy="307777"/>
          </a:xfrm>
          <a:prstGeom prst="rect">
            <a:avLst/>
          </a:prstGeom>
          <a:noFill/>
        </p:spPr>
        <p:txBody>
          <a:bodyPr wrap="square" rtlCol="0">
            <a:spAutoFit/>
          </a:bodyPr>
          <a:lstStyle/>
          <a:p>
            <a:r>
              <a:rPr lang="fr-FR" sz="1400" dirty="0" smtClean="0"/>
              <a:t>(2)</a:t>
            </a:r>
            <a:endParaRPr lang="fr-FR" sz="1400" dirty="0"/>
          </a:p>
        </p:txBody>
      </p:sp>
      <p:sp>
        <p:nvSpPr>
          <p:cNvPr id="339" name="ZoneTexte 338"/>
          <p:cNvSpPr txBox="1"/>
          <p:nvPr/>
        </p:nvSpPr>
        <p:spPr>
          <a:xfrm>
            <a:off x="354683" y="4810695"/>
            <a:ext cx="442750" cy="307777"/>
          </a:xfrm>
          <a:prstGeom prst="rect">
            <a:avLst/>
          </a:prstGeom>
          <a:noFill/>
        </p:spPr>
        <p:txBody>
          <a:bodyPr wrap="square" rtlCol="0">
            <a:spAutoFit/>
          </a:bodyPr>
          <a:lstStyle/>
          <a:p>
            <a:r>
              <a:rPr lang="fr-FR" sz="1400" dirty="0" smtClean="0"/>
              <a:t>(3)</a:t>
            </a:r>
            <a:endParaRPr lang="fr-FR" sz="1400" dirty="0"/>
          </a:p>
        </p:txBody>
      </p:sp>
    </p:spTree>
    <p:extLst>
      <p:ext uri="{BB962C8B-B14F-4D97-AF65-F5344CB8AC3E}">
        <p14:creationId xmlns:p14="http://schemas.microsoft.com/office/powerpoint/2010/main" val="251781721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orme libre 13"/>
          <p:cNvSpPr/>
          <p:nvPr/>
        </p:nvSpPr>
        <p:spPr>
          <a:xfrm>
            <a:off x="789418" y="3359314"/>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116"/>
          <p:cNvSpPr>
            <a:spLocks noChangeArrowheads="1"/>
          </p:cNvSpPr>
          <p:nvPr/>
        </p:nvSpPr>
        <p:spPr bwMode="auto">
          <a:xfrm>
            <a:off x="127000" y="127000"/>
            <a:ext cx="4917632"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ANALYSE DES SPECIFICATIONS</a:t>
            </a:r>
            <a:endParaRPr lang="fr-FR" altLang="fr-FR" sz="2400" b="1" dirty="0">
              <a:latin typeface="Arial" charset="0"/>
            </a:endParaRPr>
          </a:p>
        </p:txBody>
      </p:sp>
      <p:sp>
        <p:nvSpPr>
          <p:cNvPr id="6" name="Rectangle 5"/>
          <p:cNvSpPr/>
          <p:nvPr/>
        </p:nvSpPr>
        <p:spPr>
          <a:xfrm>
            <a:off x="895428" y="3359314"/>
            <a:ext cx="196953" cy="3034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248456" y="2909895"/>
            <a:ext cx="1293944" cy="338554"/>
          </a:xfrm>
          <a:prstGeom prst="rect">
            <a:avLst/>
          </a:prstGeom>
          <a:noFill/>
        </p:spPr>
        <p:txBody>
          <a:bodyPr wrap="none" rtlCol="0">
            <a:spAutoFit/>
          </a:bodyPr>
          <a:lstStyle/>
          <a:p>
            <a:r>
              <a:rPr lang="fr-FR" sz="1600" dirty="0" smtClean="0">
                <a:sym typeface="Symbol"/>
              </a:rPr>
              <a:t></a:t>
            </a:r>
            <a:r>
              <a:rPr lang="fr-FR" sz="1600" dirty="0" smtClean="0">
                <a:latin typeface="Arial" panose="020B0604020202020204" pitchFamily="34" charset="0"/>
                <a:cs typeface="Arial" panose="020B0604020202020204" pitchFamily="34" charset="0"/>
                <a:sym typeface="Symbol"/>
              </a:rPr>
              <a:t>s1</a:t>
            </a:r>
            <a:r>
              <a:rPr lang="fr-FR" sz="1600" dirty="0" smtClean="0">
                <a:latin typeface="Arial Unicode MS"/>
                <a:ea typeface="Arial Unicode MS"/>
                <a:cs typeface="Arial Unicode MS"/>
                <a:sym typeface="Symbol"/>
              </a:rPr>
              <a:t>Ⓜ</a:t>
            </a:r>
            <a:r>
              <a:rPr lang="fr-FR" sz="1600" dirty="0" smtClean="0">
                <a:sym typeface="Symbol"/>
              </a:rPr>
              <a:t>, </a:t>
            </a:r>
            <a:r>
              <a:rPr lang="fr-FR" sz="1600" dirty="0" smtClean="0">
                <a:latin typeface="Arial" panose="020B0604020202020204" pitchFamily="34" charset="0"/>
                <a:cs typeface="Arial" panose="020B0604020202020204" pitchFamily="34" charset="0"/>
                <a:sym typeface="Symbol"/>
              </a:rPr>
              <a:t>s2</a:t>
            </a:r>
            <a:r>
              <a:rPr lang="fr-FR" sz="1600" dirty="0" smtClean="0">
                <a:latin typeface="Arial Unicode MS"/>
                <a:ea typeface="Arial Unicode MS"/>
                <a:cs typeface="Arial Unicode MS"/>
                <a:sym typeface="Symbol"/>
              </a:rPr>
              <a:t>Ⓛ</a:t>
            </a:r>
            <a:endParaRPr lang="fr-FR" sz="1600" dirty="0"/>
          </a:p>
        </p:txBody>
      </p:sp>
      <p:sp>
        <p:nvSpPr>
          <p:cNvPr id="11" name="Rectangle 10"/>
          <p:cNvSpPr/>
          <p:nvPr/>
        </p:nvSpPr>
        <p:spPr bwMode="auto">
          <a:xfrm>
            <a:off x="921158" y="1924649"/>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12" name="Line 123"/>
          <p:cNvSpPr>
            <a:spLocks noChangeShapeType="1"/>
          </p:cNvSpPr>
          <p:nvPr/>
        </p:nvSpPr>
        <p:spPr bwMode="auto">
          <a:xfrm>
            <a:off x="1006770" y="1870517"/>
            <a:ext cx="0" cy="83396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3" name="Rectangle 153"/>
          <p:cNvSpPr>
            <a:spLocks noChangeArrowheads="1"/>
          </p:cNvSpPr>
          <p:nvPr/>
        </p:nvSpPr>
        <p:spPr bwMode="auto">
          <a:xfrm>
            <a:off x="298155" y="1503970"/>
            <a:ext cx="1588454"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a:solidFill>
                  <a:schemeClr val="tx1"/>
                </a:solidFill>
                <a:latin typeface="Arial Unicode MS"/>
                <a:ea typeface="Arial Unicode MS"/>
                <a:cs typeface="Arial Unicode MS"/>
                <a:sym typeface="CATIA Symbols" pitchFamily="2" charset="2"/>
              </a:rPr>
              <a:t>Ⓜ</a:t>
            </a:r>
            <a:r>
              <a:rPr lang="fr-FR" altLang="fr-FR" b="0" dirty="0" smtClean="0">
                <a:solidFill>
                  <a:schemeClr val="tx1"/>
                </a:solidFill>
                <a:sym typeface="CATIA Symbols" pitchFamily="2" charset="2"/>
              </a:rPr>
              <a:t>, </a:t>
            </a:r>
            <a:r>
              <a:rPr lang="fr-FR" altLang="fr-FR" b="0" dirty="0" smtClean="0">
                <a:solidFill>
                  <a:schemeClr val="tx1"/>
                </a:solidFill>
                <a:latin typeface="Symbol" pitchFamily="18" charset="2"/>
              </a:rPr>
              <a:t>Æ</a:t>
            </a:r>
            <a:r>
              <a:rPr lang="fr-FR" altLang="fr-FR" b="0" dirty="0" smtClean="0">
                <a:solidFill>
                  <a:schemeClr val="tx1"/>
                </a:solidFill>
              </a:rPr>
              <a:t>p2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sp>
        <p:nvSpPr>
          <p:cNvPr id="15" name="Line 123"/>
          <p:cNvSpPr>
            <a:spLocks noChangeShapeType="1"/>
          </p:cNvSpPr>
          <p:nvPr/>
        </p:nvSpPr>
        <p:spPr bwMode="auto">
          <a:xfrm>
            <a:off x="993904" y="3144028"/>
            <a:ext cx="0" cy="587371"/>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6" name="ZoneTexte 15"/>
          <p:cNvSpPr txBox="1"/>
          <p:nvPr/>
        </p:nvSpPr>
        <p:spPr>
          <a:xfrm>
            <a:off x="199147" y="4426928"/>
            <a:ext cx="1392561" cy="1200329"/>
          </a:xfrm>
          <a:prstGeom prst="rect">
            <a:avLst/>
          </a:prstGeom>
          <a:noFill/>
        </p:spPr>
        <p:txBody>
          <a:bodyPr wrap="none" rtlCol="0">
            <a:spAutoFit/>
          </a:bodyPr>
          <a:lstStyle/>
          <a:p>
            <a:pPr algn="ctr"/>
            <a:r>
              <a:rPr lang="fr-FR" dirty="0" smtClean="0"/>
              <a:t>Serrage maxi</a:t>
            </a:r>
          </a:p>
          <a:p>
            <a:pPr algn="ctr"/>
            <a:r>
              <a:rPr lang="fr-FR" dirty="0"/>
              <a:t>p</a:t>
            </a:r>
            <a:r>
              <a:rPr lang="fr-FR" dirty="0" smtClean="0"/>
              <a:t>1-s1</a:t>
            </a:r>
          </a:p>
          <a:p>
            <a:pPr algn="ctr"/>
            <a:r>
              <a:rPr lang="fr-FR" dirty="0" smtClean="0"/>
              <a:t>Serrage mini</a:t>
            </a:r>
          </a:p>
          <a:p>
            <a:pPr algn="ctr"/>
            <a:r>
              <a:rPr lang="fr-FR" dirty="0"/>
              <a:t>p</a:t>
            </a:r>
            <a:r>
              <a:rPr lang="fr-FR" dirty="0" smtClean="0"/>
              <a:t>2 – s2</a:t>
            </a:r>
            <a:endParaRPr lang="fr-FR" dirty="0"/>
          </a:p>
        </p:txBody>
      </p:sp>
      <p:cxnSp>
        <p:nvCxnSpPr>
          <p:cNvPr id="18" name="Connecteur droit 17"/>
          <p:cNvCxnSpPr/>
          <p:nvPr/>
        </p:nvCxnSpPr>
        <p:spPr>
          <a:xfrm>
            <a:off x="1860881" y="720317"/>
            <a:ext cx="0" cy="49244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 name="Forme libre 18"/>
          <p:cNvSpPr/>
          <p:nvPr/>
        </p:nvSpPr>
        <p:spPr>
          <a:xfrm>
            <a:off x="2665843" y="3604848"/>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p:cNvSpPr/>
          <p:nvPr/>
        </p:nvSpPr>
        <p:spPr bwMode="auto">
          <a:xfrm>
            <a:off x="2794242" y="3182647"/>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grpSp>
        <p:nvGrpSpPr>
          <p:cNvPr id="23" name="Group 88"/>
          <p:cNvGrpSpPr>
            <a:grpSpLocks/>
          </p:cNvGrpSpPr>
          <p:nvPr/>
        </p:nvGrpSpPr>
        <p:grpSpPr bwMode="auto">
          <a:xfrm>
            <a:off x="2211053" y="4097152"/>
            <a:ext cx="144462" cy="144463"/>
            <a:chOff x="2949" y="2061"/>
            <a:chExt cx="91" cy="91"/>
          </a:xfrm>
        </p:grpSpPr>
        <p:sp>
          <p:nvSpPr>
            <p:cNvPr id="24"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5"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6" name="Rectangle 313"/>
          <p:cNvSpPr>
            <a:spLocks noChangeArrowheads="1"/>
          </p:cNvSpPr>
          <p:nvPr/>
        </p:nvSpPr>
        <p:spPr bwMode="auto">
          <a:xfrm>
            <a:off x="2128120" y="4018571"/>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27" name="Rectangle 311"/>
          <p:cNvSpPr>
            <a:spLocks noChangeArrowheads="1"/>
          </p:cNvSpPr>
          <p:nvPr/>
        </p:nvSpPr>
        <p:spPr bwMode="auto">
          <a:xfrm>
            <a:off x="3125124" y="4015174"/>
            <a:ext cx="31579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D</a:t>
            </a:r>
            <a:endParaRPr lang="fr-FR" altLang="fr-FR" sz="1400" b="0" dirty="0">
              <a:latin typeface="Arial" panose="020B0604020202020204" pitchFamily="34" charset="0"/>
              <a:cs typeface="Arial" panose="020B0604020202020204" pitchFamily="34" charset="0"/>
            </a:endParaRPr>
          </a:p>
        </p:txBody>
      </p:sp>
      <p:sp>
        <p:nvSpPr>
          <p:cNvPr id="28" name="Line 314"/>
          <p:cNvSpPr>
            <a:spLocks noChangeShapeType="1"/>
          </p:cNvSpPr>
          <p:nvPr/>
        </p:nvSpPr>
        <p:spPr bwMode="auto">
          <a:xfrm>
            <a:off x="2426570"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29" name="Line 315"/>
          <p:cNvSpPr>
            <a:spLocks noChangeShapeType="1"/>
          </p:cNvSpPr>
          <p:nvPr/>
        </p:nvSpPr>
        <p:spPr bwMode="auto">
          <a:xfrm>
            <a:off x="3142624"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30" name="Rectangle 312"/>
          <p:cNvSpPr>
            <a:spLocks noChangeArrowheads="1"/>
          </p:cNvSpPr>
          <p:nvPr/>
        </p:nvSpPr>
        <p:spPr bwMode="auto">
          <a:xfrm>
            <a:off x="2418853" y="4015174"/>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t2s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33" name="Rectangle 153"/>
          <p:cNvSpPr>
            <a:spLocks noChangeArrowheads="1"/>
          </p:cNvSpPr>
          <p:nvPr/>
        </p:nvSpPr>
        <p:spPr bwMode="auto">
          <a:xfrm>
            <a:off x="1944990" y="3261700"/>
            <a:ext cx="798529"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smtClean="0">
                <a:solidFill>
                  <a:schemeClr val="tx1"/>
                </a:solidFill>
                <a:latin typeface="Arial Unicode MS"/>
                <a:ea typeface="Arial Unicode MS"/>
                <a:cs typeface="Arial Unicode MS"/>
                <a:sym typeface="CATIA Symbols" pitchFamily="2" charset="2"/>
              </a:rPr>
              <a:t>Ⓜ</a:t>
            </a:r>
            <a:endParaRPr lang="fr-FR" altLang="fr-FR" b="0" dirty="0">
              <a:solidFill>
                <a:schemeClr val="tx1"/>
              </a:solidFill>
            </a:endParaRPr>
          </a:p>
        </p:txBody>
      </p:sp>
      <p:sp>
        <p:nvSpPr>
          <p:cNvPr id="34" name="Forme libre 33"/>
          <p:cNvSpPr/>
          <p:nvPr/>
        </p:nvSpPr>
        <p:spPr>
          <a:xfrm>
            <a:off x="2675367" y="2139495"/>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Rectangle 34"/>
          <p:cNvSpPr/>
          <p:nvPr/>
        </p:nvSpPr>
        <p:spPr>
          <a:xfrm>
            <a:off x="2739358" y="2139495"/>
            <a:ext cx="280992" cy="3034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6" name="Group 88"/>
          <p:cNvGrpSpPr>
            <a:grpSpLocks/>
          </p:cNvGrpSpPr>
          <p:nvPr/>
        </p:nvGrpSpPr>
        <p:grpSpPr bwMode="auto">
          <a:xfrm>
            <a:off x="2233544" y="1601337"/>
            <a:ext cx="144462" cy="144463"/>
            <a:chOff x="2949" y="2061"/>
            <a:chExt cx="91" cy="91"/>
          </a:xfrm>
        </p:grpSpPr>
        <p:sp>
          <p:nvSpPr>
            <p:cNvPr id="37"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9" name="Rectangle 313"/>
          <p:cNvSpPr>
            <a:spLocks noChangeArrowheads="1"/>
          </p:cNvSpPr>
          <p:nvPr/>
        </p:nvSpPr>
        <p:spPr bwMode="auto">
          <a:xfrm>
            <a:off x="2150611" y="1522756"/>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40" name="Rectangle 311"/>
          <p:cNvSpPr>
            <a:spLocks noChangeArrowheads="1"/>
          </p:cNvSpPr>
          <p:nvPr/>
        </p:nvSpPr>
        <p:spPr bwMode="auto">
          <a:xfrm>
            <a:off x="3147615" y="1519359"/>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a:t>
            </a:r>
            <a:endParaRPr lang="fr-FR" altLang="fr-FR" sz="1400" b="0" dirty="0">
              <a:latin typeface="Arial" panose="020B0604020202020204" pitchFamily="34" charset="0"/>
              <a:cs typeface="Arial" panose="020B0604020202020204" pitchFamily="34" charset="0"/>
            </a:endParaRPr>
          </a:p>
        </p:txBody>
      </p:sp>
      <p:sp>
        <p:nvSpPr>
          <p:cNvPr id="41" name="Rectangle 312"/>
          <p:cNvSpPr>
            <a:spLocks noChangeArrowheads="1"/>
          </p:cNvSpPr>
          <p:nvPr/>
        </p:nvSpPr>
        <p:spPr bwMode="auto">
          <a:xfrm>
            <a:off x="2433186" y="1519359"/>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42" name="Line 314"/>
          <p:cNvSpPr>
            <a:spLocks noChangeShapeType="1"/>
          </p:cNvSpPr>
          <p:nvPr/>
        </p:nvSpPr>
        <p:spPr bwMode="auto">
          <a:xfrm>
            <a:off x="2449061"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43" name="Line 315"/>
          <p:cNvSpPr>
            <a:spLocks noChangeShapeType="1"/>
          </p:cNvSpPr>
          <p:nvPr/>
        </p:nvSpPr>
        <p:spPr bwMode="auto">
          <a:xfrm>
            <a:off x="3165115"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44" name="ZoneTexte 43"/>
          <p:cNvSpPr txBox="1"/>
          <p:nvPr/>
        </p:nvSpPr>
        <p:spPr>
          <a:xfrm>
            <a:off x="248456" y="657732"/>
            <a:ext cx="1447800" cy="646331"/>
          </a:xfrm>
          <a:prstGeom prst="rect">
            <a:avLst/>
          </a:prstGeom>
          <a:noFill/>
        </p:spPr>
        <p:txBody>
          <a:bodyPr wrap="square" rtlCol="0">
            <a:spAutoFit/>
          </a:bodyPr>
          <a:lstStyle/>
          <a:p>
            <a:pPr algn="ctr"/>
            <a:r>
              <a:rPr lang="fr-FR" dirty="0" smtClean="0"/>
              <a:t>Montabilité des pions</a:t>
            </a:r>
            <a:endParaRPr lang="fr-FR" dirty="0"/>
          </a:p>
        </p:txBody>
      </p:sp>
      <p:sp>
        <p:nvSpPr>
          <p:cNvPr id="46" name="ZoneTexte 45"/>
          <p:cNvSpPr txBox="1"/>
          <p:nvPr/>
        </p:nvSpPr>
        <p:spPr>
          <a:xfrm>
            <a:off x="2057478" y="657732"/>
            <a:ext cx="1447800" cy="646331"/>
          </a:xfrm>
          <a:prstGeom prst="rect">
            <a:avLst/>
          </a:prstGeom>
          <a:noFill/>
        </p:spPr>
        <p:txBody>
          <a:bodyPr wrap="square" rtlCol="0">
            <a:spAutoFit/>
          </a:bodyPr>
          <a:lstStyle/>
          <a:p>
            <a:pPr algn="ctr"/>
            <a:r>
              <a:rPr lang="fr-FR" dirty="0" smtClean="0"/>
              <a:t>Montabilité des alésages</a:t>
            </a:r>
            <a:endParaRPr lang="fr-FR" dirty="0"/>
          </a:p>
        </p:txBody>
      </p:sp>
      <p:sp>
        <p:nvSpPr>
          <p:cNvPr id="47" name="ZoneTexte 46"/>
          <p:cNvSpPr txBox="1"/>
          <p:nvPr/>
        </p:nvSpPr>
        <p:spPr>
          <a:xfrm>
            <a:off x="2030078" y="4426928"/>
            <a:ext cx="1399742" cy="646331"/>
          </a:xfrm>
          <a:prstGeom prst="rect">
            <a:avLst/>
          </a:prstGeom>
          <a:noFill/>
        </p:spPr>
        <p:txBody>
          <a:bodyPr wrap="none" rtlCol="0">
            <a:spAutoFit/>
          </a:bodyPr>
          <a:lstStyle/>
          <a:p>
            <a:pPr algn="ctr"/>
            <a:r>
              <a:rPr lang="fr-FR" dirty="0" smtClean="0"/>
              <a:t>Jeu mini</a:t>
            </a:r>
          </a:p>
          <a:p>
            <a:pPr algn="ctr"/>
            <a:r>
              <a:rPr lang="fr-FR" dirty="0"/>
              <a:t>c</a:t>
            </a:r>
            <a:r>
              <a:rPr lang="fr-FR" dirty="0" smtClean="0"/>
              <a:t>1 – (p1+t2s)</a:t>
            </a:r>
            <a:endParaRPr lang="fr-FR" dirty="0"/>
          </a:p>
        </p:txBody>
      </p:sp>
      <p:cxnSp>
        <p:nvCxnSpPr>
          <p:cNvPr id="48" name="Connecteur droit 47"/>
          <p:cNvCxnSpPr/>
          <p:nvPr/>
        </p:nvCxnSpPr>
        <p:spPr>
          <a:xfrm>
            <a:off x="3623826" y="720317"/>
            <a:ext cx="0" cy="49244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9" name="ZoneTexte 48"/>
          <p:cNvSpPr txBox="1"/>
          <p:nvPr/>
        </p:nvSpPr>
        <p:spPr>
          <a:xfrm>
            <a:off x="3905328" y="657732"/>
            <a:ext cx="1447800" cy="646331"/>
          </a:xfrm>
          <a:prstGeom prst="rect">
            <a:avLst/>
          </a:prstGeom>
          <a:noFill/>
        </p:spPr>
        <p:txBody>
          <a:bodyPr wrap="square" rtlCol="0">
            <a:spAutoFit/>
          </a:bodyPr>
          <a:lstStyle/>
          <a:p>
            <a:pPr algn="ctr"/>
            <a:r>
              <a:rPr lang="fr-FR" dirty="0" smtClean="0"/>
              <a:t>Déformation des côtés</a:t>
            </a:r>
            <a:endParaRPr lang="fr-FR" dirty="0"/>
          </a:p>
        </p:txBody>
      </p:sp>
      <p:sp>
        <p:nvSpPr>
          <p:cNvPr id="50" name="Line 123"/>
          <p:cNvSpPr>
            <a:spLocks noChangeShapeType="1"/>
          </p:cNvSpPr>
          <p:nvPr/>
        </p:nvSpPr>
        <p:spPr bwMode="auto">
          <a:xfrm>
            <a:off x="2879854" y="1973951"/>
            <a:ext cx="0" cy="197778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54" name="Forme libre 53"/>
          <p:cNvSpPr/>
          <p:nvPr/>
        </p:nvSpPr>
        <p:spPr>
          <a:xfrm>
            <a:off x="3796079" y="357965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p:cNvSpPr/>
          <p:nvPr/>
        </p:nvSpPr>
        <p:spPr bwMode="auto">
          <a:xfrm>
            <a:off x="3868822" y="3157450"/>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57" name="Line 123"/>
          <p:cNvSpPr>
            <a:spLocks noChangeShapeType="1"/>
          </p:cNvSpPr>
          <p:nvPr/>
        </p:nvSpPr>
        <p:spPr bwMode="auto">
          <a:xfrm>
            <a:off x="3960619" y="2884699"/>
            <a:ext cx="0" cy="106703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58" name="ZoneTexte 57"/>
          <p:cNvSpPr txBox="1"/>
          <p:nvPr/>
        </p:nvSpPr>
        <p:spPr>
          <a:xfrm>
            <a:off x="3881134" y="1255657"/>
            <a:ext cx="354584" cy="307777"/>
          </a:xfrm>
          <a:prstGeom prst="rect">
            <a:avLst/>
          </a:prstGeom>
          <a:noFill/>
        </p:spPr>
        <p:txBody>
          <a:bodyPr wrap="none" rtlCol="0">
            <a:spAutoFit/>
          </a:bodyPr>
          <a:lstStyle/>
          <a:p>
            <a:r>
              <a:rPr lang="fr-FR" sz="1400" dirty="0" smtClean="0"/>
              <a:t>2x</a:t>
            </a:r>
            <a:endParaRPr lang="fr-FR" sz="1400" dirty="0"/>
          </a:p>
        </p:txBody>
      </p:sp>
      <p:sp>
        <p:nvSpPr>
          <p:cNvPr id="59" name="Rectangle 313"/>
          <p:cNvSpPr>
            <a:spLocks noChangeArrowheads="1"/>
          </p:cNvSpPr>
          <p:nvPr/>
        </p:nvSpPr>
        <p:spPr bwMode="auto">
          <a:xfrm>
            <a:off x="3936733" y="1522756"/>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60" name="Rectangle 311"/>
          <p:cNvSpPr>
            <a:spLocks noChangeArrowheads="1"/>
          </p:cNvSpPr>
          <p:nvPr/>
        </p:nvSpPr>
        <p:spPr bwMode="auto">
          <a:xfrm>
            <a:off x="4933737" y="1519359"/>
            <a:ext cx="48571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A-B</a:t>
            </a:r>
            <a:endParaRPr lang="fr-FR" altLang="fr-FR" sz="1400" b="0" dirty="0">
              <a:latin typeface="Arial" panose="020B0604020202020204" pitchFamily="34" charset="0"/>
              <a:cs typeface="Arial" panose="020B0604020202020204" pitchFamily="34" charset="0"/>
            </a:endParaRPr>
          </a:p>
        </p:txBody>
      </p:sp>
      <p:sp>
        <p:nvSpPr>
          <p:cNvPr id="61" name="Rectangle 312"/>
          <p:cNvSpPr>
            <a:spLocks noChangeArrowheads="1"/>
          </p:cNvSpPr>
          <p:nvPr/>
        </p:nvSpPr>
        <p:spPr bwMode="auto">
          <a:xfrm>
            <a:off x="4219308" y="1519359"/>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c2]</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62" name="Line 314"/>
          <p:cNvSpPr>
            <a:spLocks noChangeShapeType="1"/>
          </p:cNvSpPr>
          <p:nvPr/>
        </p:nvSpPr>
        <p:spPr bwMode="auto">
          <a:xfrm>
            <a:off x="4235183"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3" name="Line 315"/>
          <p:cNvSpPr>
            <a:spLocks noChangeShapeType="1"/>
          </p:cNvSpPr>
          <p:nvPr/>
        </p:nvSpPr>
        <p:spPr bwMode="auto">
          <a:xfrm>
            <a:off x="4951237"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64" name="Group 317"/>
          <p:cNvGrpSpPr>
            <a:grpSpLocks/>
          </p:cNvGrpSpPr>
          <p:nvPr/>
        </p:nvGrpSpPr>
        <p:grpSpPr bwMode="auto">
          <a:xfrm>
            <a:off x="3990708" y="1577524"/>
            <a:ext cx="190500" cy="192088"/>
            <a:chOff x="4360" y="1124"/>
            <a:chExt cx="120" cy="120"/>
          </a:xfrm>
        </p:grpSpPr>
        <p:sp>
          <p:nvSpPr>
            <p:cNvPr id="65"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66"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67"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77" name="Forme libre 76"/>
          <p:cNvSpPr/>
          <p:nvPr/>
        </p:nvSpPr>
        <p:spPr>
          <a:xfrm flipH="1">
            <a:off x="4941104" y="357965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Rectangle 77"/>
          <p:cNvSpPr/>
          <p:nvPr/>
        </p:nvSpPr>
        <p:spPr>
          <a:xfrm flipH="1">
            <a:off x="5256710" y="3579651"/>
            <a:ext cx="196953" cy="3034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Rectangle 78"/>
          <p:cNvSpPr/>
          <p:nvPr/>
        </p:nvSpPr>
        <p:spPr bwMode="auto">
          <a:xfrm flipH="1">
            <a:off x="5256710" y="3157450"/>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81" name="Rectangle 313"/>
          <p:cNvSpPr>
            <a:spLocks noChangeArrowheads="1"/>
          </p:cNvSpPr>
          <p:nvPr/>
        </p:nvSpPr>
        <p:spPr bwMode="auto">
          <a:xfrm>
            <a:off x="4057153" y="4018571"/>
            <a:ext cx="130327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82" name="Rectangle 311"/>
          <p:cNvSpPr>
            <a:spLocks noChangeArrowheads="1"/>
          </p:cNvSpPr>
          <p:nvPr/>
        </p:nvSpPr>
        <p:spPr bwMode="auto">
          <a:xfrm>
            <a:off x="5044632" y="4015174"/>
            <a:ext cx="31579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D</a:t>
            </a:r>
            <a:endParaRPr lang="fr-FR" altLang="fr-FR" sz="1400" b="0" dirty="0">
              <a:latin typeface="Arial" panose="020B0604020202020204" pitchFamily="34" charset="0"/>
              <a:cs typeface="Arial" panose="020B0604020202020204" pitchFamily="34" charset="0"/>
            </a:endParaRPr>
          </a:p>
        </p:txBody>
      </p:sp>
      <p:sp>
        <p:nvSpPr>
          <p:cNvPr id="83" name="Rectangle 312"/>
          <p:cNvSpPr>
            <a:spLocks noChangeArrowheads="1"/>
          </p:cNvSpPr>
          <p:nvPr/>
        </p:nvSpPr>
        <p:spPr bwMode="auto">
          <a:xfrm>
            <a:off x="4339728" y="4015174"/>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t3s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84" name="Line 314"/>
          <p:cNvSpPr>
            <a:spLocks noChangeShapeType="1"/>
          </p:cNvSpPr>
          <p:nvPr/>
        </p:nvSpPr>
        <p:spPr bwMode="auto">
          <a:xfrm>
            <a:off x="4355603"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5" name="Line 315"/>
          <p:cNvSpPr>
            <a:spLocks noChangeShapeType="1"/>
          </p:cNvSpPr>
          <p:nvPr/>
        </p:nvSpPr>
        <p:spPr bwMode="auto">
          <a:xfrm>
            <a:off x="5071657"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grpSp>
        <p:nvGrpSpPr>
          <p:cNvPr id="86" name="Group 317"/>
          <p:cNvGrpSpPr>
            <a:grpSpLocks/>
          </p:cNvGrpSpPr>
          <p:nvPr/>
        </p:nvGrpSpPr>
        <p:grpSpPr bwMode="auto">
          <a:xfrm>
            <a:off x="4111128" y="4073339"/>
            <a:ext cx="190500" cy="192088"/>
            <a:chOff x="4360" y="1124"/>
            <a:chExt cx="120" cy="120"/>
          </a:xfrm>
        </p:grpSpPr>
        <p:sp>
          <p:nvSpPr>
            <p:cNvPr id="87"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88"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89"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grpSp>
        <p:nvGrpSpPr>
          <p:cNvPr id="96" name="Groupe 95"/>
          <p:cNvGrpSpPr/>
          <p:nvPr/>
        </p:nvGrpSpPr>
        <p:grpSpPr>
          <a:xfrm>
            <a:off x="2771854" y="3182647"/>
            <a:ext cx="216000" cy="307397"/>
            <a:chOff x="2729949" y="3182647"/>
            <a:chExt cx="290400" cy="307397"/>
          </a:xfrm>
        </p:grpSpPr>
        <p:cxnSp>
          <p:nvCxnSpPr>
            <p:cNvPr id="94" name="Connecteur droit 93"/>
            <p:cNvCxnSpPr/>
            <p:nvPr/>
          </p:nvCxnSpPr>
          <p:spPr>
            <a:xfrm>
              <a:off x="27299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95" name="Connecteur droit 94"/>
            <p:cNvCxnSpPr/>
            <p:nvPr/>
          </p:nvCxnSpPr>
          <p:spPr>
            <a:xfrm>
              <a:off x="30203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grpSp>
        <p:nvGrpSpPr>
          <p:cNvPr id="97" name="Groupe 96"/>
          <p:cNvGrpSpPr/>
          <p:nvPr/>
        </p:nvGrpSpPr>
        <p:grpSpPr>
          <a:xfrm>
            <a:off x="3813988" y="3123901"/>
            <a:ext cx="290400" cy="307397"/>
            <a:chOff x="2729949" y="3182647"/>
            <a:chExt cx="290400" cy="307397"/>
          </a:xfrm>
        </p:grpSpPr>
        <p:cxnSp>
          <p:nvCxnSpPr>
            <p:cNvPr id="98" name="Connecteur droit 97"/>
            <p:cNvCxnSpPr/>
            <p:nvPr/>
          </p:nvCxnSpPr>
          <p:spPr>
            <a:xfrm>
              <a:off x="27299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99" name="Connecteur droit 98"/>
            <p:cNvCxnSpPr/>
            <p:nvPr/>
          </p:nvCxnSpPr>
          <p:spPr>
            <a:xfrm>
              <a:off x="30203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cxnSp>
        <p:nvCxnSpPr>
          <p:cNvPr id="101" name="Connecteur droit 100"/>
          <p:cNvCxnSpPr/>
          <p:nvPr/>
        </p:nvCxnSpPr>
        <p:spPr>
          <a:xfrm>
            <a:off x="4048032" y="2442857"/>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3" name="Connecteur droit 102"/>
          <p:cNvCxnSpPr/>
          <p:nvPr/>
        </p:nvCxnSpPr>
        <p:spPr>
          <a:xfrm>
            <a:off x="4104388" y="2655161"/>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5" name="Connecteur droit avec flèche 104"/>
          <p:cNvCxnSpPr/>
          <p:nvPr/>
        </p:nvCxnSpPr>
        <p:spPr>
          <a:xfrm>
            <a:off x="3857532" y="2814369"/>
            <a:ext cx="1905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6" name="Connecteur droit avec flèche 105"/>
          <p:cNvCxnSpPr/>
          <p:nvPr/>
        </p:nvCxnSpPr>
        <p:spPr>
          <a:xfrm rot="10800000">
            <a:off x="4105182" y="2814369"/>
            <a:ext cx="1905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4098602" y="2488037"/>
            <a:ext cx="255198" cy="369332"/>
          </a:xfrm>
          <a:prstGeom prst="rect">
            <a:avLst/>
          </a:prstGeom>
          <a:noFill/>
        </p:spPr>
        <p:txBody>
          <a:bodyPr wrap="none" rtlCol="0">
            <a:spAutoFit/>
          </a:bodyPr>
          <a:lstStyle/>
          <a:p>
            <a:r>
              <a:rPr lang="fr-FR" dirty="0" smtClean="0"/>
              <a:t>f</a:t>
            </a:r>
            <a:endParaRPr lang="fr-FR" dirty="0"/>
          </a:p>
        </p:txBody>
      </p:sp>
      <p:grpSp>
        <p:nvGrpSpPr>
          <p:cNvPr id="108" name="Groupe 107"/>
          <p:cNvGrpSpPr/>
          <p:nvPr/>
        </p:nvGrpSpPr>
        <p:grpSpPr>
          <a:xfrm>
            <a:off x="5187441" y="3144028"/>
            <a:ext cx="290400" cy="307397"/>
            <a:chOff x="2729949" y="3182647"/>
            <a:chExt cx="290400" cy="307397"/>
          </a:xfrm>
        </p:grpSpPr>
        <p:cxnSp>
          <p:nvCxnSpPr>
            <p:cNvPr id="109" name="Connecteur droit 108"/>
            <p:cNvCxnSpPr/>
            <p:nvPr/>
          </p:nvCxnSpPr>
          <p:spPr>
            <a:xfrm>
              <a:off x="27299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10" name="Connecteur droit 109"/>
            <p:cNvCxnSpPr/>
            <p:nvPr/>
          </p:nvCxnSpPr>
          <p:spPr>
            <a:xfrm>
              <a:off x="30203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grpSp>
        <p:nvGrpSpPr>
          <p:cNvPr id="116" name="Groupe 115"/>
          <p:cNvGrpSpPr/>
          <p:nvPr/>
        </p:nvGrpSpPr>
        <p:grpSpPr>
          <a:xfrm>
            <a:off x="2739358" y="2426393"/>
            <a:ext cx="280992" cy="476291"/>
            <a:chOff x="2739358" y="2426393"/>
            <a:chExt cx="280992" cy="476291"/>
          </a:xfrm>
        </p:grpSpPr>
        <p:cxnSp>
          <p:nvCxnSpPr>
            <p:cNvPr id="112" name="Connecteur droit 111"/>
            <p:cNvCxnSpPr/>
            <p:nvPr/>
          </p:nvCxnSpPr>
          <p:spPr>
            <a:xfrm>
              <a:off x="3020350" y="2442991"/>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13" name="Connecteur droit 112"/>
            <p:cNvCxnSpPr/>
            <p:nvPr/>
          </p:nvCxnSpPr>
          <p:spPr>
            <a:xfrm>
              <a:off x="2739358" y="2426393"/>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15" name="Groupe 114"/>
          <p:cNvGrpSpPr/>
          <p:nvPr/>
        </p:nvGrpSpPr>
        <p:grpSpPr>
          <a:xfrm>
            <a:off x="2771854" y="2722954"/>
            <a:ext cx="216000" cy="471092"/>
            <a:chOff x="2779037" y="2722954"/>
            <a:chExt cx="209486" cy="471092"/>
          </a:xfrm>
        </p:grpSpPr>
        <p:cxnSp>
          <p:nvCxnSpPr>
            <p:cNvPr id="111" name="Connecteur droit 110"/>
            <p:cNvCxnSpPr/>
            <p:nvPr/>
          </p:nvCxnSpPr>
          <p:spPr>
            <a:xfrm>
              <a:off x="2988523" y="2734353"/>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14" name="Connecteur droit 113"/>
            <p:cNvCxnSpPr/>
            <p:nvPr/>
          </p:nvCxnSpPr>
          <p:spPr>
            <a:xfrm>
              <a:off x="2779037" y="2722954"/>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17" name="ZoneTexte 116"/>
          <p:cNvSpPr txBox="1"/>
          <p:nvPr/>
        </p:nvSpPr>
        <p:spPr>
          <a:xfrm>
            <a:off x="4015272" y="4426928"/>
            <a:ext cx="1291827" cy="646331"/>
          </a:xfrm>
          <a:prstGeom prst="rect">
            <a:avLst/>
          </a:prstGeom>
          <a:noFill/>
        </p:spPr>
        <p:txBody>
          <a:bodyPr wrap="none" rtlCol="0">
            <a:spAutoFit/>
          </a:bodyPr>
          <a:lstStyle/>
          <a:p>
            <a:pPr algn="ctr"/>
            <a:r>
              <a:rPr lang="fr-FR" dirty="0" smtClean="0"/>
              <a:t>Flèche maxi</a:t>
            </a:r>
          </a:p>
          <a:p>
            <a:pPr algn="ctr"/>
            <a:r>
              <a:rPr lang="fr-FR" dirty="0" smtClean="0"/>
              <a:t>(p1+t3s)-c2</a:t>
            </a:r>
            <a:endParaRPr lang="fr-FR" dirty="0"/>
          </a:p>
        </p:txBody>
      </p:sp>
      <p:cxnSp>
        <p:nvCxnSpPr>
          <p:cNvPr id="119" name="Connecteur droit 118"/>
          <p:cNvCxnSpPr/>
          <p:nvPr/>
        </p:nvCxnSpPr>
        <p:spPr>
          <a:xfrm>
            <a:off x="4183846" y="5081326"/>
            <a:ext cx="984074"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0" name="ZoneTexte 119"/>
          <p:cNvSpPr txBox="1"/>
          <p:nvPr/>
        </p:nvSpPr>
        <p:spPr>
          <a:xfrm>
            <a:off x="3758004" y="4896660"/>
            <a:ext cx="476412" cy="369332"/>
          </a:xfrm>
          <a:prstGeom prst="rect">
            <a:avLst/>
          </a:prstGeom>
          <a:noFill/>
        </p:spPr>
        <p:txBody>
          <a:bodyPr wrap="none" rtlCol="0">
            <a:spAutoFit/>
          </a:bodyPr>
          <a:lstStyle/>
          <a:p>
            <a:r>
              <a:rPr lang="fr-FR" dirty="0" smtClean="0"/>
              <a:t>f = </a:t>
            </a:r>
            <a:endParaRPr lang="fr-FR" dirty="0"/>
          </a:p>
        </p:txBody>
      </p:sp>
      <p:sp>
        <p:nvSpPr>
          <p:cNvPr id="121" name="ZoneTexte 120"/>
          <p:cNvSpPr txBox="1"/>
          <p:nvPr/>
        </p:nvSpPr>
        <p:spPr>
          <a:xfrm>
            <a:off x="4493246" y="5035159"/>
            <a:ext cx="301686" cy="369332"/>
          </a:xfrm>
          <a:prstGeom prst="rect">
            <a:avLst/>
          </a:prstGeom>
          <a:noFill/>
        </p:spPr>
        <p:txBody>
          <a:bodyPr wrap="none" rtlCol="0">
            <a:spAutoFit/>
          </a:bodyPr>
          <a:lstStyle/>
          <a:p>
            <a:r>
              <a:rPr lang="fr-FR" dirty="0" smtClean="0"/>
              <a:t>2</a:t>
            </a:r>
            <a:endParaRPr lang="fr-FR" dirty="0"/>
          </a:p>
        </p:txBody>
      </p:sp>
      <p:cxnSp>
        <p:nvCxnSpPr>
          <p:cNvPr id="122" name="Connecteur droit 121"/>
          <p:cNvCxnSpPr/>
          <p:nvPr/>
        </p:nvCxnSpPr>
        <p:spPr>
          <a:xfrm>
            <a:off x="5728851" y="720317"/>
            <a:ext cx="0" cy="49244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3" name="ZoneTexte 122"/>
          <p:cNvSpPr txBox="1"/>
          <p:nvPr/>
        </p:nvSpPr>
        <p:spPr>
          <a:xfrm>
            <a:off x="6314860" y="619600"/>
            <a:ext cx="1447800" cy="646331"/>
          </a:xfrm>
          <a:prstGeom prst="rect">
            <a:avLst/>
          </a:prstGeom>
          <a:noFill/>
        </p:spPr>
        <p:txBody>
          <a:bodyPr wrap="square" rtlCol="0">
            <a:spAutoFit/>
          </a:bodyPr>
          <a:lstStyle/>
          <a:p>
            <a:pPr algn="ctr"/>
            <a:r>
              <a:rPr lang="fr-FR" dirty="0" smtClean="0"/>
              <a:t>Chaîne de cotes</a:t>
            </a:r>
            <a:endParaRPr lang="fr-FR" dirty="0"/>
          </a:p>
        </p:txBody>
      </p:sp>
      <p:sp>
        <p:nvSpPr>
          <p:cNvPr id="124" name="Rectangle 313"/>
          <p:cNvSpPr>
            <a:spLocks noChangeArrowheads="1"/>
          </p:cNvSpPr>
          <p:nvPr/>
        </p:nvSpPr>
        <p:spPr bwMode="auto">
          <a:xfrm>
            <a:off x="5870197" y="1522756"/>
            <a:ext cx="305142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25" name="Rectangle 312"/>
          <p:cNvSpPr>
            <a:spLocks noChangeArrowheads="1"/>
          </p:cNvSpPr>
          <p:nvPr/>
        </p:nvSpPr>
        <p:spPr bwMode="auto">
          <a:xfrm>
            <a:off x="6128390" y="1519359"/>
            <a:ext cx="84318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t2c </a:t>
            </a:r>
            <a:r>
              <a:rPr lang="fr-FR" altLang="fr-FR" sz="140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26" name="Line 314"/>
          <p:cNvSpPr>
            <a:spLocks noChangeShapeType="1"/>
          </p:cNvSpPr>
          <p:nvPr/>
        </p:nvSpPr>
        <p:spPr bwMode="auto">
          <a:xfrm>
            <a:off x="6168649"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7" name="Line 315"/>
          <p:cNvSpPr>
            <a:spLocks noChangeShapeType="1"/>
          </p:cNvSpPr>
          <p:nvPr/>
        </p:nvSpPr>
        <p:spPr bwMode="auto">
          <a:xfrm>
            <a:off x="6987983"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28" name="Group 317"/>
          <p:cNvGrpSpPr>
            <a:grpSpLocks/>
          </p:cNvGrpSpPr>
          <p:nvPr/>
        </p:nvGrpSpPr>
        <p:grpSpPr bwMode="auto">
          <a:xfrm>
            <a:off x="5924174" y="1577524"/>
            <a:ext cx="190500" cy="192088"/>
            <a:chOff x="4360" y="1124"/>
            <a:chExt cx="120" cy="120"/>
          </a:xfrm>
        </p:grpSpPr>
        <p:sp>
          <p:nvSpPr>
            <p:cNvPr id="129"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30"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31"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32" name="Line 315"/>
          <p:cNvSpPr>
            <a:spLocks noChangeShapeType="1"/>
          </p:cNvSpPr>
          <p:nvPr/>
        </p:nvSpPr>
        <p:spPr bwMode="auto">
          <a:xfrm>
            <a:off x="7448774" y="1520374"/>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33" name="Rectangle 311"/>
          <p:cNvSpPr>
            <a:spLocks noChangeArrowheads="1"/>
          </p:cNvSpPr>
          <p:nvPr/>
        </p:nvSpPr>
        <p:spPr bwMode="auto">
          <a:xfrm>
            <a:off x="6974783" y="1519359"/>
            <a:ext cx="20294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b="0" dirty="0" smtClean="0">
                <a:latin typeface="Arial" panose="020B0604020202020204" pitchFamily="34" charset="0"/>
                <a:cs typeface="Arial" panose="020B0604020202020204" pitchFamily="34" charset="0"/>
              </a:rPr>
              <a:t>A-B   G </a:t>
            </a:r>
            <a:r>
              <a:rPr lang="fr-FR" altLang="fr-FR" sz="1400" dirty="0">
                <a:latin typeface="Arial"/>
                <a:cs typeface="Arial"/>
              </a:rPr>
              <a:t>[</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c3] </a:t>
            </a:r>
            <a:r>
              <a:rPr lang="fr-FR" altLang="fr-FR" sz="1400" b="0" dirty="0" smtClean="0">
                <a:latin typeface="Arial Unicode MS"/>
                <a:ea typeface="Arial Unicode MS"/>
                <a:cs typeface="Arial Unicode MS"/>
              </a:rPr>
              <a:t>Ⓛ</a:t>
            </a:r>
            <a:r>
              <a:rPr lang="fr-FR" altLang="fr-FR" sz="1400" dirty="0" smtClean="0">
                <a:latin typeface="Arial" panose="020B0604020202020204" pitchFamily="34" charset="0"/>
                <a:ea typeface="Arial Unicode MS"/>
                <a:cs typeface="Arial" panose="020B0604020202020204" pitchFamily="34" charset="0"/>
                <a:sym typeface="CATIA Symbols"/>
              </a:rPr>
              <a:t> [DV]</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41" name="Rectangle 313"/>
          <p:cNvSpPr>
            <a:spLocks noChangeArrowheads="1"/>
          </p:cNvSpPr>
          <p:nvPr/>
        </p:nvSpPr>
        <p:spPr bwMode="auto">
          <a:xfrm>
            <a:off x="6644436" y="4018571"/>
            <a:ext cx="181450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42" name="Rectangle 311"/>
          <p:cNvSpPr>
            <a:spLocks noChangeArrowheads="1"/>
          </p:cNvSpPr>
          <p:nvPr/>
        </p:nvSpPr>
        <p:spPr bwMode="auto">
          <a:xfrm>
            <a:off x="7631916" y="4015174"/>
            <a:ext cx="827021"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P   S   T</a:t>
            </a:r>
            <a:endParaRPr lang="fr-FR" altLang="fr-FR" sz="1400" b="0" dirty="0">
              <a:latin typeface="Arial" panose="020B0604020202020204" pitchFamily="34" charset="0"/>
              <a:cs typeface="Arial" panose="020B0604020202020204" pitchFamily="34" charset="0"/>
            </a:endParaRPr>
          </a:p>
        </p:txBody>
      </p:sp>
      <p:sp>
        <p:nvSpPr>
          <p:cNvPr id="143" name="Rectangle 312"/>
          <p:cNvSpPr>
            <a:spLocks noChangeArrowheads="1"/>
          </p:cNvSpPr>
          <p:nvPr/>
        </p:nvSpPr>
        <p:spPr bwMode="auto">
          <a:xfrm>
            <a:off x="6927012" y="4015174"/>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t4s</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144" name="Line 314"/>
          <p:cNvSpPr>
            <a:spLocks noChangeShapeType="1"/>
          </p:cNvSpPr>
          <p:nvPr/>
        </p:nvSpPr>
        <p:spPr bwMode="auto">
          <a:xfrm>
            <a:off x="6942887"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45" name="Line 315"/>
          <p:cNvSpPr>
            <a:spLocks noChangeShapeType="1"/>
          </p:cNvSpPr>
          <p:nvPr/>
        </p:nvSpPr>
        <p:spPr bwMode="auto">
          <a:xfrm>
            <a:off x="7658941"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grpSp>
        <p:nvGrpSpPr>
          <p:cNvPr id="146" name="Group 317"/>
          <p:cNvGrpSpPr>
            <a:grpSpLocks/>
          </p:cNvGrpSpPr>
          <p:nvPr/>
        </p:nvGrpSpPr>
        <p:grpSpPr bwMode="auto">
          <a:xfrm>
            <a:off x="6698412" y="4073339"/>
            <a:ext cx="190500" cy="192088"/>
            <a:chOff x="4360" y="1124"/>
            <a:chExt cx="120" cy="120"/>
          </a:xfrm>
        </p:grpSpPr>
        <p:sp>
          <p:nvSpPr>
            <p:cNvPr id="147"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48"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49"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51" name="Line 315"/>
          <p:cNvSpPr>
            <a:spLocks noChangeShapeType="1"/>
          </p:cNvSpPr>
          <p:nvPr/>
        </p:nvSpPr>
        <p:spPr bwMode="auto">
          <a:xfrm>
            <a:off x="7888460"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sp>
        <p:nvSpPr>
          <p:cNvPr id="152" name="Line 315"/>
          <p:cNvSpPr>
            <a:spLocks noChangeShapeType="1"/>
          </p:cNvSpPr>
          <p:nvPr/>
        </p:nvSpPr>
        <p:spPr bwMode="auto">
          <a:xfrm>
            <a:off x="8173064" y="4016189"/>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dirty="0"/>
          </a:p>
        </p:txBody>
      </p:sp>
      <p:grpSp>
        <p:nvGrpSpPr>
          <p:cNvPr id="166" name="Groupe 165"/>
          <p:cNvGrpSpPr/>
          <p:nvPr/>
        </p:nvGrpSpPr>
        <p:grpSpPr>
          <a:xfrm>
            <a:off x="6042031" y="2459311"/>
            <a:ext cx="692286" cy="1468732"/>
            <a:chOff x="5842006" y="2459311"/>
            <a:chExt cx="692286" cy="1468732"/>
          </a:xfrm>
        </p:grpSpPr>
        <p:sp>
          <p:nvSpPr>
            <p:cNvPr id="154" name="Rectangle 153"/>
            <p:cNvSpPr/>
            <p:nvPr/>
          </p:nvSpPr>
          <p:spPr bwMode="auto">
            <a:xfrm>
              <a:off x="6059357" y="3148213"/>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155" name="Line 123"/>
            <p:cNvSpPr>
              <a:spLocks noChangeShapeType="1"/>
            </p:cNvSpPr>
            <p:nvPr/>
          </p:nvSpPr>
          <p:spPr bwMode="auto">
            <a:xfrm>
              <a:off x="6144969" y="3094081"/>
              <a:ext cx="0" cy="83396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56" name="Forme libre 155"/>
            <p:cNvSpPr/>
            <p:nvPr/>
          </p:nvSpPr>
          <p:spPr>
            <a:xfrm>
              <a:off x="5842006" y="357965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3" name="Groupe 162"/>
            <p:cNvGrpSpPr/>
            <p:nvPr/>
          </p:nvGrpSpPr>
          <p:grpSpPr>
            <a:xfrm>
              <a:off x="6097131" y="2670623"/>
              <a:ext cx="85938" cy="767090"/>
              <a:chOff x="6510987" y="2687547"/>
              <a:chExt cx="216000" cy="767090"/>
            </a:xfrm>
          </p:grpSpPr>
          <p:grpSp>
            <p:nvGrpSpPr>
              <p:cNvPr id="157" name="Groupe 156"/>
              <p:cNvGrpSpPr/>
              <p:nvPr/>
            </p:nvGrpSpPr>
            <p:grpSpPr>
              <a:xfrm>
                <a:off x="6510987" y="3147240"/>
                <a:ext cx="216000" cy="307397"/>
                <a:chOff x="2729949" y="3182647"/>
                <a:chExt cx="290400" cy="307397"/>
              </a:xfrm>
            </p:grpSpPr>
            <p:cxnSp>
              <p:nvCxnSpPr>
                <p:cNvPr id="158" name="Connecteur droit 157"/>
                <p:cNvCxnSpPr/>
                <p:nvPr/>
              </p:nvCxnSpPr>
              <p:spPr>
                <a:xfrm>
                  <a:off x="27299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59" name="Connecteur droit 158"/>
                <p:cNvCxnSpPr/>
                <p:nvPr/>
              </p:nvCxnSpPr>
              <p:spPr>
                <a:xfrm>
                  <a:off x="30203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grpSp>
            <p:nvGrpSpPr>
              <p:cNvPr id="160" name="Groupe 159"/>
              <p:cNvGrpSpPr/>
              <p:nvPr/>
            </p:nvGrpSpPr>
            <p:grpSpPr>
              <a:xfrm>
                <a:off x="6510987" y="2687547"/>
                <a:ext cx="216000" cy="471092"/>
                <a:chOff x="2779037" y="2722954"/>
                <a:chExt cx="209486" cy="471092"/>
              </a:xfrm>
            </p:grpSpPr>
            <p:cxnSp>
              <p:nvCxnSpPr>
                <p:cNvPr id="161" name="Connecteur droit 160"/>
                <p:cNvCxnSpPr/>
                <p:nvPr/>
              </p:nvCxnSpPr>
              <p:spPr>
                <a:xfrm>
                  <a:off x="2988523" y="2734353"/>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2" name="Connecteur droit 161"/>
                <p:cNvCxnSpPr/>
                <p:nvPr/>
              </p:nvCxnSpPr>
              <p:spPr>
                <a:xfrm>
                  <a:off x="2779037" y="2722954"/>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sp>
          <p:nvSpPr>
            <p:cNvPr id="164" name="Forme libre 163"/>
            <p:cNvSpPr/>
            <p:nvPr/>
          </p:nvSpPr>
          <p:spPr>
            <a:xfrm>
              <a:off x="5928365" y="245931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5" name="Rectangle 164"/>
            <p:cNvSpPr/>
            <p:nvPr/>
          </p:nvSpPr>
          <p:spPr>
            <a:xfrm>
              <a:off x="5992356" y="2459311"/>
              <a:ext cx="280992" cy="3034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67" name="Groupe 166"/>
          <p:cNvGrpSpPr/>
          <p:nvPr/>
        </p:nvGrpSpPr>
        <p:grpSpPr>
          <a:xfrm flipH="1">
            <a:off x="7631916" y="2459311"/>
            <a:ext cx="692286" cy="1468732"/>
            <a:chOff x="5842006" y="2459311"/>
            <a:chExt cx="692286" cy="1468732"/>
          </a:xfrm>
        </p:grpSpPr>
        <p:sp>
          <p:nvSpPr>
            <p:cNvPr id="168" name="Rectangle 167"/>
            <p:cNvSpPr/>
            <p:nvPr/>
          </p:nvSpPr>
          <p:spPr bwMode="auto">
            <a:xfrm>
              <a:off x="6059357" y="3148213"/>
              <a:ext cx="171224" cy="725697"/>
            </a:xfrm>
            <a:prstGeom prst="rect">
              <a:avLst/>
            </a:prstGeom>
            <a:solidFill>
              <a:srgbClr val="FFC000"/>
            </a:solidFill>
            <a:ln w="19050" cap="flat" cmpd="sng">
              <a:solidFill>
                <a:schemeClr val="tx1"/>
              </a:solidFill>
              <a:prstDash val="solid"/>
              <a:round/>
              <a:headEnd/>
              <a:tailEnd/>
            </a:ln>
          </p:spPr>
          <p:txBody>
            <a:bodyPr rtlCol="0" anchor="ctr">
              <a:noAutofit/>
            </a:bodyPr>
            <a:lstStyle/>
            <a:p>
              <a:pPr algn="ctr"/>
              <a:endParaRPr lang="fr-FR" sz="2400" b="0"/>
            </a:p>
          </p:txBody>
        </p:sp>
        <p:sp>
          <p:nvSpPr>
            <p:cNvPr id="169" name="Line 123"/>
            <p:cNvSpPr>
              <a:spLocks noChangeShapeType="1"/>
            </p:cNvSpPr>
            <p:nvPr/>
          </p:nvSpPr>
          <p:spPr bwMode="auto">
            <a:xfrm>
              <a:off x="6144969" y="3094081"/>
              <a:ext cx="0" cy="83396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170" name="Forme libre 169"/>
            <p:cNvSpPr/>
            <p:nvPr/>
          </p:nvSpPr>
          <p:spPr>
            <a:xfrm>
              <a:off x="5842006" y="357965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1" name="Groupe 170"/>
            <p:cNvGrpSpPr/>
            <p:nvPr/>
          </p:nvGrpSpPr>
          <p:grpSpPr>
            <a:xfrm>
              <a:off x="6097131" y="2670623"/>
              <a:ext cx="85938" cy="767090"/>
              <a:chOff x="6510987" y="2687547"/>
              <a:chExt cx="216000" cy="767090"/>
            </a:xfrm>
          </p:grpSpPr>
          <p:grpSp>
            <p:nvGrpSpPr>
              <p:cNvPr id="174" name="Groupe 173"/>
              <p:cNvGrpSpPr/>
              <p:nvPr/>
            </p:nvGrpSpPr>
            <p:grpSpPr>
              <a:xfrm>
                <a:off x="6510987" y="3147240"/>
                <a:ext cx="216000" cy="307397"/>
                <a:chOff x="2729949" y="3182647"/>
                <a:chExt cx="290400" cy="307397"/>
              </a:xfrm>
            </p:grpSpPr>
            <p:cxnSp>
              <p:nvCxnSpPr>
                <p:cNvPr id="178" name="Connecteur droit 177"/>
                <p:cNvCxnSpPr/>
                <p:nvPr/>
              </p:nvCxnSpPr>
              <p:spPr>
                <a:xfrm>
                  <a:off x="27299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79" name="Connecteur droit 178"/>
                <p:cNvCxnSpPr/>
                <p:nvPr/>
              </p:nvCxnSpPr>
              <p:spPr>
                <a:xfrm>
                  <a:off x="3020349" y="3182647"/>
                  <a:ext cx="0" cy="307397"/>
                </a:xfrm>
                <a:prstGeom prst="line">
                  <a:avLst/>
                </a:prstGeom>
                <a:ln>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grpSp>
            <p:nvGrpSpPr>
              <p:cNvPr id="175" name="Groupe 174"/>
              <p:cNvGrpSpPr/>
              <p:nvPr/>
            </p:nvGrpSpPr>
            <p:grpSpPr>
              <a:xfrm>
                <a:off x="6510987" y="2687547"/>
                <a:ext cx="216000" cy="471092"/>
                <a:chOff x="2779037" y="2722954"/>
                <a:chExt cx="209486" cy="471092"/>
              </a:xfrm>
            </p:grpSpPr>
            <p:cxnSp>
              <p:nvCxnSpPr>
                <p:cNvPr id="176" name="Connecteur droit 175"/>
                <p:cNvCxnSpPr/>
                <p:nvPr/>
              </p:nvCxnSpPr>
              <p:spPr>
                <a:xfrm>
                  <a:off x="2988523" y="2734353"/>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77" name="Connecteur droit 176"/>
                <p:cNvCxnSpPr/>
                <p:nvPr/>
              </p:nvCxnSpPr>
              <p:spPr>
                <a:xfrm>
                  <a:off x="2779037" y="2722954"/>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sp>
          <p:nvSpPr>
            <p:cNvPr id="172" name="Forme libre 171"/>
            <p:cNvSpPr/>
            <p:nvPr/>
          </p:nvSpPr>
          <p:spPr>
            <a:xfrm>
              <a:off x="5928365" y="2459311"/>
              <a:ext cx="605927" cy="303496"/>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3" name="Rectangle 172"/>
            <p:cNvSpPr/>
            <p:nvPr/>
          </p:nvSpPr>
          <p:spPr>
            <a:xfrm>
              <a:off x="5992356" y="2459311"/>
              <a:ext cx="280992" cy="3034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81" name="Connecteur droit 180"/>
          <p:cNvCxnSpPr/>
          <p:nvPr/>
        </p:nvCxnSpPr>
        <p:spPr>
          <a:xfrm>
            <a:off x="6332877" y="2318162"/>
            <a:ext cx="0" cy="477563"/>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82" name="Connecteur droit 181"/>
          <p:cNvCxnSpPr/>
          <p:nvPr/>
        </p:nvCxnSpPr>
        <p:spPr>
          <a:xfrm>
            <a:off x="8032108" y="2356819"/>
            <a:ext cx="0" cy="477563"/>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83" name="Connecteur droit 182"/>
          <p:cNvCxnSpPr/>
          <p:nvPr/>
        </p:nvCxnSpPr>
        <p:spPr>
          <a:xfrm>
            <a:off x="7165333" y="1879256"/>
            <a:ext cx="0" cy="477563"/>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85" name="Connecteur droit 184"/>
          <p:cNvCxnSpPr/>
          <p:nvPr/>
        </p:nvCxnSpPr>
        <p:spPr>
          <a:xfrm>
            <a:off x="7114960" y="1973951"/>
            <a:ext cx="0" cy="31354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6" name="Connecteur droit 185"/>
          <p:cNvCxnSpPr/>
          <p:nvPr/>
        </p:nvCxnSpPr>
        <p:spPr>
          <a:xfrm>
            <a:off x="7219735" y="1973951"/>
            <a:ext cx="0" cy="31354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87" name="Forme libre 186"/>
          <p:cNvSpPr/>
          <p:nvPr/>
        </p:nvSpPr>
        <p:spPr>
          <a:xfrm>
            <a:off x="7322478" y="1986642"/>
            <a:ext cx="241214" cy="160064"/>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8" name="Forme libre 187"/>
          <p:cNvSpPr/>
          <p:nvPr/>
        </p:nvSpPr>
        <p:spPr>
          <a:xfrm flipH="1">
            <a:off x="6768456" y="1986642"/>
            <a:ext cx="241214" cy="160064"/>
          </a:xfrm>
          <a:custGeom>
            <a:avLst/>
            <a:gdLst>
              <a:gd name="connsiteX0" fmla="*/ 594910 w 605927"/>
              <a:gd name="connsiteY0" fmla="*/ 0 h 352539"/>
              <a:gd name="connsiteX1" fmla="*/ 0 w 605927"/>
              <a:gd name="connsiteY1" fmla="*/ 0 h 352539"/>
              <a:gd name="connsiteX2" fmla="*/ 0 w 605927"/>
              <a:gd name="connsiteY2" fmla="*/ 352539 h 352539"/>
              <a:gd name="connsiteX3" fmla="*/ 605927 w 605927"/>
              <a:gd name="connsiteY3" fmla="*/ 352539 h 352539"/>
            </a:gdLst>
            <a:ahLst/>
            <a:cxnLst>
              <a:cxn ang="0">
                <a:pos x="connsiteX0" y="connsiteY0"/>
              </a:cxn>
              <a:cxn ang="0">
                <a:pos x="connsiteX1" y="connsiteY1"/>
              </a:cxn>
              <a:cxn ang="0">
                <a:pos x="connsiteX2" y="connsiteY2"/>
              </a:cxn>
              <a:cxn ang="0">
                <a:pos x="connsiteX3" y="connsiteY3"/>
              </a:cxn>
            </a:cxnLst>
            <a:rect l="l" t="t" r="r" b="b"/>
            <a:pathLst>
              <a:path w="605927" h="352539">
                <a:moveTo>
                  <a:pt x="594910" y="0"/>
                </a:moveTo>
                <a:lnTo>
                  <a:pt x="0" y="0"/>
                </a:lnTo>
                <a:lnTo>
                  <a:pt x="0" y="352539"/>
                </a:lnTo>
                <a:lnTo>
                  <a:pt x="605927" y="352539"/>
                </a:ln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9" name="ZoneTexte 188"/>
          <p:cNvSpPr txBox="1"/>
          <p:nvPr/>
        </p:nvSpPr>
        <p:spPr>
          <a:xfrm>
            <a:off x="7807220" y="1845769"/>
            <a:ext cx="492443" cy="369332"/>
          </a:xfrm>
          <a:prstGeom prst="rect">
            <a:avLst/>
          </a:prstGeom>
          <a:noFill/>
        </p:spPr>
        <p:txBody>
          <a:bodyPr wrap="none" rtlCol="0">
            <a:spAutoFit/>
          </a:bodyPr>
          <a:lstStyle/>
          <a:p>
            <a:r>
              <a:rPr lang="fr-FR" dirty="0" smtClean="0">
                <a:latin typeface="Arial" panose="020B0604020202020204" pitchFamily="34" charset="0"/>
                <a:cs typeface="Arial" panose="020B0604020202020204" pitchFamily="34" charset="0"/>
              </a:rPr>
              <a:t>t1c</a:t>
            </a:r>
            <a:endParaRPr lang="fr-FR" dirty="0">
              <a:latin typeface="Arial" panose="020B0604020202020204" pitchFamily="34" charset="0"/>
              <a:cs typeface="Arial" panose="020B0604020202020204" pitchFamily="34" charset="0"/>
            </a:endParaRPr>
          </a:p>
        </p:txBody>
      </p:sp>
      <p:sp>
        <p:nvSpPr>
          <p:cNvPr id="190" name="ZoneTexte 189"/>
          <p:cNvSpPr txBox="1"/>
          <p:nvPr/>
        </p:nvSpPr>
        <p:spPr>
          <a:xfrm>
            <a:off x="8299663" y="2818498"/>
            <a:ext cx="787395" cy="369332"/>
          </a:xfrm>
          <a:prstGeom prst="rect">
            <a:avLst/>
          </a:prstGeom>
          <a:noFill/>
        </p:spPr>
        <p:txBody>
          <a:bodyPr wrap="none" rtlCol="0">
            <a:spAutoFit/>
          </a:bodyPr>
          <a:lstStyle/>
          <a:p>
            <a:r>
              <a:rPr lang="fr-FR" dirty="0" err="1" smtClean="0">
                <a:latin typeface="Arial" panose="020B0604020202020204" pitchFamily="34" charset="0"/>
                <a:cs typeface="Arial" panose="020B0604020202020204" pitchFamily="34" charset="0"/>
              </a:rPr>
              <a:t>Jmaxi</a:t>
            </a:r>
            <a:endParaRPr lang="fr-FR" dirty="0">
              <a:latin typeface="Arial" panose="020B0604020202020204" pitchFamily="34" charset="0"/>
              <a:cs typeface="Arial" panose="020B0604020202020204" pitchFamily="34" charset="0"/>
            </a:endParaRPr>
          </a:p>
        </p:txBody>
      </p:sp>
      <p:sp>
        <p:nvSpPr>
          <p:cNvPr id="191" name="ZoneTexte 190"/>
          <p:cNvSpPr txBox="1"/>
          <p:nvPr/>
        </p:nvSpPr>
        <p:spPr>
          <a:xfrm>
            <a:off x="6658528" y="4426928"/>
            <a:ext cx="1354859" cy="646331"/>
          </a:xfrm>
          <a:prstGeom prst="rect">
            <a:avLst/>
          </a:prstGeom>
          <a:noFill/>
        </p:spPr>
        <p:txBody>
          <a:bodyPr wrap="none" rtlCol="0">
            <a:spAutoFit/>
          </a:bodyPr>
          <a:lstStyle/>
          <a:p>
            <a:pPr algn="ctr"/>
            <a:r>
              <a:rPr lang="fr-FR" dirty="0" smtClean="0"/>
              <a:t>Jeu maxi</a:t>
            </a:r>
          </a:p>
          <a:p>
            <a:pPr algn="ctr"/>
            <a:r>
              <a:rPr lang="fr-FR" dirty="0"/>
              <a:t>c</a:t>
            </a:r>
            <a:r>
              <a:rPr lang="fr-FR" dirty="0" smtClean="0"/>
              <a:t>3 – (p2-t4s)</a:t>
            </a:r>
            <a:endParaRPr lang="fr-FR" dirty="0"/>
          </a:p>
        </p:txBody>
      </p:sp>
      <p:sp>
        <p:nvSpPr>
          <p:cNvPr id="192" name="ZoneTexte 191"/>
          <p:cNvSpPr txBox="1"/>
          <p:nvPr/>
        </p:nvSpPr>
        <p:spPr>
          <a:xfrm>
            <a:off x="6365499" y="5041875"/>
            <a:ext cx="1940916" cy="646331"/>
          </a:xfrm>
          <a:prstGeom prst="rect">
            <a:avLst/>
          </a:prstGeom>
          <a:noFill/>
        </p:spPr>
        <p:txBody>
          <a:bodyPr wrap="none" rtlCol="0">
            <a:spAutoFit/>
          </a:bodyPr>
          <a:lstStyle/>
          <a:p>
            <a:pPr algn="ctr"/>
            <a:r>
              <a:rPr lang="fr-FR" dirty="0" smtClean="0"/>
              <a:t>Position résultante</a:t>
            </a:r>
          </a:p>
          <a:p>
            <a:pPr algn="ctr"/>
            <a:r>
              <a:rPr lang="fr-FR" dirty="0" smtClean="0"/>
              <a:t>t2c +  jeu maxi </a:t>
            </a:r>
            <a:r>
              <a:rPr lang="fr-FR" dirty="0" smtClean="0">
                <a:sym typeface="Symbol"/>
              </a:rPr>
              <a:t> x</a:t>
            </a:r>
            <a:endParaRPr lang="fr-FR" dirty="0"/>
          </a:p>
        </p:txBody>
      </p:sp>
      <p:sp>
        <p:nvSpPr>
          <p:cNvPr id="193" name="Rectangle 153"/>
          <p:cNvSpPr>
            <a:spLocks noChangeArrowheads="1"/>
          </p:cNvSpPr>
          <p:nvPr/>
        </p:nvSpPr>
        <p:spPr bwMode="auto">
          <a:xfrm>
            <a:off x="6822620" y="3250904"/>
            <a:ext cx="794227"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sp>
        <p:nvSpPr>
          <p:cNvPr id="194" name="ZoneTexte 193"/>
          <p:cNvSpPr txBox="1"/>
          <p:nvPr/>
        </p:nvSpPr>
        <p:spPr>
          <a:xfrm>
            <a:off x="2391962" y="5783224"/>
            <a:ext cx="5866683" cy="923330"/>
          </a:xfrm>
          <a:prstGeom prst="rect">
            <a:avLst/>
          </a:prstGeom>
          <a:noFill/>
          <a:ln>
            <a:solidFill>
              <a:schemeClr val="tx1"/>
            </a:solidFill>
          </a:ln>
        </p:spPr>
        <p:txBody>
          <a:bodyPr wrap="square" rtlCol="0">
            <a:spAutoFit/>
          </a:bodyPr>
          <a:lstStyle/>
          <a:p>
            <a:pPr algn="ctr"/>
            <a:r>
              <a:rPr lang="fr-FR" dirty="0" smtClean="0"/>
              <a:t>Conditions à respecter</a:t>
            </a:r>
          </a:p>
          <a:p>
            <a:pPr algn="ctr"/>
            <a:r>
              <a:rPr lang="fr-FR" dirty="0" smtClean="0"/>
              <a:t>Jeu </a:t>
            </a:r>
            <a:r>
              <a:rPr lang="fr-FR" dirty="0"/>
              <a:t>mini +</a:t>
            </a:r>
            <a:r>
              <a:rPr lang="fr-FR" dirty="0" smtClean="0"/>
              <a:t>(c3-c1) +</a:t>
            </a:r>
            <a:r>
              <a:rPr lang="fr-FR" dirty="0"/>
              <a:t> </a:t>
            </a:r>
            <a:r>
              <a:rPr lang="fr-FR" dirty="0" smtClean="0"/>
              <a:t>(p1-p2) + t2c + t2s + t4s) </a:t>
            </a:r>
            <a:r>
              <a:rPr lang="fr-FR" dirty="0" smtClean="0">
                <a:sym typeface="Symbol"/>
              </a:rPr>
              <a:t> x</a:t>
            </a:r>
          </a:p>
          <a:p>
            <a:pPr algn="ctr"/>
            <a:r>
              <a:rPr lang="fr-FR" dirty="0">
                <a:sym typeface="Symbol"/>
              </a:rPr>
              <a:t>c</a:t>
            </a:r>
            <a:r>
              <a:rPr lang="fr-FR" dirty="0" smtClean="0">
                <a:sym typeface="Symbol"/>
              </a:rPr>
              <a:t>2 = p1-t3s -2f</a:t>
            </a:r>
            <a:endParaRPr lang="fr-FR" dirty="0"/>
          </a:p>
        </p:txBody>
      </p:sp>
      <p:sp>
        <p:nvSpPr>
          <p:cNvPr id="203" name="Rectangle 153"/>
          <p:cNvSpPr>
            <a:spLocks noChangeArrowheads="1"/>
          </p:cNvSpPr>
          <p:nvPr/>
        </p:nvSpPr>
        <p:spPr bwMode="auto">
          <a:xfrm>
            <a:off x="4168057" y="3166747"/>
            <a:ext cx="798529"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p1</a:t>
            </a:r>
            <a:r>
              <a:rPr lang="fr-FR" altLang="fr-FR" b="0" dirty="0" smtClean="0">
                <a:solidFill>
                  <a:schemeClr val="tx1"/>
                </a:solidFill>
                <a:latin typeface="Arial Unicode MS"/>
                <a:ea typeface="Arial Unicode MS"/>
                <a:cs typeface="Arial Unicode MS"/>
                <a:sym typeface="CATIA Symbols" pitchFamily="2" charset="2"/>
              </a:rPr>
              <a:t>Ⓜ</a:t>
            </a:r>
            <a:endParaRPr lang="fr-FR" altLang="fr-FR" b="0" dirty="0">
              <a:solidFill>
                <a:schemeClr val="tx1"/>
              </a:solidFill>
            </a:endParaRPr>
          </a:p>
        </p:txBody>
      </p:sp>
      <p:sp>
        <p:nvSpPr>
          <p:cNvPr id="204" name="Rectangle 153"/>
          <p:cNvSpPr>
            <a:spLocks noChangeArrowheads="1"/>
          </p:cNvSpPr>
          <p:nvPr/>
        </p:nvSpPr>
        <p:spPr bwMode="auto">
          <a:xfrm>
            <a:off x="1928958" y="2087197"/>
            <a:ext cx="798529"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c1</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grpSp>
        <p:nvGrpSpPr>
          <p:cNvPr id="3" name="Groupe 2"/>
          <p:cNvGrpSpPr/>
          <p:nvPr/>
        </p:nvGrpSpPr>
        <p:grpSpPr>
          <a:xfrm>
            <a:off x="3751478" y="1879256"/>
            <a:ext cx="1763497" cy="708279"/>
            <a:chOff x="3789578" y="1974749"/>
            <a:chExt cx="1594727" cy="612786"/>
          </a:xfrm>
        </p:grpSpPr>
        <p:grpSp>
          <p:nvGrpSpPr>
            <p:cNvPr id="200" name="Groupe 199"/>
            <p:cNvGrpSpPr/>
            <p:nvPr/>
          </p:nvGrpSpPr>
          <p:grpSpPr>
            <a:xfrm flipV="1">
              <a:off x="3789578" y="1974749"/>
              <a:ext cx="1594727" cy="546206"/>
              <a:chOff x="-1084597" y="5873565"/>
              <a:chExt cx="3114675" cy="1066800"/>
            </a:xfrm>
          </p:grpSpPr>
          <p:sp>
            <p:nvSpPr>
              <p:cNvPr id="195" name="Forme libre 88"/>
              <p:cNvSpPr>
                <a:spLocks/>
              </p:cNvSpPr>
              <p:nvPr/>
            </p:nvSpPr>
            <p:spPr bwMode="auto">
              <a:xfrm>
                <a:off x="-1084597" y="5873565"/>
                <a:ext cx="3114675" cy="1066800"/>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14675" h="1066800">
                    <a:moveTo>
                      <a:pt x="9525" y="0"/>
                    </a:moveTo>
                    <a:lnTo>
                      <a:pt x="704850" y="0"/>
                    </a:lnTo>
                    <a:lnTo>
                      <a:pt x="876300" y="857250"/>
                    </a:lnTo>
                    <a:lnTo>
                      <a:pt x="2190750" y="857250"/>
                    </a:lnTo>
                    <a:lnTo>
                      <a:pt x="2324100" y="0"/>
                    </a:lnTo>
                    <a:lnTo>
                      <a:pt x="3114675" y="0"/>
                    </a:lnTo>
                    <a:lnTo>
                      <a:pt x="3114675" y="266700"/>
                    </a:lnTo>
                    <a:lnTo>
                      <a:pt x="2552700" y="266700"/>
                    </a:lnTo>
                    <a:lnTo>
                      <a:pt x="2409825" y="1066800"/>
                    </a:lnTo>
                    <a:lnTo>
                      <a:pt x="676275" y="1066800"/>
                    </a:lnTo>
                    <a:lnTo>
                      <a:pt x="533400" y="276225"/>
                    </a:lnTo>
                    <a:lnTo>
                      <a:pt x="0" y="276225"/>
                    </a:lnTo>
                    <a:lnTo>
                      <a:pt x="9525" y="0"/>
                    </a:ln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196" name="Rectangle 22"/>
              <p:cNvSpPr>
                <a:spLocks noChangeArrowheads="1"/>
              </p:cNvSpPr>
              <p:nvPr/>
            </p:nvSpPr>
            <p:spPr bwMode="auto">
              <a:xfrm flipV="1">
                <a:off x="275608" y="6707003"/>
                <a:ext cx="392112" cy="231774"/>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97" name="Double flèche horizontale 89"/>
              <p:cNvSpPr>
                <a:spLocks noChangeArrowheads="1"/>
              </p:cNvSpPr>
              <p:nvPr/>
            </p:nvSpPr>
            <p:spPr bwMode="auto">
              <a:xfrm flipV="1">
                <a:off x="-678894" y="6393582"/>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198" name="Double flèche horizontale 89"/>
              <p:cNvSpPr>
                <a:spLocks noChangeArrowheads="1"/>
              </p:cNvSpPr>
              <p:nvPr/>
            </p:nvSpPr>
            <p:spPr bwMode="auto">
              <a:xfrm flipV="1">
                <a:off x="1030380" y="6393582"/>
                <a:ext cx="534987" cy="152400"/>
              </a:xfrm>
              <a:prstGeom prst="leftRightArrow">
                <a:avLst>
                  <a:gd name="adj1" fmla="val 50000"/>
                  <a:gd name="adj2" fmla="val 50088"/>
                </a:avLst>
              </a:prstGeom>
              <a:solidFill>
                <a:srgbClr val="FF00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grpSp>
        <p:sp>
          <p:nvSpPr>
            <p:cNvPr id="52" name="Rectangle 51"/>
            <p:cNvSpPr/>
            <p:nvPr/>
          </p:nvSpPr>
          <p:spPr>
            <a:xfrm>
              <a:off x="3883214" y="2379806"/>
              <a:ext cx="155063" cy="1320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1" name="Rectangle 200"/>
            <p:cNvSpPr/>
            <p:nvPr/>
          </p:nvSpPr>
          <p:spPr>
            <a:xfrm>
              <a:off x="5145359" y="2400166"/>
              <a:ext cx="155063" cy="1320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5" name="Rectangle 153"/>
            <p:cNvSpPr>
              <a:spLocks noChangeArrowheads="1"/>
            </p:cNvSpPr>
            <p:nvPr/>
          </p:nvSpPr>
          <p:spPr bwMode="auto">
            <a:xfrm>
              <a:off x="4214002" y="2248339"/>
              <a:ext cx="798529"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c2</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grpSp>
      <p:sp>
        <p:nvSpPr>
          <p:cNvPr id="206" name="Rectangle 153"/>
          <p:cNvSpPr>
            <a:spLocks noChangeArrowheads="1"/>
          </p:cNvSpPr>
          <p:nvPr/>
        </p:nvSpPr>
        <p:spPr bwMode="auto">
          <a:xfrm>
            <a:off x="6779683" y="2447253"/>
            <a:ext cx="798529"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chemeClr val="tx1"/>
                </a:solidFill>
                <a:latin typeface="Symbol" pitchFamily="18" charset="2"/>
              </a:rPr>
              <a:t>Æ</a:t>
            </a:r>
            <a:r>
              <a:rPr lang="fr-FR" altLang="fr-FR" b="0" dirty="0" smtClean="0">
                <a:solidFill>
                  <a:schemeClr val="tx1"/>
                </a:solidFill>
              </a:rPr>
              <a:t>c3</a:t>
            </a:r>
            <a:r>
              <a:rPr lang="fr-FR" altLang="fr-FR" b="0" dirty="0" smtClean="0">
                <a:solidFill>
                  <a:schemeClr val="tx1"/>
                </a:solidFill>
                <a:latin typeface="Arial Unicode MS"/>
                <a:ea typeface="Arial Unicode MS"/>
                <a:cs typeface="Arial Unicode MS"/>
              </a:rPr>
              <a:t>Ⓛ</a:t>
            </a:r>
            <a:endParaRPr lang="fr-FR" altLang="fr-FR" b="0" dirty="0">
              <a:solidFill>
                <a:schemeClr val="tx1"/>
              </a:solidFill>
            </a:endParaRPr>
          </a:p>
        </p:txBody>
      </p:sp>
      <p:sp>
        <p:nvSpPr>
          <p:cNvPr id="53" name="Line 123"/>
          <p:cNvSpPr>
            <a:spLocks noChangeShapeType="1"/>
          </p:cNvSpPr>
          <p:nvPr/>
        </p:nvSpPr>
        <p:spPr bwMode="auto">
          <a:xfrm>
            <a:off x="3962641" y="2291243"/>
            <a:ext cx="0" cy="42556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cxnSp>
        <p:nvCxnSpPr>
          <p:cNvPr id="180" name="Connecteur droit 179"/>
          <p:cNvCxnSpPr/>
          <p:nvPr/>
        </p:nvCxnSpPr>
        <p:spPr>
          <a:xfrm>
            <a:off x="5250741" y="2497057"/>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4" name="Connecteur droit 183"/>
          <p:cNvCxnSpPr/>
          <p:nvPr/>
        </p:nvCxnSpPr>
        <p:spPr>
          <a:xfrm>
            <a:off x="5181881" y="2709361"/>
            <a:ext cx="0" cy="45969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99" name="Connecteur droit avec flèche 198"/>
          <p:cNvCxnSpPr/>
          <p:nvPr/>
        </p:nvCxnSpPr>
        <p:spPr>
          <a:xfrm>
            <a:off x="4992175" y="2868569"/>
            <a:ext cx="1905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2" name="Connecteur droit avec flèche 201"/>
          <p:cNvCxnSpPr/>
          <p:nvPr/>
        </p:nvCxnSpPr>
        <p:spPr>
          <a:xfrm rot="10800000">
            <a:off x="5239825" y="2868569"/>
            <a:ext cx="1905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7" name="ZoneTexte 206"/>
          <p:cNvSpPr txBox="1"/>
          <p:nvPr/>
        </p:nvSpPr>
        <p:spPr>
          <a:xfrm>
            <a:off x="4832227" y="2485957"/>
            <a:ext cx="255198" cy="369332"/>
          </a:xfrm>
          <a:prstGeom prst="rect">
            <a:avLst/>
          </a:prstGeom>
          <a:noFill/>
        </p:spPr>
        <p:txBody>
          <a:bodyPr wrap="none" rtlCol="0">
            <a:spAutoFit/>
          </a:bodyPr>
          <a:lstStyle/>
          <a:p>
            <a:r>
              <a:rPr lang="fr-FR" dirty="0" smtClean="0"/>
              <a:t>f</a:t>
            </a:r>
            <a:endParaRPr lang="fr-FR" dirty="0"/>
          </a:p>
        </p:txBody>
      </p:sp>
      <p:sp>
        <p:nvSpPr>
          <p:cNvPr id="80" name="Line 123"/>
          <p:cNvSpPr>
            <a:spLocks noChangeShapeType="1"/>
          </p:cNvSpPr>
          <p:nvPr/>
        </p:nvSpPr>
        <p:spPr bwMode="auto">
          <a:xfrm flipH="1">
            <a:off x="5336137" y="2287497"/>
            <a:ext cx="0" cy="166424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Tree>
    <p:extLst>
      <p:ext uri="{BB962C8B-B14F-4D97-AF65-F5344CB8AC3E}">
        <p14:creationId xmlns:p14="http://schemas.microsoft.com/office/powerpoint/2010/main" val="295608159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Forme libre 88"/>
          <p:cNvSpPr>
            <a:spLocks/>
          </p:cNvSpPr>
          <p:nvPr/>
        </p:nvSpPr>
        <p:spPr bwMode="auto">
          <a:xfrm flipV="1">
            <a:off x="448974" y="1203442"/>
            <a:ext cx="3773626" cy="1297258"/>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115" name="Rectangle 22"/>
          <p:cNvSpPr>
            <a:spLocks noChangeArrowheads="1"/>
          </p:cNvSpPr>
          <p:nvPr/>
        </p:nvSpPr>
        <p:spPr bwMode="auto">
          <a:xfrm>
            <a:off x="2099398" y="1205364"/>
            <a:ext cx="474521" cy="254895"/>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116" name="Rectangle 115"/>
          <p:cNvSpPr/>
          <p:nvPr/>
        </p:nvSpPr>
        <p:spPr>
          <a:xfrm>
            <a:off x="3740770" y="2184317"/>
            <a:ext cx="310794" cy="29916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7" name="Rectangle 116"/>
          <p:cNvSpPr/>
          <p:nvPr/>
        </p:nvSpPr>
        <p:spPr>
          <a:xfrm>
            <a:off x="558378" y="2167028"/>
            <a:ext cx="310794" cy="33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0" name="Freeform 86" descr="Diagonales vers le haut (blanc/noir)"/>
          <p:cNvSpPr>
            <a:spLocks/>
          </p:cNvSpPr>
          <p:nvPr/>
        </p:nvSpPr>
        <p:spPr bwMode="auto">
          <a:xfrm>
            <a:off x="7139467" y="1697783"/>
            <a:ext cx="1220787" cy="1296988"/>
          </a:xfrm>
          <a:custGeom>
            <a:avLst/>
            <a:gdLst>
              <a:gd name="T0" fmla="*/ 2147483647 w 769"/>
              <a:gd name="T1" fmla="*/ 2147483647 h 817"/>
              <a:gd name="T2" fmla="*/ 2147483647 w 769"/>
              <a:gd name="T3" fmla="*/ 2147483647 h 817"/>
              <a:gd name="T4" fmla="*/ 2147483647 w 769"/>
              <a:gd name="T5" fmla="*/ 2147483647 h 817"/>
              <a:gd name="T6" fmla="*/ 2147483647 w 769"/>
              <a:gd name="T7" fmla="*/ 2147483647 h 817"/>
              <a:gd name="T8" fmla="*/ 2147483647 w 769"/>
              <a:gd name="T9" fmla="*/ 2147483647 h 817"/>
              <a:gd name="T10" fmla="*/ 2147483647 w 769"/>
              <a:gd name="T11" fmla="*/ 2147483647 h 817"/>
              <a:gd name="T12" fmla="*/ 2147483647 w 769"/>
              <a:gd name="T13" fmla="*/ 0 h 817"/>
              <a:gd name="T14" fmla="*/ 2147483647 w 769"/>
              <a:gd name="T15" fmla="*/ 0 h 817"/>
              <a:gd name="T16" fmla="*/ 2147483647 w 769"/>
              <a:gd name="T17" fmla="*/ 0 h 817"/>
              <a:gd name="T18" fmla="*/ 2147483647 w 769"/>
              <a:gd name="T19" fmla="*/ 0 h 817"/>
              <a:gd name="T20" fmla="*/ 2147483647 w 769"/>
              <a:gd name="T21" fmla="*/ 2147483647 h 817"/>
              <a:gd name="T22" fmla="*/ 2147483647 w 769"/>
              <a:gd name="T23" fmla="*/ 2147483647 h 817"/>
              <a:gd name="T24" fmla="*/ 2147483647 w 769"/>
              <a:gd name="T25" fmla="*/ 2147483647 h 817"/>
              <a:gd name="T26" fmla="*/ 2147483647 w 769"/>
              <a:gd name="T27" fmla="*/ 2147483647 h 817"/>
              <a:gd name="T28" fmla="*/ 2147483647 w 769"/>
              <a:gd name="T29" fmla="*/ 2147483647 h 817"/>
              <a:gd name="T30" fmla="*/ 2147483647 w 769"/>
              <a:gd name="T31" fmla="*/ 2147483647 h 817"/>
              <a:gd name="T32" fmla="*/ 2147483647 w 769"/>
              <a:gd name="T33" fmla="*/ 2147483647 h 817"/>
              <a:gd name="T34" fmla="*/ 2147483647 w 769"/>
              <a:gd name="T35" fmla="*/ 2147483647 h 817"/>
              <a:gd name="T36" fmla="*/ 2147483647 w 769"/>
              <a:gd name="T37" fmla="*/ 2147483647 h 817"/>
              <a:gd name="T38" fmla="*/ 2147483647 w 769"/>
              <a:gd name="T39" fmla="*/ 2147483647 h 817"/>
              <a:gd name="T40" fmla="*/ 2147483647 w 769"/>
              <a:gd name="T41" fmla="*/ 2147483647 h 817"/>
              <a:gd name="T42" fmla="*/ 2147483647 w 769"/>
              <a:gd name="T43" fmla="*/ 2147483647 h 817"/>
              <a:gd name="T44" fmla="*/ 2147483647 w 769"/>
              <a:gd name="T45" fmla="*/ 2147483647 h 817"/>
              <a:gd name="T46" fmla="*/ 2147483647 w 769"/>
              <a:gd name="T47" fmla="*/ 2147483647 h 817"/>
              <a:gd name="T48" fmla="*/ 2147483647 w 769"/>
              <a:gd name="T49" fmla="*/ 2147483647 h 817"/>
              <a:gd name="T50" fmla="*/ 2147483647 w 769"/>
              <a:gd name="T51" fmla="*/ 2147483647 h 817"/>
              <a:gd name="T52" fmla="*/ 2147483647 w 769"/>
              <a:gd name="T53" fmla="*/ 2147483647 h 817"/>
              <a:gd name="T54" fmla="*/ 2147483647 w 769"/>
              <a:gd name="T55" fmla="*/ 2147483647 h 817"/>
              <a:gd name="T56" fmla="*/ 2147483647 w 769"/>
              <a:gd name="T57" fmla="*/ 2147483647 h 817"/>
              <a:gd name="T58" fmla="*/ 2147483647 w 769"/>
              <a:gd name="T59" fmla="*/ 2147483647 h 817"/>
              <a:gd name="T60" fmla="*/ 2147483647 w 769"/>
              <a:gd name="T61" fmla="*/ 2147483647 h 817"/>
              <a:gd name="T62" fmla="*/ 2147483647 w 769"/>
              <a:gd name="T63" fmla="*/ 2147483647 h 817"/>
              <a:gd name="T64" fmla="*/ 2147483647 w 769"/>
              <a:gd name="T65" fmla="*/ 2147483647 h 817"/>
              <a:gd name="T66" fmla="*/ 2147483647 w 769"/>
              <a:gd name="T67" fmla="*/ 2147483647 h 817"/>
              <a:gd name="T68" fmla="*/ 2147483647 w 769"/>
              <a:gd name="T69" fmla="*/ 2147483647 h 817"/>
              <a:gd name="T70" fmla="*/ 2147483647 w 769"/>
              <a:gd name="T71" fmla="*/ 2147483647 h 817"/>
              <a:gd name="T72" fmla="*/ 2147483647 w 769"/>
              <a:gd name="T73" fmla="*/ 2147483647 h 817"/>
              <a:gd name="T74" fmla="*/ 2147483647 w 769"/>
              <a:gd name="T75" fmla="*/ 2147483647 h 817"/>
              <a:gd name="T76" fmla="*/ 2147483647 w 769"/>
              <a:gd name="T77" fmla="*/ 2147483647 h 817"/>
              <a:gd name="T78" fmla="*/ 2147483647 w 769"/>
              <a:gd name="T79" fmla="*/ 2147483647 h 817"/>
              <a:gd name="T80" fmla="*/ 2147483647 w 769"/>
              <a:gd name="T81" fmla="*/ 2147483647 h 817"/>
              <a:gd name="T82" fmla="*/ 2147483647 w 769"/>
              <a:gd name="T83" fmla="*/ 2147483647 h 817"/>
              <a:gd name="T84" fmla="*/ 2147483647 w 769"/>
              <a:gd name="T85" fmla="*/ 2147483647 h 817"/>
              <a:gd name="T86" fmla="*/ 2147483647 w 769"/>
              <a:gd name="T87" fmla="*/ 2147483647 h 817"/>
              <a:gd name="T88" fmla="*/ 2147483647 w 769"/>
              <a:gd name="T89" fmla="*/ 2147483647 h 817"/>
              <a:gd name="T90" fmla="*/ 0 w 769"/>
              <a:gd name="T91" fmla="*/ 2147483647 h 817"/>
              <a:gd name="T92" fmla="*/ 0 w 769"/>
              <a:gd name="T93" fmla="*/ 2147483647 h 817"/>
              <a:gd name="T94" fmla="*/ 0 w 769"/>
              <a:gd name="T95" fmla="*/ 2147483647 h 817"/>
              <a:gd name="T96" fmla="*/ 2147483647 w 769"/>
              <a:gd name="T97" fmla="*/ 2147483647 h 817"/>
              <a:gd name="T98" fmla="*/ 2147483647 w 769"/>
              <a:gd name="T99" fmla="*/ 2147483647 h 817"/>
              <a:gd name="T100" fmla="*/ 2147483647 w 769"/>
              <a:gd name="T101" fmla="*/ 2147483647 h 817"/>
              <a:gd name="T102" fmla="*/ 2147483647 w 769"/>
              <a:gd name="T103" fmla="*/ 2147483647 h 817"/>
              <a:gd name="T104" fmla="*/ 2147483647 w 769"/>
              <a:gd name="T105" fmla="*/ 2147483647 h 817"/>
              <a:gd name="T106" fmla="*/ 2147483647 w 769"/>
              <a:gd name="T107" fmla="*/ 2147483647 h 817"/>
              <a:gd name="T108" fmla="*/ 2147483647 w 769"/>
              <a:gd name="T109" fmla="*/ 2147483647 h 817"/>
              <a:gd name="T110" fmla="*/ 2147483647 w 769"/>
              <a:gd name="T111" fmla="*/ 2147483647 h 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69" h="817">
                <a:moveTo>
                  <a:pt x="60" y="156"/>
                </a:moveTo>
                <a:lnTo>
                  <a:pt x="132" y="108"/>
                </a:lnTo>
                <a:lnTo>
                  <a:pt x="168" y="84"/>
                </a:lnTo>
                <a:lnTo>
                  <a:pt x="204" y="60"/>
                </a:lnTo>
                <a:lnTo>
                  <a:pt x="252" y="36"/>
                </a:lnTo>
                <a:lnTo>
                  <a:pt x="300" y="12"/>
                </a:lnTo>
                <a:lnTo>
                  <a:pt x="348" y="0"/>
                </a:lnTo>
                <a:lnTo>
                  <a:pt x="384" y="0"/>
                </a:lnTo>
                <a:lnTo>
                  <a:pt x="420" y="0"/>
                </a:lnTo>
                <a:lnTo>
                  <a:pt x="456" y="0"/>
                </a:lnTo>
                <a:lnTo>
                  <a:pt x="504" y="12"/>
                </a:lnTo>
                <a:lnTo>
                  <a:pt x="552" y="36"/>
                </a:lnTo>
                <a:lnTo>
                  <a:pt x="600" y="60"/>
                </a:lnTo>
                <a:lnTo>
                  <a:pt x="636" y="72"/>
                </a:lnTo>
                <a:lnTo>
                  <a:pt x="672" y="108"/>
                </a:lnTo>
                <a:lnTo>
                  <a:pt x="720" y="180"/>
                </a:lnTo>
                <a:lnTo>
                  <a:pt x="744" y="228"/>
                </a:lnTo>
                <a:lnTo>
                  <a:pt x="756" y="264"/>
                </a:lnTo>
                <a:lnTo>
                  <a:pt x="768" y="324"/>
                </a:lnTo>
                <a:lnTo>
                  <a:pt x="768" y="360"/>
                </a:lnTo>
                <a:lnTo>
                  <a:pt x="768" y="408"/>
                </a:lnTo>
                <a:lnTo>
                  <a:pt x="768" y="456"/>
                </a:lnTo>
                <a:lnTo>
                  <a:pt x="768" y="492"/>
                </a:lnTo>
                <a:lnTo>
                  <a:pt x="768" y="540"/>
                </a:lnTo>
                <a:lnTo>
                  <a:pt x="768" y="600"/>
                </a:lnTo>
                <a:lnTo>
                  <a:pt x="756" y="636"/>
                </a:lnTo>
                <a:lnTo>
                  <a:pt x="732" y="684"/>
                </a:lnTo>
                <a:lnTo>
                  <a:pt x="696" y="732"/>
                </a:lnTo>
                <a:lnTo>
                  <a:pt x="648" y="768"/>
                </a:lnTo>
                <a:lnTo>
                  <a:pt x="612" y="780"/>
                </a:lnTo>
                <a:lnTo>
                  <a:pt x="576" y="792"/>
                </a:lnTo>
                <a:lnTo>
                  <a:pt x="516" y="792"/>
                </a:lnTo>
                <a:lnTo>
                  <a:pt x="468" y="804"/>
                </a:lnTo>
                <a:lnTo>
                  <a:pt x="420" y="804"/>
                </a:lnTo>
                <a:lnTo>
                  <a:pt x="384" y="816"/>
                </a:lnTo>
                <a:lnTo>
                  <a:pt x="336" y="816"/>
                </a:lnTo>
                <a:lnTo>
                  <a:pt x="276" y="792"/>
                </a:lnTo>
                <a:lnTo>
                  <a:pt x="240" y="792"/>
                </a:lnTo>
                <a:lnTo>
                  <a:pt x="204" y="768"/>
                </a:lnTo>
                <a:lnTo>
                  <a:pt x="168" y="768"/>
                </a:lnTo>
                <a:lnTo>
                  <a:pt x="132" y="732"/>
                </a:lnTo>
                <a:lnTo>
                  <a:pt x="84" y="708"/>
                </a:lnTo>
                <a:lnTo>
                  <a:pt x="48" y="672"/>
                </a:lnTo>
                <a:lnTo>
                  <a:pt x="12" y="636"/>
                </a:lnTo>
                <a:lnTo>
                  <a:pt x="12" y="600"/>
                </a:lnTo>
                <a:lnTo>
                  <a:pt x="0" y="564"/>
                </a:lnTo>
                <a:lnTo>
                  <a:pt x="0" y="516"/>
                </a:lnTo>
                <a:lnTo>
                  <a:pt x="0" y="480"/>
                </a:lnTo>
                <a:lnTo>
                  <a:pt x="12" y="432"/>
                </a:lnTo>
                <a:lnTo>
                  <a:pt x="12" y="396"/>
                </a:lnTo>
                <a:lnTo>
                  <a:pt x="36" y="348"/>
                </a:lnTo>
                <a:lnTo>
                  <a:pt x="48" y="300"/>
                </a:lnTo>
                <a:lnTo>
                  <a:pt x="48" y="252"/>
                </a:lnTo>
                <a:lnTo>
                  <a:pt x="48" y="216"/>
                </a:lnTo>
                <a:lnTo>
                  <a:pt x="60" y="156"/>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4" name="Forme libre 103"/>
          <p:cNvSpPr/>
          <p:nvPr/>
        </p:nvSpPr>
        <p:spPr>
          <a:xfrm rot="16200000">
            <a:off x="7440797" y="2019058"/>
            <a:ext cx="697384" cy="697250"/>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35888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45388 w 677053"/>
              <a:gd name="connsiteY14" fmla="*/ 19050 h 695822"/>
              <a:gd name="connsiteX15" fmla="*/ 288238 w 677053"/>
              <a:gd name="connsiteY15" fmla="*/ 0 h 695822"/>
              <a:gd name="connsiteX0" fmla="*/ 288238 w 677053"/>
              <a:gd name="connsiteY0" fmla="*/ 0 h 695822"/>
              <a:gd name="connsiteX1" fmla="*/ 145363 w 677053"/>
              <a:gd name="connsiteY1" fmla="*/ 85725 h 695822"/>
              <a:gd name="connsiteX2" fmla="*/ 21538 w 677053"/>
              <a:gd name="connsiteY2" fmla="*/ 247650 h 695822"/>
              <a:gd name="connsiteX3" fmla="*/ 2488 w 677053"/>
              <a:gd name="connsiteY3" fmla="*/ 419100 h 695822"/>
              <a:gd name="connsiteX4" fmla="*/ 50113 w 677053"/>
              <a:gd name="connsiteY4" fmla="*/ 571500 h 695822"/>
              <a:gd name="connsiteX5" fmla="*/ 135838 w 677053"/>
              <a:gd name="connsiteY5" fmla="*/ 657225 h 695822"/>
              <a:gd name="connsiteX6" fmla="*/ 240613 w 677053"/>
              <a:gd name="connsiteY6" fmla="*/ 695325 h 695822"/>
              <a:gd name="connsiteX7" fmla="*/ 402538 w 677053"/>
              <a:gd name="connsiteY7" fmla="*/ 676275 h 695822"/>
              <a:gd name="connsiteX8" fmla="*/ 573988 w 677053"/>
              <a:gd name="connsiteY8" fmla="*/ 638175 h 695822"/>
              <a:gd name="connsiteX9" fmla="*/ 669238 w 677053"/>
              <a:gd name="connsiteY9" fmla="*/ 476250 h 695822"/>
              <a:gd name="connsiteX10" fmla="*/ 669238 w 677053"/>
              <a:gd name="connsiteY10" fmla="*/ 304800 h 695822"/>
              <a:gd name="connsiteX11" fmla="*/ 650188 w 677053"/>
              <a:gd name="connsiteY11" fmla="*/ 180975 h 695822"/>
              <a:gd name="connsiteX12" fmla="*/ 573852 w 677053"/>
              <a:gd name="connsiteY12" fmla="*/ 38100 h 695822"/>
              <a:gd name="connsiteX13" fmla="*/ 459688 w 677053"/>
              <a:gd name="connsiteY13" fmla="*/ 19050 h 695822"/>
              <a:gd name="connsiteX14" fmla="*/ 332733 w 677053"/>
              <a:gd name="connsiteY14" fmla="*/ 64607 h 695822"/>
              <a:gd name="connsiteX15" fmla="*/ 288238 w 677053"/>
              <a:gd name="connsiteY15" fmla="*/ 0 h 695822"/>
              <a:gd name="connsiteX0" fmla="*/ 227496 w 677053"/>
              <a:gd name="connsiteY0" fmla="*/ 54495 h 676921"/>
              <a:gd name="connsiteX1" fmla="*/ 145363 w 677053"/>
              <a:gd name="connsiteY1" fmla="*/ 66824 h 676921"/>
              <a:gd name="connsiteX2" fmla="*/ 21538 w 677053"/>
              <a:gd name="connsiteY2" fmla="*/ 228749 h 676921"/>
              <a:gd name="connsiteX3" fmla="*/ 2488 w 677053"/>
              <a:gd name="connsiteY3" fmla="*/ 400199 h 676921"/>
              <a:gd name="connsiteX4" fmla="*/ 50113 w 677053"/>
              <a:gd name="connsiteY4" fmla="*/ 552599 h 676921"/>
              <a:gd name="connsiteX5" fmla="*/ 135838 w 677053"/>
              <a:gd name="connsiteY5" fmla="*/ 638324 h 676921"/>
              <a:gd name="connsiteX6" fmla="*/ 240613 w 677053"/>
              <a:gd name="connsiteY6" fmla="*/ 676424 h 676921"/>
              <a:gd name="connsiteX7" fmla="*/ 402538 w 677053"/>
              <a:gd name="connsiteY7" fmla="*/ 657374 h 676921"/>
              <a:gd name="connsiteX8" fmla="*/ 573988 w 677053"/>
              <a:gd name="connsiteY8" fmla="*/ 619274 h 676921"/>
              <a:gd name="connsiteX9" fmla="*/ 669238 w 677053"/>
              <a:gd name="connsiteY9" fmla="*/ 457349 h 676921"/>
              <a:gd name="connsiteX10" fmla="*/ 669238 w 677053"/>
              <a:gd name="connsiteY10" fmla="*/ 285899 h 676921"/>
              <a:gd name="connsiteX11" fmla="*/ 650188 w 677053"/>
              <a:gd name="connsiteY11" fmla="*/ 162074 h 676921"/>
              <a:gd name="connsiteX12" fmla="*/ 573852 w 677053"/>
              <a:gd name="connsiteY12" fmla="*/ 19199 h 676921"/>
              <a:gd name="connsiteX13" fmla="*/ 459688 w 677053"/>
              <a:gd name="connsiteY13" fmla="*/ 149 h 676921"/>
              <a:gd name="connsiteX14" fmla="*/ 332733 w 677053"/>
              <a:gd name="connsiteY14" fmla="*/ 45706 h 676921"/>
              <a:gd name="connsiteX15" fmla="*/ 227496 w 677053"/>
              <a:gd name="connsiteY15" fmla="*/ 54495 h 67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053" h="676921">
                <a:moveTo>
                  <a:pt x="227496" y="54495"/>
                </a:moveTo>
                <a:cubicBezTo>
                  <a:pt x="178283" y="76720"/>
                  <a:pt x="179689" y="37782"/>
                  <a:pt x="145363" y="66824"/>
                </a:cubicBezTo>
                <a:cubicBezTo>
                  <a:pt x="111037" y="95866"/>
                  <a:pt x="45350" y="173187"/>
                  <a:pt x="21538" y="228749"/>
                </a:cubicBezTo>
                <a:cubicBezTo>
                  <a:pt x="-2274" y="284311"/>
                  <a:pt x="-2275" y="346224"/>
                  <a:pt x="2488" y="400199"/>
                </a:cubicBezTo>
                <a:cubicBezTo>
                  <a:pt x="7251" y="454174"/>
                  <a:pt x="27888" y="512912"/>
                  <a:pt x="50113" y="552599"/>
                </a:cubicBezTo>
                <a:cubicBezTo>
                  <a:pt x="72338" y="592286"/>
                  <a:pt x="104088" y="617687"/>
                  <a:pt x="135838" y="638324"/>
                </a:cubicBezTo>
                <a:cubicBezTo>
                  <a:pt x="167588" y="658961"/>
                  <a:pt x="196163" y="673249"/>
                  <a:pt x="240613" y="676424"/>
                </a:cubicBezTo>
                <a:cubicBezTo>
                  <a:pt x="285063" y="679599"/>
                  <a:pt x="346976" y="666899"/>
                  <a:pt x="402538" y="657374"/>
                </a:cubicBezTo>
                <a:cubicBezTo>
                  <a:pt x="458100" y="647849"/>
                  <a:pt x="529538" y="652611"/>
                  <a:pt x="573988" y="619274"/>
                </a:cubicBezTo>
                <a:cubicBezTo>
                  <a:pt x="618438" y="585937"/>
                  <a:pt x="653363" y="512911"/>
                  <a:pt x="669238" y="457349"/>
                </a:cubicBezTo>
                <a:cubicBezTo>
                  <a:pt x="685113" y="401787"/>
                  <a:pt x="672413" y="335111"/>
                  <a:pt x="669238" y="285899"/>
                </a:cubicBezTo>
                <a:cubicBezTo>
                  <a:pt x="666063" y="236687"/>
                  <a:pt x="666086" y="206524"/>
                  <a:pt x="650188" y="162074"/>
                </a:cubicBezTo>
                <a:cubicBezTo>
                  <a:pt x="634290" y="117624"/>
                  <a:pt x="605602" y="46186"/>
                  <a:pt x="573852" y="19199"/>
                </a:cubicBezTo>
                <a:cubicBezTo>
                  <a:pt x="542102" y="-7788"/>
                  <a:pt x="491438" y="3324"/>
                  <a:pt x="459688" y="149"/>
                </a:cubicBezTo>
                <a:cubicBezTo>
                  <a:pt x="427938" y="-3026"/>
                  <a:pt x="332733" y="45706"/>
                  <a:pt x="332733" y="45706"/>
                </a:cubicBezTo>
                <a:lnTo>
                  <a:pt x="227496" y="54495"/>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42" name="Freeform 89" descr="Diagonales vers le haut (blanc/noir)"/>
          <p:cNvSpPr>
            <a:spLocks/>
          </p:cNvSpPr>
          <p:nvPr/>
        </p:nvSpPr>
        <p:spPr bwMode="auto">
          <a:xfrm>
            <a:off x="5056667" y="1735883"/>
            <a:ext cx="1296987" cy="1220788"/>
          </a:xfrm>
          <a:custGeom>
            <a:avLst/>
            <a:gdLst>
              <a:gd name="T0" fmla="*/ 2147483647 w 817"/>
              <a:gd name="T1" fmla="*/ 2147483647 h 769"/>
              <a:gd name="T2" fmla="*/ 2147483647 w 817"/>
              <a:gd name="T3" fmla="*/ 2147483647 h 769"/>
              <a:gd name="T4" fmla="*/ 2147483647 w 817"/>
              <a:gd name="T5" fmla="*/ 2147483647 h 769"/>
              <a:gd name="T6" fmla="*/ 2147483647 w 817"/>
              <a:gd name="T7" fmla="*/ 2147483647 h 769"/>
              <a:gd name="T8" fmla="*/ 2147483647 w 817"/>
              <a:gd name="T9" fmla="*/ 2147483647 h 769"/>
              <a:gd name="T10" fmla="*/ 2147483647 w 817"/>
              <a:gd name="T11" fmla="*/ 2147483647 h 769"/>
              <a:gd name="T12" fmla="*/ 0 w 817"/>
              <a:gd name="T13" fmla="*/ 2147483647 h 769"/>
              <a:gd name="T14" fmla="*/ 0 w 817"/>
              <a:gd name="T15" fmla="*/ 2147483647 h 769"/>
              <a:gd name="T16" fmla="*/ 0 w 817"/>
              <a:gd name="T17" fmla="*/ 2147483647 h 769"/>
              <a:gd name="T18" fmla="*/ 0 w 817"/>
              <a:gd name="T19" fmla="*/ 2147483647 h 769"/>
              <a:gd name="T20" fmla="*/ 2147483647 w 817"/>
              <a:gd name="T21" fmla="*/ 2147483647 h 769"/>
              <a:gd name="T22" fmla="*/ 2147483647 w 817"/>
              <a:gd name="T23" fmla="*/ 2147483647 h 769"/>
              <a:gd name="T24" fmla="*/ 2147483647 w 817"/>
              <a:gd name="T25" fmla="*/ 2147483647 h 769"/>
              <a:gd name="T26" fmla="*/ 2147483647 w 817"/>
              <a:gd name="T27" fmla="*/ 2147483647 h 769"/>
              <a:gd name="T28" fmla="*/ 2147483647 w 817"/>
              <a:gd name="T29" fmla="*/ 2147483647 h 769"/>
              <a:gd name="T30" fmla="*/ 2147483647 w 817"/>
              <a:gd name="T31" fmla="*/ 2147483647 h 769"/>
              <a:gd name="T32" fmla="*/ 2147483647 w 817"/>
              <a:gd name="T33" fmla="*/ 2147483647 h 769"/>
              <a:gd name="T34" fmla="*/ 2147483647 w 817"/>
              <a:gd name="T35" fmla="*/ 2147483647 h 769"/>
              <a:gd name="T36" fmla="*/ 2147483647 w 817"/>
              <a:gd name="T37" fmla="*/ 2147483647 h 769"/>
              <a:gd name="T38" fmla="*/ 2147483647 w 817"/>
              <a:gd name="T39" fmla="*/ 2147483647 h 769"/>
              <a:gd name="T40" fmla="*/ 2147483647 w 817"/>
              <a:gd name="T41" fmla="*/ 2147483647 h 769"/>
              <a:gd name="T42" fmla="*/ 2147483647 w 817"/>
              <a:gd name="T43" fmla="*/ 2147483647 h 769"/>
              <a:gd name="T44" fmla="*/ 2147483647 w 817"/>
              <a:gd name="T45" fmla="*/ 2147483647 h 769"/>
              <a:gd name="T46" fmla="*/ 2147483647 w 817"/>
              <a:gd name="T47" fmla="*/ 2147483647 h 769"/>
              <a:gd name="T48" fmla="*/ 2147483647 w 817"/>
              <a:gd name="T49" fmla="*/ 2147483647 h 769"/>
              <a:gd name="T50" fmla="*/ 2147483647 w 817"/>
              <a:gd name="T51" fmla="*/ 2147483647 h 769"/>
              <a:gd name="T52" fmla="*/ 2147483647 w 817"/>
              <a:gd name="T53" fmla="*/ 2147483647 h 769"/>
              <a:gd name="T54" fmla="*/ 2147483647 w 817"/>
              <a:gd name="T55" fmla="*/ 2147483647 h 769"/>
              <a:gd name="T56" fmla="*/ 2147483647 w 817"/>
              <a:gd name="T57" fmla="*/ 2147483647 h 769"/>
              <a:gd name="T58" fmla="*/ 2147483647 w 817"/>
              <a:gd name="T59" fmla="*/ 2147483647 h 769"/>
              <a:gd name="T60" fmla="*/ 2147483647 w 817"/>
              <a:gd name="T61" fmla="*/ 2147483647 h 769"/>
              <a:gd name="T62" fmla="*/ 2147483647 w 817"/>
              <a:gd name="T63" fmla="*/ 2147483647 h 769"/>
              <a:gd name="T64" fmla="*/ 2147483647 w 817"/>
              <a:gd name="T65" fmla="*/ 2147483647 h 769"/>
              <a:gd name="T66" fmla="*/ 2147483647 w 817"/>
              <a:gd name="T67" fmla="*/ 2147483647 h 769"/>
              <a:gd name="T68" fmla="*/ 2147483647 w 817"/>
              <a:gd name="T69" fmla="*/ 2147483647 h 769"/>
              <a:gd name="T70" fmla="*/ 2147483647 w 817"/>
              <a:gd name="T71" fmla="*/ 2147483647 h 769"/>
              <a:gd name="T72" fmla="*/ 2147483647 w 817"/>
              <a:gd name="T73" fmla="*/ 2147483647 h 769"/>
              <a:gd name="T74" fmla="*/ 2147483647 w 817"/>
              <a:gd name="T75" fmla="*/ 2147483647 h 769"/>
              <a:gd name="T76" fmla="*/ 2147483647 w 817"/>
              <a:gd name="T77" fmla="*/ 2147483647 h 769"/>
              <a:gd name="T78" fmla="*/ 2147483647 w 817"/>
              <a:gd name="T79" fmla="*/ 2147483647 h 769"/>
              <a:gd name="T80" fmla="*/ 2147483647 w 817"/>
              <a:gd name="T81" fmla="*/ 2147483647 h 769"/>
              <a:gd name="T82" fmla="*/ 2147483647 w 817"/>
              <a:gd name="T83" fmla="*/ 2147483647 h 769"/>
              <a:gd name="T84" fmla="*/ 2147483647 w 817"/>
              <a:gd name="T85" fmla="*/ 2147483647 h 769"/>
              <a:gd name="T86" fmla="*/ 2147483647 w 817"/>
              <a:gd name="T87" fmla="*/ 2147483647 h 769"/>
              <a:gd name="T88" fmla="*/ 2147483647 w 817"/>
              <a:gd name="T89" fmla="*/ 2147483647 h 769"/>
              <a:gd name="T90" fmla="*/ 2147483647 w 817"/>
              <a:gd name="T91" fmla="*/ 0 h 769"/>
              <a:gd name="T92" fmla="*/ 2147483647 w 817"/>
              <a:gd name="T93" fmla="*/ 0 h 769"/>
              <a:gd name="T94" fmla="*/ 2147483647 w 817"/>
              <a:gd name="T95" fmla="*/ 0 h 769"/>
              <a:gd name="T96" fmla="*/ 2147483647 w 817"/>
              <a:gd name="T97" fmla="*/ 2147483647 h 769"/>
              <a:gd name="T98" fmla="*/ 2147483647 w 817"/>
              <a:gd name="T99" fmla="*/ 2147483647 h 769"/>
              <a:gd name="T100" fmla="*/ 2147483647 w 817"/>
              <a:gd name="T101" fmla="*/ 2147483647 h 769"/>
              <a:gd name="T102" fmla="*/ 2147483647 w 817"/>
              <a:gd name="T103" fmla="*/ 2147483647 h 769"/>
              <a:gd name="T104" fmla="*/ 2147483647 w 817"/>
              <a:gd name="T105" fmla="*/ 2147483647 h 769"/>
              <a:gd name="T106" fmla="*/ 2147483647 w 817"/>
              <a:gd name="T107" fmla="*/ 2147483647 h 769"/>
              <a:gd name="T108" fmla="*/ 2147483647 w 817"/>
              <a:gd name="T109" fmla="*/ 2147483647 h 769"/>
              <a:gd name="T110" fmla="*/ 2147483647 w 817"/>
              <a:gd name="T111" fmla="*/ 2147483647 h 7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17" h="769">
                <a:moveTo>
                  <a:pt x="156" y="60"/>
                </a:moveTo>
                <a:lnTo>
                  <a:pt x="108" y="132"/>
                </a:lnTo>
                <a:lnTo>
                  <a:pt x="84" y="168"/>
                </a:lnTo>
                <a:lnTo>
                  <a:pt x="60" y="204"/>
                </a:lnTo>
                <a:lnTo>
                  <a:pt x="36" y="252"/>
                </a:lnTo>
                <a:lnTo>
                  <a:pt x="12" y="300"/>
                </a:lnTo>
                <a:lnTo>
                  <a:pt x="0" y="348"/>
                </a:lnTo>
                <a:lnTo>
                  <a:pt x="0" y="384"/>
                </a:lnTo>
                <a:lnTo>
                  <a:pt x="0" y="420"/>
                </a:lnTo>
                <a:lnTo>
                  <a:pt x="0" y="456"/>
                </a:lnTo>
                <a:lnTo>
                  <a:pt x="12" y="504"/>
                </a:lnTo>
                <a:lnTo>
                  <a:pt x="36" y="552"/>
                </a:lnTo>
                <a:lnTo>
                  <a:pt x="60" y="600"/>
                </a:lnTo>
                <a:lnTo>
                  <a:pt x="72" y="636"/>
                </a:lnTo>
                <a:lnTo>
                  <a:pt x="108" y="672"/>
                </a:lnTo>
                <a:lnTo>
                  <a:pt x="180" y="720"/>
                </a:lnTo>
                <a:lnTo>
                  <a:pt x="228" y="744"/>
                </a:lnTo>
                <a:lnTo>
                  <a:pt x="264" y="756"/>
                </a:lnTo>
                <a:lnTo>
                  <a:pt x="324" y="768"/>
                </a:lnTo>
                <a:lnTo>
                  <a:pt x="360" y="768"/>
                </a:lnTo>
                <a:lnTo>
                  <a:pt x="408" y="768"/>
                </a:lnTo>
                <a:lnTo>
                  <a:pt x="456" y="768"/>
                </a:lnTo>
                <a:lnTo>
                  <a:pt x="492" y="768"/>
                </a:lnTo>
                <a:lnTo>
                  <a:pt x="540" y="768"/>
                </a:lnTo>
                <a:lnTo>
                  <a:pt x="600" y="768"/>
                </a:lnTo>
                <a:lnTo>
                  <a:pt x="636" y="756"/>
                </a:lnTo>
                <a:lnTo>
                  <a:pt x="684" y="732"/>
                </a:lnTo>
                <a:lnTo>
                  <a:pt x="732" y="696"/>
                </a:lnTo>
                <a:lnTo>
                  <a:pt x="768" y="648"/>
                </a:lnTo>
                <a:lnTo>
                  <a:pt x="780" y="612"/>
                </a:lnTo>
                <a:lnTo>
                  <a:pt x="792" y="576"/>
                </a:lnTo>
                <a:lnTo>
                  <a:pt x="792" y="516"/>
                </a:lnTo>
                <a:lnTo>
                  <a:pt x="804" y="468"/>
                </a:lnTo>
                <a:lnTo>
                  <a:pt x="804" y="420"/>
                </a:lnTo>
                <a:lnTo>
                  <a:pt x="816" y="384"/>
                </a:lnTo>
                <a:lnTo>
                  <a:pt x="816" y="336"/>
                </a:lnTo>
                <a:lnTo>
                  <a:pt x="792" y="276"/>
                </a:lnTo>
                <a:lnTo>
                  <a:pt x="792" y="240"/>
                </a:lnTo>
                <a:lnTo>
                  <a:pt x="768" y="204"/>
                </a:lnTo>
                <a:lnTo>
                  <a:pt x="768" y="168"/>
                </a:lnTo>
                <a:lnTo>
                  <a:pt x="732" y="132"/>
                </a:lnTo>
                <a:lnTo>
                  <a:pt x="708" y="84"/>
                </a:lnTo>
                <a:lnTo>
                  <a:pt x="672" y="48"/>
                </a:lnTo>
                <a:lnTo>
                  <a:pt x="636" y="12"/>
                </a:lnTo>
                <a:lnTo>
                  <a:pt x="600" y="12"/>
                </a:lnTo>
                <a:lnTo>
                  <a:pt x="564" y="0"/>
                </a:lnTo>
                <a:lnTo>
                  <a:pt x="516" y="0"/>
                </a:lnTo>
                <a:lnTo>
                  <a:pt x="480" y="0"/>
                </a:lnTo>
                <a:lnTo>
                  <a:pt x="432" y="12"/>
                </a:lnTo>
                <a:lnTo>
                  <a:pt x="396" y="12"/>
                </a:lnTo>
                <a:lnTo>
                  <a:pt x="348" y="36"/>
                </a:lnTo>
                <a:lnTo>
                  <a:pt x="300" y="48"/>
                </a:lnTo>
                <a:lnTo>
                  <a:pt x="252" y="48"/>
                </a:lnTo>
                <a:lnTo>
                  <a:pt x="216" y="48"/>
                </a:lnTo>
                <a:lnTo>
                  <a:pt x="156" y="60"/>
                </a:lnTo>
              </a:path>
            </a:pathLst>
          </a:custGeom>
          <a:pattFill prst="ltUpDiag">
            <a:fgClr>
              <a:schemeClr val="tx1"/>
            </a:fgClr>
            <a:bgClr>
              <a:schemeClr val="bg1"/>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 name="Forme libre 4"/>
          <p:cNvSpPr/>
          <p:nvPr/>
        </p:nvSpPr>
        <p:spPr>
          <a:xfrm>
            <a:off x="5411199" y="1948965"/>
            <a:ext cx="670740" cy="752972"/>
          </a:xfrm>
          <a:custGeom>
            <a:avLst/>
            <a:gdLst>
              <a:gd name="connsiteX0" fmla="*/ 288238 w 670740"/>
              <a:gd name="connsiteY0" fmla="*/ 0 h 695822"/>
              <a:gd name="connsiteX1" fmla="*/ 145363 w 670740"/>
              <a:gd name="connsiteY1" fmla="*/ 85725 h 695822"/>
              <a:gd name="connsiteX2" fmla="*/ 21538 w 670740"/>
              <a:gd name="connsiteY2" fmla="*/ 247650 h 695822"/>
              <a:gd name="connsiteX3" fmla="*/ 2488 w 670740"/>
              <a:gd name="connsiteY3" fmla="*/ 419100 h 695822"/>
              <a:gd name="connsiteX4" fmla="*/ 50113 w 670740"/>
              <a:gd name="connsiteY4" fmla="*/ 571500 h 695822"/>
              <a:gd name="connsiteX5" fmla="*/ 135838 w 670740"/>
              <a:gd name="connsiteY5" fmla="*/ 657225 h 695822"/>
              <a:gd name="connsiteX6" fmla="*/ 240613 w 670740"/>
              <a:gd name="connsiteY6" fmla="*/ 695325 h 695822"/>
              <a:gd name="connsiteX7" fmla="*/ 402538 w 670740"/>
              <a:gd name="connsiteY7" fmla="*/ 676275 h 695822"/>
              <a:gd name="connsiteX8" fmla="*/ 573988 w 670740"/>
              <a:gd name="connsiteY8" fmla="*/ 638175 h 695822"/>
              <a:gd name="connsiteX9" fmla="*/ 631138 w 670740"/>
              <a:gd name="connsiteY9" fmla="*/ 447675 h 695822"/>
              <a:gd name="connsiteX10" fmla="*/ 669238 w 670740"/>
              <a:gd name="connsiteY10" fmla="*/ 304800 h 695822"/>
              <a:gd name="connsiteX11" fmla="*/ 650188 w 670740"/>
              <a:gd name="connsiteY11" fmla="*/ 180975 h 695822"/>
              <a:gd name="connsiteX12" fmla="*/ 535888 w 670740"/>
              <a:gd name="connsiteY12" fmla="*/ 38100 h 695822"/>
              <a:gd name="connsiteX13" fmla="*/ 459688 w 670740"/>
              <a:gd name="connsiteY13" fmla="*/ 19050 h 695822"/>
              <a:gd name="connsiteX14" fmla="*/ 345388 w 670740"/>
              <a:gd name="connsiteY14" fmla="*/ 19050 h 695822"/>
              <a:gd name="connsiteX15" fmla="*/ 288238 w 670740"/>
              <a:gd name="connsiteY15" fmla="*/ 0 h 69582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45388 w 670740"/>
              <a:gd name="connsiteY14" fmla="*/ 7620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459688 w 670740"/>
              <a:gd name="connsiteY13" fmla="*/ 76200 h 752972"/>
              <a:gd name="connsiteX14" fmla="*/ 391108 w 670740"/>
              <a:gd name="connsiteY14" fmla="*/ 15240 h 752972"/>
              <a:gd name="connsiteX15" fmla="*/ 265378 w 670740"/>
              <a:gd name="connsiteY15" fmla="*/ 0 h 752972"/>
              <a:gd name="connsiteX0" fmla="*/ 265378 w 670740"/>
              <a:gd name="connsiteY0" fmla="*/ 0 h 752972"/>
              <a:gd name="connsiteX1" fmla="*/ 145363 w 670740"/>
              <a:gd name="connsiteY1" fmla="*/ 142875 h 752972"/>
              <a:gd name="connsiteX2" fmla="*/ 21538 w 670740"/>
              <a:gd name="connsiteY2" fmla="*/ 304800 h 752972"/>
              <a:gd name="connsiteX3" fmla="*/ 2488 w 670740"/>
              <a:gd name="connsiteY3" fmla="*/ 476250 h 752972"/>
              <a:gd name="connsiteX4" fmla="*/ 50113 w 670740"/>
              <a:gd name="connsiteY4" fmla="*/ 628650 h 752972"/>
              <a:gd name="connsiteX5" fmla="*/ 135838 w 670740"/>
              <a:gd name="connsiteY5" fmla="*/ 714375 h 752972"/>
              <a:gd name="connsiteX6" fmla="*/ 240613 w 670740"/>
              <a:gd name="connsiteY6" fmla="*/ 752475 h 752972"/>
              <a:gd name="connsiteX7" fmla="*/ 402538 w 670740"/>
              <a:gd name="connsiteY7" fmla="*/ 733425 h 752972"/>
              <a:gd name="connsiteX8" fmla="*/ 573988 w 670740"/>
              <a:gd name="connsiteY8" fmla="*/ 695325 h 752972"/>
              <a:gd name="connsiteX9" fmla="*/ 631138 w 670740"/>
              <a:gd name="connsiteY9" fmla="*/ 504825 h 752972"/>
              <a:gd name="connsiteX10" fmla="*/ 669238 w 670740"/>
              <a:gd name="connsiteY10" fmla="*/ 361950 h 752972"/>
              <a:gd name="connsiteX11" fmla="*/ 650188 w 670740"/>
              <a:gd name="connsiteY11" fmla="*/ 238125 h 752972"/>
              <a:gd name="connsiteX12" fmla="*/ 535888 w 670740"/>
              <a:gd name="connsiteY12" fmla="*/ 95250 h 752972"/>
              <a:gd name="connsiteX13" fmla="*/ 501598 w 670740"/>
              <a:gd name="connsiteY13" fmla="*/ 15240 h 752972"/>
              <a:gd name="connsiteX14" fmla="*/ 391108 w 670740"/>
              <a:gd name="connsiteY14" fmla="*/ 15240 h 752972"/>
              <a:gd name="connsiteX15" fmla="*/ 265378 w 670740"/>
              <a:gd name="connsiteY15" fmla="*/ 0 h 75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740" h="752972">
                <a:moveTo>
                  <a:pt x="265378" y="0"/>
                </a:moveTo>
                <a:cubicBezTo>
                  <a:pt x="216165" y="22225"/>
                  <a:pt x="186003" y="92075"/>
                  <a:pt x="145363" y="142875"/>
                </a:cubicBezTo>
                <a:cubicBezTo>
                  <a:pt x="104723" y="193675"/>
                  <a:pt x="45350" y="249238"/>
                  <a:pt x="21538" y="304800"/>
                </a:cubicBezTo>
                <a:cubicBezTo>
                  <a:pt x="-2274" y="360362"/>
                  <a:pt x="-2275" y="422275"/>
                  <a:pt x="2488" y="476250"/>
                </a:cubicBezTo>
                <a:cubicBezTo>
                  <a:pt x="7251" y="530225"/>
                  <a:pt x="27888" y="588963"/>
                  <a:pt x="50113" y="628650"/>
                </a:cubicBezTo>
                <a:cubicBezTo>
                  <a:pt x="72338" y="668337"/>
                  <a:pt x="104088" y="693738"/>
                  <a:pt x="135838" y="714375"/>
                </a:cubicBezTo>
                <a:cubicBezTo>
                  <a:pt x="167588" y="735012"/>
                  <a:pt x="196163" y="749300"/>
                  <a:pt x="240613" y="752475"/>
                </a:cubicBezTo>
                <a:cubicBezTo>
                  <a:pt x="285063" y="755650"/>
                  <a:pt x="346976" y="742950"/>
                  <a:pt x="402538" y="733425"/>
                </a:cubicBezTo>
                <a:cubicBezTo>
                  <a:pt x="458100" y="723900"/>
                  <a:pt x="535888" y="733425"/>
                  <a:pt x="573988" y="695325"/>
                </a:cubicBezTo>
                <a:cubicBezTo>
                  <a:pt x="612088" y="657225"/>
                  <a:pt x="615263" y="560387"/>
                  <a:pt x="631138" y="504825"/>
                </a:cubicBezTo>
                <a:cubicBezTo>
                  <a:pt x="647013" y="449263"/>
                  <a:pt x="666063" y="406400"/>
                  <a:pt x="669238" y="361950"/>
                </a:cubicBezTo>
                <a:cubicBezTo>
                  <a:pt x="672413" y="317500"/>
                  <a:pt x="672413" y="282575"/>
                  <a:pt x="650188" y="238125"/>
                </a:cubicBezTo>
                <a:cubicBezTo>
                  <a:pt x="627963" y="193675"/>
                  <a:pt x="560653" y="132397"/>
                  <a:pt x="535888" y="95250"/>
                </a:cubicBezTo>
                <a:cubicBezTo>
                  <a:pt x="511123" y="58103"/>
                  <a:pt x="533348" y="18415"/>
                  <a:pt x="501598" y="15240"/>
                </a:cubicBezTo>
                <a:cubicBezTo>
                  <a:pt x="469848" y="12065"/>
                  <a:pt x="391108" y="15240"/>
                  <a:pt x="391108" y="15240"/>
                </a:cubicBezTo>
                <a:lnTo>
                  <a:pt x="265378" y="0"/>
                </a:ln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401" name="Rectangle 116"/>
          <p:cNvSpPr>
            <a:spLocks noChangeArrowheads="1"/>
          </p:cNvSpPr>
          <p:nvPr/>
        </p:nvSpPr>
        <p:spPr bwMode="auto">
          <a:xfrm>
            <a:off x="241820" y="126999"/>
            <a:ext cx="5820258"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a:latin typeface="Arial" charset="0"/>
              </a:rPr>
              <a:t>REFERENCE </a:t>
            </a:r>
            <a:r>
              <a:rPr lang="fr-FR" altLang="fr-FR" sz="2400" b="1" dirty="0" smtClean="0">
                <a:latin typeface="Arial" charset="0"/>
              </a:rPr>
              <a:t>SUR </a:t>
            </a:r>
            <a:r>
              <a:rPr lang="fr-FR" altLang="fr-FR" sz="2400" b="1" dirty="0">
                <a:latin typeface="Arial" charset="0"/>
              </a:rPr>
              <a:t>2 TROUS </a:t>
            </a:r>
            <a:r>
              <a:rPr lang="fr-FR" altLang="fr-FR" sz="2400" b="1" dirty="0" smtClean="0">
                <a:latin typeface="Arial" charset="0"/>
              </a:rPr>
              <a:t>AVEC [DV]</a:t>
            </a:r>
            <a:endParaRPr lang="fr-FR" altLang="fr-FR" sz="2400" b="1" dirty="0">
              <a:latin typeface="Arial" charset="0"/>
            </a:endParaRPr>
          </a:p>
        </p:txBody>
      </p:sp>
      <p:sp>
        <p:nvSpPr>
          <p:cNvPr id="59441" name="Oval 87"/>
          <p:cNvSpPr>
            <a:spLocks noChangeArrowheads="1"/>
          </p:cNvSpPr>
          <p:nvPr/>
        </p:nvSpPr>
        <p:spPr bwMode="auto">
          <a:xfrm>
            <a:off x="7340142" y="1915798"/>
            <a:ext cx="877810" cy="876456"/>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3" name="Oval 90"/>
          <p:cNvSpPr>
            <a:spLocks noChangeArrowheads="1"/>
          </p:cNvSpPr>
          <p:nvPr/>
        </p:nvSpPr>
        <p:spPr bwMode="auto">
          <a:xfrm>
            <a:off x="5305630" y="1913220"/>
            <a:ext cx="881612" cy="881612"/>
          </a:xfrm>
          <a:prstGeom prst="ellipse">
            <a:avLst/>
          </a:prstGeom>
          <a:noFill/>
          <a:ln w="9525">
            <a:solidFill>
              <a:srgbClr val="FF0000"/>
            </a:solidFill>
            <a:round/>
            <a:headEnd/>
            <a:tailEnd/>
          </a:ln>
          <a:effectLs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9444" name="Line 91"/>
          <p:cNvSpPr>
            <a:spLocks noChangeShapeType="1"/>
          </p:cNvSpPr>
          <p:nvPr/>
        </p:nvSpPr>
        <p:spPr bwMode="auto">
          <a:xfrm>
            <a:off x="5139217" y="2364533"/>
            <a:ext cx="28194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5" name="Line 92"/>
          <p:cNvSpPr>
            <a:spLocks noChangeShapeType="1"/>
          </p:cNvSpPr>
          <p:nvPr/>
        </p:nvSpPr>
        <p:spPr bwMode="auto">
          <a:xfrm>
            <a:off x="5596417" y="1907333"/>
            <a:ext cx="0" cy="1596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6" name="Line 93"/>
          <p:cNvSpPr>
            <a:spLocks noChangeShapeType="1"/>
          </p:cNvSpPr>
          <p:nvPr/>
        </p:nvSpPr>
        <p:spPr bwMode="auto">
          <a:xfrm>
            <a:off x="7958617" y="1831133"/>
            <a:ext cx="0" cy="17232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7" name="Line 94"/>
          <p:cNvSpPr>
            <a:spLocks noChangeShapeType="1"/>
          </p:cNvSpPr>
          <p:nvPr/>
        </p:nvSpPr>
        <p:spPr bwMode="auto">
          <a:xfrm>
            <a:off x="5609117" y="3464305"/>
            <a:ext cx="23622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48" name="Rectangle 95"/>
          <p:cNvSpPr>
            <a:spLocks noChangeArrowheads="1"/>
          </p:cNvSpPr>
          <p:nvPr/>
        </p:nvSpPr>
        <p:spPr bwMode="auto">
          <a:xfrm>
            <a:off x="6594160" y="3112735"/>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80</a:t>
            </a:r>
          </a:p>
        </p:txBody>
      </p:sp>
      <p:sp>
        <p:nvSpPr>
          <p:cNvPr id="59449" name="Line 97"/>
          <p:cNvSpPr>
            <a:spLocks noChangeShapeType="1"/>
          </p:cNvSpPr>
          <p:nvPr/>
        </p:nvSpPr>
        <p:spPr bwMode="auto">
          <a:xfrm flipV="1">
            <a:off x="5609117" y="1582867"/>
            <a:ext cx="1365250" cy="779283"/>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0" name="Line 99"/>
          <p:cNvSpPr>
            <a:spLocks noChangeShapeType="1"/>
          </p:cNvSpPr>
          <p:nvPr/>
        </p:nvSpPr>
        <p:spPr bwMode="auto">
          <a:xfrm flipH="1" flipV="1">
            <a:off x="6996698" y="1582867"/>
            <a:ext cx="961917" cy="791983"/>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9451" name="Group 108"/>
          <p:cNvGrpSpPr>
            <a:grpSpLocks/>
          </p:cNvGrpSpPr>
          <p:nvPr/>
        </p:nvGrpSpPr>
        <p:grpSpPr bwMode="auto">
          <a:xfrm>
            <a:off x="5678967" y="2294683"/>
            <a:ext cx="134937" cy="134938"/>
            <a:chOff x="3742" y="3913"/>
            <a:chExt cx="85" cy="85"/>
          </a:xfrm>
        </p:grpSpPr>
        <p:sp>
          <p:nvSpPr>
            <p:cNvPr id="59472" name="Line 109"/>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3" name="Line 110"/>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59452" name="Group 111"/>
          <p:cNvGrpSpPr>
            <a:grpSpLocks/>
          </p:cNvGrpSpPr>
          <p:nvPr/>
        </p:nvGrpSpPr>
        <p:grpSpPr bwMode="auto">
          <a:xfrm>
            <a:off x="7726842" y="2294683"/>
            <a:ext cx="134937" cy="134938"/>
            <a:chOff x="3742" y="3913"/>
            <a:chExt cx="85" cy="85"/>
          </a:xfrm>
        </p:grpSpPr>
        <p:sp>
          <p:nvSpPr>
            <p:cNvPr id="59470" name="Line 112"/>
            <p:cNvSpPr>
              <a:spLocks noChangeShapeType="1"/>
            </p:cNvSpPr>
            <p:nvPr/>
          </p:nvSpPr>
          <p:spPr bwMode="auto">
            <a:xfrm>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71" name="Line 113"/>
            <p:cNvSpPr>
              <a:spLocks noChangeShapeType="1"/>
            </p:cNvSpPr>
            <p:nvPr/>
          </p:nvSpPr>
          <p:spPr bwMode="auto">
            <a:xfrm rot="-5400000">
              <a:off x="3742" y="3913"/>
              <a:ext cx="85" cy="85"/>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9453" name="Rectangle 139"/>
          <p:cNvSpPr>
            <a:spLocks noChangeArrowheads="1"/>
          </p:cNvSpPr>
          <p:nvPr/>
        </p:nvSpPr>
        <p:spPr bwMode="auto">
          <a:xfrm>
            <a:off x="5420449" y="1243672"/>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1</a:t>
            </a:r>
            <a:endParaRPr lang="fr-FR" altLang="fr-FR" sz="1600" dirty="0">
              <a:latin typeface="Arial" panose="020B0604020202020204" pitchFamily="34" charset="0"/>
              <a:cs typeface="Arial" panose="020B0604020202020204" pitchFamily="34" charset="0"/>
            </a:endParaRPr>
          </a:p>
        </p:txBody>
      </p:sp>
      <p:sp>
        <p:nvSpPr>
          <p:cNvPr id="59454" name="Line 140"/>
          <p:cNvSpPr>
            <a:spLocks noChangeShapeType="1"/>
          </p:cNvSpPr>
          <p:nvPr/>
        </p:nvSpPr>
        <p:spPr bwMode="auto">
          <a:xfrm flipH="1" flipV="1">
            <a:off x="5601179" y="1613643"/>
            <a:ext cx="77788" cy="335321"/>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55" name="Line 141"/>
          <p:cNvSpPr>
            <a:spLocks noChangeShapeType="1"/>
          </p:cNvSpPr>
          <p:nvPr/>
        </p:nvSpPr>
        <p:spPr bwMode="auto">
          <a:xfrm flipH="1" flipV="1">
            <a:off x="5598004" y="1613644"/>
            <a:ext cx="2008476" cy="475488"/>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80" name="Connecteur droit avec flèche 79"/>
          <p:cNvCxnSpPr/>
          <p:nvPr/>
        </p:nvCxnSpPr>
        <p:spPr>
          <a:xfrm>
            <a:off x="6690205" y="2611573"/>
            <a:ext cx="351631"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9463" name="ZoneTexte 13"/>
          <p:cNvSpPr txBox="1">
            <a:spLocks noChangeArrowheads="1"/>
          </p:cNvSpPr>
          <p:nvPr/>
        </p:nvSpPr>
        <p:spPr bwMode="auto">
          <a:xfrm>
            <a:off x="6690205" y="2531709"/>
            <a:ext cx="3064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solidFill>
                  <a:srgbClr val="FF0000"/>
                </a:solidFill>
                <a:latin typeface="Calibri" pitchFamily="34" charset="0"/>
              </a:rPr>
              <a:t>p</a:t>
            </a:r>
            <a:endParaRPr lang="fr-FR" altLang="fr-FR" sz="1800" dirty="0">
              <a:solidFill>
                <a:srgbClr val="FF0000"/>
              </a:solidFill>
              <a:latin typeface="Calibri" pitchFamily="34" charset="0"/>
            </a:endParaRPr>
          </a:p>
        </p:txBody>
      </p:sp>
      <p:cxnSp>
        <p:nvCxnSpPr>
          <p:cNvPr id="16" name="Connecteur droit 15"/>
          <p:cNvCxnSpPr/>
          <p:nvPr/>
        </p:nvCxnSpPr>
        <p:spPr>
          <a:xfrm>
            <a:off x="5728790" y="2226421"/>
            <a:ext cx="0" cy="10045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necteur droit 94"/>
          <p:cNvCxnSpPr/>
          <p:nvPr/>
        </p:nvCxnSpPr>
        <p:spPr>
          <a:xfrm>
            <a:off x="7794310" y="2346277"/>
            <a:ext cx="0" cy="882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Line 13"/>
          <p:cNvSpPr>
            <a:spLocks noChangeShapeType="1"/>
          </p:cNvSpPr>
          <p:nvPr/>
        </p:nvSpPr>
        <p:spPr bwMode="auto">
          <a:xfrm>
            <a:off x="7680223" y="3206644"/>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97" name="Connecteur droit avec flèche 96"/>
          <p:cNvCxnSpPr/>
          <p:nvPr/>
        </p:nvCxnSpPr>
        <p:spPr>
          <a:xfrm flipH="1">
            <a:off x="7951746" y="3206644"/>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p:nvPr/>
        </p:nvCxnSpPr>
        <p:spPr>
          <a:xfrm rot="10800000" flipH="1">
            <a:off x="7606480" y="3206644"/>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ZoneTexte 98"/>
          <p:cNvSpPr txBox="1"/>
          <p:nvPr/>
        </p:nvSpPr>
        <p:spPr>
          <a:xfrm>
            <a:off x="8081536" y="2888508"/>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100" name="Line 13"/>
          <p:cNvSpPr>
            <a:spLocks noChangeShapeType="1"/>
          </p:cNvSpPr>
          <p:nvPr/>
        </p:nvSpPr>
        <p:spPr bwMode="auto">
          <a:xfrm>
            <a:off x="5412591" y="3206644"/>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101" name="Connecteur droit avec flèche 100"/>
          <p:cNvCxnSpPr/>
          <p:nvPr/>
        </p:nvCxnSpPr>
        <p:spPr>
          <a:xfrm flipH="1">
            <a:off x="5684114" y="3206644"/>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2" name="Connecteur droit avec flèche 101"/>
          <p:cNvCxnSpPr/>
          <p:nvPr/>
        </p:nvCxnSpPr>
        <p:spPr>
          <a:xfrm rot="10800000" flipH="1">
            <a:off x="5338848" y="3206644"/>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ZoneTexte 102"/>
          <p:cNvSpPr txBox="1"/>
          <p:nvPr/>
        </p:nvSpPr>
        <p:spPr>
          <a:xfrm>
            <a:off x="5274646" y="2888508"/>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81" name="Line 91"/>
          <p:cNvSpPr>
            <a:spLocks noChangeShapeType="1"/>
          </p:cNvSpPr>
          <p:nvPr/>
        </p:nvSpPr>
        <p:spPr bwMode="auto">
          <a:xfrm rot="16200000">
            <a:off x="5573246" y="2089132"/>
            <a:ext cx="222244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3" name="Rectangle 139"/>
          <p:cNvSpPr>
            <a:spLocks noChangeArrowheads="1"/>
          </p:cNvSpPr>
          <p:nvPr/>
        </p:nvSpPr>
        <p:spPr bwMode="auto">
          <a:xfrm>
            <a:off x="7162482" y="422423"/>
            <a:ext cx="2055050" cy="95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1 : Surfaces réelles</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2 : Plan de symétrie</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3 : Axes nominaux</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4 : </a:t>
            </a:r>
            <a:r>
              <a:rPr lang="fr-FR" altLang="fr-FR" sz="1400" dirty="0">
                <a:latin typeface="Arial" panose="020B0604020202020204" pitchFamily="34" charset="0"/>
                <a:cs typeface="Arial" panose="020B0604020202020204" pitchFamily="34" charset="0"/>
              </a:rPr>
              <a:t>Z</a:t>
            </a:r>
            <a:r>
              <a:rPr lang="fr-FR" altLang="fr-FR" sz="1400" dirty="0" smtClean="0">
                <a:latin typeface="Arial" panose="020B0604020202020204" pitchFamily="34" charset="0"/>
                <a:cs typeface="Arial" panose="020B0604020202020204" pitchFamily="34" charset="0"/>
              </a:rPr>
              <a:t>ones de tolérances</a:t>
            </a:r>
            <a:endParaRPr lang="fr-FR" altLang="fr-FR" sz="1400" dirty="0">
              <a:latin typeface="Arial" panose="020B0604020202020204" pitchFamily="34" charset="0"/>
              <a:cs typeface="Arial" panose="020B0604020202020204" pitchFamily="34" charset="0"/>
            </a:endParaRPr>
          </a:p>
        </p:txBody>
      </p:sp>
      <p:sp>
        <p:nvSpPr>
          <p:cNvPr id="84" name="Rectangle 139"/>
          <p:cNvSpPr>
            <a:spLocks noChangeArrowheads="1"/>
          </p:cNvSpPr>
          <p:nvPr/>
        </p:nvSpPr>
        <p:spPr bwMode="auto">
          <a:xfrm>
            <a:off x="6187242" y="1209687"/>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2</a:t>
            </a:r>
            <a:endParaRPr lang="fr-FR" altLang="fr-FR" sz="1600" dirty="0">
              <a:latin typeface="Arial" panose="020B0604020202020204" pitchFamily="34" charset="0"/>
              <a:cs typeface="Arial" panose="020B0604020202020204" pitchFamily="34" charset="0"/>
            </a:endParaRPr>
          </a:p>
        </p:txBody>
      </p:sp>
      <p:cxnSp>
        <p:nvCxnSpPr>
          <p:cNvPr id="4" name="Connecteur droit 3"/>
          <p:cNvCxnSpPr/>
          <p:nvPr/>
        </p:nvCxnSpPr>
        <p:spPr>
          <a:xfrm>
            <a:off x="6487004" y="1509725"/>
            <a:ext cx="203201" cy="391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Rectangle 139"/>
          <p:cNvSpPr>
            <a:spLocks noChangeArrowheads="1"/>
          </p:cNvSpPr>
          <p:nvPr/>
        </p:nvSpPr>
        <p:spPr bwMode="auto">
          <a:xfrm>
            <a:off x="6866020" y="1276265"/>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3</a:t>
            </a:r>
            <a:endParaRPr lang="fr-FR" altLang="fr-FR" sz="1600" dirty="0">
              <a:latin typeface="Arial" panose="020B0604020202020204" pitchFamily="34" charset="0"/>
              <a:cs typeface="Arial" panose="020B0604020202020204" pitchFamily="34" charset="0"/>
            </a:endParaRPr>
          </a:p>
        </p:txBody>
      </p:sp>
      <p:sp>
        <p:nvSpPr>
          <p:cNvPr id="105" name="Line 99"/>
          <p:cNvSpPr>
            <a:spLocks noChangeShapeType="1"/>
          </p:cNvSpPr>
          <p:nvPr/>
        </p:nvSpPr>
        <p:spPr bwMode="auto">
          <a:xfrm flipH="1" flipV="1">
            <a:off x="5238427" y="1670870"/>
            <a:ext cx="103876"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99"/>
          <p:cNvSpPr>
            <a:spLocks noChangeShapeType="1"/>
          </p:cNvSpPr>
          <p:nvPr/>
        </p:nvSpPr>
        <p:spPr bwMode="auto">
          <a:xfrm flipH="1" flipV="1">
            <a:off x="5238426" y="1670871"/>
            <a:ext cx="2101715" cy="485739"/>
          </a:xfrm>
          <a:prstGeom prst="line">
            <a:avLst/>
          </a:prstGeom>
          <a:noFill/>
          <a:ln w="12700">
            <a:solidFill>
              <a:schemeClr val="tx1"/>
            </a:solidFill>
            <a:round/>
            <a:headEnd type="non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7" name="Rectangle 139"/>
          <p:cNvSpPr>
            <a:spLocks noChangeArrowheads="1"/>
          </p:cNvSpPr>
          <p:nvPr/>
        </p:nvSpPr>
        <p:spPr bwMode="auto">
          <a:xfrm>
            <a:off x="4938665" y="1479237"/>
            <a:ext cx="299762"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dirty="0" smtClean="0">
                <a:latin typeface="Arial" panose="020B0604020202020204" pitchFamily="34" charset="0"/>
                <a:cs typeface="Arial" panose="020B0604020202020204" pitchFamily="34" charset="0"/>
              </a:rPr>
              <a:t>4</a:t>
            </a:r>
            <a:endParaRPr lang="fr-FR" altLang="fr-FR" sz="1600" dirty="0">
              <a:latin typeface="Arial" panose="020B0604020202020204" pitchFamily="34" charset="0"/>
              <a:cs typeface="Arial" panose="020B0604020202020204" pitchFamily="34" charset="0"/>
            </a:endParaRPr>
          </a:p>
        </p:txBody>
      </p:sp>
      <p:sp>
        <p:nvSpPr>
          <p:cNvPr id="108" name="ZoneTexte 19"/>
          <p:cNvSpPr txBox="1">
            <a:spLocks noChangeArrowheads="1"/>
          </p:cNvSpPr>
          <p:nvPr/>
        </p:nvSpPr>
        <p:spPr bwMode="auto">
          <a:xfrm>
            <a:off x="47641" y="3272270"/>
            <a:ext cx="8983343"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Plans A et B, critère [GE] </a:t>
            </a:r>
          </a:p>
          <a:p>
            <a:pPr marL="0" indent="0" eaLnBrk="1" hangingPunct="1">
              <a:defRPr/>
            </a:pPr>
            <a:r>
              <a:rPr lang="fr-FR" altLang="fr-FR" sz="1800" b="0" dirty="0" smtClean="0">
                <a:solidFill>
                  <a:srgbClr val="0070C0"/>
                </a:solidFill>
                <a:latin typeface="Comic Sans MS" pitchFamily="66" charset="0"/>
              </a:rPr>
              <a:t>Secondaire : </a:t>
            </a:r>
            <a:r>
              <a:rPr lang="fr-FR" altLang="fr-FR" sz="1800" b="0" dirty="0" smtClean="0">
                <a:latin typeface="Comic Sans MS" pitchFamily="66" charset="0"/>
              </a:rPr>
              <a:t>2 Zones cylindriques </a:t>
            </a:r>
            <a:r>
              <a:rPr lang="fr-FR" altLang="fr-FR" sz="1800" b="0" dirty="0" smtClean="0">
                <a:latin typeface="Comic Sans MS" pitchFamily="66" charset="0"/>
                <a:sym typeface="Symbol"/>
              </a:rPr>
              <a:t>c3 </a:t>
            </a:r>
            <a:r>
              <a:rPr lang="fr-FR" altLang="fr-FR" sz="1800" b="0" dirty="0" smtClean="0">
                <a:latin typeface="Comic Sans MS" pitchFamily="66" charset="0"/>
              </a:rPr>
              <a:t>décalés symétriquement par rapport aux axes nominaux </a:t>
            </a:r>
            <a:r>
              <a:rPr lang="fr-FR" sz="1800" b="0" dirty="0" smtClean="0">
                <a:latin typeface="Comic Sans MS" pitchFamily="66" charset="0"/>
              </a:rPr>
              <a:t>dans </a:t>
            </a:r>
            <a:r>
              <a:rPr lang="fr-FR" sz="1800" b="0" dirty="0">
                <a:latin typeface="Comic Sans MS" pitchFamily="66" charset="0"/>
              </a:rPr>
              <a:t>la direction normale au plan de symétrie</a:t>
            </a:r>
            <a:r>
              <a:rPr lang="fr-FR" sz="1800" dirty="0"/>
              <a:t>.</a:t>
            </a:r>
            <a:endParaRPr lang="fr-FR" altLang="fr-FR" sz="1800" b="0" dirty="0" smtClean="0">
              <a:latin typeface="Comic Sans MS" pitchFamily="66" charset="0"/>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H</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associé par moindres carrés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0,1 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sz="1800" b="0" dirty="0" smtClean="0">
                <a:solidFill>
                  <a:srgbClr val="0070C0"/>
                </a:solidFill>
                <a:latin typeface="Comic Sans MS" pitchFamily="66" charset="0"/>
              </a:rPr>
              <a:t>La </a:t>
            </a:r>
            <a:r>
              <a:rPr lang="fr-FR" sz="1800" b="0" dirty="0">
                <a:solidFill>
                  <a:srgbClr val="0070C0"/>
                </a:solidFill>
                <a:latin typeface="Comic Sans MS" pitchFamily="66" charset="0"/>
              </a:rPr>
              <a:t>zone de tolérance étendue doit être respectée quelle que soit la position de la pièce permise par le jeu entre la surface réelle de référence et le montage de contrôle</a:t>
            </a:r>
            <a:r>
              <a:rPr lang="fr-FR" sz="1800" b="0" dirty="0" smtClean="0">
                <a:solidFill>
                  <a:srgbClr val="0070C0"/>
                </a:solidFill>
                <a:latin typeface="Comic Sans MS" pitchFamily="66" charset="0"/>
              </a:rPr>
              <a:t>.</a:t>
            </a:r>
            <a:endParaRPr lang="fr-FR" sz="1800" b="0" dirty="0">
              <a:solidFill>
                <a:srgbClr val="0070C0"/>
              </a:solidFill>
              <a:latin typeface="Comic Sans MS" pitchFamily="66" charset="0"/>
            </a:endParaRPr>
          </a:p>
        </p:txBody>
      </p:sp>
      <p:cxnSp>
        <p:nvCxnSpPr>
          <p:cNvPr id="9" name="Connecteur droit 8"/>
          <p:cNvCxnSpPr/>
          <p:nvPr/>
        </p:nvCxnSpPr>
        <p:spPr>
          <a:xfrm flipV="1">
            <a:off x="704428" y="2078625"/>
            <a:ext cx="0" cy="95430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flipV="1">
            <a:off x="3906542" y="1916575"/>
            <a:ext cx="0" cy="1117348"/>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9409" name="Rectangle 1144"/>
          <p:cNvSpPr>
            <a:spLocks noChangeArrowheads="1"/>
          </p:cNvSpPr>
          <p:nvPr/>
        </p:nvSpPr>
        <p:spPr bwMode="auto">
          <a:xfrm flipV="1">
            <a:off x="4209413" y="272791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59410" name="Line 1145"/>
          <p:cNvSpPr>
            <a:spLocks noChangeShapeType="1"/>
          </p:cNvSpPr>
          <p:nvPr/>
        </p:nvSpPr>
        <p:spPr bwMode="auto">
          <a:xfrm flipV="1">
            <a:off x="4355463" y="2492962"/>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411" name="Freeform 1146"/>
          <p:cNvSpPr>
            <a:spLocks/>
          </p:cNvSpPr>
          <p:nvPr/>
        </p:nvSpPr>
        <p:spPr bwMode="auto">
          <a:xfrm flipV="1">
            <a:off x="4277675" y="2491375"/>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9412" name="Rectangle 1147"/>
          <p:cNvSpPr>
            <a:spLocks noChangeArrowheads="1"/>
          </p:cNvSpPr>
          <p:nvPr/>
        </p:nvSpPr>
        <p:spPr bwMode="auto">
          <a:xfrm>
            <a:off x="4203063" y="2721118"/>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charset="0"/>
              </a:rPr>
              <a:t>B</a:t>
            </a:r>
            <a:endParaRPr lang="fr-FR" altLang="fr-FR" sz="1400" dirty="0">
              <a:latin typeface="Arial" charset="0"/>
            </a:endParaRPr>
          </a:p>
        </p:txBody>
      </p:sp>
      <p:cxnSp>
        <p:nvCxnSpPr>
          <p:cNvPr id="82" name="Connecteur droit 81"/>
          <p:cNvCxnSpPr/>
          <p:nvPr/>
        </p:nvCxnSpPr>
        <p:spPr>
          <a:xfrm flipV="1">
            <a:off x="2335787" y="1025454"/>
            <a:ext cx="0" cy="69215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59422" name="Connecteur droit 94"/>
          <p:cNvCxnSpPr>
            <a:cxnSpLocks noChangeShapeType="1"/>
          </p:cNvCxnSpPr>
          <p:nvPr/>
        </p:nvCxnSpPr>
        <p:spPr bwMode="auto">
          <a:xfrm flipV="1">
            <a:off x="2571963" y="736529"/>
            <a:ext cx="0" cy="47625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421" name="Connecteur droit avec flèche 12"/>
          <p:cNvCxnSpPr>
            <a:cxnSpLocks noChangeShapeType="1"/>
          </p:cNvCxnSpPr>
          <p:nvPr/>
        </p:nvCxnSpPr>
        <p:spPr bwMode="auto">
          <a:xfrm flipH="1" flipV="1">
            <a:off x="2571963" y="842892"/>
            <a:ext cx="339725" cy="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59" name="Rectangle 95"/>
          <p:cNvSpPr>
            <a:spLocks noChangeArrowheads="1"/>
          </p:cNvSpPr>
          <p:nvPr/>
        </p:nvSpPr>
        <p:spPr bwMode="auto">
          <a:xfrm>
            <a:off x="2196677" y="2575285"/>
            <a:ext cx="420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80</a:t>
            </a:r>
          </a:p>
        </p:txBody>
      </p:sp>
      <p:sp>
        <p:nvSpPr>
          <p:cNvPr id="59460" name="Rectangle 180"/>
          <p:cNvSpPr>
            <a:spLocks noChangeArrowheads="1"/>
          </p:cNvSpPr>
          <p:nvPr/>
        </p:nvSpPr>
        <p:spPr bwMode="auto">
          <a:xfrm>
            <a:off x="2240333" y="2617354"/>
            <a:ext cx="333375" cy="285750"/>
          </a:xfrm>
          <a:prstGeom prst="rect">
            <a:avLst/>
          </a:prstGeom>
          <a:noFill/>
          <a:ln w="12700"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cxnSp>
        <p:nvCxnSpPr>
          <p:cNvPr id="3" name="Connecteur droit 2"/>
          <p:cNvCxnSpPr/>
          <p:nvPr/>
        </p:nvCxnSpPr>
        <p:spPr>
          <a:xfrm flipV="1">
            <a:off x="4202452" y="2491375"/>
            <a:ext cx="2292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Rectangle 1144"/>
          <p:cNvSpPr>
            <a:spLocks noChangeArrowheads="1"/>
          </p:cNvSpPr>
          <p:nvPr/>
        </p:nvSpPr>
        <p:spPr bwMode="auto">
          <a:xfrm>
            <a:off x="186711" y="273130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Unicode MS" pitchFamily="34" charset="-128"/>
            </a:endParaRPr>
          </a:p>
        </p:txBody>
      </p:sp>
      <p:sp>
        <p:nvSpPr>
          <p:cNvPr id="91" name="Line 1145"/>
          <p:cNvSpPr>
            <a:spLocks noChangeShapeType="1"/>
          </p:cNvSpPr>
          <p:nvPr/>
        </p:nvSpPr>
        <p:spPr bwMode="auto">
          <a:xfrm flipV="1">
            <a:off x="332761" y="2496354"/>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2" name="Freeform 1146"/>
          <p:cNvSpPr>
            <a:spLocks/>
          </p:cNvSpPr>
          <p:nvPr/>
        </p:nvSpPr>
        <p:spPr bwMode="auto">
          <a:xfrm flipV="1">
            <a:off x="254973" y="2494767"/>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 name="Rectangle 1147"/>
          <p:cNvSpPr>
            <a:spLocks noChangeArrowheads="1"/>
          </p:cNvSpPr>
          <p:nvPr/>
        </p:nvSpPr>
        <p:spPr bwMode="auto">
          <a:xfrm>
            <a:off x="180361" y="2728129"/>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charset="0"/>
              </a:rPr>
              <a:t>A</a:t>
            </a:r>
          </a:p>
        </p:txBody>
      </p:sp>
      <p:grpSp>
        <p:nvGrpSpPr>
          <p:cNvPr id="11" name="Groupe 10"/>
          <p:cNvGrpSpPr/>
          <p:nvPr/>
        </p:nvGrpSpPr>
        <p:grpSpPr>
          <a:xfrm flipV="1">
            <a:off x="4399509" y="999347"/>
            <a:ext cx="315792" cy="493762"/>
            <a:chOff x="4330722" y="859666"/>
            <a:chExt cx="315792" cy="493762"/>
          </a:xfrm>
        </p:grpSpPr>
        <p:sp>
          <p:nvSpPr>
            <p:cNvPr id="109" name="Rectangle 1233"/>
            <p:cNvSpPr>
              <a:spLocks noChangeArrowheads="1"/>
            </p:cNvSpPr>
            <p:nvPr/>
          </p:nvSpPr>
          <p:spPr bwMode="auto">
            <a:xfrm flipV="1">
              <a:off x="4332148" y="86963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10" name="Line 1234"/>
            <p:cNvSpPr>
              <a:spLocks noChangeShapeType="1"/>
            </p:cNvSpPr>
            <p:nvPr/>
          </p:nvSpPr>
          <p:spPr bwMode="auto">
            <a:xfrm>
              <a:off x="4478198" y="1181978"/>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11" name="Freeform 1235"/>
            <p:cNvSpPr>
              <a:spLocks/>
            </p:cNvSpPr>
            <p:nvPr/>
          </p:nvSpPr>
          <p:spPr bwMode="auto">
            <a:xfrm flipV="1">
              <a:off x="4401205" y="1275641"/>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12" name="Rectangle 1236"/>
            <p:cNvSpPr>
              <a:spLocks noChangeArrowheads="1"/>
            </p:cNvSpPr>
            <p:nvPr/>
          </p:nvSpPr>
          <p:spPr bwMode="auto">
            <a:xfrm flipV="1">
              <a:off x="4330722" y="85966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H</a:t>
              </a:r>
              <a:endParaRPr lang="fr-FR" altLang="fr-FR" sz="1400" dirty="0">
                <a:solidFill>
                  <a:prstClr val="black"/>
                </a:solidFill>
                <a:latin typeface="Arial" charset="0"/>
              </a:endParaRPr>
            </a:p>
          </p:txBody>
        </p:sp>
      </p:grpSp>
      <p:sp>
        <p:nvSpPr>
          <p:cNvPr id="119" name="Line 94"/>
          <p:cNvSpPr>
            <a:spLocks noChangeShapeType="1"/>
          </p:cNvSpPr>
          <p:nvPr/>
        </p:nvSpPr>
        <p:spPr bwMode="auto">
          <a:xfrm flipV="1">
            <a:off x="713775" y="2988257"/>
            <a:ext cx="3202113"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3" name="Rectangle 313"/>
          <p:cNvSpPr>
            <a:spLocks noChangeArrowheads="1"/>
          </p:cNvSpPr>
          <p:nvPr/>
        </p:nvSpPr>
        <p:spPr bwMode="auto">
          <a:xfrm>
            <a:off x="2868110" y="678553"/>
            <a:ext cx="305142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18" name="Rectangle 312"/>
          <p:cNvSpPr>
            <a:spLocks noChangeArrowheads="1"/>
          </p:cNvSpPr>
          <p:nvPr/>
        </p:nvSpPr>
        <p:spPr bwMode="auto">
          <a:xfrm>
            <a:off x="3126303" y="675156"/>
            <a:ext cx="84318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t1c </a:t>
            </a:r>
            <a:r>
              <a:rPr lang="fr-FR" altLang="fr-FR" sz="140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120" name="Line 314"/>
          <p:cNvSpPr>
            <a:spLocks noChangeShapeType="1"/>
          </p:cNvSpPr>
          <p:nvPr/>
        </p:nvSpPr>
        <p:spPr bwMode="auto">
          <a:xfrm>
            <a:off x="3166562" y="676171"/>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1" name="Line 315"/>
          <p:cNvSpPr>
            <a:spLocks noChangeShapeType="1"/>
          </p:cNvSpPr>
          <p:nvPr/>
        </p:nvSpPr>
        <p:spPr bwMode="auto">
          <a:xfrm>
            <a:off x="3985896" y="676171"/>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122" name="Group 317"/>
          <p:cNvGrpSpPr>
            <a:grpSpLocks/>
          </p:cNvGrpSpPr>
          <p:nvPr/>
        </p:nvGrpSpPr>
        <p:grpSpPr bwMode="auto">
          <a:xfrm>
            <a:off x="2922087" y="733321"/>
            <a:ext cx="190500" cy="192088"/>
            <a:chOff x="4360" y="1124"/>
            <a:chExt cx="120" cy="120"/>
          </a:xfrm>
        </p:grpSpPr>
        <p:sp>
          <p:nvSpPr>
            <p:cNvPr id="123"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24"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25"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26" name="Line 315"/>
          <p:cNvSpPr>
            <a:spLocks noChangeShapeType="1"/>
          </p:cNvSpPr>
          <p:nvPr/>
        </p:nvSpPr>
        <p:spPr bwMode="auto">
          <a:xfrm>
            <a:off x="4446687" y="676171"/>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127" name="Rectangle 311"/>
          <p:cNvSpPr>
            <a:spLocks noChangeArrowheads="1"/>
          </p:cNvSpPr>
          <p:nvPr/>
        </p:nvSpPr>
        <p:spPr bwMode="auto">
          <a:xfrm>
            <a:off x="3972696" y="681814"/>
            <a:ext cx="20294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b="0" dirty="0" smtClean="0">
                <a:latin typeface="Arial" panose="020B0604020202020204" pitchFamily="34" charset="0"/>
                <a:cs typeface="Arial" panose="020B0604020202020204" pitchFamily="34" charset="0"/>
              </a:rPr>
              <a:t>A-B   G </a:t>
            </a:r>
            <a:r>
              <a:rPr lang="fr-FR" altLang="fr-FR" sz="1400" dirty="0">
                <a:latin typeface="Arial"/>
                <a:cs typeface="Arial"/>
              </a:rPr>
              <a:t>[</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c3] </a:t>
            </a:r>
            <a:r>
              <a:rPr lang="fr-FR" altLang="fr-FR" sz="1400" b="0" dirty="0" smtClean="0">
                <a:latin typeface="Arial Unicode MS"/>
                <a:ea typeface="Arial Unicode MS"/>
                <a:cs typeface="Arial Unicode MS"/>
              </a:rPr>
              <a:t>Ⓛ</a:t>
            </a:r>
            <a:r>
              <a:rPr lang="fr-FR" altLang="fr-FR" sz="1400" dirty="0" smtClean="0">
                <a:latin typeface="Arial" panose="020B0604020202020204" pitchFamily="34" charset="0"/>
                <a:ea typeface="Arial Unicode MS"/>
                <a:cs typeface="Arial" panose="020B0604020202020204" pitchFamily="34" charset="0"/>
                <a:sym typeface="CATIA Symbols"/>
              </a:rPr>
              <a:t> [DV]</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cxnSp>
        <p:nvCxnSpPr>
          <p:cNvPr id="6" name="Connecteur droit 5"/>
          <p:cNvCxnSpPr/>
          <p:nvPr/>
        </p:nvCxnSpPr>
        <p:spPr>
          <a:xfrm>
            <a:off x="4938665" y="1906919"/>
            <a:ext cx="3421589" cy="0"/>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132" name="Connecteur droit 131"/>
          <p:cNvCxnSpPr/>
          <p:nvPr/>
        </p:nvCxnSpPr>
        <p:spPr>
          <a:xfrm>
            <a:off x="4979905" y="2799313"/>
            <a:ext cx="3421589" cy="0"/>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7" name="ZoneTexte 6"/>
          <p:cNvSpPr txBox="1"/>
          <p:nvPr/>
        </p:nvSpPr>
        <p:spPr>
          <a:xfrm>
            <a:off x="331967" y="6411591"/>
            <a:ext cx="6795643" cy="369332"/>
          </a:xfrm>
          <a:prstGeom prst="rect">
            <a:avLst/>
          </a:prstGeom>
          <a:noFill/>
        </p:spPr>
        <p:txBody>
          <a:bodyPr wrap="none" rtlCol="0">
            <a:spAutoFit/>
          </a:bodyPr>
          <a:lstStyle/>
          <a:p>
            <a:r>
              <a:rPr lang="fr-FR" dirty="0" smtClean="0"/>
              <a:t>Remarque : sans [DV], la pièce serait refusée, s'il y a un écart d'entraxe.</a:t>
            </a:r>
            <a:endParaRPr lang="fr-FR" dirty="0"/>
          </a:p>
        </p:txBody>
      </p:sp>
    </p:spTree>
    <p:extLst>
      <p:ext uri="{BB962C8B-B14F-4D97-AF65-F5344CB8AC3E}">
        <p14:creationId xmlns:p14="http://schemas.microsoft.com/office/powerpoint/2010/main" val="411262483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be 3"/>
          <p:cNvSpPr/>
          <p:nvPr/>
        </p:nvSpPr>
        <p:spPr>
          <a:xfrm>
            <a:off x="847555" y="2596164"/>
            <a:ext cx="3408565" cy="1167804"/>
          </a:xfrm>
          <a:prstGeom prst="cube">
            <a:avLst>
              <a:gd name="adj" fmla="val 74756"/>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Cube 4"/>
          <p:cNvSpPr/>
          <p:nvPr/>
        </p:nvSpPr>
        <p:spPr>
          <a:xfrm flipV="1">
            <a:off x="845524" y="1303545"/>
            <a:ext cx="3410596" cy="1167804"/>
          </a:xfrm>
          <a:prstGeom prst="cube">
            <a:avLst>
              <a:gd name="adj" fmla="val 74756"/>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Ellipse 5"/>
          <p:cNvSpPr/>
          <p:nvPr/>
        </p:nvSpPr>
        <p:spPr>
          <a:xfrm rot="517575" flipH="1">
            <a:off x="2404694" y="2041379"/>
            <a:ext cx="158887" cy="54361"/>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342028" y="1321182"/>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1</a:t>
            </a:r>
          </a:p>
        </p:txBody>
      </p:sp>
      <p:cxnSp>
        <p:nvCxnSpPr>
          <p:cNvPr id="8" name="Connecteur droit 7"/>
          <p:cNvCxnSpPr/>
          <p:nvPr/>
        </p:nvCxnSpPr>
        <p:spPr>
          <a:xfrm>
            <a:off x="745373" y="3292057"/>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442621" y="3147215"/>
            <a:ext cx="201185" cy="245915"/>
          </a:xfrm>
          <a:prstGeom prst="rect">
            <a:avLst/>
          </a:prstGeom>
          <a:noFill/>
        </p:spPr>
        <p:txBody>
          <a:bodyPr wrap="none" rtlCol="0">
            <a:spAutoFit/>
          </a:bodyPr>
          <a:lstStyle/>
          <a:p>
            <a:r>
              <a:rPr lang="fr-FR" sz="2000" dirty="0" smtClean="0">
                <a:latin typeface="Arial" panose="020B0604020202020204" pitchFamily="34" charset="0"/>
                <a:cs typeface="Arial" panose="020B0604020202020204" pitchFamily="34" charset="0"/>
              </a:rPr>
              <a:t>2</a:t>
            </a:r>
          </a:p>
        </p:txBody>
      </p:sp>
      <p:cxnSp>
        <p:nvCxnSpPr>
          <p:cNvPr id="10" name="Connecteur droit 9"/>
          <p:cNvCxnSpPr/>
          <p:nvPr/>
        </p:nvCxnSpPr>
        <p:spPr>
          <a:xfrm>
            <a:off x="768184" y="1674923"/>
            <a:ext cx="36700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lipse 10"/>
          <p:cNvSpPr/>
          <p:nvPr/>
        </p:nvSpPr>
        <p:spPr>
          <a:xfrm rot="11525705" flipV="1">
            <a:off x="3074707" y="2014623"/>
            <a:ext cx="358739" cy="12273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500159" y="1783827"/>
            <a:ext cx="513282"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c3</a:t>
            </a:r>
          </a:p>
        </p:txBody>
      </p:sp>
      <p:sp>
        <p:nvSpPr>
          <p:cNvPr id="13" name="ZoneTexte 12"/>
          <p:cNvSpPr txBox="1"/>
          <p:nvPr/>
        </p:nvSpPr>
        <p:spPr>
          <a:xfrm>
            <a:off x="4417106" y="2029770"/>
            <a:ext cx="562975" cy="307777"/>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t1c</a:t>
            </a:r>
          </a:p>
        </p:txBody>
      </p:sp>
      <p:sp>
        <p:nvSpPr>
          <p:cNvPr id="14" name="ZoneTexte 13"/>
          <p:cNvSpPr txBox="1"/>
          <p:nvPr/>
        </p:nvSpPr>
        <p:spPr>
          <a:xfrm>
            <a:off x="4980081" y="2142820"/>
            <a:ext cx="3276859"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a:t>
            </a:r>
            <a:r>
              <a:rPr lang="fr-FR" sz="1600" dirty="0">
                <a:latin typeface="Arial" panose="020B0604020202020204" pitchFamily="34" charset="0"/>
                <a:cs typeface="Arial" panose="020B0604020202020204" pitchFamily="34" charset="0"/>
              </a:rPr>
              <a:t>calibre au </a:t>
            </a:r>
            <a:r>
              <a:rPr lang="fr-FR" sz="1600" dirty="0">
                <a:latin typeface="Arial" panose="020B0604020202020204" pitchFamily="34" charset="0"/>
                <a:cs typeface="Arial" panose="020B0604020202020204" pitchFamily="34" charset="0"/>
                <a:sym typeface="CATIA Symbols"/>
              </a:rPr>
              <a:t>minimum de </a:t>
            </a:r>
            <a:r>
              <a:rPr lang="fr-FR" sz="1600" dirty="0" smtClean="0">
                <a:latin typeface="Arial" panose="020B0604020202020204" pitchFamily="34" charset="0"/>
                <a:cs typeface="Arial" panose="020B0604020202020204" pitchFamily="34" charset="0"/>
                <a:sym typeface="CATIA Symbols"/>
              </a:rPr>
              <a:t>matière</a:t>
            </a:r>
            <a:endParaRPr lang="fr-FR" sz="1600" dirty="0" smtClean="0">
              <a:latin typeface="Arial" panose="020B0604020202020204" pitchFamily="34" charset="0"/>
              <a:cs typeface="Arial" panose="020B0604020202020204" pitchFamily="34" charset="0"/>
            </a:endParaRPr>
          </a:p>
          <a:p>
            <a:r>
              <a:rPr lang="fr-FR" sz="1600" dirty="0" smtClean="0">
                <a:latin typeface="Arial" panose="020B0604020202020204" pitchFamily="34" charset="0"/>
                <a:cs typeface="Arial" panose="020B0604020202020204" pitchFamily="34" charset="0"/>
              </a:rPr>
              <a:t>2 : montage de contrôle</a:t>
            </a:r>
          </a:p>
        </p:txBody>
      </p:sp>
      <p:cxnSp>
        <p:nvCxnSpPr>
          <p:cNvPr id="15" name="Connecteur droit avec flèche 14"/>
          <p:cNvCxnSpPr>
            <a:endCxn id="6" idx="2"/>
          </p:cNvCxnSpPr>
          <p:nvPr/>
        </p:nvCxnSpPr>
        <p:spPr>
          <a:xfrm flipH="1" flipV="1">
            <a:off x="2562682" y="2080476"/>
            <a:ext cx="1003922" cy="21921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flipH="1">
            <a:off x="3566604" y="2299686"/>
            <a:ext cx="124222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e 16"/>
          <p:cNvGrpSpPr/>
          <p:nvPr/>
        </p:nvGrpSpPr>
        <p:grpSpPr>
          <a:xfrm flipV="1">
            <a:off x="680380" y="2037780"/>
            <a:ext cx="1342973" cy="122737"/>
            <a:chOff x="6737660" y="3414835"/>
            <a:chExt cx="1802640" cy="164747"/>
          </a:xfrm>
        </p:grpSpPr>
        <p:sp>
          <p:nvSpPr>
            <p:cNvPr id="18" name="Ellipse 17"/>
            <p:cNvSpPr/>
            <p:nvPr/>
          </p:nvSpPr>
          <p:spPr>
            <a:xfrm rot="20874295">
              <a:off x="7891009" y="3414835"/>
              <a:ext cx="481526" cy="16474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9" name="Connecteur droit avec flèche 18"/>
            <p:cNvCxnSpPr/>
            <p:nvPr/>
          </p:nvCxnSpPr>
          <p:spPr>
            <a:xfrm>
              <a:off x="6737660" y="3496020"/>
              <a:ext cx="120502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Connecteur droit avec flèche 19"/>
            <p:cNvCxnSpPr/>
            <p:nvPr/>
          </p:nvCxnSpPr>
          <p:spPr>
            <a:xfrm flipH="1">
              <a:off x="8256189" y="3496020"/>
              <a:ext cx="28411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7905953" y="3496020"/>
              <a:ext cx="4596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Cylindre 21"/>
          <p:cNvSpPr/>
          <p:nvPr/>
        </p:nvSpPr>
        <p:spPr>
          <a:xfrm>
            <a:off x="1577034" y="2835056"/>
            <a:ext cx="233560" cy="335743"/>
          </a:xfrm>
          <a:prstGeom prst="can">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3" name="Connecteur droit avec flèche 22"/>
          <p:cNvCxnSpPr/>
          <p:nvPr/>
        </p:nvCxnSpPr>
        <p:spPr>
          <a:xfrm>
            <a:off x="679285" y="3021367"/>
            <a:ext cx="897748"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flipH="1">
            <a:off x="1810594" y="3021367"/>
            <a:ext cx="21166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1549667" y="3021367"/>
            <a:ext cx="34242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ZoneTexte 25"/>
          <p:cNvSpPr txBox="1"/>
          <p:nvPr/>
        </p:nvSpPr>
        <p:spPr>
          <a:xfrm>
            <a:off x="724908" y="2727595"/>
            <a:ext cx="382397" cy="229295"/>
          </a:xfrm>
          <a:prstGeom prst="rect">
            <a:avLst/>
          </a:prstGeom>
          <a:noFill/>
        </p:spPr>
        <p:txBody>
          <a:bodyPr wrap="none" rtlCol="0">
            <a:spAutoFit/>
          </a:bodyPr>
          <a:lstStyle/>
          <a:p>
            <a:r>
              <a:rPr lang="fr-FR" sz="1400" dirty="0" smtClean="0">
                <a:latin typeface="Arial"/>
                <a:cs typeface="Arial"/>
              </a:rPr>
              <a:t>Ø</a:t>
            </a:r>
            <a:r>
              <a:rPr lang="fr-FR" sz="1400" dirty="0" smtClean="0">
                <a:latin typeface="Arial" panose="020B0604020202020204" pitchFamily="34" charset="0"/>
                <a:cs typeface="Arial" panose="020B0604020202020204" pitchFamily="34" charset="0"/>
              </a:rPr>
              <a:t>c2</a:t>
            </a:r>
          </a:p>
        </p:txBody>
      </p:sp>
      <p:sp>
        <p:nvSpPr>
          <p:cNvPr id="27" name="Cylindre 26"/>
          <p:cNvSpPr/>
          <p:nvPr/>
        </p:nvSpPr>
        <p:spPr>
          <a:xfrm>
            <a:off x="3117587" y="2828685"/>
            <a:ext cx="233560" cy="335743"/>
          </a:xfrm>
          <a:prstGeom prst="can">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8" name="Connecteur droit 27"/>
          <p:cNvCxnSpPr/>
          <p:nvPr/>
        </p:nvCxnSpPr>
        <p:spPr>
          <a:xfrm flipH="1">
            <a:off x="1514189" y="2893922"/>
            <a:ext cx="360463" cy="383471"/>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29" name="Connecteur droit 28"/>
          <p:cNvCxnSpPr/>
          <p:nvPr/>
        </p:nvCxnSpPr>
        <p:spPr>
          <a:xfrm flipH="1">
            <a:off x="2922232" y="2893922"/>
            <a:ext cx="447867" cy="476455"/>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32" name="Rectangle 116"/>
          <p:cNvSpPr>
            <a:spLocks noChangeArrowheads="1"/>
          </p:cNvSpPr>
          <p:nvPr/>
        </p:nvSpPr>
        <p:spPr bwMode="auto">
          <a:xfrm>
            <a:off x="127000" y="127000"/>
            <a:ext cx="4110910"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MONTAGE DE CONTRÔLE</a:t>
            </a:r>
            <a:endParaRPr lang="fr-FR" altLang="fr-FR" sz="2400" b="1" dirty="0">
              <a:latin typeface="Arial" charset="0"/>
            </a:endParaRPr>
          </a:p>
        </p:txBody>
      </p:sp>
      <p:sp>
        <p:nvSpPr>
          <p:cNvPr id="33" name="ZoneTexte 32"/>
          <p:cNvSpPr txBox="1"/>
          <p:nvPr/>
        </p:nvSpPr>
        <p:spPr>
          <a:xfrm>
            <a:off x="500159" y="5116530"/>
            <a:ext cx="7924650" cy="1477328"/>
          </a:xfrm>
          <a:prstGeom prst="rect">
            <a:avLst/>
          </a:prstGeom>
          <a:noFill/>
        </p:spPr>
        <p:txBody>
          <a:bodyPr wrap="square" rtlCol="0">
            <a:spAutoFit/>
          </a:bodyPr>
          <a:lstStyle/>
          <a:p>
            <a:r>
              <a:rPr lang="fr-FR" dirty="0" smtClean="0"/>
              <a:t>Le montage de contrôle représente les deux pions du support.</a:t>
            </a:r>
          </a:p>
          <a:p>
            <a:r>
              <a:rPr lang="fr-FR" dirty="0" smtClean="0"/>
              <a:t>La mobilité du calibre représente la mobilité maximale admise pour définir la zone de tolérance étendue.</a:t>
            </a:r>
          </a:p>
          <a:p>
            <a:r>
              <a:rPr lang="fr-FR" dirty="0" smtClean="0"/>
              <a:t>Si le corps réel a un écart d'entraxe, il n'utilisera pas toute la mobilité par rapport aux pions. L'écart de position admissible du trou central est plus grand.</a:t>
            </a:r>
            <a:endParaRPr lang="fr-FR" dirty="0"/>
          </a:p>
        </p:txBody>
      </p:sp>
    </p:spTree>
    <p:extLst>
      <p:ext uri="{BB962C8B-B14F-4D97-AF65-F5344CB8AC3E}">
        <p14:creationId xmlns:p14="http://schemas.microsoft.com/office/powerpoint/2010/main" val="3723945574"/>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Groupe 79"/>
          <p:cNvGrpSpPr/>
          <p:nvPr/>
        </p:nvGrpSpPr>
        <p:grpSpPr>
          <a:xfrm>
            <a:off x="966642" y="2295582"/>
            <a:ext cx="1412771" cy="1570618"/>
            <a:chOff x="1680518" y="1296149"/>
            <a:chExt cx="1412771" cy="1570618"/>
          </a:xfrm>
        </p:grpSpPr>
        <p:sp>
          <p:nvSpPr>
            <p:cNvPr id="4" name="Forme libre 3"/>
            <p:cNvSpPr/>
            <p:nvPr/>
          </p:nvSpPr>
          <p:spPr>
            <a:xfrm>
              <a:off x="1692876" y="2496064"/>
              <a:ext cx="1388056" cy="370703"/>
            </a:xfrm>
            <a:custGeom>
              <a:avLst/>
              <a:gdLst>
                <a:gd name="connsiteX0" fmla="*/ 0 w 1383956"/>
                <a:gd name="connsiteY0" fmla="*/ 160638 h 395416"/>
                <a:gd name="connsiteX1" fmla="*/ 12356 w 1383956"/>
                <a:gd name="connsiteY1" fmla="*/ 370703 h 395416"/>
                <a:gd name="connsiteX2" fmla="*/ 1383956 w 1383956"/>
                <a:gd name="connsiteY2" fmla="*/ 395416 h 395416"/>
                <a:gd name="connsiteX3" fmla="*/ 1383956 w 1383956"/>
                <a:gd name="connsiteY3" fmla="*/ 0 h 395416"/>
                <a:gd name="connsiteX0" fmla="*/ 0 w 1388056"/>
                <a:gd name="connsiteY0" fmla="*/ 160638 h 370703"/>
                <a:gd name="connsiteX1" fmla="*/ 12356 w 1388056"/>
                <a:gd name="connsiteY1" fmla="*/ 370703 h 370703"/>
                <a:gd name="connsiteX2" fmla="*/ 1388056 w 1388056"/>
                <a:gd name="connsiteY2" fmla="*/ 362613 h 370703"/>
                <a:gd name="connsiteX3" fmla="*/ 1383956 w 1388056"/>
                <a:gd name="connsiteY3" fmla="*/ 0 h 370703"/>
              </a:gdLst>
              <a:ahLst/>
              <a:cxnLst>
                <a:cxn ang="0">
                  <a:pos x="connsiteX0" y="connsiteY0"/>
                </a:cxn>
                <a:cxn ang="0">
                  <a:pos x="connsiteX1" y="connsiteY1"/>
                </a:cxn>
                <a:cxn ang="0">
                  <a:pos x="connsiteX2" y="connsiteY2"/>
                </a:cxn>
                <a:cxn ang="0">
                  <a:pos x="connsiteX3" y="connsiteY3"/>
                </a:cxn>
              </a:cxnLst>
              <a:rect l="l" t="t" r="r" b="b"/>
              <a:pathLst>
                <a:path w="1388056" h="370703">
                  <a:moveTo>
                    <a:pt x="0" y="160638"/>
                  </a:moveTo>
                  <a:lnTo>
                    <a:pt x="12356" y="370703"/>
                  </a:lnTo>
                  <a:lnTo>
                    <a:pt x="1388056" y="362613"/>
                  </a:lnTo>
                  <a:cubicBezTo>
                    <a:pt x="1386689" y="241742"/>
                    <a:pt x="1385323" y="120871"/>
                    <a:pt x="1383956" y="0"/>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Forme libre 1"/>
            <p:cNvSpPr/>
            <p:nvPr/>
          </p:nvSpPr>
          <p:spPr>
            <a:xfrm>
              <a:off x="1680518" y="1296149"/>
              <a:ext cx="1412771" cy="1360556"/>
            </a:xfrm>
            <a:custGeom>
              <a:avLst/>
              <a:gdLst>
                <a:gd name="connsiteX0" fmla="*/ 0 w 1334530"/>
                <a:gd name="connsiteY0" fmla="*/ 1509047 h 1649415"/>
                <a:gd name="connsiteX1" fmla="*/ 197709 w 1334530"/>
                <a:gd name="connsiteY1" fmla="*/ 1521403 h 1649415"/>
                <a:gd name="connsiteX2" fmla="*/ 593125 w 1334530"/>
                <a:gd name="connsiteY2" fmla="*/ 149803 h 1649415"/>
                <a:gd name="connsiteX3" fmla="*/ 741406 w 1334530"/>
                <a:gd name="connsiteY3" fmla="*/ 137447 h 1649415"/>
                <a:gd name="connsiteX4" fmla="*/ 790833 w 1334530"/>
                <a:gd name="connsiteY4" fmla="*/ 1051847 h 1649415"/>
                <a:gd name="connsiteX5" fmla="*/ 1037968 w 1334530"/>
                <a:gd name="connsiteY5" fmla="*/ 1484333 h 1649415"/>
                <a:gd name="connsiteX6" fmla="*/ 1334530 w 1334530"/>
                <a:gd name="connsiteY6" fmla="*/ 1558474 h 1649415"/>
                <a:gd name="connsiteX0" fmla="*/ 0 w 1408670"/>
                <a:gd name="connsiteY0" fmla="*/ 1756182 h 1808760"/>
                <a:gd name="connsiteX1" fmla="*/ 271849 w 1408670"/>
                <a:gd name="connsiteY1" fmla="*/ 1521403 h 1808760"/>
                <a:gd name="connsiteX2" fmla="*/ 667265 w 1408670"/>
                <a:gd name="connsiteY2" fmla="*/ 149803 h 1808760"/>
                <a:gd name="connsiteX3" fmla="*/ 815546 w 1408670"/>
                <a:gd name="connsiteY3" fmla="*/ 137447 h 1808760"/>
                <a:gd name="connsiteX4" fmla="*/ 864973 w 1408670"/>
                <a:gd name="connsiteY4" fmla="*/ 1051847 h 1808760"/>
                <a:gd name="connsiteX5" fmla="*/ 1112108 w 1408670"/>
                <a:gd name="connsiteY5" fmla="*/ 1484333 h 1808760"/>
                <a:gd name="connsiteX6" fmla="*/ 1408670 w 1408670"/>
                <a:gd name="connsiteY6" fmla="*/ 1558474 h 1808760"/>
                <a:gd name="connsiteX0" fmla="*/ 0 w 1408670"/>
                <a:gd name="connsiteY0" fmla="*/ 1756182 h 1756182"/>
                <a:gd name="connsiteX1" fmla="*/ 271849 w 1408670"/>
                <a:gd name="connsiteY1" fmla="*/ 1521403 h 1756182"/>
                <a:gd name="connsiteX2" fmla="*/ 667265 w 1408670"/>
                <a:gd name="connsiteY2" fmla="*/ 149803 h 1756182"/>
                <a:gd name="connsiteX3" fmla="*/ 815546 w 1408670"/>
                <a:gd name="connsiteY3" fmla="*/ 137447 h 1756182"/>
                <a:gd name="connsiteX4" fmla="*/ 864973 w 1408670"/>
                <a:gd name="connsiteY4" fmla="*/ 1051847 h 1756182"/>
                <a:gd name="connsiteX5" fmla="*/ 1112108 w 1408670"/>
                <a:gd name="connsiteY5" fmla="*/ 1484333 h 1756182"/>
                <a:gd name="connsiteX6" fmla="*/ 1408670 w 1408670"/>
                <a:gd name="connsiteY6" fmla="*/ 1558474 h 1756182"/>
                <a:gd name="connsiteX0" fmla="*/ 0 w 1408670"/>
                <a:gd name="connsiteY0" fmla="*/ 1756182 h 1756182"/>
                <a:gd name="connsiteX1" fmla="*/ 271849 w 1408670"/>
                <a:gd name="connsiteY1" fmla="*/ 1521403 h 1756182"/>
                <a:gd name="connsiteX2" fmla="*/ 667265 w 1408670"/>
                <a:gd name="connsiteY2" fmla="*/ 149803 h 1756182"/>
                <a:gd name="connsiteX3" fmla="*/ 815546 w 1408670"/>
                <a:gd name="connsiteY3" fmla="*/ 137447 h 1756182"/>
                <a:gd name="connsiteX4" fmla="*/ 864973 w 1408670"/>
                <a:gd name="connsiteY4" fmla="*/ 1051847 h 1756182"/>
                <a:gd name="connsiteX5" fmla="*/ 1112108 w 1408670"/>
                <a:gd name="connsiteY5" fmla="*/ 1484333 h 1756182"/>
                <a:gd name="connsiteX6" fmla="*/ 1408670 w 1408670"/>
                <a:gd name="connsiteY6" fmla="*/ 1558474 h 1756182"/>
                <a:gd name="connsiteX0" fmla="*/ 0 w 1408670"/>
                <a:gd name="connsiteY0" fmla="*/ 1771745 h 1771745"/>
                <a:gd name="connsiteX1" fmla="*/ 271849 w 1408670"/>
                <a:gd name="connsiteY1" fmla="*/ 1536966 h 1771745"/>
                <a:gd name="connsiteX2" fmla="*/ 531340 w 1408670"/>
                <a:gd name="connsiteY2" fmla="*/ 140653 h 1771745"/>
                <a:gd name="connsiteX3" fmla="*/ 815546 w 1408670"/>
                <a:gd name="connsiteY3" fmla="*/ 153010 h 1771745"/>
                <a:gd name="connsiteX4" fmla="*/ 864973 w 1408670"/>
                <a:gd name="connsiteY4" fmla="*/ 1067410 h 1771745"/>
                <a:gd name="connsiteX5" fmla="*/ 1112108 w 1408670"/>
                <a:gd name="connsiteY5" fmla="*/ 1499896 h 1771745"/>
                <a:gd name="connsiteX6" fmla="*/ 1408670 w 1408670"/>
                <a:gd name="connsiteY6" fmla="*/ 1574037 h 1771745"/>
                <a:gd name="connsiteX0" fmla="*/ 0 w 1408670"/>
                <a:gd name="connsiteY0" fmla="*/ 1777737 h 1777737"/>
                <a:gd name="connsiteX1" fmla="*/ 271849 w 1408670"/>
                <a:gd name="connsiteY1" fmla="*/ 1542958 h 1777737"/>
                <a:gd name="connsiteX2" fmla="*/ 531340 w 1408670"/>
                <a:gd name="connsiteY2" fmla="*/ 146645 h 1777737"/>
                <a:gd name="connsiteX3" fmla="*/ 753763 w 1408670"/>
                <a:gd name="connsiteY3" fmla="*/ 146646 h 1777737"/>
                <a:gd name="connsiteX4" fmla="*/ 864973 w 1408670"/>
                <a:gd name="connsiteY4" fmla="*/ 1073402 h 1777737"/>
                <a:gd name="connsiteX5" fmla="*/ 1112108 w 1408670"/>
                <a:gd name="connsiteY5" fmla="*/ 1505888 h 1777737"/>
                <a:gd name="connsiteX6" fmla="*/ 1408670 w 1408670"/>
                <a:gd name="connsiteY6" fmla="*/ 1580029 h 1777737"/>
                <a:gd name="connsiteX0" fmla="*/ 0 w 1408670"/>
                <a:gd name="connsiteY0" fmla="*/ 1777737 h 1777737"/>
                <a:gd name="connsiteX1" fmla="*/ 271849 w 1408670"/>
                <a:gd name="connsiteY1" fmla="*/ 1542958 h 1777737"/>
                <a:gd name="connsiteX2" fmla="*/ 531340 w 1408670"/>
                <a:gd name="connsiteY2" fmla="*/ 146645 h 1777737"/>
                <a:gd name="connsiteX3" fmla="*/ 753763 w 1408670"/>
                <a:gd name="connsiteY3" fmla="*/ 146646 h 1777737"/>
                <a:gd name="connsiteX4" fmla="*/ 864973 w 1408670"/>
                <a:gd name="connsiteY4" fmla="*/ 1073402 h 1777737"/>
                <a:gd name="connsiteX5" fmla="*/ 1112108 w 1408670"/>
                <a:gd name="connsiteY5" fmla="*/ 1505888 h 1777737"/>
                <a:gd name="connsiteX6" fmla="*/ 1408670 w 1408670"/>
                <a:gd name="connsiteY6" fmla="*/ 1580029 h 1777737"/>
                <a:gd name="connsiteX0" fmla="*/ 0 w 1408670"/>
                <a:gd name="connsiteY0" fmla="*/ 1733331 h 1733331"/>
                <a:gd name="connsiteX1" fmla="*/ 271849 w 1408670"/>
                <a:gd name="connsiteY1" fmla="*/ 1498552 h 1733331"/>
                <a:gd name="connsiteX2" fmla="*/ 531340 w 1408670"/>
                <a:gd name="connsiteY2" fmla="*/ 102239 h 1733331"/>
                <a:gd name="connsiteX3" fmla="*/ 753763 w 1408670"/>
                <a:gd name="connsiteY3" fmla="*/ 102240 h 1733331"/>
                <a:gd name="connsiteX4" fmla="*/ 864973 w 1408670"/>
                <a:gd name="connsiteY4" fmla="*/ 1028996 h 1733331"/>
                <a:gd name="connsiteX5" fmla="*/ 1112108 w 1408670"/>
                <a:gd name="connsiteY5" fmla="*/ 1461482 h 1733331"/>
                <a:gd name="connsiteX6" fmla="*/ 1408670 w 1408670"/>
                <a:gd name="connsiteY6" fmla="*/ 1535623 h 1733331"/>
                <a:gd name="connsiteX0" fmla="*/ 0 w 1408670"/>
                <a:gd name="connsiteY0" fmla="*/ 1733331 h 1733331"/>
                <a:gd name="connsiteX1" fmla="*/ 271849 w 1408670"/>
                <a:gd name="connsiteY1" fmla="*/ 1498552 h 1733331"/>
                <a:gd name="connsiteX2" fmla="*/ 531340 w 1408670"/>
                <a:gd name="connsiteY2" fmla="*/ 102239 h 1733331"/>
                <a:gd name="connsiteX3" fmla="*/ 753763 w 1408670"/>
                <a:gd name="connsiteY3" fmla="*/ 102240 h 1733331"/>
                <a:gd name="connsiteX4" fmla="*/ 864973 w 1408670"/>
                <a:gd name="connsiteY4" fmla="*/ 1028996 h 1733331"/>
                <a:gd name="connsiteX5" fmla="*/ 1112108 w 1408670"/>
                <a:gd name="connsiteY5" fmla="*/ 1461482 h 1733331"/>
                <a:gd name="connsiteX6" fmla="*/ 1408670 w 1408670"/>
                <a:gd name="connsiteY6" fmla="*/ 1535623 h 1733331"/>
                <a:gd name="connsiteX0" fmla="*/ 0 w 1408670"/>
                <a:gd name="connsiteY0" fmla="*/ 1637034 h 1637034"/>
                <a:gd name="connsiteX1" fmla="*/ 271849 w 1408670"/>
                <a:gd name="connsiteY1" fmla="*/ 1402255 h 1637034"/>
                <a:gd name="connsiteX2" fmla="*/ 531340 w 1408670"/>
                <a:gd name="connsiteY2" fmla="*/ 5942 h 1637034"/>
                <a:gd name="connsiteX3" fmla="*/ 753763 w 1408670"/>
                <a:gd name="connsiteY3" fmla="*/ 5943 h 1637034"/>
                <a:gd name="connsiteX4" fmla="*/ 864973 w 1408670"/>
                <a:gd name="connsiteY4" fmla="*/ 932699 h 1637034"/>
                <a:gd name="connsiteX5" fmla="*/ 1112108 w 1408670"/>
                <a:gd name="connsiteY5" fmla="*/ 1365185 h 1637034"/>
                <a:gd name="connsiteX6" fmla="*/ 1408670 w 1408670"/>
                <a:gd name="connsiteY6" fmla="*/ 1439326 h 1637034"/>
                <a:gd name="connsiteX0" fmla="*/ 0 w 1408670"/>
                <a:gd name="connsiteY0" fmla="*/ 1631167 h 1631167"/>
                <a:gd name="connsiteX1" fmla="*/ 271849 w 1408670"/>
                <a:gd name="connsiteY1" fmla="*/ 1396388 h 1631167"/>
                <a:gd name="connsiteX2" fmla="*/ 531340 w 1408670"/>
                <a:gd name="connsiteY2" fmla="*/ 75 h 1631167"/>
                <a:gd name="connsiteX3" fmla="*/ 753763 w 1408670"/>
                <a:gd name="connsiteY3" fmla="*/ 76 h 1631167"/>
                <a:gd name="connsiteX4" fmla="*/ 864973 w 1408670"/>
                <a:gd name="connsiteY4" fmla="*/ 926832 h 1631167"/>
                <a:gd name="connsiteX5" fmla="*/ 1112108 w 1408670"/>
                <a:gd name="connsiteY5" fmla="*/ 1359318 h 1631167"/>
                <a:gd name="connsiteX6" fmla="*/ 1408670 w 1408670"/>
                <a:gd name="connsiteY6" fmla="*/ 1433459 h 1631167"/>
                <a:gd name="connsiteX0" fmla="*/ 0 w 1408670"/>
                <a:gd name="connsiteY0" fmla="*/ 1631166 h 1631166"/>
                <a:gd name="connsiteX1" fmla="*/ 271849 w 1408670"/>
                <a:gd name="connsiteY1" fmla="*/ 1396387 h 1631166"/>
                <a:gd name="connsiteX2" fmla="*/ 636496 w 1408670"/>
                <a:gd name="connsiteY2" fmla="*/ 75 h 1631166"/>
                <a:gd name="connsiteX3" fmla="*/ 753763 w 1408670"/>
                <a:gd name="connsiteY3" fmla="*/ 75 h 1631166"/>
                <a:gd name="connsiteX4" fmla="*/ 864973 w 1408670"/>
                <a:gd name="connsiteY4" fmla="*/ 926831 h 1631166"/>
                <a:gd name="connsiteX5" fmla="*/ 1112108 w 1408670"/>
                <a:gd name="connsiteY5" fmla="*/ 1359317 h 1631166"/>
                <a:gd name="connsiteX6" fmla="*/ 1408670 w 1408670"/>
                <a:gd name="connsiteY6" fmla="*/ 1433458 h 1631166"/>
                <a:gd name="connsiteX0" fmla="*/ 0 w 1408670"/>
                <a:gd name="connsiteY0" fmla="*/ 1631166 h 1631166"/>
                <a:gd name="connsiteX1" fmla="*/ 495877 w 1408670"/>
                <a:gd name="connsiteY1" fmla="*/ 1319648 h 1631166"/>
                <a:gd name="connsiteX2" fmla="*/ 636496 w 1408670"/>
                <a:gd name="connsiteY2" fmla="*/ 75 h 1631166"/>
                <a:gd name="connsiteX3" fmla="*/ 753763 w 1408670"/>
                <a:gd name="connsiteY3" fmla="*/ 75 h 1631166"/>
                <a:gd name="connsiteX4" fmla="*/ 864973 w 1408670"/>
                <a:gd name="connsiteY4" fmla="*/ 926831 h 1631166"/>
                <a:gd name="connsiteX5" fmla="*/ 1112108 w 1408670"/>
                <a:gd name="connsiteY5" fmla="*/ 1359317 h 1631166"/>
                <a:gd name="connsiteX6" fmla="*/ 1408670 w 1408670"/>
                <a:gd name="connsiteY6" fmla="*/ 1433458 h 1631166"/>
                <a:gd name="connsiteX0" fmla="*/ 0 w 1810514"/>
                <a:gd name="connsiteY0" fmla="*/ 1631166 h 1631166"/>
                <a:gd name="connsiteX1" fmla="*/ 495877 w 1810514"/>
                <a:gd name="connsiteY1" fmla="*/ 1319648 h 1631166"/>
                <a:gd name="connsiteX2" fmla="*/ 636496 w 1810514"/>
                <a:gd name="connsiteY2" fmla="*/ 75 h 1631166"/>
                <a:gd name="connsiteX3" fmla="*/ 753763 w 1810514"/>
                <a:gd name="connsiteY3" fmla="*/ 75 h 1631166"/>
                <a:gd name="connsiteX4" fmla="*/ 864973 w 1810514"/>
                <a:gd name="connsiteY4" fmla="*/ 926831 h 1631166"/>
                <a:gd name="connsiteX5" fmla="*/ 1112108 w 1810514"/>
                <a:gd name="connsiteY5" fmla="*/ 1359317 h 1631166"/>
                <a:gd name="connsiteX6" fmla="*/ 1810514 w 1810514"/>
                <a:gd name="connsiteY6" fmla="*/ 1487535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062903 w 1412771"/>
                <a:gd name="connsiteY5" fmla="*/ 1290494 h 1631166"/>
                <a:gd name="connsiteX6" fmla="*/ 1412771 w 1412771"/>
                <a:gd name="connsiteY6" fmla="*/ 1458038 h 1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771" h="1631166">
                  <a:moveTo>
                    <a:pt x="0" y="1631166"/>
                  </a:moveTo>
                  <a:cubicBezTo>
                    <a:pt x="123568" y="1614689"/>
                    <a:pt x="389794" y="1591496"/>
                    <a:pt x="495877" y="1319648"/>
                  </a:cubicBezTo>
                  <a:cubicBezTo>
                    <a:pt x="601960" y="1047800"/>
                    <a:pt x="556177" y="232794"/>
                    <a:pt x="636496" y="75"/>
                  </a:cubicBezTo>
                  <a:cubicBezTo>
                    <a:pt x="862779" y="-737"/>
                    <a:pt x="650533" y="5487"/>
                    <a:pt x="753763" y="75"/>
                  </a:cubicBezTo>
                  <a:cubicBezTo>
                    <a:pt x="809369" y="154535"/>
                    <a:pt x="813450" y="711761"/>
                    <a:pt x="864973" y="926831"/>
                  </a:cubicBezTo>
                  <a:cubicBezTo>
                    <a:pt x="916496" y="1141901"/>
                    <a:pt x="971603" y="1201960"/>
                    <a:pt x="1062903" y="1290494"/>
                  </a:cubicBezTo>
                  <a:cubicBezTo>
                    <a:pt x="1154203" y="1379028"/>
                    <a:pt x="1240091" y="1399279"/>
                    <a:pt x="1412771" y="1458038"/>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0" name="Connecteur droit 9"/>
          <p:cNvCxnSpPr>
            <a:stCxn id="4" idx="1"/>
          </p:cNvCxnSpPr>
          <p:nvPr/>
        </p:nvCxnSpPr>
        <p:spPr>
          <a:xfrm>
            <a:off x="991356" y="3866200"/>
            <a:ext cx="3476368" cy="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Connecteur droit 15"/>
          <p:cNvCxnSpPr>
            <a:stCxn id="4" idx="2"/>
          </p:cNvCxnSpPr>
          <p:nvPr/>
        </p:nvCxnSpPr>
        <p:spPr>
          <a:xfrm>
            <a:off x="2367056" y="3858110"/>
            <a:ext cx="789069" cy="1"/>
          </a:xfrm>
          <a:prstGeom prst="line">
            <a:avLst/>
          </a:prstGeom>
          <a:ln w="28575">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p:nvPr/>
        </p:nvCxnSpPr>
        <p:spPr>
          <a:xfrm>
            <a:off x="3236617" y="1746351"/>
            <a:ext cx="507207" cy="69135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2898480" y="1742675"/>
            <a:ext cx="33813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6" name="Rectangle 22"/>
          <p:cNvSpPr>
            <a:spLocks noChangeArrowheads="1"/>
          </p:cNvSpPr>
          <p:nvPr/>
        </p:nvSpPr>
        <p:spPr bwMode="auto">
          <a:xfrm>
            <a:off x="2449372" y="1606943"/>
            <a:ext cx="53380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0,4  </a:t>
            </a:r>
            <a:endParaRPr lang="fr-FR" altLang="fr-FR" sz="1400" dirty="0">
              <a:latin typeface="Arial" charset="0"/>
            </a:endParaRPr>
          </a:p>
        </p:txBody>
      </p:sp>
      <p:sp>
        <p:nvSpPr>
          <p:cNvPr id="27" name="Rectangle 23"/>
          <p:cNvSpPr>
            <a:spLocks noChangeArrowheads="1"/>
          </p:cNvSpPr>
          <p:nvPr/>
        </p:nvSpPr>
        <p:spPr bwMode="auto">
          <a:xfrm>
            <a:off x="2069960" y="1591068"/>
            <a:ext cx="812227"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600">
              <a:latin typeface="Arial" charset="0"/>
            </a:endParaRPr>
          </a:p>
        </p:txBody>
      </p:sp>
      <p:sp>
        <p:nvSpPr>
          <p:cNvPr id="28" name="Line 24"/>
          <p:cNvSpPr>
            <a:spLocks noChangeShapeType="1"/>
          </p:cNvSpPr>
          <p:nvPr/>
        </p:nvSpPr>
        <p:spPr bwMode="auto">
          <a:xfrm>
            <a:off x="2470010" y="1592656"/>
            <a:ext cx="0" cy="2968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9" name="Group 25"/>
          <p:cNvGrpSpPr>
            <a:grpSpLocks/>
          </p:cNvGrpSpPr>
          <p:nvPr/>
        </p:nvGrpSpPr>
        <p:grpSpPr bwMode="auto">
          <a:xfrm>
            <a:off x="2150922" y="1703781"/>
            <a:ext cx="231775" cy="115887"/>
            <a:chOff x="2843" y="3829"/>
            <a:chExt cx="146" cy="73"/>
          </a:xfrm>
        </p:grpSpPr>
        <p:sp>
          <p:nvSpPr>
            <p:cNvPr id="30" name="Arc 26"/>
            <p:cNvSpPr>
              <a:spLocks/>
            </p:cNvSpPr>
            <p:nvPr/>
          </p:nvSpPr>
          <p:spPr bwMode="auto">
            <a:xfrm>
              <a:off x="2845" y="3829"/>
              <a:ext cx="144" cy="73"/>
            </a:xfrm>
            <a:custGeom>
              <a:avLst/>
              <a:gdLst>
                <a:gd name="T0" fmla="*/ 0 w 43001"/>
                <a:gd name="T1" fmla="*/ 0 h 21600"/>
                <a:gd name="T2" fmla="*/ 0 w 43001"/>
                <a:gd name="T3" fmla="*/ 0 h 21600"/>
                <a:gd name="T4" fmla="*/ 0 w 43001"/>
                <a:gd name="T5" fmla="*/ 0 h 21600"/>
                <a:gd name="T6" fmla="*/ 0 60000 65536"/>
                <a:gd name="T7" fmla="*/ 0 60000 65536"/>
                <a:gd name="T8" fmla="*/ 0 60000 65536"/>
              </a:gdLst>
              <a:ahLst/>
              <a:cxnLst>
                <a:cxn ang="T6">
                  <a:pos x="T0" y="T1"/>
                </a:cxn>
                <a:cxn ang="T7">
                  <a:pos x="T2" y="T3"/>
                </a:cxn>
                <a:cxn ang="T8">
                  <a:pos x="T4" y="T5"/>
                </a:cxn>
              </a:cxnLst>
              <a:rect l="0" t="0" r="r" b="b"/>
              <a:pathLst>
                <a:path w="43001" h="21600" fill="none" extrusionOk="0">
                  <a:moveTo>
                    <a:pt x="0" y="18688"/>
                  </a:moveTo>
                  <a:cubicBezTo>
                    <a:pt x="1456" y="7982"/>
                    <a:pt x="10598" y="-1"/>
                    <a:pt x="21403" y="0"/>
                  </a:cubicBezTo>
                  <a:cubicBezTo>
                    <a:pt x="33214" y="0"/>
                    <a:pt x="42835" y="9487"/>
                    <a:pt x="43000" y="21298"/>
                  </a:cubicBezTo>
                </a:path>
                <a:path w="43001" h="21600" stroke="0" extrusionOk="0">
                  <a:moveTo>
                    <a:pt x="0" y="18688"/>
                  </a:moveTo>
                  <a:cubicBezTo>
                    <a:pt x="1456" y="7982"/>
                    <a:pt x="10598" y="-1"/>
                    <a:pt x="21403" y="0"/>
                  </a:cubicBezTo>
                  <a:cubicBezTo>
                    <a:pt x="33214" y="0"/>
                    <a:pt x="42835" y="9487"/>
                    <a:pt x="43000" y="21298"/>
                  </a:cubicBezTo>
                  <a:lnTo>
                    <a:pt x="21403" y="21600"/>
                  </a:lnTo>
                  <a:lnTo>
                    <a:pt x="0" y="18688"/>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1" name="Line 27"/>
            <p:cNvSpPr>
              <a:spLocks noChangeShapeType="1"/>
            </p:cNvSpPr>
            <p:nvPr/>
          </p:nvSpPr>
          <p:spPr bwMode="auto">
            <a:xfrm>
              <a:off x="2843" y="3895"/>
              <a:ext cx="14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2" name="Rectangle 210"/>
          <p:cNvSpPr>
            <a:spLocks noChangeArrowheads="1"/>
          </p:cNvSpPr>
          <p:nvPr/>
        </p:nvSpPr>
        <p:spPr bwMode="auto">
          <a:xfrm>
            <a:off x="2393237" y="201334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43" name="Line 211"/>
          <p:cNvSpPr>
            <a:spLocks noChangeShapeType="1"/>
          </p:cNvSpPr>
          <p:nvPr/>
        </p:nvSpPr>
        <p:spPr bwMode="auto">
          <a:xfrm flipV="1">
            <a:off x="2539287" y="1899043"/>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Freeform 212"/>
          <p:cNvSpPr>
            <a:spLocks/>
          </p:cNvSpPr>
          <p:nvPr/>
        </p:nvSpPr>
        <p:spPr bwMode="auto">
          <a:xfrm>
            <a:off x="2461500" y="1883168"/>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5" name="Rectangle 223"/>
          <p:cNvSpPr>
            <a:spLocks noChangeArrowheads="1"/>
          </p:cNvSpPr>
          <p:nvPr/>
        </p:nvSpPr>
        <p:spPr bwMode="auto">
          <a:xfrm>
            <a:off x="2386887" y="200699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cxnSp>
        <p:nvCxnSpPr>
          <p:cNvPr id="47" name="Connecteur droit 46"/>
          <p:cNvCxnSpPr/>
          <p:nvPr/>
        </p:nvCxnSpPr>
        <p:spPr>
          <a:xfrm>
            <a:off x="2761590" y="3352108"/>
            <a:ext cx="0" cy="66432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48" name="Rectangle 14"/>
          <p:cNvSpPr>
            <a:spLocks noChangeArrowheads="1"/>
          </p:cNvSpPr>
          <p:nvPr/>
        </p:nvSpPr>
        <p:spPr bwMode="auto">
          <a:xfrm>
            <a:off x="747222" y="4175439"/>
            <a:ext cx="1578445" cy="327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1125" tIns="55562" rIns="111125" bIns="55562">
            <a:spAutoFit/>
          </a:bodyPr>
          <a:lstStyle>
            <a:lvl1pPr defTabSz="1316038" eaLnBrk="0" hangingPunct="0">
              <a:spcBef>
                <a:spcPct val="20000"/>
              </a:spcBef>
              <a:buChar char="•"/>
              <a:defRPr sz="3200">
                <a:solidFill>
                  <a:schemeClr val="tx1"/>
                </a:solidFill>
                <a:latin typeface="Times New Roman" pitchFamily="18" charset="0"/>
              </a:defRPr>
            </a:lvl1pPr>
            <a:lvl2pPr marL="742950" indent="-285750" defTabSz="1316038" eaLnBrk="0" hangingPunct="0">
              <a:spcBef>
                <a:spcPct val="20000"/>
              </a:spcBef>
              <a:buChar char="–"/>
              <a:defRPr sz="2800">
                <a:solidFill>
                  <a:schemeClr val="tx1"/>
                </a:solidFill>
                <a:latin typeface="Times New Roman" pitchFamily="18" charset="0"/>
              </a:defRPr>
            </a:lvl2pPr>
            <a:lvl3pPr marL="1143000" indent="-228600" defTabSz="1316038" eaLnBrk="0" hangingPunct="0">
              <a:spcBef>
                <a:spcPct val="20000"/>
              </a:spcBef>
              <a:buChar char="•"/>
              <a:defRPr sz="2400">
                <a:solidFill>
                  <a:schemeClr val="tx1"/>
                </a:solidFill>
                <a:latin typeface="Times New Roman" pitchFamily="18" charset="0"/>
              </a:defRPr>
            </a:lvl3pPr>
            <a:lvl4pPr marL="1600200" indent="-228600" defTabSz="1316038" eaLnBrk="0" hangingPunct="0">
              <a:spcBef>
                <a:spcPct val="20000"/>
              </a:spcBef>
              <a:buChar char="–"/>
              <a:defRPr sz="2000">
                <a:solidFill>
                  <a:schemeClr val="tx1"/>
                </a:solidFill>
                <a:latin typeface="Times New Roman" pitchFamily="18" charset="0"/>
              </a:defRPr>
            </a:lvl4pPr>
            <a:lvl5pPr marL="2057400" indent="-228600" defTabSz="1316038" eaLnBrk="0" hangingPunct="0">
              <a:spcBef>
                <a:spcPct val="20000"/>
              </a:spcBef>
              <a:buChar char="»"/>
              <a:defRPr sz="2000">
                <a:solidFill>
                  <a:schemeClr val="tx1"/>
                </a:solidFill>
                <a:latin typeface="Times New Roman" pitchFamily="18" charset="0"/>
              </a:defRPr>
            </a:lvl5pPr>
            <a:lvl6pPr marL="2514600" indent="-228600" defTabSz="1316038"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316038"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316038"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316038"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solidFill>
                  <a:srgbClr val="000000"/>
                </a:solidFill>
                <a:latin typeface="Arial" charset="0"/>
              </a:rPr>
              <a:t>ø0,2         A </a:t>
            </a:r>
            <a:r>
              <a:rPr lang="fr-FR" altLang="fr-FR" sz="1400" dirty="0" smtClean="0">
                <a:solidFill>
                  <a:srgbClr val="000000"/>
                </a:solidFill>
                <a:latin typeface="Arial" charset="0"/>
              </a:rPr>
              <a:t>[DV]</a:t>
            </a:r>
            <a:endParaRPr lang="fr-FR" altLang="fr-FR" sz="1400" dirty="0">
              <a:solidFill>
                <a:srgbClr val="000000"/>
              </a:solidFill>
              <a:latin typeface="Arial" charset="0"/>
            </a:endParaRPr>
          </a:p>
        </p:txBody>
      </p:sp>
      <p:grpSp>
        <p:nvGrpSpPr>
          <p:cNvPr id="49" name="Group 40"/>
          <p:cNvGrpSpPr>
            <a:grpSpLocks/>
          </p:cNvGrpSpPr>
          <p:nvPr/>
        </p:nvGrpSpPr>
        <p:grpSpPr bwMode="auto">
          <a:xfrm>
            <a:off x="544022" y="4243702"/>
            <a:ext cx="190500" cy="190500"/>
            <a:chOff x="4360" y="1124"/>
            <a:chExt cx="120" cy="120"/>
          </a:xfrm>
        </p:grpSpPr>
        <p:sp>
          <p:nvSpPr>
            <p:cNvPr id="50" name="Oval 41"/>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charset="0"/>
              </a:endParaRPr>
            </a:p>
          </p:txBody>
        </p:sp>
        <p:sp>
          <p:nvSpPr>
            <p:cNvPr id="51" name="Line 42"/>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Line 43"/>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3" name="Rectangle 19"/>
          <p:cNvSpPr>
            <a:spLocks noChangeArrowheads="1"/>
          </p:cNvSpPr>
          <p:nvPr/>
        </p:nvSpPr>
        <p:spPr bwMode="auto">
          <a:xfrm>
            <a:off x="464647" y="4184964"/>
            <a:ext cx="1765650" cy="309563"/>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Arial" charset="0"/>
            </a:endParaRPr>
          </a:p>
        </p:txBody>
      </p:sp>
      <p:sp>
        <p:nvSpPr>
          <p:cNvPr id="54" name="Line 20"/>
          <p:cNvSpPr>
            <a:spLocks noChangeShapeType="1"/>
          </p:cNvSpPr>
          <p:nvPr/>
        </p:nvSpPr>
        <p:spPr bwMode="auto">
          <a:xfrm flipV="1">
            <a:off x="764684" y="4184964"/>
            <a:ext cx="0" cy="3095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5" name="Group 35"/>
          <p:cNvGrpSpPr>
            <a:grpSpLocks/>
          </p:cNvGrpSpPr>
          <p:nvPr/>
        </p:nvGrpSpPr>
        <p:grpSpPr bwMode="auto">
          <a:xfrm>
            <a:off x="1265540" y="4215127"/>
            <a:ext cx="271462" cy="247650"/>
            <a:chOff x="3542" y="1939"/>
            <a:chExt cx="171" cy="156"/>
          </a:xfrm>
        </p:grpSpPr>
        <p:sp>
          <p:nvSpPr>
            <p:cNvPr id="56" name="Rectangle 36"/>
            <p:cNvSpPr>
              <a:spLocks noChangeArrowheads="1"/>
            </p:cNvSpPr>
            <p:nvPr/>
          </p:nvSpPr>
          <p:spPr bwMode="auto">
            <a:xfrm>
              <a:off x="3542" y="1939"/>
              <a:ext cx="171" cy="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solidFill>
                    <a:srgbClr val="000000"/>
                  </a:solidFill>
                  <a:latin typeface="Arial" charset="0"/>
                </a:rPr>
                <a:t>A</a:t>
              </a:r>
            </a:p>
          </p:txBody>
        </p:sp>
        <p:sp>
          <p:nvSpPr>
            <p:cNvPr id="57" name="Oval 37"/>
            <p:cNvSpPr>
              <a:spLocks noChangeArrowheads="1"/>
            </p:cNvSpPr>
            <p:nvPr/>
          </p:nvSpPr>
          <p:spPr bwMode="auto">
            <a:xfrm>
              <a:off x="3565" y="19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solidFill>
                  <a:srgbClr val="000000"/>
                </a:solidFill>
                <a:latin typeface="Arial" charset="0"/>
              </a:endParaRPr>
            </a:p>
          </p:txBody>
        </p:sp>
      </p:grpSp>
      <p:sp>
        <p:nvSpPr>
          <p:cNvPr id="58" name="Line 64"/>
          <p:cNvSpPr>
            <a:spLocks noChangeShapeType="1"/>
          </p:cNvSpPr>
          <p:nvPr/>
        </p:nvSpPr>
        <p:spPr bwMode="auto">
          <a:xfrm>
            <a:off x="1601297" y="419766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61" name="Connecteur droit avec flèche 60"/>
          <p:cNvCxnSpPr/>
          <p:nvPr/>
        </p:nvCxnSpPr>
        <p:spPr>
          <a:xfrm>
            <a:off x="2225185" y="4339746"/>
            <a:ext cx="15965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2376581" y="3858110"/>
            <a:ext cx="8257" cy="57609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64" name="ZoneTexte 63"/>
          <p:cNvSpPr txBox="1"/>
          <p:nvPr/>
        </p:nvSpPr>
        <p:spPr>
          <a:xfrm>
            <a:off x="452362" y="3889316"/>
            <a:ext cx="373820"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3x</a:t>
            </a:r>
          </a:p>
        </p:txBody>
      </p:sp>
      <p:sp>
        <p:nvSpPr>
          <p:cNvPr id="65" name="ZoneTexte 64"/>
          <p:cNvSpPr txBox="1"/>
          <p:nvPr/>
        </p:nvSpPr>
        <p:spPr>
          <a:xfrm>
            <a:off x="2961815" y="1411914"/>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sp>
        <p:nvSpPr>
          <p:cNvPr id="68" name="ZoneTexte 67"/>
          <p:cNvSpPr txBox="1"/>
          <p:nvPr/>
        </p:nvSpPr>
        <p:spPr>
          <a:xfrm>
            <a:off x="1884222" y="3904704"/>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sp>
        <p:nvSpPr>
          <p:cNvPr id="77" name="Forme libre 76"/>
          <p:cNvSpPr/>
          <p:nvPr/>
        </p:nvSpPr>
        <p:spPr>
          <a:xfrm>
            <a:off x="2369661" y="3492506"/>
            <a:ext cx="774985" cy="77996"/>
          </a:xfrm>
          <a:custGeom>
            <a:avLst/>
            <a:gdLst>
              <a:gd name="connsiteX0" fmla="*/ 0 w 774985"/>
              <a:gd name="connsiteY0" fmla="*/ 12301 h 77996"/>
              <a:gd name="connsiteX1" fmla="*/ 397744 w 774985"/>
              <a:gd name="connsiteY1" fmla="*/ 77908 h 77996"/>
              <a:gd name="connsiteX2" fmla="*/ 774985 w 774985"/>
              <a:gd name="connsiteY2" fmla="*/ 0 h 77996"/>
            </a:gdLst>
            <a:ahLst/>
            <a:cxnLst>
              <a:cxn ang="0">
                <a:pos x="connsiteX0" y="connsiteY0"/>
              </a:cxn>
              <a:cxn ang="0">
                <a:pos x="connsiteX1" y="connsiteY1"/>
              </a:cxn>
              <a:cxn ang="0">
                <a:pos x="connsiteX2" y="connsiteY2"/>
              </a:cxn>
            </a:cxnLst>
            <a:rect l="l" t="t" r="r" b="b"/>
            <a:pathLst>
              <a:path w="774985" h="77996">
                <a:moveTo>
                  <a:pt x="0" y="12301"/>
                </a:moveTo>
                <a:cubicBezTo>
                  <a:pt x="134290" y="46129"/>
                  <a:pt x="268580" y="79958"/>
                  <a:pt x="397744" y="77908"/>
                </a:cubicBezTo>
                <a:cubicBezTo>
                  <a:pt x="526908" y="75858"/>
                  <a:pt x="650946" y="37929"/>
                  <a:pt x="77498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1" name="Groupe 80"/>
          <p:cNvGrpSpPr/>
          <p:nvPr/>
        </p:nvGrpSpPr>
        <p:grpSpPr>
          <a:xfrm flipH="1">
            <a:off x="3135567" y="2303307"/>
            <a:ext cx="1412771" cy="1570618"/>
            <a:chOff x="1680518" y="1296149"/>
            <a:chExt cx="1412771" cy="1570618"/>
          </a:xfrm>
        </p:grpSpPr>
        <p:sp>
          <p:nvSpPr>
            <p:cNvPr id="82" name="Forme libre 81"/>
            <p:cNvSpPr/>
            <p:nvPr/>
          </p:nvSpPr>
          <p:spPr>
            <a:xfrm>
              <a:off x="1692876" y="2496064"/>
              <a:ext cx="1388056" cy="370703"/>
            </a:xfrm>
            <a:custGeom>
              <a:avLst/>
              <a:gdLst>
                <a:gd name="connsiteX0" fmla="*/ 0 w 1383956"/>
                <a:gd name="connsiteY0" fmla="*/ 160638 h 395416"/>
                <a:gd name="connsiteX1" fmla="*/ 12356 w 1383956"/>
                <a:gd name="connsiteY1" fmla="*/ 370703 h 395416"/>
                <a:gd name="connsiteX2" fmla="*/ 1383956 w 1383956"/>
                <a:gd name="connsiteY2" fmla="*/ 395416 h 395416"/>
                <a:gd name="connsiteX3" fmla="*/ 1383956 w 1383956"/>
                <a:gd name="connsiteY3" fmla="*/ 0 h 395416"/>
                <a:gd name="connsiteX0" fmla="*/ 0 w 1388056"/>
                <a:gd name="connsiteY0" fmla="*/ 160638 h 370703"/>
                <a:gd name="connsiteX1" fmla="*/ 12356 w 1388056"/>
                <a:gd name="connsiteY1" fmla="*/ 370703 h 370703"/>
                <a:gd name="connsiteX2" fmla="*/ 1388056 w 1388056"/>
                <a:gd name="connsiteY2" fmla="*/ 362613 h 370703"/>
                <a:gd name="connsiteX3" fmla="*/ 1383956 w 1388056"/>
                <a:gd name="connsiteY3" fmla="*/ 0 h 370703"/>
              </a:gdLst>
              <a:ahLst/>
              <a:cxnLst>
                <a:cxn ang="0">
                  <a:pos x="connsiteX0" y="connsiteY0"/>
                </a:cxn>
                <a:cxn ang="0">
                  <a:pos x="connsiteX1" y="connsiteY1"/>
                </a:cxn>
                <a:cxn ang="0">
                  <a:pos x="connsiteX2" y="connsiteY2"/>
                </a:cxn>
                <a:cxn ang="0">
                  <a:pos x="connsiteX3" y="connsiteY3"/>
                </a:cxn>
              </a:cxnLst>
              <a:rect l="l" t="t" r="r" b="b"/>
              <a:pathLst>
                <a:path w="1388056" h="370703">
                  <a:moveTo>
                    <a:pt x="0" y="160638"/>
                  </a:moveTo>
                  <a:lnTo>
                    <a:pt x="12356" y="370703"/>
                  </a:lnTo>
                  <a:lnTo>
                    <a:pt x="1388056" y="362613"/>
                  </a:lnTo>
                  <a:cubicBezTo>
                    <a:pt x="1386689" y="241742"/>
                    <a:pt x="1385323" y="120871"/>
                    <a:pt x="1383956" y="0"/>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Forme libre 82"/>
            <p:cNvSpPr/>
            <p:nvPr/>
          </p:nvSpPr>
          <p:spPr>
            <a:xfrm>
              <a:off x="1680518" y="1296149"/>
              <a:ext cx="1412771" cy="1360556"/>
            </a:xfrm>
            <a:custGeom>
              <a:avLst/>
              <a:gdLst>
                <a:gd name="connsiteX0" fmla="*/ 0 w 1334530"/>
                <a:gd name="connsiteY0" fmla="*/ 1509047 h 1649415"/>
                <a:gd name="connsiteX1" fmla="*/ 197709 w 1334530"/>
                <a:gd name="connsiteY1" fmla="*/ 1521403 h 1649415"/>
                <a:gd name="connsiteX2" fmla="*/ 593125 w 1334530"/>
                <a:gd name="connsiteY2" fmla="*/ 149803 h 1649415"/>
                <a:gd name="connsiteX3" fmla="*/ 741406 w 1334530"/>
                <a:gd name="connsiteY3" fmla="*/ 137447 h 1649415"/>
                <a:gd name="connsiteX4" fmla="*/ 790833 w 1334530"/>
                <a:gd name="connsiteY4" fmla="*/ 1051847 h 1649415"/>
                <a:gd name="connsiteX5" fmla="*/ 1037968 w 1334530"/>
                <a:gd name="connsiteY5" fmla="*/ 1484333 h 1649415"/>
                <a:gd name="connsiteX6" fmla="*/ 1334530 w 1334530"/>
                <a:gd name="connsiteY6" fmla="*/ 1558474 h 1649415"/>
                <a:gd name="connsiteX0" fmla="*/ 0 w 1408670"/>
                <a:gd name="connsiteY0" fmla="*/ 1756182 h 1808760"/>
                <a:gd name="connsiteX1" fmla="*/ 271849 w 1408670"/>
                <a:gd name="connsiteY1" fmla="*/ 1521403 h 1808760"/>
                <a:gd name="connsiteX2" fmla="*/ 667265 w 1408670"/>
                <a:gd name="connsiteY2" fmla="*/ 149803 h 1808760"/>
                <a:gd name="connsiteX3" fmla="*/ 815546 w 1408670"/>
                <a:gd name="connsiteY3" fmla="*/ 137447 h 1808760"/>
                <a:gd name="connsiteX4" fmla="*/ 864973 w 1408670"/>
                <a:gd name="connsiteY4" fmla="*/ 1051847 h 1808760"/>
                <a:gd name="connsiteX5" fmla="*/ 1112108 w 1408670"/>
                <a:gd name="connsiteY5" fmla="*/ 1484333 h 1808760"/>
                <a:gd name="connsiteX6" fmla="*/ 1408670 w 1408670"/>
                <a:gd name="connsiteY6" fmla="*/ 1558474 h 1808760"/>
                <a:gd name="connsiteX0" fmla="*/ 0 w 1408670"/>
                <a:gd name="connsiteY0" fmla="*/ 1756182 h 1756182"/>
                <a:gd name="connsiteX1" fmla="*/ 271849 w 1408670"/>
                <a:gd name="connsiteY1" fmla="*/ 1521403 h 1756182"/>
                <a:gd name="connsiteX2" fmla="*/ 667265 w 1408670"/>
                <a:gd name="connsiteY2" fmla="*/ 149803 h 1756182"/>
                <a:gd name="connsiteX3" fmla="*/ 815546 w 1408670"/>
                <a:gd name="connsiteY3" fmla="*/ 137447 h 1756182"/>
                <a:gd name="connsiteX4" fmla="*/ 864973 w 1408670"/>
                <a:gd name="connsiteY4" fmla="*/ 1051847 h 1756182"/>
                <a:gd name="connsiteX5" fmla="*/ 1112108 w 1408670"/>
                <a:gd name="connsiteY5" fmla="*/ 1484333 h 1756182"/>
                <a:gd name="connsiteX6" fmla="*/ 1408670 w 1408670"/>
                <a:gd name="connsiteY6" fmla="*/ 1558474 h 1756182"/>
                <a:gd name="connsiteX0" fmla="*/ 0 w 1408670"/>
                <a:gd name="connsiteY0" fmla="*/ 1756182 h 1756182"/>
                <a:gd name="connsiteX1" fmla="*/ 271849 w 1408670"/>
                <a:gd name="connsiteY1" fmla="*/ 1521403 h 1756182"/>
                <a:gd name="connsiteX2" fmla="*/ 667265 w 1408670"/>
                <a:gd name="connsiteY2" fmla="*/ 149803 h 1756182"/>
                <a:gd name="connsiteX3" fmla="*/ 815546 w 1408670"/>
                <a:gd name="connsiteY3" fmla="*/ 137447 h 1756182"/>
                <a:gd name="connsiteX4" fmla="*/ 864973 w 1408670"/>
                <a:gd name="connsiteY4" fmla="*/ 1051847 h 1756182"/>
                <a:gd name="connsiteX5" fmla="*/ 1112108 w 1408670"/>
                <a:gd name="connsiteY5" fmla="*/ 1484333 h 1756182"/>
                <a:gd name="connsiteX6" fmla="*/ 1408670 w 1408670"/>
                <a:gd name="connsiteY6" fmla="*/ 1558474 h 1756182"/>
                <a:gd name="connsiteX0" fmla="*/ 0 w 1408670"/>
                <a:gd name="connsiteY0" fmla="*/ 1771745 h 1771745"/>
                <a:gd name="connsiteX1" fmla="*/ 271849 w 1408670"/>
                <a:gd name="connsiteY1" fmla="*/ 1536966 h 1771745"/>
                <a:gd name="connsiteX2" fmla="*/ 531340 w 1408670"/>
                <a:gd name="connsiteY2" fmla="*/ 140653 h 1771745"/>
                <a:gd name="connsiteX3" fmla="*/ 815546 w 1408670"/>
                <a:gd name="connsiteY3" fmla="*/ 153010 h 1771745"/>
                <a:gd name="connsiteX4" fmla="*/ 864973 w 1408670"/>
                <a:gd name="connsiteY4" fmla="*/ 1067410 h 1771745"/>
                <a:gd name="connsiteX5" fmla="*/ 1112108 w 1408670"/>
                <a:gd name="connsiteY5" fmla="*/ 1499896 h 1771745"/>
                <a:gd name="connsiteX6" fmla="*/ 1408670 w 1408670"/>
                <a:gd name="connsiteY6" fmla="*/ 1574037 h 1771745"/>
                <a:gd name="connsiteX0" fmla="*/ 0 w 1408670"/>
                <a:gd name="connsiteY0" fmla="*/ 1777737 h 1777737"/>
                <a:gd name="connsiteX1" fmla="*/ 271849 w 1408670"/>
                <a:gd name="connsiteY1" fmla="*/ 1542958 h 1777737"/>
                <a:gd name="connsiteX2" fmla="*/ 531340 w 1408670"/>
                <a:gd name="connsiteY2" fmla="*/ 146645 h 1777737"/>
                <a:gd name="connsiteX3" fmla="*/ 753763 w 1408670"/>
                <a:gd name="connsiteY3" fmla="*/ 146646 h 1777737"/>
                <a:gd name="connsiteX4" fmla="*/ 864973 w 1408670"/>
                <a:gd name="connsiteY4" fmla="*/ 1073402 h 1777737"/>
                <a:gd name="connsiteX5" fmla="*/ 1112108 w 1408670"/>
                <a:gd name="connsiteY5" fmla="*/ 1505888 h 1777737"/>
                <a:gd name="connsiteX6" fmla="*/ 1408670 w 1408670"/>
                <a:gd name="connsiteY6" fmla="*/ 1580029 h 1777737"/>
                <a:gd name="connsiteX0" fmla="*/ 0 w 1408670"/>
                <a:gd name="connsiteY0" fmla="*/ 1777737 h 1777737"/>
                <a:gd name="connsiteX1" fmla="*/ 271849 w 1408670"/>
                <a:gd name="connsiteY1" fmla="*/ 1542958 h 1777737"/>
                <a:gd name="connsiteX2" fmla="*/ 531340 w 1408670"/>
                <a:gd name="connsiteY2" fmla="*/ 146645 h 1777737"/>
                <a:gd name="connsiteX3" fmla="*/ 753763 w 1408670"/>
                <a:gd name="connsiteY3" fmla="*/ 146646 h 1777737"/>
                <a:gd name="connsiteX4" fmla="*/ 864973 w 1408670"/>
                <a:gd name="connsiteY4" fmla="*/ 1073402 h 1777737"/>
                <a:gd name="connsiteX5" fmla="*/ 1112108 w 1408670"/>
                <a:gd name="connsiteY5" fmla="*/ 1505888 h 1777737"/>
                <a:gd name="connsiteX6" fmla="*/ 1408670 w 1408670"/>
                <a:gd name="connsiteY6" fmla="*/ 1580029 h 1777737"/>
                <a:gd name="connsiteX0" fmla="*/ 0 w 1408670"/>
                <a:gd name="connsiteY0" fmla="*/ 1733331 h 1733331"/>
                <a:gd name="connsiteX1" fmla="*/ 271849 w 1408670"/>
                <a:gd name="connsiteY1" fmla="*/ 1498552 h 1733331"/>
                <a:gd name="connsiteX2" fmla="*/ 531340 w 1408670"/>
                <a:gd name="connsiteY2" fmla="*/ 102239 h 1733331"/>
                <a:gd name="connsiteX3" fmla="*/ 753763 w 1408670"/>
                <a:gd name="connsiteY3" fmla="*/ 102240 h 1733331"/>
                <a:gd name="connsiteX4" fmla="*/ 864973 w 1408670"/>
                <a:gd name="connsiteY4" fmla="*/ 1028996 h 1733331"/>
                <a:gd name="connsiteX5" fmla="*/ 1112108 w 1408670"/>
                <a:gd name="connsiteY5" fmla="*/ 1461482 h 1733331"/>
                <a:gd name="connsiteX6" fmla="*/ 1408670 w 1408670"/>
                <a:gd name="connsiteY6" fmla="*/ 1535623 h 1733331"/>
                <a:gd name="connsiteX0" fmla="*/ 0 w 1408670"/>
                <a:gd name="connsiteY0" fmla="*/ 1733331 h 1733331"/>
                <a:gd name="connsiteX1" fmla="*/ 271849 w 1408670"/>
                <a:gd name="connsiteY1" fmla="*/ 1498552 h 1733331"/>
                <a:gd name="connsiteX2" fmla="*/ 531340 w 1408670"/>
                <a:gd name="connsiteY2" fmla="*/ 102239 h 1733331"/>
                <a:gd name="connsiteX3" fmla="*/ 753763 w 1408670"/>
                <a:gd name="connsiteY3" fmla="*/ 102240 h 1733331"/>
                <a:gd name="connsiteX4" fmla="*/ 864973 w 1408670"/>
                <a:gd name="connsiteY4" fmla="*/ 1028996 h 1733331"/>
                <a:gd name="connsiteX5" fmla="*/ 1112108 w 1408670"/>
                <a:gd name="connsiteY5" fmla="*/ 1461482 h 1733331"/>
                <a:gd name="connsiteX6" fmla="*/ 1408670 w 1408670"/>
                <a:gd name="connsiteY6" fmla="*/ 1535623 h 1733331"/>
                <a:gd name="connsiteX0" fmla="*/ 0 w 1408670"/>
                <a:gd name="connsiteY0" fmla="*/ 1637034 h 1637034"/>
                <a:gd name="connsiteX1" fmla="*/ 271849 w 1408670"/>
                <a:gd name="connsiteY1" fmla="*/ 1402255 h 1637034"/>
                <a:gd name="connsiteX2" fmla="*/ 531340 w 1408670"/>
                <a:gd name="connsiteY2" fmla="*/ 5942 h 1637034"/>
                <a:gd name="connsiteX3" fmla="*/ 753763 w 1408670"/>
                <a:gd name="connsiteY3" fmla="*/ 5943 h 1637034"/>
                <a:gd name="connsiteX4" fmla="*/ 864973 w 1408670"/>
                <a:gd name="connsiteY4" fmla="*/ 932699 h 1637034"/>
                <a:gd name="connsiteX5" fmla="*/ 1112108 w 1408670"/>
                <a:gd name="connsiteY5" fmla="*/ 1365185 h 1637034"/>
                <a:gd name="connsiteX6" fmla="*/ 1408670 w 1408670"/>
                <a:gd name="connsiteY6" fmla="*/ 1439326 h 1637034"/>
                <a:gd name="connsiteX0" fmla="*/ 0 w 1408670"/>
                <a:gd name="connsiteY0" fmla="*/ 1631167 h 1631167"/>
                <a:gd name="connsiteX1" fmla="*/ 271849 w 1408670"/>
                <a:gd name="connsiteY1" fmla="*/ 1396388 h 1631167"/>
                <a:gd name="connsiteX2" fmla="*/ 531340 w 1408670"/>
                <a:gd name="connsiteY2" fmla="*/ 75 h 1631167"/>
                <a:gd name="connsiteX3" fmla="*/ 753763 w 1408670"/>
                <a:gd name="connsiteY3" fmla="*/ 76 h 1631167"/>
                <a:gd name="connsiteX4" fmla="*/ 864973 w 1408670"/>
                <a:gd name="connsiteY4" fmla="*/ 926832 h 1631167"/>
                <a:gd name="connsiteX5" fmla="*/ 1112108 w 1408670"/>
                <a:gd name="connsiteY5" fmla="*/ 1359318 h 1631167"/>
                <a:gd name="connsiteX6" fmla="*/ 1408670 w 1408670"/>
                <a:gd name="connsiteY6" fmla="*/ 1433459 h 1631167"/>
                <a:gd name="connsiteX0" fmla="*/ 0 w 1408670"/>
                <a:gd name="connsiteY0" fmla="*/ 1631166 h 1631166"/>
                <a:gd name="connsiteX1" fmla="*/ 271849 w 1408670"/>
                <a:gd name="connsiteY1" fmla="*/ 1396387 h 1631166"/>
                <a:gd name="connsiteX2" fmla="*/ 636496 w 1408670"/>
                <a:gd name="connsiteY2" fmla="*/ 75 h 1631166"/>
                <a:gd name="connsiteX3" fmla="*/ 753763 w 1408670"/>
                <a:gd name="connsiteY3" fmla="*/ 75 h 1631166"/>
                <a:gd name="connsiteX4" fmla="*/ 864973 w 1408670"/>
                <a:gd name="connsiteY4" fmla="*/ 926831 h 1631166"/>
                <a:gd name="connsiteX5" fmla="*/ 1112108 w 1408670"/>
                <a:gd name="connsiteY5" fmla="*/ 1359317 h 1631166"/>
                <a:gd name="connsiteX6" fmla="*/ 1408670 w 1408670"/>
                <a:gd name="connsiteY6" fmla="*/ 1433458 h 1631166"/>
                <a:gd name="connsiteX0" fmla="*/ 0 w 1408670"/>
                <a:gd name="connsiteY0" fmla="*/ 1631166 h 1631166"/>
                <a:gd name="connsiteX1" fmla="*/ 495877 w 1408670"/>
                <a:gd name="connsiteY1" fmla="*/ 1319648 h 1631166"/>
                <a:gd name="connsiteX2" fmla="*/ 636496 w 1408670"/>
                <a:gd name="connsiteY2" fmla="*/ 75 h 1631166"/>
                <a:gd name="connsiteX3" fmla="*/ 753763 w 1408670"/>
                <a:gd name="connsiteY3" fmla="*/ 75 h 1631166"/>
                <a:gd name="connsiteX4" fmla="*/ 864973 w 1408670"/>
                <a:gd name="connsiteY4" fmla="*/ 926831 h 1631166"/>
                <a:gd name="connsiteX5" fmla="*/ 1112108 w 1408670"/>
                <a:gd name="connsiteY5" fmla="*/ 1359317 h 1631166"/>
                <a:gd name="connsiteX6" fmla="*/ 1408670 w 1408670"/>
                <a:gd name="connsiteY6" fmla="*/ 1433458 h 1631166"/>
                <a:gd name="connsiteX0" fmla="*/ 0 w 1810514"/>
                <a:gd name="connsiteY0" fmla="*/ 1631166 h 1631166"/>
                <a:gd name="connsiteX1" fmla="*/ 495877 w 1810514"/>
                <a:gd name="connsiteY1" fmla="*/ 1319648 h 1631166"/>
                <a:gd name="connsiteX2" fmla="*/ 636496 w 1810514"/>
                <a:gd name="connsiteY2" fmla="*/ 75 h 1631166"/>
                <a:gd name="connsiteX3" fmla="*/ 753763 w 1810514"/>
                <a:gd name="connsiteY3" fmla="*/ 75 h 1631166"/>
                <a:gd name="connsiteX4" fmla="*/ 864973 w 1810514"/>
                <a:gd name="connsiteY4" fmla="*/ 926831 h 1631166"/>
                <a:gd name="connsiteX5" fmla="*/ 1112108 w 1810514"/>
                <a:gd name="connsiteY5" fmla="*/ 1359317 h 1631166"/>
                <a:gd name="connsiteX6" fmla="*/ 1810514 w 1810514"/>
                <a:gd name="connsiteY6" fmla="*/ 1487535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112108 w 1412771"/>
                <a:gd name="connsiteY5" fmla="*/ 1359317 h 1631166"/>
                <a:gd name="connsiteX6" fmla="*/ 1412771 w 1412771"/>
                <a:gd name="connsiteY6" fmla="*/ 1458038 h 1631166"/>
                <a:gd name="connsiteX0" fmla="*/ 0 w 1412771"/>
                <a:gd name="connsiteY0" fmla="*/ 1631166 h 1631166"/>
                <a:gd name="connsiteX1" fmla="*/ 495877 w 1412771"/>
                <a:gd name="connsiteY1" fmla="*/ 1319648 h 1631166"/>
                <a:gd name="connsiteX2" fmla="*/ 636496 w 1412771"/>
                <a:gd name="connsiteY2" fmla="*/ 75 h 1631166"/>
                <a:gd name="connsiteX3" fmla="*/ 753763 w 1412771"/>
                <a:gd name="connsiteY3" fmla="*/ 75 h 1631166"/>
                <a:gd name="connsiteX4" fmla="*/ 864973 w 1412771"/>
                <a:gd name="connsiteY4" fmla="*/ 926831 h 1631166"/>
                <a:gd name="connsiteX5" fmla="*/ 1062903 w 1412771"/>
                <a:gd name="connsiteY5" fmla="*/ 1290494 h 1631166"/>
                <a:gd name="connsiteX6" fmla="*/ 1412771 w 1412771"/>
                <a:gd name="connsiteY6" fmla="*/ 1458038 h 1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771" h="1631166">
                  <a:moveTo>
                    <a:pt x="0" y="1631166"/>
                  </a:moveTo>
                  <a:cubicBezTo>
                    <a:pt x="123568" y="1614689"/>
                    <a:pt x="389794" y="1591496"/>
                    <a:pt x="495877" y="1319648"/>
                  </a:cubicBezTo>
                  <a:cubicBezTo>
                    <a:pt x="601960" y="1047800"/>
                    <a:pt x="556177" y="232794"/>
                    <a:pt x="636496" y="75"/>
                  </a:cubicBezTo>
                  <a:cubicBezTo>
                    <a:pt x="862779" y="-737"/>
                    <a:pt x="650533" y="5487"/>
                    <a:pt x="753763" y="75"/>
                  </a:cubicBezTo>
                  <a:cubicBezTo>
                    <a:pt x="809369" y="154535"/>
                    <a:pt x="813450" y="711761"/>
                    <a:pt x="864973" y="926831"/>
                  </a:cubicBezTo>
                  <a:cubicBezTo>
                    <a:pt x="916496" y="1141901"/>
                    <a:pt x="971603" y="1201960"/>
                    <a:pt x="1062903" y="1290494"/>
                  </a:cubicBezTo>
                  <a:cubicBezTo>
                    <a:pt x="1154203" y="1379028"/>
                    <a:pt x="1240091" y="1399279"/>
                    <a:pt x="1412771" y="1458038"/>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84" name="Forme libre 83"/>
          <p:cNvSpPr/>
          <p:nvPr/>
        </p:nvSpPr>
        <p:spPr>
          <a:xfrm>
            <a:off x="5819775" y="2319381"/>
            <a:ext cx="1038225" cy="1285875"/>
          </a:xfrm>
          <a:custGeom>
            <a:avLst/>
            <a:gdLst>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28650 w 1038225"/>
              <a:gd name="connsiteY3" fmla="*/ 1247775 h 1285875"/>
              <a:gd name="connsiteX4" fmla="*/ 1038225 w 1038225"/>
              <a:gd name="connsiteY4" fmla="*/ 1285875 h 1285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225" h="1285875">
                <a:moveTo>
                  <a:pt x="0" y="0"/>
                </a:moveTo>
                <a:cubicBezTo>
                  <a:pt x="19844" y="188912"/>
                  <a:pt x="39688" y="377825"/>
                  <a:pt x="76200" y="552450"/>
                </a:cubicBezTo>
                <a:cubicBezTo>
                  <a:pt x="112712" y="727075"/>
                  <a:pt x="127000" y="931863"/>
                  <a:pt x="219075" y="1047750"/>
                </a:cubicBezTo>
                <a:cubicBezTo>
                  <a:pt x="311150" y="1163638"/>
                  <a:pt x="492125" y="1208088"/>
                  <a:pt x="628650" y="1247775"/>
                </a:cubicBezTo>
                <a:cubicBezTo>
                  <a:pt x="765175" y="1287462"/>
                  <a:pt x="682625" y="1281906"/>
                  <a:pt x="1038225" y="1285875"/>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Forme libre 84"/>
          <p:cNvSpPr/>
          <p:nvPr/>
        </p:nvSpPr>
        <p:spPr>
          <a:xfrm flipH="1">
            <a:off x="7029450" y="2319381"/>
            <a:ext cx="1038225" cy="1285875"/>
          </a:xfrm>
          <a:custGeom>
            <a:avLst/>
            <a:gdLst>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28650 w 1038225"/>
              <a:gd name="connsiteY3" fmla="*/ 1247775 h 1285875"/>
              <a:gd name="connsiteX4" fmla="*/ 1038225 w 1038225"/>
              <a:gd name="connsiteY4" fmla="*/ 1285875 h 1285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225" h="1285875">
                <a:moveTo>
                  <a:pt x="0" y="0"/>
                </a:moveTo>
                <a:cubicBezTo>
                  <a:pt x="19844" y="188912"/>
                  <a:pt x="39688" y="377825"/>
                  <a:pt x="76200" y="552450"/>
                </a:cubicBezTo>
                <a:cubicBezTo>
                  <a:pt x="112712" y="727075"/>
                  <a:pt x="127000" y="931863"/>
                  <a:pt x="219075" y="1047750"/>
                </a:cubicBezTo>
                <a:cubicBezTo>
                  <a:pt x="311150" y="1163638"/>
                  <a:pt x="492125" y="1208088"/>
                  <a:pt x="628650" y="1247775"/>
                </a:cubicBezTo>
                <a:cubicBezTo>
                  <a:pt x="765175" y="1287462"/>
                  <a:pt x="682625" y="1281906"/>
                  <a:pt x="1038225" y="12858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6" name="Forme libre 85"/>
          <p:cNvSpPr/>
          <p:nvPr/>
        </p:nvSpPr>
        <p:spPr>
          <a:xfrm>
            <a:off x="5972175" y="2332922"/>
            <a:ext cx="1038225" cy="1285875"/>
          </a:xfrm>
          <a:custGeom>
            <a:avLst/>
            <a:gdLst>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28650 w 1038225"/>
              <a:gd name="connsiteY3" fmla="*/ 1247775 h 1285875"/>
              <a:gd name="connsiteX4" fmla="*/ 1038225 w 1038225"/>
              <a:gd name="connsiteY4" fmla="*/ 1285875 h 1285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225" h="1285875">
                <a:moveTo>
                  <a:pt x="0" y="0"/>
                </a:moveTo>
                <a:cubicBezTo>
                  <a:pt x="19844" y="188912"/>
                  <a:pt x="39688" y="377825"/>
                  <a:pt x="76200" y="552450"/>
                </a:cubicBezTo>
                <a:cubicBezTo>
                  <a:pt x="112712" y="727075"/>
                  <a:pt x="127000" y="931863"/>
                  <a:pt x="219075" y="1047750"/>
                </a:cubicBezTo>
                <a:cubicBezTo>
                  <a:pt x="311150" y="1163638"/>
                  <a:pt x="492125" y="1208088"/>
                  <a:pt x="628650" y="1247775"/>
                </a:cubicBezTo>
                <a:cubicBezTo>
                  <a:pt x="765175" y="1287462"/>
                  <a:pt x="682625" y="1281906"/>
                  <a:pt x="1038225" y="1285875"/>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Forme libre 86"/>
          <p:cNvSpPr/>
          <p:nvPr/>
        </p:nvSpPr>
        <p:spPr>
          <a:xfrm flipH="1">
            <a:off x="7181849" y="2332922"/>
            <a:ext cx="1038225" cy="1285875"/>
          </a:xfrm>
          <a:custGeom>
            <a:avLst/>
            <a:gdLst>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47700 w 1038225"/>
              <a:gd name="connsiteY3" fmla="*/ 1219200 h 1285875"/>
              <a:gd name="connsiteX4" fmla="*/ 1038225 w 1038225"/>
              <a:gd name="connsiteY4" fmla="*/ 1285875 h 1285875"/>
              <a:gd name="connsiteX0" fmla="*/ 0 w 1038225"/>
              <a:gd name="connsiteY0" fmla="*/ 0 h 1285875"/>
              <a:gd name="connsiteX1" fmla="*/ 76200 w 1038225"/>
              <a:gd name="connsiteY1" fmla="*/ 552450 h 1285875"/>
              <a:gd name="connsiteX2" fmla="*/ 219075 w 1038225"/>
              <a:gd name="connsiteY2" fmla="*/ 1047750 h 1285875"/>
              <a:gd name="connsiteX3" fmla="*/ 628650 w 1038225"/>
              <a:gd name="connsiteY3" fmla="*/ 1247775 h 1285875"/>
              <a:gd name="connsiteX4" fmla="*/ 1038225 w 1038225"/>
              <a:gd name="connsiteY4" fmla="*/ 1285875 h 1285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225" h="1285875">
                <a:moveTo>
                  <a:pt x="0" y="0"/>
                </a:moveTo>
                <a:cubicBezTo>
                  <a:pt x="19844" y="188912"/>
                  <a:pt x="39688" y="377825"/>
                  <a:pt x="76200" y="552450"/>
                </a:cubicBezTo>
                <a:cubicBezTo>
                  <a:pt x="112712" y="727075"/>
                  <a:pt x="127000" y="931863"/>
                  <a:pt x="219075" y="1047750"/>
                </a:cubicBezTo>
                <a:cubicBezTo>
                  <a:pt x="311150" y="1163638"/>
                  <a:pt x="492125" y="1208088"/>
                  <a:pt x="628650" y="1247775"/>
                </a:cubicBezTo>
                <a:cubicBezTo>
                  <a:pt x="765175" y="1287462"/>
                  <a:pt x="682625" y="1281906"/>
                  <a:pt x="1038225" y="1285875"/>
                </a:cubicBezTo>
              </a:path>
            </a:pathLst>
          </a:custGeom>
          <a:no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Rectangle 139"/>
          <p:cNvSpPr>
            <a:spLocks noChangeArrowheads="1"/>
          </p:cNvSpPr>
          <p:nvPr/>
        </p:nvSpPr>
        <p:spPr bwMode="auto">
          <a:xfrm>
            <a:off x="6609023" y="3828011"/>
            <a:ext cx="1987724" cy="7393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1 : référence</a:t>
            </a:r>
          </a:p>
          <a:p>
            <a:pPr eaLnBrk="1" hangingPunct="1">
              <a:spcBef>
                <a:spcPct val="0"/>
              </a:spcBef>
              <a:buNone/>
            </a:pPr>
            <a:r>
              <a:rPr lang="fr-FR" altLang="fr-FR" sz="1400" dirty="0" smtClean="0">
                <a:latin typeface="Arial" panose="020B0604020202020204" pitchFamily="34" charset="0"/>
                <a:cs typeface="Arial" panose="020B0604020202020204" pitchFamily="34" charset="0"/>
              </a:rPr>
              <a:t>2 : Plan de symétrie</a:t>
            </a:r>
          </a:p>
          <a:p>
            <a:pPr eaLnBrk="1" hangingPunct="1">
              <a:spcBef>
                <a:spcPct val="0"/>
              </a:spcBef>
              <a:buFontTx/>
              <a:buNone/>
            </a:pPr>
            <a:r>
              <a:rPr lang="fr-FR" altLang="fr-FR" sz="1400" dirty="0" smtClean="0">
                <a:latin typeface="Arial" panose="020B0604020202020204" pitchFamily="34" charset="0"/>
                <a:cs typeface="Arial" panose="020B0604020202020204" pitchFamily="34" charset="0"/>
              </a:rPr>
              <a:t>3 : </a:t>
            </a:r>
            <a:r>
              <a:rPr lang="fr-FR" altLang="fr-FR" sz="1400" dirty="0">
                <a:latin typeface="Arial" panose="020B0604020202020204" pitchFamily="34" charset="0"/>
                <a:cs typeface="Arial" panose="020B0604020202020204" pitchFamily="34" charset="0"/>
              </a:rPr>
              <a:t>Surfaces associées</a:t>
            </a:r>
          </a:p>
        </p:txBody>
      </p:sp>
      <p:sp>
        <p:nvSpPr>
          <p:cNvPr id="89" name="Line 13"/>
          <p:cNvSpPr>
            <a:spLocks noChangeShapeType="1"/>
          </p:cNvSpPr>
          <p:nvPr/>
        </p:nvSpPr>
        <p:spPr bwMode="auto">
          <a:xfrm>
            <a:off x="5700652" y="2461513"/>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90" name="Connecteur droit avec flèche 89"/>
          <p:cNvCxnSpPr/>
          <p:nvPr/>
        </p:nvCxnSpPr>
        <p:spPr>
          <a:xfrm flipH="1">
            <a:off x="5972175" y="2461513"/>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1" name="Connecteur droit avec flèche 90"/>
          <p:cNvCxnSpPr/>
          <p:nvPr/>
        </p:nvCxnSpPr>
        <p:spPr>
          <a:xfrm rot="10800000" flipH="1">
            <a:off x="5650355" y="2461513"/>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2" name="ZoneTexte 91"/>
          <p:cNvSpPr txBox="1"/>
          <p:nvPr/>
        </p:nvSpPr>
        <p:spPr>
          <a:xfrm>
            <a:off x="6112031" y="2153735"/>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sp>
        <p:nvSpPr>
          <p:cNvPr id="93" name="Line 13"/>
          <p:cNvSpPr>
            <a:spLocks noChangeShapeType="1"/>
          </p:cNvSpPr>
          <p:nvPr/>
        </p:nvSpPr>
        <p:spPr bwMode="auto">
          <a:xfrm>
            <a:off x="7926813" y="2546028"/>
            <a:ext cx="273782" cy="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400"/>
          </a:p>
        </p:txBody>
      </p:sp>
      <p:cxnSp>
        <p:nvCxnSpPr>
          <p:cNvPr id="94" name="Connecteur droit avec flèche 93"/>
          <p:cNvCxnSpPr/>
          <p:nvPr/>
        </p:nvCxnSpPr>
        <p:spPr>
          <a:xfrm flipH="1">
            <a:off x="8198336" y="2546028"/>
            <a:ext cx="27971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5" name="Connecteur droit avec flèche 94"/>
          <p:cNvCxnSpPr/>
          <p:nvPr/>
        </p:nvCxnSpPr>
        <p:spPr>
          <a:xfrm rot="10800000" flipH="1">
            <a:off x="7876516" y="2546028"/>
            <a:ext cx="2146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6" name="ZoneTexte 95"/>
          <p:cNvSpPr txBox="1"/>
          <p:nvPr/>
        </p:nvSpPr>
        <p:spPr>
          <a:xfrm>
            <a:off x="7740100" y="2238251"/>
            <a:ext cx="272832" cy="307777"/>
          </a:xfrm>
          <a:prstGeom prst="rect">
            <a:avLst/>
          </a:prstGeom>
          <a:noFill/>
        </p:spPr>
        <p:txBody>
          <a:bodyPr wrap="none" rtlCol="0">
            <a:spAutoFit/>
          </a:bodyPr>
          <a:lstStyle/>
          <a:p>
            <a:r>
              <a:rPr lang="fr-FR" sz="1400" dirty="0" smtClean="0">
                <a:latin typeface="Symbol" panose="05050102010706020507" pitchFamily="18" charset="2"/>
                <a:cs typeface="Arial" panose="020B0604020202020204" pitchFamily="34" charset="0"/>
              </a:rPr>
              <a:t>d</a:t>
            </a:r>
          </a:p>
        </p:txBody>
      </p:sp>
      <p:cxnSp>
        <p:nvCxnSpPr>
          <p:cNvPr id="98" name="Connecteur droit 97"/>
          <p:cNvCxnSpPr>
            <a:endCxn id="85" idx="1"/>
          </p:cNvCxnSpPr>
          <p:nvPr/>
        </p:nvCxnSpPr>
        <p:spPr>
          <a:xfrm>
            <a:off x="6743700" y="2238251"/>
            <a:ext cx="1247775" cy="63358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0" name="Connecteur droit 99"/>
          <p:cNvCxnSpPr/>
          <p:nvPr/>
        </p:nvCxnSpPr>
        <p:spPr>
          <a:xfrm flipV="1">
            <a:off x="6057899" y="2238251"/>
            <a:ext cx="685801" cy="56992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3" name="ZoneTexte 102"/>
          <p:cNvSpPr txBox="1"/>
          <p:nvPr/>
        </p:nvSpPr>
        <p:spPr>
          <a:xfrm>
            <a:off x="6601674" y="196145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p>
        </p:txBody>
      </p:sp>
      <p:sp>
        <p:nvSpPr>
          <p:cNvPr id="104" name="ZoneTexte 103"/>
          <p:cNvSpPr txBox="1"/>
          <p:nvPr/>
        </p:nvSpPr>
        <p:spPr>
          <a:xfrm>
            <a:off x="7261525" y="196145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p>
        </p:txBody>
      </p:sp>
      <p:cxnSp>
        <p:nvCxnSpPr>
          <p:cNvPr id="105" name="Connecteur droit avec flèche 104"/>
          <p:cNvCxnSpPr/>
          <p:nvPr/>
        </p:nvCxnSpPr>
        <p:spPr>
          <a:xfrm>
            <a:off x="7128056" y="3009010"/>
            <a:ext cx="27549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6" name="ZoneTexte 105"/>
          <p:cNvSpPr txBox="1"/>
          <p:nvPr/>
        </p:nvSpPr>
        <p:spPr>
          <a:xfrm>
            <a:off x="7081685" y="2729644"/>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p</a:t>
            </a:r>
          </a:p>
        </p:txBody>
      </p:sp>
      <p:cxnSp>
        <p:nvCxnSpPr>
          <p:cNvPr id="107" name="Connecteur droit avec flèche 106"/>
          <p:cNvCxnSpPr/>
          <p:nvPr/>
        </p:nvCxnSpPr>
        <p:spPr>
          <a:xfrm>
            <a:off x="7164968" y="2780557"/>
            <a:ext cx="16289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8" name="Connecteur droit 107"/>
          <p:cNvCxnSpPr>
            <a:endCxn id="104" idx="2"/>
          </p:cNvCxnSpPr>
          <p:nvPr/>
        </p:nvCxnSpPr>
        <p:spPr>
          <a:xfrm flipV="1">
            <a:off x="5967412" y="2269235"/>
            <a:ext cx="1436139" cy="79628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10" name="Connecteur droit 109"/>
          <p:cNvCxnSpPr>
            <a:endCxn id="87" idx="1"/>
          </p:cNvCxnSpPr>
          <p:nvPr/>
        </p:nvCxnSpPr>
        <p:spPr>
          <a:xfrm>
            <a:off x="7389044" y="2269235"/>
            <a:ext cx="754830" cy="61613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necteur droit 4"/>
          <p:cNvCxnSpPr>
            <a:stCxn id="106" idx="1"/>
          </p:cNvCxnSpPr>
          <p:nvPr/>
        </p:nvCxnSpPr>
        <p:spPr>
          <a:xfrm>
            <a:off x="7081685" y="2883533"/>
            <a:ext cx="0" cy="800738"/>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66" name="ZoneTexte 65"/>
          <p:cNvSpPr txBox="1"/>
          <p:nvPr/>
        </p:nvSpPr>
        <p:spPr>
          <a:xfrm>
            <a:off x="5837543" y="3750815"/>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p>
        </p:txBody>
      </p:sp>
      <p:cxnSp>
        <p:nvCxnSpPr>
          <p:cNvPr id="67" name="Connecteur droit 66"/>
          <p:cNvCxnSpPr/>
          <p:nvPr/>
        </p:nvCxnSpPr>
        <p:spPr>
          <a:xfrm flipV="1">
            <a:off x="6136361" y="3283902"/>
            <a:ext cx="945324" cy="56649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69" name="Rectangle 116"/>
          <p:cNvSpPr>
            <a:spLocks noChangeArrowheads="1"/>
          </p:cNvSpPr>
          <p:nvPr/>
        </p:nvSpPr>
        <p:spPr bwMode="auto">
          <a:xfrm>
            <a:off x="126999" y="127000"/>
            <a:ext cx="7475885"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200" b="1" dirty="0" smtClean="0">
                <a:latin typeface="Arial" charset="0"/>
              </a:rPr>
              <a:t>GENERALISATION A DES SURFACES SYMETRIQUES</a:t>
            </a:r>
            <a:endParaRPr lang="fr-FR" altLang="fr-FR" sz="2200" b="1" dirty="0">
              <a:latin typeface="Arial" charset="0"/>
            </a:endParaRPr>
          </a:p>
        </p:txBody>
      </p:sp>
      <p:sp>
        <p:nvSpPr>
          <p:cNvPr id="3" name="ZoneTexte 2"/>
          <p:cNvSpPr txBox="1"/>
          <p:nvPr/>
        </p:nvSpPr>
        <p:spPr>
          <a:xfrm>
            <a:off x="296158" y="672390"/>
            <a:ext cx="5172057" cy="369332"/>
          </a:xfrm>
          <a:prstGeom prst="rect">
            <a:avLst/>
          </a:prstGeom>
          <a:noFill/>
        </p:spPr>
        <p:txBody>
          <a:bodyPr wrap="none" rtlCol="0">
            <a:spAutoFit/>
          </a:bodyPr>
          <a:lstStyle/>
          <a:p>
            <a:r>
              <a:rPr lang="fr-FR" dirty="0" smtClean="0"/>
              <a:t>La surface A est fractionnée selon le plan de symétrie</a:t>
            </a:r>
            <a:endParaRPr lang="fr-FR" dirty="0"/>
          </a:p>
        </p:txBody>
      </p:sp>
    </p:spTree>
    <p:extLst>
      <p:ext uri="{BB962C8B-B14F-4D97-AF65-F5344CB8AC3E}">
        <p14:creationId xmlns:p14="http://schemas.microsoft.com/office/powerpoint/2010/main" val="376317439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pPr>
              <a:defRPr/>
            </a:pPr>
            <a:fld id="{84973134-5200-40FB-8C21-D79AB78EF1F5}" type="slidenum">
              <a:rPr lang="en-US" smtClean="0"/>
              <a:pPr>
                <a:defRPr/>
              </a:pPr>
              <a:t>78</a:t>
            </a:fld>
            <a:endParaRPr lang="en-US"/>
          </a:p>
        </p:txBody>
      </p:sp>
      <p:sp>
        <p:nvSpPr>
          <p:cNvPr id="17411" name="Rectangle 28"/>
          <p:cNvSpPr>
            <a:spLocks noChangeArrowheads="1"/>
          </p:cNvSpPr>
          <p:nvPr/>
        </p:nvSpPr>
        <p:spPr bwMode="auto">
          <a:xfrm>
            <a:off x="152400" y="42863"/>
            <a:ext cx="4450556"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EVOLUTION DES NORMES</a:t>
            </a:r>
            <a:endParaRPr lang="fr-FR" altLang="fr-FR" sz="2400" b="1" dirty="0">
              <a:latin typeface="Arial" charset="0"/>
            </a:endParaRPr>
          </a:p>
        </p:txBody>
      </p:sp>
      <p:sp>
        <p:nvSpPr>
          <p:cNvPr id="17413" name="Text Box 35"/>
          <p:cNvSpPr txBox="1">
            <a:spLocks noChangeArrowheads="1"/>
          </p:cNvSpPr>
          <p:nvPr/>
        </p:nvSpPr>
        <p:spPr bwMode="auto">
          <a:xfrm>
            <a:off x="152400" y="2435571"/>
            <a:ext cx="8704263" cy="147732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spcBef>
                <a:spcPct val="0"/>
              </a:spcBef>
              <a:buNone/>
            </a:pPr>
            <a:r>
              <a:rPr lang="fr-FR" altLang="fr-FR" sz="1800" dirty="0">
                <a:latin typeface="Arial" charset="0"/>
              </a:rPr>
              <a:t>La nouvelle norme ISO 5459:</a:t>
            </a:r>
            <a:r>
              <a:rPr lang="fr-FR" altLang="fr-FR" sz="1800" dirty="0">
                <a:solidFill>
                  <a:srgbClr val="FF0000"/>
                </a:solidFill>
                <a:latin typeface="Arial" charset="0"/>
              </a:rPr>
              <a:t>2011</a:t>
            </a:r>
            <a:r>
              <a:rPr lang="fr-FR" altLang="fr-FR" sz="1800" dirty="0">
                <a:latin typeface="Arial" charset="0"/>
              </a:rPr>
              <a:t> dit  :</a:t>
            </a:r>
          </a:p>
          <a:p>
            <a:pPr>
              <a:spcBef>
                <a:spcPct val="0"/>
              </a:spcBef>
              <a:buFontTx/>
              <a:buNone/>
            </a:pPr>
            <a:r>
              <a:rPr lang="fr-FR" altLang="fr-FR" sz="1800" dirty="0" smtClean="0"/>
              <a:t>Paragraphe </a:t>
            </a:r>
            <a:r>
              <a:rPr lang="fr-FR" altLang="fr-FR" sz="1800" dirty="0"/>
              <a:t>6.3.4 : "Les éléments associés pour établir le système de références spécifiées sont obtenus successivement, dans l'ordre défini par la spécification géométrique. L'orientation relative des surfaces associées est théoriquement exacte </a:t>
            </a:r>
            <a:r>
              <a:rPr lang="fr-FR" altLang="fr-FR" sz="1800" dirty="0">
                <a:solidFill>
                  <a:srgbClr val="FF0000"/>
                </a:solidFill>
              </a:rPr>
              <a:t>mais leur position relative est variable</a:t>
            </a:r>
            <a:r>
              <a:rPr lang="fr-FR" altLang="fr-FR" sz="1800" dirty="0"/>
              <a:t>.</a:t>
            </a:r>
            <a:r>
              <a:rPr lang="fr-FR" altLang="fr-FR" sz="1800" dirty="0">
                <a:latin typeface="Arial" charset="0"/>
              </a:rPr>
              <a:t>"</a:t>
            </a:r>
          </a:p>
        </p:txBody>
      </p:sp>
      <p:sp>
        <p:nvSpPr>
          <p:cNvPr id="17414" name="ZoneTexte 7"/>
          <p:cNvSpPr txBox="1">
            <a:spLocks noChangeArrowheads="1"/>
          </p:cNvSpPr>
          <p:nvPr/>
        </p:nvSpPr>
        <p:spPr bwMode="auto">
          <a:xfrm>
            <a:off x="152400" y="4112398"/>
            <a:ext cx="8704263" cy="20313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a:latin typeface="Arial" charset="0"/>
              </a:rPr>
              <a:t>Cela signifie que la distance entre les références primaire, secondaire et/ou tertiaire est </a:t>
            </a:r>
            <a:r>
              <a:rPr lang="fr-FR" altLang="fr-FR" sz="1800" dirty="0" smtClean="0">
                <a:latin typeface="Arial" charset="0"/>
              </a:rPr>
              <a:t>libre. Plusieurs </a:t>
            </a:r>
            <a:r>
              <a:rPr lang="fr-FR" altLang="fr-FR" sz="1800" dirty="0">
                <a:latin typeface="Arial" charset="0"/>
              </a:rPr>
              <a:t>constructions "classiques" sont devenues impossibles ou entachées d'une grosse incertitude, ce qui impose des constructions "hors normes" avec des commentaires.</a:t>
            </a:r>
          </a:p>
          <a:p>
            <a:pPr eaLnBrk="1" hangingPunct="1">
              <a:spcBef>
                <a:spcPct val="0"/>
              </a:spcBef>
              <a:buFontTx/>
              <a:buNone/>
            </a:pPr>
            <a:r>
              <a:rPr lang="fr-FR" altLang="fr-FR" sz="1800" dirty="0">
                <a:latin typeface="Arial" charset="0"/>
              </a:rPr>
              <a:t>Par contre, la norme </a:t>
            </a:r>
            <a:r>
              <a:rPr lang="fr-FR" altLang="fr-FR" sz="1800" dirty="0">
                <a:solidFill>
                  <a:srgbClr val="FF0000"/>
                </a:solidFill>
                <a:latin typeface="Arial" charset="0"/>
              </a:rPr>
              <a:t>2692 sur le maximum de matière semble confirmer le respect de la distance entre les références</a:t>
            </a:r>
            <a:r>
              <a:rPr lang="fr-FR" altLang="fr-FR" sz="1800" dirty="0">
                <a:latin typeface="Arial" charset="0"/>
              </a:rPr>
              <a:t>. </a:t>
            </a:r>
          </a:p>
          <a:p>
            <a:pPr eaLnBrk="1" hangingPunct="1">
              <a:spcBef>
                <a:spcPct val="0"/>
              </a:spcBef>
              <a:buFontTx/>
              <a:buNone/>
            </a:pPr>
            <a:r>
              <a:rPr lang="fr-FR" altLang="fr-FR" sz="1800" dirty="0">
                <a:solidFill>
                  <a:srgbClr val="FF0000"/>
                </a:solidFill>
                <a:latin typeface="Arial" charset="0"/>
              </a:rPr>
              <a:t>Ces 2 normes n'appliquent pas la même règle </a:t>
            </a:r>
            <a:r>
              <a:rPr lang="fr-FR" altLang="fr-FR" sz="1800" dirty="0" smtClean="0">
                <a:solidFill>
                  <a:srgbClr val="FF0000"/>
                </a:solidFill>
                <a:latin typeface="Arial" charset="0"/>
              </a:rPr>
              <a:t>!</a:t>
            </a:r>
            <a:endParaRPr lang="fr-FR" altLang="fr-FR" sz="1800" dirty="0">
              <a:latin typeface="Arial" charset="0"/>
            </a:endParaRPr>
          </a:p>
        </p:txBody>
      </p:sp>
      <p:sp>
        <p:nvSpPr>
          <p:cNvPr id="17415" name="Text Box 35"/>
          <p:cNvSpPr txBox="1">
            <a:spLocks noChangeArrowheads="1"/>
          </p:cNvSpPr>
          <p:nvPr/>
        </p:nvSpPr>
        <p:spPr bwMode="auto">
          <a:xfrm>
            <a:off x="152400" y="563745"/>
            <a:ext cx="8594725"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a:latin typeface="Arial" charset="0"/>
              </a:rPr>
              <a:t>Les anciennes normes AFNOR NFE 04 554 : </a:t>
            </a:r>
            <a:r>
              <a:rPr lang="fr-FR" altLang="fr-FR" sz="1800" dirty="0">
                <a:solidFill>
                  <a:srgbClr val="FF0000"/>
                </a:solidFill>
                <a:latin typeface="Arial" charset="0"/>
              </a:rPr>
              <a:t>1988</a:t>
            </a:r>
            <a:r>
              <a:rPr lang="fr-FR" altLang="fr-FR" sz="1800" dirty="0">
                <a:latin typeface="Arial" charset="0"/>
              </a:rPr>
              <a:t> § 5.1 (référence et système de référence) et  E10-105 - 1986 §4.5 (établissement des références spécifiées) précisaient </a:t>
            </a:r>
            <a:r>
              <a:rPr lang="fr-FR" altLang="fr-FR" sz="1800" dirty="0">
                <a:solidFill>
                  <a:srgbClr val="FF0000"/>
                </a:solidFill>
                <a:latin typeface="Arial" charset="0"/>
              </a:rPr>
              <a:t>" les </a:t>
            </a:r>
            <a:r>
              <a:rPr lang="fr-FR" altLang="fr-FR" sz="1800" i="1" dirty="0">
                <a:solidFill>
                  <a:srgbClr val="FF0000"/>
                </a:solidFill>
                <a:latin typeface="Arial" charset="0"/>
              </a:rPr>
              <a:t>éléments géométriques constituant un système de référence sont en position exacte les </a:t>
            </a:r>
            <a:r>
              <a:rPr lang="fr-FR" altLang="fr-FR" sz="1800" i="1" dirty="0" smtClean="0">
                <a:solidFill>
                  <a:srgbClr val="FF0000"/>
                </a:solidFill>
                <a:latin typeface="Arial" charset="0"/>
              </a:rPr>
              <a:t>unes </a:t>
            </a:r>
            <a:r>
              <a:rPr lang="fr-FR" altLang="fr-FR" sz="1800" i="1" dirty="0">
                <a:solidFill>
                  <a:srgbClr val="FF0000"/>
                </a:solidFill>
                <a:latin typeface="Arial" charset="0"/>
              </a:rPr>
              <a:t>par rapport aux autres</a:t>
            </a:r>
            <a:r>
              <a:rPr lang="fr-FR" altLang="fr-FR" sz="1800" i="1" dirty="0">
                <a:latin typeface="Arial" charset="0"/>
              </a:rPr>
              <a:t>".</a:t>
            </a:r>
            <a:endParaRPr lang="fr-FR" altLang="fr-FR" sz="1800" dirty="0">
              <a:latin typeface="Arial" charset="0"/>
            </a:endParaRPr>
          </a:p>
          <a:p>
            <a:pPr eaLnBrk="1" hangingPunct="1">
              <a:spcBef>
                <a:spcPct val="0"/>
              </a:spcBef>
              <a:buFontTx/>
              <a:buNone/>
            </a:pPr>
            <a:r>
              <a:rPr lang="fr-FR" altLang="fr-FR" sz="1800" dirty="0">
                <a:latin typeface="Arial" charset="0"/>
              </a:rPr>
              <a:t>Cette précision n'existe pas dans la norme ISO </a:t>
            </a:r>
            <a:r>
              <a:rPr lang="fr-FR" altLang="fr-FR" sz="1800" dirty="0" smtClean="0">
                <a:latin typeface="Arial" charset="0"/>
              </a:rPr>
              <a:t>5459:1981 </a:t>
            </a:r>
            <a:r>
              <a:rPr lang="fr-FR" altLang="fr-FR" sz="1800" dirty="0">
                <a:latin typeface="Arial" charset="0"/>
              </a:rPr>
              <a:t>correspondante, ce qui laissait un doute (aucune mention ne contredisait la contrainte de position)..</a:t>
            </a:r>
          </a:p>
        </p:txBody>
      </p:sp>
    </p:spTree>
    <p:extLst>
      <p:ext uri="{BB962C8B-B14F-4D97-AF65-F5344CB8AC3E}">
        <p14:creationId xmlns:p14="http://schemas.microsoft.com/office/powerpoint/2010/main" val="201647460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8"/>
          <p:cNvSpPr>
            <a:spLocks noChangeArrowheads="1"/>
          </p:cNvSpPr>
          <p:nvPr/>
        </p:nvSpPr>
        <p:spPr bwMode="auto">
          <a:xfrm>
            <a:off x="152400" y="42863"/>
            <a:ext cx="1612605"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REGLES</a:t>
            </a:r>
            <a:endParaRPr lang="fr-FR" altLang="fr-FR" sz="2400" b="1" dirty="0">
              <a:latin typeface="Arial" charset="0"/>
            </a:endParaRPr>
          </a:p>
        </p:txBody>
      </p:sp>
      <p:sp>
        <p:nvSpPr>
          <p:cNvPr id="5" name="ZoneTexte 4"/>
          <p:cNvSpPr txBox="1"/>
          <p:nvPr/>
        </p:nvSpPr>
        <p:spPr>
          <a:xfrm>
            <a:off x="425304" y="744279"/>
            <a:ext cx="8527310" cy="5078313"/>
          </a:xfrm>
          <a:prstGeom prst="rect">
            <a:avLst/>
          </a:prstGeom>
          <a:noFill/>
        </p:spPr>
        <p:txBody>
          <a:bodyPr wrap="square" rtlCol="0">
            <a:spAutoFit/>
          </a:bodyPr>
          <a:lstStyle/>
          <a:p>
            <a:r>
              <a:rPr lang="fr-FR" dirty="0">
                <a:latin typeface="Arial" panose="020B0604020202020204" pitchFamily="34" charset="0"/>
                <a:cs typeface="Arial" panose="020B0604020202020204" pitchFamily="34" charset="0"/>
              </a:rPr>
              <a:t>La norme 5459 de 2017 doit introduire le modificateur [DF] avec la règle suivante </a:t>
            </a:r>
            <a:r>
              <a:rPr lang="fr-FR" dirty="0" smtClean="0">
                <a:latin typeface="Arial" panose="020B0604020202020204" pitchFamily="34" charset="0"/>
                <a:cs typeface="Arial" panose="020B0604020202020204" pitchFamily="34" charset="0"/>
              </a:rPr>
              <a:t>:</a:t>
            </a:r>
          </a:p>
          <a:p>
            <a:endParaRPr lang="fr-FR" dirty="0">
              <a:latin typeface="Arial" panose="020B0604020202020204" pitchFamily="34" charset="0"/>
              <a:cs typeface="Arial" panose="020B0604020202020204" pitchFamily="34" charset="0"/>
            </a:endParaRPr>
          </a:p>
          <a:p>
            <a:r>
              <a:rPr lang="fr-FR" dirty="0">
                <a:latin typeface="Arial" panose="020B0604020202020204" pitchFamily="34" charset="0"/>
                <a:cs typeface="Arial" panose="020B0604020202020204" pitchFamily="34" charset="0"/>
              </a:rPr>
              <a:t>Sans </a:t>
            </a:r>
            <a:r>
              <a:rPr lang="en-US" dirty="0">
                <a:latin typeface="Arial" panose="020B0604020202020204" pitchFamily="34" charset="0"/>
                <a:cs typeface="Arial" panose="020B0604020202020204" pitchFamily="34" charset="0"/>
              </a:rPr>
              <a:t>Ⓜ</a:t>
            </a:r>
            <a:r>
              <a:rPr lang="fr-FR" dirty="0">
                <a:latin typeface="Arial" panose="020B0604020202020204" pitchFamily="34" charset="0"/>
                <a:cs typeface="Arial" panose="020B0604020202020204" pitchFamily="34" charset="0"/>
              </a:rPr>
              <a:t> ni </a:t>
            </a:r>
            <a:r>
              <a:rPr lang="en-US" dirty="0">
                <a:latin typeface="Arial" panose="020B0604020202020204" pitchFamily="34" charset="0"/>
                <a:cs typeface="Arial" panose="020B0604020202020204" pitchFamily="34" charset="0"/>
              </a:rPr>
              <a:t>Ⓛ</a:t>
            </a:r>
            <a:r>
              <a:rPr lang="fr-FR" dirty="0">
                <a:latin typeface="Arial" panose="020B0604020202020204" pitchFamily="34" charset="0"/>
                <a:cs typeface="Arial" panose="020B0604020202020204" pitchFamily="34" charset="0"/>
              </a:rPr>
              <a:t> : </a:t>
            </a:r>
            <a:r>
              <a:rPr lang="fr-FR" dirty="0" smtClean="0">
                <a:latin typeface="Arial" panose="020B0604020202020204" pitchFamily="34" charset="0"/>
                <a:cs typeface="Arial" panose="020B0604020202020204" pitchFamily="34" charset="0"/>
              </a:rPr>
              <a:t>- par </a:t>
            </a:r>
            <a:r>
              <a:rPr lang="fr-FR" dirty="0">
                <a:latin typeface="Arial" panose="020B0604020202020204" pitchFamily="34" charset="0"/>
                <a:cs typeface="Arial" panose="020B0604020202020204" pitchFamily="34" charset="0"/>
              </a:rPr>
              <a:t>défaut : surface associée décalée par rapport au nominal </a:t>
            </a:r>
            <a:endParaRPr lang="fr-FR" dirty="0" smtClean="0">
              <a:latin typeface="Arial" panose="020B0604020202020204" pitchFamily="34" charset="0"/>
              <a:cs typeface="Arial" panose="020B0604020202020204" pitchFamily="34" charset="0"/>
            </a:endParaRPr>
          </a:p>
          <a:p>
            <a:r>
              <a:rPr lang="fr-FR" dirty="0">
                <a:latin typeface="Arial" panose="020B0604020202020204" pitchFamily="34" charset="0"/>
                <a:cs typeface="Arial" panose="020B0604020202020204" pitchFamily="34" charset="0"/>
              </a:rPr>
              <a:t> </a:t>
            </a:r>
            <a:r>
              <a:rPr lang="fr-FR" dirty="0" smtClean="0">
                <a:latin typeface="Arial" panose="020B0604020202020204" pitchFamily="34" charset="0"/>
                <a:cs typeface="Arial" panose="020B0604020202020204" pitchFamily="34" charset="0"/>
              </a:rPr>
              <a:t>                                          (</a:t>
            </a:r>
            <a:r>
              <a:rPr lang="fr-FR" dirty="0">
                <a:latin typeface="Arial" panose="020B0604020202020204" pitchFamily="34" charset="0"/>
                <a:cs typeface="Arial" panose="020B0604020202020204" pitchFamily="34" charset="0"/>
              </a:rPr>
              <a:t>pas de </a:t>
            </a:r>
            <a:r>
              <a:rPr lang="fr-FR" dirty="0" smtClean="0">
                <a:latin typeface="Arial" panose="020B0604020202020204" pitchFamily="34" charset="0"/>
                <a:cs typeface="Arial" panose="020B0604020202020204" pitchFamily="34" charset="0"/>
              </a:rPr>
              <a:t>contrainte </a:t>
            </a:r>
            <a:r>
              <a:rPr lang="fr-FR" dirty="0">
                <a:latin typeface="Arial" panose="020B0604020202020204" pitchFamily="34" charset="0"/>
                <a:cs typeface="Arial" panose="020B0604020202020204" pitchFamily="34" charset="0"/>
              </a:rPr>
              <a:t>de position)</a:t>
            </a:r>
          </a:p>
          <a:p>
            <a:r>
              <a:rPr lang="fr-FR" dirty="0">
                <a:latin typeface="Arial" panose="020B0604020202020204" pitchFamily="34" charset="0"/>
                <a:cs typeface="Arial" panose="020B0604020202020204" pitchFamily="34" charset="0"/>
              </a:rPr>
              <a:t>	</a:t>
            </a:r>
            <a:r>
              <a:rPr lang="fr-FR" dirty="0" smtClean="0">
                <a:latin typeface="Arial" panose="020B0604020202020204" pitchFamily="34" charset="0"/>
                <a:cs typeface="Arial" panose="020B0604020202020204" pitchFamily="34" charset="0"/>
              </a:rPr>
              <a:t>           - Avec </a:t>
            </a:r>
            <a:r>
              <a:rPr lang="fr-FR" dirty="0">
                <a:latin typeface="Arial" panose="020B0604020202020204" pitchFamily="34" charset="0"/>
                <a:cs typeface="Arial" panose="020B0604020202020204" pitchFamily="34" charset="0"/>
              </a:rPr>
              <a:t>[DF] : surface associée en position nominale.</a:t>
            </a:r>
          </a:p>
          <a:p>
            <a:endParaRPr lang="fr-FR" dirty="0" smtClean="0">
              <a:latin typeface="Arial" panose="020B0604020202020204" pitchFamily="34" charset="0"/>
              <a:cs typeface="Arial" panose="020B0604020202020204" pitchFamily="34" charset="0"/>
            </a:endParaRPr>
          </a:p>
          <a:p>
            <a:r>
              <a:rPr lang="fr-FR" dirty="0" smtClean="0">
                <a:latin typeface="Arial" panose="020B0604020202020204" pitchFamily="34" charset="0"/>
                <a:cs typeface="Arial" panose="020B0604020202020204" pitchFamily="34" charset="0"/>
              </a:rPr>
              <a:t>Avec </a:t>
            </a:r>
            <a:r>
              <a:rPr lang="en-US" dirty="0">
                <a:latin typeface="Arial" panose="020B0604020202020204" pitchFamily="34" charset="0"/>
                <a:cs typeface="Arial" panose="020B0604020202020204" pitchFamily="34" charset="0"/>
              </a:rPr>
              <a:t>Ⓜ</a:t>
            </a:r>
            <a:r>
              <a:rPr lang="fr-FR" dirty="0">
                <a:latin typeface="Arial" panose="020B0604020202020204" pitchFamily="34" charset="0"/>
                <a:cs typeface="Arial" panose="020B0604020202020204" pitchFamily="34" charset="0"/>
              </a:rPr>
              <a:t> ou </a:t>
            </a:r>
            <a:r>
              <a:rPr lang="en-US" dirty="0">
                <a:latin typeface="Arial" panose="020B0604020202020204" pitchFamily="34" charset="0"/>
                <a:cs typeface="Arial" panose="020B0604020202020204" pitchFamily="34" charset="0"/>
              </a:rPr>
              <a:t>Ⓛ</a:t>
            </a:r>
            <a:r>
              <a:rPr lang="fr-FR" dirty="0">
                <a:latin typeface="Arial" panose="020B0604020202020204" pitchFamily="34" charset="0"/>
                <a:cs typeface="Arial" panose="020B0604020202020204" pitchFamily="34" charset="0"/>
              </a:rPr>
              <a:t> : </a:t>
            </a:r>
            <a:r>
              <a:rPr lang="fr-FR" dirty="0" smtClean="0">
                <a:latin typeface="Arial" panose="020B0604020202020204" pitchFamily="34" charset="0"/>
                <a:cs typeface="Arial" panose="020B0604020202020204" pitchFamily="34" charset="0"/>
              </a:rPr>
              <a:t>- par </a:t>
            </a:r>
            <a:r>
              <a:rPr lang="fr-FR" dirty="0">
                <a:latin typeface="Arial" panose="020B0604020202020204" pitchFamily="34" charset="0"/>
                <a:cs typeface="Arial" panose="020B0604020202020204" pitchFamily="34" charset="0"/>
              </a:rPr>
              <a:t>défaut : surface associée en position nominale</a:t>
            </a:r>
          </a:p>
          <a:p>
            <a:r>
              <a:rPr lang="fr-FR" dirty="0">
                <a:latin typeface="Arial" panose="020B0604020202020204" pitchFamily="34" charset="0"/>
                <a:cs typeface="Arial" panose="020B0604020202020204" pitchFamily="34" charset="0"/>
              </a:rPr>
              <a:t> </a:t>
            </a:r>
            <a:r>
              <a:rPr lang="fr-FR" dirty="0" smtClean="0">
                <a:latin typeface="Arial" panose="020B0604020202020204" pitchFamily="34" charset="0"/>
                <a:cs typeface="Arial" panose="020B0604020202020204" pitchFamily="34" charset="0"/>
              </a:rPr>
              <a:t>                        - Il </a:t>
            </a:r>
            <a:r>
              <a:rPr lang="fr-FR" dirty="0">
                <a:latin typeface="Arial" panose="020B0604020202020204" pitchFamily="34" charset="0"/>
                <a:cs typeface="Arial" panose="020B0604020202020204" pitchFamily="34" charset="0"/>
              </a:rPr>
              <a:t>n’y a pas de modificateur pour libérer la contrainte de position </a:t>
            </a:r>
            <a:endParaRPr lang="fr-FR" dirty="0" smtClean="0">
              <a:latin typeface="Arial" panose="020B0604020202020204" pitchFamily="34" charset="0"/>
              <a:cs typeface="Arial" panose="020B0604020202020204" pitchFamily="34" charset="0"/>
            </a:endParaRPr>
          </a:p>
          <a:p>
            <a:r>
              <a:rPr lang="fr-FR" dirty="0">
                <a:latin typeface="Arial" panose="020B0604020202020204" pitchFamily="34" charset="0"/>
                <a:cs typeface="Arial" panose="020B0604020202020204" pitchFamily="34" charset="0"/>
              </a:rPr>
              <a:t> </a:t>
            </a:r>
            <a:r>
              <a:rPr lang="fr-FR" dirty="0" smtClean="0">
                <a:latin typeface="Arial" panose="020B0604020202020204" pitchFamily="34" charset="0"/>
                <a:cs typeface="Arial" panose="020B0604020202020204" pitchFamily="34" charset="0"/>
              </a:rPr>
              <a:t>                                             avec </a:t>
            </a:r>
            <a:r>
              <a:rPr lang="en-US" dirty="0">
                <a:latin typeface="Arial" panose="020B0604020202020204" pitchFamily="34" charset="0"/>
                <a:cs typeface="Arial" panose="020B0604020202020204" pitchFamily="34" charset="0"/>
              </a:rPr>
              <a:t>Ⓜ</a:t>
            </a:r>
            <a:r>
              <a:rPr lang="fr-FR" dirty="0">
                <a:latin typeface="Arial" panose="020B0604020202020204" pitchFamily="34" charset="0"/>
                <a:cs typeface="Arial" panose="020B0604020202020204" pitchFamily="34" charset="0"/>
              </a:rPr>
              <a:t> ou </a:t>
            </a:r>
            <a:r>
              <a:rPr lang="en-US" dirty="0" smtClean="0">
                <a:latin typeface="Arial" panose="020B0604020202020204" pitchFamily="34" charset="0"/>
                <a:cs typeface="Arial" panose="020B0604020202020204" pitchFamily="34" charset="0"/>
              </a:rPr>
              <a:t>Ⓛ</a:t>
            </a:r>
          </a:p>
          <a:p>
            <a:endParaRPr lang="en-US" dirty="0">
              <a:latin typeface="Arial" panose="020B0604020202020204" pitchFamily="34" charset="0"/>
              <a:cs typeface="Arial" panose="020B0604020202020204" pitchFamily="34" charset="0"/>
            </a:endParaRPr>
          </a:p>
          <a:p>
            <a:endParaRPr lang="fr-FR" dirty="0">
              <a:latin typeface="Arial" panose="020B0604020202020204" pitchFamily="34" charset="0"/>
              <a:cs typeface="Arial" panose="020B0604020202020204" pitchFamily="34" charset="0"/>
            </a:endParaRPr>
          </a:p>
          <a:p>
            <a:r>
              <a:rPr lang="fr-FR" dirty="0">
                <a:latin typeface="Arial" panose="020B0604020202020204" pitchFamily="34" charset="0"/>
                <a:cs typeface="Arial" panose="020B0604020202020204" pitchFamily="34" charset="0"/>
              </a:rPr>
              <a:t>Ce modificateur [DF] (distance fixe) est prévu dans le projet 5459 qui doit être publié en 2017. Il faut vérifier sa publication et son évolution, car il ne convient pas parfaitement. </a:t>
            </a:r>
            <a:endParaRPr lang="fr-FR" dirty="0" smtClean="0">
              <a:latin typeface="Arial" panose="020B0604020202020204" pitchFamily="34" charset="0"/>
              <a:cs typeface="Arial" panose="020B0604020202020204" pitchFamily="34" charset="0"/>
            </a:endParaRPr>
          </a:p>
          <a:p>
            <a:endParaRPr lang="fr-FR" dirty="0">
              <a:latin typeface="Arial" panose="020B0604020202020204" pitchFamily="34" charset="0"/>
              <a:cs typeface="Arial" panose="020B0604020202020204" pitchFamily="34" charset="0"/>
            </a:endParaRPr>
          </a:p>
          <a:p>
            <a:r>
              <a:rPr lang="fr-FR" dirty="0" smtClean="0">
                <a:latin typeface="Arial" panose="020B0604020202020204" pitchFamily="34" charset="0"/>
                <a:cs typeface="Arial" panose="020B0604020202020204" pitchFamily="34" charset="0"/>
              </a:rPr>
              <a:t>Le </a:t>
            </a:r>
            <a:r>
              <a:rPr lang="fr-FR" dirty="0">
                <a:latin typeface="Arial" panose="020B0604020202020204" pitchFamily="34" charset="0"/>
                <a:cs typeface="Arial" panose="020B0604020202020204" pitchFamily="34" charset="0"/>
              </a:rPr>
              <a:t>besoin est une contrainte de position par rapport à la position nominale, pas une contrainte de distance, car la notion de distance entre références n’existe que pour des cas simples. De plus distance et orientation sont liées</a:t>
            </a:r>
            <a:r>
              <a:rPr lang="fr-FR" dirty="0" smtClean="0">
                <a:latin typeface="Arial" panose="020B0604020202020204" pitchFamily="34" charset="0"/>
                <a:cs typeface="Arial" panose="020B0604020202020204" pitchFamily="34" charset="0"/>
              </a:rPr>
              <a:t>.</a:t>
            </a:r>
            <a:endParaRPr lang="fr-FR" dirty="0">
              <a:latin typeface="Arial" panose="020B0604020202020204" pitchFamily="34" charset="0"/>
              <a:cs typeface="Arial" panose="020B0604020202020204" pitchFamily="34" charset="0"/>
            </a:endParaRPr>
          </a:p>
        </p:txBody>
      </p:sp>
      <p:sp>
        <p:nvSpPr>
          <p:cNvPr id="2" name="Rectangle 1"/>
          <p:cNvSpPr/>
          <p:nvPr/>
        </p:nvSpPr>
        <p:spPr>
          <a:xfrm>
            <a:off x="244549" y="659219"/>
            <a:ext cx="8803758" cy="280699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6167022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ChangeArrowheads="1"/>
          </p:cNvSpPr>
          <p:nvPr/>
        </p:nvSpPr>
        <p:spPr bwMode="auto">
          <a:xfrm>
            <a:off x="60324" y="68263"/>
            <a:ext cx="7374145"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86019" name="Rectangle 3"/>
          <p:cNvSpPr>
            <a:spLocks noChangeArrowheads="1"/>
          </p:cNvSpPr>
          <p:nvPr/>
        </p:nvSpPr>
        <p:spPr bwMode="auto">
          <a:xfrm>
            <a:off x="65088" y="74613"/>
            <a:ext cx="7418762"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SURFACE SPECIFIEE AU MAXIMUM DE MATIERE</a:t>
            </a:r>
            <a:endParaRPr lang="fr-FR" altLang="fr-FR" sz="2400" dirty="0">
              <a:solidFill>
                <a:schemeClr val="tx1"/>
              </a:solidFill>
            </a:endParaRPr>
          </a:p>
        </p:txBody>
      </p:sp>
      <p:sp>
        <p:nvSpPr>
          <p:cNvPr id="86023" name="Rectangle 8"/>
          <p:cNvSpPr>
            <a:spLocks noChangeArrowheads="1"/>
          </p:cNvSpPr>
          <p:nvPr/>
        </p:nvSpPr>
        <p:spPr bwMode="auto">
          <a:xfrm>
            <a:off x="1477963" y="2623344"/>
            <a:ext cx="5006975" cy="336550"/>
          </a:xfrm>
          <a:prstGeom prst="rect">
            <a:avLst/>
          </a:prstGeom>
          <a:solidFill>
            <a:srgbClr val="FFC000"/>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24" name="Rectangle 9"/>
          <p:cNvSpPr>
            <a:spLocks noChangeArrowheads="1"/>
          </p:cNvSpPr>
          <p:nvPr/>
        </p:nvSpPr>
        <p:spPr bwMode="auto">
          <a:xfrm>
            <a:off x="1477963" y="4072731"/>
            <a:ext cx="5006975" cy="334963"/>
          </a:xfrm>
          <a:prstGeom prst="rect">
            <a:avLst/>
          </a:prstGeom>
          <a:solidFill>
            <a:srgbClr val="FFC000"/>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86025" name="Connecteur droit 13"/>
          <p:cNvCxnSpPr>
            <a:cxnSpLocks noChangeShapeType="1"/>
            <a:endCxn id="86024" idx="1"/>
          </p:cNvCxnSpPr>
          <p:nvPr/>
        </p:nvCxnSpPr>
        <p:spPr bwMode="auto">
          <a:xfrm>
            <a:off x="1477963" y="2959894"/>
            <a:ext cx="0" cy="1279525"/>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86026" name="Connecteur droit 14"/>
          <p:cNvCxnSpPr>
            <a:cxnSpLocks noChangeShapeType="1"/>
          </p:cNvCxnSpPr>
          <p:nvPr/>
        </p:nvCxnSpPr>
        <p:spPr bwMode="auto">
          <a:xfrm>
            <a:off x="6484938" y="2870994"/>
            <a:ext cx="0" cy="128111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86027" name="ZoneTexte 15"/>
          <p:cNvSpPr txBox="1">
            <a:spLocks noChangeArrowheads="1"/>
          </p:cNvSpPr>
          <p:nvPr/>
        </p:nvSpPr>
        <p:spPr bwMode="auto">
          <a:xfrm>
            <a:off x="328613" y="624097"/>
            <a:ext cx="30956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Le jeu mini désiré est 0,02</a:t>
            </a:r>
          </a:p>
          <a:p>
            <a:pPr eaLnBrk="1" hangingPunct="1"/>
            <a:r>
              <a:rPr lang="fr-FR" altLang="fr-FR" sz="1800" b="0">
                <a:solidFill>
                  <a:schemeClr val="tx1"/>
                </a:solidFill>
              </a:rPr>
              <a:t>Le jeu maxi désiré est 0,06</a:t>
            </a:r>
          </a:p>
          <a:p>
            <a:pPr eaLnBrk="1" hangingPunct="1"/>
            <a:r>
              <a:rPr lang="fr-FR" altLang="fr-FR" sz="1800" b="0">
                <a:solidFill>
                  <a:schemeClr val="tx1"/>
                </a:solidFill>
              </a:rPr>
              <a:t>Le diamètre nominal est 40. </a:t>
            </a:r>
          </a:p>
        </p:txBody>
      </p:sp>
      <p:sp>
        <p:nvSpPr>
          <p:cNvPr id="86028" name="Accolade fermante 16"/>
          <p:cNvSpPr>
            <a:spLocks/>
          </p:cNvSpPr>
          <p:nvPr/>
        </p:nvSpPr>
        <p:spPr bwMode="auto">
          <a:xfrm>
            <a:off x="3738563" y="705060"/>
            <a:ext cx="127000" cy="509587"/>
          </a:xfrm>
          <a:prstGeom prst="rightBrace">
            <a:avLst>
              <a:gd name="adj1" fmla="val 8359"/>
              <a:gd name="adj2"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a:p>
        </p:txBody>
      </p:sp>
      <p:sp>
        <p:nvSpPr>
          <p:cNvPr id="86029" name="ZoneTexte 17"/>
          <p:cNvSpPr txBox="1">
            <a:spLocks noChangeArrowheads="1"/>
          </p:cNvSpPr>
          <p:nvPr/>
        </p:nvSpPr>
        <p:spPr bwMode="auto">
          <a:xfrm>
            <a:off x="4032250" y="774910"/>
            <a:ext cx="4121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Tolérance 0,04 à partager sur 2 pièces</a:t>
            </a:r>
          </a:p>
        </p:txBody>
      </p:sp>
      <p:sp>
        <p:nvSpPr>
          <p:cNvPr id="86030" name="ZoneTexte 18"/>
          <p:cNvSpPr txBox="1">
            <a:spLocks noChangeArrowheads="1"/>
          </p:cNvSpPr>
          <p:nvPr/>
        </p:nvSpPr>
        <p:spPr bwMode="auto">
          <a:xfrm>
            <a:off x="4103688" y="1190835"/>
            <a:ext cx="2973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chemeClr val="tx1"/>
                </a:solidFill>
              </a:rPr>
              <a:t>Choix : d mini alésage = 40</a:t>
            </a:r>
          </a:p>
        </p:txBody>
      </p:sp>
      <p:sp>
        <p:nvSpPr>
          <p:cNvPr id="86032" name="Rectangle 22"/>
          <p:cNvSpPr>
            <a:spLocks noChangeArrowheads="1"/>
          </p:cNvSpPr>
          <p:nvPr/>
        </p:nvSpPr>
        <p:spPr bwMode="auto">
          <a:xfrm>
            <a:off x="2398713" y="3053556"/>
            <a:ext cx="1146175" cy="914400"/>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33" name="Rectangle 23"/>
          <p:cNvSpPr>
            <a:spLocks noChangeArrowheads="1"/>
          </p:cNvSpPr>
          <p:nvPr/>
        </p:nvSpPr>
        <p:spPr bwMode="auto">
          <a:xfrm>
            <a:off x="4678363" y="3053556"/>
            <a:ext cx="1012825" cy="914400"/>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86034" name="Rectangle 24"/>
          <p:cNvSpPr>
            <a:spLocks noChangeArrowheads="1"/>
          </p:cNvSpPr>
          <p:nvPr/>
        </p:nvSpPr>
        <p:spPr bwMode="auto">
          <a:xfrm>
            <a:off x="3544888" y="3099594"/>
            <a:ext cx="1133475" cy="822325"/>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86035" name="Connecteur droit 20"/>
          <p:cNvCxnSpPr>
            <a:cxnSpLocks noChangeShapeType="1"/>
          </p:cNvCxnSpPr>
          <p:nvPr/>
        </p:nvCxnSpPr>
        <p:spPr bwMode="auto">
          <a:xfrm>
            <a:off x="1477963" y="3510756"/>
            <a:ext cx="5145087"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cxnSp>
        <p:nvCxnSpPr>
          <p:cNvPr id="86054" name="Connecteur droit 66"/>
          <p:cNvCxnSpPr>
            <a:cxnSpLocks noChangeShapeType="1"/>
          </p:cNvCxnSpPr>
          <p:nvPr/>
        </p:nvCxnSpPr>
        <p:spPr bwMode="auto">
          <a:xfrm flipH="1">
            <a:off x="1023938" y="2959894"/>
            <a:ext cx="4540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86056" name="Line 17"/>
          <p:cNvSpPr>
            <a:spLocks noChangeShapeType="1"/>
          </p:cNvSpPr>
          <p:nvPr/>
        </p:nvSpPr>
        <p:spPr bwMode="auto">
          <a:xfrm rot="-5400000">
            <a:off x="669925" y="3510756"/>
            <a:ext cx="1136650"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6057" name="Rectangle 18"/>
          <p:cNvSpPr>
            <a:spLocks noChangeArrowheads="1"/>
          </p:cNvSpPr>
          <p:nvPr/>
        </p:nvSpPr>
        <p:spPr bwMode="auto">
          <a:xfrm rot="-5400000">
            <a:off x="672307" y="3395662"/>
            <a:ext cx="6223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Ø40</a:t>
            </a:r>
          </a:p>
        </p:txBody>
      </p:sp>
      <p:sp>
        <p:nvSpPr>
          <p:cNvPr id="86058" name="Line 17"/>
          <p:cNvSpPr>
            <a:spLocks noChangeShapeType="1"/>
          </p:cNvSpPr>
          <p:nvPr/>
        </p:nvSpPr>
        <p:spPr bwMode="auto">
          <a:xfrm rot="-5400000">
            <a:off x="6619081" y="3490913"/>
            <a:ext cx="915987"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6061" name="Rectangle 18"/>
          <p:cNvSpPr>
            <a:spLocks noChangeArrowheads="1"/>
          </p:cNvSpPr>
          <p:nvPr/>
        </p:nvSpPr>
        <p:spPr bwMode="auto">
          <a:xfrm rot="-5400000">
            <a:off x="6414294" y="3325813"/>
            <a:ext cx="94297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800" b="0">
                <a:solidFill>
                  <a:srgbClr val="000000"/>
                </a:solidFill>
              </a:rPr>
              <a:t>Ø39,98</a:t>
            </a:r>
          </a:p>
        </p:txBody>
      </p:sp>
      <p:sp>
        <p:nvSpPr>
          <p:cNvPr id="2" name="ZoneTexte 1"/>
          <p:cNvSpPr txBox="1"/>
          <p:nvPr/>
        </p:nvSpPr>
        <p:spPr>
          <a:xfrm>
            <a:off x="261938" y="1775791"/>
            <a:ext cx="4587346" cy="369332"/>
          </a:xfrm>
          <a:prstGeom prst="rect">
            <a:avLst/>
          </a:prstGeom>
          <a:noFill/>
        </p:spPr>
        <p:txBody>
          <a:bodyPr wrap="none" rtlCol="0">
            <a:spAutoFit/>
          </a:bodyPr>
          <a:lstStyle/>
          <a:p>
            <a:r>
              <a:rPr lang="fr-FR" dirty="0" smtClean="0"/>
              <a:t>Frontières à respecter au maximum de matière</a:t>
            </a:r>
            <a:endParaRPr lang="fr-FR" dirty="0"/>
          </a:p>
        </p:txBody>
      </p:sp>
      <p:cxnSp>
        <p:nvCxnSpPr>
          <p:cNvPr id="4" name="Connecteur droit 3"/>
          <p:cNvCxnSpPr/>
          <p:nvPr/>
        </p:nvCxnSpPr>
        <p:spPr>
          <a:xfrm>
            <a:off x="2297906" y="3039269"/>
            <a:ext cx="4898024" cy="0"/>
          </a:xfrm>
          <a:prstGeom prst="line">
            <a:avLst/>
          </a:prstGeom>
          <a:ln w="285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2297906" y="3975410"/>
            <a:ext cx="4990790" cy="0"/>
          </a:xfrm>
          <a:prstGeom prst="line">
            <a:avLst/>
          </a:prstGeom>
          <a:ln w="285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983457" y="2959894"/>
            <a:ext cx="5501481" cy="0"/>
          </a:xfrm>
          <a:prstGeom prst="line">
            <a:avLst/>
          </a:prstGeom>
          <a:ln w="28575">
            <a:solidFill>
              <a:srgbClr val="0070C0"/>
            </a:solidFill>
            <a:tailEnd type="none"/>
          </a:ln>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983456" y="4072731"/>
            <a:ext cx="5501481" cy="0"/>
          </a:xfrm>
          <a:prstGeom prst="line">
            <a:avLst/>
          </a:prstGeom>
          <a:ln w="28575">
            <a:solidFill>
              <a:srgbClr val="0070C0"/>
            </a:solidFill>
            <a:tailEnd type="none"/>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983457" y="4823791"/>
            <a:ext cx="6451013" cy="646331"/>
          </a:xfrm>
          <a:prstGeom prst="rect">
            <a:avLst/>
          </a:prstGeom>
          <a:noFill/>
        </p:spPr>
        <p:txBody>
          <a:bodyPr wrap="square" rtlCol="0">
            <a:spAutoFit/>
          </a:bodyPr>
          <a:lstStyle/>
          <a:p>
            <a:r>
              <a:rPr lang="fr-FR" dirty="0" smtClean="0"/>
              <a:t>Si les deux pièces respectent leur frontière, la montabilité est assurée avec un jeu mini de 0,02.</a:t>
            </a:r>
            <a:endParaRPr lang="fr-FR" dirty="0"/>
          </a:p>
        </p:txBody>
      </p:sp>
    </p:spTree>
    <p:extLst>
      <p:ext uri="{BB962C8B-B14F-4D97-AF65-F5344CB8AC3E}">
        <p14:creationId xmlns:p14="http://schemas.microsoft.com/office/powerpoint/2010/main" val="1897234528"/>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9" descr="Diagonales larges vers le haut"/>
          <p:cNvSpPr>
            <a:spLocks noChangeArrowheads="1"/>
          </p:cNvSpPr>
          <p:nvPr/>
        </p:nvSpPr>
        <p:spPr bwMode="auto">
          <a:xfrm>
            <a:off x="1369966" y="1421584"/>
            <a:ext cx="2267568" cy="26903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2" name="Rectangle 20"/>
          <p:cNvSpPr>
            <a:spLocks noChangeArrowheads="1"/>
          </p:cNvSpPr>
          <p:nvPr/>
        </p:nvSpPr>
        <p:spPr bwMode="auto">
          <a:xfrm>
            <a:off x="1486875" y="1429027"/>
            <a:ext cx="576811" cy="240247"/>
          </a:xfrm>
          <a:prstGeom prst="rect">
            <a:avLst/>
          </a:prstGeom>
          <a:solidFill>
            <a:schemeClr val="bg1"/>
          </a:solidFill>
          <a:ln w="25400">
            <a:solidFill>
              <a:schemeClr val="tx1"/>
            </a:solidFill>
            <a:miter lim="800000"/>
            <a:headEnd/>
            <a:tailEnd/>
          </a:ln>
          <a:effectLs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3" name="Rectangle 20"/>
          <p:cNvSpPr>
            <a:spLocks noChangeArrowheads="1"/>
          </p:cNvSpPr>
          <p:nvPr/>
        </p:nvSpPr>
        <p:spPr bwMode="auto">
          <a:xfrm>
            <a:off x="3210412" y="1428255"/>
            <a:ext cx="280118" cy="264584"/>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4" name="ZoneTexte 41"/>
          <p:cNvSpPr txBox="1">
            <a:spLocks noChangeArrowheads="1"/>
          </p:cNvSpPr>
          <p:nvPr/>
        </p:nvSpPr>
        <p:spPr bwMode="auto">
          <a:xfrm>
            <a:off x="378984" y="2714205"/>
            <a:ext cx="8382244"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smtClean="0"/>
              <a:t>Les pièces sont rigides. La différence </a:t>
            </a:r>
            <a:r>
              <a:rPr lang="fr-FR" altLang="fr-FR" sz="1800" dirty="0"/>
              <a:t>d'entraxes </a:t>
            </a:r>
            <a:r>
              <a:rPr lang="fr-FR" altLang="fr-FR" sz="1800" dirty="0" smtClean="0"/>
              <a:t>donne des contraintes non uniformes.</a:t>
            </a:r>
          </a:p>
          <a:p>
            <a:pPr eaLnBrk="1" hangingPunct="1">
              <a:spcBef>
                <a:spcPct val="0"/>
              </a:spcBef>
              <a:buFontTx/>
              <a:buNone/>
            </a:pPr>
            <a:r>
              <a:rPr lang="fr-FR" altLang="fr-FR" sz="1800" dirty="0" smtClean="0"/>
              <a:t> </a:t>
            </a:r>
          </a:p>
          <a:p>
            <a:pPr marL="285750" indent="-285750" eaLnBrk="1" hangingPunct="1">
              <a:spcBef>
                <a:spcPct val="0"/>
              </a:spcBef>
              <a:buFont typeface="Symbol"/>
              <a:buChar char="Þ"/>
            </a:pPr>
            <a:r>
              <a:rPr lang="fr-FR" altLang="fr-FR" sz="1800" dirty="0" smtClean="0"/>
              <a:t>Distance fixe.</a:t>
            </a:r>
          </a:p>
          <a:p>
            <a:pPr eaLnBrk="1" hangingPunct="1">
              <a:spcBef>
                <a:spcPct val="0"/>
              </a:spcBef>
              <a:buNone/>
            </a:pPr>
            <a:endParaRPr lang="fr-FR" altLang="fr-FR" sz="1800" dirty="0" smtClean="0"/>
          </a:p>
          <a:p>
            <a:pPr eaLnBrk="1" hangingPunct="1">
              <a:spcBef>
                <a:spcPct val="0"/>
              </a:spcBef>
              <a:buNone/>
            </a:pPr>
            <a:r>
              <a:rPr lang="fr-FR" altLang="fr-FR" sz="1800" dirty="0" smtClean="0"/>
              <a:t>L'association de la tertiaire par [GM] donne la position d'équilibre en fonction des contraintes en supposant que la pièce en vis-à-vis a un entraxe nominal.</a:t>
            </a:r>
            <a:endParaRPr lang="fr-FR" altLang="fr-FR" sz="1800" dirty="0"/>
          </a:p>
        </p:txBody>
      </p:sp>
      <p:sp>
        <p:nvSpPr>
          <p:cNvPr id="15" name="Rectangle 14"/>
          <p:cNvSpPr/>
          <p:nvPr/>
        </p:nvSpPr>
        <p:spPr>
          <a:xfrm>
            <a:off x="2462533" y="1421584"/>
            <a:ext cx="301828" cy="26903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Rectangle 6"/>
          <p:cNvSpPr/>
          <p:nvPr/>
        </p:nvSpPr>
        <p:spPr>
          <a:xfrm>
            <a:off x="4449566" y="1288204"/>
            <a:ext cx="1564558" cy="701969"/>
          </a:xfrm>
          <a:prstGeom prst="rect">
            <a:avLst/>
          </a:prstGeom>
          <a:solidFill>
            <a:srgbClr val="FFFF99"/>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llipse 7"/>
          <p:cNvSpPr/>
          <p:nvPr/>
        </p:nvSpPr>
        <p:spPr>
          <a:xfrm>
            <a:off x="4540607" y="1397313"/>
            <a:ext cx="484586" cy="484586"/>
          </a:xfrm>
          <a:prstGeom prst="ellipse">
            <a:avLst/>
          </a:prstGeom>
          <a:solidFill>
            <a:srgbClr val="66FFFF"/>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llipse 8"/>
          <p:cNvSpPr/>
          <p:nvPr/>
        </p:nvSpPr>
        <p:spPr>
          <a:xfrm>
            <a:off x="5589655" y="1578457"/>
            <a:ext cx="130896" cy="130896"/>
          </a:xfrm>
          <a:prstGeom prst="ellipse">
            <a:avLst/>
          </a:prstGeom>
          <a:solidFill>
            <a:schemeClr val="bg1"/>
          </a:solidFill>
          <a:ln w="12700">
            <a:solidFill>
              <a:schemeClr val="tx1"/>
            </a:solidFill>
            <a:tailEnd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llipse 9"/>
          <p:cNvSpPr/>
          <p:nvPr/>
        </p:nvSpPr>
        <p:spPr>
          <a:xfrm>
            <a:off x="5564912" y="1574415"/>
            <a:ext cx="141170" cy="141170"/>
          </a:xfrm>
          <a:prstGeom prst="ellipse">
            <a:avLst/>
          </a:prstGeom>
          <a:solidFill>
            <a:srgbClr val="FFFF66"/>
          </a:solidFill>
          <a:ln w="12700">
            <a:tailEnd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Ellipse 99"/>
          <p:cNvSpPr/>
          <p:nvPr/>
        </p:nvSpPr>
        <p:spPr>
          <a:xfrm>
            <a:off x="5543771" y="1550610"/>
            <a:ext cx="219319" cy="219978"/>
          </a:xfrm>
          <a:custGeom>
            <a:avLst/>
            <a:gdLst>
              <a:gd name="connsiteX0" fmla="*/ 0 w 300286"/>
              <a:gd name="connsiteY0" fmla="*/ 150143 h 300286"/>
              <a:gd name="connsiteX1" fmla="*/ 150143 w 300286"/>
              <a:gd name="connsiteY1" fmla="*/ 0 h 300286"/>
              <a:gd name="connsiteX2" fmla="*/ 300286 w 300286"/>
              <a:gd name="connsiteY2" fmla="*/ 150143 h 300286"/>
              <a:gd name="connsiteX3" fmla="*/ 150143 w 300286"/>
              <a:gd name="connsiteY3" fmla="*/ 300286 h 300286"/>
              <a:gd name="connsiteX4" fmla="*/ 0 w 300286"/>
              <a:gd name="connsiteY4" fmla="*/ 150143 h 300286"/>
              <a:gd name="connsiteX0" fmla="*/ 4435 w 304721"/>
              <a:gd name="connsiteY0" fmla="*/ 154977 h 305120"/>
              <a:gd name="connsiteX1" fmla="*/ 49940 w 304721"/>
              <a:gd name="connsiteY1" fmla="*/ 47654 h 305120"/>
              <a:gd name="connsiteX2" fmla="*/ 154578 w 304721"/>
              <a:gd name="connsiteY2" fmla="*/ 4834 h 305120"/>
              <a:gd name="connsiteX3" fmla="*/ 304721 w 304721"/>
              <a:gd name="connsiteY3" fmla="*/ 154977 h 305120"/>
              <a:gd name="connsiteX4" fmla="*/ 154578 w 304721"/>
              <a:gd name="connsiteY4" fmla="*/ 305120 h 305120"/>
              <a:gd name="connsiteX5" fmla="*/ 4435 w 304721"/>
              <a:gd name="connsiteY5" fmla="*/ 154977 h 305120"/>
              <a:gd name="connsiteX0" fmla="*/ 2671 w 302957"/>
              <a:gd name="connsiteY0" fmla="*/ 154239 h 304382"/>
              <a:gd name="connsiteX1" fmla="*/ 63675 w 302957"/>
              <a:gd name="connsiteY1" fmla="*/ 52082 h 304382"/>
              <a:gd name="connsiteX2" fmla="*/ 152814 w 302957"/>
              <a:gd name="connsiteY2" fmla="*/ 4096 h 304382"/>
              <a:gd name="connsiteX3" fmla="*/ 302957 w 302957"/>
              <a:gd name="connsiteY3" fmla="*/ 154239 h 304382"/>
              <a:gd name="connsiteX4" fmla="*/ 152814 w 302957"/>
              <a:gd name="connsiteY4" fmla="*/ 304382 h 304382"/>
              <a:gd name="connsiteX5" fmla="*/ 2671 w 302957"/>
              <a:gd name="connsiteY5" fmla="*/ 154239 h 304382"/>
              <a:gd name="connsiteX0" fmla="*/ 2671 w 306157"/>
              <a:gd name="connsiteY0" fmla="*/ 152024 h 302167"/>
              <a:gd name="connsiteX1" fmla="*/ 63675 w 306157"/>
              <a:gd name="connsiteY1" fmla="*/ 49867 h 302167"/>
              <a:gd name="connsiteX2" fmla="*/ 152814 w 306157"/>
              <a:gd name="connsiteY2" fmla="*/ 1881 h 302167"/>
              <a:gd name="connsiteX3" fmla="*/ 254821 w 306157"/>
              <a:gd name="connsiteY3" fmla="*/ 24037 h 302167"/>
              <a:gd name="connsiteX4" fmla="*/ 302957 w 306157"/>
              <a:gd name="connsiteY4" fmla="*/ 152024 h 302167"/>
              <a:gd name="connsiteX5" fmla="*/ 152814 w 306157"/>
              <a:gd name="connsiteY5" fmla="*/ 302167 h 302167"/>
              <a:gd name="connsiteX6" fmla="*/ 2671 w 306157"/>
              <a:gd name="connsiteY6" fmla="*/ 152024 h 302167"/>
              <a:gd name="connsiteX0" fmla="*/ 2671 w 303297"/>
              <a:gd name="connsiteY0" fmla="*/ 152024 h 305903"/>
              <a:gd name="connsiteX1" fmla="*/ 63675 w 303297"/>
              <a:gd name="connsiteY1" fmla="*/ 49867 h 305903"/>
              <a:gd name="connsiteX2" fmla="*/ 152814 w 303297"/>
              <a:gd name="connsiteY2" fmla="*/ 1881 h 305903"/>
              <a:gd name="connsiteX3" fmla="*/ 254821 w 303297"/>
              <a:gd name="connsiteY3" fmla="*/ 24037 h 305903"/>
              <a:gd name="connsiteX4" fmla="*/ 302957 w 303297"/>
              <a:gd name="connsiteY4" fmla="*/ 152024 h 305903"/>
              <a:gd name="connsiteX5" fmla="*/ 275486 w 303297"/>
              <a:gd name="connsiteY5" fmla="*/ 251345 h 305903"/>
              <a:gd name="connsiteX6" fmla="*/ 152814 w 303297"/>
              <a:gd name="connsiteY6" fmla="*/ 302167 h 305903"/>
              <a:gd name="connsiteX7" fmla="*/ 2671 w 303297"/>
              <a:gd name="connsiteY7" fmla="*/ 152024 h 305903"/>
              <a:gd name="connsiteX0" fmla="*/ 754 w 301380"/>
              <a:gd name="connsiteY0" fmla="*/ 152024 h 302285"/>
              <a:gd name="connsiteX1" fmla="*/ 61758 w 301380"/>
              <a:gd name="connsiteY1" fmla="*/ 49867 h 302285"/>
              <a:gd name="connsiteX2" fmla="*/ 150897 w 301380"/>
              <a:gd name="connsiteY2" fmla="*/ 1881 h 302285"/>
              <a:gd name="connsiteX3" fmla="*/ 252904 w 301380"/>
              <a:gd name="connsiteY3" fmla="*/ 24037 h 302285"/>
              <a:gd name="connsiteX4" fmla="*/ 301040 w 301380"/>
              <a:gd name="connsiteY4" fmla="*/ 152024 h 302285"/>
              <a:gd name="connsiteX5" fmla="*/ 273569 w 301380"/>
              <a:gd name="connsiteY5" fmla="*/ 251345 h 302285"/>
              <a:gd name="connsiteX6" fmla="*/ 150897 w 301380"/>
              <a:gd name="connsiteY6" fmla="*/ 302167 h 302285"/>
              <a:gd name="connsiteX7" fmla="*/ 35928 w 301380"/>
              <a:gd name="connsiteY7" fmla="*/ 261677 h 302285"/>
              <a:gd name="connsiteX8" fmla="*/ 754 w 301380"/>
              <a:gd name="connsiteY8" fmla="*/ 152024 h 3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380" h="302285">
                <a:moveTo>
                  <a:pt x="754" y="152024"/>
                </a:moveTo>
                <a:cubicBezTo>
                  <a:pt x="5059" y="116722"/>
                  <a:pt x="36734" y="74891"/>
                  <a:pt x="61758" y="49867"/>
                </a:cubicBezTo>
                <a:cubicBezTo>
                  <a:pt x="86782" y="24843"/>
                  <a:pt x="119040" y="6186"/>
                  <a:pt x="150897" y="1881"/>
                </a:cubicBezTo>
                <a:cubicBezTo>
                  <a:pt x="182754" y="-2424"/>
                  <a:pt x="227880" y="-987"/>
                  <a:pt x="252904" y="24037"/>
                </a:cubicBezTo>
                <a:cubicBezTo>
                  <a:pt x="277928" y="49061"/>
                  <a:pt x="299318" y="117583"/>
                  <a:pt x="301040" y="152024"/>
                </a:cubicBezTo>
                <a:cubicBezTo>
                  <a:pt x="302762" y="186465"/>
                  <a:pt x="298593" y="226321"/>
                  <a:pt x="273569" y="251345"/>
                </a:cubicBezTo>
                <a:cubicBezTo>
                  <a:pt x="248545" y="276369"/>
                  <a:pt x="190504" y="300445"/>
                  <a:pt x="150897" y="302167"/>
                </a:cubicBezTo>
                <a:cubicBezTo>
                  <a:pt x="111290" y="303889"/>
                  <a:pt x="60952" y="286701"/>
                  <a:pt x="35928" y="261677"/>
                </a:cubicBezTo>
                <a:cubicBezTo>
                  <a:pt x="10904" y="236653"/>
                  <a:pt x="-3551" y="187326"/>
                  <a:pt x="754" y="152024"/>
                </a:cubicBezTo>
                <a:close/>
              </a:path>
            </a:pathLst>
          </a:custGeom>
          <a:solidFill>
            <a:srgbClr val="66FFFF"/>
          </a:solidFill>
          <a:ln w="12700">
            <a:tailEnd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8" name="Groupe 17"/>
          <p:cNvGrpSpPr/>
          <p:nvPr/>
        </p:nvGrpSpPr>
        <p:grpSpPr>
          <a:xfrm>
            <a:off x="5373130" y="1436326"/>
            <a:ext cx="463872" cy="380138"/>
            <a:chOff x="8208998" y="766197"/>
            <a:chExt cx="637434" cy="522370"/>
          </a:xfrm>
        </p:grpSpPr>
        <p:cxnSp>
          <p:nvCxnSpPr>
            <p:cNvPr id="19" name="Connecteur droit avec flèche 18"/>
            <p:cNvCxnSpPr/>
            <p:nvPr/>
          </p:nvCxnSpPr>
          <p:spPr>
            <a:xfrm flipV="1">
              <a:off x="8741089" y="1068261"/>
              <a:ext cx="105343" cy="418"/>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0" name="Connecteur droit avec flèche 19"/>
            <p:cNvCxnSpPr/>
            <p:nvPr/>
          </p:nvCxnSpPr>
          <p:spPr>
            <a:xfrm flipH="1">
              <a:off x="8208998" y="1082251"/>
              <a:ext cx="253076" cy="0"/>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p:nvPr/>
          </p:nvCxnSpPr>
          <p:spPr>
            <a:xfrm rot="5400000" flipH="1">
              <a:off x="8529519" y="844719"/>
              <a:ext cx="157043" cy="0"/>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flipV="1">
              <a:off x="8704538" y="877938"/>
              <a:ext cx="73101" cy="78522"/>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flipH="1" flipV="1">
              <a:off x="8398621" y="907831"/>
              <a:ext cx="73101" cy="78522"/>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a:off x="8722622" y="1180152"/>
              <a:ext cx="73101" cy="78522"/>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5" name="Connecteur droit avec flèche 24"/>
            <p:cNvCxnSpPr/>
            <p:nvPr/>
          </p:nvCxnSpPr>
          <p:spPr>
            <a:xfrm flipH="1">
              <a:off x="8416705" y="1210045"/>
              <a:ext cx="73101" cy="78522"/>
            </a:xfrm>
            <a:prstGeom prst="straightConnector1">
              <a:avLst/>
            </a:prstGeom>
            <a:ln>
              <a:solidFill>
                <a:srgbClr val="FF0000"/>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34" name="Groupe 33"/>
          <p:cNvGrpSpPr/>
          <p:nvPr/>
        </p:nvGrpSpPr>
        <p:grpSpPr>
          <a:xfrm>
            <a:off x="1362756" y="1371559"/>
            <a:ext cx="2267568" cy="662571"/>
            <a:chOff x="416041" y="777119"/>
            <a:chExt cx="2267568" cy="662571"/>
          </a:xfrm>
          <a:solidFill>
            <a:srgbClr val="66FFFF"/>
          </a:solidFill>
        </p:grpSpPr>
        <p:sp>
          <p:nvSpPr>
            <p:cNvPr id="35" name="Rectangle 19" descr="Diagonales larges vers le haut"/>
            <p:cNvSpPr>
              <a:spLocks noChangeArrowheads="1"/>
            </p:cNvSpPr>
            <p:nvPr/>
          </p:nvSpPr>
          <p:spPr bwMode="auto">
            <a:xfrm>
              <a:off x="416041" y="1100621"/>
              <a:ext cx="2267568" cy="270142"/>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6" name="Rectangle 20"/>
            <p:cNvSpPr>
              <a:spLocks noChangeArrowheads="1"/>
            </p:cNvSpPr>
            <p:nvPr/>
          </p:nvSpPr>
          <p:spPr bwMode="auto">
            <a:xfrm>
              <a:off x="530635" y="860417"/>
              <a:ext cx="576811" cy="237981"/>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7" name="Line 21"/>
            <p:cNvSpPr>
              <a:spLocks noChangeShapeType="1"/>
            </p:cNvSpPr>
            <p:nvPr/>
          </p:nvSpPr>
          <p:spPr bwMode="auto">
            <a:xfrm>
              <a:off x="814126" y="786013"/>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Rectangle 20"/>
            <p:cNvSpPr>
              <a:spLocks noChangeArrowheads="1"/>
            </p:cNvSpPr>
            <p:nvPr/>
          </p:nvSpPr>
          <p:spPr bwMode="auto">
            <a:xfrm>
              <a:off x="2254172" y="893007"/>
              <a:ext cx="280118" cy="189244"/>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9" name="Line 21"/>
            <p:cNvSpPr>
              <a:spLocks noChangeShapeType="1"/>
            </p:cNvSpPr>
            <p:nvPr/>
          </p:nvSpPr>
          <p:spPr bwMode="auto">
            <a:xfrm>
              <a:off x="2394231" y="777119"/>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0" name="Rectangle 39"/>
            <p:cNvSpPr/>
            <p:nvPr/>
          </p:nvSpPr>
          <p:spPr>
            <a:xfrm>
              <a:off x="1506293" y="1096175"/>
              <a:ext cx="301828" cy="2745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Line 21"/>
            <p:cNvSpPr>
              <a:spLocks noChangeShapeType="1"/>
            </p:cNvSpPr>
            <p:nvPr/>
          </p:nvSpPr>
          <p:spPr bwMode="auto">
            <a:xfrm>
              <a:off x="1657207" y="786013"/>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2" name="Rectangle 28"/>
          <p:cNvSpPr>
            <a:spLocks noChangeArrowheads="1"/>
          </p:cNvSpPr>
          <p:nvPr/>
        </p:nvSpPr>
        <p:spPr bwMode="auto">
          <a:xfrm>
            <a:off x="152400" y="42863"/>
            <a:ext cx="6390904"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ASSEMBLAGE DE DEUX PIECES RIGIDES</a:t>
            </a:r>
            <a:endParaRPr lang="fr-FR" altLang="fr-FR" sz="2400" b="1" dirty="0">
              <a:latin typeface="Arial" charset="0"/>
            </a:endParaRPr>
          </a:p>
        </p:txBody>
      </p:sp>
      <p:sp>
        <p:nvSpPr>
          <p:cNvPr id="2" name="ZoneTexte 1"/>
          <p:cNvSpPr txBox="1"/>
          <p:nvPr/>
        </p:nvSpPr>
        <p:spPr>
          <a:xfrm>
            <a:off x="378984" y="1336324"/>
            <a:ext cx="976742" cy="369332"/>
          </a:xfrm>
          <a:prstGeom prst="rect">
            <a:avLst/>
          </a:prstGeom>
          <a:noFill/>
        </p:spPr>
        <p:txBody>
          <a:bodyPr wrap="none" rtlCol="0">
            <a:spAutoFit/>
          </a:bodyPr>
          <a:lstStyle/>
          <a:p>
            <a:r>
              <a:rPr lang="fr-FR" dirty="0" smtClean="0"/>
              <a:t>Primaire</a:t>
            </a:r>
            <a:endParaRPr lang="fr-FR" dirty="0"/>
          </a:p>
        </p:txBody>
      </p:sp>
      <p:cxnSp>
        <p:nvCxnSpPr>
          <p:cNvPr id="4" name="Connecteur droit avec flèche 3"/>
          <p:cNvCxnSpPr/>
          <p:nvPr/>
        </p:nvCxnSpPr>
        <p:spPr>
          <a:xfrm flipV="1">
            <a:off x="1165790" y="1698147"/>
            <a:ext cx="209969" cy="2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1" name="ZoneTexte 110"/>
          <p:cNvSpPr txBox="1"/>
          <p:nvPr/>
        </p:nvSpPr>
        <p:spPr>
          <a:xfrm>
            <a:off x="1286909" y="1051879"/>
            <a:ext cx="1223284" cy="369332"/>
          </a:xfrm>
          <a:prstGeom prst="rect">
            <a:avLst/>
          </a:prstGeom>
          <a:noFill/>
        </p:spPr>
        <p:txBody>
          <a:bodyPr wrap="none" rtlCol="0">
            <a:spAutoFit/>
          </a:bodyPr>
          <a:lstStyle/>
          <a:p>
            <a:r>
              <a:rPr lang="fr-FR" dirty="0" smtClean="0"/>
              <a:t>Secondaire</a:t>
            </a:r>
            <a:endParaRPr lang="fr-FR" dirty="0"/>
          </a:p>
        </p:txBody>
      </p:sp>
      <p:sp>
        <p:nvSpPr>
          <p:cNvPr id="117" name="ZoneTexte 116"/>
          <p:cNvSpPr txBox="1"/>
          <p:nvPr/>
        </p:nvSpPr>
        <p:spPr>
          <a:xfrm>
            <a:off x="2871399" y="1085525"/>
            <a:ext cx="957826" cy="369332"/>
          </a:xfrm>
          <a:prstGeom prst="rect">
            <a:avLst/>
          </a:prstGeom>
          <a:noFill/>
        </p:spPr>
        <p:txBody>
          <a:bodyPr wrap="none" rtlCol="0">
            <a:spAutoFit/>
          </a:bodyPr>
          <a:lstStyle/>
          <a:p>
            <a:r>
              <a:rPr lang="fr-FR" dirty="0" smtClean="0"/>
              <a:t>Tertiaire</a:t>
            </a:r>
            <a:endParaRPr lang="fr-FR" dirty="0"/>
          </a:p>
        </p:txBody>
      </p:sp>
    </p:spTree>
    <p:extLst>
      <p:ext uri="{BB962C8B-B14F-4D97-AF65-F5344CB8AC3E}">
        <p14:creationId xmlns:p14="http://schemas.microsoft.com/office/powerpoint/2010/main" val="38115436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9" descr="Diagonales larges vers le haut"/>
          <p:cNvSpPr>
            <a:spLocks noChangeArrowheads="1"/>
          </p:cNvSpPr>
          <p:nvPr/>
        </p:nvSpPr>
        <p:spPr bwMode="auto">
          <a:xfrm>
            <a:off x="6760463" y="171031"/>
            <a:ext cx="2267568" cy="26903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2" name="Rectangle 20"/>
          <p:cNvSpPr>
            <a:spLocks noChangeArrowheads="1"/>
          </p:cNvSpPr>
          <p:nvPr/>
        </p:nvSpPr>
        <p:spPr bwMode="auto">
          <a:xfrm>
            <a:off x="6877372" y="178474"/>
            <a:ext cx="576811" cy="240247"/>
          </a:xfrm>
          <a:prstGeom prst="rect">
            <a:avLst/>
          </a:prstGeom>
          <a:solidFill>
            <a:schemeClr val="bg1"/>
          </a:solidFill>
          <a:ln w="25400">
            <a:solidFill>
              <a:schemeClr val="tx1"/>
            </a:solidFill>
            <a:miter lim="800000"/>
            <a:headEnd/>
            <a:tailEnd/>
          </a:ln>
          <a:effectLs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3" name="Rectangle 20"/>
          <p:cNvSpPr>
            <a:spLocks noChangeArrowheads="1"/>
          </p:cNvSpPr>
          <p:nvPr/>
        </p:nvSpPr>
        <p:spPr bwMode="auto">
          <a:xfrm>
            <a:off x="8600909" y="177702"/>
            <a:ext cx="280118" cy="264584"/>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5" name="Rectangle 14"/>
          <p:cNvSpPr/>
          <p:nvPr/>
        </p:nvSpPr>
        <p:spPr>
          <a:xfrm>
            <a:off x="7853030" y="171031"/>
            <a:ext cx="301828" cy="26903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4" name="Groupe 33"/>
          <p:cNvGrpSpPr/>
          <p:nvPr/>
        </p:nvGrpSpPr>
        <p:grpSpPr>
          <a:xfrm>
            <a:off x="6753253" y="121006"/>
            <a:ext cx="2267568" cy="662571"/>
            <a:chOff x="416041" y="777119"/>
            <a:chExt cx="2267568" cy="662571"/>
          </a:xfrm>
          <a:solidFill>
            <a:srgbClr val="66FFFF"/>
          </a:solidFill>
        </p:grpSpPr>
        <p:sp>
          <p:nvSpPr>
            <p:cNvPr id="35" name="Rectangle 19" descr="Diagonales larges vers le haut"/>
            <p:cNvSpPr>
              <a:spLocks noChangeArrowheads="1"/>
            </p:cNvSpPr>
            <p:nvPr/>
          </p:nvSpPr>
          <p:spPr bwMode="auto">
            <a:xfrm>
              <a:off x="416041" y="1100621"/>
              <a:ext cx="2267568" cy="270142"/>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6" name="Rectangle 20"/>
            <p:cNvSpPr>
              <a:spLocks noChangeArrowheads="1"/>
            </p:cNvSpPr>
            <p:nvPr/>
          </p:nvSpPr>
          <p:spPr bwMode="auto">
            <a:xfrm>
              <a:off x="530635" y="860417"/>
              <a:ext cx="576811" cy="237981"/>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7" name="Line 21"/>
            <p:cNvSpPr>
              <a:spLocks noChangeShapeType="1"/>
            </p:cNvSpPr>
            <p:nvPr/>
          </p:nvSpPr>
          <p:spPr bwMode="auto">
            <a:xfrm>
              <a:off x="814126" y="786013"/>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Rectangle 20"/>
            <p:cNvSpPr>
              <a:spLocks noChangeArrowheads="1"/>
            </p:cNvSpPr>
            <p:nvPr/>
          </p:nvSpPr>
          <p:spPr bwMode="auto">
            <a:xfrm>
              <a:off x="2254172" y="893007"/>
              <a:ext cx="280118" cy="189244"/>
            </a:xfrm>
            <a:prstGeom prst="rect">
              <a:avLst/>
            </a:prstGeom>
            <a:grp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39" name="Line 21"/>
            <p:cNvSpPr>
              <a:spLocks noChangeShapeType="1"/>
            </p:cNvSpPr>
            <p:nvPr/>
          </p:nvSpPr>
          <p:spPr bwMode="auto">
            <a:xfrm>
              <a:off x="2394231" y="777119"/>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0" name="Rectangle 39"/>
            <p:cNvSpPr/>
            <p:nvPr/>
          </p:nvSpPr>
          <p:spPr>
            <a:xfrm>
              <a:off x="1506293" y="1096175"/>
              <a:ext cx="301828" cy="2745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Line 21"/>
            <p:cNvSpPr>
              <a:spLocks noChangeShapeType="1"/>
            </p:cNvSpPr>
            <p:nvPr/>
          </p:nvSpPr>
          <p:spPr bwMode="auto">
            <a:xfrm>
              <a:off x="1657207" y="786013"/>
              <a:ext cx="0" cy="653677"/>
            </a:xfrm>
            <a:prstGeom prst="line">
              <a:avLst/>
            </a:prstGeom>
            <a:grp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2" name="Rectangle 28"/>
          <p:cNvSpPr>
            <a:spLocks noChangeArrowheads="1"/>
          </p:cNvSpPr>
          <p:nvPr/>
        </p:nvSpPr>
        <p:spPr bwMode="auto">
          <a:xfrm>
            <a:off x="152400" y="42863"/>
            <a:ext cx="6390904"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ASSEMBLAGE DE DEUX PIECES RIGIDES</a:t>
            </a:r>
            <a:endParaRPr lang="fr-FR" altLang="fr-FR" sz="2400" b="1" dirty="0">
              <a:latin typeface="Arial" charset="0"/>
            </a:endParaRPr>
          </a:p>
        </p:txBody>
      </p:sp>
      <p:sp>
        <p:nvSpPr>
          <p:cNvPr id="43" name="Rectangle 42"/>
          <p:cNvSpPr>
            <a:spLocks noChangeArrowheads="1"/>
          </p:cNvSpPr>
          <p:nvPr/>
        </p:nvSpPr>
        <p:spPr bwMode="auto">
          <a:xfrm>
            <a:off x="812102" y="1507118"/>
            <a:ext cx="2870200" cy="1435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44" name="Oval 5"/>
          <p:cNvSpPr>
            <a:spLocks noChangeArrowheads="1"/>
          </p:cNvSpPr>
          <p:nvPr/>
        </p:nvSpPr>
        <p:spPr bwMode="auto">
          <a:xfrm>
            <a:off x="1193102" y="1848431"/>
            <a:ext cx="695325" cy="69532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45" name="Oval 6"/>
          <p:cNvSpPr>
            <a:spLocks noChangeArrowheads="1"/>
          </p:cNvSpPr>
          <p:nvPr/>
        </p:nvSpPr>
        <p:spPr bwMode="auto">
          <a:xfrm>
            <a:off x="2901252" y="2034168"/>
            <a:ext cx="323850" cy="32385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46" name="Line 7"/>
          <p:cNvSpPr>
            <a:spLocks noChangeShapeType="1"/>
          </p:cNvSpPr>
          <p:nvPr/>
        </p:nvSpPr>
        <p:spPr bwMode="auto">
          <a:xfrm>
            <a:off x="1096264" y="2196093"/>
            <a:ext cx="225107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7" name="Line 8"/>
          <p:cNvSpPr>
            <a:spLocks noChangeShapeType="1"/>
          </p:cNvSpPr>
          <p:nvPr/>
        </p:nvSpPr>
        <p:spPr bwMode="auto">
          <a:xfrm>
            <a:off x="1540764" y="1905582"/>
            <a:ext cx="0" cy="82010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8" name="Line 9"/>
          <p:cNvSpPr>
            <a:spLocks noChangeShapeType="1"/>
          </p:cNvSpPr>
          <p:nvPr/>
        </p:nvSpPr>
        <p:spPr bwMode="auto">
          <a:xfrm>
            <a:off x="3063177" y="1918281"/>
            <a:ext cx="0" cy="649287"/>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Freeform 13"/>
          <p:cNvSpPr>
            <a:spLocks/>
          </p:cNvSpPr>
          <p:nvPr/>
        </p:nvSpPr>
        <p:spPr bwMode="auto">
          <a:xfrm>
            <a:off x="3472752" y="2756480"/>
            <a:ext cx="766762" cy="185738"/>
          </a:xfrm>
          <a:custGeom>
            <a:avLst/>
            <a:gdLst>
              <a:gd name="T0" fmla="*/ 0 w 483"/>
              <a:gd name="T1" fmla="*/ 0 h 117"/>
              <a:gd name="T2" fmla="*/ 2147483647 w 483"/>
              <a:gd name="T3" fmla="*/ 2147483647 h 117"/>
              <a:gd name="T4" fmla="*/ 2147483647 w 483"/>
              <a:gd name="T5" fmla="*/ 2147483647 h 117"/>
              <a:gd name="T6" fmla="*/ 0 60000 65536"/>
              <a:gd name="T7" fmla="*/ 0 60000 65536"/>
              <a:gd name="T8" fmla="*/ 0 60000 65536"/>
            </a:gdLst>
            <a:ahLst/>
            <a:cxnLst>
              <a:cxn ang="T6">
                <a:pos x="T0" y="T1"/>
              </a:cxn>
              <a:cxn ang="T7">
                <a:pos x="T2" y="T3"/>
              </a:cxn>
              <a:cxn ang="T8">
                <a:pos x="T4" y="T5"/>
              </a:cxn>
            </a:cxnLst>
            <a:rect l="0" t="0" r="r" b="b"/>
            <a:pathLst>
              <a:path w="483" h="117">
                <a:moveTo>
                  <a:pt x="0" y="0"/>
                </a:moveTo>
                <a:lnTo>
                  <a:pt x="202" y="117"/>
                </a:lnTo>
                <a:lnTo>
                  <a:pt x="483" y="117"/>
                </a:lnTo>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0" name="Rectangle 49"/>
          <p:cNvSpPr>
            <a:spLocks noChangeArrowheads="1"/>
          </p:cNvSpPr>
          <p:nvPr/>
        </p:nvSpPr>
        <p:spPr bwMode="auto">
          <a:xfrm>
            <a:off x="3941064" y="240615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51" name="Line 15"/>
          <p:cNvSpPr>
            <a:spLocks noChangeShapeType="1"/>
          </p:cNvSpPr>
          <p:nvPr/>
        </p:nvSpPr>
        <p:spPr bwMode="auto">
          <a:xfrm>
            <a:off x="4087114" y="2704601"/>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Freeform 16"/>
          <p:cNvSpPr>
            <a:spLocks/>
          </p:cNvSpPr>
          <p:nvPr/>
        </p:nvSpPr>
        <p:spPr bwMode="auto">
          <a:xfrm>
            <a:off x="4009327" y="2857001"/>
            <a:ext cx="153987"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3" name="Rectangle 52"/>
          <p:cNvSpPr>
            <a:spLocks noChangeArrowheads="1"/>
          </p:cNvSpPr>
          <p:nvPr/>
        </p:nvSpPr>
        <p:spPr bwMode="auto">
          <a:xfrm>
            <a:off x="3934714" y="2396626"/>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A</a:t>
            </a:r>
          </a:p>
        </p:txBody>
      </p:sp>
      <p:sp>
        <p:nvSpPr>
          <p:cNvPr id="54" name="Line 22"/>
          <p:cNvSpPr>
            <a:spLocks noChangeShapeType="1"/>
          </p:cNvSpPr>
          <p:nvPr/>
        </p:nvSpPr>
        <p:spPr bwMode="auto">
          <a:xfrm flipV="1">
            <a:off x="1194689" y="1172156"/>
            <a:ext cx="0" cy="10144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5" name="Rectangle 54"/>
          <p:cNvSpPr>
            <a:spLocks noChangeArrowheads="1"/>
          </p:cNvSpPr>
          <p:nvPr/>
        </p:nvSpPr>
        <p:spPr bwMode="auto">
          <a:xfrm>
            <a:off x="654939" y="109119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56" name="Line 26"/>
          <p:cNvSpPr>
            <a:spLocks noChangeShapeType="1"/>
          </p:cNvSpPr>
          <p:nvPr/>
        </p:nvSpPr>
        <p:spPr bwMode="auto">
          <a:xfrm>
            <a:off x="953389" y="123724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 name="Freeform 27"/>
          <p:cNvSpPr>
            <a:spLocks/>
          </p:cNvSpPr>
          <p:nvPr/>
        </p:nvSpPr>
        <p:spPr bwMode="auto">
          <a:xfrm>
            <a:off x="1105789" y="1161043"/>
            <a:ext cx="77788"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8" name="Rectangle 57"/>
          <p:cNvSpPr>
            <a:spLocks noChangeArrowheads="1"/>
          </p:cNvSpPr>
          <p:nvPr/>
        </p:nvSpPr>
        <p:spPr bwMode="auto">
          <a:xfrm>
            <a:off x="645414" y="108484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59" name="Line 33"/>
          <p:cNvSpPr>
            <a:spLocks noChangeShapeType="1"/>
          </p:cNvSpPr>
          <p:nvPr/>
        </p:nvSpPr>
        <p:spPr bwMode="auto">
          <a:xfrm flipV="1">
            <a:off x="2901252" y="1215018"/>
            <a:ext cx="0" cy="1050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Rectangle 59"/>
          <p:cNvSpPr>
            <a:spLocks noChangeArrowheads="1"/>
          </p:cNvSpPr>
          <p:nvPr/>
        </p:nvSpPr>
        <p:spPr bwMode="auto">
          <a:xfrm>
            <a:off x="2372614" y="109335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61" name="Line 37"/>
          <p:cNvSpPr>
            <a:spLocks noChangeShapeType="1"/>
          </p:cNvSpPr>
          <p:nvPr/>
        </p:nvSpPr>
        <p:spPr bwMode="auto">
          <a:xfrm>
            <a:off x="2671064" y="1239402"/>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Freeform 38"/>
          <p:cNvSpPr>
            <a:spLocks/>
          </p:cNvSpPr>
          <p:nvPr/>
        </p:nvSpPr>
        <p:spPr bwMode="auto">
          <a:xfrm>
            <a:off x="2823464" y="1163202"/>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63" name="Rectangle 62"/>
          <p:cNvSpPr>
            <a:spLocks noChangeArrowheads="1"/>
          </p:cNvSpPr>
          <p:nvPr/>
        </p:nvSpPr>
        <p:spPr bwMode="auto">
          <a:xfrm>
            <a:off x="2363089" y="1087002"/>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C</a:t>
            </a:r>
          </a:p>
        </p:txBody>
      </p:sp>
      <p:sp>
        <p:nvSpPr>
          <p:cNvPr id="64" name="Ellipse 63"/>
          <p:cNvSpPr/>
          <p:nvPr/>
        </p:nvSpPr>
        <p:spPr>
          <a:xfrm>
            <a:off x="2191638" y="2614113"/>
            <a:ext cx="180976" cy="18097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Ellipse 64"/>
          <p:cNvSpPr/>
          <p:nvPr/>
        </p:nvSpPr>
        <p:spPr>
          <a:xfrm>
            <a:off x="3449892" y="2725683"/>
            <a:ext cx="45720" cy="457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Freeform 2"/>
          <p:cNvSpPr>
            <a:spLocks/>
          </p:cNvSpPr>
          <p:nvPr/>
        </p:nvSpPr>
        <p:spPr bwMode="auto">
          <a:xfrm>
            <a:off x="5331033" y="1363093"/>
            <a:ext cx="2906599" cy="1437969"/>
          </a:xfrm>
          <a:custGeom>
            <a:avLst/>
            <a:gdLst>
              <a:gd name="T0" fmla="*/ 2147483647 w 1911"/>
              <a:gd name="T1" fmla="*/ 2147483647 h 934"/>
              <a:gd name="T2" fmla="*/ 2147483647 w 1911"/>
              <a:gd name="T3" fmla="*/ 2147483647 h 934"/>
              <a:gd name="T4" fmla="*/ 2147483647 w 1911"/>
              <a:gd name="T5" fmla="*/ 2147483647 h 934"/>
              <a:gd name="T6" fmla="*/ 2147483647 w 1911"/>
              <a:gd name="T7" fmla="*/ 2147483647 h 934"/>
              <a:gd name="T8" fmla="*/ 2147483647 w 1911"/>
              <a:gd name="T9" fmla="*/ 2147483647 h 934"/>
              <a:gd name="T10" fmla="*/ 2147483647 w 1911"/>
              <a:gd name="T11" fmla="*/ 2147483647 h 934"/>
              <a:gd name="T12" fmla="*/ 2147483647 w 1911"/>
              <a:gd name="T13" fmla="*/ 2147483647 h 934"/>
              <a:gd name="T14" fmla="*/ 2147483647 w 1911"/>
              <a:gd name="T15" fmla="*/ 2147483647 h 934"/>
              <a:gd name="T16" fmla="*/ 2147483647 w 1911"/>
              <a:gd name="T17" fmla="*/ 2147483647 h 934"/>
              <a:gd name="T18" fmla="*/ 2147483647 w 1911"/>
              <a:gd name="T19" fmla="*/ 2147483647 h 934"/>
              <a:gd name="T20" fmla="*/ 2147483647 w 1911"/>
              <a:gd name="T21" fmla="*/ 2147483647 h 934"/>
              <a:gd name="T22" fmla="*/ 2147483647 w 1911"/>
              <a:gd name="T23" fmla="*/ 2147483647 h 934"/>
              <a:gd name="T24" fmla="*/ 2147483647 w 1911"/>
              <a:gd name="T25" fmla="*/ 2147483647 h 934"/>
              <a:gd name="T26" fmla="*/ 2147483647 w 1911"/>
              <a:gd name="T27" fmla="*/ 2147483647 h 934"/>
              <a:gd name="T28" fmla="*/ 2147483647 w 1911"/>
              <a:gd name="T29" fmla="*/ 2147483647 h 934"/>
              <a:gd name="T30" fmla="*/ 2147483647 w 1911"/>
              <a:gd name="T31" fmla="*/ 2147483647 h 934"/>
              <a:gd name="T32" fmla="*/ 2147483647 w 1911"/>
              <a:gd name="T33" fmla="*/ 2147483647 h 934"/>
              <a:gd name="T34" fmla="*/ 2147483647 w 1911"/>
              <a:gd name="T35" fmla="*/ 2147483647 h 934"/>
              <a:gd name="T36" fmla="*/ 2147483647 w 1911"/>
              <a:gd name="T37" fmla="*/ 2147483647 h 9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connsiteX0" fmla="*/ 78 w 9581"/>
              <a:gd name="connsiteY0" fmla="*/ 521 h 9943"/>
              <a:gd name="connsiteX1" fmla="*/ 732 w 9581"/>
              <a:gd name="connsiteY1" fmla="*/ 104 h 9943"/>
              <a:gd name="connsiteX2" fmla="*/ 3260 w 9581"/>
              <a:gd name="connsiteY2" fmla="*/ 521 h 9943"/>
              <a:gd name="connsiteX3" fmla="*/ 4688 w 9581"/>
              <a:gd name="connsiteY3" fmla="*/ 18 h 9943"/>
              <a:gd name="connsiteX4" fmla="*/ 8859 w 9581"/>
              <a:gd name="connsiteY4" fmla="*/ 218 h 9943"/>
              <a:gd name="connsiteX5" fmla="*/ 9419 w 9581"/>
              <a:gd name="connsiteY5" fmla="*/ 1185 h 9943"/>
              <a:gd name="connsiteX6" fmla="*/ 9581 w 9581"/>
              <a:gd name="connsiteY6" fmla="*/ 7363 h 9943"/>
              <a:gd name="connsiteX7" fmla="*/ 9455 w 9581"/>
              <a:gd name="connsiteY7" fmla="*/ 9033 h 9943"/>
              <a:gd name="connsiteX8" fmla="*/ 9089 w 9581"/>
              <a:gd name="connsiteY8" fmla="*/ 9697 h 9943"/>
              <a:gd name="connsiteX9" fmla="*/ 6687 w 9581"/>
              <a:gd name="connsiteY9" fmla="*/ 9365 h 9943"/>
              <a:gd name="connsiteX10" fmla="*/ 5259 w 9581"/>
              <a:gd name="connsiteY10" fmla="*/ 9943 h 9943"/>
              <a:gd name="connsiteX11" fmla="*/ 2606 w 9581"/>
              <a:gd name="connsiteY11" fmla="*/ 9440 h 9943"/>
              <a:gd name="connsiteX12" fmla="*/ 1627 w 9581"/>
              <a:gd name="connsiteY12" fmla="*/ 9697 h 9943"/>
              <a:gd name="connsiteX13" fmla="*/ 690 w 9581"/>
              <a:gd name="connsiteY13" fmla="*/ 9858 h 9943"/>
              <a:gd name="connsiteX14" fmla="*/ 162 w 9581"/>
              <a:gd name="connsiteY14" fmla="*/ 8947 h 9943"/>
              <a:gd name="connsiteX15" fmla="*/ 0 w 9581"/>
              <a:gd name="connsiteY15" fmla="*/ 6025 h 9943"/>
              <a:gd name="connsiteX16" fmla="*/ 162 w 9581"/>
              <a:gd name="connsiteY16" fmla="*/ 3690 h 9943"/>
              <a:gd name="connsiteX17" fmla="*/ 36 w 9581"/>
              <a:gd name="connsiteY17" fmla="*/ 2020 h 9943"/>
              <a:gd name="connsiteX18" fmla="*/ 78 w 9581"/>
              <a:gd name="connsiteY18" fmla="*/ 521 h 9943"/>
              <a:gd name="connsiteX0" fmla="*/ 81 w 10000"/>
              <a:gd name="connsiteY0" fmla="*/ 524 h 10000"/>
              <a:gd name="connsiteX1" fmla="*/ 764 w 10000"/>
              <a:gd name="connsiteY1" fmla="*/ 105 h 10000"/>
              <a:gd name="connsiteX2" fmla="*/ 3403 w 10000"/>
              <a:gd name="connsiteY2" fmla="*/ 524 h 10000"/>
              <a:gd name="connsiteX3" fmla="*/ 4893 w 10000"/>
              <a:gd name="connsiteY3" fmla="*/ 18 h 10000"/>
              <a:gd name="connsiteX4" fmla="*/ 9246 w 10000"/>
              <a:gd name="connsiteY4" fmla="*/ 219 h 10000"/>
              <a:gd name="connsiteX5" fmla="*/ 9831 w 10000"/>
              <a:gd name="connsiteY5" fmla="*/ 1192 h 10000"/>
              <a:gd name="connsiteX6" fmla="*/ 10000 w 10000"/>
              <a:gd name="connsiteY6" fmla="*/ 7405 h 10000"/>
              <a:gd name="connsiteX7" fmla="*/ 9868 w 10000"/>
              <a:gd name="connsiteY7" fmla="*/ 9085 h 10000"/>
              <a:gd name="connsiteX8" fmla="*/ 9486 w 10000"/>
              <a:gd name="connsiteY8" fmla="*/ 9753 h 10000"/>
              <a:gd name="connsiteX9" fmla="*/ 6979 w 10000"/>
              <a:gd name="connsiteY9" fmla="*/ 9419 h 10000"/>
              <a:gd name="connsiteX10" fmla="*/ 5489 w 10000"/>
              <a:gd name="connsiteY10" fmla="*/ 10000 h 10000"/>
              <a:gd name="connsiteX11" fmla="*/ 2720 w 10000"/>
              <a:gd name="connsiteY11" fmla="*/ 9494 h 10000"/>
              <a:gd name="connsiteX12" fmla="*/ 1698 w 10000"/>
              <a:gd name="connsiteY12" fmla="*/ 9753 h 10000"/>
              <a:gd name="connsiteX13" fmla="*/ 720 w 10000"/>
              <a:gd name="connsiteY13" fmla="*/ 9915 h 10000"/>
              <a:gd name="connsiteX14" fmla="*/ 169 w 10000"/>
              <a:gd name="connsiteY14" fmla="*/ 8998 h 10000"/>
              <a:gd name="connsiteX15" fmla="*/ 0 w 10000"/>
              <a:gd name="connsiteY15" fmla="*/ 6060 h 10000"/>
              <a:gd name="connsiteX16" fmla="*/ 169 w 10000"/>
              <a:gd name="connsiteY16" fmla="*/ 3711 h 10000"/>
              <a:gd name="connsiteX17" fmla="*/ 38 w 10000"/>
              <a:gd name="connsiteY17" fmla="*/ 2032 h 10000"/>
              <a:gd name="connsiteX18" fmla="*/ 81 w 10000"/>
              <a:gd name="connsiteY18" fmla="*/ 52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81" y="524"/>
                </a:moveTo>
                <a:cubicBezTo>
                  <a:pt x="201" y="201"/>
                  <a:pt x="213" y="105"/>
                  <a:pt x="764" y="105"/>
                </a:cubicBezTo>
                <a:cubicBezTo>
                  <a:pt x="1316" y="105"/>
                  <a:pt x="2714" y="535"/>
                  <a:pt x="3403" y="524"/>
                </a:cubicBezTo>
                <a:cubicBezTo>
                  <a:pt x="4090" y="514"/>
                  <a:pt x="3919" y="68"/>
                  <a:pt x="4893" y="18"/>
                </a:cubicBezTo>
                <a:cubicBezTo>
                  <a:pt x="5867" y="-32"/>
                  <a:pt x="8749" y="25"/>
                  <a:pt x="9246" y="219"/>
                </a:cubicBezTo>
                <a:cubicBezTo>
                  <a:pt x="9743" y="413"/>
                  <a:pt x="9706" y="-6"/>
                  <a:pt x="9831" y="1192"/>
                </a:cubicBezTo>
                <a:cubicBezTo>
                  <a:pt x="9956" y="2390"/>
                  <a:pt x="9995" y="6092"/>
                  <a:pt x="10000" y="7405"/>
                </a:cubicBezTo>
                <a:cubicBezTo>
                  <a:pt x="10005" y="8719"/>
                  <a:pt x="9956" y="8698"/>
                  <a:pt x="9868" y="9085"/>
                </a:cubicBezTo>
                <a:cubicBezTo>
                  <a:pt x="9782" y="9473"/>
                  <a:pt x="9968" y="9698"/>
                  <a:pt x="9486" y="9753"/>
                </a:cubicBezTo>
                <a:cubicBezTo>
                  <a:pt x="9006" y="9806"/>
                  <a:pt x="7646" y="9375"/>
                  <a:pt x="6979" y="9419"/>
                </a:cubicBezTo>
                <a:cubicBezTo>
                  <a:pt x="6314" y="9462"/>
                  <a:pt x="6199" y="9989"/>
                  <a:pt x="5489" y="10000"/>
                </a:cubicBezTo>
                <a:cubicBezTo>
                  <a:pt x="4778" y="10011"/>
                  <a:pt x="3354" y="9537"/>
                  <a:pt x="2720" y="9494"/>
                </a:cubicBezTo>
                <a:cubicBezTo>
                  <a:pt x="2086" y="9451"/>
                  <a:pt x="2031" y="9688"/>
                  <a:pt x="1698" y="9753"/>
                </a:cubicBezTo>
                <a:cubicBezTo>
                  <a:pt x="1365" y="9817"/>
                  <a:pt x="972" y="10043"/>
                  <a:pt x="720" y="9915"/>
                </a:cubicBezTo>
                <a:cubicBezTo>
                  <a:pt x="470" y="9785"/>
                  <a:pt x="289" y="9645"/>
                  <a:pt x="169" y="8998"/>
                </a:cubicBezTo>
                <a:cubicBezTo>
                  <a:pt x="49" y="8353"/>
                  <a:pt x="0" y="6942"/>
                  <a:pt x="0" y="6060"/>
                </a:cubicBezTo>
                <a:cubicBezTo>
                  <a:pt x="0" y="5177"/>
                  <a:pt x="164" y="4379"/>
                  <a:pt x="169" y="3711"/>
                </a:cubicBezTo>
                <a:cubicBezTo>
                  <a:pt x="174" y="3044"/>
                  <a:pt x="54" y="2560"/>
                  <a:pt x="38" y="2032"/>
                </a:cubicBezTo>
                <a:cubicBezTo>
                  <a:pt x="22" y="1505"/>
                  <a:pt x="-39" y="848"/>
                  <a:pt x="81" y="524"/>
                </a:cubicBezTo>
                <a:close/>
              </a:path>
            </a:pathLst>
          </a:custGeom>
          <a:solidFill>
            <a:srgbClr val="FFFF99"/>
          </a:solidFill>
          <a:ln w="28575" cmpd="sng">
            <a:solidFill>
              <a:schemeClr val="tx1"/>
            </a:solidFill>
            <a:round/>
            <a:headEnd/>
            <a:tailEnd/>
          </a:ln>
          <a:effectLst/>
          <a:extLst/>
        </p:spPr>
        <p:txBody>
          <a:bodyPr wrap="none" anchor="ctr"/>
          <a:lstStyle/>
          <a:p>
            <a:endParaRPr lang="fr-FR"/>
          </a:p>
        </p:txBody>
      </p:sp>
      <p:sp>
        <p:nvSpPr>
          <p:cNvPr id="67" name="Freeform 41"/>
          <p:cNvSpPr>
            <a:spLocks/>
          </p:cNvSpPr>
          <p:nvPr/>
        </p:nvSpPr>
        <p:spPr bwMode="auto">
          <a:xfrm>
            <a:off x="5785517" y="1732543"/>
            <a:ext cx="641350" cy="647700"/>
          </a:xfrm>
          <a:custGeom>
            <a:avLst/>
            <a:gdLst>
              <a:gd name="T0" fmla="*/ 2147483647 w 404"/>
              <a:gd name="T1" fmla="*/ 2147483647 h 408"/>
              <a:gd name="T2" fmla="*/ 2147483647 w 404"/>
              <a:gd name="T3" fmla="*/ 2147483647 h 408"/>
              <a:gd name="T4" fmla="*/ 2147483647 w 404"/>
              <a:gd name="T5" fmla="*/ 2147483647 h 408"/>
              <a:gd name="T6" fmla="*/ 2147483647 w 404"/>
              <a:gd name="T7" fmla="*/ 2147483647 h 408"/>
              <a:gd name="T8" fmla="*/ 2147483647 w 404"/>
              <a:gd name="T9" fmla="*/ 2147483647 h 408"/>
              <a:gd name="T10" fmla="*/ 2147483647 w 404"/>
              <a:gd name="T11" fmla="*/ 2147483647 h 408"/>
              <a:gd name="T12" fmla="*/ 2147483647 w 404"/>
              <a:gd name="T13" fmla="*/ 2147483647 h 408"/>
              <a:gd name="T14" fmla="*/ 2147483647 w 404"/>
              <a:gd name="T15" fmla="*/ 2147483647 h 408"/>
              <a:gd name="T16" fmla="*/ 2147483647 w 404"/>
              <a:gd name="T17" fmla="*/ 2147483647 h 408"/>
              <a:gd name="T18" fmla="*/ 2147483647 w 404"/>
              <a:gd name="T19" fmla="*/ 2147483647 h 408"/>
              <a:gd name="T20" fmla="*/ 2147483647 w 404"/>
              <a:gd name="T21" fmla="*/ 2147483647 h 408"/>
              <a:gd name="T22" fmla="*/ 2147483647 w 404"/>
              <a:gd name="T23" fmla="*/ 2147483647 h 408"/>
              <a:gd name="T24" fmla="*/ 2147483647 w 404"/>
              <a:gd name="T25" fmla="*/ 2147483647 h 408"/>
              <a:gd name="T26" fmla="*/ 2147483647 w 404"/>
              <a:gd name="T27" fmla="*/ 2147483647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4" h="408">
                <a:moveTo>
                  <a:pt x="64" y="57"/>
                </a:moveTo>
                <a:cubicBezTo>
                  <a:pt x="39" y="78"/>
                  <a:pt x="18" y="97"/>
                  <a:pt x="9" y="127"/>
                </a:cubicBezTo>
                <a:cubicBezTo>
                  <a:pt x="0" y="157"/>
                  <a:pt x="9" y="204"/>
                  <a:pt x="9" y="236"/>
                </a:cubicBezTo>
                <a:cubicBezTo>
                  <a:pt x="9" y="268"/>
                  <a:pt x="3" y="297"/>
                  <a:pt x="9" y="322"/>
                </a:cubicBezTo>
                <a:cubicBezTo>
                  <a:pt x="15" y="347"/>
                  <a:pt x="18" y="371"/>
                  <a:pt x="48" y="385"/>
                </a:cubicBezTo>
                <a:cubicBezTo>
                  <a:pt x="78" y="399"/>
                  <a:pt x="141" y="408"/>
                  <a:pt x="188" y="408"/>
                </a:cubicBezTo>
                <a:cubicBezTo>
                  <a:pt x="235" y="408"/>
                  <a:pt x="296" y="403"/>
                  <a:pt x="329" y="385"/>
                </a:cubicBezTo>
                <a:cubicBezTo>
                  <a:pt x="362" y="367"/>
                  <a:pt x="373" y="328"/>
                  <a:pt x="383" y="299"/>
                </a:cubicBezTo>
                <a:cubicBezTo>
                  <a:pt x="393" y="270"/>
                  <a:pt x="388" y="242"/>
                  <a:pt x="391" y="213"/>
                </a:cubicBezTo>
                <a:cubicBezTo>
                  <a:pt x="394" y="184"/>
                  <a:pt x="404" y="150"/>
                  <a:pt x="399" y="127"/>
                </a:cubicBezTo>
                <a:cubicBezTo>
                  <a:pt x="394" y="104"/>
                  <a:pt x="379" y="91"/>
                  <a:pt x="360" y="73"/>
                </a:cubicBezTo>
                <a:cubicBezTo>
                  <a:pt x="341" y="55"/>
                  <a:pt x="316" y="30"/>
                  <a:pt x="282" y="18"/>
                </a:cubicBezTo>
                <a:cubicBezTo>
                  <a:pt x="248" y="6"/>
                  <a:pt x="191" y="0"/>
                  <a:pt x="157" y="3"/>
                </a:cubicBezTo>
                <a:cubicBezTo>
                  <a:pt x="123" y="6"/>
                  <a:pt x="89" y="36"/>
                  <a:pt x="64" y="57"/>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8" name="Freeform 42"/>
          <p:cNvSpPr>
            <a:spLocks/>
          </p:cNvSpPr>
          <p:nvPr/>
        </p:nvSpPr>
        <p:spPr bwMode="auto">
          <a:xfrm>
            <a:off x="7469283" y="1888118"/>
            <a:ext cx="396875" cy="373063"/>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9" name="Oval 43"/>
          <p:cNvSpPr>
            <a:spLocks noChangeArrowheads="1"/>
          </p:cNvSpPr>
          <p:nvPr/>
        </p:nvSpPr>
        <p:spPr bwMode="auto">
          <a:xfrm>
            <a:off x="5789708" y="1772231"/>
            <a:ext cx="648000" cy="648000"/>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70" name="Line 44"/>
          <p:cNvSpPr>
            <a:spLocks noChangeShapeType="1"/>
          </p:cNvSpPr>
          <p:nvPr/>
        </p:nvSpPr>
        <p:spPr bwMode="auto">
          <a:xfrm>
            <a:off x="5643658" y="2083381"/>
            <a:ext cx="225107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1" name="Line 45"/>
          <p:cNvSpPr>
            <a:spLocks noChangeShapeType="1"/>
          </p:cNvSpPr>
          <p:nvPr/>
        </p:nvSpPr>
        <p:spPr bwMode="auto">
          <a:xfrm>
            <a:off x="6088158" y="1084272"/>
            <a:ext cx="0" cy="14827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Line 46"/>
          <p:cNvSpPr>
            <a:spLocks noChangeShapeType="1"/>
          </p:cNvSpPr>
          <p:nvPr/>
        </p:nvSpPr>
        <p:spPr bwMode="auto">
          <a:xfrm>
            <a:off x="7610570" y="1107259"/>
            <a:ext cx="0" cy="12985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 name="Rectangle 48"/>
          <p:cNvSpPr>
            <a:spLocks noChangeArrowheads="1"/>
          </p:cNvSpPr>
          <p:nvPr/>
        </p:nvSpPr>
        <p:spPr bwMode="auto">
          <a:xfrm>
            <a:off x="6615905" y="942120"/>
            <a:ext cx="346075" cy="2603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74" name="Oval 49"/>
          <p:cNvSpPr>
            <a:spLocks noChangeArrowheads="1"/>
          </p:cNvSpPr>
          <p:nvPr/>
        </p:nvSpPr>
        <p:spPr bwMode="auto">
          <a:xfrm>
            <a:off x="7429468" y="1910343"/>
            <a:ext cx="333375" cy="333375"/>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75" name="Line 51"/>
          <p:cNvSpPr>
            <a:spLocks noChangeShapeType="1"/>
          </p:cNvSpPr>
          <p:nvPr/>
        </p:nvSpPr>
        <p:spPr bwMode="auto">
          <a:xfrm>
            <a:off x="6038055" y="1249524"/>
            <a:ext cx="1522413"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Line 53"/>
          <p:cNvSpPr>
            <a:spLocks noChangeShapeType="1"/>
          </p:cNvSpPr>
          <p:nvPr/>
        </p:nvSpPr>
        <p:spPr bwMode="auto">
          <a:xfrm>
            <a:off x="5118195" y="1640468"/>
            <a:ext cx="439738" cy="1730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7" name="Line 55"/>
          <p:cNvSpPr>
            <a:spLocks noChangeShapeType="1"/>
          </p:cNvSpPr>
          <p:nvPr/>
        </p:nvSpPr>
        <p:spPr bwMode="auto">
          <a:xfrm flipV="1">
            <a:off x="5154708" y="2102431"/>
            <a:ext cx="938212" cy="187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8" name="Line 57"/>
          <p:cNvSpPr>
            <a:spLocks noChangeShapeType="1"/>
          </p:cNvSpPr>
          <p:nvPr/>
        </p:nvSpPr>
        <p:spPr bwMode="auto">
          <a:xfrm flipV="1">
            <a:off x="6958900" y="1998481"/>
            <a:ext cx="552516" cy="10665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9" name="Line 61"/>
          <p:cNvSpPr>
            <a:spLocks noChangeShapeType="1"/>
          </p:cNvSpPr>
          <p:nvPr/>
        </p:nvSpPr>
        <p:spPr bwMode="auto">
          <a:xfrm>
            <a:off x="7670895" y="2040518"/>
            <a:ext cx="0" cy="9525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0" name="Text Box 94"/>
          <p:cNvSpPr txBox="1">
            <a:spLocks noChangeArrowheads="1"/>
          </p:cNvSpPr>
          <p:nvPr/>
        </p:nvSpPr>
        <p:spPr bwMode="auto">
          <a:xfrm>
            <a:off x="4754657" y="1391231"/>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a:latin typeface="Arial" charset="0"/>
              </a:rPr>
              <a:t>A</a:t>
            </a:r>
          </a:p>
        </p:txBody>
      </p:sp>
      <p:sp>
        <p:nvSpPr>
          <p:cNvPr id="81" name="Text Box 94"/>
          <p:cNvSpPr txBox="1">
            <a:spLocks noChangeArrowheads="1"/>
          </p:cNvSpPr>
          <p:nvPr/>
        </p:nvSpPr>
        <p:spPr bwMode="auto">
          <a:xfrm>
            <a:off x="4791170" y="2102431"/>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latin typeface="Arial" charset="0"/>
              </a:rPr>
              <a:t>B</a:t>
            </a:r>
            <a:endParaRPr lang="fr-FR" altLang="fr-FR" sz="1200" dirty="0">
              <a:latin typeface="Arial" charset="0"/>
            </a:endParaRPr>
          </a:p>
        </p:txBody>
      </p:sp>
      <p:sp>
        <p:nvSpPr>
          <p:cNvPr id="83" name="Rectangle 5"/>
          <p:cNvSpPr>
            <a:spLocks noChangeArrowheads="1"/>
          </p:cNvSpPr>
          <p:nvPr/>
        </p:nvSpPr>
        <p:spPr bwMode="auto">
          <a:xfrm>
            <a:off x="3843204" y="3065027"/>
            <a:ext cx="12324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    B   C[DF]</a:t>
            </a:r>
            <a:endParaRPr lang="fr-FR" altLang="fr-FR" sz="1400" dirty="0">
              <a:latin typeface="Arial" charset="0"/>
            </a:endParaRPr>
          </a:p>
        </p:txBody>
      </p:sp>
      <p:sp>
        <p:nvSpPr>
          <p:cNvPr id="84" name="Rectangle 11"/>
          <p:cNvSpPr>
            <a:spLocks noChangeArrowheads="1"/>
          </p:cNvSpPr>
          <p:nvPr/>
        </p:nvSpPr>
        <p:spPr bwMode="auto">
          <a:xfrm>
            <a:off x="2841492" y="3065027"/>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Symbol" pitchFamily="18" charset="2"/>
              </a:rPr>
              <a:t>Æ </a:t>
            </a:r>
            <a:r>
              <a:rPr lang="fr-FR" altLang="fr-FR" sz="1400">
                <a:latin typeface="Arial" charset="0"/>
              </a:rPr>
              <a:t>0,05</a:t>
            </a:r>
          </a:p>
        </p:txBody>
      </p:sp>
      <p:sp>
        <p:nvSpPr>
          <p:cNvPr id="85" name="Rectangle 38"/>
          <p:cNvSpPr>
            <a:spLocks noChangeArrowheads="1"/>
          </p:cNvSpPr>
          <p:nvPr/>
        </p:nvSpPr>
        <p:spPr bwMode="auto">
          <a:xfrm>
            <a:off x="2558917" y="3065027"/>
            <a:ext cx="2559278"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6" name="Line 39"/>
          <p:cNvSpPr>
            <a:spLocks noChangeShapeType="1"/>
          </p:cNvSpPr>
          <p:nvPr/>
        </p:nvSpPr>
        <p:spPr bwMode="auto">
          <a:xfrm>
            <a:off x="2857367" y="306502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7" name="Line 40"/>
          <p:cNvSpPr>
            <a:spLocks noChangeShapeType="1"/>
          </p:cNvSpPr>
          <p:nvPr/>
        </p:nvSpPr>
        <p:spPr bwMode="auto">
          <a:xfrm>
            <a:off x="3859079" y="306502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8" name="Group 615"/>
          <p:cNvGrpSpPr>
            <a:grpSpLocks/>
          </p:cNvGrpSpPr>
          <p:nvPr/>
        </p:nvGrpSpPr>
        <p:grpSpPr bwMode="auto">
          <a:xfrm>
            <a:off x="2612892" y="3122177"/>
            <a:ext cx="190500" cy="190500"/>
            <a:chOff x="4360" y="1124"/>
            <a:chExt cx="120" cy="120"/>
          </a:xfrm>
        </p:grpSpPr>
        <p:sp>
          <p:nvSpPr>
            <p:cNvPr id="89" name="Oval 61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90" name="Line 61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 name="Line 61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2" name="Group 936"/>
          <p:cNvGrpSpPr>
            <a:grpSpLocks/>
          </p:cNvGrpSpPr>
          <p:nvPr/>
        </p:nvGrpSpPr>
        <p:grpSpPr bwMode="auto">
          <a:xfrm>
            <a:off x="3487604" y="3088840"/>
            <a:ext cx="268288" cy="244475"/>
            <a:chOff x="2150" y="139"/>
            <a:chExt cx="169" cy="154"/>
          </a:xfrm>
        </p:grpSpPr>
        <p:sp>
          <p:nvSpPr>
            <p:cNvPr id="93"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latin typeface="Arial" charset="0"/>
                </a:rPr>
                <a:t>A</a:t>
              </a:r>
            </a:p>
          </p:txBody>
        </p:sp>
        <p:sp>
          <p:nvSpPr>
            <p:cNvPr id="94"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sp>
        <p:nvSpPr>
          <p:cNvPr id="95" name="Line 40"/>
          <p:cNvSpPr>
            <a:spLocks noChangeShapeType="1"/>
          </p:cNvSpPr>
          <p:nvPr/>
        </p:nvSpPr>
        <p:spPr bwMode="auto">
          <a:xfrm>
            <a:off x="4144829" y="306502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6" name="Line 40"/>
          <p:cNvSpPr>
            <a:spLocks noChangeShapeType="1"/>
          </p:cNvSpPr>
          <p:nvPr/>
        </p:nvSpPr>
        <p:spPr bwMode="auto">
          <a:xfrm>
            <a:off x="4430579" y="306502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97" name="Connecteur droit avec flèche 96"/>
          <p:cNvCxnSpPr/>
          <p:nvPr/>
        </p:nvCxnSpPr>
        <p:spPr>
          <a:xfrm flipV="1">
            <a:off x="2277848" y="2768586"/>
            <a:ext cx="0" cy="43239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97"/>
          <p:cNvCxnSpPr>
            <a:stCxn id="85" idx="1"/>
          </p:cNvCxnSpPr>
          <p:nvPr/>
        </p:nvCxnSpPr>
        <p:spPr>
          <a:xfrm flipH="1" flipV="1">
            <a:off x="2277365" y="3211078"/>
            <a:ext cx="281552" cy="31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Freeform 42"/>
          <p:cNvSpPr>
            <a:spLocks/>
          </p:cNvSpPr>
          <p:nvPr/>
        </p:nvSpPr>
        <p:spPr bwMode="auto">
          <a:xfrm>
            <a:off x="6760463" y="2339206"/>
            <a:ext cx="198437" cy="240823"/>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0" name="Rectangle 1233"/>
          <p:cNvSpPr>
            <a:spLocks noChangeArrowheads="1"/>
          </p:cNvSpPr>
          <p:nvPr/>
        </p:nvSpPr>
        <p:spPr bwMode="auto">
          <a:xfrm>
            <a:off x="2926652" y="354540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1" name="Line 1234"/>
          <p:cNvSpPr>
            <a:spLocks noChangeShapeType="1"/>
          </p:cNvSpPr>
          <p:nvPr/>
        </p:nvSpPr>
        <p:spPr bwMode="auto">
          <a:xfrm flipV="1">
            <a:off x="3072702" y="3407291"/>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Freeform 1235"/>
          <p:cNvSpPr>
            <a:spLocks/>
          </p:cNvSpPr>
          <p:nvPr/>
        </p:nvSpPr>
        <p:spPr bwMode="auto">
          <a:xfrm>
            <a:off x="2996502" y="336760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3" name="Rectangle 1236"/>
          <p:cNvSpPr>
            <a:spLocks noChangeArrowheads="1"/>
          </p:cNvSpPr>
          <p:nvPr/>
        </p:nvSpPr>
        <p:spPr bwMode="auto">
          <a:xfrm>
            <a:off x="2921889" y="3539054"/>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T</a:t>
            </a:r>
            <a:endParaRPr lang="fr-FR" altLang="fr-FR" sz="1400" dirty="0">
              <a:latin typeface="Arial" charset="0"/>
            </a:endParaRPr>
          </a:p>
        </p:txBody>
      </p:sp>
      <p:sp>
        <p:nvSpPr>
          <p:cNvPr id="104" name="ZoneTexte 103"/>
          <p:cNvSpPr txBox="1"/>
          <p:nvPr/>
        </p:nvSpPr>
        <p:spPr>
          <a:xfrm>
            <a:off x="218601" y="998102"/>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(a)</a:t>
            </a:r>
            <a:endParaRPr lang="fr-FR" sz="1400" dirty="0">
              <a:latin typeface="Arial" panose="020B0604020202020204" pitchFamily="34" charset="0"/>
              <a:cs typeface="Arial" panose="020B0604020202020204" pitchFamily="34" charset="0"/>
            </a:endParaRPr>
          </a:p>
        </p:txBody>
      </p:sp>
      <p:sp>
        <p:nvSpPr>
          <p:cNvPr id="105" name="ZoneTexte 104"/>
          <p:cNvSpPr txBox="1"/>
          <p:nvPr/>
        </p:nvSpPr>
        <p:spPr>
          <a:xfrm>
            <a:off x="4420938" y="998102"/>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(b)</a:t>
            </a:r>
            <a:endParaRPr lang="fr-FR" sz="1400" dirty="0">
              <a:latin typeface="Arial" panose="020B0604020202020204" pitchFamily="34" charset="0"/>
              <a:cs typeface="Arial" panose="020B0604020202020204" pitchFamily="34" charset="0"/>
            </a:endParaRPr>
          </a:p>
        </p:txBody>
      </p:sp>
      <p:sp>
        <p:nvSpPr>
          <p:cNvPr id="106" name="ZoneTexte 105"/>
          <p:cNvSpPr txBox="1"/>
          <p:nvPr/>
        </p:nvSpPr>
        <p:spPr>
          <a:xfrm>
            <a:off x="6681752" y="880192"/>
            <a:ext cx="282450" cy="369332"/>
          </a:xfrm>
          <a:prstGeom prst="rect">
            <a:avLst/>
          </a:prstGeom>
          <a:noFill/>
        </p:spPr>
        <p:txBody>
          <a:bodyPr wrap="none" rtlCol="0">
            <a:spAutoFit/>
          </a:bodyPr>
          <a:lstStyle/>
          <a:p>
            <a:r>
              <a:rPr lang="fr-FR" dirty="0" smtClean="0"/>
              <a:t>L</a:t>
            </a:r>
            <a:endParaRPr lang="fr-FR" dirty="0"/>
          </a:p>
        </p:txBody>
      </p:sp>
      <p:sp>
        <p:nvSpPr>
          <p:cNvPr id="107" name="Line 22"/>
          <p:cNvSpPr>
            <a:spLocks noChangeShapeType="1"/>
          </p:cNvSpPr>
          <p:nvPr/>
        </p:nvSpPr>
        <p:spPr bwMode="auto">
          <a:xfrm flipV="1">
            <a:off x="1902699" y="1206763"/>
            <a:ext cx="0" cy="10144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Line 22"/>
          <p:cNvSpPr>
            <a:spLocks noChangeShapeType="1"/>
          </p:cNvSpPr>
          <p:nvPr/>
        </p:nvSpPr>
        <p:spPr bwMode="auto">
          <a:xfrm flipV="1">
            <a:off x="3209181" y="1211050"/>
            <a:ext cx="0" cy="10144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09" name="Connecteur droit avec flèche 108"/>
          <p:cNvCxnSpPr/>
          <p:nvPr/>
        </p:nvCxnSpPr>
        <p:spPr>
          <a:xfrm>
            <a:off x="1181989" y="1239605"/>
            <a:ext cx="72071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0" name="Connecteur droit avec flèche 109"/>
          <p:cNvCxnSpPr/>
          <p:nvPr/>
        </p:nvCxnSpPr>
        <p:spPr>
          <a:xfrm>
            <a:off x="2887060" y="1236240"/>
            <a:ext cx="360355"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2" name="Text Box 12"/>
          <p:cNvSpPr txBox="1">
            <a:spLocks noChangeArrowheads="1"/>
          </p:cNvSpPr>
          <p:nvPr/>
        </p:nvSpPr>
        <p:spPr bwMode="auto">
          <a:xfrm>
            <a:off x="6017852" y="2980309"/>
            <a:ext cx="168414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Cylindre nominal C</a:t>
            </a:r>
            <a:endParaRPr lang="fr-FR" altLang="fr-FR" sz="1800" dirty="0">
              <a:latin typeface="Calibri" pitchFamily="34" charset="0"/>
            </a:endParaRPr>
          </a:p>
        </p:txBody>
      </p:sp>
      <p:sp>
        <p:nvSpPr>
          <p:cNvPr id="113" name="Text Box 12"/>
          <p:cNvSpPr txBox="1">
            <a:spLocks noChangeArrowheads="1"/>
          </p:cNvSpPr>
          <p:nvPr/>
        </p:nvSpPr>
        <p:spPr bwMode="auto">
          <a:xfrm>
            <a:off x="7520191" y="2995862"/>
            <a:ext cx="124581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1800" dirty="0" smtClean="0">
                <a:latin typeface="Calibri" pitchFamily="34" charset="0"/>
              </a:rPr>
              <a:t>Cylindre réel C</a:t>
            </a:r>
            <a:endParaRPr lang="fr-FR" altLang="fr-FR" sz="1800" dirty="0">
              <a:latin typeface="Calibri" pitchFamily="34" charset="0"/>
            </a:endParaRPr>
          </a:p>
        </p:txBody>
      </p:sp>
      <p:sp>
        <p:nvSpPr>
          <p:cNvPr id="114" name="Line 57"/>
          <p:cNvSpPr>
            <a:spLocks noChangeShapeType="1"/>
          </p:cNvSpPr>
          <p:nvPr/>
        </p:nvSpPr>
        <p:spPr bwMode="auto">
          <a:xfrm flipH="1" flipV="1">
            <a:off x="7852518" y="1994997"/>
            <a:ext cx="131718" cy="9853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5" name="ZoneTexte 114"/>
          <p:cNvSpPr txBox="1"/>
          <p:nvPr/>
        </p:nvSpPr>
        <p:spPr>
          <a:xfrm>
            <a:off x="5099920" y="3076074"/>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116" name="ZoneTexte 19"/>
          <p:cNvSpPr txBox="1">
            <a:spLocks noChangeArrowheads="1"/>
          </p:cNvSpPr>
          <p:nvPr/>
        </p:nvSpPr>
        <p:spPr bwMode="auto">
          <a:xfrm>
            <a:off x="170580" y="3829799"/>
            <a:ext cx="91249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a:t>
            </a:r>
          </a:p>
          <a:p>
            <a:pPr marL="0" indent="0" eaLnBrk="1" hangingPunct="1">
              <a:defRPr/>
            </a:pPr>
            <a:r>
              <a:rPr lang="fr-FR" altLang="fr-FR" sz="1800" b="0" dirty="0" smtClean="0">
                <a:solidFill>
                  <a:srgbClr val="0070C0"/>
                </a:solidFill>
                <a:latin typeface="Comic Sans MS" pitchFamily="66" charset="0"/>
              </a:rPr>
              <a:t>Tertiaire : </a:t>
            </a:r>
            <a:r>
              <a:rPr lang="fr-FR" altLang="fr-FR" sz="1800" b="0" dirty="0">
                <a:latin typeface="Comic Sans MS" pitchFamily="66" charset="0"/>
              </a:rPr>
              <a:t>Cylindre </a:t>
            </a:r>
            <a:r>
              <a:rPr lang="fr-FR" altLang="fr-FR" sz="1800" b="0" dirty="0" smtClean="0">
                <a:latin typeface="Comic Sans MS" pitchFamily="66" charset="0"/>
              </a:rPr>
              <a:t>C, </a:t>
            </a:r>
            <a:r>
              <a:rPr lang="fr-FR" altLang="fr-FR" sz="1800" b="0" dirty="0">
                <a:latin typeface="Comic Sans MS" pitchFamily="66" charset="0"/>
              </a:rPr>
              <a:t>critère [GM] moindres carrés</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0,05 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Tree>
    <p:extLst>
      <p:ext uri="{BB962C8B-B14F-4D97-AF65-F5344CB8AC3E}">
        <p14:creationId xmlns:p14="http://schemas.microsoft.com/office/powerpoint/2010/main" val="3777236622"/>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05" name="Forme libre 11"/>
          <p:cNvSpPr>
            <a:spLocks/>
          </p:cNvSpPr>
          <p:nvPr/>
        </p:nvSpPr>
        <p:spPr bwMode="auto">
          <a:xfrm>
            <a:off x="680243" y="1935163"/>
            <a:ext cx="1790700" cy="1525588"/>
          </a:xfrm>
          <a:custGeom>
            <a:avLst/>
            <a:gdLst>
              <a:gd name="T0" fmla="*/ 3 w 2117460"/>
              <a:gd name="T1" fmla="*/ 2 h 1865256"/>
              <a:gd name="T2" fmla="*/ 3 w 2117460"/>
              <a:gd name="T3" fmla="*/ 2 h 1865256"/>
              <a:gd name="T4" fmla="*/ 3 w 2117460"/>
              <a:gd name="T5" fmla="*/ 2 h 1865256"/>
              <a:gd name="T6" fmla="*/ 3 w 2117460"/>
              <a:gd name="T7" fmla="*/ 2 h 1865256"/>
              <a:gd name="T8" fmla="*/ 3 w 2117460"/>
              <a:gd name="T9" fmla="*/ 2 h 1865256"/>
              <a:gd name="T10" fmla="*/ 3 w 2117460"/>
              <a:gd name="T11" fmla="*/ 2 h 1865256"/>
              <a:gd name="T12" fmla="*/ 3 w 2117460"/>
              <a:gd name="T13" fmla="*/ 2 h 1865256"/>
              <a:gd name="T14" fmla="*/ 3 w 2117460"/>
              <a:gd name="T15" fmla="*/ 2 h 1865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17460" h="1865256">
                <a:moveTo>
                  <a:pt x="189858" y="70614"/>
                </a:moveTo>
                <a:cubicBezTo>
                  <a:pt x="-109191" y="157837"/>
                  <a:pt x="36500" y="391708"/>
                  <a:pt x="28832" y="645708"/>
                </a:cubicBezTo>
                <a:cubicBezTo>
                  <a:pt x="21164" y="899708"/>
                  <a:pt x="-27720" y="1392373"/>
                  <a:pt x="143850" y="1594614"/>
                </a:cubicBezTo>
                <a:cubicBezTo>
                  <a:pt x="315420" y="1796856"/>
                  <a:pt x="773578" y="1838070"/>
                  <a:pt x="1058250" y="1859157"/>
                </a:cubicBezTo>
                <a:cubicBezTo>
                  <a:pt x="1342922" y="1880244"/>
                  <a:pt x="1676476" y="1849573"/>
                  <a:pt x="1851880" y="1721135"/>
                </a:cubicBezTo>
                <a:cubicBezTo>
                  <a:pt x="2027284" y="1592697"/>
                  <a:pt x="2095337" y="1330071"/>
                  <a:pt x="2110673" y="1088531"/>
                </a:cubicBezTo>
                <a:cubicBezTo>
                  <a:pt x="2126009" y="846991"/>
                  <a:pt x="2143261" y="292025"/>
                  <a:pt x="1823125" y="122372"/>
                </a:cubicBezTo>
                <a:cubicBezTo>
                  <a:pt x="1502989" y="-47281"/>
                  <a:pt x="488907" y="-16609"/>
                  <a:pt x="189858" y="70614"/>
                </a:cubicBezTo>
                <a:close/>
              </a:path>
            </a:pathLst>
          </a:custGeom>
          <a:solidFill>
            <a:srgbClr val="66FFFF"/>
          </a:solidFill>
          <a:ln>
            <a:noFill/>
          </a:ln>
          <a:extLst>
            <a:ext uri="{91240B29-F687-4F45-9708-019B960494DF}">
              <a14:hiddenLine xmlns:a14="http://schemas.microsoft.com/office/drawing/2010/main" w="12700" cap="flat" cmpd="sng" algn="ctr">
                <a:solidFill>
                  <a:srgbClr val="000000"/>
                </a:solidFill>
                <a:prstDash val="solid"/>
                <a:round/>
                <a:headEnd type="none" w="sm" len="sm"/>
                <a:tailEnd type="none" w="sm" len="sm"/>
              </a14:hiddenLine>
            </a:ext>
          </a:extLst>
        </p:spPr>
        <p:txBody>
          <a:bodyPr/>
          <a:lstStyle/>
          <a:p>
            <a:endParaRPr lang="fr-FR"/>
          </a:p>
        </p:txBody>
      </p:sp>
      <p:sp>
        <p:nvSpPr>
          <p:cNvPr id="24606" name="Ellipse 9"/>
          <p:cNvSpPr>
            <a:spLocks noChangeArrowheads="1"/>
          </p:cNvSpPr>
          <p:nvPr/>
        </p:nvSpPr>
        <p:spPr bwMode="auto">
          <a:xfrm>
            <a:off x="1031081" y="2120901"/>
            <a:ext cx="1184275" cy="1185862"/>
          </a:xfrm>
          <a:prstGeom prst="ellipse">
            <a:avLst/>
          </a:prstGeom>
          <a:solidFill>
            <a:schemeClr val="bg1"/>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4607" name="Arc 23"/>
          <p:cNvSpPr>
            <a:spLocks/>
          </p:cNvSpPr>
          <p:nvPr/>
        </p:nvSpPr>
        <p:spPr bwMode="auto">
          <a:xfrm>
            <a:off x="1085056" y="2457451"/>
            <a:ext cx="1068387" cy="842962"/>
          </a:xfrm>
          <a:custGeom>
            <a:avLst/>
            <a:gdLst>
              <a:gd name="T0" fmla="*/ 2147483647 w 43200"/>
              <a:gd name="T1" fmla="*/ 2147483647 h 34113"/>
              <a:gd name="T2" fmla="*/ 2147483647 w 43200"/>
              <a:gd name="T3" fmla="*/ 0 h 34113"/>
              <a:gd name="T4" fmla="*/ 2147483647 w 43200"/>
              <a:gd name="T5" fmla="*/ 2147483647 h 34113"/>
              <a:gd name="T6" fmla="*/ 0 60000 65536"/>
              <a:gd name="T7" fmla="*/ 0 60000 65536"/>
              <a:gd name="T8" fmla="*/ 0 60000 65536"/>
            </a:gdLst>
            <a:ahLst/>
            <a:cxnLst>
              <a:cxn ang="T6">
                <a:pos x="T0" y="T1"/>
              </a:cxn>
              <a:cxn ang="T7">
                <a:pos x="T2" y="T3"/>
              </a:cxn>
              <a:cxn ang="T8">
                <a:pos x="T4" y="T5"/>
              </a:cxn>
            </a:cxnLst>
            <a:rect l="0" t="0" r="r" b="b"/>
            <a:pathLst>
              <a:path w="43200" h="34113" fill="none"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path>
              <a:path w="43200" h="34113" stroke="0"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lnTo>
                  <a:pt x="21600" y="12513"/>
                </a:lnTo>
                <a:lnTo>
                  <a:pt x="39433" y="326"/>
                </a:lnTo>
                <a:close/>
              </a:path>
            </a:pathLst>
          </a:custGeom>
          <a:noFill/>
          <a:ln w="28575">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08" name="Line 24"/>
          <p:cNvSpPr>
            <a:spLocks noChangeShapeType="1"/>
          </p:cNvSpPr>
          <p:nvPr/>
        </p:nvSpPr>
        <p:spPr bwMode="auto">
          <a:xfrm>
            <a:off x="1186656" y="2460626"/>
            <a:ext cx="87312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09" name="Freeform 253"/>
          <p:cNvSpPr>
            <a:spLocks/>
          </p:cNvSpPr>
          <p:nvPr/>
        </p:nvSpPr>
        <p:spPr bwMode="auto">
          <a:xfrm>
            <a:off x="1512093" y="1795463"/>
            <a:ext cx="220663" cy="557213"/>
          </a:xfrm>
          <a:custGeom>
            <a:avLst/>
            <a:gdLst>
              <a:gd name="T0" fmla="*/ 2147483647 w 292"/>
              <a:gd name="T1" fmla="*/ 0 h 737"/>
              <a:gd name="T2" fmla="*/ 0 w 292"/>
              <a:gd name="T3" fmla="*/ 2147483647 h 737"/>
              <a:gd name="T4" fmla="*/ 2147483647 w 292"/>
              <a:gd name="T5" fmla="*/ 2147483647 h 737"/>
              <a:gd name="T6" fmla="*/ 2147483647 w 292"/>
              <a:gd name="T7" fmla="*/ 2147483647 h 737"/>
              <a:gd name="T8" fmla="*/ 2147483647 w 292"/>
              <a:gd name="T9" fmla="*/ 2147483647 h 737"/>
              <a:gd name="T10" fmla="*/ 2147483647 w 292"/>
              <a:gd name="T11" fmla="*/ 0 h 7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2" h="737">
                <a:moveTo>
                  <a:pt x="3" y="0"/>
                </a:moveTo>
                <a:lnTo>
                  <a:pt x="0" y="692"/>
                </a:lnTo>
                <a:lnTo>
                  <a:pt x="52" y="736"/>
                </a:lnTo>
                <a:lnTo>
                  <a:pt x="249" y="737"/>
                </a:lnTo>
                <a:lnTo>
                  <a:pt x="292" y="694"/>
                </a:lnTo>
                <a:lnTo>
                  <a:pt x="291" y="0"/>
                </a:lnTo>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4610" name="Group 254"/>
          <p:cNvGrpSpPr>
            <a:grpSpLocks/>
          </p:cNvGrpSpPr>
          <p:nvPr/>
        </p:nvGrpSpPr>
        <p:grpSpPr bwMode="auto">
          <a:xfrm>
            <a:off x="1553368" y="1814513"/>
            <a:ext cx="139700" cy="538163"/>
            <a:chOff x="4134" y="577"/>
            <a:chExt cx="186" cy="1343"/>
          </a:xfrm>
        </p:grpSpPr>
        <p:sp>
          <p:nvSpPr>
            <p:cNvPr id="24684" name="Line 255"/>
            <p:cNvSpPr>
              <a:spLocks noChangeShapeType="1"/>
            </p:cNvSpPr>
            <p:nvPr/>
          </p:nvSpPr>
          <p:spPr bwMode="auto">
            <a:xfrm>
              <a:off x="4134" y="577"/>
              <a:ext cx="0" cy="13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85" name="Line 256"/>
            <p:cNvSpPr>
              <a:spLocks noChangeShapeType="1"/>
            </p:cNvSpPr>
            <p:nvPr/>
          </p:nvSpPr>
          <p:spPr bwMode="auto">
            <a:xfrm>
              <a:off x="4320" y="577"/>
              <a:ext cx="0" cy="13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24611" name="Line 257"/>
          <p:cNvSpPr>
            <a:spLocks noChangeShapeType="1"/>
          </p:cNvSpPr>
          <p:nvPr/>
        </p:nvSpPr>
        <p:spPr bwMode="auto">
          <a:xfrm>
            <a:off x="1513681" y="1814513"/>
            <a:ext cx="219075"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12" name="Line 258"/>
          <p:cNvSpPr>
            <a:spLocks noChangeShapeType="1"/>
          </p:cNvSpPr>
          <p:nvPr/>
        </p:nvSpPr>
        <p:spPr bwMode="auto">
          <a:xfrm>
            <a:off x="1513681" y="2317751"/>
            <a:ext cx="2190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13" name="Rectangle 259"/>
          <p:cNvSpPr>
            <a:spLocks noChangeArrowheads="1"/>
          </p:cNvSpPr>
          <p:nvPr/>
        </p:nvSpPr>
        <p:spPr bwMode="auto">
          <a:xfrm>
            <a:off x="1405731" y="1541463"/>
            <a:ext cx="434975" cy="254000"/>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614" name="ZoneTexte 13"/>
          <p:cNvSpPr txBox="1">
            <a:spLocks noChangeArrowheads="1"/>
          </p:cNvSpPr>
          <p:nvPr/>
        </p:nvSpPr>
        <p:spPr bwMode="auto">
          <a:xfrm>
            <a:off x="152400" y="687388"/>
            <a:ext cx="376017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panose="020B0604020202020204" pitchFamily="34" charset="0"/>
                <a:cs typeface="Arial" panose="020B0604020202020204" pitchFamily="34" charset="0"/>
              </a:rPr>
              <a:t>L'orientation est assurée par la vis, indépendamment de la position du plan</a:t>
            </a:r>
          </a:p>
        </p:txBody>
      </p:sp>
      <p:sp>
        <p:nvSpPr>
          <p:cNvPr id="24637" name="Line 3"/>
          <p:cNvSpPr>
            <a:spLocks noChangeShapeType="1"/>
          </p:cNvSpPr>
          <p:nvPr/>
        </p:nvSpPr>
        <p:spPr bwMode="auto">
          <a:xfrm>
            <a:off x="1623218" y="4509568"/>
            <a:ext cx="2289356"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38" name="Line 5"/>
          <p:cNvSpPr>
            <a:spLocks noChangeShapeType="1"/>
          </p:cNvSpPr>
          <p:nvPr/>
        </p:nvSpPr>
        <p:spPr bwMode="auto">
          <a:xfrm flipV="1">
            <a:off x="1379537" y="4285729"/>
            <a:ext cx="0" cy="779463"/>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39" name="Text Box 6"/>
          <p:cNvSpPr txBox="1">
            <a:spLocks noChangeArrowheads="1"/>
          </p:cNvSpPr>
          <p:nvPr/>
        </p:nvSpPr>
        <p:spPr bwMode="auto">
          <a:xfrm rot="-5400000">
            <a:off x="914399" y="4534968"/>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10</a:t>
            </a:r>
          </a:p>
        </p:txBody>
      </p:sp>
      <p:sp>
        <p:nvSpPr>
          <p:cNvPr id="24640" name="Rectangle 7"/>
          <p:cNvSpPr>
            <a:spLocks noChangeArrowheads="1"/>
          </p:cNvSpPr>
          <p:nvPr/>
        </p:nvSpPr>
        <p:spPr bwMode="auto">
          <a:xfrm>
            <a:off x="944562" y="4484168"/>
            <a:ext cx="344670" cy="42068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645" name="Text Box 12"/>
          <p:cNvSpPr txBox="1">
            <a:spLocks noChangeArrowheads="1"/>
          </p:cNvSpPr>
          <p:nvPr/>
        </p:nvSpPr>
        <p:spPr bwMode="auto">
          <a:xfrm>
            <a:off x="4597862" y="3962673"/>
            <a:ext cx="244535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Calibri" pitchFamily="34" charset="0"/>
              </a:rPr>
              <a:t>Plan </a:t>
            </a:r>
            <a:r>
              <a:rPr lang="fr-FR" altLang="fr-FR" sz="1800" dirty="0" smtClean="0">
                <a:latin typeface="Calibri" pitchFamily="34" charset="0"/>
              </a:rPr>
              <a:t>associé par [GE], décalé de </a:t>
            </a:r>
            <a:r>
              <a:rPr lang="fr-FR" altLang="fr-FR" sz="1800" dirty="0" smtClean="0">
                <a:latin typeface="Symbol" panose="05050102010706020507" pitchFamily="18" charset="2"/>
              </a:rPr>
              <a:t>d</a:t>
            </a:r>
            <a:r>
              <a:rPr lang="fr-FR" altLang="fr-FR" sz="1800" dirty="0" smtClean="0">
                <a:latin typeface="Calibri" pitchFamily="34" charset="0"/>
              </a:rPr>
              <a:t> par rapport  au plan nominal B</a:t>
            </a:r>
            <a:endParaRPr lang="fr-FR" altLang="fr-FR" sz="1800" dirty="0">
              <a:latin typeface="Calibri" pitchFamily="34" charset="0"/>
            </a:endParaRPr>
          </a:p>
        </p:txBody>
      </p:sp>
      <p:sp>
        <p:nvSpPr>
          <p:cNvPr id="24646" name="Line 13"/>
          <p:cNvSpPr>
            <a:spLocks noChangeShapeType="1"/>
          </p:cNvSpPr>
          <p:nvPr/>
        </p:nvSpPr>
        <p:spPr bwMode="auto">
          <a:xfrm flipH="1">
            <a:off x="3692123" y="4397649"/>
            <a:ext cx="815582" cy="88084"/>
          </a:xfrm>
          <a:prstGeom prst="line">
            <a:avLst/>
          </a:prstGeom>
          <a:noFill/>
          <a:ln w="12700">
            <a:solidFill>
              <a:srgbClr val="0070C0"/>
            </a:solidFill>
            <a:round/>
            <a:headEnd type="non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47" name="Line 14"/>
          <p:cNvSpPr>
            <a:spLocks noChangeShapeType="1"/>
          </p:cNvSpPr>
          <p:nvPr/>
        </p:nvSpPr>
        <p:spPr bwMode="auto">
          <a:xfrm>
            <a:off x="1320799" y="4303193"/>
            <a:ext cx="2440043" cy="0"/>
          </a:xfrm>
          <a:prstGeom prst="line">
            <a:avLst/>
          </a:prstGeom>
          <a:noFill/>
          <a:ln w="19050">
            <a:solidFill>
              <a:srgbClr val="FF0000"/>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50" name="Text Box 20"/>
          <p:cNvSpPr txBox="1">
            <a:spLocks noChangeArrowheads="1"/>
          </p:cNvSpPr>
          <p:nvPr/>
        </p:nvSpPr>
        <p:spPr bwMode="auto">
          <a:xfrm>
            <a:off x="1301932" y="6123915"/>
            <a:ext cx="332978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solidFill>
                  <a:srgbClr val="FF0000"/>
                </a:solidFill>
                <a:latin typeface="Calibri" pitchFamily="34" charset="0"/>
              </a:rPr>
              <a:t>Secteur cylindrique d'angle 70</a:t>
            </a:r>
            <a:r>
              <a:rPr lang="fr-FR" altLang="fr-FR" sz="1800" dirty="0" smtClean="0">
                <a:solidFill>
                  <a:srgbClr val="FF0000"/>
                </a:solidFill>
                <a:latin typeface="Calibri" pitchFamily="34" charset="0"/>
              </a:rPr>
              <a:t>°</a:t>
            </a:r>
            <a:endParaRPr lang="fr-FR" altLang="fr-FR" sz="1800" dirty="0">
              <a:solidFill>
                <a:srgbClr val="FF0000"/>
              </a:solidFill>
              <a:latin typeface="Calibri" pitchFamily="34" charset="0"/>
            </a:endParaRPr>
          </a:p>
        </p:txBody>
      </p:sp>
      <p:sp>
        <p:nvSpPr>
          <p:cNvPr id="24652" name="Freeform 65"/>
          <p:cNvSpPr>
            <a:spLocks/>
          </p:cNvSpPr>
          <p:nvPr/>
        </p:nvSpPr>
        <p:spPr bwMode="auto">
          <a:xfrm rot="-486843">
            <a:off x="1814262" y="4466364"/>
            <a:ext cx="1769085" cy="1389063"/>
          </a:xfrm>
          <a:custGeom>
            <a:avLst/>
            <a:gdLst>
              <a:gd name="T0" fmla="*/ 2147483647 w 10000"/>
              <a:gd name="T1" fmla="*/ 214748364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2147483647 h 10000"/>
              <a:gd name="T32" fmla="*/ 2147483647 w 10000"/>
              <a:gd name="T33" fmla="*/ 2147483647 h 10000"/>
              <a:gd name="T34" fmla="*/ 2147483647 w 10000"/>
              <a:gd name="T35" fmla="*/ 2147483647 h 10000"/>
              <a:gd name="T36" fmla="*/ 2147483647 w 10000"/>
              <a:gd name="T37" fmla="*/ 2147483647 h 10000"/>
              <a:gd name="T38" fmla="*/ 2147483647 w 10000"/>
              <a:gd name="T39" fmla="*/ 2147483647 h 10000"/>
              <a:gd name="T40" fmla="*/ 2147483647 w 10000"/>
              <a:gd name="T41" fmla="*/ 2147483647 h 10000"/>
              <a:gd name="T42" fmla="*/ 2147483647 w 10000"/>
              <a:gd name="T43" fmla="*/ 2147483647 h 10000"/>
              <a:gd name="T44" fmla="*/ 2147483647 w 10000"/>
              <a:gd name="T45" fmla="*/ 2147483647 h 100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000" h="10000">
                <a:moveTo>
                  <a:pt x="914" y="563"/>
                </a:moveTo>
                <a:cubicBezTo>
                  <a:pt x="646" y="778"/>
                  <a:pt x="548" y="299"/>
                  <a:pt x="425" y="651"/>
                </a:cubicBezTo>
                <a:cubicBezTo>
                  <a:pt x="302" y="1002"/>
                  <a:pt x="241" y="1941"/>
                  <a:pt x="176" y="2673"/>
                </a:cubicBezTo>
                <a:cubicBezTo>
                  <a:pt x="102" y="3392"/>
                  <a:pt x="-36" y="4376"/>
                  <a:pt x="10" y="4992"/>
                </a:cubicBezTo>
                <a:cubicBezTo>
                  <a:pt x="66" y="5621"/>
                  <a:pt x="250" y="5928"/>
                  <a:pt x="444" y="6375"/>
                </a:cubicBezTo>
                <a:cubicBezTo>
                  <a:pt x="647" y="6820"/>
                  <a:pt x="970" y="7265"/>
                  <a:pt x="1192" y="7654"/>
                </a:cubicBezTo>
                <a:cubicBezTo>
                  <a:pt x="1405" y="8031"/>
                  <a:pt x="1432" y="8397"/>
                  <a:pt x="1746" y="8706"/>
                </a:cubicBezTo>
                <a:cubicBezTo>
                  <a:pt x="2070" y="9001"/>
                  <a:pt x="2550" y="9300"/>
                  <a:pt x="3095" y="9494"/>
                </a:cubicBezTo>
                <a:cubicBezTo>
                  <a:pt x="3631" y="9687"/>
                  <a:pt x="4434" y="9825"/>
                  <a:pt x="5008" y="9881"/>
                </a:cubicBezTo>
                <a:cubicBezTo>
                  <a:pt x="5580" y="9949"/>
                  <a:pt x="6051" y="10098"/>
                  <a:pt x="6549" y="9905"/>
                </a:cubicBezTo>
                <a:cubicBezTo>
                  <a:pt x="7039" y="9722"/>
                  <a:pt x="7547" y="9174"/>
                  <a:pt x="7991" y="8740"/>
                </a:cubicBezTo>
                <a:cubicBezTo>
                  <a:pt x="8425" y="8294"/>
                  <a:pt x="8886" y="7734"/>
                  <a:pt x="9183" y="7312"/>
                </a:cubicBezTo>
                <a:cubicBezTo>
                  <a:pt x="9478" y="6888"/>
                  <a:pt x="9644" y="6729"/>
                  <a:pt x="9737" y="6181"/>
                </a:cubicBezTo>
                <a:cubicBezTo>
                  <a:pt x="9829" y="5632"/>
                  <a:pt x="9682" y="4557"/>
                  <a:pt x="9727" y="3998"/>
                </a:cubicBezTo>
                <a:cubicBezTo>
                  <a:pt x="9773" y="3438"/>
                  <a:pt x="10041" y="3256"/>
                  <a:pt x="9995" y="2776"/>
                </a:cubicBezTo>
                <a:cubicBezTo>
                  <a:pt x="9949" y="2307"/>
                  <a:pt x="9718" y="2321"/>
                  <a:pt x="9352" y="2125"/>
                </a:cubicBezTo>
                <a:cubicBezTo>
                  <a:pt x="8987" y="1929"/>
                  <a:pt x="8246" y="1600"/>
                  <a:pt x="7802" y="1600"/>
                </a:cubicBezTo>
                <a:cubicBezTo>
                  <a:pt x="7350" y="1611"/>
                  <a:pt x="7191" y="1344"/>
                  <a:pt x="6808" y="1165"/>
                </a:cubicBezTo>
                <a:cubicBezTo>
                  <a:pt x="6425" y="986"/>
                  <a:pt x="5803" y="555"/>
                  <a:pt x="5503" y="523"/>
                </a:cubicBezTo>
                <a:cubicBezTo>
                  <a:pt x="5203" y="493"/>
                  <a:pt x="5350" y="637"/>
                  <a:pt x="4945" y="555"/>
                </a:cubicBezTo>
                <a:cubicBezTo>
                  <a:pt x="4540" y="473"/>
                  <a:pt x="3528" y="205"/>
                  <a:pt x="3075" y="33"/>
                </a:cubicBezTo>
                <a:cubicBezTo>
                  <a:pt x="2622" y="-138"/>
                  <a:pt x="2708" y="407"/>
                  <a:pt x="2348" y="495"/>
                </a:cubicBezTo>
                <a:cubicBezTo>
                  <a:pt x="1988" y="583"/>
                  <a:pt x="1376" y="352"/>
                  <a:pt x="914" y="563"/>
                </a:cubicBezTo>
                <a:close/>
              </a:path>
            </a:pathLst>
          </a:custGeom>
          <a:solidFill>
            <a:srgbClr val="FFFF99"/>
          </a:solidFill>
          <a:ln w="28575" cap="flat" cmpd="sng">
            <a:solidFill>
              <a:schemeClr val="tx1"/>
            </a:solidFill>
            <a:prstDash val="solid"/>
            <a:round/>
            <a:headEnd type="none" w="sm" len="sm"/>
            <a:tailEnd type="none" w="sm" len="sm"/>
          </a:ln>
        </p:spPr>
        <p:txBody>
          <a:bodyPr wrap="none" anchor="ctr"/>
          <a:lstStyle/>
          <a:p>
            <a:endParaRPr lang="fr-FR"/>
          </a:p>
        </p:txBody>
      </p:sp>
      <p:sp>
        <p:nvSpPr>
          <p:cNvPr id="24654" name="Line 4"/>
          <p:cNvSpPr>
            <a:spLocks noChangeShapeType="1"/>
          </p:cNvSpPr>
          <p:nvPr/>
        </p:nvSpPr>
        <p:spPr bwMode="auto">
          <a:xfrm>
            <a:off x="1243012" y="5065193"/>
            <a:ext cx="2616873" cy="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Arc 17"/>
          <p:cNvSpPr/>
          <p:nvPr/>
        </p:nvSpPr>
        <p:spPr bwMode="auto">
          <a:xfrm rot="5400000">
            <a:off x="1733744" y="4257343"/>
            <a:ext cx="1839913" cy="1893231"/>
          </a:xfrm>
          <a:prstGeom prst="arc">
            <a:avLst>
              <a:gd name="adj1" fmla="val 19697670"/>
              <a:gd name="adj2" fmla="val 1755734"/>
            </a:avLst>
          </a:prstGeom>
          <a:noFill/>
          <a:ln w="12700" cap="flat" cmpd="sng" algn="ctr">
            <a:solidFill>
              <a:srgbClr val="FF0000"/>
            </a:solidFill>
            <a:prstDash val="solid"/>
            <a:round/>
            <a:headEnd type="arrow" w="sm" len="sm"/>
            <a:tailEnd type="arrow" w="sm" len="sm"/>
          </a:ln>
          <a:effectLst/>
          <a:extLst/>
        </p:spPr>
        <p:txBody>
          <a:bodyPr/>
          <a:lstStyle/>
          <a:p>
            <a:pPr eaLnBrk="0" hangingPunct="0">
              <a:defRPr/>
            </a:pPr>
            <a:endParaRPr lang="fr-FR" sz="2400">
              <a:latin typeface="Arial" pitchFamily="34" charset="0"/>
            </a:endParaRPr>
          </a:p>
        </p:txBody>
      </p:sp>
      <p:cxnSp>
        <p:nvCxnSpPr>
          <p:cNvPr id="24657" name="Connecteur droit 21"/>
          <p:cNvCxnSpPr>
            <a:cxnSpLocks noChangeShapeType="1"/>
          </p:cNvCxnSpPr>
          <p:nvPr/>
        </p:nvCxnSpPr>
        <p:spPr bwMode="auto">
          <a:xfrm>
            <a:off x="1373187" y="5901805"/>
            <a:ext cx="158286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58" name="Line 5"/>
          <p:cNvSpPr>
            <a:spLocks noChangeShapeType="1"/>
          </p:cNvSpPr>
          <p:nvPr/>
        </p:nvSpPr>
        <p:spPr bwMode="auto">
          <a:xfrm flipV="1">
            <a:off x="1379537" y="5066779"/>
            <a:ext cx="0" cy="8350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59" name="Text Box 6"/>
          <p:cNvSpPr txBox="1">
            <a:spLocks noChangeArrowheads="1"/>
          </p:cNvSpPr>
          <p:nvPr/>
        </p:nvSpPr>
        <p:spPr bwMode="auto">
          <a:xfrm rot="-5400000">
            <a:off x="922337" y="5309668"/>
            <a:ext cx="41910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24660" name="Rectangle 7"/>
          <p:cNvSpPr>
            <a:spLocks noChangeArrowheads="1"/>
          </p:cNvSpPr>
          <p:nvPr/>
        </p:nvSpPr>
        <p:spPr bwMode="auto">
          <a:xfrm>
            <a:off x="957262" y="5274743"/>
            <a:ext cx="344670" cy="42068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664" name="Rectangle 2"/>
          <p:cNvSpPr>
            <a:spLocks noChangeArrowheads="1"/>
          </p:cNvSpPr>
          <p:nvPr/>
        </p:nvSpPr>
        <p:spPr bwMode="auto">
          <a:xfrm>
            <a:off x="1315243" y="2327276"/>
            <a:ext cx="558800" cy="133350"/>
          </a:xfrm>
          <a:prstGeom prst="rect">
            <a:avLst/>
          </a:prstGeom>
          <a:solidFill>
            <a:srgbClr val="FFCC00"/>
          </a:solidFill>
          <a:ln w="12700" algn="ctr">
            <a:solidFill>
              <a:schemeClr val="tx1"/>
            </a:solidFill>
            <a:round/>
            <a:headEnd type="none" w="sm" len="sm"/>
            <a:tailEnd type="none" w="sm" len="sm"/>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24665" name="ZoneTexte 3"/>
          <p:cNvSpPr txBox="1">
            <a:spLocks noChangeArrowheads="1"/>
          </p:cNvSpPr>
          <p:nvPr/>
        </p:nvSpPr>
        <p:spPr bwMode="auto">
          <a:xfrm>
            <a:off x="2555081" y="1966913"/>
            <a:ext cx="898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Cale</a:t>
            </a:r>
          </a:p>
        </p:txBody>
      </p:sp>
      <p:cxnSp>
        <p:nvCxnSpPr>
          <p:cNvPr id="24666" name="Connecteur droit avec flèche 5"/>
          <p:cNvCxnSpPr>
            <a:cxnSpLocks noChangeShapeType="1"/>
            <a:stCxn id="24665" idx="1"/>
            <a:endCxn id="24664" idx="3"/>
          </p:cNvCxnSpPr>
          <p:nvPr/>
        </p:nvCxnSpPr>
        <p:spPr bwMode="auto">
          <a:xfrm flipH="1">
            <a:off x="1874043" y="2152651"/>
            <a:ext cx="681038" cy="2413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9" name="Rectangle 59"/>
          <p:cNvSpPr>
            <a:spLocks noChangeArrowheads="1"/>
          </p:cNvSpPr>
          <p:nvPr/>
        </p:nvSpPr>
        <p:spPr bwMode="auto">
          <a:xfrm>
            <a:off x="152400" y="79375"/>
            <a:ext cx="285494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CYLINDRE | PLAN</a:t>
            </a:r>
            <a:endParaRPr lang="fr-FR" altLang="fr-FR" sz="2400" b="1" dirty="0">
              <a:latin typeface="Arial" charset="0"/>
            </a:endParaRPr>
          </a:p>
        </p:txBody>
      </p:sp>
      <p:cxnSp>
        <p:nvCxnSpPr>
          <p:cNvPr id="3" name="Connecteur droit avec flèche 2"/>
          <p:cNvCxnSpPr/>
          <p:nvPr/>
        </p:nvCxnSpPr>
        <p:spPr>
          <a:xfrm>
            <a:off x="18740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8" name="Connecteur droit avec flèche 107"/>
          <p:cNvCxnSpPr/>
          <p:nvPr/>
        </p:nvCxnSpPr>
        <p:spPr>
          <a:xfrm flipV="1">
            <a:off x="1874043" y="460958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1" name="Connecteur droit avec flèche 110"/>
          <p:cNvCxnSpPr/>
          <p:nvPr/>
        </p:nvCxnSpPr>
        <p:spPr>
          <a:xfrm>
            <a:off x="20264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p:cNvCxnSpPr/>
          <p:nvPr/>
        </p:nvCxnSpPr>
        <p:spPr>
          <a:xfrm flipV="1">
            <a:off x="2026443" y="4619105"/>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3" name="Connecteur droit avec flèche 112"/>
          <p:cNvCxnSpPr/>
          <p:nvPr/>
        </p:nvCxnSpPr>
        <p:spPr>
          <a:xfrm>
            <a:off x="21788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4" name="Connecteur droit avec flèche 113"/>
          <p:cNvCxnSpPr/>
          <p:nvPr/>
        </p:nvCxnSpPr>
        <p:spPr>
          <a:xfrm flipV="1">
            <a:off x="2178843" y="4581005"/>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0" name="Connecteur droit avec flèche 119"/>
          <p:cNvCxnSpPr/>
          <p:nvPr/>
        </p:nvCxnSpPr>
        <p:spPr>
          <a:xfrm>
            <a:off x="23312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1" name="Connecteur droit avec flèche 120"/>
          <p:cNvCxnSpPr/>
          <p:nvPr/>
        </p:nvCxnSpPr>
        <p:spPr>
          <a:xfrm flipV="1">
            <a:off x="2331243" y="45143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2" name="Connecteur droit avec flèche 121"/>
          <p:cNvCxnSpPr/>
          <p:nvPr/>
        </p:nvCxnSpPr>
        <p:spPr>
          <a:xfrm>
            <a:off x="24836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Connecteur droit avec flèche 122"/>
          <p:cNvCxnSpPr/>
          <p:nvPr/>
        </p:nvCxnSpPr>
        <p:spPr>
          <a:xfrm flipV="1">
            <a:off x="2483643" y="453338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4" name="Connecteur droit avec flèche 123"/>
          <p:cNvCxnSpPr/>
          <p:nvPr/>
        </p:nvCxnSpPr>
        <p:spPr>
          <a:xfrm>
            <a:off x="26360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5" name="Connecteur droit avec flèche 124"/>
          <p:cNvCxnSpPr/>
          <p:nvPr/>
        </p:nvCxnSpPr>
        <p:spPr>
          <a:xfrm flipV="1">
            <a:off x="2636043" y="45524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6" name="Connecteur droit avec flèche 125"/>
          <p:cNvCxnSpPr/>
          <p:nvPr/>
        </p:nvCxnSpPr>
        <p:spPr>
          <a:xfrm>
            <a:off x="27884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Connecteur droit avec flèche 126"/>
          <p:cNvCxnSpPr/>
          <p:nvPr/>
        </p:nvCxnSpPr>
        <p:spPr>
          <a:xfrm flipV="1">
            <a:off x="2788443" y="457148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8" name="Connecteur droit avec flèche 127"/>
          <p:cNvCxnSpPr/>
          <p:nvPr/>
        </p:nvCxnSpPr>
        <p:spPr>
          <a:xfrm>
            <a:off x="29408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9" name="Connecteur droit avec flèche 128"/>
          <p:cNvCxnSpPr/>
          <p:nvPr/>
        </p:nvCxnSpPr>
        <p:spPr>
          <a:xfrm flipV="1">
            <a:off x="2940843" y="45905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0" name="Connecteur droit avec flèche 129"/>
          <p:cNvCxnSpPr/>
          <p:nvPr/>
        </p:nvCxnSpPr>
        <p:spPr>
          <a:xfrm>
            <a:off x="30932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1" name="Connecteur droit avec flèche 130"/>
          <p:cNvCxnSpPr/>
          <p:nvPr/>
        </p:nvCxnSpPr>
        <p:spPr>
          <a:xfrm flipV="1">
            <a:off x="3093243" y="460958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2" name="Connecteur droit avec flèche 131"/>
          <p:cNvCxnSpPr/>
          <p:nvPr/>
        </p:nvCxnSpPr>
        <p:spPr>
          <a:xfrm>
            <a:off x="32456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3" name="Connecteur droit avec flèche 132"/>
          <p:cNvCxnSpPr/>
          <p:nvPr/>
        </p:nvCxnSpPr>
        <p:spPr>
          <a:xfrm flipV="1">
            <a:off x="3245643" y="46286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4" name="Connecteur droit avec flèche 133"/>
          <p:cNvCxnSpPr/>
          <p:nvPr/>
        </p:nvCxnSpPr>
        <p:spPr>
          <a:xfrm>
            <a:off x="3398043" y="428573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5" name="Connecteur droit avec flèche 134"/>
          <p:cNvCxnSpPr/>
          <p:nvPr/>
        </p:nvCxnSpPr>
        <p:spPr>
          <a:xfrm flipV="1">
            <a:off x="3398043" y="4647680"/>
            <a:ext cx="0" cy="2238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6" name="Text Box 12"/>
          <p:cNvSpPr txBox="1">
            <a:spLocks noChangeArrowheads="1"/>
          </p:cNvSpPr>
          <p:nvPr/>
        </p:nvSpPr>
        <p:spPr bwMode="auto">
          <a:xfrm>
            <a:off x="2668586" y="3740944"/>
            <a:ext cx="168414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Plan nominal B</a:t>
            </a:r>
            <a:endParaRPr lang="fr-FR" altLang="fr-FR" sz="1800" dirty="0">
              <a:latin typeface="Calibri" pitchFamily="34" charset="0"/>
            </a:endParaRPr>
          </a:p>
        </p:txBody>
      </p:sp>
      <p:cxnSp>
        <p:nvCxnSpPr>
          <p:cNvPr id="5" name="Connecteur droit avec flèche 4"/>
          <p:cNvCxnSpPr/>
          <p:nvPr/>
        </p:nvCxnSpPr>
        <p:spPr>
          <a:xfrm>
            <a:off x="3421856" y="4110276"/>
            <a:ext cx="63500" cy="1929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Ellipse 5"/>
          <p:cNvSpPr/>
          <p:nvPr/>
        </p:nvSpPr>
        <p:spPr>
          <a:xfrm>
            <a:off x="1804193" y="4222230"/>
            <a:ext cx="1718446" cy="167005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 name="Connecteur droit 7"/>
          <p:cNvCxnSpPr/>
          <p:nvPr/>
        </p:nvCxnSpPr>
        <p:spPr>
          <a:xfrm flipH="1">
            <a:off x="2153444" y="5066780"/>
            <a:ext cx="485775" cy="9798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8" name="Connecteur droit 137"/>
          <p:cNvCxnSpPr/>
          <p:nvPr/>
        </p:nvCxnSpPr>
        <p:spPr>
          <a:xfrm>
            <a:off x="2647949" y="5047210"/>
            <a:ext cx="485775" cy="97986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9" name="Text Box 12"/>
          <p:cNvSpPr txBox="1">
            <a:spLocks noChangeArrowheads="1"/>
          </p:cNvSpPr>
          <p:nvPr/>
        </p:nvSpPr>
        <p:spPr bwMode="auto">
          <a:xfrm>
            <a:off x="587374" y="3506678"/>
            <a:ext cx="168414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Cylindre nominal A</a:t>
            </a:r>
            <a:endParaRPr lang="fr-FR" altLang="fr-FR" sz="1800" dirty="0">
              <a:latin typeface="Calibri" pitchFamily="34" charset="0"/>
            </a:endParaRPr>
          </a:p>
        </p:txBody>
      </p:sp>
      <p:cxnSp>
        <p:nvCxnSpPr>
          <p:cNvPr id="12" name="Connecteur droit avec flèche 11"/>
          <p:cNvCxnSpPr/>
          <p:nvPr/>
        </p:nvCxnSpPr>
        <p:spPr>
          <a:xfrm>
            <a:off x="1725088" y="3962673"/>
            <a:ext cx="745855" cy="25955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595" name="Freeform 55"/>
          <p:cNvSpPr>
            <a:spLocks/>
          </p:cNvSpPr>
          <p:nvPr/>
        </p:nvSpPr>
        <p:spPr bwMode="auto">
          <a:xfrm>
            <a:off x="6518794" y="361611"/>
            <a:ext cx="545999" cy="307975"/>
          </a:xfrm>
          <a:custGeom>
            <a:avLst/>
            <a:gdLst>
              <a:gd name="T0" fmla="*/ 2147483647 w 210"/>
              <a:gd name="T1" fmla="*/ 0 h 296"/>
              <a:gd name="T2" fmla="*/ 0 w 210"/>
              <a:gd name="T3" fmla="*/ 0 h 296"/>
              <a:gd name="T4" fmla="*/ 0 w 210"/>
              <a:gd name="T5" fmla="*/ 2147483647 h 296"/>
              <a:gd name="T6" fmla="*/ 0 60000 65536"/>
              <a:gd name="T7" fmla="*/ 0 60000 65536"/>
              <a:gd name="T8" fmla="*/ 0 60000 65536"/>
            </a:gdLst>
            <a:ahLst/>
            <a:cxnLst>
              <a:cxn ang="T6">
                <a:pos x="T0" y="T1"/>
              </a:cxn>
              <a:cxn ang="T7">
                <a:pos x="T2" y="T3"/>
              </a:cxn>
              <a:cxn ang="T8">
                <a:pos x="T4" y="T5"/>
              </a:cxn>
            </a:cxnLst>
            <a:rect l="0" t="0" r="r" b="b"/>
            <a:pathLst>
              <a:path w="210" h="296">
                <a:moveTo>
                  <a:pt x="210" y="0"/>
                </a:moveTo>
                <a:lnTo>
                  <a:pt x="0" y="0"/>
                </a:lnTo>
                <a:lnTo>
                  <a:pt x="0" y="296"/>
                </a:lnTo>
              </a:path>
            </a:pathLst>
          </a:custGeom>
          <a:noFill/>
          <a:ln w="12700" cap="flat" cmpd="sng">
            <a:solidFill>
              <a:schemeClr val="tx1"/>
            </a:solidFill>
            <a:prstDash val="solid"/>
            <a:round/>
            <a:headEnd type="none" w="sm" len="sm"/>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96" name="Line 56"/>
          <p:cNvSpPr>
            <a:spLocks noChangeShapeType="1"/>
          </p:cNvSpPr>
          <p:nvPr/>
        </p:nvSpPr>
        <p:spPr bwMode="auto">
          <a:xfrm flipV="1">
            <a:off x="7901140" y="742155"/>
            <a:ext cx="0" cy="1072358"/>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97" name="Text Box 57"/>
          <p:cNvSpPr txBox="1">
            <a:spLocks noChangeArrowheads="1"/>
          </p:cNvSpPr>
          <p:nvPr/>
        </p:nvSpPr>
        <p:spPr bwMode="auto">
          <a:xfrm rot="-5400000">
            <a:off x="7480490" y="1047115"/>
            <a:ext cx="4187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22</a:t>
            </a:r>
            <a:endParaRPr lang="fr-FR" altLang="fr-FR" sz="1800" dirty="0">
              <a:latin typeface="Calibri" pitchFamily="34" charset="0"/>
            </a:endParaRPr>
          </a:p>
        </p:txBody>
      </p:sp>
      <p:sp>
        <p:nvSpPr>
          <p:cNvPr id="24598" name="Rectangle 58"/>
          <p:cNvSpPr>
            <a:spLocks noChangeArrowheads="1"/>
          </p:cNvSpPr>
          <p:nvPr/>
        </p:nvSpPr>
        <p:spPr bwMode="auto">
          <a:xfrm>
            <a:off x="7504898" y="1039694"/>
            <a:ext cx="334962" cy="4206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599" name="Line 59"/>
          <p:cNvSpPr>
            <a:spLocks noChangeShapeType="1"/>
          </p:cNvSpPr>
          <p:nvPr/>
        </p:nvSpPr>
        <p:spPr bwMode="auto">
          <a:xfrm flipH="1">
            <a:off x="7394040" y="731136"/>
            <a:ext cx="6128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79" name="Arc 23"/>
          <p:cNvSpPr>
            <a:spLocks/>
          </p:cNvSpPr>
          <p:nvPr/>
        </p:nvSpPr>
        <p:spPr bwMode="auto">
          <a:xfrm>
            <a:off x="5096669" y="1273969"/>
            <a:ext cx="1781175" cy="1406525"/>
          </a:xfrm>
          <a:custGeom>
            <a:avLst/>
            <a:gdLst>
              <a:gd name="T0" fmla="*/ 2147483647 w 43200"/>
              <a:gd name="T1" fmla="*/ 2147483647 h 34113"/>
              <a:gd name="T2" fmla="*/ 2147483647 w 43200"/>
              <a:gd name="T3" fmla="*/ 0 h 34113"/>
              <a:gd name="T4" fmla="*/ 2147483647 w 43200"/>
              <a:gd name="T5" fmla="*/ 2147483647 h 34113"/>
              <a:gd name="T6" fmla="*/ 0 60000 65536"/>
              <a:gd name="T7" fmla="*/ 0 60000 65536"/>
              <a:gd name="T8" fmla="*/ 0 60000 65536"/>
            </a:gdLst>
            <a:ahLst/>
            <a:cxnLst>
              <a:cxn ang="T6">
                <a:pos x="T0" y="T1"/>
              </a:cxn>
              <a:cxn ang="T7">
                <a:pos x="T2" y="T3"/>
              </a:cxn>
              <a:cxn ang="T8">
                <a:pos x="T4" y="T5"/>
              </a:cxn>
            </a:cxnLst>
            <a:rect l="0" t="0" r="r" b="b"/>
            <a:pathLst>
              <a:path w="43200" h="34113" fill="none"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path>
              <a:path w="43200" h="34113" stroke="0"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lnTo>
                  <a:pt x="21600" y="12513"/>
                </a:lnTo>
                <a:lnTo>
                  <a:pt x="39433" y="326"/>
                </a:lnTo>
                <a:close/>
              </a:path>
            </a:pathLst>
          </a:custGeom>
          <a:noFill/>
          <a:ln w="28575">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80" name="Line 24"/>
          <p:cNvSpPr>
            <a:spLocks noChangeShapeType="1"/>
          </p:cNvSpPr>
          <p:nvPr/>
        </p:nvSpPr>
        <p:spPr bwMode="auto">
          <a:xfrm>
            <a:off x="5264944" y="1278731"/>
            <a:ext cx="1458912"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81" name="Line 25"/>
          <p:cNvSpPr>
            <a:spLocks noChangeShapeType="1"/>
          </p:cNvSpPr>
          <p:nvPr/>
        </p:nvSpPr>
        <p:spPr bwMode="auto">
          <a:xfrm>
            <a:off x="4434681" y="1785144"/>
            <a:ext cx="3572245" cy="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82" name="Line 26"/>
          <p:cNvSpPr>
            <a:spLocks noChangeShapeType="1"/>
          </p:cNvSpPr>
          <p:nvPr/>
        </p:nvSpPr>
        <p:spPr bwMode="auto">
          <a:xfrm>
            <a:off x="5995194" y="1266031"/>
            <a:ext cx="0" cy="154622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583" name="Rectangle 30"/>
          <p:cNvSpPr>
            <a:spLocks noChangeArrowheads="1"/>
          </p:cNvSpPr>
          <p:nvPr/>
        </p:nvSpPr>
        <p:spPr bwMode="auto">
          <a:xfrm>
            <a:off x="4096544" y="611981"/>
            <a:ext cx="411162" cy="392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700">
                <a:latin typeface="Calibri" pitchFamily="34" charset="0"/>
              </a:rPr>
              <a:t>B</a:t>
            </a:r>
          </a:p>
        </p:txBody>
      </p:sp>
      <p:grpSp>
        <p:nvGrpSpPr>
          <p:cNvPr id="24584" name="Group 31"/>
          <p:cNvGrpSpPr>
            <a:grpSpLocks/>
          </p:cNvGrpSpPr>
          <p:nvPr/>
        </p:nvGrpSpPr>
        <p:grpSpPr bwMode="auto">
          <a:xfrm flipV="1">
            <a:off x="4144169" y="629444"/>
            <a:ext cx="317500" cy="650875"/>
            <a:chOff x="3915" y="2853"/>
            <a:chExt cx="200" cy="410"/>
          </a:xfrm>
        </p:grpSpPr>
        <p:sp>
          <p:nvSpPr>
            <p:cNvPr id="24689" name="Rectangle 32"/>
            <p:cNvSpPr>
              <a:spLocks noChangeArrowheads="1"/>
            </p:cNvSpPr>
            <p:nvPr/>
          </p:nvSpPr>
          <p:spPr bwMode="auto">
            <a:xfrm>
              <a:off x="3915" y="3065"/>
              <a:ext cx="200" cy="1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690" name="Line 33"/>
            <p:cNvSpPr>
              <a:spLocks noChangeShapeType="1"/>
            </p:cNvSpPr>
            <p:nvPr/>
          </p:nvSpPr>
          <p:spPr bwMode="auto">
            <a:xfrm flipV="1">
              <a:off x="4016" y="2854"/>
              <a:ext cx="0" cy="2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91" name="Freeform 34"/>
            <p:cNvSpPr>
              <a:spLocks/>
            </p:cNvSpPr>
            <p:nvPr/>
          </p:nvSpPr>
          <p:spPr bwMode="auto">
            <a:xfrm>
              <a:off x="3947" y="2853"/>
              <a:ext cx="139" cy="70"/>
            </a:xfrm>
            <a:custGeom>
              <a:avLst/>
              <a:gdLst>
                <a:gd name="T0" fmla="*/ 0 w 139"/>
                <a:gd name="T1" fmla="*/ 0 h 70"/>
                <a:gd name="T2" fmla="*/ 138 w 139"/>
                <a:gd name="T3" fmla="*/ 0 h 70"/>
                <a:gd name="T4" fmla="*/ 69 w 139"/>
                <a:gd name="T5" fmla="*/ 69 h 70"/>
                <a:gd name="T6" fmla="*/ 0 w 139"/>
                <a:gd name="T7" fmla="*/ 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 h="70">
                  <a:moveTo>
                    <a:pt x="0" y="0"/>
                  </a:moveTo>
                  <a:lnTo>
                    <a:pt x="138" y="0"/>
                  </a:lnTo>
                  <a:lnTo>
                    <a:pt x="69" y="69"/>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24585" name="Rectangle 40"/>
          <p:cNvSpPr>
            <a:spLocks noChangeArrowheads="1"/>
          </p:cNvSpPr>
          <p:nvPr/>
        </p:nvSpPr>
        <p:spPr bwMode="auto">
          <a:xfrm>
            <a:off x="4633119" y="721519"/>
            <a:ext cx="2820987" cy="2152650"/>
          </a:xfrm>
          <a:prstGeom prst="rect">
            <a:avLst/>
          </a:prstGeom>
          <a:noFill/>
          <a:ln w="285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586" name="Line 41"/>
          <p:cNvSpPr>
            <a:spLocks noChangeShapeType="1"/>
          </p:cNvSpPr>
          <p:nvPr/>
        </p:nvSpPr>
        <p:spPr bwMode="auto">
          <a:xfrm flipH="1">
            <a:off x="4064794" y="1278731"/>
            <a:ext cx="11874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00" name="Line 60"/>
          <p:cNvSpPr>
            <a:spLocks noChangeShapeType="1"/>
          </p:cNvSpPr>
          <p:nvPr/>
        </p:nvSpPr>
        <p:spPr bwMode="auto">
          <a:xfrm flipV="1">
            <a:off x="4502944" y="1269206"/>
            <a:ext cx="0" cy="53340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01" name="Text Box 61"/>
          <p:cNvSpPr txBox="1">
            <a:spLocks noChangeArrowheads="1"/>
          </p:cNvSpPr>
          <p:nvPr/>
        </p:nvSpPr>
        <p:spPr bwMode="auto">
          <a:xfrm rot="16200000">
            <a:off x="3988593" y="1396207"/>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10</a:t>
            </a:r>
          </a:p>
        </p:txBody>
      </p:sp>
      <p:sp>
        <p:nvSpPr>
          <p:cNvPr id="24602" name="Rectangle 62"/>
          <p:cNvSpPr>
            <a:spLocks noChangeArrowheads="1"/>
          </p:cNvSpPr>
          <p:nvPr/>
        </p:nvSpPr>
        <p:spPr bwMode="auto">
          <a:xfrm>
            <a:off x="4018756" y="1345406"/>
            <a:ext cx="334963" cy="4206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24618" name="Connecteur droit avec flèche 3"/>
          <p:cNvCxnSpPr>
            <a:cxnSpLocks noChangeShapeType="1"/>
          </p:cNvCxnSpPr>
          <p:nvPr/>
        </p:nvCxnSpPr>
        <p:spPr bwMode="auto">
          <a:xfrm flipV="1">
            <a:off x="4752181" y="2293144"/>
            <a:ext cx="519113" cy="35242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19" name="Connecteur droit 6"/>
          <p:cNvCxnSpPr>
            <a:cxnSpLocks noChangeShapeType="1"/>
          </p:cNvCxnSpPr>
          <p:nvPr/>
        </p:nvCxnSpPr>
        <p:spPr bwMode="auto">
          <a:xfrm flipH="1">
            <a:off x="4025106" y="2643981"/>
            <a:ext cx="72707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20" name="Text Box 61"/>
          <p:cNvSpPr txBox="1">
            <a:spLocks noChangeArrowheads="1"/>
          </p:cNvSpPr>
          <p:nvPr/>
        </p:nvSpPr>
        <p:spPr bwMode="auto">
          <a:xfrm>
            <a:off x="3987006" y="2223294"/>
            <a:ext cx="544513" cy="36988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R25</a:t>
            </a:r>
          </a:p>
        </p:txBody>
      </p:sp>
      <p:sp>
        <p:nvSpPr>
          <p:cNvPr id="105" name="Rectangle 216"/>
          <p:cNvSpPr>
            <a:spLocks noChangeArrowheads="1"/>
          </p:cNvSpPr>
          <p:nvPr/>
        </p:nvSpPr>
        <p:spPr bwMode="auto">
          <a:xfrm>
            <a:off x="6895306" y="3063081"/>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0,05</a:t>
            </a:r>
          </a:p>
        </p:txBody>
      </p:sp>
      <p:sp>
        <p:nvSpPr>
          <p:cNvPr id="106" name="Rectangle 217"/>
          <p:cNvSpPr>
            <a:spLocks noChangeArrowheads="1"/>
          </p:cNvSpPr>
          <p:nvPr/>
        </p:nvSpPr>
        <p:spPr bwMode="auto">
          <a:xfrm>
            <a:off x="6612731" y="3069431"/>
            <a:ext cx="7493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07" name="Line 218"/>
          <p:cNvSpPr>
            <a:spLocks noChangeShapeType="1"/>
          </p:cNvSpPr>
          <p:nvPr/>
        </p:nvSpPr>
        <p:spPr bwMode="auto">
          <a:xfrm>
            <a:off x="6936581" y="306308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24624" name="Group 219"/>
          <p:cNvGrpSpPr>
            <a:grpSpLocks/>
          </p:cNvGrpSpPr>
          <p:nvPr/>
        </p:nvGrpSpPr>
        <p:grpSpPr bwMode="auto">
          <a:xfrm>
            <a:off x="6663531" y="3156744"/>
            <a:ext cx="231775" cy="115887"/>
            <a:chOff x="5076" y="1738"/>
            <a:chExt cx="146" cy="73"/>
          </a:xfrm>
        </p:grpSpPr>
        <p:sp>
          <p:nvSpPr>
            <p:cNvPr id="109"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10" name="Line 221"/>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115" name="Rectangle 1233"/>
          <p:cNvSpPr>
            <a:spLocks noChangeArrowheads="1"/>
          </p:cNvSpPr>
          <p:nvPr/>
        </p:nvSpPr>
        <p:spPr bwMode="auto">
          <a:xfrm>
            <a:off x="6942931" y="3537744"/>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16" name="Line 1234"/>
          <p:cNvSpPr>
            <a:spLocks noChangeShapeType="1"/>
          </p:cNvSpPr>
          <p:nvPr/>
        </p:nvSpPr>
        <p:spPr bwMode="auto">
          <a:xfrm flipV="1">
            <a:off x="7088981" y="3399631"/>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17" name="Freeform 1235"/>
          <p:cNvSpPr>
            <a:spLocks/>
          </p:cNvSpPr>
          <p:nvPr/>
        </p:nvSpPr>
        <p:spPr bwMode="auto">
          <a:xfrm>
            <a:off x="7011194" y="335994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18" name="Rectangle 1236"/>
          <p:cNvSpPr>
            <a:spLocks noChangeArrowheads="1"/>
          </p:cNvSpPr>
          <p:nvPr/>
        </p:nvSpPr>
        <p:spPr bwMode="auto">
          <a:xfrm>
            <a:off x="6936581" y="353139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cxnSp>
        <p:nvCxnSpPr>
          <p:cNvPr id="24629" name="Connecteur droit 13"/>
          <p:cNvCxnSpPr>
            <a:cxnSpLocks noChangeShapeType="1"/>
          </p:cNvCxnSpPr>
          <p:nvPr/>
        </p:nvCxnSpPr>
        <p:spPr bwMode="auto">
          <a:xfrm>
            <a:off x="6325394" y="3213894"/>
            <a:ext cx="2762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30" name="Connecteur droit avec flèche 15"/>
          <p:cNvCxnSpPr>
            <a:cxnSpLocks noChangeShapeType="1"/>
          </p:cNvCxnSpPr>
          <p:nvPr/>
        </p:nvCxnSpPr>
        <p:spPr bwMode="auto">
          <a:xfrm flipH="1" flipV="1">
            <a:off x="6120606" y="2680494"/>
            <a:ext cx="204788" cy="5334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5" name="Rectangle 2"/>
          <p:cNvSpPr>
            <a:spLocks noChangeArrowheads="1"/>
          </p:cNvSpPr>
          <p:nvPr/>
        </p:nvSpPr>
        <p:spPr bwMode="auto">
          <a:xfrm>
            <a:off x="5704681" y="291306"/>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sp>
        <p:nvSpPr>
          <p:cNvPr id="146" name="Rectangle 8"/>
          <p:cNvSpPr>
            <a:spLocks noChangeArrowheads="1"/>
          </p:cNvSpPr>
          <p:nvPr/>
        </p:nvSpPr>
        <p:spPr bwMode="auto">
          <a:xfrm>
            <a:off x="5247481" y="291306"/>
            <a:ext cx="434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a:solidFill>
                  <a:srgbClr val="000000"/>
                </a:solidFill>
                <a:latin typeface="Arial" charset="0"/>
                <a:cs typeface="+mn-cs"/>
              </a:rPr>
              <a:t>0,2</a:t>
            </a:r>
          </a:p>
        </p:txBody>
      </p:sp>
      <p:grpSp>
        <p:nvGrpSpPr>
          <p:cNvPr id="24634" name="Group 25"/>
          <p:cNvGrpSpPr>
            <a:grpSpLocks/>
          </p:cNvGrpSpPr>
          <p:nvPr/>
        </p:nvGrpSpPr>
        <p:grpSpPr bwMode="auto">
          <a:xfrm>
            <a:off x="4964906" y="269081"/>
            <a:ext cx="1054100" cy="304800"/>
            <a:chOff x="436" y="384"/>
            <a:chExt cx="664" cy="192"/>
          </a:xfrm>
        </p:grpSpPr>
        <p:sp>
          <p:nvSpPr>
            <p:cNvPr id="148" name="Rectangle 26"/>
            <p:cNvSpPr>
              <a:spLocks noChangeArrowheads="1"/>
            </p:cNvSpPr>
            <p:nvPr/>
          </p:nvSpPr>
          <p:spPr bwMode="auto">
            <a:xfrm>
              <a:off x="436" y="388"/>
              <a:ext cx="66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9" name="Line 27"/>
            <p:cNvSpPr>
              <a:spLocks noChangeShapeType="1"/>
            </p:cNvSpPr>
            <p:nvPr/>
          </p:nvSpPr>
          <p:spPr bwMode="auto">
            <a:xfrm>
              <a:off x="624"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0" name="Line 28"/>
            <p:cNvSpPr>
              <a:spLocks noChangeShapeType="1"/>
            </p:cNvSpPr>
            <p:nvPr/>
          </p:nvSpPr>
          <p:spPr bwMode="auto">
            <a:xfrm>
              <a:off x="912"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grpSp>
        <p:nvGrpSpPr>
          <p:cNvPr id="24635" name="Group 631"/>
          <p:cNvGrpSpPr>
            <a:grpSpLocks/>
          </p:cNvGrpSpPr>
          <p:nvPr/>
        </p:nvGrpSpPr>
        <p:grpSpPr bwMode="auto">
          <a:xfrm>
            <a:off x="5012531" y="326231"/>
            <a:ext cx="190500" cy="190500"/>
            <a:chOff x="4360" y="1124"/>
            <a:chExt cx="120" cy="120"/>
          </a:xfrm>
        </p:grpSpPr>
        <p:sp>
          <p:nvSpPr>
            <p:cNvPr id="152"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3"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4"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cxnSp>
        <p:nvCxnSpPr>
          <p:cNvPr id="24636" name="Connecteur droit avec flèche 23"/>
          <p:cNvCxnSpPr>
            <a:cxnSpLocks noChangeShapeType="1"/>
          </p:cNvCxnSpPr>
          <p:nvPr/>
        </p:nvCxnSpPr>
        <p:spPr bwMode="auto">
          <a:xfrm>
            <a:off x="5523706" y="578644"/>
            <a:ext cx="0" cy="7127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67" name="Oval 38"/>
          <p:cNvSpPr>
            <a:spLocks noChangeArrowheads="1"/>
          </p:cNvSpPr>
          <p:nvPr/>
        </p:nvSpPr>
        <p:spPr bwMode="auto">
          <a:xfrm>
            <a:off x="4991069" y="3036981"/>
            <a:ext cx="668337" cy="66833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4668" name="Line 39"/>
          <p:cNvSpPr>
            <a:spLocks noChangeShapeType="1"/>
          </p:cNvSpPr>
          <p:nvPr/>
        </p:nvSpPr>
        <p:spPr bwMode="auto">
          <a:xfrm>
            <a:off x="4981544" y="3370356"/>
            <a:ext cx="70730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669" name="Rectangle 40"/>
          <p:cNvSpPr>
            <a:spLocks noChangeArrowheads="1"/>
          </p:cNvSpPr>
          <p:nvPr/>
        </p:nvSpPr>
        <p:spPr bwMode="auto">
          <a:xfrm>
            <a:off x="5154580" y="3370356"/>
            <a:ext cx="58969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A1</a:t>
            </a:r>
          </a:p>
        </p:txBody>
      </p:sp>
      <p:sp>
        <p:nvSpPr>
          <p:cNvPr id="24670" name="ZoneTexte 178"/>
          <p:cNvSpPr txBox="1">
            <a:spLocks noChangeArrowheads="1"/>
          </p:cNvSpPr>
          <p:nvPr/>
        </p:nvSpPr>
        <p:spPr bwMode="auto">
          <a:xfrm>
            <a:off x="5010119" y="3143344"/>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70°x45</a:t>
            </a:r>
          </a:p>
        </p:txBody>
      </p:sp>
      <p:cxnSp>
        <p:nvCxnSpPr>
          <p:cNvPr id="24671" name="Connecteur droit avec flèche 15"/>
          <p:cNvCxnSpPr>
            <a:cxnSpLocks noChangeShapeType="1"/>
          </p:cNvCxnSpPr>
          <p:nvPr/>
        </p:nvCxnSpPr>
        <p:spPr bwMode="auto">
          <a:xfrm flipV="1">
            <a:off x="5572856" y="2676619"/>
            <a:ext cx="419100" cy="4587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72" name="Rectangle 40"/>
          <p:cNvSpPr>
            <a:spLocks noChangeArrowheads="1"/>
          </p:cNvSpPr>
          <p:nvPr/>
        </p:nvSpPr>
        <p:spPr bwMode="auto">
          <a:xfrm>
            <a:off x="6725444" y="2818606"/>
            <a:ext cx="5715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A1</a:t>
            </a:r>
          </a:p>
        </p:txBody>
      </p:sp>
      <p:sp>
        <p:nvSpPr>
          <p:cNvPr id="141" name="Rectangle 2"/>
          <p:cNvSpPr>
            <a:spLocks noChangeArrowheads="1"/>
          </p:cNvSpPr>
          <p:nvPr/>
        </p:nvSpPr>
        <p:spPr bwMode="auto">
          <a:xfrm>
            <a:off x="7828318" y="197706"/>
            <a:ext cx="6152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A    B</a:t>
            </a:r>
            <a:endParaRPr lang="fr-FR" sz="1400" dirty="0">
              <a:solidFill>
                <a:srgbClr val="000000"/>
              </a:solidFill>
              <a:latin typeface="Arial" charset="0"/>
              <a:cs typeface="+mn-cs"/>
            </a:endParaRPr>
          </a:p>
        </p:txBody>
      </p:sp>
      <p:sp>
        <p:nvSpPr>
          <p:cNvPr id="142" name="Rectangle 8"/>
          <p:cNvSpPr>
            <a:spLocks noChangeArrowheads="1"/>
          </p:cNvSpPr>
          <p:nvPr/>
        </p:nvSpPr>
        <p:spPr bwMode="auto">
          <a:xfrm>
            <a:off x="7418618" y="185831"/>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0,1</a:t>
            </a:r>
            <a:endParaRPr lang="fr-FR" sz="1400" dirty="0">
              <a:solidFill>
                <a:srgbClr val="000000"/>
              </a:solidFill>
              <a:latin typeface="Arial" charset="0"/>
              <a:cs typeface="+mn-cs"/>
            </a:endParaRPr>
          </a:p>
        </p:txBody>
      </p:sp>
      <p:sp>
        <p:nvSpPr>
          <p:cNvPr id="144" name="Rectangle 26"/>
          <p:cNvSpPr>
            <a:spLocks noChangeArrowheads="1"/>
          </p:cNvSpPr>
          <p:nvPr/>
        </p:nvSpPr>
        <p:spPr bwMode="auto">
          <a:xfrm>
            <a:off x="7064793" y="205581"/>
            <a:ext cx="1355072"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7" name="Line 27"/>
          <p:cNvSpPr>
            <a:spLocks noChangeShapeType="1"/>
          </p:cNvSpPr>
          <p:nvPr/>
        </p:nvSpPr>
        <p:spPr bwMode="auto">
          <a:xfrm>
            <a:off x="7363243" y="19923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1" name="Line 28"/>
          <p:cNvSpPr>
            <a:spLocks noChangeShapeType="1"/>
          </p:cNvSpPr>
          <p:nvPr/>
        </p:nvSpPr>
        <p:spPr bwMode="auto">
          <a:xfrm>
            <a:off x="7820443" y="19923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155" name="Group 631"/>
          <p:cNvGrpSpPr>
            <a:grpSpLocks/>
          </p:cNvGrpSpPr>
          <p:nvPr/>
        </p:nvGrpSpPr>
        <p:grpSpPr bwMode="auto">
          <a:xfrm>
            <a:off x="7112418" y="256381"/>
            <a:ext cx="190500" cy="190500"/>
            <a:chOff x="4360" y="1124"/>
            <a:chExt cx="120" cy="120"/>
          </a:xfrm>
        </p:grpSpPr>
        <p:sp>
          <p:nvSpPr>
            <p:cNvPr id="156"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7"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8"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159" name="Line 28"/>
          <p:cNvSpPr>
            <a:spLocks noChangeShapeType="1"/>
          </p:cNvSpPr>
          <p:nvPr/>
        </p:nvSpPr>
        <p:spPr bwMode="auto">
          <a:xfrm>
            <a:off x="8119412" y="19923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 name="ZoneTexte 13"/>
          <p:cNvSpPr txBox="1"/>
          <p:nvPr/>
        </p:nvSpPr>
        <p:spPr>
          <a:xfrm>
            <a:off x="5987256" y="253753"/>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160" name="ZoneTexte 159"/>
          <p:cNvSpPr txBox="1"/>
          <p:nvPr/>
        </p:nvSpPr>
        <p:spPr>
          <a:xfrm>
            <a:off x="8419865" y="196254"/>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183" name="Rectangle 1233"/>
          <p:cNvSpPr>
            <a:spLocks noChangeArrowheads="1"/>
          </p:cNvSpPr>
          <p:nvPr/>
        </p:nvSpPr>
        <p:spPr bwMode="auto">
          <a:xfrm>
            <a:off x="8132108" y="675936"/>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84" name="Line 1234"/>
          <p:cNvSpPr>
            <a:spLocks noChangeShapeType="1"/>
          </p:cNvSpPr>
          <p:nvPr/>
        </p:nvSpPr>
        <p:spPr bwMode="auto">
          <a:xfrm flipV="1">
            <a:off x="8278158" y="537823"/>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85" name="Freeform 1235"/>
          <p:cNvSpPr>
            <a:spLocks/>
          </p:cNvSpPr>
          <p:nvPr/>
        </p:nvSpPr>
        <p:spPr bwMode="auto">
          <a:xfrm>
            <a:off x="8200371" y="498136"/>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86" name="Rectangle 1236"/>
          <p:cNvSpPr>
            <a:spLocks noChangeArrowheads="1"/>
          </p:cNvSpPr>
          <p:nvPr/>
        </p:nvSpPr>
        <p:spPr bwMode="auto">
          <a:xfrm>
            <a:off x="8125758" y="66958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C</a:t>
            </a:r>
            <a:endParaRPr lang="fr-FR" sz="1400" dirty="0">
              <a:solidFill>
                <a:srgbClr val="000000"/>
              </a:solidFill>
              <a:latin typeface="Arial" charset="0"/>
              <a:cs typeface="+mn-cs"/>
            </a:endParaRPr>
          </a:p>
        </p:txBody>
      </p:sp>
      <p:cxnSp>
        <p:nvCxnSpPr>
          <p:cNvPr id="4" name="Connecteur droit avec flèche 3"/>
          <p:cNvCxnSpPr/>
          <p:nvPr/>
        </p:nvCxnSpPr>
        <p:spPr>
          <a:xfrm>
            <a:off x="1725088" y="4092451"/>
            <a:ext cx="0" cy="2107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7" name="Connecteur droit avec flèche 136"/>
          <p:cNvCxnSpPr/>
          <p:nvPr/>
        </p:nvCxnSpPr>
        <p:spPr>
          <a:xfrm rot="10800000">
            <a:off x="1725088" y="4493837"/>
            <a:ext cx="0" cy="21074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1732756" y="4285730"/>
            <a:ext cx="0" cy="26670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rot="16200000">
            <a:off x="1400121" y="4233567"/>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spTree>
    <p:extLst>
      <p:ext uri="{BB962C8B-B14F-4D97-AF65-F5344CB8AC3E}">
        <p14:creationId xmlns:p14="http://schemas.microsoft.com/office/powerpoint/2010/main" val="36436120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5"/>
          <p:cNvSpPr>
            <a:spLocks/>
          </p:cNvSpPr>
          <p:nvPr/>
        </p:nvSpPr>
        <p:spPr bwMode="auto">
          <a:xfrm>
            <a:off x="6059998" y="291325"/>
            <a:ext cx="545999" cy="307975"/>
          </a:xfrm>
          <a:custGeom>
            <a:avLst/>
            <a:gdLst>
              <a:gd name="T0" fmla="*/ 2147483647 w 210"/>
              <a:gd name="T1" fmla="*/ 0 h 296"/>
              <a:gd name="T2" fmla="*/ 0 w 210"/>
              <a:gd name="T3" fmla="*/ 0 h 296"/>
              <a:gd name="T4" fmla="*/ 0 w 210"/>
              <a:gd name="T5" fmla="*/ 2147483647 h 296"/>
              <a:gd name="T6" fmla="*/ 0 60000 65536"/>
              <a:gd name="T7" fmla="*/ 0 60000 65536"/>
              <a:gd name="T8" fmla="*/ 0 60000 65536"/>
            </a:gdLst>
            <a:ahLst/>
            <a:cxnLst>
              <a:cxn ang="T6">
                <a:pos x="T0" y="T1"/>
              </a:cxn>
              <a:cxn ang="T7">
                <a:pos x="T2" y="T3"/>
              </a:cxn>
              <a:cxn ang="T8">
                <a:pos x="T4" y="T5"/>
              </a:cxn>
            </a:cxnLst>
            <a:rect l="0" t="0" r="r" b="b"/>
            <a:pathLst>
              <a:path w="210" h="296">
                <a:moveTo>
                  <a:pt x="210" y="0"/>
                </a:moveTo>
                <a:lnTo>
                  <a:pt x="0" y="0"/>
                </a:lnTo>
                <a:lnTo>
                  <a:pt x="0" y="296"/>
                </a:lnTo>
              </a:path>
            </a:pathLst>
          </a:custGeom>
          <a:noFill/>
          <a:ln w="12700" cap="flat" cmpd="sng">
            <a:solidFill>
              <a:schemeClr val="tx1"/>
            </a:solidFill>
            <a:prstDash val="solid"/>
            <a:round/>
            <a:headEnd type="none" w="sm" len="sm"/>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 name="Line 56"/>
          <p:cNvSpPr>
            <a:spLocks noChangeShapeType="1"/>
          </p:cNvSpPr>
          <p:nvPr/>
        </p:nvSpPr>
        <p:spPr bwMode="auto">
          <a:xfrm flipV="1">
            <a:off x="7442344" y="671869"/>
            <a:ext cx="0" cy="1072358"/>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 name="Text Box 57"/>
          <p:cNvSpPr txBox="1">
            <a:spLocks noChangeArrowheads="1"/>
          </p:cNvSpPr>
          <p:nvPr/>
        </p:nvSpPr>
        <p:spPr bwMode="auto">
          <a:xfrm rot="-5400000">
            <a:off x="7021694" y="976829"/>
            <a:ext cx="4187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22</a:t>
            </a:r>
            <a:endParaRPr lang="fr-FR" altLang="fr-FR" sz="1800" dirty="0">
              <a:latin typeface="Calibri" pitchFamily="34" charset="0"/>
            </a:endParaRPr>
          </a:p>
        </p:txBody>
      </p:sp>
      <p:sp>
        <p:nvSpPr>
          <p:cNvPr id="5" name="Rectangle 58"/>
          <p:cNvSpPr>
            <a:spLocks noChangeArrowheads="1"/>
          </p:cNvSpPr>
          <p:nvPr/>
        </p:nvSpPr>
        <p:spPr bwMode="auto">
          <a:xfrm>
            <a:off x="7046102" y="969408"/>
            <a:ext cx="334962" cy="4206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6" name="Line 59"/>
          <p:cNvSpPr>
            <a:spLocks noChangeShapeType="1"/>
          </p:cNvSpPr>
          <p:nvPr/>
        </p:nvSpPr>
        <p:spPr bwMode="auto">
          <a:xfrm flipH="1">
            <a:off x="6935244" y="660850"/>
            <a:ext cx="61288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 name="Arc 23"/>
          <p:cNvSpPr>
            <a:spLocks/>
          </p:cNvSpPr>
          <p:nvPr/>
        </p:nvSpPr>
        <p:spPr bwMode="auto">
          <a:xfrm>
            <a:off x="4637873" y="1203683"/>
            <a:ext cx="1781175" cy="1406525"/>
          </a:xfrm>
          <a:custGeom>
            <a:avLst/>
            <a:gdLst>
              <a:gd name="T0" fmla="*/ 2147483647 w 43200"/>
              <a:gd name="T1" fmla="*/ 2147483647 h 34113"/>
              <a:gd name="T2" fmla="*/ 2147483647 w 43200"/>
              <a:gd name="T3" fmla="*/ 0 h 34113"/>
              <a:gd name="T4" fmla="*/ 2147483647 w 43200"/>
              <a:gd name="T5" fmla="*/ 2147483647 h 34113"/>
              <a:gd name="T6" fmla="*/ 0 60000 65536"/>
              <a:gd name="T7" fmla="*/ 0 60000 65536"/>
              <a:gd name="T8" fmla="*/ 0 60000 65536"/>
            </a:gdLst>
            <a:ahLst/>
            <a:cxnLst>
              <a:cxn ang="T6">
                <a:pos x="T0" y="T1"/>
              </a:cxn>
              <a:cxn ang="T7">
                <a:pos x="T2" y="T3"/>
              </a:cxn>
              <a:cxn ang="T8">
                <a:pos x="T4" y="T5"/>
              </a:cxn>
            </a:cxnLst>
            <a:rect l="0" t="0" r="r" b="b"/>
            <a:pathLst>
              <a:path w="43200" h="34113" fill="none"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path>
              <a:path w="43200" h="34113" stroke="0" extrusionOk="0">
                <a:moveTo>
                  <a:pt x="39433" y="326"/>
                </a:moveTo>
                <a:cubicBezTo>
                  <a:pt x="41887" y="3916"/>
                  <a:pt x="43200" y="8164"/>
                  <a:pt x="43200" y="12513"/>
                </a:cubicBezTo>
                <a:cubicBezTo>
                  <a:pt x="43200" y="24442"/>
                  <a:pt x="33529" y="34113"/>
                  <a:pt x="21600" y="34113"/>
                </a:cubicBezTo>
                <a:cubicBezTo>
                  <a:pt x="9670" y="34113"/>
                  <a:pt x="0" y="24442"/>
                  <a:pt x="0" y="12513"/>
                </a:cubicBezTo>
                <a:cubicBezTo>
                  <a:pt x="-1" y="8028"/>
                  <a:pt x="1395" y="3655"/>
                  <a:pt x="3993" y="0"/>
                </a:cubicBezTo>
                <a:lnTo>
                  <a:pt x="21600" y="12513"/>
                </a:lnTo>
                <a:lnTo>
                  <a:pt x="39433" y="326"/>
                </a:lnTo>
                <a:close/>
              </a:path>
            </a:pathLst>
          </a:custGeom>
          <a:noFill/>
          <a:ln w="28575">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 name="Line 24"/>
          <p:cNvSpPr>
            <a:spLocks noChangeShapeType="1"/>
          </p:cNvSpPr>
          <p:nvPr/>
        </p:nvSpPr>
        <p:spPr bwMode="auto">
          <a:xfrm>
            <a:off x="4806148" y="1208445"/>
            <a:ext cx="1458912"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 name="Line 25"/>
          <p:cNvSpPr>
            <a:spLocks noChangeShapeType="1"/>
          </p:cNvSpPr>
          <p:nvPr/>
        </p:nvSpPr>
        <p:spPr bwMode="auto">
          <a:xfrm>
            <a:off x="3975885" y="1714858"/>
            <a:ext cx="3572245" cy="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 name="Line 26"/>
          <p:cNvSpPr>
            <a:spLocks noChangeShapeType="1"/>
          </p:cNvSpPr>
          <p:nvPr/>
        </p:nvSpPr>
        <p:spPr bwMode="auto">
          <a:xfrm>
            <a:off x="5536398" y="1195745"/>
            <a:ext cx="0" cy="1546225"/>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Rectangle 30"/>
          <p:cNvSpPr>
            <a:spLocks noChangeArrowheads="1"/>
          </p:cNvSpPr>
          <p:nvPr/>
        </p:nvSpPr>
        <p:spPr bwMode="auto">
          <a:xfrm>
            <a:off x="3637748" y="541695"/>
            <a:ext cx="411162" cy="392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700">
                <a:latin typeface="Calibri" pitchFamily="34" charset="0"/>
              </a:rPr>
              <a:t>B</a:t>
            </a:r>
          </a:p>
        </p:txBody>
      </p:sp>
      <p:grpSp>
        <p:nvGrpSpPr>
          <p:cNvPr id="12" name="Group 31"/>
          <p:cNvGrpSpPr>
            <a:grpSpLocks/>
          </p:cNvGrpSpPr>
          <p:nvPr/>
        </p:nvGrpSpPr>
        <p:grpSpPr bwMode="auto">
          <a:xfrm flipV="1">
            <a:off x="3685373" y="559158"/>
            <a:ext cx="317500" cy="650875"/>
            <a:chOff x="3915" y="2853"/>
            <a:chExt cx="200" cy="410"/>
          </a:xfrm>
        </p:grpSpPr>
        <p:sp>
          <p:nvSpPr>
            <p:cNvPr id="13" name="Rectangle 32"/>
            <p:cNvSpPr>
              <a:spLocks noChangeArrowheads="1"/>
            </p:cNvSpPr>
            <p:nvPr/>
          </p:nvSpPr>
          <p:spPr bwMode="auto">
            <a:xfrm>
              <a:off x="3915" y="3065"/>
              <a:ext cx="200" cy="1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4" name="Line 33"/>
            <p:cNvSpPr>
              <a:spLocks noChangeShapeType="1"/>
            </p:cNvSpPr>
            <p:nvPr/>
          </p:nvSpPr>
          <p:spPr bwMode="auto">
            <a:xfrm flipV="1">
              <a:off x="4016" y="2854"/>
              <a:ext cx="0" cy="2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Freeform 34"/>
            <p:cNvSpPr>
              <a:spLocks/>
            </p:cNvSpPr>
            <p:nvPr/>
          </p:nvSpPr>
          <p:spPr bwMode="auto">
            <a:xfrm>
              <a:off x="3947" y="2853"/>
              <a:ext cx="139" cy="70"/>
            </a:xfrm>
            <a:custGeom>
              <a:avLst/>
              <a:gdLst>
                <a:gd name="T0" fmla="*/ 0 w 139"/>
                <a:gd name="T1" fmla="*/ 0 h 70"/>
                <a:gd name="T2" fmla="*/ 138 w 139"/>
                <a:gd name="T3" fmla="*/ 0 h 70"/>
                <a:gd name="T4" fmla="*/ 69 w 139"/>
                <a:gd name="T5" fmla="*/ 69 h 70"/>
                <a:gd name="T6" fmla="*/ 0 w 139"/>
                <a:gd name="T7" fmla="*/ 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 h="70">
                  <a:moveTo>
                    <a:pt x="0" y="0"/>
                  </a:moveTo>
                  <a:lnTo>
                    <a:pt x="138" y="0"/>
                  </a:lnTo>
                  <a:lnTo>
                    <a:pt x="69" y="69"/>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6" name="Rectangle 40"/>
          <p:cNvSpPr>
            <a:spLocks noChangeArrowheads="1"/>
          </p:cNvSpPr>
          <p:nvPr/>
        </p:nvSpPr>
        <p:spPr bwMode="auto">
          <a:xfrm>
            <a:off x="4174323" y="651233"/>
            <a:ext cx="2820987" cy="2152650"/>
          </a:xfrm>
          <a:prstGeom prst="rect">
            <a:avLst/>
          </a:prstGeom>
          <a:noFill/>
          <a:ln w="285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7" name="Line 41"/>
          <p:cNvSpPr>
            <a:spLocks noChangeShapeType="1"/>
          </p:cNvSpPr>
          <p:nvPr/>
        </p:nvSpPr>
        <p:spPr bwMode="auto">
          <a:xfrm flipH="1">
            <a:off x="3605998" y="1208445"/>
            <a:ext cx="11874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Line 60"/>
          <p:cNvSpPr>
            <a:spLocks noChangeShapeType="1"/>
          </p:cNvSpPr>
          <p:nvPr/>
        </p:nvSpPr>
        <p:spPr bwMode="auto">
          <a:xfrm flipV="1">
            <a:off x="4044148" y="1198920"/>
            <a:ext cx="0" cy="53340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 name="Text Box 61"/>
          <p:cNvSpPr txBox="1">
            <a:spLocks noChangeArrowheads="1"/>
          </p:cNvSpPr>
          <p:nvPr/>
        </p:nvSpPr>
        <p:spPr bwMode="auto">
          <a:xfrm rot="16200000">
            <a:off x="3529797" y="1325921"/>
            <a:ext cx="409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10</a:t>
            </a:r>
          </a:p>
        </p:txBody>
      </p:sp>
      <p:sp>
        <p:nvSpPr>
          <p:cNvPr id="20" name="Rectangle 62"/>
          <p:cNvSpPr>
            <a:spLocks noChangeArrowheads="1"/>
          </p:cNvSpPr>
          <p:nvPr/>
        </p:nvSpPr>
        <p:spPr bwMode="auto">
          <a:xfrm>
            <a:off x="3559960" y="1275120"/>
            <a:ext cx="334963" cy="4206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21" name="Connecteur droit avec flèche 3"/>
          <p:cNvCxnSpPr>
            <a:cxnSpLocks noChangeShapeType="1"/>
          </p:cNvCxnSpPr>
          <p:nvPr/>
        </p:nvCxnSpPr>
        <p:spPr bwMode="auto">
          <a:xfrm flipV="1">
            <a:off x="4293385" y="2222858"/>
            <a:ext cx="519113" cy="352425"/>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Connecteur droit 6"/>
          <p:cNvCxnSpPr>
            <a:cxnSpLocks noChangeShapeType="1"/>
          </p:cNvCxnSpPr>
          <p:nvPr/>
        </p:nvCxnSpPr>
        <p:spPr bwMode="auto">
          <a:xfrm flipH="1">
            <a:off x="3566310" y="2573695"/>
            <a:ext cx="72707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Text Box 61"/>
          <p:cNvSpPr txBox="1">
            <a:spLocks noChangeArrowheads="1"/>
          </p:cNvSpPr>
          <p:nvPr/>
        </p:nvSpPr>
        <p:spPr bwMode="auto">
          <a:xfrm>
            <a:off x="3528210" y="2153008"/>
            <a:ext cx="544513" cy="369887"/>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R25</a:t>
            </a:r>
          </a:p>
        </p:txBody>
      </p:sp>
      <p:sp>
        <p:nvSpPr>
          <p:cNvPr id="24" name="Rectangle 216"/>
          <p:cNvSpPr>
            <a:spLocks noChangeArrowheads="1"/>
          </p:cNvSpPr>
          <p:nvPr/>
        </p:nvSpPr>
        <p:spPr bwMode="auto">
          <a:xfrm>
            <a:off x="6436510" y="2992795"/>
            <a:ext cx="530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0,05</a:t>
            </a:r>
          </a:p>
        </p:txBody>
      </p:sp>
      <p:sp>
        <p:nvSpPr>
          <p:cNvPr id="25" name="Rectangle 217"/>
          <p:cNvSpPr>
            <a:spLocks noChangeArrowheads="1"/>
          </p:cNvSpPr>
          <p:nvPr/>
        </p:nvSpPr>
        <p:spPr bwMode="auto">
          <a:xfrm>
            <a:off x="6153935" y="2999145"/>
            <a:ext cx="7493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26" name="Line 218"/>
          <p:cNvSpPr>
            <a:spLocks noChangeShapeType="1"/>
          </p:cNvSpPr>
          <p:nvPr/>
        </p:nvSpPr>
        <p:spPr bwMode="auto">
          <a:xfrm>
            <a:off x="6477785" y="299279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27" name="Group 219"/>
          <p:cNvGrpSpPr>
            <a:grpSpLocks/>
          </p:cNvGrpSpPr>
          <p:nvPr/>
        </p:nvGrpSpPr>
        <p:grpSpPr bwMode="auto">
          <a:xfrm>
            <a:off x="6204735" y="3086458"/>
            <a:ext cx="231775" cy="115887"/>
            <a:chOff x="5076" y="1738"/>
            <a:chExt cx="146" cy="73"/>
          </a:xfrm>
        </p:grpSpPr>
        <p:sp>
          <p:nvSpPr>
            <p:cNvPr id="28" name="Arc 220"/>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29" name="Line 221"/>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30" name="Rectangle 1233"/>
          <p:cNvSpPr>
            <a:spLocks noChangeArrowheads="1"/>
          </p:cNvSpPr>
          <p:nvPr/>
        </p:nvSpPr>
        <p:spPr bwMode="auto">
          <a:xfrm>
            <a:off x="6484135" y="3467458"/>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1" name="Line 1234"/>
          <p:cNvSpPr>
            <a:spLocks noChangeShapeType="1"/>
          </p:cNvSpPr>
          <p:nvPr/>
        </p:nvSpPr>
        <p:spPr bwMode="auto">
          <a:xfrm flipV="1">
            <a:off x="6630185" y="3329345"/>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2" name="Freeform 1235"/>
          <p:cNvSpPr>
            <a:spLocks/>
          </p:cNvSpPr>
          <p:nvPr/>
        </p:nvSpPr>
        <p:spPr bwMode="auto">
          <a:xfrm>
            <a:off x="6552398" y="328965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3" name="Rectangle 1236"/>
          <p:cNvSpPr>
            <a:spLocks noChangeArrowheads="1"/>
          </p:cNvSpPr>
          <p:nvPr/>
        </p:nvSpPr>
        <p:spPr bwMode="auto">
          <a:xfrm>
            <a:off x="6477785" y="346110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cxnSp>
        <p:nvCxnSpPr>
          <p:cNvPr id="34" name="Connecteur droit 13"/>
          <p:cNvCxnSpPr>
            <a:cxnSpLocks noChangeShapeType="1"/>
          </p:cNvCxnSpPr>
          <p:nvPr/>
        </p:nvCxnSpPr>
        <p:spPr bwMode="auto">
          <a:xfrm>
            <a:off x="5866598" y="3143608"/>
            <a:ext cx="2762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Connecteur droit avec flèche 15"/>
          <p:cNvCxnSpPr>
            <a:cxnSpLocks noChangeShapeType="1"/>
          </p:cNvCxnSpPr>
          <p:nvPr/>
        </p:nvCxnSpPr>
        <p:spPr bwMode="auto">
          <a:xfrm flipH="1" flipV="1">
            <a:off x="5661810" y="2610208"/>
            <a:ext cx="204788" cy="533400"/>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 name="Rectangle 2"/>
          <p:cNvSpPr>
            <a:spLocks noChangeArrowheads="1"/>
          </p:cNvSpPr>
          <p:nvPr/>
        </p:nvSpPr>
        <p:spPr bwMode="auto">
          <a:xfrm>
            <a:off x="5245885" y="221020"/>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sp>
        <p:nvSpPr>
          <p:cNvPr id="37" name="Rectangle 8"/>
          <p:cNvSpPr>
            <a:spLocks noChangeArrowheads="1"/>
          </p:cNvSpPr>
          <p:nvPr/>
        </p:nvSpPr>
        <p:spPr bwMode="auto">
          <a:xfrm>
            <a:off x="4788685" y="221020"/>
            <a:ext cx="4349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a:solidFill>
                  <a:srgbClr val="000000"/>
                </a:solidFill>
                <a:latin typeface="Arial" charset="0"/>
                <a:cs typeface="+mn-cs"/>
              </a:rPr>
              <a:t>0,2</a:t>
            </a:r>
          </a:p>
        </p:txBody>
      </p:sp>
      <p:grpSp>
        <p:nvGrpSpPr>
          <p:cNvPr id="38" name="Group 25"/>
          <p:cNvGrpSpPr>
            <a:grpSpLocks/>
          </p:cNvGrpSpPr>
          <p:nvPr/>
        </p:nvGrpSpPr>
        <p:grpSpPr bwMode="auto">
          <a:xfrm>
            <a:off x="4506110" y="198795"/>
            <a:ext cx="1054100" cy="304800"/>
            <a:chOff x="436" y="384"/>
            <a:chExt cx="664" cy="192"/>
          </a:xfrm>
        </p:grpSpPr>
        <p:sp>
          <p:nvSpPr>
            <p:cNvPr id="39" name="Rectangle 26"/>
            <p:cNvSpPr>
              <a:spLocks noChangeArrowheads="1"/>
            </p:cNvSpPr>
            <p:nvPr/>
          </p:nvSpPr>
          <p:spPr bwMode="auto">
            <a:xfrm>
              <a:off x="436" y="388"/>
              <a:ext cx="66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0" name="Line 27"/>
            <p:cNvSpPr>
              <a:spLocks noChangeShapeType="1"/>
            </p:cNvSpPr>
            <p:nvPr/>
          </p:nvSpPr>
          <p:spPr bwMode="auto">
            <a:xfrm>
              <a:off x="624"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1" name="Line 28"/>
            <p:cNvSpPr>
              <a:spLocks noChangeShapeType="1"/>
            </p:cNvSpPr>
            <p:nvPr/>
          </p:nvSpPr>
          <p:spPr bwMode="auto">
            <a:xfrm>
              <a:off x="912" y="384"/>
              <a:ext cx="0" cy="192"/>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grpSp>
        <p:nvGrpSpPr>
          <p:cNvPr id="42" name="Group 631"/>
          <p:cNvGrpSpPr>
            <a:grpSpLocks/>
          </p:cNvGrpSpPr>
          <p:nvPr/>
        </p:nvGrpSpPr>
        <p:grpSpPr bwMode="auto">
          <a:xfrm>
            <a:off x="4553735" y="255945"/>
            <a:ext cx="190500" cy="190500"/>
            <a:chOff x="4360" y="1124"/>
            <a:chExt cx="120" cy="120"/>
          </a:xfrm>
        </p:grpSpPr>
        <p:sp>
          <p:nvSpPr>
            <p:cNvPr id="43"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4"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5"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cxnSp>
        <p:nvCxnSpPr>
          <p:cNvPr id="46" name="Connecteur droit avec flèche 23"/>
          <p:cNvCxnSpPr>
            <a:cxnSpLocks noChangeShapeType="1"/>
          </p:cNvCxnSpPr>
          <p:nvPr/>
        </p:nvCxnSpPr>
        <p:spPr bwMode="auto">
          <a:xfrm>
            <a:off x="5064910" y="508358"/>
            <a:ext cx="0" cy="7127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Oval 38"/>
          <p:cNvSpPr>
            <a:spLocks noChangeArrowheads="1"/>
          </p:cNvSpPr>
          <p:nvPr/>
        </p:nvSpPr>
        <p:spPr bwMode="auto">
          <a:xfrm>
            <a:off x="4532273" y="2966695"/>
            <a:ext cx="668337" cy="66833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48" name="Line 39"/>
          <p:cNvSpPr>
            <a:spLocks noChangeShapeType="1"/>
          </p:cNvSpPr>
          <p:nvPr/>
        </p:nvSpPr>
        <p:spPr bwMode="auto">
          <a:xfrm>
            <a:off x="4522748" y="3300070"/>
            <a:ext cx="70730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9" name="Rectangle 40"/>
          <p:cNvSpPr>
            <a:spLocks noChangeArrowheads="1"/>
          </p:cNvSpPr>
          <p:nvPr/>
        </p:nvSpPr>
        <p:spPr bwMode="auto">
          <a:xfrm>
            <a:off x="4695784" y="3300070"/>
            <a:ext cx="58969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A1</a:t>
            </a:r>
          </a:p>
        </p:txBody>
      </p:sp>
      <p:sp>
        <p:nvSpPr>
          <p:cNvPr id="50" name="ZoneTexte 178"/>
          <p:cNvSpPr txBox="1">
            <a:spLocks noChangeArrowheads="1"/>
          </p:cNvSpPr>
          <p:nvPr/>
        </p:nvSpPr>
        <p:spPr bwMode="auto">
          <a:xfrm>
            <a:off x="4551323" y="3073058"/>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200">
                <a:latin typeface="Arial" charset="0"/>
              </a:rPr>
              <a:t>70°x45</a:t>
            </a:r>
          </a:p>
        </p:txBody>
      </p:sp>
      <p:cxnSp>
        <p:nvCxnSpPr>
          <p:cNvPr id="51" name="Connecteur droit avec flèche 15"/>
          <p:cNvCxnSpPr>
            <a:cxnSpLocks noChangeShapeType="1"/>
          </p:cNvCxnSpPr>
          <p:nvPr/>
        </p:nvCxnSpPr>
        <p:spPr bwMode="auto">
          <a:xfrm flipV="1">
            <a:off x="5114060" y="2606333"/>
            <a:ext cx="419100" cy="458787"/>
          </a:xfrm>
          <a:prstGeom prst="straightConnector1">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 name="Rectangle 40"/>
          <p:cNvSpPr>
            <a:spLocks noChangeArrowheads="1"/>
          </p:cNvSpPr>
          <p:nvPr/>
        </p:nvSpPr>
        <p:spPr bwMode="auto">
          <a:xfrm>
            <a:off x="6266648" y="2748320"/>
            <a:ext cx="57150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A1</a:t>
            </a:r>
          </a:p>
        </p:txBody>
      </p:sp>
      <p:sp>
        <p:nvSpPr>
          <p:cNvPr id="53" name="Rectangle 2"/>
          <p:cNvSpPr>
            <a:spLocks noChangeArrowheads="1"/>
          </p:cNvSpPr>
          <p:nvPr/>
        </p:nvSpPr>
        <p:spPr bwMode="auto">
          <a:xfrm>
            <a:off x="7369522" y="127420"/>
            <a:ext cx="61529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A    B</a:t>
            </a:r>
            <a:endParaRPr lang="fr-FR" sz="1400" dirty="0">
              <a:solidFill>
                <a:srgbClr val="000000"/>
              </a:solidFill>
              <a:latin typeface="Arial" charset="0"/>
              <a:cs typeface="+mn-cs"/>
            </a:endParaRPr>
          </a:p>
        </p:txBody>
      </p:sp>
      <p:sp>
        <p:nvSpPr>
          <p:cNvPr id="54" name="Rectangle 8"/>
          <p:cNvSpPr>
            <a:spLocks noChangeArrowheads="1"/>
          </p:cNvSpPr>
          <p:nvPr/>
        </p:nvSpPr>
        <p:spPr bwMode="auto">
          <a:xfrm>
            <a:off x="6959822" y="115545"/>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0,1</a:t>
            </a:r>
            <a:endParaRPr lang="fr-FR" sz="1400" dirty="0">
              <a:solidFill>
                <a:srgbClr val="000000"/>
              </a:solidFill>
              <a:latin typeface="Arial" charset="0"/>
              <a:cs typeface="+mn-cs"/>
            </a:endParaRPr>
          </a:p>
        </p:txBody>
      </p:sp>
      <p:sp>
        <p:nvSpPr>
          <p:cNvPr id="55" name="Rectangle 26"/>
          <p:cNvSpPr>
            <a:spLocks noChangeArrowheads="1"/>
          </p:cNvSpPr>
          <p:nvPr/>
        </p:nvSpPr>
        <p:spPr bwMode="auto">
          <a:xfrm>
            <a:off x="6605997" y="135295"/>
            <a:ext cx="1355072"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56" name="Line 27"/>
          <p:cNvSpPr>
            <a:spLocks noChangeShapeType="1"/>
          </p:cNvSpPr>
          <p:nvPr/>
        </p:nvSpPr>
        <p:spPr bwMode="auto">
          <a:xfrm>
            <a:off x="6904447" y="12894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57" name="Line 28"/>
          <p:cNvSpPr>
            <a:spLocks noChangeShapeType="1"/>
          </p:cNvSpPr>
          <p:nvPr/>
        </p:nvSpPr>
        <p:spPr bwMode="auto">
          <a:xfrm>
            <a:off x="7361647" y="12894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58" name="Group 631"/>
          <p:cNvGrpSpPr>
            <a:grpSpLocks/>
          </p:cNvGrpSpPr>
          <p:nvPr/>
        </p:nvGrpSpPr>
        <p:grpSpPr bwMode="auto">
          <a:xfrm>
            <a:off x="6653622" y="186095"/>
            <a:ext cx="190500" cy="190500"/>
            <a:chOff x="4360" y="1124"/>
            <a:chExt cx="120" cy="120"/>
          </a:xfrm>
        </p:grpSpPr>
        <p:sp>
          <p:nvSpPr>
            <p:cNvPr id="59"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0"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1"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62" name="Line 28"/>
          <p:cNvSpPr>
            <a:spLocks noChangeShapeType="1"/>
          </p:cNvSpPr>
          <p:nvPr/>
        </p:nvSpPr>
        <p:spPr bwMode="auto">
          <a:xfrm>
            <a:off x="7660616" y="128945"/>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3" name="ZoneTexte 62"/>
          <p:cNvSpPr txBox="1"/>
          <p:nvPr/>
        </p:nvSpPr>
        <p:spPr>
          <a:xfrm>
            <a:off x="5528460" y="183467"/>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
        <p:nvSpPr>
          <p:cNvPr id="64" name="ZoneTexte 63"/>
          <p:cNvSpPr txBox="1"/>
          <p:nvPr/>
        </p:nvSpPr>
        <p:spPr>
          <a:xfrm>
            <a:off x="7961069" y="125968"/>
            <a:ext cx="402674"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65" name="Rectangle 1233"/>
          <p:cNvSpPr>
            <a:spLocks noChangeArrowheads="1"/>
          </p:cNvSpPr>
          <p:nvPr/>
        </p:nvSpPr>
        <p:spPr bwMode="auto">
          <a:xfrm>
            <a:off x="7673312" y="605650"/>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6" name="Line 1234"/>
          <p:cNvSpPr>
            <a:spLocks noChangeShapeType="1"/>
          </p:cNvSpPr>
          <p:nvPr/>
        </p:nvSpPr>
        <p:spPr bwMode="auto">
          <a:xfrm flipV="1">
            <a:off x="7819362" y="467537"/>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7" name="Freeform 1235"/>
          <p:cNvSpPr>
            <a:spLocks/>
          </p:cNvSpPr>
          <p:nvPr/>
        </p:nvSpPr>
        <p:spPr bwMode="auto">
          <a:xfrm>
            <a:off x="7741575" y="427850"/>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68" name="Rectangle 1236"/>
          <p:cNvSpPr>
            <a:spLocks noChangeArrowheads="1"/>
          </p:cNvSpPr>
          <p:nvPr/>
        </p:nvSpPr>
        <p:spPr bwMode="auto">
          <a:xfrm>
            <a:off x="7666962" y="59930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C</a:t>
            </a:r>
            <a:endParaRPr lang="fr-FR" sz="1400" dirty="0">
              <a:solidFill>
                <a:srgbClr val="000000"/>
              </a:solidFill>
              <a:latin typeface="Arial" charset="0"/>
              <a:cs typeface="+mn-cs"/>
            </a:endParaRPr>
          </a:p>
        </p:txBody>
      </p:sp>
      <p:sp>
        <p:nvSpPr>
          <p:cNvPr id="69" name="Rectangle 59"/>
          <p:cNvSpPr>
            <a:spLocks noChangeArrowheads="1"/>
          </p:cNvSpPr>
          <p:nvPr/>
        </p:nvSpPr>
        <p:spPr bwMode="auto">
          <a:xfrm>
            <a:off x="152400" y="79375"/>
            <a:ext cx="285494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b="1" dirty="0" smtClean="0">
                <a:latin typeface="Arial" charset="0"/>
              </a:rPr>
              <a:t>CYLINDRE | PLAN</a:t>
            </a:r>
            <a:endParaRPr lang="fr-FR" altLang="fr-FR" sz="2400" b="1" dirty="0">
              <a:latin typeface="Arial" charset="0"/>
            </a:endParaRPr>
          </a:p>
        </p:txBody>
      </p:sp>
      <p:sp>
        <p:nvSpPr>
          <p:cNvPr id="70" name="ZoneTexte 19"/>
          <p:cNvSpPr txBox="1">
            <a:spLocks noChangeArrowheads="1"/>
          </p:cNvSpPr>
          <p:nvPr/>
        </p:nvSpPr>
        <p:spPr bwMode="auto">
          <a:xfrm>
            <a:off x="152400" y="3509835"/>
            <a:ext cx="912495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Cylindre A, critère [GM]  moindres carrés  (rayon nominal) associé aux points de la zone partielle A1</a:t>
            </a:r>
          </a:p>
          <a:p>
            <a:pPr marL="0" indent="0" eaLnBrk="1" hangingPunct="1">
              <a:defRPr/>
            </a:pPr>
            <a:r>
              <a:rPr lang="fr-FR" altLang="fr-FR" sz="1800" b="0" dirty="0" smtClean="0">
                <a:solidFill>
                  <a:srgbClr val="0070C0"/>
                </a:solidFill>
                <a:latin typeface="Comic Sans MS" pitchFamily="66" charset="0"/>
              </a:rPr>
              <a:t>Secondaire </a:t>
            </a:r>
            <a:r>
              <a:rPr lang="fr-FR" altLang="fr-FR" sz="1800" b="0" dirty="0" smtClean="0">
                <a:latin typeface="Comic Sans MS" pitchFamily="66" charset="0"/>
              </a:rPr>
              <a:t>: Plan associé à la surface réelle B avec critère [GE] décalé de </a:t>
            </a:r>
            <a:r>
              <a:rPr lang="fr-FR" altLang="fr-FR" sz="1800" b="0" dirty="0">
                <a:latin typeface="Symbol" panose="05050102010706020507" pitchFamily="18" charset="2"/>
              </a:rPr>
              <a:t>d</a:t>
            </a:r>
            <a:r>
              <a:rPr lang="fr-FR" altLang="fr-FR" sz="1800" b="0" dirty="0">
                <a:latin typeface="Comic Sans MS" pitchFamily="66" charset="0"/>
              </a:rPr>
              <a:t> dans la direction </a:t>
            </a:r>
            <a:r>
              <a:rPr lang="fr-FR" altLang="fr-FR" sz="1800" b="0" dirty="0" smtClean="0">
                <a:latin typeface="Comic Sans MS" pitchFamily="66" charset="0"/>
              </a:rPr>
              <a:t>perpendiculaire </a:t>
            </a:r>
            <a:r>
              <a:rPr lang="fr-FR" altLang="fr-FR" sz="1800" b="0" dirty="0">
                <a:latin typeface="Comic Sans MS" pitchFamily="66" charset="0"/>
              </a:rPr>
              <a:t>au </a:t>
            </a:r>
            <a:r>
              <a:rPr lang="fr-FR" altLang="fr-FR" sz="1800" b="0" dirty="0" smtClean="0">
                <a:latin typeface="Comic Sans MS" pitchFamily="66" charset="0"/>
              </a:rPr>
              <a:t>plan nominal B </a:t>
            </a:r>
            <a:endParaRPr lang="fr-FR" altLang="fr-FR" sz="1800" b="0" dirty="0">
              <a:latin typeface="Comic Sans MS" pitchFamily="66" charset="0"/>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Plan C</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Tous les points de la surface réelle</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comprise entre 2 plans distants de 0,1, centrée sur la surface nominale</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Tree>
    <p:extLst>
      <p:ext uri="{BB962C8B-B14F-4D97-AF65-F5344CB8AC3E}">
        <p14:creationId xmlns:p14="http://schemas.microsoft.com/office/powerpoint/2010/main" val="357319272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8"/>
          <p:cNvSpPr>
            <a:spLocks noChangeArrowheads="1"/>
          </p:cNvSpPr>
          <p:nvPr/>
        </p:nvSpPr>
        <p:spPr bwMode="auto">
          <a:xfrm>
            <a:off x="152400" y="42863"/>
            <a:ext cx="2713596"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ECRITURE ASME</a:t>
            </a:r>
            <a:endParaRPr lang="fr-FR" altLang="fr-FR" sz="2400" b="1" dirty="0">
              <a:latin typeface="Arial" charset="0"/>
            </a:endParaRPr>
          </a:p>
        </p:txBody>
      </p:sp>
      <p:sp>
        <p:nvSpPr>
          <p:cNvPr id="5" name="ZoneTexte 4"/>
          <p:cNvSpPr txBox="1"/>
          <p:nvPr/>
        </p:nvSpPr>
        <p:spPr>
          <a:xfrm>
            <a:off x="161837" y="655968"/>
            <a:ext cx="8684451" cy="646331"/>
          </a:xfrm>
          <a:prstGeom prst="rect">
            <a:avLst/>
          </a:prstGeom>
          <a:noFill/>
        </p:spPr>
        <p:txBody>
          <a:bodyPr wrap="square" rtlCol="0">
            <a:spAutoFit/>
          </a:bodyPr>
          <a:lstStyle/>
          <a:p>
            <a:r>
              <a:rPr lang="fr-FR" dirty="0" smtClean="0"/>
              <a:t>EN ASME : la distance est imposée par défaut. Le modificateur </a:t>
            </a:r>
            <a:r>
              <a:rPr lang="fr-FR" dirty="0" smtClean="0">
                <a:sym typeface="Wingdings 3"/>
              </a:rPr>
              <a:t> </a:t>
            </a:r>
            <a:r>
              <a:rPr lang="fr-FR" dirty="0"/>
              <a:t>autorise la translation de la surface associée par rapport à la surface nominale </a:t>
            </a:r>
            <a:r>
              <a:rPr lang="fr-FR" dirty="0" smtClean="0"/>
              <a:t>B</a:t>
            </a:r>
            <a:r>
              <a:rPr lang="fr-FR" dirty="0" smtClean="0">
                <a:sym typeface="Wingdings 3"/>
              </a:rPr>
              <a:t>.</a:t>
            </a:r>
            <a:endParaRPr lang="fr-FR" dirty="0"/>
          </a:p>
        </p:txBody>
      </p:sp>
      <p:sp>
        <p:nvSpPr>
          <p:cNvPr id="7" name="Rectangle 42"/>
          <p:cNvSpPr>
            <a:spLocks noChangeArrowheads="1"/>
          </p:cNvSpPr>
          <p:nvPr/>
        </p:nvSpPr>
        <p:spPr bwMode="auto">
          <a:xfrm>
            <a:off x="2581834" y="2006913"/>
            <a:ext cx="568325" cy="2152650"/>
          </a:xfrm>
          <a:prstGeom prst="rect">
            <a:avLst/>
          </a:prstGeom>
          <a:noFill/>
          <a:ln w="285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8" name="Rectangle 43"/>
          <p:cNvSpPr>
            <a:spLocks noChangeArrowheads="1"/>
          </p:cNvSpPr>
          <p:nvPr/>
        </p:nvSpPr>
        <p:spPr bwMode="auto">
          <a:xfrm>
            <a:off x="3151746" y="2600638"/>
            <a:ext cx="2039938" cy="1409700"/>
          </a:xfrm>
          <a:prstGeom prst="rect">
            <a:avLst/>
          </a:prstGeom>
          <a:noFill/>
          <a:ln w="28575">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9" name="Line 44"/>
          <p:cNvSpPr>
            <a:spLocks noChangeShapeType="1"/>
          </p:cNvSpPr>
          <p:nvPr/>
        </p:nvSpPr>
        <p:spPr bwMode="auto">
          <a:xfrm>
            <a:off x="2121459" y="3081651"/>
            <a:ext cx="3063875" cy="0"/>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Freeform 55"/>
          <p:cNvSpPr>
            <a:spLocks/>
          </p:cNvSpPr>
          <p:nvPr/>
        </p:nvSpPr>
        <p:spPr bwMode="auto">
          <a:xfrm>
            <a:off x="2854884" y="1710051"/>
            <a:ext cx="407987" cy="307975"/>
          </a:xfrm>
          <a:custGeom>
            <a:avLst/>
            <a:gdLst>
              <a:gd name="T0" fmla="*/ 2147483647 w 210"/>
              <a:gd name="T1" fmla="*/ 0 h 296"/>
              <a:gd name="T2" fmla="*/ 0 w 210"/>
              <a:gd name="T3" fmla="*/ 0 h 296"/>
              <a:gd name="T4" fmla="*/ 0 w 210"/>
              <a:gd name="T5" fmla="*/ 2147483647 h 296"/>
              <a:gd name="T6" fmla="*/ 0 60000 65536"/>
              <a:gd name="T7" fmla="*/ 0 60000 65536"/>
              <a:gd name="T8" fmla="*/ 0 60000 65536"/>
            </a:gdLst>
            <a:ahLst/>
            <a:cxnLst>
              <a:cxn ang="T6">
                <a:pos x="T0" y="T1"/>
              </a:cxn>
              <a:cxn ang="T7">
                <a:pos x="T2" y="T3"/>
              </a:cxn>
              <a:cxn ang="T8">
                <a:pos x="T4" y="T5"/>
              </a:cxn>
            </a:cxnLst>
            <a:rect l="0" t="0" r="r" b="b"/>
            <a:pathLst>
              <a:path w="210" h="296">
                <a:moveTo>
                  <a:pt x="210" y="0"/>
                </a:moveTo>
                <a:lnTo>
                  <a:pt x="0" y="0"/>
                </a:lnTo>
                <a:lnTo>
                  <a:pt x="0" y="296"/>
                </a:lnTo>
              </a:path>
            </a:pathLst>
          </a:custGeom>
          <a:noFill/>
          <a:ln w="12700" cap="flat" cmpd="sng">
            <a:solidFill>
              <a:schemeClr val="tx1"/>
            </a:solidFill>
            <a:prstDash val="solid"/>
            <a:round/>
            <a:headEnd type="none" w="sm" len="sm"/>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 name="Line 56"/>
          <p:cNvSpPr>
            <a:spLocks noChangeShapeType="1"/>
          </p:cNvSpPr>
          <p:nvPr/>
        </p:nvSpPr>
        <p:spPr bwMode="auto">
          <a:xfrm flipV="1">
            <a:off x="2261159" y="2005325"/>
            <a:ext cx="0" cy="10763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0" name="Line 59"/>
          <p:cNvSpPr>
            <a:spLocks noChangeShapeType="1"/>
          </p:cNvSpPr>
          <p:nvPr/>
        </p:nvSpPr>
        <p:spPr bwMode="auto">
          <a:xfrm flipH="1">
            <a:off x="2161146" y="2005326"/>
            <a:ext cx="4333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4" name="Rectangle 30"/>
          <p:cNvSpPr>
            <a:spLocks noChangeArrowheads="1"/>
          </p:cNvSpPr>
          <p:nvPr/>
        </p:nvSpPr>
        <p:spPr bwMode="auto">
          <a:xfrm>
            <a:off x="5673155" y="1914662"/>
            <a:ext cx="411162" cy="392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700">
                <a:latin typeface="Calibri" pitchFamily="34" charset="0"/>
              </a:rPr>
              <a:t>B</a:t>
            </a:r>
          </a:p>
        </p:txBody>
      </p:sp>
      <p:grpSp>
        <p:nvGrpSpPr>
          <p:cNvPr id="25" name="Group 31"/>
          <p:cNvGrpSpPr>
            <a:grpSpLocks/>
          </p:cNvGrpSpPr>
          <p:nvPr/>
        </p:nvGrpSpPr>
        <p:grpSpPr bwMode="auto">
          <a:xfrm flipV="1">
            <a:off x="5720780" y="1932125"/>
            <a:ext cx="317500" cy="650875"/>
            <a:chOff x="3915" y="2853"/>
            <a:chExt cx="200" cy="410"/>
          </a:xfrm>
        </p:grpSpPr>
        <p:sp>
          <p:nvSpPr>
            <p:cNvPr id="26" name="Rectangle 32"/>
            <p:cNvSpPr>
              <a:spLocks noChangeArrowheads="1"/>
            </p:cNvSpPr>
            <p:nvPr/>
          </p:nvSpPr>
          <p:spPr bwMode="auto">
            <a:xfrm>
              <a:off x="3915" y="3065"/>
              <a:ext cx="200" cy="19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7" name="Line 33"/>
            <p:cNvSpPr>
              <a:spLocks noChangeShapeType="1"/>
            </p:cNvSpPr>
            <p:nvPr/>
          </p:nvSpPr>
          <p:spPr bwMode="auto">
            <a:xfrm flipV="1">
              <a:off x="4016" y="2854"/>
              <a:ext cx="0" cy="2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Freeform 34"/>
            <p:cNvSpPr>
              <a:spLocks/>
            </p:cNvSpPr>
            <p:nvPr/>
          </p:nvSpPr>
          <p:spPr bwMode="auto">
            <a:xfrm>
              <a:off x="3947" y="2853"/>
              <a:ext cx="139" cy="70"/>
            </a:xfrm>
            <a:custGeom>
              <a:avLst/>
              <a:gdLst>
                <a:gd name="T0" fmla="*/ 0 w 139"/>
                <a:gd name="T1" fmla="*/ 0 h 70"/>
                <a:gd name="T2" fmla="*/ 138 w 139"/>
                <a:gd name="T3" fmla="*/ 0 h 70"/>
                <a:gd name="T4" fmla="*/ 69 w 139"/>
                <a:gd name="T5" fmla="*/ 69 h 70"/>
                <a:gd name="T6" fmla="*/ 0 w 139"/>
                <a:gd name="T7" fmla="*/ 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9" h="70">
                  <a:moveTo>
                    <a:pt x="0" y="0"/>
                  </a:moveTo>
                  <a:lnTo>
                    <a:pt x="138" y="0"/>
                  </a:lnTo>
                  <a:lnTo>
                    <a:pt x="69" y="69"/>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29" name="Rectangle 1233"/>
          <p:cNvSpPr>
            <a:spLocks noChangeArrowheads="1"/>
          </p:cNvSpPr>
          <p:nvPr/>
        </p:nvSpPr>
        <p:spPr bwMode="auto">
          <a:xfrm>
            <a:off x="3634040" y="4181788"/>
            <a:ext cx="29210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0" name="Line 1234"/>
          <p:cNvSpPr>
            <a:spLocks noChangeShapeType="1"/>
          </p:cNvSpPr>
          <p:nvPr/>
        </p:nvSpPr>
        <p:spPr bwMode="auto">
          <a:xfrm flipV="1">
            <a:off x="3780090" y="4043675"/>
            <a:ext cx="0" cy="13176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1" name="Freeform 1235"/>
          <p:cNvSpPr>
            <a:spLocks/>
          </p:cNvSpPr>
          <p:nvPr/>
        </p:nvSpPr>
        <p:spPr bwMode="auto">
          <a:xfrm>
            <a:off x="3702303" y="400398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32" name="Rectangle 1236"/>
          <p:cNvSpPr>
            <a:spLocks noChangeArrowheads="1"/>
          </p:cNvSpPr>
          <p:nvPr/>
        </p:nvSpPr>
        <p:spPr bwMode="auto">
          <a:xfrm>
            <a:off x="3627690" y="4175438"/>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A</a:t>
            </a:r>
          </a:p>
        </p:txBody>
      </p:sp>
      <p:cxnSp>
        <p:nvCxnSpPr>
          <p:cNvPr id="34" name="Connecteur droit 33"/>
          <p:cNvCxnSpPr/>
          <p:nvPr/>
        </p:nvCxnSpPr>
        <p:spPr>
          <a:xfrm>
            <a:off x="5185334" y="2600638"/>
            <a:ext cx="8529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 Box 57"/>
          <p:cNvSpPr txBox="1">
            <a:spLocks noChangeArrowheads="1"/>
          </p:cNvSpPr>
          <p:nvPr/>
        </p:nvSpPr>
        <p:spPr bwMode="auto">
          <a:xfrm rot="-5400000">
            <a:off x="1819239" y="2340564"/>
            <a:ext cx="4187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22</a:t>
            </a:r>
            <a:endParaRPr lang="fr-FR" altLang="fr-FR" sz="1800" dirty="0">
              <a:latin typeface="Calibri" pitchFamily="34" charset="0"/>
            </a:endParaRPr>
          </a:p>
        </p:txBody>
      </p:sp>
      <p:sp>
        <p:nvSpPr>
          <p:cNvPr id="36" name="Rectangle 58"/>
          <p:cNvSpPr>
            <a:spLocks noChangeArrowheads="1"/>
          </p:cNvSpPr>
          <p:nvPr/>
        </p:nvSpPr>
        <p:spPr bwMode="auto">
          <a:xfrm>
            <a:off x="1843647" y="2333143"/>
            <a:ext cx="334962" cy="420688"/>
          </a:xfrm>
          <a:prstGeom prst="rect">
            <a:avLst/>
          </a:prstGeom>
          <a:noFill/>
          <a:ln w="12700">
            <a:solidFill>
              <a:schemeClr val="tx1"/>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 name="ZoneTexte 1"/>
          <p:cNvSpPr txBox="1"/>
          <p:nvPr/>
        </p:nvSpPr>
        <p:spPr>
          <a:xfrm>
            <a:off x="5442857" y="3053326"/>
            <a:ext cx="1967205" cy="369332"/>
          </a:xfrm>
          <a:prstGeom prst="rect">
            <a:avLst/>
          </a:prstGeom>
          <a:solidFill>
            <a:srgbClr val="FFFF00"/>
          </a:solidFill>
        </p:spPr>
        <p:txBody>
          <a:bodyPr wrap="none" rtlCol="0">
            <a:spAutoFit/>
          </a:bodyPr>
          <a:lstStyle/>
          <a:p>
            <a:r>
              <a:rPr lang="fr-FR" dirty="0" smtClean="0"/>
              <a:t>   !    NORME ASME</a:t>
            </a:r>
            <a:endParaRPr lang="fr-FR" dirty="0"/>
          </a:p>
        </p:txBody>
      </p:sp>
      <p:sp>
        <p:nvSpPr>
          <p:cNvPr id="3" name="Triangle isocèle 2"/>
          <p:cNvSpPr/>
          <p:nvPr/>
        </p:nvSpPr>
        <p:spPr>
          <a:xfrm>
            <a:off x="5588450" y="3053326"/>
            <a:ext cx="290286" cy="327705"/>
          </a:xfrm>
          <a:prstGeom prst="triangl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2"/>
          <p:cNvSpPr>
            <a:spLocks noChangeArrowheads="1"/>
          </p:cNvSpPr>
          <p:nvPr/>
        </p:nvSpPr>
        <p:spPr bwMode="auto">
          <a:xfrm>
            <a:off x="4026396" y="1556126"/>
            <a:ext cx="82208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A    B </a:t>
            </a:r>
            <a:r>
              <a:rPr lang="fr-FR" sz="1400" dirty="0" smtClean="0">
                <a:solidFill>
                  <a:srgbClr val="000000"/>
                </a:solidFill>
                <a:latin typeface="Arial" charset="0"/>
                <a:cs typeface="+mn-cs"/>
                <a:sym typeface="Wingdings 3"/>
              </a:rPr>
              <a:t></a:t>
            </a:r>
            <a:endParaRPr lang="fr-FR" sz="1400" dirty="0">
              <a:solidFill>
                <a:srgbClr val="000000"/>
              </a:solidFill>
              <a:latin typeface="Arial" charset="0"/>
              <a:cs typeface="+mn-cs"/>
            </a:endParaRPr>
          </a:p>
        </p:txBody>
      </p:sp>
      <p:sp>
        <p:nvSpPr>
          <p:cNvPr id="39" name="Rectangle 8"/>
          <p:cNvSpPr>
            <a:spLocks noChangeArrowheads="1"/>
          </p:cNvSpPr>
          <p:nvPr/>
        </p:nvSpPr>
        <p:spPr bwMode="auto">
          <a:xfrm>
            <a:off x="3616696" y="1544251"/>
            <a:ext cx="4344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0,1</a:t>
            </a:r>
            <a:endParaRPr lang="fr-FR" sz="1400" dirty="0">
              <a:solidFill>
                <a:srgbClr val="000000"/>
              </a:solidFill>
              <a:latin typeface="Arial" charset="0"/>
              <a:cs typeface="+mn-cs"/>
            </a:endParaRPr>
          </a:p>
        </p:txBody>
      </p:sp>
      <p:sp>
        <p:nvSpPr>
          <p:cNvPr id="40" name="Rectangle 26"/>
          <p:cNvSpPr>
            <a:spLocks noChangeArrowheads="1"/>
          </p:cNvSpPr>
          <p:nvPr/>
        </p:nvSpPr>
        <p:spPr bwMode="auto">
          <a:xfrm>
            <a:off x="3262871" y="1564001"/>
            <a:ext cx="1585610" cy="29210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1" name="Line 27"/>
          <p:cNvSpPr>
            <a:spLocks noChangeShapeType="1"/>
          </p:cNvSpPr>
          <p:nvPr/>
        </p:nvSpPr>
        <p:spPr bwMode="auto">
          <a:xfrm>
            <a:off x="3561321" y="155765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2" name="Line 28"/>
          <p:cNvSpPr>
            <a:spLocks noChangeShapeType="1"/>
          </p:cNvSpPr>
          <p:nvPr/>
        </p:nvSpPr>
        <p:spPr bwMode="auto">
          <a:xfrm>
            <a:off x="4018521" y="155765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43" name="Group 631"/>
          <p:cNvGrpSpPr>
            <a:grpSpLocks/>
          </p:cNvGrpSpPr>
          <p:nvPr/>
        </p:nvGrpSpPr>
        <p:grpSpPr bwMode="auto">
          <a:xfrm>
            <a:off x="3310496" y="1614801"/>
            <a:ext cx="190500" cy="190500"/>
            <a:chOff x="4360" y="1124"/>
            <a:chExt cx="120" cy="120"/>
          </a:xfrm>
        </p:grpSpPr>
        <p:sp>
          <p:nvSpPr>
            <p:cNvPr id="44" name="Oval 632"/>
            <p:cNvSpPr>
              <a:spLocks noChangeArrowheads="1"/>
            </p:cNvSpPr>
            <p:nvPr/>
          </p:nvSpPr>
          <p:spPr bwMode="auto">
            <a:xfrm>
              <a:off x="4376" y="1140"/>
              <a:ext cx="88" cy="88"/>
            </a:xfrm>
            <a:prstGeom prst="ellipse">
              <a:avLst/>
            </a:prstGeom>
            <a:noFill/>
            <a:ln w="12700">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5" name="Line 633"/>
            <p:cNvSpPr>
              <a:spLocks noChangeShapeType="1"/>
            </p:cNvSpPr>
            <p:nvPr/>
          </p:nvSpPr>
          <p:spPr bwMode="auto">
            <a:xfrm>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46" name="Line 634"/>
            <p:cNvSpPr>
              <a:spLocks noChangeShapeType="1"/>
            </p:cNvSpPr>
            <p:nvPr/>
          </p:nvSpPr>
          <p:spPr bwMode="auto">
            <a:xfrm rot="-5400000">
              <a:off x="4360" y="1184"/>
              <a:ext cx="120"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47" name="Line 28"/>
          <p:cNvSpPr>
            <a:spLocks noChangeShapeType="1"/>
          </p:cNvSpPr>
          <p:nvPr/>
        </p:nvSpPr>
        <p:spPr bwMode="auto">
          <a:xfrm>
            <a:off x="4317490" y="1557651"/>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Tree>
    <p:extLst>
      <p:ext uri="{BB962C8B-B14F-4D97-AF65-F5344CB8AC3E}">
        <p14:creationId xmlns:p14="http://schemas.microsoft.com/office/powerpoint/2010/main" val="174345961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rme libre 3"/>
          <p:cNvSpPr/>
          <p:nvPr/>
        </p:nvSpPr>
        <p:spPr bwMode="auto">
          <a:xfrm flipV="1">
            <a:off x="918086" y="2152633"/>
            <a:ext cx="1928387" cy="536716"/>
          </a:xfrm>
          <a:custGeom>
            <a:avLst/>
            <a:gdLst>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0 w 3126260"/>
              <a:gd name="connsiteY10" fmla="*/ 1044146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4125 h 1103876"/>
              <a:gd name="connsiteX1" fmla="*/ 1090144 w 3126260"/>
              <a:gd name="connsiteY1" fmla="*/ 0 h 1103876"/>
              <a:gd name="connsiteX2" fmla="*/ 1130644 w 3126260"/>
              <a:gd name="connsiteY2" fmla="*/ 869098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00058 w 3126260"/>
              <a:gd name="connsiteY6" fmla="*/ 362549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260" h="1095629">
                <a:moveTo>
                  <a:pt x="24714" y="4125"/>
                </a:moveTo>
                <a:lnTo>
                  <a:pt x="1090144" y="0"/>
                </a:lnTo>
                <a:lnTo>
                  <a:pt x="1202698" y="869097"/>
                </a:lnTo>
                <a:lnTo>
                  <a:pt x="2193325" y="869098"/>
                </a:lnTo>
                <a:lnTo>
                  <a:pt x="2266277" y="10303"/>
                </a:lnTo>
                <a:lnTo>
                  <a:pt x="3126260" y="10303"/>
                </a:lnTo>
                <a:lnTo>
                  <a:pt x="3100058" y="362549"/>
                </a:lnTo>
                <a:lnTo>
                  <a:pt x="2452299" y="366672"/>
                </a:lnTo>
                <a:lnTo>
                  <a:pt x="2372796" y="1095629"/>
                </a:lnTo>
                <a:lnTo>
                  <a:pt x="359527" y="1087380"/>
                </a:lnTo>
                <a:cubicBezTo>
                  <a:pt x="203657" y="897009"/>
                  <a:pt x="8486" y="648901"/>
                  <a:pt x="6550" y="421414"/>
                </a:cubicBezTo>
                <a:lnTo>
                  <a:pt x="0" y="10303"/>
                </a:lnTo>
                <a:lnTo>
                  <a:pt x="24714" y="4125"/>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prstClr val="white"/>
              </a:solidFill>
            </a:endParaRPr>
          </a:p>
        </p:txBody>
      </p:sp>
      <p:sp>
        <p:nvSpPr>
          <p:cNvPr id="5" name="Rectangle 19" descr="Diagonales larges vers le haut"/>
          <p:cNvSpPr>
            <a:spLocks noChangeArrowheads="1"/>
          </p:cNvSpPr>
          <p:nvPr/>
        </p:nvSpPr>
        <p:spPr bwMode="auto">
          <a:xfrm>
            <a:off x="918086" y="2672819"/>
            <a:ext cx="1923809" cy="229189"/>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6" name="Rectangle 20"/>
          <p:cNvSpPr>
            <a:spLocks noChangeArrowheads="1"/>
          </p:cNvSpPr>
          <p:nvPr/>
        </p:nvSpPr>
        <p:spPr bwMode="auto">
          <a:xfrm>
            <a:off x="1015308" y="2469029"/>
            <a:ext cx="489368" cy="201904"/>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 name="Line 21"/>
          <p:cNvSpPr>
            <a:spLocks noChangeShapeType="1"/>
          </p:cNvSpPr>
          <p:nvPr/>
        </p:nvSpPr>
        <p:spPr bwMode="auto">
          <a:xfrm>
            <a:off x="1255822" y="2405905"/>
            <a:ext cx="0" cy="554581"/>
          </a:xfrm>
          <a:prstGeom prst="line">
            <a:avLst/>
          </a:prstGeom>
          <a:solidFill>
            <a:srgbClr val="66FFFF"/>
          </a:solid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8" name="Rectangle 20"/>
          <p:cNvSpPr>
            <a:spLocks noChangeArrowheads="1"/>
          </p:cNvSpPr>
          <p:nvPr/>
        </p:nvSpPr>
        <p:spPr bwMode="auto">
          <a:xfrm>
            <a:off x="2477560" y="2515729"/>
            <a:ext cx="237653" cy="160555"/>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9" name="Line 21"/>
          <p:cNvSpPr>
            <a:spLocks noChangeShapeType="1"/>
          </p:cNvSpPr>
          <p:nvPr/>
        </p:nvSpPr>
        <p:spPr bwMode="auto">
          <a:xfrm>
            <a:off x="2596386" y="2417409"/>
            <a:ext cx="0" cy="554581"/>
          </a:xfrm>
          <a:prstGeom prst="line">
            <a:avLst/>
          </a:prstGeom>
          <a:solidFill>
            <a:srgbClr val="66FFFF"/>
          </a:solid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0" name="Rectangle 9"/>
          <p:cNvSpPr/>
          <p:nvPr/>
        </p:nvSpPr>
        <p:spPr>
          <a:xfrm>
            <a:off x="1835866" y="2681477"/>
            <a:ext cx="256071" cy="23296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11" name="Rectangle 10"/>
          <p:cNvSpPr/>
          <p:nvPr/>
        </p:nvSpPr>
        <p:spPr>
          <a:xfrm>
            <a:off x="1835865" y="2156025"/>
            <a:ext cx="256071" cy="11129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12" name="Line 21"/>
          <p:cNvSpPr>
            <a:spLocks noChangeShapeType="1"/>
          </p:cNvSpPr>
          <p:nvPr/>
        </p:nvSpPr>
        <p:spPr bwMode="auto">
          <a:xfrm>
            <a:off x="1963902" y="2022836"/>
            <a:ext cx="0" cy="925838"/>
          </a:xfrm>
          <a:prstGeom prst="line">
            <a:avLst/>
          </a:prstGeom>
          <a:solidFill>
            <a:srgbClr val="66FFFF"/>
          </a:solidFill>
          <a:ln w="12700">
            <a:solidFill>
              <a:schemeClr val="tx1"/>
            </a:solidFill>
            <a:prstDash val="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3" name="Rectangle 19" descr="Diagonales larges vers le haut"/>
          <p:cNvSpPr>
            <a:spLocks noChangeArrowheads="1"/>
          </p:cNvSpPr>
          <p:nvPr/>
        </p:nvSpPr>
        <p:spPr bwMode="auto">
          <a:xfrm>
            <a:off x="911143" y="1060467"/>
            <a:ext cx="1923809" cy="228246"/>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4" name="Rectangle 20"/>
          <p:cNvSpPr>
            <a:spLocks noChangeArrowheads="1"/>
          </p:cNvSpPr>
          <p:nvPr/>
        </p:nvSpPr>
        <p:spPr bwMode="auto">
          <a:xfrm>
            <a:off x="1016961" y="1085870"/>
            <a:ext cx="489368" cy="201903"/>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5" name="Rectangle 20"/>
          <p:cNvSpPr>
            <a:spLocks noChangeArrowheads="1"/>
          </p:cNvSpPr>
          <p:nvPr/>
        </p:nvSpPr>
        <p:spPr bwMode="auto">
          <a:xfrm>
            <a:off x="2453911" y="1060468"/>
            <a:ext cx="237653" cy="228246"/>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16" name="Line 21"/>
          <p:cNvSpPr>
            <a:spLocks noChangeShapeType="1"/>
          </p:cNvSpPr>
          <p:nvPr/>
        </p:nvSpPr>
        <p:spPr bwMode="auto">
          <a:xfrm>
            <a:off x="1261645" y="963923"/>
            <a:ext cx="0" cy="554581"/>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7" name="ZoneTexte 16"/>
          <p:cNvSpPr txBox="1"/>
          <p:nvPr/>
        </p:nvSpPr>
        <p:spPr>
          <a:xfrm>
            <a:off x="-39034" y="881021"/>
            <a:ext cx="402674"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(a)</a:t>
            </a:r>
            <a:endParaRPr lang="fr-FR" sz="1400" dirty="0">
              <a:solidFill>
                <a:prstClr val="black"/>
              </a:solidFill>
              <a:latin typeface="Arial" panose="020B0604020202020204" pitchFamily="34" charset="0"/>
              <a:cs typeface="Arial" panose="020B0604020202020204" pitchFamily="34" charset="0"/>
            </a:endParaRPr>
          </a:p>
        </p:txBody>
      </p:sp>
      <p:sp>
        <p:nvSpPr>
          <p:cNvPr id="18" name="ZoneTexte 17"/>
          <p:cNvSpPr txBox="1"/>
          <p:nvPr/>
        </p:nvSpPr>
        <p:spPr>
          <a:xfrm>
            <a:off x="-86024" y="1947843"/>
            <a:ext cx="402674"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(b)</a:t>
            </a:r>
            <a:endParaRPr lang="fr-FR" sz="1400" dirty="0">
              <a:solidFill>
                <a:prstClr val="black"/>
              </a:solidFill>
              <a:latin typeface="Arial" panose="020B0604020202020204" pitchFamily="34" charset="0"/>
              <a:cs typeface="Arial" panose="020B0604020202020204" pitchFamily="34" charset="0"/>
            </a:endParaRPr>
          </a:p>
        </p:txBody>
      </p:sp>
      <p:sp>
        <p:nvSpPr>
          <p:cNvPr id="19" name="ZoneTexte 18"/>
          <p:cNvSpPr txBox="1"/>
          <p:nvPr/>
        </p:nvSpPr>
        <p:spPr>
          <a:xfrm>
            <a:off x="6357645" y="2979306"/>
            <a:ext cx="2683492" cy="738664"/>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Axe de la surface nominale</a:t>
            </a:r>
          </a:p>
          <a:p>
            <a:r>
              <a:rPr lang="fr-FR" sz="1400" dirty="0" smtClean="0">
                <a:solidFill>
                  <a:prstClr val="black"/>
                </a:solidFill>
                <a:latin typeface="Arial" panose="020B0604020202020204" pitchFamily="34" charset="0"/>
                <a:cs typeface="Arial" panose="020B0604020202020204" pitchFamily="34" charset="0"/>
              </a:rPr>
              <a:t>2 : Surface réelle </a:t>
            </a:r>
          </a:p>
          <a:p>
            <a:r>
              <a:rPr lang="fr-FR" sz="1400" dirty="0" smtClean="0">
                <a:solidFill>
                  <a:prstClr val="black"/>
                </a:solidFill>
                <a:latin typeface="Arial" panose="020B0604020202020204" pitchFamily="34" charset="0"/>
                <a:cs typeface="Arial" panose="020B0604020202020204" pitchFamily="34" charset="0"/>
              </a:rPr>
              <a:t>3 : Axe de la surface associée</a:t>
            </a:r>
          </a:p>
        </p:txBody>
      </p:sp>
      <p:sp>
        <p:nvSpPr>
          <p:cNvPr id="20" name="Rectangle 19"/>
          <p:cNvSpPr>
            <a:spLocks noChangeArrowheads="1"/>
          </p:cNvSpPr>
          <p:nvPr/>
        </p:nvSpPr>
        <p:spPr bwMode="auto">
          <a:xfrm>
            <a:off x="3566849" y="1165098"/>
            <a:ext cx="2423516" cy="1435100"/>
          </a:xfrm>
          <a:prstGeom prst="rect">
            <a:avLst/>
          </a:prstGeom>
          <a:solidFill>
            <a:srgbClr val="FFFF99"/>
          </a:solidFill>
          <a:ln w="28575">
            <a:solidFill>
              <a:schemeClr val="tx1"/>
            </a:solidFill>
            <a:miter lim="800000"/>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21" name="Oval 5"/>
          <p:cNvSpPr>
            <a:spLocks noChangeArrowheads="1"/>
          </p:cNvSpPr>
          <p:nvPr/>
        </p:nvSpPr>
        <p:spPr bwMode="auto">
          <a:xfrm>
            <a:off x="3742033" y="1506411"/>
            <a:ext cx="695325" cy="695325"/>
          </a:xfrm>
          <a:prstGeom prst="ellipse">
            <a:avLst/>
          </a:prstGeom>
          <a:solidFill>
            <a:schemeClr val="bg1"/>
          </a:solidFill>
          <a:ln w="28575">
            <a:solidFill>
              <a:schemeClr val="tx1"/>
            </a:solidFill>
            <a:round/>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22" name="Oval 6"/>
          <p:cNvSpPr>
            <a:spLocks noChangeArrowheads="1"/>
          </p:cNvSpPr>
          <p:nvPr/>
        </p:nvSpPr>
        <p:spPr bwMode="auto">
          <a:xfrm>
            <a:off x="5450183" y="1692148"/>
            <a:ext cx="323850" cy="323850"/>
          </a:xfrm>
          <a:prstGeom prst="ellipse">
            <a:avLst/>
          </a:prstGeom>
          <a:solidFill>
            <a:schemeClr val="bg1"/>
          </a:solidFill>
          <a:ln w="28575">
            <a:solidFill>
              <a:schemeClr val="tx1"/>
            </a:solidFill>
            <a:round/>
            <a:headEnd/>
            <a:tailEnd/>
          </a:ln>
          <a:effectLs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23" name="Line 7"/>
          <p:cNvSpPr>
            <a:spLocks noChangeShapeType="1"/>
          </p:cNvSpPr>
          <p:nvPr/>
        </p:nvSpPr>
        <p:spPr bwMode="auto">
          <a:xfrm>
            <a:off x="3645195" y="1854073"/>
            <a:ext cx="225107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4" name="Line 8"/>
          <p:cNvSpPr>
            <a:spLocks noChangeShapeType="1"/>
          </p:cNvSpPr>
          <p:nvPr/>
        </p:nvSpPr>
        <p:spPr bwMode="auto">
          <a:xfrm>
            <a:off x="4089695" y="1563562"/>
            <a:ext cx="0" cy="82010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5" name="Line 9"/>
          <p:cNvSpPr>
            <a:spLocks noChangeShapeType="1"/>
          </p:cNvSpPr>
          <p:nvPr/>
        </p:nvSpPr>
        <p:spPr bwMode="auto">
          <a:xfrm>
            <a:off x="5612108" y="1576261"/>
            <a:ext cx="0" cy="649287"/>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6" name="Line 22"/>
          <p:cNvSpPr>
            <a:spLocks noChangeShapeType="1"/>
          </p:cNvSpPr>
          <p:nvPr/>
        </p:nvSpPr>
        <p:spPr bwMode="auto">
          <a:xfrm flipV="1">
            <a:off x="3743620" y="830136"/>
            <a:ext cx="0" cy="10144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7" name="Rectangle 26"/>
          <p:cNvSpPr>
            <a:spLocks noChangeArrowheads="1"/>
          </p:cNvSpPr>
          <p:nvPr/>
        </p:nvSpPr>
        <p:spPr bwMode="auto">
          <a:xfrm>
            <a:off x="3203870" y="74917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28" name="Line 26"/>
          <p:cNvSpPr>
            <a:spLocks noChangeShapeType="1"/>
          </p:cNvSpPr>
          <p:nvPr/>
        </p:nvSpPr>
        <p:spPr bwMode="auto">
          <a:xfrm>
            <a:off x="3502320" y="895223"/>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9" name="Freeform 27"/>
          <p:cNvSpPr>
            <a:spLocks/>
          </p:cNvSpPr>
          <p:nvPr/>
        </p:nvSpPr>
        <p:spPr bwMode="auto">
          <a:xfrm>
            <a:off x="3654720" y="819023"/>
            <a:ext cx="77788"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30" name="Rectangle 29"/>
          <p:cNvSpPr>
            <a:spLocks noChangeArrowheads="1"/>
          </p:cNvSpPr>
          <p:nvPr/>
        </p:nvSpPr>
        <p:spPr bwMode="auto">
          <a:xfrm>
            <a:off x="3194345" y="74282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prstClr val="black"/>
                </a:solidFill>
                <a:latin typeface="Arial" charset="0"/>
              </a:rPr>
              <a:t>B</a:t>
            </a:r>
          </a:p>
        </p:txBody>
      </p:sp>
      <p:sp>
        <p:nvSpPr>
          <p:cNvPr id="31" name="Line 33"/>
          <p:cNvSpPr>
            <a:spLocks noChangeShapeType="1"/>
          </p:cNvSpPr>
          <p:nvPr/>
        </p:nvSpPr>
        <p:spPr bwMode="auto">
          <a:xfrm flipV="1">
            <a:off x="5450183" y="872998"/>
            <a:ext cx="0" cy="1050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32" name="Rectangle 31"/>
          <p:cNvSpPr>
            <a:spLocks noChangeArrowheads="1"/>
          </p:cNvSpPr>
          <p:nvPr/>
        </p:nvSpPr>
        <p:spPr bwMode="auto">
          <a:xfrm>
            <a:off x="4921545" y="75133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33" name="Line 37"/>
          <p:cNvSpPr>
            <a:spLocks noChangeShapeType="1"/>
          </p:cNvSpPr>
          <p:nvPr/>
        </p:nvSpPr>
        <p:spPr bwMode="auto">
          <a:xfrm>
            <a:off x="5219995" y="897382"/>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34" name="Freeform 38"/>
          <p:cNvSpPr>
            <a:spLocks/>
          </p:cNvSpPr>
          <p:nvPr/>
        </p:nvSpPr>
        <p:spPr bwMode="auto">
          <a:xfrm>
            <a:off x="5372395" y="821182"/>
            <a:ext cx="77788" cy="153987"/>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35" name="Rectangle 34"/>
          <p:cNvSpPr>
            <a:spLocks noChangeArrowheads="1"/>
          </p:cNvSpPr>
          <p:nvPr/>
        </p:nvSpPr>
        <p:spPr bwMode="auto">
          <a:xfrm>
            <a:off x="4912020" y="744982"/>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prstClr val="black"/>
                </a:solidFill>
                <a:latin typeface="Arial" charset="0"/>
              </a:rPr>
              <a:t>C</a:t>
            </a:r>
          </a:p>
        </p:txBody>
      </p:sp>
      <p:sp>
        <p:nvSpPr>
          <p:cNvPr id="36" name="Ellipse 35"/>
          <p:cNvSpPr/>
          <p:nvPr/>
        </p:nvSpPr>
        <p:spPr>
          <a:xfrm>
            <a:off x="4686950" y="2038409"/>
            <a:ext cx="342414" cy="34241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37" name="Freeform 13"/>
          <p:cNvSpPr>
            <a:spLocks/>
          </p:cNvSpPr>
          <p:nvPr/>
        </p:nvSpPr>
        <p:spPr bwMode="auto">
          <a:xfrm flipH="1">
            <a:off x="3208826" y="2496747"/>
            <a:ext cx="595565" cy="193675"/>
          </a:xfrm>
          <a:custGeom>
            <a:avLst/>
            <a:gdLst>
              <a:gd name="T0" fmla="*/ 0 w 483"/>
              <a:gd name="T1" fmla="*/ 0 h 117"/>
              <a:gd name="T2" fmla="*/ 2147483647 w 483"/>
              <a:gd name="T3" fmla="*/ 2147483647 h 117"/>
              <a:gd name="T4" fmla="*/ 2147483647 w 483"/>
              <a:gd name="T5" fmla="*/ 2147483647 h 117"/>
              <a:gd name="T6" fmla="*/ 0 60000 65536"/>
              <a:gd name="T7" fmla="*/ 0 60000 65536"/>
              <a:gd name="T8" fmla="*/ 0 60000 65536"/>
            </a:gdLst>
            <a:ahLst/>
            <a:cxnLst>
              <a:cxn ang="T6">
                <a:pos x="T0" y="T1"/>
              </a:cxn>
              <a:cxn ang="T7">
                <a:pos x="T2" y="T3"/>
              </a:cxn>
              <a:cxn ang="T8">
                <a:pos x="T4" y="T5"/>
              </a:cxn>
            </a:cxnLst>
            <a:rect l="0" t="0" r="r" b="b"/>
            <a:pathLst>
              <a:path w="483" h="117">
                <a:moveTo>
                  <a:pt x="0" y="0"/>
                </a:moveTo>
                <a:lnTo>
                  <a:pt x="202" y="117"/>
                </a:lnTo>
                <a:lnTo>
                  <a:pt x="483" y="117"/>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38" name="Ellipse 37"/>
          <p:cNvSpPr/>
          <p:nvPr/>
        </p:nvSpPr>
        <p:spPr>
          <a:xfrm flipH="1">
            <a:off x="3781532" y="2473887"/>
            <a:ext cx="45720" cy="457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39" name="Freeform 2"/>
          <p:cNvSpPr>
            <a:spLocks/>
          </p:cNvSpPr>
          <p:nvPr/>
        </p:nvSpPr>
        <p:spPr bwMode="auto">
          <a:xfrm>
            <a:off x="6250005" y="1129167"/>
            <a:ext cx="2465608" cy="1437969"/>
          </a:xfrm>
          <a:custGeom>
            <a:avLst/>
            <a:gdLst>
              <a:gd name="T0" fmla="*/ 2147483647 w 1911"/>
              <a:gd name="T1" fmla="*/ 2147483647 h 934"/>
              <a:gd name="T2" fmla="*/ 2147483647 w 1911"/>
              <a:gd name="T3" fmla="*/ 2147483647 h 934"/>
              <a:gd name="T4" fmla="*/ 2147483647 w 1911"/>
              <a:gd name="T5" fmla="*/ 2147483647 h 934"/>
              <a:gd name="T6" fmla="*/ 2147483647 w 1911"/>
              <a:gd name="T7" fmla="*/ 2147483647 h 934"/>
              <a:gd name="T8" fmla="*/ 2147483647 w 1911"/>
              <a:gd name="T9" fmla="*/ 2147483647 h 934"/>
              <a:gd name="T10" fmla="*/ 2147483647 w 1911"/>
              <a:gd name="T11" fmla="*/ 2147483647 h 934"/>
              <a:gd name="T12" fmla="*/ 2147483647 w 1911"/>
              <a:gd name="T13" fmla="*/ 2147483647 h 934"/>
              <a:gd name="T14" fmla="*/ 2147483647 w 1911"/>
              <a:gd name="T15" fmla="*/ 2147483647 h 934"/>
              <a:gd name="T16" fmla="*/ 2147483647 w 1911"/>
              <a:gd name="T17" fmla="*/ 2147483647 h 934"/>
              <a:gd name="T18" fmla="*/ 2147483647 w 1911"/>
              <a:gd name="T19" fmla="*/ 2147483647 h 934"/>
              <a:gd name="T20" fmla="*/ 2147483647 w 1911"/>
              <a:gd name="T21" fmla="*/ 2147483647 h 934"/>
              <a:gd name="T22" fmla="*/ 2147483647 w 1911"/>
              <a:gd name="T23" fmla="*/ 2147483647 h 934"/>
              <a:gd name="T24" fmla="*/ 2147483647 w 1911"/>
              <a:gd name="T25" fmla="*/ 2147483647 h 934"/>
              <a:gd name="T26" fmla="*/ 2147483647 w 1911"/>
              <a:gd name="T27" fmla="*/ 2147483647 h 934"/>
              <a:gd name="T28" fmla="*/ 2147483647 w 1911"/>
              <a:gd name="T29" fmla="*/ 2147483647 h 934"/>
              <a:gd name="T30" fmla="*/ 2147483647 w 1911"/>
              <a:gd name="T31" fmla="*/ 2147483647 h 934"/>
              <a:gd name="T32" fmla="*/ 2147483647 w 1911"/>
              <a:gd name="T33" fmla="*/ 2147483647 h 934"/>
              <a:gd name="T34" fmla="*/ 2147483647 w 1911"/>
              <a:gd name="T35" fmla="*/ 2147483647 h 934"/>
              <a:gd name="T36" fmla="*/ 2147483647 w 1911"/>
              <a:gd name="T37" fmla="*/ 2147483647 h 9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connsiteX0" fmla="*/ 78 w 9581"/>
              <a:gd name="connsiteY0" fmla="*/ 521 h 9943"/>
              <a:gd name="connsiteX1" fmla="*/ 732 w 9581"/>
              <a:gd name="connsiteY1" fmla="*/ 104 h 9943"/>
              <a:gd name="connsiteX2" fmla="*/ 3260 w 9581"/>
              <a:gd name="connsiteY2" fmla="*/ 521 h 9943"/>
              <a:gd name="connsiteX3" fmla="*/ 4688 w 9581"/>
              <a:gd name="connsiteY3" fmla="*/ 18 h 9943"/>
              <a:gd name="connsiteX4" fmla="*/ 8859 w 9581"/>
              <a:gd name="connsiteY4" fmla="*/ 218 h 9943"/>
              <a:gd name="connsiteX5" fmla="*/ 9419 w 9581"/>
              <a:gd name="connsiteY5" fmla="*/ 1185 h 9943"/>
              <a:gd name="connsiteX6" fmla="*/ 9581 w 9581"/>
              <a:gd name="connsiteY6" fmla="*/ 7363 h 9943"/>
              <a:gd name="connsiteX7" fmla="*/ 9455 w 9581"/>
              <a:gd name="connsiteY7" fmla="*/ 9033 h 9943"/>
              <a:gd name="connsiteX8" fmla="*/ 9089 w 9581"/>
              <a:gd name="connsiteY8" fmla="*/ 9697 h 9943"/>
              <a:gd name="connsiteX9" fmla="*/ 6687 w 9581"/>
              <a:gd name="connsiteY9" fmla="*/ 9365 h 9943"/>
              <a:gd name="connsiteX10" fmla="*/ 5259 w 9581"/>
              <a:gd name="connsiteY10" fmla="*/ 9943 h 9943"/>
              <a:gd name="connsiteX11" fmla="*/ 2606 w 9581"/>
              <a:gd name="connsiteY11" fmla="*/ 9440 h 9943"/>
              <a:gd name="connsiteX12" fmla="*/ 1627 w 9581"/>
              <a:gd name="connsiteY12" fmla="*/ 9697 h 9943"/>
              <a:gd name="connsiteX13" fmla="*/ 690 w 9581"/>
              <a:gd name="connsiteY13" fmla="*/ 9858 h 9943"/>
              <a:gd name="connsiteX14" fmla="*/ 162 w 9581"/>
              <a:gd name="connsiteY14" fmla="*/ 8947 h 9943"/>
              <a:gd name="connsiteX15" fmla="*/ 0 w 9581"/>
              <a:gd name="connsiteY15" fmla="*/ 6025 h 9943"/>
              <a:gd name="connsiteX16" fmla="*/ 162 w 9581"/>
              <a:gd name="connsiteY16" fmla="*/ 3690 h 9943"/>
              <a:gd name="connsiteX17" fmla="*/ 36 w 9581"/>
              <a:gd name="connsiteY17" fmla="*/ 2020 h 9943"/>
              <a:gd name="connsiteX18" fmla="*/ 78 w 9581"/>
              <a:gd name="connsiteY18" fmla="*/ 521 h 9943"/>
              <a:gd name="connsiteX0" fmla="*/ 81 w 10000"/>
              <a:gd name="connsiteY0" fmla="*/ 524 h 10000"/>
              <a:gd name="connsiteX1" fmla="*/ 764 w 10000"/>
              <a:gd name="connsiteY1" fmla="*/ 105 h 10000"/>
              <a:gd name="connsiteX2" fmla="*/ 3403 w 10000"/>
              <a:gd name="connsiteY2" fmla="*/ 524 h 10000"/>
              <a:gd name="connsiteX3" fmla="*/ 4893 w 10000"/>
              <a:gd name="connsiteY3" fmla="*/ 18 h 10000"/>
              <a:gd name="connsiteX4" fmla="*/ 9246 w 10000"/>
              <a:gd name="connsiteY4" fmla="*/ 219 h 10000"/>
              <a:gd name="connsiteX5" fmla="*/ 9831 w 10000"/>
              <a:gd name="connsiteY5" fmla="*/ 1192 h 10000"/>
              <a:gd name="connsiteX6" fmla="*/ 10000 w 10000"/>
              <a:gd name="connsiteY6" fmla="*/ 7405 h 10000"/>
              <a:gd name="connsiteX7" fmla="*/ 9868 w 10000"/>
              <a:gd name="connsiteY7" fmla="*/ 9085 h 10000"/>
              <a:gd name="connsiteX8" fmla="*/ 9486 w 10000"/>
              <a:gd name="connsiteY8" fmla="*/ 9753 h 10000"/>
              <a:gd name="connsiteX9" fmla="*/ 6979 w 10000"/>
              <a:gd name="connsiteY9" fmla="*/ 9419 h 10000"/>
              <a:gd name="connsiteX10" fmla="*/ 5489 w 10000"/>
              <a:gd name="connsiteY10" fmla="*/ 10000 h 10000"/>
              <a:gd name="connsiteX11" fmla="*/ 2720 w 10000"/>
              <a:gd name="connsiteY11" fmla="*/ 9494 h 10000"/>
              <a:gd name="connsiteX12" fmla="*/ 1698 w 10000"/>
              <a:gd name="connsiteY12" fmla="*/ 9753 h 10000"/>
              <a:gd name="connsiteX13" fmla="*/ 720 w 10000"/>
              <a:gd name="connsiteY13" fmla="*/ 9915 h 10000"/>
              <a:gd name="connsiteX14" fmla="*/ 169 w 10000"/>
              <a:gd name="connsiteY14" fmla="*/ 8998 h 10000"/>
              <a:gd name="connsiteX15" fmla="*/ 0 w 10000"/>
              <a:gd name="connsiteY15" fmla="*/ 6060 h 10000"/>
              <a:gd name="connsiteX16" fmla="*/ 169 w 10000"/>
              <a:gd name="connsiteY16" fmla="*/ 3711 h 10000"/>
              <a:gd name="connsiteX17" fmla="*/ 38 w 10000"/>
              <a:gd name="connsiteY17" fmla="*/ 2032 h 10000"/>
              <a:gd name="connsiteX18" fmla="*/ 81 w 10000"/>
              <a:gd name="connsiteY18" fmla="*/ 52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81" y="524"/>
                </a:moveTo>
                <a:cubicBezTo>
                  <a:pt x="201" y="201"/>
                  <a:pt x="213" y="105"/>
                  <a:pt x="764" y="105"/>
                </a:cubicBezTo>
                <a:cubicBezTo>
                  <a:pt x="1316" y="105"/>
                  <a:pt x="2714" y="535"/>
                  <a:pt x="3403" y="524"/>
                </a:cubicBezTo>
                <a:cubicBezTo>
                  <a:pt x="4090" y="514"/>
                  <a:pt x="3919" y="68"/>
                  <a:pt x="4893" y="18"/>
                </a:cubicBezTo>
                <a:cubicBezTo>
                  <a:pt x="5867" y="-32"/>
                  <a:pt x="8749" y="25"/>
                  <a:pt x="9246" y="219"/>
                </a:cubicBezTo>
                <a:cubicBezTo>
                  <a:pt x="9743" y="413"/>
                  <a:pt x="9706" y="-6"/>
                  <a:pt x="9831" y="1192"/>
                </a:cubicBezTo>
                <a:cubicBezTo>
                  <a:pt x="9956" y="2390"/>
                  <a:pt x="9995" y="6092"/>
                  <a:pt x="10000" y="7405"/>
                </a:cubicBezTo>
                <a:cubicBezTo>
                  <a:pt x="10005" y="8719"/>
                  <a:pt x="9956" y="8698"/>
                  <a:pt x="9868" y="9085"/>
                </a:cubicBezTo>
                <a:cubicBezTo>
                  <a:pt x="9782" y="9473"/>
                  <a:pt x="9968" y="9698"/>
                  <a:pt x="9486" y="9753"/>
                </a:cubicBezTo>
                <a:cubicBezTo>
                  <a:pt x="9006" y="9806"/>
                  <a:pt x="7646" y="9375"/>
                  <a:pt x="6979" y="9419"/>
                </a:cubicBezTo>
                <a:cubicBezTo>
                  <a:pt x="6314" y="9462"/>
                  <a:pt x="6199" y="9989"/>
                  <a:pt x="5489" y="10000"/>
                </a:cubicBezTo>
                <a:cubicBezTo>
                  <a:pt x="4778" y="10011"/>
                  <a:pt x="3354" y="9537"/>
                  <a:pt x="2720" y="9494"/>
                </a:cubicBezTo>
                <a:cubicBezTo>
                  <a:pt x="2086" y="9451"/>
                  <a:pt x="2031" y="9688"/>
                  <a:pt x="1698" y="9753"/>
                </a:cubicBezTo>
                <a:cubicBezTo>
                  <a:pt x="1365" y="9817"/>
                  <a:pt x="972" y="10043"/>
                  <a:pt x="720" y="9915"/>
                </a:cubicBezTo>
                <a:cubicBezTo>
                  <a:pt x="470" y="9785"/>
                  <a:pt x="289" y="9645"/>
                  <a:pt x="169" y="8998"/>
                </a:cubicBezTo>
                <a:cubicBezTo>
                  <a:pt x="49" y="8353"/>
                  <a:pt x="0" y="6942"/>
                  <a:pt x="0" y="6060"/>
                </a:cubicBezTo>
                <a:cubicBezTo>
                  <a:pt x="0" y="5177"/>
                  <a:pt x="164" y="4379"/>
                  <a:pt x="169" y="3711"/>
                </a:cubicBezTo>
                <a:cubicBezTo>
                  <a:pt x="174" y="3044"/>
                  <a:pt x="54" y="2560"/>
                  <a:pt x="38" y="2032"/>
                </a:cubicBezTo>
                <a:cubicBezTo>
                  <a:pt x="22" y="1505"/>
                  <a:pt x="-39" y="848"/>
                  <a:pt x="81" y="524"/>
                </a:cubicBezTo>
                <a:close/>
              </a:path>
            </a:pathLst>
          </a:custGeom>
          <a:solidFill>
            <a:srgbClr val="FFFF99"/>
          </a:solidFill>
          <a:ln w="28575" cmpd="sng">
            <a:solidFill>
              <a:schemeClr val="tx1"/>
            </a:solidFill>
            <a:round/>
            <a:headEnd/>
            <a:tailEnd/>
          </a:ln>
          <a:effectLst/>
          <a:extLst/>
        </p:spPr>
        <p:txBody>
          <a:bodyPr wrap="none" anchor="ctr"/>
          <a:lstStyle/>
          <a:p>
            <a:endParaRPr lang="fr-FR">
              <a:solidFill>
                <a:prstClr val="black"/>
              </a:solidFill>
            </a:endParaRPr>
          </a:p>
        </p:txBody>
      </p:sp>
      <p:sp>
        <p:nvSpPr>
          <p:cNvPr id="40" name="Freeform 41"/>
          <p:cNvSpPr>
            <a:spLocks/>
          </p:cNvSpPr>
          <p:nvPr/>
        </p:nvSpPr>
        <p:spPr bwMode="auto">
          <a:xfrm>
            <a:off x="6477588" y="1498617"/>
            <a:ext cx="641350" cy="647700"/>
          </a:xfrm>
          <a:custGeom>
            <a:avLst/>
            <a:gdLst>
              <a:gd name="T0" fmla="*/ 2147483647 w 404"/>
              <a:gd name="T1" fmla="*/ 2147483647 h 408"/>
              <a:gd name="T2" fmla="*/ 2147483647 w 404"/>
              <a:gd name="T3" fmla="*/ 2147483647 h 408"/>
              <a:gd name="T4" fmla="*/ 2147483647 w 404"/>
              <a:gd name="T5" fmla="*/ 2147483647 h 408"/>
              <a:gd name="T6" fmla="*/ 2147483647 w 404"/>
              <a:gd name="T7" fmla="*/ 2147483647 h 408"/>
              <a:gd name="T8" fmla="*/ 2147483647 w 404"/>
              <a:gd name="T9" fmla="*/ 2147483647 h 408"/>
              <a:gd name="T10" fmla="*/ 2147483647 w 404"/>
              <a:gd name="T11" fmla="*/ 2147483647 h 408"/>
              <a:gd name="T12" fmla="*/ 2147483647 w 404"/>
              <a:gd name="T13" fmla="*/ 2147483647 h 408"/>
              <a:gd name="T14" fmla="*/ 2147483647 w 404"/>
              <a:gd name="T15" fmla="*/ 2147483647 h 408"/>
              <a:gd name="T16" fmla="*/ 2147483647 w 404"/>
              <a:gd name="T17" fmla="*/ 2147483647 h 408"/>
              <a:gd name="T18" fmla="*/ 2147483647 w 404"/>
              <a:gd name="T19" fmla="*/ 2147483647 h 408"/>
              <a:gd name="T20" fmla="*/ 2147483647 w 404"/>
              <a:gd name="T21" fmla="*/ 2147483647 h 408"/>
              <a:gd name="T22" fmla="*/ 2147483647 w 404"/>
              <a:gd name="T23" fmla="*/ 2147483647 h 408"/>
              <a:gd name="T24" fmla="*/ 2147483647 w 404"/>
              <a:gd name="T25" fmla="*/ 2147483647 h 408"/>
              <a:gd name="T26" fmla="*/ 2147483647 w 404"/>
              <a:gd name="T27" fmla="*/ 2147483647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4" h="408">
                <a:moveTo>
                  <a:pt x="64" y="57"/>
                </a:moveTo>
                <a:cubicBezTo>
                  <a:pt x="39" y="78"/>
                  <a:pt x="18" y="97"/>
                  <a:pt x="9" y="127"/>
                </a:cubicBezTo>
                <a:cubicBezTo>
                  <a:pt x="0" y="157"/>
                  <a:pt x="9" y="204"/>
                  <a:pt x="9" y="236"/>
                </a:cubicBezTo>
                <a:cubicBezTo>
                  <a:pt x="9" y="268"/>
                  <a:pt x="3" y="297"/>
                  <a:pt x="9" y="322"/>
                </a:cubicBezTo>
                <a:cubicBezTo>
                  <a:pt x="15" y="347"/>
                  <a:pt x="18" y="371"/>
                  <a:pt x="48" y="385"/>
                </a:cubicBezTo>
                <a:cubicBezTo>
                  <a:pt x="78" y="399"/>
                  <a:pt x="141" y="408"/>
                  <a:pt x="188" y="408"/>
                </a:cubicBezTo>
                <a:cubicBezTo>
                  <a:pt x="235" y="408"/>
                  <a:pt x="296" y="403"/>
                  <a:pt x="329" y="385"/>
                </a:cubicBezTo>
                <a:cubicBezTo>
                  <a:pt x="362" y="367"/>
                  <a:pt x="373" y="328"/>
                  <a:pt x="383" y="299"/>
                </a:cubicBezTo>
                <a:cubicBezTo>
                  <a:pt x="393" y="270"/>
                  <a:pt x="388" y="242"/>
                  <a:pt x="391" y="213"/>
                </a:cubicBezTo>
                <a:cubicBezTo>
                  <a:pt x="394" y="184"/>
                  <a:pt x="404" y="150"/>
                  <a:pt x="399" y="127"/>
                </a:cubicBezTo>
                <a:cubicBezTo>
                  <a:pt x="394" y="104"/>
                  <a:pt x="379" y="91"/>
                  <a:pt x="360" y="73"/>
                </a:cubicBezTo>
                <a:cubicBezTo>
                  <a:pt x="341" y="55"/>
                  <a:pt x="316" y="30"/>
                  <a:pt x="282" y="18"/>
                </a:cubicBezTo>
                <a:cubicBezTo>
                  <a:pt x="248" y="6"/>
                  <a:pt x="191" y="0"/>
                  <a:pt x="157" y="3"/>
                </a:cubicBezTo>
                <a:cubicBezTo>
                  <a:pt x="123" y="6"/>
                  <a:pt x="89" y="36"/>
                  <a:pt x="64" y="57"/>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1" name="Freeform 42"/>
          <p:cNvSpPr>
            <a:spLocks/>
          </p:cNvSpPr>
          <p:nvPr/>
        </p:nvSpPr>
        <p:spPr bwMode="auto">
          <a:xfrm flipV="1">
            <a:off x="8170879" y="1654192"/>
            <a:ext cx="396875" cy="373063"/>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2" name="Oval 43"/>
          <p:cNvSpPr>
            <a:spLocks noChangeArrowheads="1"/>
          </p:cNvSpPr>
          <p:nvPr/>
        </p:nvSpPr>
        <p:spPr bwMode="auto">
          <a:xfrm>
            <a:off x="6481779" y="1538305"/>
            <a:ext cx="648000" cy="648000"/>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43" name="Line 44"/>
          <p:cNvSpPr>
            <a:spLocks noChangeShapeType="1"/>
          </p:cNvSpPr>
          <p:nvPr/>
        </p:nvSpPr>
        <p:spPr bwMode="auto">
          <a:xfrm>
            <a:off x="6335729" y="1849455"/>
            <a:ext cx="225107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4" name="Line 45"/>
          <p:cNvSpPr>
            <a:spLocks noChangeShapeType="1"/>
          </p:cNvSpPr>
          <p:nvPr/>
        </p:nvSpPr>
        <p:spPr bwMode="auto">
          <a:xfrm>
            <a:off x="6780229" y="1484330"/>
            <a:ext cx="0" cy="14827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5" name="Line 46"/>
          <p:cNvSpPr>
            <a:spLocks noChangeShapeType="1"/>
          </p:cNvSpPr>
          <p:nvPr/>
        </p:nvSpPr>
        <p:spPr bwMode="auto">
          <a:xfrm>
            <a:off x="8302641" y="1444499"/>
            <a:ext cx="0" cy="153208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6" name="Rectangle 48"/>
          <p:cNvSpPr>
            <a:spLocks noChangeArrowheads="1"/>
          </p:cNvSpPr>
          <p:nvPr/>
        </p:nvSpPr>
        <p:spPr bwMode="auto">
          <a:xfrm>
            <a:off x="7372366" y="2618376"/>
            <a:ext cx="346075" cy="2603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47" name="Oval 49"/>
          <p:cNvSpPr>
            <a:spLocks noChangeArrowheads="1"/>
          </p:cNvSpPr>
          <p:nvPr/>
        </p:nvSpPr>
        <p:spPr bwMode="auto">
          <a:xfrm>
            <a:off x="8197739" y="1666892"/>
            <a:ext cx="333375" cy="333375"/>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48" name="Line 51"/>
          <p:cNvSpPr>
            <a:spLocks noChangeShapeType="1"/>
          </p:cNvSpPr>
          <p:nvPr/>
        </p:nvSpPr>
        <p:spPr bwMode="auto">
          <a:xfrm>
            <a:off x="6775466" y="2925780"/>
            <a:ext cx="1522413"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9" name="Line 53"/>
          <p:cNvSpPr>
            <a:spLocks noChangeShapeType="1"/>
          </p:cNvSpPr>
          <p:nvPr/>
        </p:nvSpPr>
        <p:spPr bwMode="auto">
          <a:xfrm>
            <a:off x="6278263" y="990180"/>
            <a:ext cx="253564" cy="2917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50" name="Line 55"/>
          <p:cNvSpPr>
            <a:spLocks noChangeShapeType="1"/>
          </p:cNvSpPr>
          <p:nvPr/>
        </p:nvSpPr>
        <p:spPr bwMode="auto">
          <a:xfrm flipH="1">
            <a:off x="6784991" y="980691"/>
            <a:ext cx="167680" cy="8878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51" name="Line 57"/>
          <p:cNvSpPr>
            <a:spLocks noChangeShapeType="1"/>
          </p:cNvSpPr>
          <p:nvPr/>
        </p:nvSpPr>
        <p:spPr bwMode="auto">
          <a:xfrm>
            <a:off x="7936402" y="980691"/>
            <a:ext cx="366239" cy="8687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52" name="Text Box 94"/>
          <p:cNvSpPr txBox="1">
            <a:spLocks noChangeArrowheads="1"/>
          </p:cNvSpPr>
          <p:nvPr/>
        </p:nvSpPr>
        <p:spPr bwMode="auto">
          <a:xfrm>
            <a:off x="6134633" y="713180"/>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a:solidFill>
                  <a:prstClr val="black"/>
                </a:solidFill>
                <a:latin typeface="Arial" charset="0"/>
              </a:rPr>
              <a:t>A</a:t>
            </a:r>
          </a:p>
        </p:txBody>
      </p:sp>
      <p:sp>
        <p:nvSpPr>
          <p:cNvPr id="53" name="Text Box 94"/>
          <p:cNvSpPr txBox="1">
            <a:spLocks noChangeArrowheads="1"/>
          </p:cNvSpPr>
          <p:nvPr/>
        </p:nvSpPr>
        <p:spPr bwMode="auto">
          <a:xfrm>
            <a:off x="6805779" y="713180"/>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B</a:t>
            </a:r>
            <a:endParaRPr lang="fr-FR" altLang="fr-FR" sz="1200" dirty="0">
              <a:solidFill>
                <a:prstClr val="black"/>
              </a:solidFill>
              <a:latin typeface="Arial" charset="0"/>
            </a:endParaRPr>
          </a:p>
        </p:txBody>
      </p:sp>
      <p:sp>
        <p:nvSpPr>
          <p:cNvPr id="54" name="Text Box 94"/>
          <p:cNvSpPr txBox="1">
            <a:spLocks noChangeArrowheads="1"/>
          </p:cNvSpPr>
          <p:nvPr/>
        </p:nvSpPr>
        <p:spPr bwMode="auto">
          <a:xfrm>
            <a:off x="7731030" y="713180"/>
            <a:ext cx="295274"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C</a:t>
            </a:r>
            <a:endParaRPr lang="fr-FR" altLang="fr-FR" sz="1200" dirty="0">
              <a:solidFill>
                <a:prstClr val="black"/>
              </a:solidFill>
              <a:latin typeface="Arial" charset="0"/>
            </a:endParaRPr>
          </a:p>
        </p:txBody>
      </p:sp>
      <p:sp>
        <p:nvSpPr>
          <p:cNvPr id="55" name="Rectangle 5"/>
          <p:cNvSpPr>
            <a:spLocks noChangeArrowheads="1"/>
          </p:cNvSpPr>
          <p:nvPr/>
        </p:nvSpPr>
        <p:spPr bwMode="auto">
          <a:xfrm>
            <a:off x="4991651" y="2742057"/>
            <a:ext cx="89421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    B   C</a:t>
            </a:r>
            <a:endParaRPr lang="fr-FR" altLang="fr-FR" sz="1400" dirty="0">
              <a:solidFill>
                <a:prstClr val="black"/>
              </a:solidFill>
              <a:latin typeface="Arial" charset="0"/>
            </a:endParaRPr>
          </a:p>
        </p:txBody>
      </p:sp>
      <p:sp>
        <p:nvSpPr>
          <p:cNvPr id="56" name="Rectangle 11"/>
          <p:cNvSpPr>
            <a:spLocks noChangeArrowheads="1"/>
          </p:cNvSpPr>
          <p:nvPr/>
        </p:nvSpPr>
        <p:spPr bwMode="auto">
          <a:xfrm>
            <a:off x="3989939" y="2742057"/>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prstClr val="black"/>
                </a:solidFill>
                <a:latin typeface="Symbol" pitchFamily="18" charset="2"/>
              </a:rPr>
              <a:t>Æ </a:t>
            </a:r>
            <a:r>
              <a:rPr lang="fr-FR" altLang="fr-FR" sz="1400">
                <a:solidFill>
                  <a:prstClr val="black"/>
                </a:solidFill>
                <a:latin typeface="Arial" charset="0"/>
              </a:rPr>
              <a:t>0,05</a:t>
            </a:r>
          </a:p>
        </p:txBody>
      </p:sp>
      <p:sp>
        <p:nvSpPr>
          <p:cNvPr id="57" name="Rectangle 38"/>
          <p:cNvSpPr>
            <a:spLocks noChangeArrowheads="1"/>
          </p:cNvSpPr>
          <p:nvPr/>
        </p:nvSpPr>
        <p:spPr bwMode="auto">
          <a:xfrm>
            <a:off x="3707363" y="2742057"/>
            <a:ext cx="2280247"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58" name="Line 39"/>
          <p:cNvSpPr>
            <a:spLocks noChangeShapeType="1"/>
          </p:cNvSpPr>
          <p:nvPr/>
        </p:nvSpPr>
        <p:spPr bwMode="auto">
          <a:xfrm>
            <a:off x="4005814" y="274205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59" name="Line 40"/>
          <p:cNvSpPr>
            <a:spLocks noChangeShapeType="1"/>
          </p:cNvSpPr>
          <p:nvPr/>
        </p:nvSpPr>
        <p:spPr bwMode="auto">
          <a:xfrm>
            <a:off x="5007526" y="274205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nvGrpSpPr>
          <p:cNvPr id="60" name="Group 615"/>
          <p:cNvGrpSpPr>
            <a:grpSpLocks/>
          </p:cNvGrpSpPr>
          <p:nvPr/>
        </p:nvGrpSpPr>
        <p:grpSpPr bwMode="auto">
          <a:xfrm>
            <a:off x="3761339" y="2799207"/>
            <a:ext cx="190500" cy="190500"/>
            <a:chOff x="4360" y="1124"/>
            <a:chExt cx="120" cy="120"/>
          </a:xfrm>
        </p:grpSpPr>
        <p:sp>
          <p:nvSpPr>
            <p:cNvPr id="61" name="Oval 61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62" name="Line 61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63" name="Line 61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grpSp>
        <p:nvGrpSpPr>
          <p:cNvPr id="64" name="Group 936"/>
          <p:cNvGrpSpPr>
            <a:grpSpLocks/>
          </p:cNvGrpSpPr>
          <p:nvPr/>
        </p:nvGrpSpPr>
        <p:grpSpPr bwMode="auto">
          <a:xfrm>
            <a:off x="4636051" y="2765870"/>
            <a:ext cx="268288" cy="244475"/>
            <a:chOff x="2150" y="139"/>
            <a:chExt cx="169" cy="154"/>
          </a:xfrm>
        </p:grpSpPr>
        <p:sp>
          <p:nvSpPr>
            <p:cNvPr id="65"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solidFill>
                    <a:prstClr val="black"/>
                  </a:solidFill>
                  <a:latin typeface="Arial" charset="0"/>
                </a:rPr>
                <a:t>A</a:t>
              </a:r>
            </a:p>
          </p:txBody>
        </p:sp>
        <p:sp>
          <p:nvSpPr>
            <p:cNvPr id="66"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grpSp>
      <p:sp>
        <p:nvSpPr>
          <p:cNvPr id="67" name="Line 40"/>
          <p:cNvSpPr>
            <a:spLocks noChangeShapeType="1"/>
          </p:cNvSpPr>
          <p:nvPr/>
        </p:nvSpPr>
        <p:spPr bwMode="auto">
          <a:xfrm>
            <a:off x="5293276" y="274205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68" name="Line 40"/>
          <p:cNvSpPr>
            <a:spLocks noChangeShapeType="1"/>
          </p:cNvSpPr>
          <p:nvPr/>
        </p:nvSpPr>
        <p:spPr bwMode="auto">
          <a:xfrm>
            <a:off x="5579026" y="274205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69" name="Connecteur droit avec flèche 68"/>
          <p:cNvCxnSpPr>
            <a:stCxn id="57" idx="0"/>
            <a:endCxn id="36" idx="4"/>
          </p:cNvCxnSpPr>
          <p:nvPr/>
        </p:nvCxnSpPr>
        <p:spPr>
          <a:xfrm flipV="1">
            <a:off x="4847487" y="2380823"/>
            <a:ext cx="10670" cy="36123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0" name="Freeform 42"/>
          <p:cNvSpPr>
            <a:spLocks/>
          </p:cNvSpPr>
          <p:nvPr/>
        </p:nvSpPr>
        <p:spPr bwMode="auto">
          <a:xfrm>
            <a:off x="7338376" y="2101731"/>
            <a:ext cx="392654" cy="318780"/>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1" name="Rectangle 1233"/>
          <p:cNvSpPr>
            <a:spLocks noChangeArrowheads="1"/>
          </p:cNvSpPr>
          <p:nvPr/>
        </p:nvSpPr>
        <p:spPr bwMode="auto">
          <a:xfrm>
            <a:off x="4238040" y="323632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72" name="Line 1234"/>
          <p:cNvSpPr>
            <a:spLocks noChangeShapeType="1"/>
          </p:cNvSpPr>
          <p:nvPr/>
        </p:nvSpPr>
        <p:spPr bwMode="auto">
          <a:xfrm flipV="1">
            <a:off x="4384090" y="3084321"/>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3" name="Freeform 1235"/>
          <p:cNvSpPr>
            <a:spLocks/>
          </p:cNvSpPr>
          <p:nvPr/>
        </p:nvSpPr>
        <p:spPr bwMode="auto">
          <a:xfrm>
            <a:off x="4307097" y="304463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74" name="Rectangle 1236"/>
          <p:cNvSpPr>
            <a:spLocks noChangeArrowheads="1"/>
          </p:cNvSpPr>
          <p:nvPr/>
        </p:nvSpPr>
        <p:spPr bwMode="auto">
          <a:xfrm>
            <a:off x="4236614" y="3229977"/>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T</a:t>
            </a:r>
            <a:endParaRPr lang="fr-FR" altLang="fr-FR" sz="1400" dirty="0">
              <a:solidFill>
                <a:prstClr val="black"/>
              </a:solidFill>
              <a:latin typeface="Arial" charset="0"/>
            </a:endParaRPr>
          </a:p>
        </p:txBody>
      </p:sp>
      <p:sp>
        <p:nvSpPr>
          <p:cNvPr id="75" name="ZoneTexte 74"/>
          <p:cNvSpPr txBox="1"/>
          <p:nvPr/>
        </p:nvSpPr>
        <p:spPr>
          <a:xfrm>
            <a:off x="7419163" y="2556448"/>
            <a:ext cx="282450" cy="369332"/>
          </a:xfrm>
          <a:prstGeom prst="rect">
            <a:avLst/>
          </a:prstGeom>
          <a:noFill/>
        </p:spPr>
        <p:txBody>
          <a:bodyPr wrap="none" rtlCol="0">
            <a:spAutoFit/>
          </a:bodyPr>
          <a:lstStyle/>
          <a:p>
            <a:r>
              <a:rPr lang="fr-FR" dirty="0" smtClean="0">
                <a:solidFill>
                  <a:prstClr val="black"/>
                </a:solidFill>
              </a:rPr>
              <a:t>L</a:t>
            </a:r>
            <a:endParaRPr lang="fr-FR" dirty="0">
              <a:solidFill>
                <a:prstClr val="black"/>
              </a:solidFill>
            </a:endParaRPr>
          </a:p>
        </p:txBody>
      </p:sp>
      <p:sp>
        <p:nvSpPr>
          <p:cNvPr id="76" name="Rectangle 1233"/>
          <p:cNvSpPr>
            <a:spLocks noChangeArrowheads="1"/>
          </p:cNvSpPr>
          <p:nvPr/>
        </p:nvSpPr>
        <p:spPr bwMode="auto">
          <a:xfrm>
            <a:off x="3202414" y="2859532"/>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77" name="Line 1234"/>
          <p:cNvSpPr>
            <a:spLocks noChangeShapeType="1"/>
          </p:cNvSpPr>
          <p:nvPr/>
        </p:nvSpPr>
        <p:spPr bwMode="auto">
          <a:xfrm flipV="1">
            <a:off x="3348464" y="2721419"/>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8" name="Freeform 1235"/>
          <p:cNvSpPr>
            <a:spLocks/>
          </p:cNvSpPr>
          <p:nvPr/>
        </p:nvSpPr>
        <p:spPr bwMode="auto">
          <a:xfrm>
            <a:off x="3272264" y="2681732"/>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79" name="Rectangle 1236"/>
          <p:cNvSpPr>
            <a:spLocks noChangeArrowheads="1"/>
          </p:cNvSpPr>
          <p:nvPr/>
        </p:nvSpPr>
        <p:spPr bwMode="auto">
          <a:xfrm>
            <a:off x="3197651" y="285318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a:t>
            </a:r>
            <a:endParaRPr lang="fr-FR" altLang="fr-FR" sz="1400" dirty="0">
              <a:solidFill>
                <a:prstClr val="black"/>
              </a:solidFill>
              <a:latin typeface="Arial" charset="0"/>
            </a:endParaRPr>
          </a:p>
        </p:txBody>
      </p:sp>
      <p:sp>
        <p:nvSpPr>
          <p:cNvPr id="80" name="Line 10"/>
          <p:cNvSpPr>
            <a:spLocks noChangeShapeType="1"/>
          </p:cNvSpPr>
          <p:nvPr/>
        </p:nvSpPr>
        <p:spPr bwMode="auto">
          <a:xfrm rot="5400000" flipH="1" flipV="1">
            <a:off x="8447135" y="1424959"/>
            <a:ext cx="2527" cy="165435"/>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81" name="ZoneTexte 80"/>
          <p:cNvSpPr txBox="1"/>
          <p:nvPr/>
        </p:nvSpPr>
        <p:spPr>
          <a:xfrm>
            <a:off x="8207962" y="1188265"/>
            <a:ext cx="272832" cy="307777"/>
          </a:xfrm>
          <a:prstGeom prst="rect">
            <a:avLst/>
          </a:prstGeom>
          <a:noFill/>
        </p:spPr>
        <p:txBody>
          <a:bodyPr wrap="none" rtlCol="0">
            <a:spAutoFit/>
          </a:bodyPr>
          <a:lstStyle/>
          <a:p>
            <a:r>
              <a:rPr lang="fr-FR" sz="1400" dirty="0" smtClean="0">
                <a:solidFill>
                  <a:prstClr val="black"/>
                </a:solidFill>
                <a:latin typeface="Symbol" panose="05050102010706020507" pitchFamily="18" charset="2"/>
                <a:cs typeface="Arial" panose="020B0604020202020204" pitchFamily="34" charset="0"/>
              </a:rPr>
              <a:t>d</a:t>
            </a:r>
            <a:endParaRPr lang="fr-FR" sz="1400" dirty="0">
              <a:solidFill>
                <a:prstClr val="black"/>
              </a:solidFill>
              <a:latin typeface="Symbol" panose="05050102010706020507" pitchFamily="18" charset="2"/>
              <a:cs typeface="Arial" panose="020B0604020202020204" pitchFamily="34" charset="0"/>
            </a:endParaRPr>
          </a:p>
        </p:txBody>
      </p:sp>
      <p:cxnSp>
        <p:nvCxnSpPr>
          <p:cNvPr id="82" name="Connecteur droit 81"/>
          <p:cNvCxnSpPr/>
          <p:nvPr/>
        </p:nvCxnSpPr>
        <p:spPr>
          <a:xfrm rot="5400000">
            <a:off x="8337900" y="1270815"/>
            <a:ext cx="0" cy="47625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3" name="Line 10"/>
          <p:cNvSpPr>
            <a:spLocks noChangeShapeType="1"/>
          </p:cNvSpPr>
          <p:nvPr/>
        </p:nvSpPr>
        <p:spPr bwMode="auto">
          <a:xfrm rot="5400000">
            <a:off x="8207966" y="1385599"/>
            <a:ext cx="0" cy="246681"/>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84" name="Line 46"/>
          <p:cNvSpPr>
            <a:spLocks noChangeShapeType="1"/>
          </p:cNvSpPr>
          <p:nvPr/>
        </p:nvSpPr>
        <p:spPr bwMode="auto">
          <a:xfrm>
            <a:off x="8375922" y="1436463"/>
            <a:ext cx="0" cy="73491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85" name="Connecteur droit 84"/>
          <p:cNvCxnSpPr>
            <a:stCxn id="51" idx="1"/>
            <a:endCxn id="86" idx="3"/>
          </p:cNvCxnSpPr>
          <p:nvPr/>
        </p:nvCxnSpPr>
        <p:spPr>
          <a:xfrm flipH="1" flipV="1">
            <a:off x="7849578" y="1420897"/>
            <a:ext cx="453063" cy="42855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6" name="ZoneTexte 85"/>
          <p:cNvSpPr txBox="1"/>
          <p:nvPr/>
        </p:nvSpPr>
        <p:spPr>
          <a:xfrm>
            <a:off x="7536672" y="1236231"/>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1</a:t>
            </a:r>
            <a:endParaRPr lang="fr-FR" dirty="0">
              <a:solidFill>
                <a:prstClr val="black"/>
              </a:solidFill>
              <a:latin typeface="Arial" panose="020B0604020202020204" pitchFamily="34" charset="0"/>
              <a:cs typeface="Arial" panose="020B0604020202020204" pitchFamily="34" charset="0"/>
            </a:endParaRPr>
          </a:p>
        </p:txBody>
      </p:sp>
      <p:sp>
        <p:nvSpPr>
          <p:cNvPr id="87" name="ZoneTexte 86"/>
          <p:cNvSpPr txBox="1"/>
          <p:nvPr/>
        </p:nvSpPr>
        <p:spPr>
          <a:xfrm>
            <a:off x="8715613" y="1169407"/>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2</a:t>
            </a:r>
            <a:endParaRPr lang="fr-FR" dirty="0">
              <a:solidFill>
                <a:prstClr val="black"/>
              </a:solidFill>
              <a:latin typeface="Arial" panose="020B0604020202020204" pitchFamily="34" charset="0"/>
              <a:cs typeface="Arial" panose="020B0604020202020204" pitchFamily="34" charset="0"/>
            </a:endParaRPr>
          </a:p>
        </p:txBody>
      </p:sp>
      <p:cxnSp>
        <p:nvCxnSpPr>
          <p:cNvPr id="88" name="Connecteur droit 87"/>
          <p:cNvCxnSpPr/>
          <p:nvPr/>
        </p:nvCxnSpPr>
        <p:spPr>
          <a:xfrm flipV="1">
            <a:off x="8555949" y="1484330"/>
            <a:ext cx="228600" cy="20201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Connecteur droit 88"/>
          <p:cNvCxnSpPr/>
          <p:nvPr/>
        </p:nvCxnSpPr>
        <p:spPr>
          <a:xfrm>
            <a:off x="8397613" y="1862305"/>
            <a:ext cx="396986" cy="30906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0" name="ZoneTexte 89"/>
          <p:cNvSpPr txBox="1"/>
          <p:nvPr/>
        </p:nvSpPr>
        <p:spPr>
          <a:xfrm>
            <a:off x="8831758" y="1986707"/>
            <a:ext cx="259612" cy="369332"/>
          </a:xfrm>
          <a:prstGeom prst="rect">
            <a:avLst/>
          </a:prstGeom>
          <a:noFill/>
        </p:spPr>
        <p:txBody>
          <a:bodyPr wrap="square" rtlCol="0">
            <a:spAutoFit/>
          </a:bodyPr>
          <a:lstStyle/>
          <a:p>
            <a:r>
              <a:rPr lang="fr-FR" dirty="0" smtClean="0">
                <a:solidFill>
                  <a:prstClr val="black"/>
                </a:solidFill>
                <a:latin typeface="Arial" panose="020B0604020202020204" pitchFamily="34" charset="0"/>
                <a:cs typeface="Arial" panose="020B0604020202020204" pitchFamily="34" charset="0"/>
              </a:rPr>
              <a:t>3</a:t>
            </a:r>
            <a:endParaRPr lang="fr-FR" dirty="0">
              <a:solidFill>
                <a:prstClr val="black"/>
              </a:solidFill>
              <a:latin typeface="Arial" panose="020B0604020202020204" pitchFamily="34" charset="0"/>
              <a:cs typeface="Arial" panose="020B0604020202020204" pitchFamily="34" charset="0"/>
            </a:endParaRPr>
          </a:p>
        </p:txBody>
      </p:sp>
      <p:sp>
        <p:nvSpPr>
          <p:cNvPr id="91" name="Forme libre 90"/>
          <p:cNvSpPr/>
          <p:nvPr/>
        </p:nvSpPr>
        <p:spPr bwMode="auto">
          <a:xfrm>
            <a:off x="906565" y="1287773"/>
            <a:ext cx="1928387" cy="536716"/>
          </a:xfrm>
          <a:custGeom>
            <a:avLst/>
            <a:gdLst>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0 w 3126260"/>
              <a:gd name="connsiteY10" fmla="*/ 1044146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4125 h 1103876"/>
              <a:gd name="connsiteX1" fmla="*/ 1090144 w 3126260"/>
              <a:gd name="connsiteY1" fmla="*/ 0 h 1103876"/>
              <a:gd name="connsiteX2" fmla="*/ 1130644 w 3126260"/>
              <a:gd name="connsiteY2" fmla="*/ 869098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00058 w 3126260"/>
              <a:gd name="connsiteY6" fmla="*/ 362549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260" h="1095629">
                <a:moveTo>
                  <a:pt x="24714" y="4125"/>
                </a:moveTo>
                <a:lnTo>
                  <a:pt x="1090144" y="0"/>
                </a:lnTo>
                <a:lnTo>
                  <a:pt x="1202698" y="869097"/>
                </a:lnTo>
                <a:lnTo>
                  <a:pt x="2193325" y="869098"/>
                </a:lnTo>
                <a:lnTo>
                  <a:pt x="2266277" y="10303"/>
                </a:lnTo>
                <a:lnTo>
                  <a:pt x="3126260" y="10303"/>
                </a:lnTo>
                <a:lnTo>
                  <a:pt x="3100058" y="362549"/>
                </a:lnTo>
                <a:lnTo>
                  <a:pt x="2452299" y="366672"/>
                </a:lnTo>
                <a:lnTo>
                  <a:pt x="2372796" y="1095629"/>
                </a:lnTo>
                <a:lnTo>
                  <a:pt x="359527" y="1087380"/>
                </a:lnTo>
                <a:cubicBezTo>
                  <a:pt x="203657" y="897009"/>
                  <a:pt x="8486" y="648901"/>
                  <a:pt x="6550" y="421414"/>
                </a:cubicBezTo>
                <a:lnTo>
                  <a:pt x="0" y="10303"/>
                </a:lnTo>
                <a:lnTo>
                  <a:pt x="24714" y="4125"/>
                </a:lnTo>
                <a:close/>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prstClr val="white"/>
              </a:solidFill>
            </a:endParaRPr>
          </a:p>
        </p:txBody>
      </p:sp>
      <p:sp>
        <p:nvSpPr>
          <p:cNvPr id="92" name="Line 21"/>
          <p:cNvSpPr>
            <a:spLocks noChangeShapeType="1"/>
          </p:cNvSpPr>
          <p:nvPr/>
        </p:nvSpPr>
        <p:spPr bwMode="auto">
          <a:xfrm>
            <a:off x="2576146" y="977053"/>
            <a:ext cx="0" cy="554581"/>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93" name="Connecteur droit avec flèche 92"/>
          <p:cNvCxnSpPr/>
          <p:nvPr/>
        </p:nvCxnSpPr>
        <p:spPr>
          <a:xfrm flipV="1">
            <a:off x="2851102" y="2171373"/>
            <a:ext cx="616403" cy="4223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Connecteur droit avec flèche 93"/>
          <p:cNvCxnSpPr>
            <a:stCxn id="13" idx="3"/>
          </p:cNvCxnSpPr>
          <p:nvPr/>
        </p:nvCxnSpPr>
        <p:spPr>
          <a:xfrm>
            <a:off x="2834952" y="1174590"/>
            <a:ext cx="659562" cy="47960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1873047" y="1059808"/>
            <a:ext cx="224712" cy="22796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96" name="Rectangle 95"/>
          <p:cNvSpPr/>
          <p:nvPr/>
        </p:nvSpPr>
        <p:spPr>
          <a:xfrm>
            <a:off x="1881119" y="1719985"/>
            <a:ext cx="224712" cy="11398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97" name="Line 21"/>
          <p:cNvSpPr>
            <a:spLocks noChangeShapeType="1"/>
          </p:cNvSpPr>
          <p:nvPr/>
        </p:nvSpPr>
        <p:spPr bwMode="auto">
          <a:xfrm>
            <a:off x="1985403" y="946567"/>
            <a:ext cx="0" cy="943584"/>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98" name="Connecteur droit avec flèche 97"/>
          <p:cNvCxnSpPr/>
          <p:nvPr/>
        </p:nvCxnSpPr>
        <p:spPr>
          <a:xfrm>
            <a:off x="8715613" y="1840799"/>
            <a:ext cx="37615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ZoneTexte 98"/>
          <p:cNvSpPr txBox="1"/>
          <p:nvPr/>
        </p:nvSpPr>
        <p:spPr>
          <a:xfrm>
            <a:off x="8775024" y="1498617"/>
            <a:ext cx="306494" cy="369332"/>
          </a:xfrm>
          <a:prstGeom prst="rect">
            <a:avLst/>
          </a:prstGeom>
          <a:noFill/>
        </p:spPr>
        <p:txBody>
          <a:bodyPr wrap="none" rtlCol="0">
            <a:spAutoFit/>
          </a:bodyPr>
          <a:lstStyle/>
          <a:p>
            <a:r>
              <a:rPr lang="fr-FR" dirty="0" smtClean="0">
                <a:solidFill>
                  <a:prstClr val="black"/>
                </a:solidFill>
              </a:rPr>
              <a:t>p</a:t>
            </a:r>
            <a:endParaRPr lang="fr-FR" dirty="0">
              <a:solidFill>
                <a:prstClr val="black"/>
              </a:solidFill>
            </a:endParaRPr>
          </a:p>
        </p:txBody>
      </p:sp>
      <p:cxnSp>
        <p:nvCxnSpPr>
          <p:cNvPr id="100" name="Connecteur droit avec flèche 99"/>
          <p:cNvCxnSpPr/>
          <p:nvPr/>
        </p:nvCxnSpPr>
        <p:spPr>
          <a:xfrm>
            <a:off x="8794599" y="1564752"/>
            <a:ext cx="27739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1" name="Double flèche horizontale 100"/>
          <p:cNvSpPr/>
          <p:nvPr/>
        </p:nvSpPr>
        <p:spPr>
          <a:xfrm>
            <a:off x="2177154" y="2317785"/>
            <a:ext cx="357222" cy="124178"/>
          </a:xfrm>
          <a:prstGeom prst="lef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102" name="Double flèche horizontale 101"/>
          <p:cNvSpPr/>
          <p:nvPr/>
        </p:nvSpPr>
        <p:spPr>
          <a:xfrm>
            <a:off x="2158095" y="1543283"/>
            <a:ext cx="357222" cy="124178"/>
          </a:xfrm>
          <a:prstGeom prst="lef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103" name="ZoneTexte 102"/>
          <p:cNvSpPr txBox="1"/>
          <p:nvPr/>
        </p:nvSpPr>
        <p:spPr>
          <a:xfrm>
            <a:off x="1619470" y="560644"/>
            <a:ext cx="1159292"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Déformation</a:t>
            </a:r>
          </a:p>
        </p:txBody>
      </p:sp>
      <p:cxnSp>
        <p:nvCxnSpPr>
          <p:cNvPr id="104" name="Connecteur droit avec flèche 103"/>
          <p:cNvCxnSpPr/>
          <p:nvPr/>
        </p:nvCxnSpPr>
        <p:spPr>
          <a:xfrm>
            <a:off x="2191241" y="851679"/>
            <a:ext cx="0" cy="70700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5" name="ZoneTexte 104"/>
          <p:cNvSpPr txBox="1"/>
          <p:nvPr/>
        </p:nvSpPr>
        <p:spPr>
          <a:xfrm>
            <a:off x="-49946" y="1183453"/>
            <a:ext cx="742511"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Plaque</a:t>
            </a:r>
          </a:p>
        </p:txBody>
      </p:sp>
      <p:cxnSp>
        <p:nvCxnSpPr>
          <p:cNvPr id="106" name="Connecteur droit 105"/>
          <p:cNvCxnSpPr>
            <a:stCxn id="105" idx="3"/>
            <a:endCxn id="13" idx="1"/>
          </p:cNvCxnSpPr>
          <p:nvPr/>
        </p:nvCxnSpPr>
        <p:spPr>
          <a:xfrm flipV="1">
            <a:off x="692565" y="1174590"/>
            <a:ext cx="218578" cy="1627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23743" y="2383606"/>
            <a:ext cx="681597"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Carter</a:t>
            </a:r>
          </a:p>
        </p:txBody>
      </p:sp>
      <p:cxnSp>
        <p:nvCxnSpPr>
          <p:cNvPr id="108" name="Connecteur droit 107"/>
          <p:cNvCxnSpPr>
            <a:stCxn id="107" idx="3"/>
          </p:cNvCxnSpPr>
          <p:nvPr/>
        </p:nvCxnSpPr>
        <p:spPr>
          <a:xfrm flipV="1">
            <a:off x="657854" y="2374743"/>
            <a:ext cx="279492" cy="1627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9" name="ZoneTexte 108"/>
          <p:cNvSpPr txBox="1"/>
          <p:nvPr/>
        </p:nvSpPr>
        <p:spPr>
          <a:xfrm>
            <a:off x="5990365" y="2742377"/>
            <a:ext cx="402674"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a:t>
            </a:r>
          </a:p>
        </p:txBody>
      </p:sp>
      <p:sp>
        <p:nvSpPr>
          <p:cNvPr id="110" name="ZoneTexte 109"/>
          <p:cNvSpPr txBox="1"/>
          <p:nvPr/>
        </p:nvSpPr>
        <p:spPr>
          <a:xfrm>
            <a:off x="-17842" y="1516712"/>
            <a:ext cx="681597"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Carter</a:t>
            </a:r>
          </a:p>
        </p:txBody>
      </p:sp>
      <p:cxnSp>
        <p:nvCxnSpPr>
          <p:cNvPr id="111" name="Connecteur droit 110"/>
          <p:cNvCxnSpPr>
            <a:stCxn id="110" idx="3"/>
          </p:cNvCxnSpPr>
          <p:nvPr/>
        </p:nvCxnSpPr>
        <p:spPr>
          <a:xfrm flipV="1">
            <a:off x="663755" y="1507849"/>
            <a:ext cx="279492" cy="1627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2" name="ZoneTexte 111"/>
          <p:cNvSpPr txBox="1"/>
          <p:nvPr/>
        </p:nvSpPr>
        <p:spPr>
          <a:xfrm>
            <a:off x="-34207" y="2822692"/>
            <a:ext cx="742511" cy="307777"/>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Plaque</a:t>
            </a:r>
          </a:p>
        </p:txBody>
      </p:sp>
      <p:cxnSp>
        <p:nvCxnSpPr>
          <p:cNvPr id="113" name="Connecteur droit 112"/>
          <p:cNvCxnSpPr>
            <a:stCxn id="112" idx="3"/>
          </p:cNvCxnSpPr>
          <p:nvPr/>
        </p:nvCxnSpPr>
        <p:spPr>
          <a:xfrm flipV="1">
            <a:off x="708304" y="2813829"/>
            <a:ext cx="218578" cy="1627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4" name="Rectangle 28"/>
          <p:cNvSpPr>
            <a:spLocks noChangeArrowheads="1"/>
          </p:cNvSpPr>
          <p:nvPr/>
        </p:nvSpPr>
        <p:spPr bwMode="auto">
          <a:xfrm>
            <a:off x="67055" y="42863"/>
            <a:ext cx="7266923"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ASSEMBLAGE AVEC UNE PIECE DEFORMABLE</a:t>
            </a:r>
            <a:endParaRPr lang="fr-FR" altLang="fr-FR" sz="2400" b="1" dirty="0">
              <a:latin typeface="Arial" charset="0"/>
            </a:endParaRPr>
          </a:p>
        </p:txBody>
      </p:sp>
      <p:sp>
        <p:nvSpPr>
          <p:cNvPr id="115" name="ZoneTexte 19"/>
          <p:cNvSpPr txBox="1">
            <a:spLocks noChangeArrowheads="1"/>
          </p:cNvSpPr>
          <p:nvPr/>
        </p:nvSpPr>
        <p:spPr bwMode="auto">
          <a:xfrm>
            <a:off x="109138" y="3722271"/>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a:t>
            </a:r>
          </a:p>
          <a:p>
            <a:pPr marL="0" indent="0" eaLnBrk="1" hangingPunct="1">
              <a:defRPr/>
            </a:pPr>
            <a:r>
              <a:rPr lang="fr-FR" altLang="fr-FR" sz="1800" b="0" dirty="0" smtClean="0">
                <a:solidFill>
                  <a:srgbClr val="0070C0"/>
                </a:solidFill>
                <a:latin typeface="Comic Sans MS" pitchFamily="66" charset="0"/>
              </a:rPr>
              <a:t>Tertiaire : </a:t>
            </a:r>
            <a:r>
              <a:rPr lang="fr-FR" altLang="fr-FR" sz="1800" b="0" dirty="0">
                <a:latin typeface="Comic Sans MS" pitchFamily="66" charset="0"/>
              </a:rPr>
              <a:t>Surface associée avec le critère [GM] décalée de </a:t>
            </a:r>
            <a:r>
              <a:rPr lang="fr-FR" altLang="fr-FR" sz="1800" b="0" dirty="0">
                <a:latin typeface="Symbol" panose="05050102010706020507" pitchFamily="18" charset="2"/>
              </a:rPr>
              <a:t>d</a:t>
            </a:r>
            <a:r>
              <a:rPr lang="fr-FR" altLang="fr-FR" sz="1800" b="0" dirty="0">
                <a:latin typeface="Comic Sans MS" pitchFamily="66" charset="0"/>
              </a:rPr>
              <a:t> dans la direction nominale définie par B et C</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0,05 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Tree>
    <p:extLst>
      <p:ext uri="{BB962C8B-B14F-4D97-AF65-F5344CB8AC3E}">
        <p14:creationId xmlns:p14="http://schemas.microsoft.com/office/powerpoint/2010/main" val="305532629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3"/>
          <p:cNvSpPr>
            <a:spLocks noChangeArrowheads="1"/>
          </p:cNvSpPr>
          <p:nvPr/>
        </p:nvSpPr>
        <p:spPr bwMode="auto">
          <a:xfrm>
            <a:off x="5027224" y="1035722"/>
            <a:ext cx="3051421"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5" name="Rectangle 312"/>
          <p:cNvSpPr>
            <a:spLocks noChangeArrowheads="1"/>
          </p:cNvSpPr>
          <p:nvPr/>
        </p:nvSpPr>
        <p:spPr bwMode="auto">
          <a:xfrm>
            <a:off x="5285417" y="1032325"/>
            <a:ext cx="84318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b="0" dirty="0" smtClean="0">
                <a:latin typeface="Arial" panose="020B0604020202020204" pitchFamily="34" charset="0"/>
                <a:cs typeface="Arial" panose="020B0604020202020204" pitchFamily="34" charset="0"/>
              </a:rPr>
              <a:t> t2c </a:t>
            </a:r>
            <a:r>
              <a:rPr lang="fr-FR" altLang="fr-FR" sz="1400" dirty="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6" name="Line 314"/>
          <p:cNvSpPr>
            <a:spLocks noChangeShapeType="1"/>
          </p:cNvSpPr>
          <p:nvPr/>
        </p:nvSpPr>
        <p:spPr bwMode="auto">
          <a:xfrm>
            <a:off x="5325676" y="103334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7" name="Line 315"/>
          <p:cNvSpPr>
            <a:spLocks noChangeShapeType="1"/>
          </p:cNvSpPr>
          <p:nvPr/>
        </p:nvSpPr>
        <p:spPr bwMode="auto">
          <a:xfrm>
            <a:off x="6145010" y="103334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8" name="Group 317"/>
          <p:cNvGrpSpPr>
            <a:grpSpLocks/>
          </p:cNvGrpSpPr>
          <p:nvPr/>
        </p:nvGrpSpPr>
        <p:grpSpPr bwMode="auto">
          <a:xfrm>
            <a:off x="5081201" y="1090490"/>
            <a:ext cx="190500" cy="192088"/>
            <a:chOff x="4360" y="1124"/>
            <a:chExt cx="120" cy="120"/>
          </a:xfrm>
        </p:grpSpPr>
        <p:sp>
          <p:nvSpPr>
            <p:cNvPr id="9"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10"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11"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12" name="Line 199"/>
          <p:cNvSpPr>
            <a:spLocks noChangeShapeType="1"/>
          </p:cNvSpPr>
          <p:nvPr/>
        </p:nvSpPr>
        <p:spPr bwMode="auto">
          <a:xfrm rot="16200000">
            <a:off x="4862188" y="1030970"/>
            <a:ext cx="0" cy="311127"/>
          </a:xfrm>
          <a:prstGeom prst="line">
            <a:avLst/>
          </a:prstGeom>
          <a:noFill/>
          <a:ln w="12700">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Line 315"/>
          <p:cNvSpPr>
            <a:spLocks noChangeShapeType="1"/>
          </p:cNvSpPr>
          <p:nvPr/>
        </p:nvSpPr>
        <p:spPr bwMode="auto">
          <a:xfrm>
            <a:off x="6605801" y="1033340"/>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14" name="Connecteur droit 13"/>
          <p:cNvCxnSpPr/>
          <p:nvPr/>
        </p:nvCxnSpPr>
        <p:spPr bwMode="auto">
          <a:xfrm flipV="1">
            <a:off x="5900882" y="2269008"/>
            <a:ext cx="0" cy="249634"/>
          </a:xfrm>
          <a:prstGeom prst="line">
            <a:avLst/>
          </a:prstGeom>
          <a:noFill/>
          <a:ln w="9525" cap="flat" cmpd="sng" algn="ctr">
            <a:solidFill>
              <a:schemeClr val="tx1"/>
            </a:solidFill>
            <a:prstDash val="solid"/>
            <a:round/>
            <a:headEnd type="none" w="med" len="med"/>
            <a:tailEnd type="none"/>
          </a:ln>
          <a:effectLst/>
        </p:spPr>
      </p:cxnSp>
      <p:sp>
        <p:nvSpPr>
          <p:cNvPr id="15" name="Rectangle 210"/>
          <p:cNvSpPr>
            <a:spLocks noChangeArrowheads="1"/>
          </p:cNvSpPr>
          <p:nvPr/>
        </p:nvSpPr>
        <p:spPr bwMode="auto">
          <a:xfrm>
            <a:off x="5824080" y="146255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6" name="Line 211"/>
          <p:cNvSpPr>
            <a:spLocks noChangeShapeType="1"/>
          </p:cNvSpPr>
          <p:nvPr/>
        </p:nvSpPr>
        <p:spPr bwMode="auto">
          <a:xfrm flipV="1">
            <a:off x="5970130" y="134825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7" name="Freeform 212"/>
          <p:cNvSpPr>
            <a:spLocks/>
          </p:cNvSpPr>
          <p:nvPr/>
        </p:nvSpPr>
        <p:spPr bwMode="auto">
          <a:xfrm>
            <a:off x="5892343" y="133238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8" name="Rectangle 223"/>
          <p:cNvSpPr>
            <a:spLocks noChangeArrowheads="1"/>
          </p:cNvSpPr>
          <p:nvPr/>
        </p:nvSpPr>
        <p:spPr bwMode="auto">
          <a:xfrm>
            <a:off x="5817730" y="1456207"/>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H</a:t>
            </a:r>
            <a:endParaRPr lang="fr-FR" altLang="fr-FR" sz="1400" b="0" dirty="0">
              <a:latin typeface="Arial" charset="0"/>
            </a:endParaRPr>
          </a:p>
        </p:txBody>
      </p:sp>
      <p:sp>
        <p:nvSpPr>
          <p:cNvPr id="19" name="Forme libre 88"/>
          <p:cNvSpPr>
            <a:spLocks/>
          </p:cNvSpPr>
          <p:nvPr/>
        </p:nvSpPr>
        <p:spPr bwMode="auto">
          <a:xfrm flipV="1">
            <a:off x="2935850" y="1708111"/>
            <a:ext cx="3118269" cy="1071966"/>
          </a:xfrm>
          <a:custGeom>
            <a:avLst/>
            <a:gdLst>
              <a:gd name="T0" fmla="*/ 9525 w 3114675"/>
              <a:gd name="T1" fmla="*/ 0 h 1066800"/>
              <a:gd name="T2" fmla="*/ 704850 w 3114675"/>
              <a:gd name="T3" fmla="*/ 0 h 1066800"/>
              <a:gd name="T4" fmla="*/ 876300 w 3114675"/>
              <a:gd name="T5" fmla="*/ 857250 h 1066800"/>
              <a:gd name="T6" fmla="*/ 2190750 w 3114675"/>
              <a:gd name="T7" fmla="*/ 857250 h 1066800"/>
              <a:gd name="T8" fmla="*/ 2324100 w 3114675"/>
              <a:gd name="T9" fmla="*/ 0 h 1066800"/>
              <a:gd name="T10" fmla="*/ 3114675 w 3114675"/>
              <a:gd name="T11" fmla="*/ 0 h 1066800"/>
              <a:gd name="T12" fmla="*/ 3114675 w 3114675"/>
              <a:gd name="T13" fmla="*/ 266700 h 1066800"/>
              <a:gd name="T14" fmla="*/ 2552700 w 3114675"/>
              <a:gd name="T15" fmla="*/ 266700 h 1066800"/>
              <a:gd name="T16" fmla="*/ 2409825 w 3114675"/>
              <a:gd name="T17" fmla="*/ 1066800 h 1066800"/>
              <a:gd name="T18" fmla="*/ 676275 w 3114675"/>
              <a:gd name="T19" fmla="*/ 1066800 h 1066800"/>
              <a:gd name="T20" fmla="*/ 533400 w 3114675"/>
              <a:gd name="T21" fmla="*/ 276225 h 1066800"/>
              <a:gd name="T22" fmla="*/ 0 w 3114675"/>
              <a:gd name="T23" fmla="*/ 276225 h 1066800"/>
              <a:gd name="T24" fmla="*/ 9525 w 3114675"/>
              <a:gd name="T25" fmla="*/ 0 h 1066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9525 w 3114675"/>
              <a:gd name="connsiteY0" fmla="*/ 0 h 1066800"/>
              <a:gd name="connsiteX1" fmla="*/ 704850 w 3114675"/>
              <a:gd name="connsiteY1" fmla="*/ 0 h 1066800"/>
              <a:gd name="connsiteX2" fmla="*/ 876300 w 3114675"/>
              <a:gd name="connsiteY2" fmla="*/ 857250 h 1066800"/>
              <a:gd name="connsiteX3" fmla="*/ 2190750 w 3114675"/>
              <a:gd name="connsiteY3" fmla="*/ 857250 h 1066800"/>
              <a:gd name="connsiteX4" fmla="*/ 2324100 w 3114675"/>
              <a:gd name="connsiteY4" fmla="*/ 0 h 1066800"/>
              <a:gd name="connsiteX5" fmla="*/ 3114675 w 3114675"/>
              <a:gd name="connsiteY5" fmla="*/ 0 h 1066800"/>
              <a:gd name="connsiteX6" fmla="*/ 3114675 w 3114675"/>
              <a:gd name="connsiteY6" fmla="*/ 266700 h 1066800"/>
              <a:gd name="connsiteX7" fmla="*/ 2552700 w 3114675"/>
              <a:gd name="connsiteY7" fmla="*/ 266700 h 1066800"/>
              <a:gd name="connsiteX8" fmla="*/ 2409825 w 3114675"/>
              <a:gd name="connsiteY8" fmla="*/ 1066800 h 1066800"/>
              <a:gd name="connsiteX9" fmla="*/ 676275 w 3114675"/>
              <a:gd name="connsiteY9" fmla="*/ 1066800 h 1066800"/>
              <a:gd name="connsiteX10" fmla="*/ 533400 w 3114675"/>
              <a:gd name="connsiteY10" fmla="*/ 276225 h 1066800"/>
              <a:gd name="connsiteX11" fmla="*/ 0 w 3114675"/>
              <a:gd name="connsiteY11" fmla="*/ 276225 h 1066800"/>
              <a:gd name="connsiteX12" fmla="*/ 9525 w 3114675"/>
              <a:gd name="connsiteY12" fmla="*/ 0 h 1066800"/>
              <a:gd name="connsiteX0" fmla="*/ 0 w 3133725"/>
              <a:gd name="connsiteY0" fmla="*/ 0 h 1066800"/>
              <a:gd name="connsiteX1" fmla="*/ 723900 w 3133725"/>
              <a:gd name="connsiteY1" fmla="*/ 0 h 1066800"/>
              <a:gd name="connsiteX2" fmla="*/ 895350 w 3133725"/>
              <a:gd name="connsiteY2" fmla="*/ 857250 h 1066800"/>
              <a:gd name="connsiteX3" fmla="*/ 2209800 w 3133725"/>
              <a:gd name="connsiteY3" fmla="*/ 857250 h 1066800"/>
              <a:gd name="connsiteX4" fmla="*/ 2343150 w 3133725"/>
              <a:gd name="connsiteY4" fmla="*/ 0 h 1066800"/>
              <a:gd name="connsiteX5" fmla="*/ 3133725 w 3133725"/>
              <a:gd name="connsiteY5" fmla="*/ 0 h 1066800"/>
              <a:gd name="connsiteX6" fmla="*/ 3133725 w 3133725"/>
              <a:gd name="connsiteY6" fmla="*/ 266700 h 1066800"/>
              <a:gd name="connsiteX7" fmla="*/ 2571750 w 3133725"/>
              <a:gd name="connsiteY7" fmla="*/ 266700 h 1066800"/>
              <a:gd name="connsiteX8" fmla="*/ 2428875 w 3133725"/>
              <a:gd name="connsiteY8" fmla="*/ 1066800 h 1066800"/>
              <a:gd name="connsiteX9" fmla="*/ 695325 w 3133725"/>
              <a:gd name="connsiteY9" fmla="*/ 1066800 h 1066800"/>
              <a:gd name="connsiteX10" fmla="*/ 552450 w 3133725"/>
              <a:gd name="connsiteY10" fmla="*/ 276225 h 1066800"/>
              <a:gd name="connsiteX11" fmla="*/ 19050 w 3133725"/>
              <a:gd name="connsiteY11" fmla="*/ 276225 h 1066800"/>
              <a:gd name="connsiteX12" fmla="*/ 0 w 3133725"/>
              <a:gd name="connsiteY12" fmla="*/ 0 h 1066800"/>
              <a:gd name="connsiteX0" fmla="*/ 1615 w 3114675"/>
              <a:gd name="connsiteY0" fmla="*/ 0 h 1071966"/>
              <a:gd name="connsiteX1" fmla="*/ 704850 w 3114675"/>
              <a:gd name="connsiteY1" fmla="*/ 5166 h 1071966"/>
              <a:gd name="connsiteX2" fmla="*/ 876300 w 3114675"/>
              <a:gd name="connsiteY2" fmla="*/ 862416 h 1071966"/>
              <a:gd name="connsiteX3" fmla="*/ 2190750 w 3114675"/>
              <a:gd name="connsiteY3" fmla="*/ 862416 h 1071966"/>
              <a:gd name="connsiteX4" fmla="*/ 2324100 w 3114675"/>
              <a:gd name="connsiteY4" fmla="*/ 5166 h 1071966"/>
              <a:gd name="connsiteX5" fmla="*/ 3114675 w 3114675"/>
              <a:gd name="connsiteY5" fmla="*/ 5166 h 1071966"/>
              <a:gd name="connsiteX6" fmla="*/ 3114675 w 3114675"/>
              <a:gd name="connsiteY6" fmla="*/ 271866 h 1071966"/>
              <a:gd name="connsiteX7" fmla="*/ 2552700 w 3114675"/>
              <a:gd name="connsiteY7" fmla="*/ 271866 h 1071966"/>
              <a:gd name="connsiteX8" fmla="*/ 2409825 w 3114675"/>
              <a:gd name="connsiteY8" fmla="*/ 1071966 h 1071966"/>
              <a:gd name="connsiteX9" fmla="*/ 676275 w 3114675"/>
              <a:gd name="connsiteY9" fmla="*/ 1071966 h 1071966"/>
              <a:gd name="connsiteX10" fmla="*/ 533400 w 3114675"/>
              <a:gd name="connsiteY10" fmla="*/ 281391 h 1071966"/>
              <a:gd name="connsiteX11" fmla="*/ 0 w 3114675"/>
              <a:gd name="connsiteY11" fmla="*/ 281391 h 1071966"/>
              <a:gd name="connsiteX12" fmla="*/ 1615 w 3114675"/>
              <a:gd name="connsiteY12" fmla="*/ 0 h 1071966"/>
              <a:gd name="connsiteX0" fmla="*/ 43 w 3118269"/>
              <a:gd name="connsiteY0" fmla="*/ 0 h 1071966"/>
              <a:gd name="connsiteX1" fmla="*/ 708444 w 3118269"/>
              <a:gd name="connsiteY1" fmla="*/ 5166 h 1071966"/>
              <a:gd name="connsiteX2" fmla="*/ 879894 w 3118269"/>
              <a:gd name="connsiteY2" fmla="*/ 862416 h 1071966"/>
              <a:gd name="connsiteX3" fmla="*/ 2194344 w 3118269"/>
              <a:gd name="connsiteY3" fmla="*/ 862416 h 1071966"/>
              <a:gd name="connsiteX4" fmla="*/ 2327694 w 3118269"/>
              <a:gd name="connsiteY4" fmla="*/ 5166 h 1071966"/>
              <a:gd name="connsiteX5" fmla="*/ 3118269 w 3118269"/>
              <a:gd name="connsiteY5" fmla="*/ 5166 h 1071966"/>
              <a:gd name="connsiteX6" fmla="*/ 3118269 w 3118269"/>
              <a:gd name="connsiteY6" fmla="*/ 271866 h 1071966"/>
              <a:gd name="connsiteX7" fmla="*/ 2556294 w 3118269"/>
              <a:gd name="connsiteY7" fmla="*/ 271866 h 1071966"/>
              <a:gd name="connsiteX8" fmla="*/ 2413419 w 3118269"/>
              <a:gd name="connsiteY8" fmla="*/ 1071966 h 1071966"/>
              <a:gd name="connsiteX9" fmla="*/ 679869 w 3118269"/>
              <a:gd name="connsiteY9" fmla="*/ 1071966 h 1071966"/>
              <a:gd name="connsiteX10" fmla="*/ 536994 w 3118269"/>
              <a:gd name="connsiteY10" fmla="*/ 281391 h 1071966"/>
              <a:gd name="connsiteX11" fmla="*/ 3594 w 3118269"/>
              <a:gd name="connsiteY11" fmla="*/ 281391 h 1071966"/>
              <a:gd name="connsiteX12" fmla="*/ 43 w 3118269"/>
              <a:gd name="connsiteY12" fmla="*/ 0 h 107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69" h="1071966">
                <a:moveTo>
                  <a:pt x="43" y="0"/>
                </a:moveTo>
                <a:lnTo>
                  <a:pt x="708444" y="5166"/>
                </a:lnTo>
                <a:lnTo>
                  <a:pt x="879894" y="862416"/>
                </a:lnTo>
                <a:lnTo>
                  <a:pt x="2194344" y="862416"/>
                </a:lnTo>
                <a:lnTo>
                  <a:pt x="2327694" y="5166"/>
                </a:lnTo>
                <a:lnTo>
                  <a:pt x="3118269" y="5166"/>
                </a:lnTo>
                <a:lnTo>
                  <a:pt x="3118269" y="271866"/>
                </a:lnTo>
                <a:lnTo>
                  <a:pt x="2556294" y="271866"/>
                </a:lnTo>
                <a:lnTo>
                  <a:pt x="2413419" y="1071966"/>
                </a:lnTo>
                <a:lnTo>
                  <a:pt x="679869" y="1071966"/>
                </a:lnTo>
                <a:lnTo>
                  <a:pt x="536994" y="281391"/>
                </a:lnTo>
                <a:lnTo>
                  <a:pt x="3594" y="281391"/>
                </a:lnTo>
                <a:cubicBezTo>
                  <a:pt x="4132" y="187594"/>
                  <a:pt x="-495" y="93797"/>
                  <a:pt x="43" y="0"/>
                </a:cubicBez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sz="1600"/>
          </a:p>
        </p:txBody>
      </p:sp>
      <p:sp>
        <p:nvSpPr>
          <p:cNvPr id="20" name="Rectangle 22"/>
          <p:cNvSpPr>
            <a:spLocks noChangeArrowheads="1"/>
          </p:cNvSpPr>
          <p:nvPr/>
        </p:nvSpPr>
        <p:spPr bwMode="auto">
          <a:xfrm>
            <a:off x="4299649" y="1709699"/>
            <a:ext cx="392112" cy="210628"/>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600">
              <a:solidFill>
                <a:srgbClr val="000000"/>
              </a:solidFill>
              <a:latin typeface="Arial" charset="0"/>
            </a:endParaRPr>
          </a:p>
        </p:txBody>
      </p:sp>
      <p:sp>
        <p:nvSpPr>
          <p:cNvPr id="21" name="Rectangle 20"/>
          <p:cNvSpPr/>
          <p:nvPr/>
        </p:nvSpPr>
        <p:spPr>
          <a:xfrm>
            <a:off x="5655967" y="2518640"/>
            <a:ext cx="256819" cy="24720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p:cNvSpPr/>
          <p:nvPr/>
        </p:nvSpPr>
        <p:spPr>
          <a:xfrm>
            <a:off x="3026254" y="2504353"/>
            <a:ext cx="256819" cy="27849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3" name="Connecteur droit avec flèche 22"/>
          <p:cNvCxnSpPr/>
          <p:nvPr/>
        </p:nvCxnSpPr>
        <p:spPr>
          <a:xfrm flipV="1">
            <a:off x="3463076" y="2765849"/>
            <a:ext cx="0" cy="71359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flipV="1">
            <a:off x="5960895" y="2778871"/>
            <a:ext cx="0" cy="70057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3485735" y="3469795"/>
            <a:ext cx="2961784" cy="1"/>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6" name="Rectangle 104"/>
          <p:cNvSpPr>
            <a:spLocks noChangeArrowheads="1"/>
          </p:cNvSpPr>
          <p:nvPr/>
        </p:nvSpPr>
        <p:spPr bwMode="auto">
          <a:xfrm>
            <a:off x="6808618" y="3325234"/>
            <a:ext cx="71333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t</a:t>
            </a:r>
            <a:r>
              <a:rPr lang="fr-FR" altLang="fr-FR" sz="1400" b="0" dirty="0" smtClean="0">
                <a:latin typeface="Arial" charset="0"/>
              </a:rPr>
              <a:t>1c CZ</a:t>
            </a:r>
            <a:endParaRPr lang="fr-FR" altLang="fr-FR" sz="1400" b="0" dirty="0">
              <a:latin typeface="Arial" charset="0"/>
            </a:endParaRPr>
          </a:p>
        </p:txBody>
      </p:sp>
      <p:sp>
        <p:nvSpPr>
          <p:cNvPr id="27" name="Rectangle 105"/>
          <p:cNvSpPr>
            <a:spLocks noChangeArrowheads="1"/>
          </p:cNvSpPr>
          <p:nvPr/>
        </p:nvSpPr>
        <p:spPr bwMode="auto">
          <a:xfrm>
            <a:off x="6482887" y="3331584"/>
            <a:ext cx="1033301"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28" name="Line 106"/>
          <p:cNvSpPr>
            <a:spLocks noChangeShapeType="1"/>
          </p:cNvSpPr>
          <p:nvPr/>
        </p:nvSpPr>
        <p:spPr bwMode="auto">
          <a:xfrm>
            <a:off x="6824703" y="332523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29" name="Freeform 107"/>
          <p:cNvSpPr>
            <a:spLocks/>
          </p:cNvSpPr>
          <p:nvPr/>
        </p:nvSpPr>
        <p:spPr bwMode="auto">
          <a:xfrm>
            <a:off x="6522868" y="3399846"/>
            <a:ext cx="230187" cy="153988"/>
          </a:xfrm>
          <a:custGeom>
            <a:avLst/>
            <a:gdLst>
              <a:gd name="T0" fmla="*/ 2147483647 w 145"/>
              <a:gd name="T1" fmla="*/ 0 h 97"/>
              <a:gd name="T2" fmla="*/ 0 w 145"/>
              <a:gd name="T3" fmla="*/ 2147483647 h 97"/>
              <a:gd name="T4" fmla="*/ 2147483647 w 145"/>
              <a:gd name="T5" fmla="*/ 2147483647 h 97"/>
              <a:gd name="T6" fmla="*/ 2147483647 w 145"/>
              <a:gd name="T7" fmla="*/ 0 h 97"/>
              <a:gd name="T8" fmla="*/ 2147483647 w 145"/>
              <a:gd name="T9" fmla="*/ 0 h 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 h="97">
                <a:moveTo>
                  <a:pt x="36" y="0"/>
                </a:moveTo>
                <a:lnTo>
                  <a:pt x="0" y="96"/>
                </a:lnTo>
                <a:lnTo>
                  <a:pt x="108" y="96"/>
                </a:lnTo>
                <a:lnTo>
                  <a:pt x="144" y="0"/>
                </a:lnTo>
                <a:lnTo>
                  <a:pt x="36" y="0"/>
                </a:lnTo>
              </a:path>
            </a:pathLst>
          </a:custGeom>
          <a:noFill/>
          <a:ln w="12700" cap="rnd"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grpSp>
        <p:nvGrpSpPr>
          <p:cNvPr id="30" name="Groupe 29"/>
          <p:cNvGrpSpPr/>
          <p:nvPr/>
        </p:nvGrpSpPr>
        <p:grpSpPr>
          <a:xfrm>
            <a:off x="3772565" y="2780077"/>
            <a:ext cx="315792" cy="432244"/>
            <a:chOff x="4958732" y="3486545"/>
            <a:chExt cx="315792" cy="432244"/>
          </a:xfrm>
        </p:grpSpPr>
        <p:sp>
          <p:nvSpPr>
            <p:cNvPr id="31"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2"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3"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34"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A</a:t>
              </a:r>
              <a:endParaRPr lang="fr-FR" altLang="fr-FR" sz="1400" b="0" dirty="0">
                <a:latin typeface="Arial" charset="0"/>
              </a:endParaRPr>
            </a:p>
          </p:txBody>
        </p:sp>
      </p:grpSp>
      <p:cxnSp>
        <p:nvCxnSpPr>
          <p:cNvPr id="35" name="Connecteur droit 34"/>
          <p:cNvCxnSpPr/>
          <p:nvPr/>
        </p:nvCxnSpPr>
        <p:spPr>
          <a:xfrm>
            <a:off x="3517605" y="2791818"/>
            <a:ext cx="61093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36" name="Groupe 35"/>
          <p:cNvGrpSpPr/>
          <p:nvPr/>
        </p:nvGrpSpPr>
        <p:grpSpPr>
          <a:xfrm>
            <a:off x="6366416" y="2802865"/>
            <a:ext cx="315792" cy="432244"/>
            <a:chOff x="4958732" y="3486545"/>
            <a:chExt cx="315792" cy="432244"/>
          </a:xfrm>
        </p:grpSpPr>
        <p:sp>
          <p:nvSpPr>
            <p:cNvPr id="37"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38"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39"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40"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B</a:t>
              </a:r>
              <a:endParaRPr lang="fr-FR" altLang="fr-FR" sz="1400" b="0" dirty="0">
                <a:latin typeface="Arial" charset="0"/>
              </a:endParaRPr>
            </a:p>
          </p:txBody>
        </p:sp>
      </p:grpSp>
      <p:cxnSp>
        <p:nvCxnSpPr>
          <p:cNvPr id="41" name="Connecteur droit 40"/>
          <p:cNvCxnSpPr/>
          <p:nvPr/>
        </p:nvCxnSpPr>
        <p:spPr>
          <a:xfrm>
            <a:off x="6045284" y="2778870"/>
            <a:ext cx="715378" cy="129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2" name="Line 123"/>
          <p:cNvSpPr>
            <a:spLocks noChangeShapeType="1"/>
          </p:cNvSpPr>
          <p:nvPr/>
        </p:nvSpPr>
        <p:spPr bwMode="auto">
          <a:xfrm>
            <a:off x="3156482" y="2300898"/>
            <a:ext cx="0" cy="599177"/>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3" name="Line 123"/>
          <p:cNvSpPr>
            <a:spLocks noChangeShapeType="1"/>
          </p:cNvSpPr>
          <p:nvPr/>
        </p:nvSpPr>
        <p:spPr bwMode="auto">
          <a:xfrm>
            <a:off x="5774786" y="2307372"/>
            <a:ext cx="0" cy="62566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cxnSp>
        <p:nvCxnSpPr>
          <p:cNvPr id="44" name="Connecteur droit avec flèche 43"/>
          <p:cNvCxnSpPr/>
          <p:nvPr/>
        </p:nvCxnSpPr>
        <p:spPr>
          <a:xfrm flipH="1">
            <a:off x="5937248" y="2343823"/>
            <a:ext cx="155671"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bwMode="auto">
          <a:xfrm flipV="1">
            <a:off x="4685374" y="1090489"/>
            <a:ext cx="0" cy="664169"/>
          </a:xfrm>
          <a:prstGeom prst="line">
            <a:avLst/>
          </a:prstGeom>
          <a:noFill/>
          <a:ln w="9525" cap="flat" cmpd="sng" algn="ctr">
            <a:solidFill>
              <a:schemeClr val="tx1"/>
            </a:solidFill>
            <a:prstDash val="solid"/>
            <a:round/>
            <a:headEnd type="none" w="med" len="med"/>
            <a:tailEnd type="none"/>
          </a:ln>
          <a:effectLst/>
        </p:spPr>
      </p:cxnSp>
      <p:sp>
        <p:nvSpPr>
          <p:cNvPr id="46" name="Line 123"/>
          <p:cNvSpPr>
            <a:spLocks noChangeShapeType="1"/>
          </p:cNvSpPr>
          <p:nvPr/>
        </p:nvSpPr>
        <p:spPr bwMode="auto">
          <a:xfrm>
            <a:off x="4508133" y="1422573"/>
            <a:ext cx="0" cy="62566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b="0" dirty="0">
              <a:solidFill>
                <a:prstClr val="black"/>
              </a:solidFill>
            </a:endParaRPr>
          </a:p>
        </p:txBody>
      </p:sp>
      <p:sp>
        <p:nvSpPr>
          <p:cNvPr id="47" name="ZoneTexte 46"/>
          <p:cNvSpPr txBox="1"/>
          <p:nvPr/>
        </p:nvSpPr>
        <p:spPr>
          <a:xfrm>
            <a:off x="1345489" y="924408"/>
            <a:ext cx="354584" cy="307777"/>
          </a:xfrm>
          <a:prstGeom prst="rect">
            <a:avLst/>
          </a:prstGeom>
          <a:noFill/>
        </p:spPr>
        <p:txBody>
          <a:bodyPr wrap="none" rtlCol="0">
            <a:spAutoFit/>
          </a:bodyPr>
          <a:lstStyle/>
          <a:p>
            <a:r>
              <a:rPr lang="fr-FR" sz="1400" dirty="0" smtClean="0"/>
              <a:t>2x</a:t>
            </a:r>
            <a:endParaRPr lang="fr-FR" sz="1400" dirty="0"/>
          </a:p>
        </p:txBody>
      </p:sp>
      <p:grpSp>
        <p:nvGrpSpPr>
          <p:cNvPr id="48" name="Group 88"/>
          <p:cNvGrpSpPr>
            <a:grpSpLocks/>
          </p:cNvGrpSpPr>
          <p:nvPr/>
        </p:nvGrpSpPr>
        <p:grpSpPr bwMode="auto">
          <a:xfrm>
            <a:off x="1626921" y="2251745"/>
            <a:ext cx="144462" cy="144463"/>
            <a:chOff x="2949" y="2061"/>
            <a:chExt cx="91" cy="91"/>
          </a:xfrm>
        </p:grpSpPr>
        <p:sp>
          <p:nvSpPr>
            <p:cNvPr id="49"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0"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1" name="Rectangle 313"/>
          <p:cNvSpPr>
            <a:spLocks noChangeArrowheads="1"/>
          </p:cNvSpPr>
          <p:nvPr/>
        </p:nvSpPr>
        <p:spPr bwMode="auto">
          <a:xfrm>
            <a:off x="1543988" y="2171491"/>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52" name="Rectangle 311"/>
          <p:cNvSpPr>
            <a:spLocks noChangeArrowheads="1"/>
          </p:cNvSpPr>
          <p:nvPr/>
        </p:nvSpPr>
        <p:spPr bwMode="auto">
          <a:xfrm>
            <a:off x="2540992" y="2168316"/>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a:t>
            </a:r>
            <a:endParaRPr lang="fr-FR" altLang="fr-FR" sz="1400" b="0" dirty="0">
              <a:latin typeface="Arial" panose="020B0604020202020204" pitchFamily="34" charset="0"/>
              <a:cs typeface="Arial" panose="020B0604020202020204" pitchFamily="34" charset="0"/>
            </a:endParaRPr>
          </a:p>
        </p:txBody>
      </p:sp>
      <p:sp>
        <p:nvSpPr>
          <p:cNvPr id="53" name="Rectangle 312"/>
          <p:cNvSpPr>
            <a:spLocks noChangeArrowheads="1"/>
          </p:cNvSpPr>
          <p:nvPr/>
        </p:nvSpPr>
        <p:spPr bwMode="auto">
          <a:xfrm>
            <a:off x="1826563" y="2169903"/>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54" name="Line 314"/>
          <p:cNvSpPr>
            <a:spLocks noChangeShapeType="1"/>
          </p:cNvSpPr>
          <p:nvPr/>
        </p:nvSpPr>
        <p:spPr bwMode="auto">
          <a:xfrm>
            <a:off x="1842438" y="2169903"/>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55" name="Line 315"/>
          <p:cNvSpPr>
            <a:spLocks noChangeShapeType="1"/>
          </p:cNvSpPr>
          <p:nvPr/>
        </p:nvSpPr>
        <p:spPr bwMode="auto">
          <a:xfrm>
            <a:off x="2558492" y="2169903"/>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cxnSp>
        <p:nvCxnSpPr>
          <p:cNvPr id="56" name="Connecteur droit 55"/>
          <p:cNvCxnSpPr/>
          <p:nvPr/>
        </p:nvCxnSpPr>
        <p:spPr>
          <a:xfrm>
            <a:off x="3023315" y="1256967"/>
            <a:ext cx="0" cy="133731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7" name="Connecteur droit avec flèche 56"/>
          <p:cNvCxnSpPr/>
          <p:nvPr/>
        </p:nvCxnSpPr>
        <p:spPr>
          <a:xfrm>
            <a:off x="2864256" y="2315575"/>
            <a:ext cx="16101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8" name="Rectangle 313"/>
          <p:cNvSpPr>
            <a:spLocks noChangeArrowheads="1"/>
          </p:cNvSpPr>
          <p:nvPr/>
        </p:nvSpPr>
        <p:spPr bwMode="auto">
          <a:xfrm>
            <a:off x="1390814" y="1179616"/>
            <a:ext cx="1451678"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59" name="Rectangle 311"/>
          <p:cNvSpPr>
            <a:spLocks noChangeArrowheads="1"/>
          </p:cNvSpPr>
          <p:nvPr/>
        </p:nvSpPr>
        <p:spPr bwMode="auto">
          <a:xfrm>
            <a:off x="2387818" y="1176441"/>
            <a:ext cx="485710"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panose="020B0604020202020204" pitchFamily="34" charset="0"/>
                <a:cs typeface="Arial" panose="020B0604020202020204" pitchFamily="34" charset="0"/>
              </a:rPr>
              <a:t>A-B</a:t>
            </a:r>
            <a:endParaRPr lang="fr-FR" altLang="fr-FR" sz="1400" b="0" dirty="0">
              <a:latin typeface="Arial" panose="020B0604020202020204" pitchFamily="34" charset="0"/>
              <a:cs typeface="Arial" panose="020B0604020202020204" pitchFamily="34" charset="0"/>
            </a:endParaRPr>
          </a:p>
        </p:txBody>
      </p:sp>
      <p:sp>
        <p:nvSpPr>
          <p:cNvPr id="60" name="Rectangle 312"/>
          <p:cNvSpPr>
            <a:spLocks noChangeArrowheads="1"/>
          </p:cNvSpPr>
          <p:nvPr/>
        </p:nvSpPr>
        <p:spPr bwMode="auto">
          <a:xfrm>
            <a:off x="1673389" y="1178028"/>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c2]</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61" name="Line 314"/>
          <p:cNvSpPr>
            <a:spLocks noChangeShapeType="1"/>
          </p:cNvSpPr>
          <p:nvPr/>
        </p:nvSpPr>
        <p:spPr bwMode="auto">
          <a:xfrm>
            <a:off x="1689264" y="117802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62" name="Line 315"/>
          <p:cNvSpPr>
            <a:spLocks noChangeShapeType="1"/>
          </p:cNvSpPr>
          <p:nvPr/>
        </p:nvSpPr>
        <p:spPr bwMode="auto">
          <a:xfrm>
            <a:off x="2405318" y="1178028"/>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grpSp>
        <p:nvGrpSpPr>
          <p:cNvPr id="63" name="Group 317"/>
          <p:cNvGrpSpPr>
            <a:grpSpLocks/>
          </p:cNvGrpSpPr>
          <p:nvPr/>
        </p:nvGrpSpPr>
        <p:grpSpPr bwMode="auto">
          <a:xfrm>
            <a:off x="1444789" y="1235178"/>
            <a:ext cx="190500" cy="192088"/>
            <a:chOff x="4360" y="1124"/>
            <a:chExt cx="120" cy="120"/>
          </a:xfrm>
        </p:grpSpPr>
        <p:sp>
          <p:nvSpPr>
            <p:cNvPr id="64" name="Oval 318"/>
            <p:cNvSpPr>
              <a:spLocks noChangeArrowheads="1"/>
            </p:cNvSpPr>
            <p:nvPr/>
          </p:nvSpPr>
          <p:spPr bwMode="auto">
            <a:xfrm>
              <a:off x="4376" y="1140"/>
              <a:ext cx="88"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65" name="Line 319"/>
            <p:cNvSpPr>
              <a:spLocks noChangeShapeType="1"/>
            </p:cNvSpPr>
            <p:nvPr/>
          </p:nvSpPr>
          <p:spPr bwMode="auto">
            <a:xfrm>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sp>
          <p:nvSpPr>
            <p:cNvPr id="66" name="Line 320"/>
            <p:cNvSpPr>
              <a:spLocks noChangeShapeType="1"/>
            </p:cNvSpPr>
            <p:nvPr/>
          </p:nvSpPr>
          <p:spPr bwMode="auto">
            <a:xfrm rot="-5400000">
              <a:off x="4360" y="1184"/>
              <a:ext cx="12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FR"/>
            </a:p>
          </p:txBody>
        </p:sp>
      </p:grpSp>
      <p:sp>
        <p:nvSpPr>
          <p:cNvPr id="67" name="Rectangle 210"/>
          <p:cNvSpPr>
            <a:spLocks noChangeArrowheads="1"/>
          </p:cNvSpPr>
          <p:nvPr/>
        </p:nvSpPr>
        <p:spPr bwMode="auto">
          <a:xfrm>
            <a:off x="2076482" y="1598847"/>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68" name="Line 211"/>
          <p:cNvSpPr>
            <a:spLocks noChangeShapeType="1"/>
          </p:cNvSpPr>
          <p:nvPr/>
        </p:nvSpPr>
        <p:spPr bwMode="auto">
          <a:xfrm flipV="1">
            <a:off x="2222532" y="1484547"/>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69" name="Freeform 212"/>
          <p:cNvSpPr>
            <a:spLocks/>
          </p:cNvSpPr>
          <p:nvPr/>
        </p:nvSpPr>
        <p:spPr bwMode="auto">
          <a:xfrm>
            <a:off x="2144745" y="1468672"/>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70" name="Rectangle 223"/>
          <p:cNvSpPr>
            <a:spLocks noChangeArrowheads="1"/>
          </p:cNvSpPr>
          <p:nvPr/>
        </p:nvSpPr>
        <p:spPr bwMode="auto">
          <a:xfrm>
            <a:off x="2070132" y="1592497"/>
            <a:ext cx="32541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G</a:t>
            </a:r>
            <a:endParaRPr lang="fr-FR" altLang="fr-FR" sz="1400" b="0" dirty="0">
              <a:latin typeface="Arial" charset="0"/>
            </a:endParaRPr>
          </a:p>
        </p:txBody>
      </p:sp>
      <p:cxnSp>
        <p:nvCxnSpPr>
          <p:cNvPr id="71" name="Connecteur droit avec flèche 70"/>
          <p:cNvCxnSpPr/>
          <p:nvPr/>
        </p:nvCxnSpPr>
        <p:spPr>
          <a:xfrm>
            <a:off x="2842492" y="1327304"/>
            <a:ext cx="18411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72" name="Group 88"/>
          <p:cNvGrpSpPr>
            <a:grpSpLocks/>
          </p:cNvGrpSpPr>
          <p:nvPr/>
        </p:nvGrpSpPr>
        <p:grpSpPr bwMode="auto">
          <a:xfrm>
            <a:off x="6175852" y="2269008"/>
            <a:ext cx="144462" cy="144463"/>
            <a:chOff x="2949" y="2061"/>
            <a:chExt cx="91" cy="91"/>
          </a:xfrm>
        </p:grpSpPr>
        <p:sp>
          <p:nvSpPr>
            <p:cNvPr id="73" name="Line 89"/>
            <p:cNvSpPr>
              <a:spLocks noChangeShapeType="1"/>
            </p:cNvSpPr>
            <p:nvPr/>
          </p:nvSpPr>
          <p:spPr bwMode="auto">
            <a:xfrm>
              <a:off x="2949" y="2152"/>
              <a:ext cx="9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4" name="Line 90"/>
            <p:cNvSpPr>
              <a:spLocks noChangeShapeType="1"/>
            </p:cNvSpPr>
            <p:nvPr/>
          </p:nvSpPr>
          <p:spPr bwMode="auto">
            <a:xfrm>
              <a:off x="2992" y="2061"/>
              <a:ext cx="0" cy="91"/>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75" name="Rectangle 313"/>
          <p:cNvSpPr>
            <a:spLocks noChangeArrowheads="1"/>
          </p:cNvSpPr>
          <p:nvPr/>
        </p:nvSpPr>
        <p:spPr bwMode="auto">
          <a:xfrm>
            <a:off x="6092919" y="2188754"/>
            <a:ext cx="1312992" cy="3016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b="0">
              <a:latin typeface="Calibri" pitchFamily="34" charset="0"/>
            </a:endParaRPr>
          </a:p>
        </p:txBody>
      </p:sp>
      <p:sp>
        <p:nvSpPr>
          <p:cNvPr id="76" name="Rectangle 311"/>
          <p:cNvSpPr>
            <a:spLocks noChangeArrowheads="1"/>
          </p:cNvSpPr>
          <p:nvPr/>
        </p:nvSpPr>
        <p:spPr bwMode="auto">
          <a:xfrm>
            <a:off x="7089923" y="2185579"/>
            <a:ext cx="306174"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Arial" panose="020B0604020202020204" pitchFamily="34" charset="0"/>
                <a:cs typeface="Arial" panose="020B0604020202020204" pitchFamily="34" charset="0"/>
              </a:rPr>
              <a:t>B</a:t>
            </a:r>
            <a:endParaRPr lang="fr-FR" altLang="fr-FR" sz="1400" b="0" dirty="0">
              <a:latin typeface="Arial" panose="020B0604020202020204" pitchFamily="34" charset="0"/>
              <a:cs typeface="Arial" panose="020B0604020202020204" pitchFamily="34" charset="0"/>
            </a:endParaRPr>
          </a:p>
        </p:txBody>
      </p:sp>
      <p:sp>
        <p:nvSpPr>
          <p:cNvPr id="77" name="Rectangle 312"/>
          <p:cNvSpPr>
            <a:spLocks noChangeArrowheads="1"/>
          </p:cNvSpPr>
          <p:nvPr/>
        </p:nvSpPr>
        <p:spPr bwMode="auto">
          <a:xfrm>
            <a:off x="6375494" y="2187166"/>
            <a:ext cx="793487"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b="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smtClean="0">
                <a:latin typeface="Arial Unicode MS"/>
                <a:ea typeface="Arial Unicode MS"/>
                <a:cs typeface="Arial Unicode MS"/>
              </a:rPr>
              <a:t>Ⓜ</a:t>
            </a:r>
            <a:endParaRPr lang="fr-FR" altLang="fr-FR" sz="1400" b="0" dirty="0">
              <a:latin typeface="Arial" panose="020B0604020202020204" pitchFamily="34" charset="0"/>
              <a:cs typeface="Arial" panose="020B0604020202020204" pitchFamily="34" charset="0"/>
            </a:endParaRPr>
          </a:p>
        </p:txBody>
      </p:sp>
      <p:sp>
        <p:nvSpPr>
          <p:cNvPr id="78" name="Line 314"/>
          <p:cNvSpPr>
            <a:spLocks noChangeShapeType="1"/>
          </p:cNvSpPr>
          <p:nvPr/>
        </p:nvSpPr>
        <p:spPr bwMode="auto">
          <a:xfrm>
            <a:off x="6391369" y="218716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79" name="Line 315"/>
          <p:cNvSpPr>
            <a:spLocks noChangeShapeType="1"/>
          </p:cNvSpPr>
          <p:nvPr/>
        </p:nvSpPr>
        <p:spPr bwMode="auto">
          <a:xfrm>
            <a:off x="7107423" y="2187166"/>
            <a:ext cx="0" cy="30638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fr-FR"/>
          </a:p>
        </p:txBody>
      </p:sp>
      <p:sp>
        <p:nvSpPr>
          <p:cNvPr id="80" name="Rectangle 311"/>
          <p:cNvSpPr>
            <a:spLocks noChangeArrowheads="1"/>
          </p:cNvSpPr>
          <p:nvPr/>
        </p:nvSpPr>
        <p:spPr bwMode="auto">
          <a:xfrm>
            <a:off x="6159936" y="1039838"/>
            <a:ext cx="2029402"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b="0" dirty="0" smtClean="0">
                <a:latin typeface="Arial" panose="020B0604020202020204" pitchFamily="34" charset="0"/>
                <a:cs typeface="Arial" panose="020B0604020202020204" pitchFamily="34" charset="0"/>
              </a:rPr>
              <a:t>A-B    G</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c3] </a:t>
            </a:r>
            <a:r>
              <a:rPr lang="fr-FR" altLang="fr-FR" sz="1400" b="0" dirty="0" smtClean="0">
                <a:latin typeface="Arial Unicode MS"/>
                <a:ea typeface="Arial Unicode MS"/>
                <a:cs typeface="Arial Unicode MS"/>
              </a:rPr>
              <a:t>Ⓛ</a:t>
            </a:r>
            <a:r>
              <a:rPr lang="fr-FR" altLang="fr-FR" sz="1400" dirty="0" smtClean="0">
                <a:latin typeface="Arial" panose="020B0604020202020204" pitchFamily="34" charset="0"/>
                <a:ea typeface="Arial Unicode MS"/>
                <a:cs typeface="Arial" panose="020B0604020202020204" pitchFamily="34" charset="0"/>
                <a:sym typeface="CATIA Symbols"/>
              </a:rPr>
              <a:t> [DV]</a:t>
            </a:r>
            <a:r>
              <a:rPr lang="fr-FR" altLang="fr-FR" sz="1400" b="0" dirty="0" smtClean="0">
                <a:latin typeface="Arial" panose="020B0604020202020204" pitchFamily="34" charset="0"/>
                <a:cs typeface="Arial" panose="020B0604020202020204" pitchFamily="34" charset="0"/>
              </a:rPr>
              <a:t>   </a:t>
            </a:r>
            <a:endParaRPr lang="fr-FR" altLang="fr-FR" sz="1400" b="0" dirty="0">
              <a:latin typeface="Arial" panose="020B0604020202020204" pitchFamily="34" charset="0"/>
              <a:cs typeface="Arial" panose="020B0604020202020204" pitchFamily="34" charset="0"/>
            </a:endParaRPr>
          </a:p>
        </p:txBody>
      </p:sp>
      <p:sp>
        <p:nvSpPr>
          <p:cNvPr id="81" name="ZoneTexte 80"/>
          <p:cNvSpPr txBox="1"/>
          <p:nvPr/>
        </p:nvSpPr>
        <p:spPr>
          <a:xfrm>
            <a:off x="7515984" y="3315907"/>
            <a:ext cx="442750" cy="307777"/>
          </a:xfrm>
          <a:prstGeom prst="rect">
            <a:avLst/>
          </a:prstGeom>
          <a:noFill/>
        </p:spPr>
        <p:txBody>
          <a:bodyPr wrap="square" rtlCol="0">
            <a:spAutoFit/>
          </a:bodyPr>
          <a:lstStyle/>
          <a:p>
            <a:r>
              <a:rPr lang="fr-FR" sz="1400" dirty="0" smtClean="0"/>
              <a:t>(1)</a:t>
            </a:r>
            <a:endParaRPr lang="fr-FR" sz="1400" dirty="0"/>
          </a:p>
        </p:txBody>
      </p:sp>
      <p:sp>
        <p:nvSpPr>
          <p:cNvPr id="82" name="ZoneTexte 81"/>
          <p:cNvSpPr txBox="1"/>
          <p:nvPr/>
        </p:nvSpPr>
        <p:spPr>
          <a:xfrm>
            <a:off x="1147303" y="2161686"/>
            <a:ext cx="442750" cy="307777"/>
          </a:xfrm>
          <a:prstGeom prst="rect">
            <a:avLst/>
          </a:prstGeom>
          <a:noFill/>
        </p:spPr>
        <p:txBody>
          <a:bodyPr wrap="square" rtlCol="0">
            <a:spAutoFit/>
          </a:bodyPr>
          <a:lstStyle/>
          <a:p>
            <a:r>
              <a:rPr lang="fr-FR" sz="1400" dirty="0" smtClean="0"/>
              <a:t>(2)</a:t>
            </a:r>
            <a:endParaRPr lang="fr-FR" sz="1400" dirty="0"/>
          </a:p>
        </p:txBody>
      </p:sp>
      <p:sp>
        <p:nvSpPr>
          <p:cNvPr id="83" name="ZoneTexte 82"/>
          <p:cNvSpPr txBox="1"/>
          <p:nvPr/>
        </p:nvSpPr>
        <p:spPr>
          <a:xfrm>
            <a:off x="7396097" y="2185579"/>
            <a:ext cx="442750" cy="307777"/>
          </a:xfrm>
          <a:prstGeom prst="rect">
            <a:avLst/>
          </a:prstGeom>
          <a:noFill/>
        </p:spPr>
        <p:txBody>
          <a:bodyPr wrap="square" rtlCol="0">
            <a:spAutoFit/>
          </a:bodyPr>
          <a:lstStyle/>
          <a:p>
            <a:r>
              <a:rPr lang="fr-FR" sz="1400" dirty="0" smtClean="0"/>
              <a:t>(2')</a:t>
            </a:r>
            <a:endParaRPr lang="fr-FR" sz="1400" dirty="0"/>
          </a:p>
        </p:txBody>
      </p:sp>
      <p:sp>
        <p:nvSpPr>
          <p:cNvPr id="84" name="ZoneTexte 83"/>
          <p:cNvSpPr txBox="1"/>
          <p:nvPr/>
        </p:nvSpPr>
        <p:spPr>
          <a:xfrm>
            <a:off x="8034561" y="1029570"/>
            <a:ext cx="442750" cy="307777"/>
          </a:xfrm>
          <a:prstGeom prst="rect">
            <a:avLst/>
          </a:prstGeom>
          <a:noFill/>
        </p:spPr>
        <p:txBody>
          <a:bodyPr wrap="square" rtlCol="0">
            <a:spAutoFit/>
          </a:bodyPr>
          <a:lstStyle/>
          <a:p>
            <a:r>
              <a:rPr lang="fr-FR" sz="1400" dirty="0" smtClean="0"/>
              <a:t>(4)</a:t>
            </a:r>
            <a:endParaRPr lang="fr-FR" sz="1400" dirty="0"/>
          </a:p>
        </p:txBody>
      </p:sp>
      <p:sp>
        <p:nvSpPr>
          <p:cNvPr id="86" name="Rectangle 85"/>
          <p:cNvSpPr/>
          <p:nvPr/>
        </p:nvSpPr>
        <p:spPr>
          <a:xfrm>
            <a:off x="2959795" y="4103929"/>
            <a:ext cx="3085489" cy="2404533"/>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Ellipse 86"/>
          <p:cNvSpPr/>
          <p:nvPr/>
        </p:nvSpPr>
        <p:spPr>
          <a:xfrm>
            <a:off x="3069199" y="5150798"/>
            <a:ext cx="310794" cy="31079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Ellipse 87"/>
          <p:cNvSpPr/>
          <p:nvPr/>
        </p:nvSpPr>
        <p:spPr>
          <a:xfrm>
            <a:off x="4231883" y="5046201"/>
            <a:ext cx="513994" cy="51399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Ellipse 88"/>
          <p:cNvSpPr/>
          <p:nvPr/>
        </p:nvSpPr>
        <p:spPr>
          <a:xfrm>
            <a:off x="3116596" y="4400087"/>
            <a:ext cx="216000" cy="216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Ellipse 89"/>
          <p:cNvSpPr/>
          <p:nvPr/>
        </p:nvSpPr>
        <p:spPr>
          <a:xfrm>
            <a:off x="3116596" y="6031332"/>
            <a:ext cx="216000" cy="216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Ellipse 90"/>
          <p:cNvSpPr/>
          <p:nvPr/>
        </p:nvSpPr>
        <p:spPr>
          <a:xfrm>
            <a:off x="5630696" y="5128220"/>
            <a:ext cx="310794" cy="31079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2" name="Ellipse 91"/>
          <p:cNvSpPr/>
          <p:nvPr/>
        </p:nvSpPr>
        <p:spPr>
          <a:xfrm>
            <a:off x="5678093" y="4377509"/>
            <a:ext cx="216000" cy="216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Ellipse 92"/>
          <p:cNvSpPr/>
          <p:nvPr/>
        </p:nvSpPr>
        <p:spPr>
          <a:xfrm>
            <a:off x="5678093" y="6008754"/>
            <a:ext cx="216000" cy="216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4" name="Groupe 93"/>
          <p:cNvGrpSpPr/>
          <p:nvPr/>
        </p:nvGrpSpPr>
        <p:grpSpPr>
          <a:xfrm>
            <a:off x="1986849" y="2469463"/>
            <a:ext cx="315792" cy="432244"/>
            <a:chOff x="4958732" y="3486545"/>
            <a:chExt cx="315792" cy="432244"/>
          </a:xfrm>
        </p:grpSpPr>
        <p:sp>
          <p:nvSpPr>
            <p:cNvPr id="95"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96"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97"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98"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C</a:t>
              </a:r>
              <a:endParaRPr lang="fr-FR" altLang="fr-FR" sz="1400" b="0" dirty="0">
                <a:latin typeface="Arial" charset="0"/>
              </a:endParaRPr>
            </a:p>
          </p:txBody>
        </p:sp>
      </p:grpSp>
      <p:grpSp>
        <p:nvGrpSpPr>
          <p:cNvPr id="99" name="Groupe 98"/>
          <p:cNvGrpSpPr/>
          <p:nvPr/>
        </p:nvGrpSpPr>
        <p:grpSpPr>
          <a:xfrm>
            <a:off x="7094699" y="2509486"/>
            <a:ext cx="315792" cy="432244"/>
            <a:chOff x="4958732" y="3486545"/>
            <a:chExt cx="315792" cy="432244"/>
          </a:xfrm>
        </p:grpSpPr>
        <p:sp>
          <p:nvSpPr>
            <p:cNvPr id="100"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01"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02"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03"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D</a:t>
              </a:r>
              <a:endParaRPr lang="fr-FR" altLang="fr-FR" sz="1400" b="0" dirty="0">
                <a:latin typeface="Arial" charset="0"/>
              </a:endParaRPr>
            </a:p>
          </p:txBody>
        </p:sp>
      </p:grpSp>
      <p:sp>
        <p:nvSpPr>
          <p:cNvPr id="104" name="Rectangle 43"/>
          <p:cNvSpPr>
            <a:spLocks noChangeArrowheads="1"/>
          </p:cNvSpPr>
          <p:nvPr/>
        </p:nvSpPr>
        <p:spPr bwMode="auto">
          <a:xfrm>
            <a:off x="1212713" y="4331472"/>
            <a:ext cx="176992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dirty="0" smtClean="0">
                <a:latin typeface="Arial" charset="0"/>
              </a:rPr>
              <a:t>A-B   C</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a:latin typeface="Arial" panose="020B0604020202020204" pitchFamily="34" charset="0"/>
                <a:cs typeface="Arial" panose="020B0604020202020204" pitchFamily="34" charset="0"/>
              </a:rPr>
              <a:t>]</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r>
              <a:rPr lang="fr-FR" altLang="fr-FR" sz="1400" dirty="0" smtClean="0">
                <a:latin typeface="Arial" charset="0"/>
              </a:rPr>
              <a:t>D</a:t>
            </a:r>
            <a:endParaRPr lang="fr-FR" altLang="fr-FR" sz="1400" dirty="0">
              <a:latin typeface="Arial" charset="0"/>
            </a:endParaRPr>
          </a:p>
        </p:txBody>
      </p:sp>
      <p:sp>
        <p:nvSpPr>
          <p:cNvPr id="105" name="Rectangle 46"/>
          <p:cNvSpPr>
            <a:spLocks noChangeArrowheads="1"/>
          </p:cNvSpPr>
          <p:nvPr/>
        </p:nvSpPr>
        <p:spPr bwMode="auto">
          <a:xfrm>
            <a:off x="447891" y="4331472"/>
            <a:ext cx="85600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Symbol" pitchFamily="18" charset="2"/>
              </a:rPr>
              <a:t>[Æ </a:t>
            </a:r>
            <a:r>
              <a:rPr lang="fr-FR" altLang="fr-FR" sz="1400" dirty="0" smtClean="0">
                <a:latin typeface="Arial" charset="0"/>
              </a:rPr>
              <a:t>c4]</a:t>
            </a:r>
            <a:r>
              <a:rPr lang="fr-FR" altLang="fr-FR" sz="1400" dirty="0" smtClean="0">
                <a:latin typeface="Arial Unicode MS"/>
                <a:ea typeface="Arial Unicode MS"/>
                <a:cs typeface="Arial Unicode MS"/>
              </a:rPr>
              <a:t>Ⓜ</a:t>
            </a:r>
            <a:endParaRPr lang="fr-FR" altLang="fr-FR" sz="1400" dirty="0">
              <a:latin typeface="Arial" charset="0"/>
            </a:endParaRPr>
          </a:p>
        </p:txBody>
      </p:sp>
      <p:sp>
        <p:nvSpPr>
          <p:cNvPr id="106" name="Rectangle 47"/>
          <p:cNvSpPr>
            <a:spLocks noChangeArrowheads="1"/>
          </p:cNvSpPr>
          <p:nvPr/>
        </p:nvSpPr>
        <p:spPr bwMode="auto">
          <a:xfrm>
            <a:off x="71631" y="4339631"/>
            <a:ext cx="271964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07" name="Line 48"/>
          <p:cNvSpPr>
            <a:spLocks noChangeShapeType="1"/>
          </p:cNvSpPr>
          <p:nvPr/>
        </p:nvSpPr>
        <p:spPr bwMode="auto">
          <a:xfrm>
            <a:off x="429899"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Line 49"/>
          <p:cNvSpPr>
            <a:spLocks noChangeShapeType="1"/>
          </p:cNvSpPr>
          <p:nvPr/>
        </p:nvSpPr>
        <p:spPr bwMode="auto">
          <a:xfrm>
            <a:off x="1251167"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 name="Line 50"/>
          <p:cNvSpPr>
            <a:spLocks noChangeShapeType="1"/>
          </p:cNvSpPr>
          <p:nvPr/>
        </p:nvSpPr>
        <p:spPr bwMode="auto">
          <a:xfrm>
            <a:off x="1702724"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0" name="Line 51"/>
          <p:cNvSpPr>
            <a:spLocks noChangeShapeType="1"/>
          </p:cNvSpPr>
          <p:nvPr/>
        </p:nvSpPr>
        <p:spPr bwMode="auto">
          <a:xfrm>
            <a:off x="2515529"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4" name="Group 591"/>
          <p:cNvGrpSpPr>
            <a:grpSpLocks/>
          </p:cNvGrpSpPr>
          <p:nvPr/>
        </p:nvGrpSpPr>
        <p:grpSpPr bwMode="auto">
          <a:xfrm>
            <a:off x="185424" y="4390431"/>
            <a:ext cx="190500" cy="190500"/>
            <a:chOff x="4360" y="1124"/>
            <a:chExt cx="120" cy="120"/>
          </a:xfrm>
        </p:grpSpPr>
        <p:sp>
          <p:nvSpPr>
            <p:cNvPr id="115" name="Oval 59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6" name="Line 59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Line 59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8" name="ZoneTexte 117"/>
          <p:cNvSpPr txBox="1"/>
          <p:nvPr/>
        </p:nvSpPr>
        <p:spPr>
          <a:xfrm>
            <a:off x="71630" y="3993641"/>
            <a:ext cx="401072" cy="369332"/>
          </a:xfrm>
          <a:prstGeom prst="rect">
            <a:avLst/>
          </a:prstGeom>
          <a:noFill/>
        </p:spPr>
        <p:txBody>
          <a:bodyPr wrap="none" rtlCol="0">
            <a:spAutoFit/>
          </a:bodyPr>
          <a:lstStyle/>
          <a:p>
            <a:r>
              <a:rPr lang="fr-FR" dirty="0" smtClean="0"/>
              <a:t>2x</a:t>
            </a:r>
            <a:endParaRPr lang="fr-FR" dirty="0"/>
          </a:p>
        </p:txBody>
      </p:sp>
      <p:grpSp>
        <p:nvGrpSpPr>
          <p:cNvPr id="144" name="Groupe 143"/>
          <p:cNvGrpSpPr/>
          <p:nvPr/>
        </p:nvGrpSpPr>
        <p:grpSpPr>
          <a:xfrm>
            <a:off x="2791278" y="4472759"/>
            <a:ext cx="325318" cy="1666573"/>
            <a:chOff x="3067503" y="4159247"/>
            <a:chExt cx="325318" cy="1666573"/>
          </a:xfrm>
        </p:grpSpPr>
        <p:cxnSp>
          <p:nvCxnSpPr>
            <p:cNvPr id="120" name="Connecteur droit avec flèche 119"/>
            <p:cNvCxnSpPr/>
            <p:nvPr/>
          </p:nvCxnSpPr>
          <p:spPr>
            <a:xfrm>
              <a:off x="3067503" y="4172169"/>
              <a:ext cx="30468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1" name="Connecteur droit avec flèche 120"/>
            <p:cNvCxnSpPr/>
            <p:nvPr/>
          </p:nvCxnSpPr>
          <p:spPr>
            <a:xfrm>
              <a:off x="3139639" y="5825820"/>
              <a:ext cx="25318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flipV="1">
              <a:off x="3139639" y="4159247"/>
              <a:ext cx="0" cy="166657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26" name="Connecteur droit 125"/>
          <p:cNvCxnSpPr/>
          <p:nvPr/>
        </p:nvCxnSpPr>
        <p:spPr>
          <a:xfrm>
            <a:off x="3463076" y="4121862"/>
            <a:ext cx="0" cy="238660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a:off x="3671921" y="4121862"/>
            <a:ext cx="0" cy="238660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8" name="Connecteur droit 127"/>
          <p:cNvCxnSpPr/>
          <p:nvPr/>
        </p:nvCxnSpPr>
        <p:spPr>
          <a:xfrm>
            <a:off x="5320098" y="4090317"/>
            <a:ext cx="0" cy="238660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9" name="Connecteur droit 128"/>
          <p:cNvCxnSpPr/>
          <p:nvPr/>
        </p:nvCxnSpPr>
        <p:spPr>
          <a:xfrm>
            <a:off x="5528943" y="4090317"/>
            <a:ext cx="0" cy="238660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Rectangle 43"/>
          <p:cNvSpPr>
            <a:spLocks noChangeArrowheads="1"/>
          </p:cNvSpPr>
          <p:nvPr/>
        </p:nvSpPr>
        <p:spPr bwMode="auto">
          <a:xfrm>
            <a:off x="7363080" y="4331472"/>
            <a:ext cx="176992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dirty="0" smtClean="0">
                <a:latin typeface="Arial" charset="0"/>
              </a:rPr>
              <a:t>A-B   D</a:t>
            </a:r>
            <a:r>
              <a:rPr lang="fr-FR" altLang="fr-FR" sz="1400" dirty="0" smtClean="0">
                <a:latin typeface="Arial"/>
                <a:cs typeface="Arial"/>
              </a:rPr>
              <a:t>[Ø</a:t>
            </a:r>
            <a:r>
              <a:rPr lang="fr-FR" altLang="fr-FR" sz="1400" dirty="0" smtClean="0">
                <a:latin typeface="Arial" panose="020B0604020202020204" pitchFamily="34" charset="0"/>
                <a:cs typeface="Arial" panose="020B0604020202020204" pitchFamily="34" charset="0"/>
              </a:rPr>
              <a:t>c1</a:t>
            </a:r>
            <a:r>
              <a:rPr lang="fr-FR" altLang="fr-FR" sz="1400" dirty="0">
                <a:latin typeface="Arial" panose="020B0604020202020204" pitchFamily="34" charset="0"/>
                <a:cs typeface="Arial" panose="020B0604020202020204" pitchFamily="34" charset="0"/>
              </a:rPr>
              <a:t>]</a:t>
            </a:r>
            <a:r>
              <a:rPr lang="fr-FR" altLang="fr-FR" sz="1400" dirty="0" smtClean="0">
                <a:latin typeface="Arial Unicode MS"/>
                <a:ea typeface="Arial Unicode MS"/>
                <a:cs typeface="Arial Unicode MS"/>
              </a:rPr>
              <a:t>Ⓜ</a:t>
            </a:r>
            <a:r>
              <a:rPr lang="fr-FR" altLang="fr-FR" sz="1400" dirty="0" smtClean="0">
                <a:latin typeface="Arial" panose="020B0604020202020204" pitchFamily="34" charset="0"/>
                <a:cs typeface="Arial" panose="020B0604020202020204" pitchFamily="34" charset="0"/>
              </a:rPr>
              <a:t>  </a:t>
            </a:r>
            <a:r>
              <a:rPr lang="fr-FR" altLang="fr-FR" sz="1400" dirty="0">
                <a:latin typeface="Arial" charset="0"/>
              </a:rPr>
              <a:t>C</a:t>
            </a:r>
          </a:p>
        </p:txBody>
      </p:sp>
      <p:sp>
        <p:nvSpPr>
          <p:cNvPr id="133" name="Rectangle 46"/>
          <p:cNvSpPr>
            <a:spLocks noChangeArrowheads="1"/>
          </p:cNvSpPr>
          <p:nvPr/>
        </p:nvSpPr>
        <p:spPr bwMode="auto">
          <a:xfrm>
            <a:off x="6588733" y="4331472"/>
            <a:ext cx="85600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Symbol" pitchFamily="18" charset="2"/>
              </a:rPr>
              <a:t>[Æ </a:t>
            </a:r>
            <a:r>
              <a:rPr lang="fr-FR" altLang="fr-FR" sz="1400" dirty="0" smtClean="0">
                <a:latin typeface="Arial" charset="0"/>
              </a:rPr>
              <a:t>c4]</a:t>
            </a:r>
            <a:r>
              <a:rPr lang="fr-FR" altLang="fr-FR" sz="1400" dirty="0" smtClean="0">
                <a:latin typeface="Arial Unicode MS"/>
                <a:ea typeface="Arial Unicode MS"/>
                <a:cs typeface="Arial Unicode MS"/>
              </a:rPr>
              <a:t>Ⓜ</a:t>
            </a:r>
            <a:endParaRPr lang="fr-FR" altLang="fr-FR" sz="1400" dirty="0">
              <a:latin typeface="Arial" charset="0"/>
            </a:endParaRPr>
          </a:p>
        </p:txBody>
      </p:sp>
      <p:sp>
        <p:nvSpPr>
          <p:cNvPr id="134" name="Rectangle 47"/>
          <p:cNvSpPr>
            <a:spLocks noChangeArrowheads="1"/>
          </p:cNvSpPr>
          <p:nvPr/>
        </p:nvSpPr>
        <p:spPr bwMode="auto">
          <a:xfrm>
            <a:off x="6212473" y="4339631"/>
            <a:ext cx="2719648"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35" name="Line 48"/>
          <p:cNvSpPr>
            <a:spLocks noChangeShapeType="1"/>
          </p:cNvSpPr>
          <p:nvPr/>
        </p:nvSpPr>
        <p:spPr bwMode="auto">
          <a:xfrm>
            <a:off x="6570741"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6" name="Line 49"/>
          <p:cNvSpPr>
            <a:spLocks noChangeShapeType="1"/>
          </p:cNvSpPr>
          <p:nvPr/>
        </p:nvSpPr>
        <p:spPr bwMode="auto">
          <a:xfrm>
            <a:off x="7392009"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7" name="Line 50"/>
          <p:cNvSpPr>
            <a:spLocks noChangeShapeType="1"/>
          </p:cNvSpPr>
          <p:nvPr/>
        </p:nvSpPr>
        <p:spPr bwMode="auto">
          <a:xfrm>
            <a:off x="7843566"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8" name="Line 51"/>
          <p:cNvSpPr>
            <a:spLocks noChangeShapeType="1"/>
          </p:cNvSpPr>
          <p:nvPr/>
        </p:nvSpPr>
        <p:spPr bwMode="auto">
          <a:xfrm>
            <a:off x="8656371" y="4333281"/>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9" name="Group 591"/>
          <p:cNvGrpSpPr>
            <a:grpSpLocks/>
          </p:cNvGrpSpPr>
          <p:nvPr/>
        </p:nvGrpSpPr>
        <p:grpSpPr bwMode="auto">
          <a:xfrm>
            <a:off x="6326266" y="4390431"/>
            <a:ext cx="190500" cy="190500"/>
            <a:chOff x="4360" y="1124"/>
            <a:chExt cx="120" cy="120"/>
          </a:xfrm>
        </p:grpSpPr>
        <p:sp>
          <p:nvSpPr>
            <p:cNvPr id="140" name="Oval 592"/>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41" name="Line 593"/>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2" name="Line 594"/>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145" name="Groupe 144"/>
          <p:cNvGrpSpPr/>
          <p:nvPr/>
        </p:nvGrpSpPr>
        <p:grpSpPr>
          <a:xfrm flipH="1">
            <a:off x="5866044" y="4472759"/>
            <a:ext cx="325318" cy="1666573"/>
            <a:chOff x="3067503" y="4159247"/>
            <a:chExt cx="325318" cy="1666573"/>
          </a:xfrm>
        </p:grpSpPr>
        <p:cxnSp>
          <p:nvCxnSpPr>
            <p:cNvPr id="146" name="Connecteur droit avec flèche 145"/>
            <p:cNvCxnSpPr/>
            <p:nvPr/>
          </p:nvCxnSpPr>
          <p:spPr>
            <a:xfrm>
              <a:off x="3067503" y="4172169"/>
              <a:ext cx="30468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7" name="Connecteur droit avec flèche 146"/>
            <p:cNvCxnSpPr/>
            <p:nvPr/>
          </p:nvCxnSpPr>
          <p:spPr>
            <a:xfrm>
              <a:off x="3139639" y="5825820"/>
              <a:ext cx="253182"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8" name="Connecteur droit 147"/>
            <p:cNvCxnSpPr/>
            <p:nvPr/>
          </p:nvCxnSpPr>
          <p:spPr>
            <a:xfrm flipV="1">
              <a:off x="3139639" y="4159247"/>
              <a:ext cx="0" cy="166657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9" name="ZoneTexte 148"/>
          <p:cNvSpPr txBox="1"/>
          <p:nvPr/>
        </p:nvSpPr>
        <p:spPr>
          <a:xfrm>
            <a:off x="6165880" y="3993641"/>
            <a:ext cx="401072" cy="369332"/>
          </a:xfrm>
          <a:prstGeom prst="rect">
            <a:avLst/>
          </a:prstGeom>
          <a:noFill/>
        </p:spPr>
        <p:txBody>
          <a:bodyPr wrap="none" rtlCol="0">
            <a:spAutoFit/>
          </a:bodyPr>
          <a:lstStyle/>
          <a:p>
            <a:r>
              <a:rPr lang="fr-FR" dirty="0" smtClean="0"/>
              <a:t>2x</a:t>
            </a:r>
            <a:endParaRPr lang="fr-FR" dirty="0"/>
          </a:p>
        </p:txBody>
      </p:sp>
      <p:sp>
        <p:nvSpPr>
          <p:cNvPr id="150" name="ZoneTexte 149"/>
          <p:cNvSpPr txBox="1"/>
          <p:nvPr/>
        </p:nvSpPr>
        <p:spPr>
          <a:xfrm>
            <a:off x="5368084" y="529709"/>
            <a:ext cx="2134046" cy="369332"/>
          </a:xfrm>
          <a:prstGeom prst="rect">
            <a:avLst/>
          </a:prstGeom>
          <a:noFill/>
        </p:spPr>
        <p:txBody>
          <a:bodyPr wrap="none" rtlCol="0">
            <a:spAutoFit/>
          </a:bodyPr>
          <a:lstStyle/>
          <a:p>
            <a:r>
              <a:rPr lang="fr-FR" i="1" dirty="0" smtClean="0">
                <a:solidFill>
                  <a:srgbClr val="0070C0"/>
                </a:solidFill>
              </a:rPr>
              <a:t>Partie rigide centrale</a:t>
            </a:r>
            <a:endParaRPr lang="fr-FR" i="1" dirty="0">
              <a:solidFill>
                <a:srgbClr val="0070C0"/>
              </a:solidFill>
            </a:endParaRPr>
          </a:p>
        </p:txBody>
      </p:sp>
      <p:sp>
        <p:nvSpPr>
          <p:cNvPr id="151" name="ZoneTexte 150"/>
          <p:cNvSpPr txBox="1"/>
          <p:nvPr/>
        </p:nvSpPr>
        <p:spPr>
          <a:xfrm>
            <a:off x="144472" y="3680489"/>
            <a:ext cx="2056012" cy="369332"/>
          </a:xfrm>
          <a:prstGeom prst="rect">
            <a:avLst/>
          </a:prstGeom>
          <a:noFill/>
        </p:spPr>
        <p:txBody>
          <a:bodyPr wrap="none" rtlCol="0">
            <a:spAutoFit/>
          </a:bodyPr>
          <a:lstStyle/>
          <a:p>
            <a:r>
              <a:rPr lang="fr-FR" i="1" dirty="0" smtClean="0">
                <a:solidFill>
                  <a:srgbClr val="0070C0"/>
                </a:solidFill>
              </a:rPr>
              <a:t>Partie rigide gauche</a:t>
            </a:r>
            <a:endParaRPr lang="fr-FR" i="1" dirty="0">
              <a:solidFill>
                <a:srgbClr val="0070C0"/>
              </a:solidFill>
            </a:endParaRPr>
          </a:p>
        </p:txBody>
      </p:sp>
      <p:sp>
        <p:nvSpPr>
          <p:cNvPr id="152" name="ZoneTexte 151"/>
          <p:cNvSpPr txBox="1"/>
          <p:nvPr/>
        </p:nvSpPr>
        <p:spPr>
          <a:xfrm>
            <a:off x="6441672" y="3711954"/>
            <a:ext cx="1928477" cy="369332"/>
          </a:xfrm>
          <a:prstGeom prst="rect">
            <a:avLst/>
          </a:prstGeom>
          <a:noFill/>
        </p:spPr>
        <p:txBody>
          <a:bodyPr wrap="none" rtlCol="0">
            <a:spAutoFit/>
          </a:bodyPr>
          <a:lstStyle/>
          <a:p>
            <a:r>
              <a:rPr lang="fr-FR" i="1" dirty="0" smtClean="0">
                <a:solidFill>
                  <a:srgbClr val="0070C0"/>
                </a:solidFill>
              </a:rPr>
              <a:t>Partie rigide droite</a:t>
            </a:r>
            <a:endParaRPr lang="fr-FR" i="1" dirty="0">
              <a:solidFill>
                <a:srgbClr val="0070C0"/>
              </a:solidFill>
            </a:endParaRPr>
          </a:p>
        </p:txBody>
      </p:sp>
      <p:sp>
        <p:nvSpPr>
          <p:cNvPr id="153" name="Rectangle 28"/>
          <p:cNvSpPr>
            <a:spLocks noChangeArrowheads="1"/>
          </p:cNvSpPr>
          <p:nvPr/>
        </p:nvSpPr>
        <p:spPr bwMode="auto">
          <a:xfrm>
            <a:off x="67055" y="42863"/>
            <a:ext cx="4164828"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EXPLOITATION AVEC [DV]</a:t>
            </a:r>
            <a:endParaRPr lang="fr-FR" altLang="fr-FR" sz="2400" b="1" dirty="0">
              <a:latin typeface="Arial" charset="0"/>
            </a:endParaRPr>
          </a:p>
        </p:txBody>
      </p:sp>
      <p:sp>
        <p:nvSpPr>
          <p:cNvPr id="155" name="ZoneTexte 154"/>
          <p:cNvSpPr txBox="1"/>
          <p:nvPr/>
        </p:nvSpPr>
        <p:spPr>
          <a:xfrm>
            <a:off x="988705" y="1181970"/>
            <a:ext cx="442750" cy="307777"/>
          </a:xfrm>
          <a:prstGeom prst="rect">
            <a:avLst/>
          </a:prstGeom>
          <a:noFill/>
        </p:spPr>
        <p:txBody>
          <a:bodyPr wrap="square" rtlCol="0">
            <a:spAutoFit/>
          </a:bodyPr>
          <a:lstStyle/>
          <a:p>
            <a:r>
              <a:rPr lang="fr-FR" sz="1400" dirty="0" smtClean="0"/>
              <a:t>(3)</a:t>
            </a:r>
            <a:endParaRPr lang="fr-FR" sz="1400" dirty="0"/>
          </a:p>
        </p:txBody>
      </p:sp>
      <p:sp>
        <p:nvSpPr>
          <p:cNvPr id="156" name="ZoneTexte 155"/>
          <p:cNvSpPr txBox="1"/>
          <p:nvPr/>
        </p:nvSpPr>
        <p:spPr>
          <a:xfrm>
            <a:off x="1029792" y="3994099"/>
            <a:ext cx="442750" cy="307777"/>
          </a:xfrm>
          <a:prstGeom prst="rect">
            <a:avLst/>
          </a:prstGeom>
          <a:noFill/>
        </p:spPr>
        <p:txBody>
          <a:bodyPr wrap="square" rtlCol="0">
            <a:spAutoFit/>
          </a:bodyPr>
          <a:lstStyle/>
          <a:p>
            <a:r>
              <a:rPr lang="fr-FR" sz="1400" dirty="0" smtClean="0"/>
              <a:t>(5)</a:t>
            </a:r>
            <a:endParaRPr lang="fr-FR" sz="1400" dirty="0"/>
          </a:p>
        </p:txBody>
      </p:sp>
      <p:sp>
        <p:nvSpPr>
          <p:cNvPr id="157" name="ZoneTexte 156"/>
          <p:cNvSpPr txBox="1"/>
          <p:nvPr/>
        </p:nvSpPr>
        <p:spPr>
          <a:xfrm>
            <a:off x="8288486" y="4023695"/>
            <a:ext cx="442750" cy="307777"/>
          </a:xfrm>
          <a:prstGeom prst="rect">
            <a:avLst/>
          </a:prstGeom>
          <a:noFill/>
        </p:spPr>
        <p:txBody>
          <a:bodyPr wrap="square" rtlCol="0">
            <a:spAutoFit/>
          </a:bodyPr>
          <a:lstStyle/>
          <a:p>
            <a:r>
              <a:rPr lang="fr-FR" sz="1400" dirty="0" smtClean="0"/>
              <a:t>(6)</a:t>
            </a:r>
            <a:endParaRPr lang="fr-FR" sz="1400" dirty="0"/>
          </a:p>
        </p:txBody>
      </p:sp>
      <p:grpSp>
        <p:nvGrpSpPr>
          <p:cNvPr id="158" name="Groupe 157"/>
          <p:cNvGrpSpPr/>
          <p:nvPr/>
        </p:nvGrpSpPr>
        <p:grpSpPr>
          <a:xfrm>
            <a:off x="1875834" y="4654906"/>
            <a:ext cx="298450" cy="432244"/>
            <a:chOff x="4958732" y="3486545"/>
            <a:chExt cx="298450" cy="432244"/>
          </a:xfrm>
        </p:grpSpPr>
        <p:sp>
          <p:nvSpPr>
            <p:cNvPr id="159"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60"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61"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62" name="Rectangle 223"/>
            <p:cNvSpPr>
              <a:spLocks noChangeArrowheads="1"/>
            </p:cNvSpPr>
            <p:nvPr/>
          </p:nvSpPr>
          <p:spPr bwMode="auto">
            <a:xfrm>
              <a:off x="4958732" y="3610370"/>
              <a:ext cx="27571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J</a:t>
              </a:r>
              <a:endParaRPr lang="fr-FR" altLang="fr-FR" sz="1400" b="0" dirty="0">
                <a:latin typeface="Arial" charset="0"/>
              </a:endParaRPr>
            </a:p>
          </p:txBody>
        </p:sp>
      </p:grpSp>
      <p:grpSp>
        <p:nvGrpSpPr>
          <p:cNvPr id="163" name="Groupe 162"/>
          <p:cNvGrpSpPr/>
          <p:nvPr/>
        </p:nvGrpSpPr>
        <p:grpSpPr>
          <a:xfrm>
            <a:off x="7085114" y="4651287"/>
            <a:ext cx="315792" cy="432244"/>
            <a:chOff x="4958732" y="3486545"/>
            <a:chExt cx="315792" cy="432244"/>
          </a:xfrm>
        </p:grpSpPr>
        <p:sp>
          <p:nvSpPr>
            <p:cNvPr id="164" name="Rectangle 210"/>
            <p:cNvSpPr>
              <a:spLocks noChangeArrowheads="1"/>
            </p:cNvSpPr>
            <p:nvPr/>
          </p:nvSpPr>
          <p:spPr bwMode="auto">
            <a:xfrm>
              <a:off x="4965082" y="361672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b="0">
                <a:latin typeface="Arial Unicode MS" pitchFamily="34" charset="-128"/>
              </a:endParaRPr>
            </a:p>
          </p:txBody>
        </p:sp>
        <p:sp>
          <p:nvSpPr>
            <p:cNvPr id="165" name="Line 211"/>
            <p:cNvSpPr>
              <a:spLocks noChangeShapeType="1"/>
            </p:cNvSpPr>
            <p:nvPr/>
          </p:nvSpPr>
          <p:spPr bwMode="auto">
            <a:xfrm flipV="1">
              <a:off x="5111132" y="3502420"/>
              <a:ext cx="0" cy="1079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b="0"/>
            </a:p>
          </p:txBody>
        </p:sp>
        <p:sp>
          <p:nvSpPr>
            <p:cNvPr id="166" name="Freeform 212"/>
            <p:cNvSpPr>
              <a:spLocks/>
            </p:cNvSpPr>
            <p:nvPr/>
          </p:nvSpPr>
          <p:spPr bwMode="auto">
            <a:xfrm>
              <a:off x="5033345" y="3486545"/>
              <a:ext cx="153987"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b="0"/>
            </a:p>
          </p:txBody>
        </p:sp>
        <p:sp>
          <p:nvSpPr>
            <p:cNvPr id="167" name="Rectangle 223"/>
            <p:cNvSpPr>
              <a:spLocks noChangeArrowheads="1"/>
            </p:cNvSpPr>
            <p:nvPr/>
          </p:nvSpPr>
          <p:spPr bwMode="auto">
            <a:xfrm>
              <a:off x="4958732" y="3610370"/>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b="0" dirty="0" smtClean="0">
                  <a:latin typeface="Arial" charset="0"/>
                </a:rPr>
                <a:t>K</a:t>
              </a:r>
              <a:endParaRPr lang="fr-FR" altLang="fr-FR" sz="1400" b="0" dirty="0">
                <a:latin typeface="Arial" charset="0"/>
              </a:endParaRPr>
            </a:p>
          </p:txBody>
        </p:sp>
      </p:grpSp>
    </p:spTree>
    <p:extLst>
      <p:ext uri="{BB962C8B-B14F-4D97-AF65-F5344CB8AC3E}">
        <p14:creationId xmlns:p14="http://schemas.microsoft.com/office/powerpoint/2010/main" val="3729574759"/>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rme libre 3"/>
          <p:cNvSpPr/>
          <p:nvPr/>
        </p:nvSpPr>
        <p:spPr bwMode="auto">
          <a:xfrm flipV="1">
            <a:off x="1252010" y="5419344"/>
            <a:ext cx="4063701" cy="986833"/>
          </a:xfrm>
          <a:custGeom>
            <a:avLst/>
            <a:gdLst>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0 w 3126260"/>
              <a:gd name="connsiteY10" fmla="*/ 1044146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12357 w 3126260"/>
              <a:gd name="connsiteY9" fmla="*/ 1099751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0 h 1099751"/>
              <a:gd name="connsiteX1" fmla="*/ 932935 w 3126260"/>
              <a:gd name="connsiteY1" fmla="*/ 0 h 1099751"/>
              <a:gd name="connsiteX2" fmla="*/ 1130644 w 3126260"/>
              <a:gd name="connsiteY2" fmla="*/ 864973 h 1099751"/>
              <a:gd name="connsiteX3" fmla="*/ 2193325 w 3126260"/>
              <a:gd name="connsiteY3" fmla="*/ 864973 h 1099751"/>
              <a:gd name="connsiteX4" fmla="*/ 2341606 w 3126260"/>
              <a:gd name="connsiteY4" fmla="*/ 6178 h 1099751"/>
              <a:gd name="connsiteX5" fmla="*/ 3126260 w 3126260"/>
              <a:gd name="connsiteY5" fmla="*/ 6178 h 1099751"/>
              <a:gd name="connsiteX6" fmla="*/ 3126260 w 3126260"/>
              <a:gd name="connsiteY6" fmla="*/ 296562 h 1099751"/>
              <a:gd name="connsiteX7" fmla="*/ 2570206 w 3126260"/>
              <a:gd name="connsiteY7" fmla="*/ 296562 h 1099751"/>
              <a:gd name="connsiteX8" fmla="*/ 2421925 w 3126260"/>
              <a:gd name="connsiteY8" fmla="*/ 1099751 h 1099751"/>
              <a:gd name="connsiteX9" fmla="*/ 359527 w 3126260"/>
              <a:gd name="connsiteY9" fmla="*/ 1083255 h 1099751"/>
              <a:gd name="connsiteX10" fmla="*/ 6550 w 3126260"/>
              <a:gd name="connsiteY10" fmla="*/ 417289 h 1099751"/>
              <a:gd name="connsiteX11" fmla="*/ 0 w 3126260"/>
              <a:gd name="connsiteY11" fmla="*/ 6178 h 1099751"/>
              <a:gd name="connsiteX12" fmla="*/ 24714 w 3126260"/>
              <a:gd name="connsiteY12" fmla="*/ 0 h 1099751"/>
              <a:gd name="connsiteX0" fmla="*/ 24714 w 3126260"/>
              <a:gd name="connsiteY0" fmla="*/ 4125 h 1103876"/>
              <a:gd name="connsiteX1" fmla="*/ 1090144 w 3126260"/>
              <a:gd name="connsiteY1" fmla="*/ 0 h 1103876"/>
              <a:gd name="connsiteX2" fmla="*/ 1130644 w 3126260"/>
              <a:gd name="connsiteY2" fmla="*/ 869098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341606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570206 w 3126260"/>
              <a:gd name="connsiteY7" fmla="*/ 300687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26260 w 3126260"/>
              <a:gd name="connsiteY6" fmla="*/ 300687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103876"/>
              <a:gd name="connsiteX1" fmla="*/ 1090144 w 3126260"/>
              <a:gd name="connsiteY1" fmla="*/ 0 h 1103876"/>
              <a:gd name="connsiteX2" fmla="*/ 1202698 w 3126260"/>
              <a:gd name="connsiteY2" fmla="*/ 869097 h 1103876"/>
              <a:gd name="connsiteX3" fmla="*/ 2193325 w 3126260"/>
              <a:gd name="connsiteY3" fmla="*/ 869098 h 1103876"/>
              <a:gd name="connsiteX4" fmla="*/ 2266277 w 3126260"/>
              <a:gd name="connsiteY4" fmla="*/ 10303 h 1103876"/>
              <a:gd name="connsiteX5" fmla="*/ 3126260 w 3126260"/>
              <a:gd name="connsiteY5" fmla="*/ 10303 h 1103876"/>
              <a:gd name="connsiteX6" fmla="*/ 3100058 w 3126260"/>
              <a:gd name="connsiteY6" fmla="*/ 362549 h 1103876"/>
              <a:gd name="connsiteX7" fmla="*/ 2452299 w 3126260"/>
              <a:gd name="connsiteY7" fmla="*/ 366672 h 1103876"/>
              <a:gd name="connsiteX8" fmla="*/ 2421925 w 3126260"/>
              <a:gd name="connsiteY8" fmla="*/ 1103876 h 1103876"/>
              <a:gd name="connsiteX9" fmla="*/ 359527 w 3126260"/>
              <a:gd name="connsiteY9" fmla="*/ 1087380 h 1103876"/>
              <a:gd name="connsiteX10" fmla="*/ 6550 w 3126260"/>
              <a:gd name="connsiteY10" fmla="*/ 421414 h 1103876"/>
              <a:gd name="connsiteX11" fmla="*/ 0 w 3126260"/>
              <a:gd name="connsiteY11" fmla="*/ 10303 h 1103876"/>
              <a:gd name="connsiteX12" fmla="*/ 24714 w 3126260"/>
              <a:gd name="connsiteY12" fmla="*/ 4125 h 1103876"/>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 name="connsiteX0" fmla="*/ 24714 w 3126260"/>
              <a:gd name="connsiteY0" fmla="*/ 4125 h 1095629"/>
              <a:gd name="connsiteX1" fmla="*/ 1090144 w 3126260"/>
              <a:gd name="connsiteY1" fmla="*/ 0 h 1095629"/>
              <a:gd name="connsiteX2" fmla="*/ 1202698 w 3126260"/>
              <a:gd name="connsiteY2" fmla="*/ 869097 h 1095629"/>
              <a:gd name="connsiteX3" fmla="*/ 2193325 w 3126260"/>
              <a:gd name="connsiteY3" fmla="*/ 869098 h 1095629"/>
              <a:gd name="connsiteX4" fmla="*/ 2266277 w 3126260"/>
              <a:gd name="connsiteY4" fmla="*/ 10303 h 1095629"/>
              <a:gd name="connsiteX5" fmla="*/ 3126260 w 3126260"/>
              <a:gd name="connsiteY5" fmla="*/ 10303 h 1095629"/>
              <a:gd name="connsiteX6" fmla="*/ 3100058 w 3126260"/>
              <a:gd name="connsiteY6" fmla="*/ 362549 h 1095629"/>
              <a:gd name="connsiteX7" fmla="*/ 2452299 w 3126260"/>
              <a:gd name="connsiteY7" fmla="*/ 366672 h 1095629"/>
              <a:gd name="connsiteX8" fmla="*/ 2372796 w 3126260"/>
              <a:gd name="connsiteY8" fmla="*/ 1095629 h 1095629"/>
              <a:gd name="connsiteX9" fmla="*/ 359527 w 3126260"/>
              <a:gd name="connsiteY9" fmla="*/ 1087380 h 1095629"/>
              <a:gd name="connsiteX10" fmla="*/ 6550 w 3126260"/>
              <a:gd name="connsiteY10" fmla="*/ 421414 h 1095629"/>
              <a:gd name="connsiteX11" fmla="*/ 0 w 3126260"/>
              <a:gd name="connsiteY11" fmla="*/ 10303 h 1095629"/>
              <a:gd name="connsiteX12" fmla="*/ 24714 w 3126260"/>
              <a:gd name="connsiteY12" fmla="*/ 4125 h 109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260" h="1095629">
                <a:moveTo>
                  <a:pt x="24714" y="4125"/>
                </a:moveTo>
                <a:lnTo>
                  <a:pt x="1090144" y="0"/>
                </a:lnTo>
                <a:lnTo>
                  <a:pt x="1202698" y="869097"/>
                </a:lnTo>
                <a:lnTo>
                  <a:pt x="2193325" y="869098"/>
                </a:lnTo>
                <a:lnTo>
                  <a:pt x="2266277" y="10303"/>
                </a:lnTo>
                <a:lnTo>
                  <a:pt x="3126260" y="10303"/>
                </a:lnTo>
                <a:lnTo>
                  <a:pt x="3100058" y="362549"/>
                </a:lnTo>
                <a:lnTo>
                  <a:pt x="2452299" y="366672"/>
                </a:lnTo>
                <a:lnTo>
                  <a:pt x="2372796" y="1095629"/>
                </a:lnTo>
                <a:lnTo>
                  <a:pt x="359527" y="1087380"/>
                </a:lnTo>
                <a:cubicBezTo>
                  <a:pt x="203657" y="897009"/>
                  <a:pt x="8486" y="648901"/>
                  <a:pt x="6550" y="421414"/>
                </a:cubicBezTo>
                <a:lnTo>
                  <a:pt x="0" y="10303"/>
                </a:lnTo>
                <a:lnTo>
                  <a:pt x="24714" y="4125"/>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prstClr val="white"/>
              </a:solidFill>
            </a:endParaRPr>
          </a:p>
        </p:txBody>
      </p:sp>
      <p:sp>
        <p:nvSpPr>
          <p:cNvPr id="5" name="Rectangle 20"/>
          <p:cNvSpPr>
            <a:spLocks noChangeArrowheads="1"/>
          </p:cNvSpPr>
          <p:nvPr/>
        </p:nvSpPr>
        <p:spPr bwMode="auto">
          <a:xfrm>
            <a:off x="1456886" y="6045919"/>
            <a:ext cx="1031248" cy="371231"/>
          </a:xfrm>
          <a:prstGeom prst="rect">
            <a:avLst/>
          </a:prstGeom>
          <a:solidFill>
            <a:schemeClr val="bg1"/>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6" name="Rectangle 20"/>
          <p:cNvSpPr>
            <a:spLocks noChangeArrowheads="1"/>
          </p:cNvSpPr>
          <p:nvPr/>
        </p:nvSpPr>
        <p:spPr bwMode="auto">
          <a:xfrm>
            <a:off x="4538299" y="6086951"/>
            <a:ext cx="500808" cy="295204"/>
          </a:xfrm>
          <a:prstGeom prst="rect">
            <a:avLst/>
          </a:prstGeom>
          <a:solidFill>
            <a:schemeClr val="bg1"/>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 name="Rectangle 6"/>
          <p:cNvSpPr/>
          <p:nvPr/>
        </p:nvSpPr>
        <p:spPr>
          <a:xfrm>
            <a:off x="3186051" y="5425581"/>
            <a:ext cx="539620" cy="20463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8" name="Double flèche horizontale 7"/>
          <p:cNvSpPr/>
          <p:nvPr/>
        </p:nvSpPr>
        <p:spPr>
          <a:xfrm>
            <a:off x="3905251" y="5723001"/>
            <a:ext cx="752776" cy="228320"/>
          </a:xfrm>
          <a:prstGeom prst="lef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11" name="Rectangle 10"/>
          <p:cNvSpPr/>
          <p:nvPr/>
        </p:nvSpPr>
        <p:spPr>
          <a:xfrm>
            <a:off x="1130089" y="1950720"/>
            <a:ext cx="4185622" cy="2694432"/>
          </a:xfrm>
          <a:prstGeom prst="rect">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Ellipse 11"/>
          <p:cNvSpPr/>
          <p:nvPr/>
        </p:nvSpPr>
        <p:spPr>
          <a:xfrm>
            <a:off x="1342967" y="3549003"/>
            <a:ext cx="990862" cy="990862"/>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 name="Connecteur droit 13"/>
          <p:cNvCxnSpPr/>
          <p:nvPr/>
        </p:nvCxnSpPr>
        <p:spPr>
          <a:xfrm flipV="1">
            <a:off x="2755392" y="1950720"/>
            <a:ext cx="0" cy="26944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flipV="1">
            <a:off x="2488134" y="1950720"/>
            <a:ext cx="0" cy="26944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flipV="1">
            <a:off x="4074060" y="1950720"/>
            <a:ext cx="0" cy="26944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7" name="Connecteur droit 16"/>
          <p:cNvCxnSpPr/>
          <p:nvPr/>
        </p:nvCxnSpPr>
        <p:spPr>
          <a:xfrm flipV="1">
            <a:off x="4379826" y="1950720"/>
            <a:ext cx="0" cy="26944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8" name="Ellipse 17"/>
          <p:cNvSpPr/>
          <p:nvPr/>
        </p:nvSpPr>
        <p:spPr>
          <a:xfrm>
            <a:off x="4550491" y="2243048"/>
            <a:ext cx="500808" cy="500808"/>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llipse 18"/>
          <p:cNvSpPr/>
          <p:nvPr/>
        </p:nvSpPr>
        <p:spPr>
          <a:xfrm>
            <a:off x="3200479" y="2974380"/>
            <a:ext cx="500808" cy="500808"/>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1" name="Connecteur droit 20"/>
          <p:cNvCxnSpPr/>
          <p:nvPr/>
        </p:nvCxnSpPr>
        <p:spPr>
          <a:xfrm flipV="1">
            <a:off x="1838398" y="2353056"/>
            <a:ext cx="3200709" cy="169137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a:off x="5669280" y="2469068"/>
            <a:ext cx="609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ZoneTexte 23"/>
          <p:cNvSpPr txBox="1"/>
          <p:nvPr/>
        </p:nvSpPr>
        <p:spPr>
          <a:xfrm>
            <a:off x="5820833" y="2111928"/>
            <a:ext cx="306494" cy="369332"/>
          </a:xfrm>
          <a:prstGeom prst="rect">
            <a:avLst/>
          </a:prstGeom>
          <a:noFill/>
        </p:spPr>
        <p:txBody>
          <a:bodyPr wrap="none" rtlCol="0">
            <a:spAutoFit/>
          </a:bodyPr>
          <a:lstStyle/>
          <a:p>
            <a:r>
              <a:rPr lang="fr-FR" dirty="0" smtClean="0"/>
              <a:t>p</a:t>
            </a:r>
            <a:endParaRPr lang="fr-FR" dirty="0"/>
          </a:p>
        </p:txBody>
      </p:sp>
      <p:cxnSp>
        <p:nvCxnSpPr>
          <p:cNvPr id="25" name="Connecteur droit avec flèche 24"/>
          <p:cNvCxnSpPr/>
          <p:nvPr/>
        </p:nvCxnSpPr>
        <p:spPr>
          <a:xfrm>
            <a:off x="5858256" y="2206660"/>
            <a:ext cx="3048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Double flèche horizontale 29"/>
          <p:cNvSpPr/>
          <p:nvPr/>
        </p:nvSpPr>
        <p:spPr>
          <a:xfrm>
            <a:off x="3836538" y="3703058"/>
            <a:ext cx="752776" cy="228320"/>
          </a:xfrm>
          <a:prstGeom prst="lef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31" name="Double flèche horizontale 30"/>
          <p:cNvSpPr/>
          <p:nvPr/>
        </p:nvSpPr>
        <p:spPr>
          <a:xfrm>
            <a:off x="3836538" y="2605312"/>
            <a:ext cx="752776" cy="228320"/>
          </a:xfrm>
          <a:prstGeom prst="lef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32" name="Rectangle 28"/>
          <p:cNvSpPr>
            <a:spLocks noChangeArrowheads="1"/>
          </p:cNvSpPr>
          <p:nvPr/>
        </p:nvSpPr>
        <p:spPr bwMode="auto">
          <a:xfrm>
            <a:off x="67055" y="42863"/>
            <a:ext cx="2932177" cy="485775"/>
          </a:xfrm>
          <a:prstGeom prst="rect">
            <a:avLst/>
          </a:prstGeom>
          <a:solidFill>
            <a:srgbClr val="FFFFCC"/>
          </a:solidFill>
          <a:ln w="28575">
            <a:solidFill>
              <a:srgbClr val="FF33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smtClean="0">
                <a:latin typeface="Arial" charset="0"/>
              </a:rPr>
              <a:t>GENERALISATION</a:t>
            </a:r>
            <a:endParaRPr lang="fr-FR" altLang="fr-FR" sz="2400" b="1" dirty="0">
              <a:latin typeface="Arial" charset="0"/>
            </a:endParaRPr>
          </a:p>
        </p:txBody>
      </p:sp>
      <p:cxnSp>
        <p:nvCxnSpPr>
          <p:cNvPr id="34" name="Connecteur droit 33"/>
          <p:cNvCxnSpPr/>
          <p:nvPr/>
        </p:nvCxnSpPr>
        <p:spPr>
          <a:xfrm>
            <a:off x="1838398" y="1706880"/>
            <a:ext cx="0" cy="346252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35" name="Rectangle 149"/>
          <p:cNvSpPr>
            <a:spLocks noChangeArrowheads="1"/>
          </p:cNvSpPr>
          <p:nvPr/>
        </p:nvSpPr>
        <p:spPr bwMode="auto">
          <a:xfrm>
            <a:off x="1170723" y="4766683"/>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36" name="Rectangle 150"/>
          <p:cNvSpPr>
            <a:spLocks noChangeArrowheads="1"/>
          </p:cNvSpPr>
          <p:nvPr/>
        </p:nvSpPr>
        <p:spPr bwMode="auto">
          <a:xfrm>
            <a:off x="1142148" y="4738108"/>
            <a:ext cx="387927" cy="411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P</a:t>
            </a:r>
            <a:endParaRPr lang="fr-FR" altLang="fr-FR" sz="1800" dirty="0">
              <a:latin typeface="Calibri" pitchFamily="34" charset="0"/>
            </a:endParaRPr>
          </a:p>
        </p:txBody>
      </p:sp>
      <p:sp>
        <p:nvSpPr>
          <p:cNvPr id="37" name="Line 151"/>
          <p:cNvSpPr>
            <a:spLocks noChangeShapeType="1"/>
          </p:cNvSpPr>
          <p:nvPr/>
        </p:nvSpPr>
        <p:spPr bwMode="auto">
          <a:xfrm>
            <a:off x="1494573" y="4925433"/>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8" name="Freeform 152"/>
          <p:cNvSpPr>
            <a:spLocks/>
          </p:cNvSpPr>
          <p:nvPr/>
        </p:nvSpPr>
        <p:spPr bwMode="auto">
          <a:xfrm>
            <a:off x="1715235" y="4815895"/>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9" name="Rectangle 1233"/>
          <p:cNvSpPr>
            <a:spLocks noChangeArrowheads="1"/>
          </p:cNvSpPr>
          <p:nvPr/>
        </p:nvSpPr>
        <p:spPr bwMode="auto">
          <a:xfrm>
            <a:off x="1175486" y="6574439"/>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40" name="Line 1234"/>
          <p:cNvSpPr>
            <a:spLocks noChangeShapeType="1"/>
          </p:cNvSpPr>
          <p:nvPr/>
        </p:nvSpPr>
        <p:spPr bwMode="auto">
          <a:xfrm flipV="1">
            <a:off x="1321536" y="6436326"/>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1" name="Freeform 1235"/>
          <p:cNvSpPr>
            <a:spLocks/>
          </p:cNvSpPr>
          <p:nvPr/>
        </p:nvSpPr>
        <p:spPr bwMode="auto">
          <a:xfrm>
            <a:off x="1245336" y="6396639"/>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42" name="Rectangle 1236"/>
          <p:cNvSpPr>
            <a:spLocks noChangeArrowheads="1"/>
          </p:cNvSpPr>
          <p:nvPr/>
        </p:nvSpPr>
        <p:spPr bwMode="auto">
          <a:xfrm>
            <a:off x="1170723" y="6568089"/>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a:t>
            </a:r>
            <a:endParaRPr lang="fr-FR" altLang="fr-FR" sz="1400" dirty="0">
              <a:solidFill>
                <a:prstClr val="black"/>
              </a:solidFill>
              <a:latin typeface="Arial" charset="0"/>
            </a:endParaRPr>
          </a:p>
        </p:txBody>
      </p:sp>
      <p:cxnSp>
        <p:nvCxnSpPr>
          <p:cNvPr id="44" name="Connecteur droit 43"/>
          <p:cNvCxnSpPr/>
          <p:nvPr/>
        </p:nvCxnSpPr>
        <p:spPr>
          <a:xfrm>
            <a:off x="2488134" y="6417150"/>
            <a:ext cx="0" cy="449389"/>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5" name="Rectangle 1233"/>
          <p:cNvSpPr>
            <a:spLocks noChangeArrowheads="1"/>
          </p:cNvSpPr>
          <p:nvPr/>
        </p:nvSpPr>
        <p:spPr bwMode="auto">
          <a:xfrm rot="16200000">
            <a:off x="2665935" y="649806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46" name="Line 1234"/>
          <p:cNvSpPr>
            <a:spLocks noChangeShapeType="1"/>
          </p:cNvSpPr>
          <p:nvPr/>
        </p:nvSpPr>
        <p:spPr bwMode="auto">
          <a:xfrm rot="16200000" flipV="1">
            <a:off x="2593703" y="6578236"/>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7" name="Freeform 1235"/>
          <p:cNvSpPr>
            <a:spLocks/>
          </p:cNvSpPr>
          <p:nvPr/>
        </p:nvSpPr>
        <p:spPr bwMode="auto">
          <a:xfrm rot="16200000">
            <a:off x="2450035" y="6604431"/>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48" name="Rectangle 1236"/>
          <p:cNvSpPr>
            <a:spLocks noChangeArrowheads="1"/>
          </p:cNvSpPr>
          <p:nvPr/>
        </p:nvSpPr>
        <p:spPr bwMode="auto">
          <a:xfrm>
            <a:off x="2660707" y="6487634"/>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B</a:t>
            </a:r>
            <a:endParaRPr lang="fr-FR" altLang="fr-FR" sz="1400" dirty="0">
              <a:solidFill>
                <a:prstClr val="black"/>
              </a:solidFill>
              <a:latin typeface="Arial" charset="0"/>
            </a:endParaRPr>
          </a:p>
        </p:txBody>
      </p:sp>
      <p:cxnSp>
        <p:nvCxnSpPr>
          <p:cNvPr id="50" name="Connecteur droit 49"/>
          <p:cNvCxnSpPr/>
          <p:nvPr/>
        </p:nvCxnSpPr>
        <p:spPr>
          <a:xfrm>
            <a:off x="5047027" y="6349745"/>
            <a:ext cx="0" cy="449389"/>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1" name="Rectangle 1233"/>
          <p:cNvSpPr>
            <a:spLocks noChangeArrowheads="1"/>
          </p:cNvSpPr>
          <p:nvPr/>
        </p:nvSpPr>
        <p:spPr bwMode="auto">
          <a:xfrm rot="16200000">
            <a:off x="5224828" y="649162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52" name="Line 1234"/>
          <p:cNvSpPr>
            <a:spLocks noChangeShapeType="1"/>
          </p:cNvSpPr>
          <p:nvPr/>
        </p:nvSpPr>
        <p:spPr bwMode="auto">
          <a:xfrm rot="16200000" flipV="1">
            <a:off x="5152596" y="6571791"/>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53" name="Freeform 1235"/>
          <p:cNvSpPr>
            <a:spLocks/>
          </p:cNvSpPr>
          <p:nvPr/>
        </p:nvSpPr>
        <p:spPr bwMode="auto">
          <a:xfrm rot="16200000">
            <a:off x="5008928" y="6597986"/>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54" name="Rectangle 1236"/>
          <p:cNvSpPr>
            <a:spLocks noChangeArrowheads="1"/>
          </p:cNvSpPr>
          <p:nvPr/>
        </p:nvSpPr>
        <p:spPr bwMode="auto">
          <a:xfrm>
            <a:off x="5219600" y="6481189"/>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C</a:t>
            </a:r>
            <a:endParaRPr lang="fr-FR" altLang="fr-FR" sz="1400" dirty="0">
              <a:solidFill>
                <a:prstClr val="black"/>
              </a:solidFill>
              <a:latin typeface="Arial" charset="0"/>
            </a:endParaRPr>
          </a:p>
        </p:txBody>
      </p:sp>
      <p:cxnSp>
        <p:nvCxnSpPr>
          <p:cNvPr id="56" name="Connecteur droit 55"/>
          <p:cNvCxnSpPr/>
          <p:nvPr/>
        </p:nvCxnSpPr>
        <p:spPr>
          <a:xfrm>
            <a:off x="1960318" y="5972192"/>
            <a:ext cx="0" cy="60071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4792205" y="5934194"/>
            <a:ext cx="0" cy="60071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3433344" y="5236443"/>
            <a:ext cx="0" cy="60071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a:off x="3455861" y="2997577"/>
            <a:ext cx="0" cy="60071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a:off x="4771479" y="2206660"/>
            <a:ext cx="0" cy="600718"/>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61" name="Rectangle 5"/>
          <p:cNvSpPr>
            <a:spLocks noChangeArrowheads="1"/>
          </p:cNvSpPr>
          <p:nvPr/>
        </p:nvSpPr>
        <p:spPr bwMode="auto">
          <a:xfrm>
            <a:off x="5291041" y="4950185"/>
            <a:ext cx="89421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    B   C</a:t>
            </a:r>
            <a:endParaRPr lang="fr-FR" altLang="fr-FR" sz="1400" dirty="0">
              <a:solidFill>
                <a:prstClr val="black"/>
              </a:solidFill>
              <a:latin typeface="Arial" charset="0"/>
            </a:endParaRPr>
          </a:p>
        </p:txBody>
      </p:sp>
      <p:sp>
        <p:nvSpPr>
          <p:cNvPr id="62" name="Rectangle 11"/>
          <p:cNvSpPr>
            <a:spLocks noChangeArrowheads="1"/>
          </p:cNvSpPr>
          <p:nvPr/>
        </p:nvSpPr>
        <p:spPr bwMode="auto">
          <a:xfrm>
            <a:off x="4289329" y="4950185"/>
            <a:ext cx="7191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prstClr val="black"/>
                </a:solidFill>
                <a:latin typeface="Symbol" pitchFamily="18" charset="2"/>
              </a:rPr>
              <a:t>Æ </a:t>
            </a:r>
            <a:r>
              <a:rPr lang="fr-FR" altLang="fr-FR" sz="1400">
                <a:solidFill>
                  <a:prstClr val="black"/>
                </a:solidFill>
                <a:latin typeface="Arial" charset="0"/>
              </a:rPr>
              <a:t>0,05</a:t>
            </a:r>
          </a:p>
        </p:txBody>
      </p:sp>
      <p:sp>
        <p:nvSpPr>
          <p:cNvPr id="63" name="Rectangle 38"/>
          <p:cNvSpPr>
            <a:spLocks noChangeArrowheads="1"/>
          </p:cNvSpPr>
          <p:nvPr/>
        </p:nvSpPr>
        <p:spPr bwMode="auto">
          <a:xfrm>
            <a:off x="4006753" y="4950185"/>
            <a:ext cx="2280247"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64" name="Line 39"/>
          <p:cNvSpPr>
            <a:spLocks noChangeShapeType="1"/>
          </p:cNvSpPr>
          <p:nvPr/>
        </p:nvSpPr>
        <p:spPr bwMode="auto">
          <a:xfrm>
            <a:off x="4305204" y="495018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65" name="Line 40"/>
          <p:cNvSpPr>
            <a:spLocks noChangeShapeType="1"/>
          </p:cNvSpPr>
          <p:nvPr/>
        </p:nvSpPr>
        <p:spPr bwMode="auto">
          <a:xfrm>
            <a:off x="5306916" y="495018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nvGrpSpPr>
          <p:cNvPr id="66" name="Group 615"/>
          <p:cNvGrpSpPr>
            <a:grpSpLocks/>
          </p:cNvGrpSpPr>
          <p:nvPr/>
        </p:nvGrpSpPr>
        <p:grpSpPr bwMode="auto">
          <a:xfrm>
            <a:off x="4060729" y="5007335"/>
            <a:ext cx="190500" cy="190500"/>
            <a:chOff x="4360" y="1124"/>
            <a:chExt cx="120" cy="120"/>
          </a:xfrm>
        </p:grpSpPr>
        <p:sp>
          <p:nvSpPr>
            <p:cNvPr id="67" name="Oval 61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68" name="Line 61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69" name="Line 61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grpSp>
        <p:nvGrpSpPr>
          <p:cNvPr id="70" name="Group 936"/>
          <p:cNvGrpSpPr>
            <a:grpSpLocks/>
          </p:cNvGrpSpPr>
          <p:nvPr/>
        </p:nvGrpSpPr>
        <p:grpSpPr bwMode="auto">
          <a:xfrm>
            <a:off x="4935441" y="4973998"/>
            <a:ext cx="268288" cy="244475"/>
            <a:chOff x="2150" y="139"/>
            <a:chExt cx="169" cy="154"/>
          </a:xfrm>
        </p:grpSpPr>
        <p:sp>
          <p:nvSpPr>
            <p:cNvPr id="71" name="Rectangle 937"/>
            <p:cNvSpPr>
              <a:spLocks noChangeArrowheads="1"/>
            </p:cNvSpPr>
            <p:nvPr/>
          </p:nvSpPr>
          <p:spPr bwMode="auto">
            <a:xfrm>
              <a:off x="2150" y="139"/>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000">
                  <a:solidFill>
                    <a:prstClr val="black"/>
                  </a:solidFill>
                  <a:latin typeface="Arial" charset="0"/>
                </a:rPr>
                <a:t>A</a:t>
              </a:r>
            </a:p>
          </p:txBody>
        </p:sp>
        <p:sp>
          <p:nvSpPr>
            <p:cNvPr id="72" name="Oval 938"/>
            <p:cNvSpPr>
              <a:spLocks noChangeArrowheads="1"/>
            </p:cNvSpPr>
            <p:nvPr/>
          </p:nvSpPr>
          <p:spPr bwMode="auto">
            <a:xfrm>
              <a:off x="2173" y="14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grpSp>
      <p:sp>
        <p:nvSpPr>
          <p:cNvPr id="73" name="Line 40"/>
          <p:cNvSpPr>
            <a:spLocks noChangeShapeType="1"/>
          </p:cNvSpPr>
          <p:nvPr/>
        </p:nvSpPr>
        <p:spPr bwMode="auto">
          <a:xfrm>
            <a:off x="5592666" y="495018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4" name="Line 40"/>
          <p:cNvSpPr>
            <a:spLocks noChangeShapeType="1"/>
          </p:cNvSpPr>
          <p:nvPr/>
        </p:nvSpPr>
        <p:spPr bwMode="auto">
          <a:xfrm>
            <a:off x="5878416" y="4950185"/>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76" name="Connecteur droit 75"/>
          <p:cNvCxnSpPr/>
          <p:nvPr/>
        </p:nvCxnSpPr>
        <p:spPr>
          <a:xfrm>
            <a:off x="3725671" y="4995142"/>
            <a:ext cx="0" cy="430439"/>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8" name="Connecteur droit avec flèche 77"/>
          <p:cNvCxnSpPr/>
          <p:nvPr/>
        </p:nvCxnSpPr>
        <p:spPr>
          <a:xfrm flipH="1">
            <a:off x="3726810" y="5113276"/>
            <a:ext cx="280416"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9" name="Rectangle 1159"/>
          <p:cNvSpPr>
            <a:spLocks noChangeArrowheads="1"/>
          </p:cNvSpPr>
          <p:nvPr/>
        </p:nvSpPr>
        <p:spPr bwMode="auto">
          <a:xfrm rot="5400000">
            <a:off x="6697369" y="4807164"/>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0" name="Rectangle 1162"/>
          <p:cNvSpPr>
            <a:spLocks noChangeArrowheads="1"/>
          </p:cNvSpPr>
          <p:nvPr/>
        </p:nvSpPr>
        <p:spPr bwMode="auto">
          <a:xfrm>
            <a:off x="6798175" y="4925433"/>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P</a:t>
            </a:r>
            <a:endParaRPr lang="fr-FR" altLang="fr-FR" sz="1400" dirty="0">
              <a:latin typeface="Arial" charset="0"/>
            </a:endParaRPr>
          </a:p>
        </p:txBody>
      </p:sp>
      <p:sp>
        <p:nvSpPr>
          <p:cNvPr id="81" name="Line 1200"/>
          <p:cNvSpPr>
            <a:spLocks noChangeShapeType="1"/>
          </p:cNvSpPr>
          <p:nvPr/>
        </p:nvSpPr>
        <p:spPr bwMode="auto">
          <a:xfrm rot="5400000">
            <a:off x="6714831" y="5078627"/>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82" name="Connecteur droit avec flèche 27"/>
          <p:cNvCxnSpPr>
            <a:cxnSpLocks noChangeShapeType="1"/>
            <a:stCxn id="79" idx="2"/>
          </p:cNvCxnSpPr>
          <p:nvPr/>
        </p:nvCxnSpPr>
        <p:spPr bwMode="auto">
          <a:xfrm flipH="1">
            <a:off x="6287000" y="5077833"/>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3" name="Group 833"/>
          <p:cNvGrpSpPr>
            <a:grpSpLocks/>
          </p:cNvGrpSpPr>
          <p:nvPr/>
        </p:nvGrpSpPr>
        <p:grpSpPr bwMode="auto">
          <a:xfrm>
            <a:off x="6639425" y="4990076"/>
            <a:ext cx="152400" cy="152400"/>
            <a:chOff x="480" y="1968"/>
            <a:chExt cx="96" cy="96"/>
          </a:xfrm>
        </p:grpSpPr>
        <p:sp>
          <p:nvSpPr>
            <p:cNvPr id="84"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5"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86" name="ZoneTexte 85"/>
          <p:cNvSpPr txBox="1"/>
          <p:nvPr/>
        </p:nvSpPr>
        <p:spPr>
          <a:xfrm>
            <a:off x="140579" y="1455072"/>
            <a:ext cx="8724120" cy="369332"/>
          </a:xfrm>
          <a:prstGeom prst="rect">
            <a:avLst/>
          </a:prstGeom>
          <a:noFill/>
        </p:spPr>
        <p:txBody>
          <a:bodyPr wrap="none" rtlCol="0">
            <a:spAutoFit/>
          </a:bodyPr>
          <a:lstStyle/>
          <a:p>
            <a:r>
              <a:rPr lang="fr-FR" dirty="0" smtClean="0"/>
              <a:t>=&gt; Il faut pouvoir indiquer la direction de la déformation à l'aide d'un élément de direction. </a:t>
            </a:r>
            <a:endParaRPr lang="fr-FR" dirty="0"/>
          </a:p>
        </p:txBody>
      </p:sp>
      <p:sp>
        <p:nvSpPr>
          <p:cNvPr id="87" name="Freeform 42"/>
          <p:cNvSpPr>
            <a:spLocks/>
          </p:cNvSpPr>
          <p:nvPr/>
        </p:nvSpPr>
        <p:spPr bwMode="auto">
          <a:xfrm flipV="1">
            <a:off x="6790467" y="2240546"/>
            <a:ext cx="666363" cy="694641"/>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 name="connsiteX0" fmla="*/ 3242 w 9589"/>
              <a:gd name="connsiteY0" fmla="*/ 372 h 10634"/>
              <a:gd name="connsiteX1" fmla="*/ 162 w 9589"/>
              <a:gd name="connsiteY1" fmla="*/ 2670 h 10634"/>
              <a:gd name="connsiteX2" fmla="*/ 802 w 9589"/>
              <a:gd name="connsiteY2" fmla="*/ 7606 h 10634"/>
              <a:gd name="connsiteX3" fmla="*/ 4063 w 9589"/>
              <a:gd name="connsiteY3" fmla="*/ 10625 h 10634"/>
              <a:gd name="connsiteX4" fmla="*/ 8602 w 9589"/>
              <a:gd name="connsiteY4" fmla="*/ 8499 h 10634"/>
              <a:gd name="connsiteX5" fmla="*/ 9482 w 9589"/>
              <a:gd name="connsiteY5" fmla="*/ 4329 h 10634"/>
              <a:gd name="connsiteX6" fmla="*/ 7002 w 9589"/>
              <a:gd name="connsiteY6" fmla="*/ 372 h 10634"/>
              <a:gd name="connsiteX7" fmla="*/ 3242 w 9589"/>
              <a:gd name="connsiteY7" fmla="*/ 372 h 1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9" h="10634">
                <a:moveTo>
                  <a:pt x="3242" y="372"/>
                </a:moveTo>
                <a:cubicBezTo>
                  <a:pt x="2122" y="755"/>
                  <a:pt x="562" y="1478"/>
                  <a:pt x="162" y="2670"/>
                </a:cubicBezTo>
                <a:cubicBezTo>
                  <a:pt x="-238" y="3861"/>
                  <a:pt x="152" y="6280"/>
                  <a:pt x="802" y="7606"/>
                </a:cubicBezTo>
                <a:cubicBezTo>
                  <a:pt x="1452" y="8932"/>
                  <a:pt x="2783" y="10498"/>
                  <a:pt x="4063" y="10625"/>
                </a:cubicBezTo>
                <a:cubicBezTo>
                  <a:pt x="5343" y="10753"/>
                  <a:pt x="7699" y="9548"/>
                  <a:pt x="8602" y="8499"/>
                </a:cubicBezTo>
                <a:cubicBezTo>
                  <a:pt x="9505" y="7450"/>
                  <a:pt x="9762" y="5691"/>
                  <a:pt x="9482" y="4329"/>
                </a:cubicBezTo>
                <a:cubicBezTo>
                  <a:pt x="9202" y="2967"/>
                  <a:pt x="7922" y="967"/>
                  <a:pt x="7002" y="372"/>
                </a:cubicBezTo>
                <a:cubicBezTo>
                  <a:pt x="6082" y="-224"/>
                  <a:pt x="4362" y="-11"/>
                  <a:pt x="3242" y="372"/>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88" name="Oval 49"/>
          <p:cNvSpPr>
            <a:spLocks noChangeArrowheads="1"/>
          </p:cNvSpPr>
          <p:nvPr/>
        </p:nvSpPr>
        <p:spPr bwMode="auto">
          <a:xfrm>
            <a:off x="7005687" y="2269423"/>
            <a:ext cx="638698" cy="638698"/>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89" name="Line 10"/>
          <p:cNvSpPr>
            <a:spLocks noChangeShapeType="1"/>
          </p:cNvSpPr>
          <p:nvPr/>
        </p:nvSpPr>
        <p:spPr bwMode="auto">
          <a:xfrm rot="5400000" flipH="1" flipV="1">
            <a:off x="7413297" y="1970998"/>
            <a:ext cx="2527" cy="165435"/>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90" name="ZoneTexte 89"/>
          <p:cNvSpPr txBox="1"/>
          <p:nvPr/>
        </p:nvSpPr>
        <p:spPr>
          <a:xfrm>
            <a:off x="7052204" y="1734304"/>
            <a:ext cx="272832" cy="307777"/>
          </a:xfrm>
          <a:prstGeom prst="rect">
            <a:avLst/>
          </a:prstGeom>
          <a:noFill/>
        </p:spPr>
        <p:txBody>
          <a:bodyPr wrap="none" rtlCol="0">
            <a:spAutoFit/>
          </a:bodyPr>
          <a:lstStyle/>
          <a:p>
            <a:r>
              <a:rPr lang="fr-FR" sz="1400" dirty="0" smtClean="0">
                <a:solidFill>
                  <a:prstClr val="black"/>
                </a:solidFill>
                <a:latin typeface="Symbol" panose="05050102010706020507" pitchFamily="18" charset="2"/>
                <a:cs typeface="Arial" panose="020B0604020202020204" pitchFamily="34" charset="0"/>
              </a:rPr>
              <a:t>d</a:t>
            </a:r>
            <a:endParaRPr lang="fr-FR" sz="1400" dirty="0">
              <a:solidFill>
                <a:prstClr val="black"/>
              </a:solidFill>
              <a:latin typeface="Symbol" panose="05050102010706020507" pitchFamily="18" charset="2"/>
              <a:cs typeface="Arial" panose="020B0604020202020204" pitchFamily="34" charset="0"/>
            </a:endParaRPr>
          </a:p>
        </p:txBody>
      </p:sp>
      <p:cxnSp>
        <p:nvCxnSpPr>
          <p:cNvPr id="91" name="Connecteur droit 90"/>
          <p:cNvCxnSpPr/>
          <p:nvPr/>
        </p:nvCxnSpPr>
        <p:spPr>
          <a:xfrm rot="5400000">
            <a:off x="7182142" y="1816854"/>
            <a:ext cx="0" cy="47625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2" name="Line 10"/>
          <p:cNvSpPr>
            <a:spLocks noChangeShapeType="1"/>
          </p:cNvSpPr>
          <p:nvPr/>
        </p:nvSpPr>
        <p:spPr bwMode="auto">
          <a:xfrm rot="5400000">
            <a:off x="7052208" y="1931638"/>
            <a:ext cx="0" cy="246681"/>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93" name="Line 46"/>
          <p:cNvSpPr>
            <a:spLocks noChangeShapeType="1"/>
          </p:cNvSpPr>
          <p:nvPr/>
        </p:nvSpPr>
        <p:spPr bwMode="auto">
          <a:xfrm>
            <a:off x="7328765" y="1975104"/>
            <a:ext cx="0" cy="73491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94" name="Connecteur droit 93"/>
          <p:cNvCxnSpPr>
            <a:stCxn id="87" idx="3"/>
            <a:endCxn id="104" idx="2"/>
          </p:cNvCxnSpPr>
          <p:nvPr/>
        </p:nvCxnSpPr>
        <p:spPr>
          <a:xfrm flipH="1" flipV="1">
            <a:off x="6667696" y="2179696"/>
            <a:ext cx="405119" cy="6143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5" name="ZoneTexte 94"/>
          <p:cNvSpPr txBox="1"/>
          <p:nvPr/>
        </p:nvSpPr>
        <p:spPr>
          <a:xfrm>
            <a:off x="7758685" y="1900091"/>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1</a:t>
            </a:r>
            <a:endParaRPr lang="fr-FR" dirty="0">
              <a:solidFill>
                <a:prstClr val="black"/>
              </a:solidFill>
              <a:latin typeface="Arial" panose="020B0604020202020204" pitchFamily="34" charset="0"/>
              <a:cs typeface="Arial" panose="020B0604020202020204" pitchFamily="34" charset="0"/>
            </a:endParaRPr>
          </a:p>
        </p:txBody>
      </p:sp>
      <p:cxnSp>
        <p:nvCxnSpPr>
          <p:cNvPr id="96" name="Connecteur droit 95"/>
          <p:cNvCxnSpPr/>
          <p:nvPr/>
        </p:nvCxnSpPr>
        <p:spPr>
          <a:xfrm flipV="1">
            <a:off x="7322171" y="2142040"/>
            <a:ext cx="436514" cy="4467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9" name="Connecteur droit avec flèche 98"/>
          <p:cNvCxnSpPr/>
          <p:nvPr/>
        </p:nvCxnSpPr>
        <p:spPr>
          <a:xfrm>
            <a:off x="7963886" y="2487736"/>
            <a:ext cx="37615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0" name="ZoneTexte 99"/>
          <p:cNvSpPr txBox="1"/>
          <p:nvPr/>
        </p:nvSpPr>
        <p:spPr>
          <a:xfrm>
            <a:off x="8023297" y="2145554"/>
            <a:ext cx="306494" cy="369332"/>
          </a:xfrm>
          <a:prstGeom prst="rect">
            <a:avLst/>
          </a:prstGeom>
          <a:noFill/>
        </p:spPr>
        <p:txBody>
          <a:bodyPr wrap="none" rtlCol="0">
            <a:spAutoFit/>
          </a:bodyPr>
          <a:lstStyle/>
          <a:p>
            <a:r>
              <a:rPr lang="fr-FR" dirty="0" smtClean="0">
                <a:solidFill>
                  <a:prstClr val="black"/>
                </a:solidFill>
              </a:rPr>
              <a:t>p</a:t>
            </a:r>
            <a:endParaRPr lang="fr-FR" dirty="0">
              <a:solidFill>
                <a:prstClr val="black"/>
              </a:solidFill>
            </a:endParaRPr>
          </a:p>
        </p:txBody>
      </p:sp>
      <p:cxnSp>
        <p:nvCxnSpPr>
          <p:cNvPr id="101" name="Connecteur droit avec flèche 100"/>
          <p:cNvCxnSpPr/>
          <p:nvPr/>
        </p:nvCxnSpPr>
        <p:spPr>
          <a:xfrm>
            <a:off x="8042872" y="2211689"/>
            <a:ext cx="27739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2" name="Oval 49"/>
          <p:cNvSpPr>
            <a:spLocks noChangeArrowheads="1"/>
          </p:cNvSpPr>
          <p:nvPr/>
        </p:nvSpPr>
        <p:spPr bwMode="auto">
          <a:xfrm>
            <a:off x="6820450" y="2285963"/>
            <a:ext cx="638698" cy="638698"/>
          </a:xfrm>
          <a:prstGeom prst="ellipse">
            <a:avLst/>
          </a:prstGeom>
          <a:noFill/>
          <a:ln w="28575">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03" name="Line 46"/>
          <p:cNvSpPr>
            <a:spLocks noChangeShapeType="1"/>
          </p:cNvSpPr>
          <p:nvPr/>
        </p:nvSpPr>
        <p:spPr bwMode="auto">
          <a:xfrm>
            <a:off x="7139799" y="1984562"/>
            <a:ext cx="0" cy="73491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04" name="ZoneTexte 103"/>
          <p:cNvSpPr txBox="1"/>
          <p:nvPr/>
        </p:nvSpPr>
        <p:spPr>
          <a:xfrm>
            <a:off x="6511243" y="1810364"/>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2</a:t>
            </a:r>
            <a:endParaRPr lang="fr-FR" dirty="0">
              <a:solidFill>
                <a:prstClr val="black"/>
              </a:solidFill>
              <a:latin typeface="Arial" panose="020B0604020202020204" pitchFamily="34" charset="0"/>
              <a:cs typeface="Arial" panose="020B0604020202020204" pitchFamily="34" charset="0"/>
            </a:endParaRPr>
          </a:p>
        </p:txBody>
      </p:sp>
      <p:cxnSp>
        <p:nvCxnSpPr>
          <p:cNvPr id="106" name="Connecteur droit 105"/>
          <p:cNvCxnSpPr/>
          <p:nvPr/>
        </p:nvCxnSpPr>
        <p:spPr>
          <a:xfrm>
            <a:off x="6572751" y="2612071"/>
            <a:ext cx="1498840"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5974080" y="3192714"/>
            <a:ext cx="2407775" cy="738664"/>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Axe de l'alésage nominal</a:t>
            </a:r>
          </a:p>
          <a:p>
            <a:r>
              <a:rPr lang="fr-FR" sz="1400" dirty="0" smtClean="0">
                <a:solidFill>
                  <a:prstClr val="black"/>
                </a:solidFill>
                <a:latin typeface="Arial" panose="020B0604020202020204" pitchFamily="34" charset="0"/>
                <a:cs typeface="Arial" panose="020B0604020202020204" pitchFamily="34" charset="0"/>
              </a:rPr>
              <a:t>2 : Surface réelle </a:t>
            </a:r>
          </a:p>
          <a:p>
            <a:r>
              <a:rPr lang="fr-FR" sz="1400" dirty="0" smtClean="0">
                <a:solidFill>
                  <a:prstClr val="black"/>
                </a:solidFill>
                <a:latin typeface="Arial" panose="020B0604020202020204" pitchFamily="34" charset="0"/>
                <a:cs typeface="Arial" panose="020B0604020202020204" pitchFamily="34" charset="0"/>
              </a:rPr>
              <a:t>3 : Axe du cylindre associé</a:t>
            </a:r>
          </a:p>
        </p:txBody>
      </p:sp>
      <p:cxnSp>
        <p:nvCxnSpPr>
          <p:cNvPr id="110" name="Connecteur droit 109"/>
          <p:cNvCxnSpPr/>
          <p:nvPr/>
        </p:nvCxnSpPr>
        <p:spPr>
          <a:xfrm>
            <a:off x="4007226" y="2469068"/>
            <a:ext cx="1370270" cy="0"/>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11" name="Rectangle 1233"/>
          <p:cNvSpPr>
            <a:spLocks noChangeArrowheads="1"/>
          </p:cNvSpPr>
          <p:nvPr/>
        </p:nvSpPr>
        <p:spPr bwMode="auto">
          <a:xfrm>
            <a:off x="4952971" y="5394311"/>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12" name="Line 1234"/>
          <p:cNvSpPr>
            <a:spLocks noChangeShapeType="1"/>
          </p:cNvSpPr>
          <p:nvPr/>
        </p:nvSpPr>
        <p:spPr bwMode="auto">
          <a:xfrm flipV="1">
            <a:off x="5099021" y="5242305"/>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13" name="Freeform 1235"/>
          <p:cNvSpPr>
            <a:spLocks/>
          </p:cNvSpPr>
          <p:nvPr/>
        </p:nvSpPr>
        <p:spPr bwMode="auto">
          <a:xfrm>
            <a:off x="5022028" y="520261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14" name="Rectangle 1236"/>
          <p:cNvSpPr>
            <a:spLocks noChangeArrowheads="1"/>
          </p:cNvSpPr>
          <p:nvPr/>
        </p:nvSpPr>
        <p:spPr bwMode="auto">
          <a:xfrm>
            <a:off x="4951545" y="5387961"/>
            <a:ext cx="294953"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T</a:t>
            </a:r>
            <a:endParaRPr lang="fr-FR" altLang="fr-FR" sz="1400" dirty="0">
              <a:solidFill>
                <a:prstClr val="black"/>
              </a:solidFill>
              <a:latin typeface="Arial" charset="0"/>
            </a:endParaRPr>
          </a:p>
        </p:txBody>
      </p:sp>
      <p:sp>
        <p:nvSpPr>
          <p:cNvPr id="115" name="ZoneTexte 114"/>
          <p:cNvSpPr txBox="1"/>
          <p:nvPr/>
        </p:nvSpPr>
        <p:spPr>
          <a:xfrm>
            <a:off x="134068" y="530545"/>
            <a:ext cx="8861076" cy="923330"/>
          </a:xfrm>
          <a:prstGeom prst="rect">
            <a:avLst/>
          </a:prstGeom>
          <a:noFill/>
        </p:spPr>
        <p:txBody>
          <a:bodyPr wrap="square" rtlCol="0">
            <a:spAutoFit/>
          </a:bodyPr>
          <a:lstStyle/>
          <a:p>
            <a:r>
              <a:rPr lang="fr-FR" dirty="0" smtClean="0"/>
              <a:t>La déformation est dans la direction  p .</a:t>
            </a:r>
          </a:p>
          <a:p>
            <a:r>
              <a:rPr lang="fr-FR" dirty="0" smtClean="0"/>
              <a:t>La position du trou T est inchangée quelle que soit la position de C dans la direction p, car la flèche compense la différence d'entraxe.</a:t>
            </a:r>
            <a:endParaRPr lang="fr-FR" dirty="0"/>
          </a:p>
        </p:txBody>
      </p:sp>
      <p:cxnSp>
        <p:nvCxnSpPr>
          <p:cNvPr id="116" name="Connecteur droit avec flèche 115"/>
          <p:cNvCxnSpPr/>
          <p:nvPr/>
        </p:nvCxnSpPr>
        <p:spPr>
          <a:xfrm>
            <a:off x="7941459" y="862114"/>
            <a:ext cx="27739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8" name="ZoneTexte 117"/>
          <p:cNvSpPr txBox="1"/>
          <p:nvPr/>
        </p:nvSpPr>
        <p:spPr>
          <a:xfrm>
            <a:off x="6110092" y="5440785"/>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120" name="Connecteur droit avec flèche 119"/>
          <p:cNvCxnSpPr/>
          <p:nvPr/>
        </p:nvCxnSpPr>
        <p:spPr>
          <a:xfrm flipV="1">
            <a:off x="6738068" y="5280405"/>
            <a:ext cx="0" cy="22134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p:cNvCxnSpPr/>
          <p:nvPr/>
        </p:nvCxnSpPr>
        <p:spPr>
          <a:xfrm>
            <a:off x="3562218" y="563035"/>
            <a:ext cx="3048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5" name="Connecteur droit 104"/>
          <p:cNvCxnSpPr/>
          <p:nvPr/>
        </p:nvCxnSpPr>
        <p:spPr>
          <a:xfrm>
            <a:off x="7168214" y="2626428"/>
            <a:ext cx="667981" cy="371149"/>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7858130" y="2743856"/>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3</a:t>
            </a:r>
            <a:endParaRPr lang="fr-FR"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133067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59"/>
          <p:cNvSpPr>
            <a:spLocks noChangeArrowheads="1"/>
          </p:cNvSpPr>
          <p:nvPr/>
        </p:nvSpPr>
        <p:spPr bwMode="auto">
          <a:xfrm>
            <a:off x="146716" y="82885"/>
            <a:ext cx="49741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2400" b="1" dirty="0" smtClean="0">
                <a:latin typeface="Arial" charset="0"/>
              </a:rPr>
              <a:t>TERTIAIRE DANS UNE LUMIERE</a:t>
            </a:r>
            <a:endParaRPr lang="fr-FR" altLang="fr-FR" sz="2400" b="1" dirty="0">
              <a:latin typeface="Arial" charset="0"/>
            </a:endParaRPr>
          </a:p>
        </p:txBody>
      </p:sp>
      <p:sp>
        <p:nvSpPr>
          <p:cNvPr id="18470" name="ZoneTexte 30"/>
          <p:cNvSpPr txBox="1">
            <a:spLocks noChangeArrowheads="1"/>
          </p:cNvSpPr>
          <p:nvPr/>
        </p:nvSpPr>
        <p:spPr bwMode="auto">
          <a:xfrm>
            <a:off x="133691" y="712210"/>
            <a:ext cx="88396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smtClean="0"/>
              <a:t>La pièce en appui possède une lumière. =&gt; décalage possible</a:t>
            </a:r>
          </a:p>
        </p:txBody>
      </p:sp>
      <p:grpSp>
        <p:nvGrpSpPr>
          <p:cNvPr id="29" name="Groupe 28"/>
          <p:cNvGrpSpPr/>
          <p:nvPr/>
        </p:nvGrpSpPr>
        <p:grpSpPr>
          <a:xfrm>
            <a:off x="5045511" y="2231169"/>
            <a:ext cx="2952623" cy="1172656"/>
            <a:chOff x="5156741" y="3985401"/>
            <a:chExt cx="2191694" cy="853509"/>
          </a:xfrm>
        </p:grpSpPr>
        <p:sp>
          <p:nvSpPr>
            <p:cNvPr id="18457" name="Rectangle 153"/>
            <p:cNvSpPr>
              <a:spLocks noChangeArrowheads="1"/>
            </p:cNvSpPr>
            <p:nvPr/>
          </p:nvSpPr>
          <p:spPr bwMode="auto">
            <a:xfrm>
              <a:off x="5371055" y="3985401"/>
              <a:ext cx="1977380" cy="853509"/>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8458" name="Oval 154"/>
            <p:cNvSpPr>
              <a:spLocks noChangeArrowheads="1"/>
            </p:cNvSpPr>
            <p:nvPr/>
          </p:nvSpPr>
          <p:spPr bwMode="auto">
            <a:xfrm>
              <a:off x="5531178" y="4129164"/>
              <a:ext cx="569542" cy="565982"/>
            </a:xfrm>
            <a:prstGeom prst="ellipse">
              <a:avLst/>
            </a:prstGeom>
            <a:solidFill>
              <a:srgbClr val="FFFF99"/>
            </a:solidFill>
            <a:ln w="25400">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8459" name="Arc 162"/>
            <p:cNvSpPr>
              <a:spLocks/>
            </p:cNvSpPr>
            <p:nvPr/>
          </p:nvSpPr>
          <p:spPr bwMode="auto">
            <a:xfrm>
              <a:off x="7021731" y="4288880"/>
              <a:ext cx="130175" cy="24765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8460" name="Arc 163"/>
            <p:cNvSpPr>
              <a:spLocks/>
            </p:cNvSpPr>
            <p:nvPr/>
          </p:nvSpPr>
          <p:spPr bwMode="auto">
            <a:xfrm>
              <a:off x="6730581" y="4282982"/>
              <a:ext cx="128588" cy="24765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8463" name="Line 164"/>
            <p:cNvSpPr>
              <a:spLocks noChangeShapeType="1"/>
            </p:cNvSpPr>
            <p:nvPr/>
          </p:nvSpPr>
          <p:spPr bwMode="auto">
            <a:xfrm>
              <a:off x="6807970" y="4282982"/>
              <a:ext cx="244099"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64" name="Line 165"/>
            <p:cNvSpPr>
              <a:spLocks noChangeShapeType="1"/>
            </p:cNvSpPr>
            <p:nvPr/>
          </p:nvSpPr>
          <p:spPr bwMode="auto">
            <a:xfrm>
              <a:off x="6848539" y="4533914"/>
              <a:ext cx="200025"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 name="Ellipse 5"/>
            <p:cNvSpPr/>
            <p:nvPr/>
          </p:nvSpPr>
          <p:spPr>
            <a:xfrm>
              <a:off x="6269895" y="4272651"/>
              <a:ext cx="280998" cy="280998"/>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66" name="Line 168"/>
            <p:cNvSpPr>
              <a:spLocks noChangeShapeType="1"/>
            </p:cNvSpPr>
            <p:nvPr/>
          </p:nvSpPr>
          <p:spPr bwMode="auto">
            <a:xfrm rot="16200000" flipV="1">
              <a:off x="6237034" y="3331862"/>
              <a:ext cx="0" cy="2160586"/>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 name="Ellipse 7"/>
            <p:cNvSpPr/>
            <p:nvPr/>
          </p:nvSpPr>
          <p:spPr>
            <a:xfrm>
              <a:off x="6816901" y="4288531"/>
              <a:ext cx="249238" cy="249238"/>
            </a:xfrm>
            <a:prstGeom prst="ellipse">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56" name="Rectangle 153"/>
          <p:cNvSpPr>
            <a:spLocks noChangeArrowheads="1"/>
          </p:cNvSpPr>
          <p:nvPr/>
        </p:nvSpPr>
        <p:spPr bwMode="auto">
          <a:xfrm>
            <a:off x="5349554" y="3911949"/>
            <a:ext cx="2663902" cy="1172656"/>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57" name="Oval 154"/>
          <p:cNvSpPr>
            <a:spLocks noChangeArrowheads="1"/>
          </p:cNvSpPr>
          <p:nvPr/>
        </p:nvSpPr>
        <p:spPr bwMode="auto">
          <a:xfrm>
            <a:off x="5565270" y="4109468"/>
            <a:ext cx="767280" cy="777616"/>
          </a:xfrm>
          <a:prstGeom prst="ellipse">
            <a:avLst/>
          </a:prstGeom>
          <a:solidFill>
            <a:srgbClr val="FFFF99"/>
          </a:solidFill>
          <a:ln w="25400">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62" name="Ellipse 161"/>
          <p:cNvSpPr/>
          <p:nvPr/>
        </p:nvSpPr>
        <p:spPr>
          <a:xfrm>
            <a:off x="6560460" y="4306609"/>
            <a:ext cx="378557" cy="38607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3" name="Line 168"/>
          <p:cNvSpPr>
            <a:spLocks noChangeShapeType="1"/>
          </p:cNvSpPr>
          <p:nvPr/>
        </p:nvSpPr>
        <p:spPr bwMode="auto">
          <a:xfrm rot="16200000" flipV="1">
            <a:off x="6516190" y="3042919"/>
            <a:ext cx="0" cy="291071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1" name="Groupe 30"/>
          <p:cNvGrpSpPr/>
          <p:nvPr/>
        </p:nvGrpSpPr>
        <p:grpSpPr>
          <a:xfrm rot="2065182">
            <a:off x="7181091" y="4320803"/>
            <a:ext cx="567603" cy="350057"/>
            <a:chOff x="6843145" y="5711665"/>
            <a:chExt cx="567603" cy="350057"/>
          </a:xfrm>
        </p:grpSpPr>
        <p:sp>
          <p:nvSpPr>
            <p:cNvPr id="158" name="Arc 162"/>
            <p:cNvSpPr>
              <a:spLocks/>
            </p:cNvSpPr>
            <p:nvPr/>
          </p:nvSpPr>
          <p:spPr bwMode="auto">
            <a:xfrm>
              <a:off x="7235378" y="5719768"/>
              <a:ext cx="175370" cy="340252"/>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59" name="Arc 163"/>
            <p:cNvSpPr>
              <a:spLocks/>
            </p:cNvSpPr>
            <p:nvPr/>
          </p:nvSpPr>
          <p:spPr bwMode="auto">
            <a:xfrm>
              <a:off x="6843145" y="5711665"/>
              <a:ext cx="173232" cy="340252"/>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60" name="Line 164"/>
            <p:cNvSpPr>
              <a:spLocks noChangeShapeType="1"/>
            </p:cNvSpPr>
            <p:nvPr/>
          </p:nvSpPr>
          <p:spPr bwMode="auto">
            <a:xfrm>
              <a:off x="6947402" y="5711665"/>
              <a:ext cx="328847"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1" name="Line 165"/>
            <p:cNvSpPr>
              <a:spLocks noChangeShapeType="1"/>
            </p:cNvSpPr>
            <p:nvPr/>
          </p:nvSpPr>
          <p:spPr bwMode="auto">
            <a:xfrm>
              <a:off x="7002056" y="6056426"/>
              <a:ext cx="269471"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4" name="Ellipse 163"/>
            <p:cNvSpPr/>
            <p:nvPr/>
          </p:nvSpPr>
          <p:spPr>
            <a:xfrm>
              <a:off x="6959434" y="5719288"/>
              <a:ext cx="335770" cy="342434"/>
            </a:xfrm>
            <a:prstGeom prst="ellipse">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65" name="Connecteur droit 164"/>
          <p:cNvCxnSpPr/>
          <p:nvPr/>
        </p:nvCxnSpPr>
        <p:spPr>
          <a:xfrm>
            <a:off x="7019451" y="4099476"/>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nvGrpSpPr>
          <p:cNvPr id="38" name="Groupe 37"/>
          <p:cNvGrpSpPr/>
          <p:nvPr/>
        </p:nvGrpSpPr>
        <p:grpSpPr>
          <a:xfrm rot="5400000">
            <a:off x="7798348" y="4018439"/>
            <a:ext cx="621405" cy="583065"/>
            <a:chOff x="6660432" y="5261576"/>
            <a:chExt cx="621405" cy="583065"/>
          </a:xfrm>
        </p:grpSpPr>
        <p:sp>
          <p:nvSpPr>
            <p:cNvPr id="167" name="Rectangle 149"/>
            <p:cNvSpPr>
              <a:spLocks noChangeArrowheads="1"/>
            </p:cNvSpPr>
            <p:nvPr/>
          </p:nvSpPr>
          <p:spPr bwMode="auto">
            <a:xfrm rot="18739510" flipH="1">
              <a:off x="6908053" y="5279424"/>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68" name="Rectangle 150"/>
            <p:cNvSpPr>
              <a:spLocks noChangeArrowheads="1"/>
            </p:cNvSpPr>
            <p:nvPr/>
          </p:nvSpPr>
          <p:spPr bwMode="auto">
            <a:xfrm rot="18739510" flipH="1">
              <a:off x="6882048" y="5249714"/>
              <a:ext cx="387927" cy="411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P</a:t>
              </a:r>
              <a:endParaRPr lang="fr-FR" altLang="fr-FR" sz="1800" dirty="0">
                <a:latin typeface="Calibri" pitchFamily="34" charset="0"/>
              </a:endParaRPr>
            </a:p>
          </p:txBody>
        </p:sp>
        <p:sp>
          <p:nvSpPr>
            <p:cNvPr id="169" name="Line 151"/>
            <p:cNvSpPr>
              <a:spLocks noChangeShapeType="1"/>
            </p:cNvSpPr>
            <p:nvPr/>
          </p:nvSpPr>
          <p:spPr bwMode="auto">
            <a:xfrm rot="18739510" flipH="1">
              <a:off x="6682023" y="5681129"/>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0" name="Freeform 152"/>
            <p:cNvSpPr>
              <a:spLocks/>
            </p:cNvSpPr>
            <p:nvPr/>
          </p:nvSpPr>
          <p:spPr bwMode="auto">
            <a:xfrm rot="18739510" flipH="1">
              <a:off x="6715995" y="5654077"/>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cxnSp>
        <p:nvCxnSpPr>
          <p:cNvPr id="171" name="Connecteur droit 170"/>
          <p:cNvCxnSpPr/>
          <p:nvPr/>
        </p:nvCxnSpPr>
        <p:spPr>
          <a:xfrm rot="5400000">
            <a:off x="6927818" y="3939925"/>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39" name="ZoneTexte 38"/>
          <p:cNvSpPr txBox="1"/>
          <p:nvPr/>
        </p:nvSpPr>
        <p:spPr>
          <a:xfrm>
            <a:off x="4624494" y="2226003"/>
            <a:ext cx="436338" cy="369332"/>
          </a:xfrm>
          <a:prstGeom prst="rect">
            <a:avLst/>
          </a:prstGeom>
          <a:noFill/>
        </p:spPr>
        <p:txBody>
          <a:bodyPr wrap="none" rtlCol="0">
            <a:spAutoFit/>
          </a:bodyPr>
          <a:lstStyle/>
          <a:p>
            <a:r>
              <a:rPr lang="fr-FR" dirty="0" smtClean="0"/>
              <a:t>(a)</a:t>
            </a:r>
            <a:endParaRPr lang="fr-FR" dirty="0"/>
          </a:p>
        </p:txBody>
      </p:sp>
      <p:sp>
        <p:nvSpPr>
          <p:cNvPr id="172" name="ZoneTexte 171"/>
          <p:cNvSpPr txBox="1"/>
          <p:nvPr/>
        </p:nvSpPr>
        <p:spPr>
          <a:xfrm>
            <a:off x="4673277" y="3889607"/>
            <a:ext cx="447558" cy="369332"/>
          </a:xfrm>
          <a:prstGeom prst="rect">
            <a:avLst/>
          </a:prstGeom>
          <a:noFill/>
        </p:spPr>
        <p:txBody>
          <a:bodyPr wrap="none" rtlCol="0">
            <a:spAutoFit/>
          </a:bodyPr>
          <a:lstStyle/>
          <a:p>
            <a:r>
              <a:rPr lang="fr-FR" dirty="0" smtClean="0"/>
              <a:t>(b)</a:t>
            </a:r>
            <a:endParaRPr lang="fr-FR" dirty="0"/>
          </a:p>
        </p:txBody>
      </p:sp>
      <p:sp>
        <p:nvSpPr>
          <p:cNvPr id="41" name="ZoneTexte 40"/>
          <p:cNvSpPr txBox="1"/>
          <p:nvPr/>
        </p:nvSpPr>
        <p:spPr>
          <a:xfrm>
            <a:off x="341377" y="1377696"/>
            <a:ext cx="7760546" cy="646331"/>
          </a:xfrm>
          <a:prstGeom prst="rect">
            <a:avLst/>
          </a:prstGeom>
          <a:noFill/>
        </p:spPr>
        <p:txBody>
          <a:bodyPr wrap="square" rtlCol="0">
            <a:spAutoFit/>
          </a:bodyPr>
          <a:lstStyle/>
          <a:p>
            <a:r>
              <a:rPr lang="fr-FR" dirty="0" smtClean="0"/>
              <a:t>(La position du trou central T est indépendante de la position de la tertiaire C dans la direction de la rainure.</a:t>
            </a:r>
            <a:endParaRPr lang="fr-FR" dirty="0"/>
          </a:p>
        </p:txBody>
      </p:sp>
      <p:sp>
        <p:nvSpPr>
          <p:cNvPr id="74" name="Rectangle 19" descr="Diagonales larges vers le haut"/>
          <p:cNvSpPr>
            <a:spLocks noChangeArrowheads="1"/>
          </p:cNvSpPr>
          <p:nvPr/>
        </p:nvSpPr>
        <p:spPr bwMode="auto">
          <a:xfrm flipV="1">
            <a:off x="546364" y="3492337"/>
            <a:ext cx="2267568" cy="269030"/>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5" name="Rectangle 20"/>
          <p:cNvSpPr>
            <a:spLocks noChangeArrowheads="1"/>
          </p:cNvSpPr>
          <p:nvPr/>
        </p:nvSpPr>
        <p:spPr bwMode="auto">
          <a:xfrm flipV="1">
            <a:off x="2262262" y="3496783"/>
            <a:ext cx="484313" cy="264584"/>
          </a:xfrm>
          <a:prstGeom prst="rect">
            <a:avLst/>
          </a:prstGeom>
          <a:solidFill>
            <a:schemeClr val="bg1"/>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8" name="Rectangle 77"/>
          <p:cNvSpPr/>
          <p:nvPr/>
        </p:nvSpPr>
        <p:spPr>
          <a:xfrm flipV="1">
            <a:off x="1628139" y="3489340"/>
            <a:ext cx="301828" cy="26903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19" descr="Diagonales larges vers le haut"/>
          <p:cNvSpPr>
            <a:spLocks noChangeArrowheads="1"/>
          </p:cNvSpPr>
          <p:nvPr/>
        </p:nvSpPr>
        <p:spPr bwMode="auto">
          <a:xfrm flipV="1">
            <a:off x="554239" y="3217564"/>
            <a:ext cx="2267568" cy="270142"/>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0" name="Rectangle 20"/>
          <p:cNvSpPr>
            <a:spLocks noChangeArrowheads="1"/>
          </p:cNvSpPr>
          <p:nvPr/>
        </p:nvSpPr>
        <p:spPr bwMode="auto">
          <a:xfrm flipV="1">
            <a:off x="668833" y="3502121"/>
            <a:ext cx="576811" cy="237981"/>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1" name="Rectangle 20"/>
          <p:cNvSpPr>
            <a:spLocks noChangeArrowheads="1"/>
          </p:cNvSpPr>
          <p:nvPr/>
        </p:nvSpPr>
        <p:spPr bwMode="auto">
          <a:xfrm flipV="1">
            <a:off x="2392370" y="3481692"/>
            <a:ext cx="280118" cy="189244"/>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79" name="Rectangle 78"/>
          <p:cNvSpPr/>
          <p:nvPr/>
        </p:nvSpPr>
        <p:spPr>
          <a:xfrm flipV="1">
            <a:off x="1636014" y="3213118"/>
            <a:ext cx="301828" cy="2745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Line 21"/>
          <p:cNvSpPr>
            <a:spLocks noChangeShapeType="1"/>
          </p:cNvSpPr>
          <p:nvPr/>
        </p:nvSpPr>
        <p:spPr bwMode="auto">
          <a:xfrm flipV="1">
            <a:off x="940553" y="3164724"/>
            <a:ext cx="0" cy="65367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6" name="Line 21"/>
          <p:cNvSpPr>
            <a:spLocks noChangeShapeType="1"/>
          </p:cNvSpPr>
          <p:nvPr/>
        </p:nvSpPr>
        <p:spPr bwMode="auto">
          <a:xfrm flipV="1">
            <a:off x="2530748" y="3121062"/>
            <a:ext cx="0" cy="65367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0" name="Line 21"/>
          <p:cNvSpPr>
            <a:spLocks noChangeShapeType="1"/>
          </p:cNvSpPr>
          <p:nvPr/>
        </p:nvSpPr>
        <p:spPr bwMode="auto">
          <a:xfrm flipV="1">
            <a:off x="1779053" y="3145824"/>
            <a:ext cx="0" cy="65367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2" name="ZoneTexte 41"/>
          <p:cNvSpPr txBox="1"/>
          <p:nvPr/>
        </p:nvSpPr>
        <p:spPr>
          <a:xfrm>
            <a:off x="668833" y="3991151"/>
            <a:ext cx="309700" cy="369332"/>
          </a:xfrm>
          <a:prstGeom prst="rect">
            <a:avLst/>
          </a:prstGeom>
          <a:noFill/>
          <a:ln>
            <a:solidFill>
              <a:schemeClr val="tx1"/>
            </a:solidFill>
          </a:ln>
        </p:spPr>
        <p:txBody>
          <a:bodyPr wrap="none" rtlCol="0">
            <a:spAutoFit/>
          </a:bodyPr>
          <a:lstStyle/>
          <a:p>
            <a:r>
              <a:rPr lang="fr-FR" dirty="0" smtClean="0"/>
              <a:t>B</a:t>
            </a:r>
            <a:endParaRPr lang="fr-FR" dirty="0"/>
          </a:p>
        </p:txBody>
      </p:sp>
      <p:cxnSp>
        <p:nvCxnSpPr>
          <p:cNvPr id="44" name="Connecteur droit 43"/>
          <p:cNvCxnSpPr>
            <a:stCxn id="42" idx="0"/>
          </p:cNvCxnSpPr>
          <p:nvPr/>
        </p:nvCxnSpPr>
        <p:spPr>
          <a:xfrm flipV="1">
            <a:off x="823683" y="3582867"/>
            <a:ext cx="116870" cy="40828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3" name="ZoneTexte 172"/>
          <p:cNvSpPr txBox="1"/>
          <p:nvPr/>
        </p:nvSpPr>
        <p:spPr>
          <a:xfrm>
            <a:off x="2693949" y="3956379"/>
            <a:ext cx="309700" cy="369332"/>
          </a:xfrm>
          <a:prstGeom prst="rect">
            <a:avLst/>
          </a:prstGeom>
          <a:noFill/>
          <a:ln>
            <a:solidFill>
              <a:schemeClr val="tx1"/>
            </a:solidFill>
          </a:ln>
        </p:spPr>
        <p:txBody>
          <a:bodyPr wrap="none" rtlCol="0">
            <a:spAutoFit/>
          </a:bodyPr>
          <a:lstStyle/>
          <a:p>
            <a:r>
              <a:rPr lang="fr-FR" dirty="0" smtClean="0"/>
              <a:t>C</a:t>
            </a:r>
            <a:endParaRPr lang="fr-FR" dirty="0"/>
          </a:p>
        </p:txBody>
      </p:sp>
      <p:cxnSp>
        <p:nvCxnSpPr>
          <p:cNvPr id="174" name="Connecteur droit 173"/>
          <p:cNvCxnSpPr>
            <a:stCxn id="173" idx="0"/>
          </p:cNvCxnSpPr>
          <p:nvPr/>
        </p:nvCxnSpPr>
        <p:spPr>
          <a:xfrm flipH="1" flipV="1">
            <a:off x="2532429" y="3634609"/>
            <a:ext cx="316370" cy="32177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5" name="ZoneTexte 174"/>
          <p:cNvSpPr txBox="1"/>
          <p:nvPr/>
        </p:nvSpPr>
        <p:spPr>
          <a:xfrm>
            <a:off x="1971915" y="2428688"/>
            <a:ext cx="296876" cy="369332"/>
          </a:xfrm>
          <a:prstGeom prst="rect">
            <a:avLst/>
          </a:prstGeom>
          <a:noFill/>
          <a:ln>
            <a:solidFill>
              <a:schemeClr val="tx1"/>
            </a:solidFill>
          </a:ln>
        </p:spPr>
        <p:txBody>
          <a:bodyPr wrap="none" rtlCol="0">
            <a:spAutoFit/>
          </a:bodyPr>
          <a:lstStyle/>
          <a:p>
            <a:r>
              <a:rPr lang="fr-FR" dirty="0" smtClean="0"/>
              <a:t>T</a:t>
            </a:r>
            <a:endParaRPr lang="fr-FR" dirty="0"/>
          </a:p>
        </p:txBody>
      </p:sp>
      <p:cxnSp>
        <p:nvCxnSpPr>
          <p:cNvPr id="176" name="Connecteur droit 175"/>
          <p:cNvCxnSpPr>
            <a:endCxn id="175" idx="2"/>
          </p:cNvCxnSpPr>
          <p:nvPr/>
        </p:nvCxnSpPr>
        <p:spPr>
          <a:xfrm flipV="1">
            <a:off x="1937129" y="2798020"/>
            <a:ext cx="183224" cy="5793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17314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1" name="Groupe 230"/>
          <p:cNvGrpSpPr/>
          <p:nvPr/>
        </p:nvGrpSpPr>
        <p:grpSpPr>
          <a:xfrm>
            <a:off x="5301964" y="82885"/>
            <a:ext cx="3048219" cy="1229923"/>
            <a:chOff x="5301964" y="82885"/>
            <a:chExt cx="3048219" cy="1229923"/>
          </a:xfrm>
        </p:grpSpPr>
        <p:sp>
          <p:nvSpPr>
            <p:cNvPr id="2" name="Rectangle 153"/>
            <p:cNvSpPr>
              <a:spLocks noChangeArrowheads="1"/>
            </p:cNvSpPr>
            <p:nvPr/>
          </p:nvSpPr>
          <p:spPr bwMode="auto">
            <a:xfrm>
              <a:off x="5590686" y="82885"/>
              <a:ext cx="2663902" cy="1172656"/>
            </a:xfrm>
            <a:prstGeom prst="rect">
              <a:avLst/>
            </a:prstGeom>
            <a:solidFill>
              <a:srgbClr val="66FFFF"/>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3" name="Oval 154"/>
            <p:cNvSpPr>
              <a:spLocks noChangeArrowheads="1"/>
            </p:cNvSpPr>
            <p:nvPr/>
          </p:nvSpPr>
          <p:spPr bwMode="auto">
            <a:xfrm>
              <a:off x="5806402" y="280404"/>
              <a:ext cx="767280" cy="777616"/>
            </a:xfrm>
            <a:prstGeom prst="ellipse">
              <a:avLst/>
            </a:prstGeom>
            <a:solidFill>
              <a:srgbClr val="FFFF99"/>
            </a:solidFill>
            <a:ln w="25400">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 name="Ellipse 3"/>
            <p:cNvSpPr/>
            <p:nvPr/>
          </p:nvSpPr>
          <p:spPr>
            <a:xfrm>
              <a:off x="6801592" y="477545"/>
              <a:ext cx="378557" cy="38607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Line 168"/>
            <p:cNvSpPr>
              <a:spLocks noChangeShapeType="1"/>
            </p:cNvSpPr>
            <p:nvPr/>
          </p:nvSpPr>
          <p:spPr bwMode="auto">
            <a:xfrm rot="16200000" flipV="1">
              <a:off x="6757322" y="-786145"/>
              <a:ext cx="0" cy="2910715"/>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6" name="Groupe 5"/>
            <p:cNvGrpSpPr/>
            <p:nvPr/>
          </p:nvGrpSpPr>
          <p:grpSpPr>
            <a:xfrm rot="2065182">
              <a:off x="7422223" y="491739"/>
              <a:ext cx="567603" cy="350057"/>
              <a:chOff x="6843145" y="5711665"/>
              <a:chExt cx="567603" cy="350057"/>
            </a:xfrm>
          </p:grpSpPr>
          <p:sp>
            <p:nvSpPr>
              <p:cNvPr id="7" name="Arc 162"/>
              <p:cNvSpPr>
                <a:spLocks/>
              </p:cNvSpPr>
              <p:nvPr/>
            </p:nvSpPr>
            <p:spPr bwMode="auto">
              <a:xfrm>
                <a:off x="7235378" y="5719768"/>
                <a:ext cx="175370" cy="340252"/>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8" name="Arc 163"/>
              <p:cNvSpPr>
                <a:spLocks/>
              </p:cNvSpPr>
              <p:nvPr/>
            </p:nvSpPr>
            <p:spPr bwMode="auto">
              <a:xfrm>
                <a:off x="6843145" y="5711665"/>
                <a:ext cx="173232" cy="340252"/>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9" name="Line 164"/>
              <p:cNvSpPr>
                <a:spLocks noChangeShapeType="1"/>
              </p:cNvSpPr>
              <p:nvPr/>
            </p:nvSpPr>
            <p:spPr bwMode="auto">
              <a:xfrm>
                <a:off x="6947402" y="5711665"/>
                <a:ext cx="328847"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 name="Line 165"/>
              <p:cNvSpPr>
                <a:spLocks noChangeShapeType="1"/>
              </p:cNvSpPr>
              <p:nvPr/>
            </p:nvSpPr>
            <p:spPr bwMode="auto">
              <a:xfrm>
                <a:off x="7002056" y="6056426"/>
                <a:ext cx="269471"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Ellipse 10"/>
              <p:cNvSpPr/>
              <p:nvPr/>
            </p:nvSpPr>
            <p:spPr>
              <a:xfrm>
                <a:off x="6959434" y="5719288"/>
                <a:ext cx="335770" cy="342434"/>
              </a:xfrm>
              <a:prstGeom prst="ellipse">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2" name="Connecteur droit 11"/>
            <p:cNvCxnSpPr/>
            <p:nvPr/>
          </p:nvCxnSpPr>
          <p:spPr>
            <a:xfrm>
              <a:off x="7260583" y="270412"/>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sp>
        <p:nvSpPr>
          <p:cNvPr id="19" name="Rectangle 153"/>
          <p:cNvSpPr>
            <a:spLocks noChangeArrowheads="1"/>
          </p:cNvSpPr>
          <p:nvPr/>
        </p:nvSpPr>
        <p:spPr bwMode="auto">
          <a:xfrm>
            <a:off x="700847" y="964756"/>
            <a:ext cx="2663902" cy="1172656"/>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20" name="Oval 154"/>
          <p:cNvSpPr>
            <a:spLocks noChangeArrowheads="1"/>
          </p:cNvSpPr>
          <p:nvPr/>
        </p:nvSpPr>
        <p:spPr bwMode="auto">
          <a:xfrm>
            <a:off x="916563" y="1162275"/>
            <a:ext cx="767280" cy="777616"/>
          </a:xfrm>
          <a:prstGeom prst="ellipse">
            <a:avLst/>
          </a:prstGeom>
          <a:solidFill>
            <a:srgbClr val="FFFF99"/>
          </a:solidFill>
          <a:ln w="25400">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21" name="Ellipse 20"/>
          <p:cNvSpPr/>
          <p:nvPr/>
        </p:nvSpPr>
        <p:spPr>
          <a:xfrm>
            <a:off x="1911753" y="1359416"/>
            <a:ext cx="378557" cy="38607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Line 168"/>
          <p:cNvSpPr>
            <a:spLocks noChangeShapeType="1"/>
          </p:cNvSpPr>
          <p:nvPr/>
        </p:nvSpPr>
        <p:spPr bwMode="auto">
          <a:xfrm rot="16200000" flipV="1">
            <a:off x="2045282" y="292576"/>
            <a:ext cx="0" cy="2517016"/>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Ellipse 27"/>
          <p:cNvSpPr/>
          <p:nvPr/>
        </p:nvSpPr>
        <p:spPr>
          <a:xfrm rot="2065182">
            <a:off x="2646453" y="1380776"/>
            <a:ext cx="335770" cy="342434"/>
          </a:xfrm>
          <a:prstGeom prst="ellipse">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9" name="Connecteur droit 28"/>
          <p:cNvCxnSpPr/>
          <p:nvPr/>
        </p:nvCxnSpPr>
        <p:spPr>
          <a:xfrm>
            <a:off x="2370744" y="1152283"/>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nvGrpSpPr>
          <p:cNvPr id="30" name="Groupe 29"/>
          <p:cNvGrpSpPr/>
          <p:nvPr/>
        </p:nvGrpSpPr>
        <p:grpSpPr>
          <a:xfrm rot="5400000">
            <a:off x="3149641" y="1071246"/>
            <a:ext cx="621405" cy="583065"/>
            <a:chOff x="6660432" y="5261576"/>
            <a:chExt cx="621405" cy="583065"/>
          </a:xfrm>
        </p:grpSpPr>
        <p:sp>
          <p:nvSpPr>
            <p:cNvPr id="31" name="Rectangle 149"/>
            <p:cNvSpPr>
              <a:spLocks noChangeArrowheads="1"/>
            </p:cNvSpPr>
            <p:nvPr/>
          </p:nvSpPr>
          <p:spPr bwMode="auto">
            <a:xfrm rot="18739510" flipH="1">
              <a:off x="6908053" y="5279424"/>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32" name="Rectangle 150"/>
            <p:cNvSpPr>
              <a:spLocks noChangeArrowheads="1"/>
            </p:cNvSpPr>
            <p:nvPr/>
          </p:nvSpPr>
          <p:spPr bwMode="auto">
            <a:xfrm rot="18739510" flipH="1">
              <a:off x="6882048" y="5249714"/>
              <a:ext cx="387927" cy="411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P</a:t>
              </a:r>
              <a:endParaRPr lang="fr-FR" altLang="fr-FR" sz="1800" dirty="0">
                <a:latin typeface="Calibri" pitchFamily="34" charset="0"/>
              </a:endParaRPr>
            </a:p>
          </p:txBody>
        </p:sp>
        <p:sp>
          <p:nvSpPr>
            <p:cNvPr id="33" name="Line 151"/>
            <p:cNvSpPr>
              <a:spLocks noChangeShapeType="1"/>
            </p:cNvSpPr>
            <p:nvPr/>
          </p:nvSpPr>
          <p:spPr bwMode="auto">
            <a:xfrm rot="18739510" flipH="1">
              <a:off x="6682023" y="5681129"/>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 name="Freeform 152"/>
            <p:cNvSpPr>
              <a:spLocks/>
            </p:cNvSpPr>
            <p:nvPr/>
          </p:nvSpPr>
          <p:spPr bwMode="auto">
            <a:xfrm rot="18739510" flipH="1">
              <a:off x="6715995" y="5654077"/>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cxnSp>
        <p:nvCxnSpPr>
          <p:cNvPr id="35" name="Connecteur droit 34"/>
          <p:cNvCxnSpPr/>
          <p:nvPr/>
        </p:nvCxnSpPr>
        <p:spPr>
          <a:xfrm rot="5400000">
            <a:off x="2279111" y="992732"/>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36" name="Rectangle 35"/>
          <p:cNvSpPr>
            <a:spLocks noChangeArrowheads="1"/>
          </p:cNvSpPr>
          <p:nvPr/>
        </p:nvSpPr>
        <p:spPr bwMode="auto">
          <a:xfrm>
            <a:off x="393075" y="61893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37" name="Line 26"/>
          <p:cNvSpPr>
            <a:spLocks noChangeShapeType="1"/>
          </p:cNvSpPr>
          <p:nvPr/>
        </p:nvSpPr>
        <p:spPr bwMode="auto">
          <a:xfrm>
            <a:off x="691525" y="764984"/>
            <a:ext cx="228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38" name="Freeform 27"/>
          <p:cNvSpPr>
            <a:spLocks/>
          </p:cNvSpPr>
          <p:nvPr/>
        </p:nvSpPr>
        <p:spPr bwMode="auto">
          <a:xfrm>
            <a:off x="843925" y="688784"/>
            <a:ext cx="77788" cy="153988"/>
          </a:xfrm>
          <a:custGeom>
            <a:avLst/>
            <a:gdLst>
              <a:gd name="T0" fmla="*/ 2147483647 w 49"/>
              <a:gd name="T1" fmla="*/ 2147483647 h 97"/>
              <a:gd name="T2" fmla="*/ 2147483647 w 49"/>
              <a:gd name="T3" fmla="*/ 0 h 97"/>
              <a:gd name="T4" fmla="*/ 0 w 49"/>
              <a:gd name="T5" fmla="*/ 2147483647 h 97"/>
              <a:gd name="T6" fmla="*/ 2147483647 w 49"/>
              <a:gd name="T7" fmla="*/ 2147483647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39" name="Rectangle 38"/>
          <p:cNvSpPr>
            <a:spLocks noChangeArrowheads="1"/>
          </p:cNvSpPr>
          <p:nvPr/>
        </p:nvSpPr>
        <p:spPr bwMode="auto">
          <a:xfrm>
            <a:off x="383550" y="612584"/>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solidFill>
                  <a:prstClr val="black"/>
                </a:solidFill>
                <a:latin typeface="Arial" charset="0"/>
              </a:rPr>
              <a:t>B</a:t>
            </a:r>
          </a:p>
        </p:txBody>
      </p:sp>
      <p:sp>
        <p:nvSpPr>
          <p:cNvPr id="44" name="Freeform 13"/>
          <p:cNvSpPr>
            <a:spLocks/>
          </p:cNvSpPr>
          <p:nvPr/>
        </p:nvSpPr>
        <p:spPr bwMode="auto">
          <a:xfrm flipH="1">
            <a:off x="169820" y="1755290"/>
            <a:ext cx="595565" cy="193675"/>
          </a:xfrm>
          <a:custGeom>
            <a:avLst/>
            <a:gdLst>
              <a:gd name="T0" fmla="*/ 0 w 483"/>
              <a:gd name="T1" fmla="*/ 0 h 117"/>
              <a:gd name="T2" fmla="*/ 2147483647 w 483"/>
              <a:gd name="T3" fmla="*/ 2147483647 h 117"/>
              <a:gd name="T4" fmla="*/ 2147483647 w 483"/>
              <a:gd name="T5" fmla="*/ 2147483647 h 117"/>
              <a:gd name="T6" fmla="*/ 0 60000 65536"/>
              <a:gd name="T7" fmla="*/ 0 60000 65536"/>
              <a:gd name="T8" fmla="*/ 0 60000 65536"/>
            </a:gdLst>
            <a:ahLst/>
            <a:cxnLst>
              <a:cxn ang="T6">
                <a:pos x="T0" y="T1"/>
              </a:cxn>
              <a:cxn ang="T7">
                <a:pos x="T2" y="T3"/>
              </a:cxn>
              <a:cxn ang="T8">
                <a:pos x="T4" y="T5"/>
              </a:cxn>
            </a:cxnLst>
            <a:rect l="0" t="0" r="r" b="b"/>
            <a:pathLst>
              <a:path w="483" h="117">
                <a:moveTo>
                  <a:pt x="0" y="0"/>
                </a:moveTo>
                <a:lnTo>
                  <a:pt x="202" y="117"/>
                </a:lnTo>
                <a:lnTo>
                  <a:pt x="483" y="117"/>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45" name="Ellipse 44"/>
          <p:cNvSpPr/>
          <p:nvPr/>
        </p:nvSpPr>
        <p:spPr>
          <a:xfrm flipH="1">
            <a:off x="742526" y="1732430"/>
            <a:ext cx="45720" cy="457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endParaRPr>
          </a:p>
        </p:txBody>
      </p:sp>
      <p:sp>
        <p:nvSpPr>
          <p:cNvPr id="65" name="Rectangle 1233"/>
          <p:cNvSpPr>
            <a:spLocks noChangeArrowheads="1"/>
          </p:cNvSpPr>
          <p:nvPr/>
        </p:nvSpPr>
        <p:spPr bwMode="auto">
          <a:xfrm>
            <a:off x="163408" y="2118075"/>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66" name="Line 1234"/>
          <p:cNvSpPr>
            <a:spLocks noChangeShapeType="1"/>
          </p:cNvSpPr>
          <p:nvPr/>
        </p:nvSpPr>
        <p:spPr bwMode="auto">
          <a:xfrm flipV="1">
            <a:off x="309458" y="1979962"/>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67" name="Freeform 1235"/>
          <p:cNvSpPr>
            <a:spLocks/>
          </p:cNvSpPr>
          <p:nvPr/>
        </p:nvSpPr>
        <p:spPr bwMode="auto">
          <a:xfrm>
            <a:off x="233258" y="1940275"/>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68" name="Rectangle 1236"/>
          <p:cNvSpPr>
            <a:spLocks noChangeArrowheads="1"/>
          </p:cNvSpPr>
          <p:nvPr/>
        </p:nvSpPr>
        <p:spPr bwMode="auto">
          <a:xfrm>
            <a:off x="158645" y="2111725"/>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a:t>
            </a:r>
            <a:endParaRPr lang="fr-FR" altLang="fr-FR" sz="1400" dirty="0">
              <a:solidFill>
                <a:prstClr val="black"/>
              </a:solidFill>
              <a:latin typeface="Arial" charset="0"/>
            </a:endParaRPr>
          </a:p>
        </p:txBody>
      </p:sp>
      <p:cxnSp>
        <p:nvCxnSpPr>
          <p:cNvPr id="70" name="Connecteur droit 69"/>
          <p:cNvCxnSpPr/>
          <p:nvPr/>
        </p:nvCxnSpPr>
        <p:spPr>
          <a:xfrm>
            <a:off x="911394" y="553485"/>
            <a:ext cx="0" cy="9341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1" name="Rectangle 5"/>
          <p:cNvSpPr>
            <a:spLocks noChangeArrowheads="1"/>
          </p:cNvSpPr>
          <p:nvPr/>
        </p:nvSpPr>
        <p:spPr bwMode="auto">
          <a:xfrm>
            <a:off x="4841582" y="1737329"/>
            <a:ext cx="124046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A   B [</a:t>
            </a:r>
            <a:r>
              <a:rPr lang="fr-FR" altLang="fr-FR" sz="1400" dirty="0" smtClean="0">
                <a:solidFill>
                  <a:prstClr val="black"/>
                </a:solidFill>
                <a:latin typeface="Arial" charset="0"/>
                <a:sym typeface="Symbol"/>
              </a:rPr>
              <a:t>25]</a:t>
            </a:r>
            <a:r>
              <a:rPr lang="fr-FR" altLang="fr-FR" sz="1400" dirty="0" smtClean="0">
                <a:solidFill>
                  <a:prstClr val="black"/>
                </a:solidFill>
                <a:latin typeface="Arial Unicode MS"/>
                <a:ea typeface="Arial Unicode MS"/>
                <a:cs typeface="Arial Unicode MS"/>
                <a:sym typeface="Symbol"/>
              </a:rPr>
              <a:t>Ⓜ</a:t>
            </a:r>
            <a:endParaRPr lang="fr-FR" altLang="fr-FR" sz="1400" dirty="0">
              <a:solidFill>
                <a:prstClr val="black"/>
              </a:solidFill>
              <a:latin typeface="Arial" charset="0"/>
            </a:endParaRPr>
          </a:p>
        </p:txBody>
      </p:sp>
      <p:sp>
        <p:nvSpPr>
          <p:cNvPr id="72" name="Rectangle 11"/>
          <p:cNvSpPr>
            <a:spLocks noChangeArrowheads="1"/>
          </p:cNvSpPr>
          <p:nvPr/>
        </p:nvSpPr>
        <p:spPr bwMode="auto">
          <a:xfrm>
            <a:off x="4192295" y="1737329"/>
            <a:ext cx="673261"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Symbol" pitchFamily="18" charset="2"/>
              </a:rPr>
              <a:t>[</a:t>
            </a:r>
            <a:r>
              <a:rPr lang="fr-FR" altLang="fr-FR" sz="1400" dirty="0" smtClean="0">
                <a:solidFill>
                  <a:prstClr val="black"/>
                </a:solidFill>
                <a:latin typeface="Arial" charset="0"/>
              </a:rPr>
              <a:t>10]</a:t>
            </a:r>
            <a:r>
              <a:rPr lang="fr-FR" altLang="fr-FR" sz="1400" dirty="0" smtClean="0">
                <a:solidFill>
                  <a:prstClr val="black"/>
                </a:solidFill>
                <a:latin typeface="Arial Unicode MS"/>
                <a:ea typeface="Arial Unicode MS"/>
                <a:cs typeface="Arial Unicode MS"/>
              </a:rPr>
              <a:t>Ⓜ</a:t>
            </a:r>
            <a:endParaRPr lang="fr-FR" altLang="fr-FR" sz="1400" dirty="0">
              <a:solidFill>
                <a:prstClr val="black"/>
              </a:solidFill>
              <a:latin typeface="Arial" charset="0"/>
            </a:endParaRPr>
          </a:p>
        </p:txBody>
      </p:sp>
      <p:sp>
        <p:nvSpPr>
          <p:cNvPr id="73" name="Rectangle 38"/>
          <p:cNvSpPr>
            <a:spLocks noChangeArrowheads="1"/>
          </p:cNvSpPr>
          <p:nvPr/>
        </p:nvSpPr>
        <p:spPr bwMode="auto">
          <a:xfrm>
            <a:off x="3909720" y="1737329"/>
            <a:ext cx="2139554"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74" name="Line 39"/>
          <p:cNvSpPr>
            <a:spLocks noChangeShapeType="1"/>
          </p:cNvSpPr>
          <p:nvPr/>
        </p:nvSpPr>
        <p:spPr bwMode="auto">
          <a:xfrm>
            <a:off x="4208170" y="173732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5" name="Line 40"/>
          <p:cNvSpPr>
            <a:spLocks noChangeShapeType="1"/>
          </p:cNvSpPr>
          <p:nvPr/>
        </p:nvSpPr>
        <p:spPr bwMode="auto">
          <a:xfrm>
            <a:off x="4838407" y="173732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nvGrpSpPr>
          <p:cNvPr id="76" name="Group 615"/>
          <p:cNvGrpSpPr>
            <a:grpSpLocks/>
          </p:cNvGrpSpPr>
          <p:nvPr/>
        </p:nvGrpSpPr>
        <p:grpSpPr bwMode="auto">
          <a:xfrm>
            <a:off x="3963695" y="1794479"/>
            <a:ext cx="190500" cy="190500"/>
            <a:chOff x="4360" y="1124"/>
            <a:chExt cx="120" cy="120"/>
          </a:xfrm>
        </p:grpSpPr>
        <p:sp>
          <p:nvSpPr>
            <p:cNvPr id="77" name="Oval 61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78" name="Line 61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79" name="Line 61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sp>
        <p:nvSpPr>
          <p:cNvPr id="83" name="Line 40"/>
          <p:cNvSpPr>
            <a:spLocks noChangeShapeType="1"/>
          </p:cNvSpPr>
          <p:nvPr/>
        </p:nvSpPr>
        <p:spPr bwMode="auto">
          <a:xfrm>
            <a:off x="5105107" y="1737329"/>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86" name="Connecteur droit avec flèche 85"/>
          <p:cNvCxnSpPr/>
          <p:nvPr/>
        </p:nvCxnSpPr>
        <p:spPr>
          <a:xfrm flipH="1" flipV="1">
            <a:off x="2952830" y="1608790"/>
            <a:ext cx="679231" cy="2930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8" name="Connecteur droit 87"/>
          <p:cNvCxnSpPr/>
          <p:nvPr/>
        </p:nvCxnSpPr>
        <p:spPr>
          <a:xfrm>
            <a:off x="3632061" y="1889839"/>
            <a:ext cx="277658"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5" name="Rectangle 1159"/>
          <p:cNvSpPr>
            <a:spLocks noChangeArrowheads="1"/>
          </p:cNvSpPr>
          <p:nvPr/>
        </p:nvSpPr>
        <p:spPr bwMode="auto">
          <a:xfrm rot="5400000">
            <a:off x="6367418" y="1609077"/>
            <a:ext cx="292100" cy="5429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87" name="Rectangle 1162"/>
          <p:cNvSpPr>
            <a:spLocks noChangeArrowheads="1"/>
          </p:cNvSpPr>
          <p:nvPr/>
        </p:nvSpPr>
        <p:spPr bwMode="auto">
          <a:xfrm>
            <a:off x="6238830" y="1726330"/>
            <a:ext cx="55463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a:latin typeface="Arial" charset="0"/>
              </a:rPr>
              <a:t> </a:t>
            </a:r>
            <a:r>
              <a:rPr lang="fr-FR" altLang="fr-FR" sz="1400" dirty="0" smtClean="0">
                <a:latin typeface="Arial" charset="0"/>
              </a:rPr>
              <a:t>    P</a:t>
            </a:r>
            <a:endParaRPr lang="fr-FR" altLang="fr-FR" sz="1400" dirty="0">
              <a:latin typeface="Arial" charset="0"/>
            </a:endParaRPr>
          </a:p>
        </p:txBody>
      </p:sp>
      <p:sp>
        <p:nvSpPr>
          <p:cNvPr id="89" name="Line 1200"/>
          <p:cNvSpPr>
            <a:spLocks noChangeShapeType="1"/>
          </p:cNvSpPr>
          <p:nvPr/>
        </p:nvSpPr>
        <p:spPr bwMode="auto">
          <a:xfrm rot="5400000">
            <a:off x="6384086" y="1880539"/>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0" name="Triangle isocèle 3"/>
          <p:cNvSpPr>
            <a:spLocks noChangeArrowheads="1"/>
          </p:cNvSpPr>
          <p:nvPr/>
        </p:nvSpPr>
        <p:spPr bwMode="auto">
          <a:xfrm rot="16200000">
            <a:off x="6034836" y="1809102"/>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91" name="Triangle isocèle 3"/>
          <p:cNvSpPr>
            <a:spLocks noChangeArrowheads="1"/>
          </p:cNvSpPr>
          <p:nvPr/>
        </p:nvSpPr>
        <p:spPr bwMode="auto">
          <a:xfrm rot="5400000" flipH="1">
            <a:off x="6709523" y="1809102"/>
            <a:ext cx="290513" cy="142875"/>
          </a:xfrm>
          <a:prstGeom prst="triangle">
            <a:avLst>
              <a:gd name="adj"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grpSp>
        <p:nvGrpSpPr>
          <p:cNvPr id="92" name="Group 833"/>
          <p:cNvGrpSpPr>
            <a:grpSpLocks/>
          </p:cNvGrpSpPr>
          <p:nvPr/>
        </p:nvGrpSpPr>
        <p:grpSpPr bwMode="auto">
          <a:xfrm>
            <a:off x="6320606" y="1804339"/>
            <a:ext cx="152400" cy="152400"/>
            <a:chOff x="480" y="1968"/>
            <a:chExt cx="96" cy="96"/>
          </a:xfrm>
        </p:grpSpPr>
        <p:sp>
          <p:nvSpPr>
            <p:cNvPr id="93"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4"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95" name="Rectangle 40"/>
          <p:cNvSpPr>
            <a:spLocks noChangeArrowheads="1"/>
          </p:cNvSpPr>
          <p:nvPr/>
        </p:nvSpPr>
        <p:spPr bwMode="auto">
          <a:xfrm>
            <a:off x="5627011" y="217673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96" name="Line 41"/>
          <p:cNvSpPr>
            <a:spLocks noChangeShapeType="1"/>
          </p:cNvSpPr>
          <p:nvPr/>
        </p:nvSpPr>
        <p:spPr bwMode="auto">
          <a:xfrm flipV="1">
            <a:off x="5780999" y="2037036"/>
            <a:ext cx="0" cy="1444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7" name="Freeform 42"/>
          <p:cNvSpPr>
            <a:spLocks/>
          </p:cNvSpPr>
          <p:nvPr/>
        </p:nvSpPr>
        <p:spPr bwMode="auto">
          <a:xfrm>
            <a:off x="5704799" y="203227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8" name="Rectangle 43"/>
          <p:cNvSpPr>
            <a:spLocks noChangeArrowheads="1"/>
          </p:cNvSpPr>
          <p:nvPr/>
        </p:nvSpPr>
        <p:spPr bwMode="auto">
          <a:xfrm>
            <a:off x="5622249" y="2170386"/>
            <a:ext cx="315792"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C</a:t>
            </a:r>
            <a:endParaRPr lang="fr-FR" altLang="fr-FR" sz="1400" dirty="0">
              <a:latin typeface="Arial" charset="0"/>
            </a:endParaRPr>
          </a:p>
        </p:txBody>
      </p:sp>
      <p:sp>
        <p:nvSpPr>
          <p:cNvPr id="99" name="Rectangle 5"/>
          <p:cNvSpPr>
            <a:spLocks noChangeArrowheads="1"/>
          </p:cNvSpPr>
          <p:nvPr/>
        </p:nvSpPr>
        <p:spPr bwMode="auto">
          <a:xfrm>
            <a:off x="3385062" y="2553020"/>
            <a:ext cx="236096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None/>
            </a:pPr>
            <a:r>
              <a:rPr lang="fr-FR" altLang="fr-FR" sz="1400" dirty="0" smtClean="0">
                <a:solidFill>
                  <a:prstClr val="black"/>
                </a:solidFill>
                <a:latin typeface="Arial" charset="0"/>
              </a:rPr>
              <a:t>A    </a:t>
            </a:r>
            <a:r>
              <a:rPr lang="fr-FR" altLang="fr-FR" sz="1400" dirty="0">
                <a:solidFill>
                  <a:prstClr val="black"/>
                </a:solidFill>
                <a:latin typeface="Arial" charset="0"/>
              </a:rPr>
              <a:t>B [</a:t>
            </a:r>
            <a:r>
              <a:rPr lang="fr-FR" altLang="fr-FR" sz="1400" dirty="0">
                <a:solidFill>
                  <a:prstClr val="black"/>
                </a:solidFill>
                <a:latin typeface="Arial" charset="0"/>
                <a:sym typeface="Symbol"/>
              </a:rPr>
              <a:t>25]</a:t>
            </a:r>
            <a:r>
              <a:rPr lang="fr-FR" altLang="fr-FR" sz="1400" dirty="0">
                <a:solidFill>
                  <a:prstClr val="black"/>
                </a:solidFill>
                <a:latin typeface="Arial Unicode MS"/>
                <a:ea typeface="Arial Unicode MS"/>
                <a:cs typeface="Arial Unicode MS"/>
                <a:sym typeface="Symbol"/>
              </a:rPr>
              <a:t>Ⓜ</a:t>
            </a:r>
            <a:r>
              <a:rPr lang="fr-FR" altLang="fr-FR" sz="1400" dirty="0" smtClean="0">
                <a:solidFill>
                  <a:prstClr val="black"/>
                </a:solidFill>
                <a:latin typeface="Arial" charset="0"/>
              </a:rPr>
              <a:t>   C</a:t>
            </a:r>
            <a:r>
              <a:rPr lang="fr-FR" altLang="fr-FR" sz="1400" dirty="0" smtClean="0">
                <a:solidFill>
                  <a:prstClr val="black"/>
                </a:solidFill>
                <a:latin typeface="Symbol" pitchFamily="18" charset="2"/>
              </a:rPr>
              <a:t>[</a:t>
            </a:r>
            <a:r>
              <a:rPr lang="fr-FR" altLang="fr-FR" sz="1400" dirty="0" smtClean="0">
                <a:solidFill>
                  <a:prstClr val="black"/>
                </a:solidFill>
                <a:latin typeface="Symbol" pitchFamily="18" charset="2"/>
                <a:sym typeface="Symbol"/>
              </a:rPr>
              <a:t></a:t>
            </a:r>
            <a:r>
              <a:rPr lang="fr-FR" altLang="fr-FR" sz="1400" dirty="0" smtClean="0">
                <a:solidFill>
                  <a:prstClr val="black"/>
                </a:solidFill>
                <a:latin typeface="Arial" charset="0"/>
              </a:rPr>
              <a:t>10</a:t>
            </a:r>
            <a:r>
              <a:rPr lang="fr-FR" altLang="fr-FR" sz="1400" dirty="0">
                <a:solidFill>
                  <a:prstClr val="black"/>
                </a:solidFill>
                <a:latin typeface="Arial" charset="0"/>
              </a:rPr>
              <a:t>]</a:t>
            </a:r>
            <a:r>
              <a:rPr lang="fr-FR" altLang="fr-FR" sz="1400" dirty="0" smtClean="0">
                <a:solidFill>
                  <a:prstClr val="black"/>
                </a:solidFill>
                <a:latin typeface="Arial Unicode MS"/>
                <a:ea typeface="Arial Unicode MS"/>
                <a:cs typeface="Arial Unicode MS"/>
              </a:rPr>
              <a:t>Ⓜ</a:t>
            </a:r>
            <a:r>
              <a:rPr lang="fr-FR" altLang="fr-FR" sz="1400" dirty="0" smtClean="0">
                <a:solidFill>
                  <a:prstClr val="black"/>
                </a:solidFill>
                <a:latin typeface="Arial Unicode MS"/>
                <a:ea typeface="Arial Unicode MS"/>
                <a:cs typeface="Arial Unicode MS"/>
                <a:sym typeface="Wingdings 3"/>
              </a:rPr>
              <a:t></a:t>
            </a:r>
            <a:endParaRPr lang="fr-FR" altLang="fr-FR" sz="1400" dirty="0">
              <a:solidFill>
                <a:prstClr val="black"/>
              </a:solidFill>
              <a:latin typeface="Arial" charset="0"/>
            </a:endParaRPr>
          </a:p>
        </p:txBody>
      </p:sp>
      <p:sp>
        <p:nvSpPr>
          <p:cNvPr id="100" name="Rectangle 11"/>
          <p:cNvSpPr>
            <a:spLocks noChangeArrowheads="1"/>
          </p:cNvSpPr>
          <p:nvPr/>
        </p:nvSpPr>
        <p:spPr bwMode="auto">
          <a:xfrm>
            <a:off x="2659575" y="2553020"/>
            <a:ext cx="761427"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Symbol" pitchFamily="18" charset="2"/>
                <a:sym typeface="Symbol"/>
              </a:rPr>
              <a:t></a:t>
            </a:r>
            <a:r>
              <a:rPr lang="fr-FR" altLang="fr-FR" sz="1400" dirty="0" smtClean="0">
                <a:solidFill>
                  <a:prstClr val="black"/>
                </a:solidFill>
                <a:latin typeface="Arial" charset="0"/>
                <a:sym typeface="Symbol"/>
              </a:rPr>
              <a:t>0,2</a:t>
            </a:r>
            <a:r>
              <a:rPr lang="fr-FR" altLang="fr-FR" sz="1400" dirty="0" smtClean="0">
                <a:solidFill>
                  <a:prstClr val="black"/>
                </a:solidFill>
                <a:latin typeface="Arial Unicode MS"/>
                <a:ea typeface="Arial Unicode MS"/>
                <a:cs typeface="Arial Unicode MS"/>
              </a:rPr>
              <a:t>Ⓖ</a:t>
            </a:r>
            <a:endParaRPr lang="fr-FR" altLang="fr-FR" sz="1400" dirty="0">
              <a:solidFill>
                <a:prstClr val="black"/>
              </a:solidFill>
              <a:latin typeface="Arial" charset="0"/>
            </a:endParaRPr>
          </a:p>
        </p:txBody>
      </p:sp>
      <p:sp>
        <p:nvSpPr>
          <p:cNvPr id="101" name="Rectangle 38"/>
          <p:cNvSpPr>
            <a:spLocks noChangeArrowheads="1"/>
          </p:cNvSpPr>
          <p:nvPr/>
        </p:nvSpPr>
        <p:spPr bwMode="auto">
          <a:xfrm>
            <a:off x="2376999" y="2553020"/>
            <a:ext cx="3307880" cy="2984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02" name="Line 39"/>
          <p:cNvSpPr>
            <a:spLocks noChangeShapeType="1"/>
          </p:cNvSpPr>
          <p:nvPr/>
        </p:nvSpPr>
        <p:spPr bwMode="auto">
          <a:xfrm>
            <a:off x="2675450" y="25530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03" name="Line 40"/>
          <p:cNvSpPr>
            <a:spLocks noChangeShapeType="1"/>
          </p:cNvSpPr>
          <p:nvPr/>
        </p:nvSpPr>
        <p:spPr bwMode="auto">
          <a:xfrm>
            <a:off x="3400937" y="25530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nvGrpSpPr>
          <p:cNvPr id="104" name="Group 615"/>
          <p:cNvGrpSpPr>
            <a:grpSpLocks/>
          </p:cNvGrpSpPr>
          <p:nvPr/>
        </p:nvGrpSpPr>
        <p:grpSpPr bwMode="auto">
          <a:xfrm>
            <a:off x="2430975" y="2610170"/>
            <a:ext cx="190500" cy="190500"/>
            <a:chOff x="4360" y="1124"/>
            <a:chExt cx="120" cy="120"/>
          </a:xfrm>
        </p:grpSpPr>
        <p:sp>
          <p:nvSpPr>
            <p:cNvPr id="105" name="Oval 616"/>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106" name="Line 617"/>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07" name="Line 618"/>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grpSp>
      <p:sp>
        <p:nvSpPr>
          <p:cNvPr id="108" name="Line 40"/>
          <p:cNvSpPr>
            <a:spLocks noChangeShapeType="1"/>
          </p:cNvSpPr>
          <p:nvPr/>
        </p:nvSpPr>
        <p:spPr bwMode="auto">
          <a:xfrm>
            <a:off x="3686687" y="25530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09" name="Line 40"/>
          <p:cNvSpPr>
            <a:spLocks noChangeShapeType="1"/>
          </p:cNvSpPr>
          <p:nvPr/>
        </p:nvSpPr>
        <p:spPr bwMode="auto">
          <a:xfrm>
            <a:off x="4620137" y="255302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110" name="Connecteur droit avec flèche 109"/>
          <p:cNvCxnSpPr/>
          <p:nvPr/>
        </p:nvCxnSpPr>
        <p:spPr>
          <a:xfrm flipH="1" flipV="1">
            <a:off x="2128088" y="1761193"/>
            <a:ext cx="110082" cy="94422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1" name="Connecteur droit 110"/>
          <p:cNvCxnSpPr/>
          <p:nvPr/>
        </p:nvCxnSpPr>
        <p:spPr>
          <a:xfrm>
            <a:off x="2238170" y="2702245"/>
            <a:ext cx="138829"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2" name="Rectangle 1159"/>
          <p:cNvSpPr>
            <a:spLocks noChangeArrowheads="1"/>
          </p:cNvSpPr>
          <p:nvPr/>
        </p:nvSpPr>
        <p:spPr bwMode="auto">
          <a:xfrm rot="5400000">
            <a:off x="6095248" y="2432941"/>
            <a:ext cx="292100" cy="541337"/>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latin typeface="Arial Unicode MS" pitchFamily="34" charset="-128"/>
            </a:endParaRPr>
          </a:p>
        </p:txBody>
      </p:sp>
      <p:sp>
        <p:nvSpPr>
          <p:cNvPr id="113" name="Rectangle 1162"/>
          <p:cNvSpPr>
            <a:spLocks noChangeArrowheads="1"/>
          </p:cNvSpPr>
          <p:nvPr/>
        </p:nvSpPr>
        <p:spPr bwMode="auto">
          <a:xfrm>
            <a:off x="6196054" y="2551210"/>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P</a:t>
            </a:r>
            <a:endParaRPr lang="fr-FR" altLang="fr-FR" sz="1400" dirty="0">
              <a:latin typeface="Arial" charset="0"/>
            </a:endParaRPr>
          </a:p>
        </p:txBody>
      </p:sp>
      <p:sp>
        <p:nvSpPr>
          <p:cNvPr id="114" name="Line 1200"/>
          <p:cNvSpPr>
            <a:spLocks noChangeShapeType="1"/>
          </p:cNvSpPr>
          <p:nvPr/>
        </p:nvSpPr>
        <p:spPr bwMode="auto">
          <a:xfrm rot="5400000">
            <a:off x="6112710" y="2704404"/>
            <a:ext cx="28098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cxnSp>
        <p:nvCxnSpPr>
          <p:cNvPr id="115" name="Connecteur droit avec flèche 27"/>
          <p:cNvCxnSpPr>
            <a:cxnSpLocks noChangeShapeType="1"/>
            <a:stCxn id="112" idx="2"/>
          </p:cNvCxnSpPr>
          <p:nvPr/>
        </p:nvCxnSpPr>
        <p:spPr bwMode="auto">
          <a:xfrm flipH="1">
            <a:off x="5684879" y="2703610"/>
            <a:ext cx="285751" cy="0"/>
          </a:xfrm>
          <a:prstGeom prst="straightConnector1">
            <a:avLst/>
          </a:prstGeom>
          <a:noFill/>
          <a:ln w="9525" algn="ctr">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16" name="Group 833"/>
          <p:cNvGrpSpPr>
            <a:grpSpLocks/>
          </p:cNvGrpSpPr>
          <p:nvPr/>
        </p:nvGrpSpPr>
        <p:grpSpPr bwMode="auto">
          <a:xfrm>
            <a:off x="6037304" y="2615853"/>
            <a:ext cx="152400" cy="152400"/>
            <a:chOff x="480" y="1968"/>
            <a:chExt cx="96" cy="96"/>
          </a:xfrm>
        </p:grpSpPr>
        <p:sp>
          <p:nvSpPr>
            <p:cNvPr id="117" name="Line 834"/>
            <p:cNvSpPr>
              <a:spLocks noChangeShapeType="1"/>
            </p:cNvSpPr>
            <p:nvPr/>
          </p:nvSpPr>
          <p:spPr bwMode="auto">
            <a:xfrm>
              <a:off x="480" y="2064"/>
              <a:ext cx="96"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8" name="Line 835"/>
            <p:cNvSpPr>
              <a:spLocks noChangeShapeType="1"/>
            </p:cNvSpPr>
            <p:nvPr/>
          </p:nvSpPr>
          <p:spPr bwMode="auto">
            <a:xfrm>
              <a:off x="528" y="1968"/>
              <a:ext cx="0" cy="96"/>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9" name="ZoneTexte 118"/>
          <p:cNvSpPr txBox="1"/>
          <p:nvPr/>
        </p:nvSpPr>
        <p:spPr>
          <a:xfrm>
            <a:off x="467603" y="2402612"/>
            <a:ext cx="1497718" cy="369332"/>
          </a:xfrm>
          <a:prstGeom prst="rect">
            <a:avLst/>
          </a:prstGeom>
          <a:noFill/>
        </p:spPr>
        <p:txBody>
          <a:bodyPr wrap="none" rtlCol="0">
            <a:spAutoFit/>
          </a:bodyPr>
          <a:lstStyle/>
          <a:p>
            <a:r>
              <a:rPr lang="fr-FR" dirty="0" smtClean="0">
                <a:solidFill>
                  <a:srgbClr val="FF0000"/>
                </a:solidFill>
              </a:rPr>
              <a:t>HORS NORME</a:t>
            </a:r>
            <a:endParaRPr lang="fr-FR" dirty="0">
              <a:solidFill>
                <a:srgbClr val="FF0000"/>
              </a:solidFill>
            </a:endParaRPr>
          </a:p>
        </p:txBody>
      </p:sp>
      <p:cxnSp>
        <p:nvCxnSpPr>
          <p:cNvPr id="120" name="Connecteur droit avec flèche 119"/>
          <p:cNvCxnSpPr/>
          <p:nvPr/>
        </p:nvCxnSpPr>
        <p:spPr>
          <a:xfrm rot="5400000" flipH="1" flipV="1">
            <a:off x="2010887" y="2504695"/>
            <a:ext cx="0" cy="22134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1" name="Rectangle 59"/>
          <p:cNvSpPr>
            <a:spLocks noChangeArrowheads="1"/>
          </p:cNvSpPr>
          <p:nvPr/>
        </p:nvSpPr>
        <p:spPr bwMode="auto">
          <a:xfrm>
            <a:off x="146716" y="82885"/>
            <a:ext cx="497411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2400" b="1" dirty="0" smtClean="0">
                <a:latin typeface="Arial" charset="0"/>
              </a:rPr>
              <a:t>TERTIAIRE DANS UNE LUMIERE</a:t>
            </a:r>
            <a:endParaRPr lang="fr-FR" altLang="fr-FR" sz="2400" b="1" dirty="0">
              <a:latin typeface="Arial" charset="0"/>
            </a:endParaRPr>
          </a:p>
        </p:txBody>
      </p:sp>
      <p:sp>
        <p:nvSpPr>
          <p:cNvPr id="25" name="ZoneTexte 24"/>
          <p:cNvSpPr txBox="1"/>
          <p:nvPr/>
        </p:nvSpPr>
        <p:spPr>
          <a:xfrm>
            <a:off x="3463066" y="3097573"/>
            <a:ext cx="3755131" cy="369332"/>
          </a:xfrm>
          <a:prstGeom prst="rect">
            <a:avLst/>
          </a:prstGeom>
          <a:noFill/>
        </p:spPr>
        <p:txBody>
          <a:bodyPr wrap="none" rtlCol="0">
            <a:spAutoFit/>
          </a:bodyPr>
          <a:lstStyle/>
          <a:p>
            <a:r>
              <a:rPr lang="fr-FR" i="1" dirty="0" smtClean="0">
                <a:solidFill>
                  <a:srgbClr val="0070C0"/>
                </a:solidFill>
              </a:rPr>
              <a:t>Libération de la contrainte de position</a:t>
            </a:r>
            <a:endParaRPr lang="fr-FR" i="1" dirty="0">
              <a:solidFill>
                <a:srgbClr val="0070C0"/>
              </a:solidFill>
            </a:endParaRPr>
          </a:p>
        </p:txBody>
      </p:sp>
      <p:cxnSp>
        <p:nvCxnSpPr>
          <p:cNvPr id="69" name="Connecteur droit avec flèche 68"/>
          <p:cNvCxnSpPr>
            <a:stCxn id="25" idx="0"/>
          </p:cNvCxnSpPr>
          <p:nvPr/>
        </p:nvCxnSpPr>
        <p:spPr>
          <a:xfrm flipH="1" flipV="1">
            <a:off x="5340631" y="2866524"/>
            <a:ext cx="1" cy="23104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8" name="ZoneTexte 157"/>
          <p:cNvSpPr txBox="1"/>
          <p:nvPr/>
        </p:nvSpPr>
        <p:spPr>
          <a:xfrm>
            <a:off x="6975839" y="1694102"/>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(1)</a:t>
            </a:r>
            <a:endParaRPr lang="fr-FR" sz="1200" dirty="0">
              <a:latin typeface="Arial" panose="020B0604020202020204" pitchFamily="34" charset="0"/>
              <a:cs typeface="Arial" panose="020B0604020202020204" pitchFamily="34" charset="0"/>
            </a:endParaRPr>
          </a:p>
        </p:txBody>
      </p:sp>
      <p:sp>
        <p:nvSpPr>
          <p:cNvPr id="159" name="ZoneTexte 158"/>
          <p:cNvSpPr txBox="1"/>
          <p:nvPr/>
        </p:nvSpPr>
        <p:spPr>
          <a:xfrm>
            <a:off x="6566687" y="2567899"/>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(2)</a:t>
            </a:r>
            <a:endParaRPr lang="fr-FR" sz="1200" dirty="0">
              <a:latin typeface="Arial" panose="020B0604020202020204" pitchFamily="34" charset="0"/>
              <a:cs typeface="Arial" panose="020B0604020202020204" pitchFamily="34" charset="0"/>
            </a:endParaRPr>
          </a:p>
        </p:txBody>
      </p:sp>
      <p:sp>
        <p:nvSpPr>
          <p:cNvPr id="124" name="Freeform 2"/>
          <p:cNvSpPr>
            <a:spLocks/>
          </p:cNvSpPr>
          <p:nvPr/>
        </p:nvSpPr>
        <p:spPr bwMode="auto">
          <a:xfrm>
            <a:off x="5129030" y="4208617"/>
            <a:ext cx="2465608" cy="1437969"/>
          </a:xfrm>
          <a:custGeom>
            <a:avLst/>
            <a:gdLst>
              <a:gd name="T0" fmla="*/ 2147483647 w 1911"/>
              <a:gd name="T1" fmla="*/ 2147483647 h 934"/>
              <a:gd name="T2" fmla="*/ 2147483647 w 1911"/>
              <a:gd name="T3" fmla="*/ 2147483647 h 934"/>
              <a:gd name="T4" fmla="*/ 2147483647 w 1911"/>
              <a:gd name="T5" fmla="*/ 2147483647 h 934"/>
              <a:gd name="T6" fmla="*/ 2147483647 w 1911"/>
              <a:gd name="T7" fmla="*/ 2147483647 h 934"/>
              <a:gd name="T8" fmla="*/ 2147483647 w 1911"/>
              <a:gd name="T9" fmla="*/ 2147483647 h 934"/>
              <a:gd name="T10" fmla="*/ 2147483647 w 1911"/>
              <a:gd name="T11" fmla="*/ 2147483647 h 934"/>
              <a:gd name="T12" fmla="*/ 2147483647 w 1911"/>
              <a:gd name="T13" fmla="*/ 2147483647 h 934"/>
              <a:gd name="T14" fmla="*/ 2147483647 w 1911"/>
              <a:gd name="T15" fmla="*/ 2147483647 h 934"/>
              <a:gd name="T16" fmla="*/ 2147483647 w 1911"/>
              <a:gd name="T17" fmla="*/ 2147483647 h 934"/>
              <a:gd name="T18" fmla="*/ 2147483647 w 1911"/>
              <a:gd name="T19" fmla="*/ 2147483647 h 934"/>
              <a:gd name="T20" fmla="*/ 2147483647 w 1911"/>
              <a:gd name="T21" fmla="*/ 2147483647 h 934"/>
              <a:gd name="T22" fmla="*/ 2147483647 w 1911"/>
              <a:gd name="T23" fmla="*/ 2147483647 h 934"/>
              <a:gd name="T24" fmla="*/ 2147483647 w 1911"/>
              <a:gd name="T25" fmla="*/ 2147483647 h 934"/>
              <a:gd name="T26" fmla="*/ 2147483647 w 1911"/>
              <a:gd name="T27" fmla="*/ 2147483647 h 934"/>
              <a:gd name="T28" fmla="*/ 2147483647 w 1911"/>
              <a:gd name="T29" fmla="*/ 2147483647 h 934"/>
              <a:gd name="T30" fmla="*/ 2147483647 w 1911"/>
              <a:gd name="T31" fmla="*/ 2147483647 h 934"/>
              <a:gd name="T32" fmla="*/ 2147483647 w 1911"/>
              <a:gd name="T33" fmla="*/ 2147483647 h 934"/>
              <a:gd name="T34" fmla="*/ 2147483647 w 1911"/>
              <a:gd name="T35" fmla="*/ 2147483647 h 934"/>
              <a:gd name="T36" fmla="*/ 2147483647 w 1911"/>
              <a:gd name="T37" fmla="*/ 2147483647 h 9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connsiteX0" fmla="*/ 78 w 9581"/>
              <a:gd name="connsiteY0" fmla="*/ 521 h 9943"/>
              <a:gd name="connsiteX1" fmla="*/ 732 w 9581"/>
              <a:gd name="connsiteY1" fmla="*/ 104 h 9943"/>
              <a:gd name="connsiteX2" fmla="*/ 3260 w 9581"/>
              <a:gd name="connsiteY2" fmla="*/ 521 h 9943"/>
              <a:gd name="connsiteX3" fmla="*/ 4688 w 9581"/>
              <a:gd name="connsiteY3" fmla="*/ 18 h 9943"/>
              <a:gd name="connsiteX4" fmla="*/ 8859 w 9581"/>
              <a:gd name="connsiteY4" fmla="*/ 218 h 9943"/>
              <a:gd name="connsiteX5" fmla="*/ 9419 w 9581"/>
              <a:gd name="connsiteY5" fmla="*/ 1185 h 9943"/>
              <a:gd name="connsiteX6" fmla="*/ 9581 w 9581"/>
              <a:gd name="connsiteY6" fmla="*/ 7363 h 9943"/>
              <a:gd name="connsiteX7" fmla="*/ 9455 w 9581"/>
              <a:gd name="connsiteY7" fmla="*/ 9033 h 9943"/>
              <a:gd name="connsiteX8" fmla="*/ 9089 w 9581"/>
              <a:gd name="connsiteY8" fmla="*/ 9697 h 9943"/>
              <a:gd name="connsiteX9" fmla="*/ 6687 w 9581"/>
              <a:gd name="connsiteY9" fmla="*/ 9365 h 9943"/>
              <a:gd name="connsiteX10" fmla="*/ 5259 w 9581"/>
              <a:gd name="connsiteY10" fmla="*/ 9943 h 9943"/>
              <a:gd name="connsiteX11" fmla="*/ 2606 w 9581"/>
              <a:gd name="connsiteY11" fmla="*/ 9440 h 9943"/>
              <a:gd name="connsiteX12" fmla="*/ 1627 w 9581"/>
              <a:gd name="connsiteY12" fmla="*/ 9697 h 9943"/>
              <a:gd name="connsiteX13" fmla="*/ 690 w 9581"/>
              <a:gd name="connsiteY13" fmla="*/ 9858 h 9943"/>
              <a:gd name="connsiteX14" fmla="*/ 162 w 9581"/>
              <a:gd name="connsiteY14" fmla="*/ 8947 h 9943"/>
              <a:gd name="connsiteX15" fmla="*/ 0 w 9581"/>
              <a:gd name="connsiteY15" fmla="*/ 6025 h 9943"/>
              <a:gd name="connsiteX16" fmla="*/ 162 w 9581"/>
              <a:gd name="connsiteY16" fmla="*/ 3690 h 9943"/>
              <a:gd name="connsiteX17" fmla="*/ 36 w 9581"/>
              <a:gd name="connsiteY17" fmla="*/ 2020 h 9943"/>
              <a:gd name="connsiteX18" fmla="*/ 78 w 9581"/>
              <a:gd name="connsiteY18" fmla="*/ 521 h 9943"/>
              <a:gd name="connsiteX0" fmla="*/ 81 w 10000"/>
              <a:gd name="connsiteY0" fmla="*/ 524 h 10000"/>
              <a:gd name="connsiteX1" fmla="*/ 764 w 10000"/>
              <a:gd name="connsiteY1" fmla="*/ 105 h 10000"/>
              <a:gd name="connsiteX2" fmla="*/ 3403 w 10000"/>
              <a:gd name="connsiteY2" fmla="*/ 524 h 10000"/>
              <a:gd name="connsiteX3" fmla="*/ 4893 w 10000"/>
              <a:gd name="connsiteY3" fmla="*/ 18 h 10000"/>
              <a:gd name="connsiteX4" fmla="*/ 9246 w 10000"/>
              <a:gd name="connsiteY4" fmla="*/ 219 h 10000"/>
              <a:gd name="connsiteX5" fmla="*/ 9831 w 10000"/>
              <a:gd name="connsiteY5" fmla="*/ 1192 h 10000"/>
              <a:gd name="connsiteX6" fmla="*/ 10000 w 10000"/>
              <a:gd name="connsiteY6" fmla="*/ 7405 h 10000"/>
              <a:gd name="connsiteX7" fmla="*/ 9868 w 10000"/>
              <a:gd name="connsiteY7" fmla="*/ 9085 h 10000"/>
              <a:gd name="connsiteX8" fmla="*/ 9486 w 10000"/>
              <a:gd name="connsiteY8" fmla="*/ 9753 h 10000"/>
              <a:gd name="connsiteX9" fmla="*/ 6979 w 10000"/>
              <a:gd name="connsiteY9" fmla="*/ 9419 h 10000"/>
              <a:gd name="connsiteX10" fmla="*/ 5489 w 10000"/>
              <a:gd name="connsiteY10" fmla="*/ 10000 h 10000"/>
              <a:gd name="connsiteX11" fmla="*/ 2720 w 10000"/>
              <a:gd name="connsiteY11" fmla="*/ 9494 h 10000"/>
              <a:gd name="connsiteX12" fmla="*/ 1698 w 10000"/>
              <a:gd name="connsiteY12" fmla="*/ 9753 h 10000"/>
              <a:gd name="connsiteX13" fmla="*/ 720 w 10000"/>
              <a:gd name="connsiteY13" fmla="*/ 9915 h 10000"/>
              <a:gd name="connsiteX14" fmla="*/ 169 w 10000"/>
              <a:gd name="connsiteY14" fmla="*/ 8998 h 10000"/>
              <a:gd name="connsiteX15" fmla="*/ 0 w 10000"/>
              <a:gd name="connsiteY15" fmla="*/ 6060 h 10000"/>
              <a:gd name="connsiteX16" fmla="*/ 169 w 10000"/>
              <a:gd name="connsiteY16" fmla="*/ 3711 h 10000"/>
              <a:gd name="connsiteX17" fmla="*/ 38 w 10000"/>
              <a:gd name="connsiteY17" fmla="*/ 2032 h 10000"/>
              <a:gd name="connsiteX18" fmla="*/ 81 w 10000"/>
              <a:gd name="connsiteY18" fmla="*/ 52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81" y="524"/>
                </a:moveTo>
                <a:cubicBezTo>
                  <a:pt x="201" y="201"/>
                  <a:pt x="213" y="105"/>
                  <a:pt x="764" y="105"/>
                </a:cubicBezTo>
                <a:cubicBezTo>
                  <a:pt x="1316" y="105"/>
                  <a:pt x="2714" y="535"/>
                  <a:pt x="3403" y="524"/>
                </a:cubicBezTo>
                <a:cubicBezTo>
                  <a:pt x="4090" y="514"/>
                  <a:pt x="3919" y="68"/>
                  <a:pt x="4893" y="18"/>
                </a:cubicBezTo>
                <a:cubicBezTo>
                  <a:pt x="5867" y="-32"/>
                  <a:pt x="8749" y="25"/>
                  <a:pt x="9246" y="219"/>
                </a:cubicBezTo>
                <a:cubicBezTo>
                  <a:pt x="9743" y="413"/>
                  <a:pt x="9706" y="-6"/>
                  <a:pt x="9831" y="1192"/>
                </a:cubicBezTo>
                <a:cubicBezTo>
                  <a:pt x="9956" y="2390"/>
                  <a:pt x="9995" y="6092"/>
                  <a:pt x="10000" y="7405"/>
                </a:cubicBezTo>
                <a:cubicBezTo>
                  <a:pt x="10005" y="8719"/>
                  <a:pt x="9956" y="8698"/>
                  <a:pt x="9868" y="9085"/>
                </a:cubicBezTo>
                <a:cubicBezTo>
                  <a:pt x="9782" y="9473"/>
                  <a:pt x="9968" y="9698"/>
                  <a:pt x="9486" y="9753"/>
                </a:cubicBezTo>
                <a:cubicBezTo>
                  <a:pt x="9006" y="9806"/>
                  <a:pt x="7646" y="9375"/>
                  <a:pt x="6979" y="9419"/>
                </a:cubicBezTo>
                <a:cubicBezTo>
                  <a:pt x="6314" y="9462"/>
                  <a:pt x="6199" y="9989"/>
                  <a:pt x="5489" y="10000"/>
                </a:cubicBezTo>
                <a:cubicBezTo>
                  <a:pt x="4778" y="10011"/>
                  <a:pt x="3354" y="9537"/>
                  <a:pt x="2720" y="9494"/>
                </a:cubicBezTo>
                <a:cubicBezTo>
                  <a:pt x="2086" y="9451"/>
                  <a:pt x="2031" y="9688"/>
                  <a:pt x="1698" y="9753"/>
                </a:cubicBezTo>
                <a:cubicBezTo>
                  <a:pt x="1365" y="9817"/>
                  <a:pt x="972" y="10043"/>
                  <a:pt x="720" y="9915"/>
                </a:cubicBezTo>
                <a:cubicBezTo>
                  <a:pt x="470" y="9785"/>
                  <a:pt x="289" y="9645"/>
                  <a:pt x="169" y="8998"/>
                </a:cubicBezTo>
                <a:cubicBezTo>
                  <a:pt x="49" y="8353"/>
                  <a:pt x="0" y="6942"/>
                  <a:pt x="0" y="6060"/>
                </a:cubicBezTo>
                <a:cubicBezTo>
                  <a:pt x="0" y="5177"/>
                  <a:pt x="164" y="4379"/>
                  <a:pt x="169" y="3711"/>
                </a:cubicBezTo>
                <a:cubicBezTo>
                  <a:pt x="174" y="3044"/>
                  <a:pt x="54" y="2560"/>
                  <a:pt x="38" y="2032"/>
                </a:cubicBezTo>
                <a:cubicBezTo>
                  <a:pt x="22" y="1505"/>
                  <a:pt x="-39" y="848"/>
                  <a:pt x="81" y="524"/>
                </a:cubicBezTo>
                <a:close/>
              </a:path>
            </a:pathLst>
          </a:custGeom>
          <a:solidFill>
            <a:srgbClr val="FFFF99"/>
          </a:solidFill>
          <a:ln w="28575" cmpd="sng">
            <a:solidFill>
              <a:schemeClr val="tx1"/>
            </a:solidFill>
            <a:round/>
            <a:headEnd/>
            <a:tailEnd/>
          </a:ln>
          <a:effectLst/>
          <a:extLst/>
        </p:spPr>
        <p:txBody>
          <a:bodyPr wrap="none" anchor="ctr"/>
          <a:lstStyle/>
          <a:p>
            <a:endParaRPr lang="fr-FR">
              <a:solidFill>
                <a:prstClr val="black"/>
              </a:solidFill>
            </a:endParaRPr>
          </a:p>
        </p:txBody>
      </p:sp>
      <p:sp>
        <p:nvSpPr>
          <p:cNvPr id="125" name="Freeform 41"/>
          <p:cNvSpPr>
            <a:spLocks/>
          </p:cNvSpPr>
          <p:nvPr/>
        </p:nvSpPr>
        <p:spPr bwMode="auto">
          <a:xfrm>
            <a:off x="5356613" y="4578067"/>
            <a:ext cx="641350" cy="647700"/>
          </a:xfrm>
          <a:custGeom>
            <a:avLst/>
            <a:gdLst>
              <a:gd name="T0" fmla="*/ 2147483647 w 404"/>
              <a:gd name="T1" fmla="*/ 2147483647 h 408"/>
              <a:gd name="T2" fmla="*/ 2147483647 w 404"/>
              <a:gd name="T3" fmla="*/ 2147483647 h 408"/>
              <a:gd name="T4" fmla="*/ 2147483647 w 404"/>
              <a:gd name="T5" fmla="*/ 2147483647 h 408"/>
              <a:gd name="T6" fmla="*/ 2147483647 w 404"/>
              <a:gd name="T7" fmla="*/ 2147483647 h 408"/>
              <a:gd name="T8" fmla="*/ 2147483647 w 404"/>
              <a:gd name="T9" fmla="*/ 2147483647 h 408"/>
              <a:gd name="T10" fmla="*/ 2147483647 w 404"/>
              <a:gd name="T11" fmla="*/ 2147483647 h 408"/>
              <a:gd name="T12" fmla="*/ 2147483647 w 404"/>
              <a:gd name="T13" fmla="*/ 2147483647 h 408"/>
              <a:gd name="T14" fmla="*/ 2147483647 w 404"/>
              <a:gd name="T15" fmla="*/ 2147483647 h 408"/>
              <a:gd name="T16" fmla="*/ 2147483647 w 404"/>
              <a:gd name="T17" fmla="*/ 2147483647 h 408"/>
              <a:gd name="T18" fmla="*/ 2147483647 w 404"/>
              <a:gd name="T19" fmla="*/ 2147483647 h 408"/>
              <a:gd name="T20" fmla="*/ 2147483647 w 404"/>
              <a:gd name="T21" fmla="*/ 2147483647 h 408"/>
              <a:gd name="T22" fmla="*/ 2147483647 w 404"/>
              <a:gd name="T23" fmla="*/ 2147483647 h 408"/>
              <a:gd name="T24" fmla="*/ 2147483647 w 404"/>
              <a:gd name="T25" fmla="*/ 2147483647 h 408"/>
              <a:gd name="T26" fmla="*/ 2147483647 w 404"/>
              <a:gd name="T27" fmla="*/ 2147483647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4" h="408">
                <a:moveTo>
                  <a:pt x="64" y="57"/>
                </a:moveTo>
                <a:cubicBezTo>
                  <a:pt x="39" y="78"/>
                  <a:pt x="18" y="97"/>
                  <a:pt x="9" y="127"/>
                </a:cubicBezTo>
                <a:cubicBezTo>
                  <a:pt x="0" y="157"/>
                  <a:pt x="9" y="204"/>
                  <a:pt x="9" y="236"/>
                </a:cubicBezTo>
                <a:cubicBezTo>
                  <a:pt x="9" y="268"/>
                  <a:pt x="3" y="297"/>
                  <a:pt x="9" y="322"/>
                </a:cubicBezTo>
                <a:cubicBezTo>
                  <a:pt x="15" y="347"/>
                  <a:pt x="18" y="371"/>
                  <a:pt x="48" y="385"/>
                </a:cubicBezTo>
                <a:cubicBezTo>
                  <a:pt x="78" y="399"/>
                  <a:pt x="141" y="408"/>
                  <a:pt x="188" y="408"/>
                </a:cubicBezTo>
                <a:cubicBezTo>
                  <a:pt x="235" y="408"/>
                  <a:pt x="296" y="403"/>
                  <a:pt x="329" y="385"/>
                </a:cubicBezTo>
                <a:cubicBezTo>
                  <a:pt x="362" y="367"/>
                  <a:pt x="373" y="328"/>
                  <a:pt x="383" y="299"/>
                </a:cubicBezTo>
                <a:cubicBezTo>
                  <a:pt x="393" y="270"/>
                  <a:pt x="388" y="242"/>
                  <a:pt x="391" y="213"/>
                </a:cubicBezTo>
                <a:cubicBezTo>
                  <a:pt x="394" y="184"/>
                  <a:pt x="404" y="150"/>
                  <a:pt x="399" y="127"/>
                </a:cubicBezTo>
                <a:cubicBezTo>
                  <a:pt x="394" y="104"/>
                  <a:pt x="379" y="91"/>
                  <a:pt x="360" y="73"/>
                </a:cubicBezTo>
                <a:cubicBezTo>
                  <a:pt x="341" y="55"/>
                  <a:pt x="316" y="30"/>
                  <a:pt x="282" y="18"/>
                </a:cubicBezTo>
                <a:cubicBezTo>
                  <a:pt x="248" y="6"/>
                  <a:pt x="191" y="0"/>
                  <a:pt x="157" y="3"/>
                </a:cubicBezTo>
                <a:cubicBezTo>
                  <a:pt x="123" y="6"/>
                  <a:pt x="89" y="36"/>
                  <a:pt x="64" y="57"/>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26" name="Freeform 42"/>
          <p:cNvSpPr>
            <a:spLocks/>
          </p:cNvSpPr>
          <p:nvPr/>
        </p:nvSpPr>
        <p:spPr bwMode="auto">
          <a:xfrm flipV="1">
            <a:off x="7089223" y="4818990"/>
            <a:ext cx="396875" cy="373063"/>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27" name="Oval 43"/>
          <p:cNvSpPr>
            <a:spLocks noChangeArrowheads="1"/>
          </p:cNvSpPr>
          <p:nvPr/>
        </p:nvSpPr>
        <p:spPr bwMode="auto">
          <a:xfrm>
            <a:off x="5360804" y="4617755"/>
            <a:ext cx="648000" cy="648000"/>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29" name="Line 45"/>
          <p:cNvSpPr>
            <a:spLocks noChangeShapeType="1"/>
          </p:cNvSpPr>
          <p:nvPr/>
        </p:nvSpPr>
        <p:spPr bwMode="auto">
          <a:xfrm>
            <a:off x="5659254" y="4563780"/>
            <a:ext cx="0" cy="14827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30" name="Line 46"/>
          <p:cNvSpPr>
            <a:spLocks noChangeShapeType="1"/>
          </p:cNvSpPr>
          <p:nvPr/>
        </p:nvSpPr>
        <p:spPr bwMode="auto">
          <a:xfrm>
            <a:off x="7181666" y="4523949"/>
            <a:ext cx="0" cy="153208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31" name="Rectangle 48"/>
          <p:cNvSpPr>
            <a:spLocks noChangeArrowheads="1"/>
          </p:cNvSpPr>
          <p:nvPr/>
        </p:nvSpPr>
        <p:spPr bwMode="auto">
          <a:xfrm>
            <a:off x="6251391" y="5697826"/>
            <a:ext cx="346075" cy="2603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32" name="Oval 49"/>
          <p:cNvSpPr>
            <a:spLocks noChangeArrowheads="1"/>
          </p:cNvSpPr>
          <p:nvPr/>
        </p:nvSpPr>
        <p:spPr bwMode="auto">
          <a:xfrm>
            <a:off x="7107534" y="4837413"/>
            <a:ext cx="333375" cy="333375"/>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33" name="Line 51"/>
          <p:cNvSpPr>
            <a:spLocks noChangeShapeType="1"/>
          </p:cNvSpPr>
          <p:nvPr/>
        </p:nvSpPr>
        <p:spPr bwMode="auto">
          <a:xfrm>
            <a:off x="5654491" y="6005230"/>
            <a:ext cx="1522413"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34" name="Line 53"/>
          <p:cNvSpPr>
            <a:spLocks noChangeShapeType="1"/>
          </p:cNvSpPr>
          <p:nvPr/>
        </p:nvSpPr>
        <p:spPr bwMode="auto">
          <a:xfrm>
            <a:off x="5157288" y="4069630"/>
            <a:ext cx="253564" cy="2917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35" name="Line 55"/>
          <p:cNvSpPr>
            <a:spLocks noChangeShapeType="1"/>
          </p:cNvSpPr>
          <p:nvPr/>
        </p:nvSpPr>
        <p:spPr bwMode="auto">
          <a:xfrm flipH="1">
            <a:off x="5664016" y="4060141"/>
            <a:ext cx="167680" cy="8878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36" name="Line 57"/>
          <p:cNvSpPr>
            <a:spLocks noChangeShapeType="1"/>
          </p:cNvSpPr>
          <p:nvPr/>
        </p:nvSpPr>
        <p:spPr bwMode="auto">
          <a:xfrm>
            <a:off x="6815427" y="4060141"/>
            <a:ext cx="366239" cy="8687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37" name="Text Box 94"/>
          <p:cNvSpPr txBox="1">
            <a:spLocks noChangeArrowheads="1"/>
          </p:cNvSpPr>
          <p:nvPr/>
        </p:nvSpPr>
        <p:spPr bwMode="auto">
          <a:xfrm>
            <a:off x="5013658" y="3792630"/>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a:solidFill>
                  <a:prstClr val="black"/>
                </a:solidFill>
                <a:latin typeface="Arial" charset="0"/>
              </a:rPr>
              <a:t>A</a:t>
            </a:r>
          </a:p>
        </p:txBody>
      </p:sp>
      <p:sp>
        <p:nvSpPr>
          <p:cNvPr id="138" name="Text Box 94"/>
          <p:cNvSpPr txBox="1">
            <a:spLocks noChangeArrowheads="1"/>
          </p:cNvSpPr>
          <p:nvPr/>
        </p:nvSpPr>
        <p:spPr bwMode="auto">
          <a:xfrm>
            <a:off x="5684804" y="3792630"/>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B</a:t>
            </a:r>
            <a:endParaRPr lang="fr-FR" altLang="fr-FR" sz="1200" dirty="0">
              <a:solidFill>
                <a:prstClr val="black"/>
              </a:solidFill>
              <a:latin typeface="Arial" charset="0"/>
            </a:endParaRPr>
          </a:p>
        </p:txBody>
      </p:sp>
      <p:sp>
        <p:nvSpPr>
          <p:cNvPr id="139" name="Text Box 94"/>
          <p:cNvSpPr txBox="1">
            <a:spLocks noChangeArrowheads="1"/>
          </p:cNvSpPr>
          <p:nvPr/>
        </p:nvSpPr>
        <p:spPr bwMode="auto">
          <a:xfrm>
            <a:off x="6610055" y="3792630"/>
            <a:ext cx="295274"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C</a:t>
            </a:r>
            <a:endParaRPr lang="fr-FR" altLang="fr-FR" sz="1200" dirty="0">
              <a:solidFill>
                <a:prstClr val="black"/>
              </a:solidFill>
              <a:latin typeface="Arial" charset="0"/>
            </a:endParaRPr>
          </a:p>
        </p:txBody>
      </p:sp>
      <p:sp>
        <p:nvSpPr>
          <p:cNvPr id="140" name="Freeform 42"/>
          <p:cNvSpPr>
            <a:spLocks/>
          </p:cNvSpPr>
          <p:nvPr/>
        </p:nvSpPr>
        <p:spPr bwMode="auto">
          <a:xfrm>
            <a:off x="6243086" y="4762733"/>
            <a:ext cx="392654" cy="318780"/>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41" name="ZoneTexte 140"/>
          <p:cNvSpPr txBox="1"/>
          <p:nvPr/>
        </p:nvSpPr>
        <p:spPr>
          <a:xfrm>
            <a:off x="6298188" y="5635898"/>
            <a:ext cx="282450" cy="369332"/>
          </a:xfrm>
          <a:prstGeom prst="rect">
            <a:avLst/>
          </a:prstGeom>
          <a:noFill/>
        </p:spPr>
        <p:txBody>
          <a:bodyPr wrap="none" rtlCol="0">
            <a:spAutoFit/>
          </a:bodyPr>
          <a:lstStyle/>
          <a:p>
            <a:r>
              <a:rPr lang="fr-FR" dirty="0" smtClean="0">
                <a:solidFill>
                  <a:prstClr val="black"/>
                </a:solidFill>
              </a:rPr>
              <a:t>L</a:t>
            </a:r>
            <a:endParaRPr lang="fr-FR" dirty="0">
              <a:solidFill>
                <a:prstClr val="black"/>
              </a:solidFill>
            </a:endParaRPr>
          </a:p>
        </p:txBody>
      </p:sp>
      <p:sp>
        <p:nvSpPr>
          <p:cNvPr id="142" name="Line 10"/>
          <p:cNvSpPr>
            <a:spLocks noChangeShapeType="1"/>
          </p:cNvSpPr>
          <p:nvPr/>
        </p:nvSpPr>
        <p:spPr bwMode="auto">
          <a:xfrm rot="7959274" flipH="1" flipV="1">
            <a:off x="7922341" y="4429022"/>
            <a:ext cx="2527" cy="245760"/>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43" name="ZoneTexte 142"/>
          <p:cNvSpPr txBox="1"/>
          <p:nvPr/>
        </p:nvSpPr>
        <p:spPr>
          <a:xfrm rot="2559274">
            <a:off x="7792301" y="4122607"/>
            <a:ext cx="235831" cy="307777"/>
          </a:xfrm>
          <a:prstGeom prst="rect">
            <a:avLst/>
          </a:prstGeom>
          <a:noFill/>
        </p:spPr>
        <p:txBody>
          <a:bodyPr wrap="square" rtlCol="0">
            <a:spAutoFit/>
          </a:bodyPr>
          <a:lstStyle/>
          <a:p>
            <a:r>
              <a:rPr lang="fr-FR" sz="1400" dirty="0" smtClean="0">
                <a:solidFill>
                  <a:prstClr val="black"/>
                </a:solidFill>
                <a:latin typeface="Symbol" panose="05050102010706020507" pitchFamily="18" charset="2"/>
                <a:cs typeface="Arial" panose="020B0604020202020204" pitchFamily="34" charset="0"/>
              </a:rPr>
              <a:t>d</a:t>
            </a:r>
            <a:endParaRPr lang="fr-FR" sz="1400" dirty="0">
              <a:solidFill>
                <a:prstClr val="black"/>
              </a:solidFill>
              <a:latin typeface="Symbol" panose="05050102010706020507" pitchFamily="18" charset="2"/>
              <a:cs typeface="Arial" panose="020B0604020202020204" pitchFamily="34" charset="0"/>
            </a:endParaRPr>
          </a:p>
        </p:txBody>
      </p:sp>
      <p:cxnSp>
        <p:nvCxnSpPr>
          <p:cNvPr id="144" name="Connecteur droit 143"/>
          <p:cNvCxnSpPr>
            <a:stCxn id="142" idx="0"/>
          </p:cNvCxnSpPr>
          <p:nvPr/>
        </p:nvCxnSpPr>
        <p:spPr>
          <a:xfrm flipH="1" flipV="1">
            <a:off x="7541864" y="4201919"/>
            <a:ext cx="290512" cy="26765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5" name="Line 10"/>
          <p:cNvSpPr>
            <a:spLocks noChangeShapeType="1"/>
          </p:cNvSpPr>
          <p:nvPr/>
        </p:nvSpPr>
        <p:spPr bwMode="auto">
          <a:xfrm rot="7959274">
            <a:off x="7680644" y="4243250"/>
            <a:ext cx="0" cy="164649"/>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46" name="Line 46"/>
          <p:cNvSpPr>
            <a:spLocks noChangeShapeType="1"/>
          </p:cNvSpPr>
          <p:nvPr/>
        </p:nvSpPr>
        <p:spPr bwMode="auto">
          <a:xfrm rot="16200000">
            <a:off x="7181881" y="4384780"/>
            <a:ext cx="532365" cy="54232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147" name="Connecteur droit 146"/>
          <p:cNvCxnSpPr>
            <a:stCxn id="136" idx="1"/>
          </p:cNvCxnSpPr>
          <p:nvPr/>
        </p:nvCxnSpPr>
        <p:spPr>
          <a:xfrm flipV="1">
            <a:off x="7181666" y="4248857"/>
            <a:ext cx="1344396" cy="6800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8" name="ZoneTexte 147"/>
          <p:cNvSpPr txBox="1"/>
          <p:nvPr/>
        </p:nvSpPr>
        <p:spPr>
          <a:xfrm>
            <a:off x="8543315" y="4020426"/>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1</a:t>
            </a:r>
            <a:endParaRPr lang="fr-FR" dirty="0">
              <a:solidFill>
                <a:prstClr val="black"/>
              </a:solidFill>
              <a:latin typeface="Arial" panose="020B0604020202020204" pitchFamily="34" charset="0"/>
              <a:cs typeface="Arial" panose="020B0604020202020204" pitchFamily="34" charset="0"/>
            </a:endParaRPr>
          </a:p>
        </p:txBody>
      </p:sp>
      <p:sp>
        <p:nvSpPr>
          <p:cNvPr id="149" name="ZoneTexte 148"/>
          <p:cNvSpPr txBox="1"/>
          <p:nvPr/>
        </p:nvSpPr>
        <p:spPr>
          <a:xfrm>
            <a:off x="8543315" y="4609529"/>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2</a:t>
            </a:r>
            <a:endParaRPr lang="fr-FR" dirty="0">
              <a:solidFill>
                <a:prstClr val="black"/>
              </a:solidFill>
              <a:latin typeface="Arial" panose="020B0604020202020204" pitchFamily="34" charset="0"/>
              <a:cs typeface="Arial" panose="020B0604020202020204" pitchFamily="34" charset="0"/>
            </a:endParaRPr>
          </a:p>
        </p:txBody>
      </p:sp>
      <p:cxnSp>
        <p:nvCxnSpPr>
          <p:cNvPr id="150" name="Connecteur droit 149"/>
          <p:cNvCxnSpPr>
            <a:endCxn id="149" idx="1"/>
          </p:cNvCxnSpPr>
          <p:nvPr/>
        </p:nvCxnSpPr>
        <p:spPr>
          <a:xfrm flipV="1">
            <a:off x="7465829" y="4794195"/>
            <a:ext cx="1077486" cy="16393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51" name="Connecteur droit 150"/>
          <p:cNvCxnSpPr/>
          <p:nvPr/>
        </p:nvCxnSpPr>
        <p:spPr>
          <a:xfrm>
            <a:off x="7274221" y="5015924"/>
            <a:ext cx="1238457" cy="16931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2" name="ZoneTexte 151"/>
          <p:cNvSpPr txBox="1"/>
          <p:nvPr/>
        </p:nvSpPr>
        <p:spPr>
          <a:xfrm>
            <a:off x="8569962" y="5039867"/>
            <a:ext cx="259612" cy="369332"/>
          </a:xfrm>
          <a:prstGeom prst="rect">
            <a:avLst/>
          </a:prstGeom>
          <a:noFill/>
        </p:spPr>
        <p:txBody>
          <a:bodyPr wrap="square" rtlCol="0">
            <a:spAutoFit/>
          </a:bodyPr>
          <a:lstStyle/>
          <a:p>
            <a:r>
              <a:rPr lang="fr-FR" dirty="0" smtClean="0">
                <a:solidFill>
                  <a:prstClr val="black"/>
                </a:solidFill>
                <a:latin typeface="Arial" panose="020B0604020202020204" pitchFamily="34" charset="0"/>
                <a:cs typeface="Arial" panose="020B0604020202020204" pitchFamily="34" charset="0"/>
              </a:rPr>
              <a:t>3</a:t>
            </a:r>
            <a:endParaRPr lang="fr-FR" dirty="0">
              <a:solidFill>
                <a:prstClr val="black"/>
              </a:solidFill>
              <a:latin typeface="Arial" panose="020B0604020202020204" pitchFamily="34" charset="0"/>
              <a:cs typeface="Arial" panose="020B0604020202020204" pitchFamily="34" charset="0"/>
            </a:endParaRPr>
          </a:p>
        </p:txBody>
      </p:sp>
      <p:cxnSp>
        <p:nvCxnSpPr>
          <p:cNvPr id="153" name="Connecteur droit avec flèche 152"/>
          <p:cNvCxnSpPr/>
          <p:nvPr/>
        </p:nvCxnSpPr>
        <p:spPr>
          <a:xfrm flipH="1" flipV="1">
            <a:off x="6224939" y="3931129"/>
            <a:ext cx="197654" cy="19702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4" name="ZoneTexte 153"/>
          <p:cNvSpPr txBox="1"/>
          <p:nvPr/>
        </p:nvSpPr>
        <p:spPr>
          <a:xfrm>
            <a:off x="6218537" y="3671637"/>
            <a:ext cx="306494" cy="369332"/>
          </a:xfrm>
          <a:prstGeom prst="rect">
            <a:avLst/>
          </a:prstGeom>
          <a:noFill/>
        </p:spPr>
        <p:txBody>
          <a:bodyPr wrap="none" rtlCol="0">
            <a:spAutoFit/>
          </a:bodyPr>
          <a:lstStyle/>
          <a:p>
            <a:r>
              <a:rPr lang="fr-FR" dirty="0" smtClean="0">
                <a:solidFill>
                  <a:prstClr val="black"/>
                </a:solidFill>
              </a:rPr>
              <a:t>p</a:t>
            </a:r>
            <a:endParaRPr lang="fr-FR" dirty="0">
              <a:solidFill>
                <a:prstClr val="black"/>
              </a:solidFill>
            </a:endParaRPr>
          </a:p>
        </p:txBody>
      </p:sp>
      <p:cxnSp>
        <p:nvCxnSpPr>
          <p:cNvPr id="155" name="Connecteur droit avec flèche 154"/>
          <p:cNvCxnSpPr/>
          <p:nvPr/>
        </p:nvCxnSpPr>
        <p:spPr>
          <a:xfrm>
            <a:off x="6238112" y="3737772"/>
            <a:ext cx="27739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7" name="ZoneTexte 156"/>
          <p:cNvSpPr txBox="1"/>
          <p:nvPr/>
        </p:nvSpPr>
        <p:spPr>
          <a:xfrm>
            <a:off x="4713640" y="6119336"/>
            <a:ext cx="2683492" cy="738664"/>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Axe de la surface nominale</a:t>
            </a:r>
          </a:p>
          <a:p>
            <a:r>
              <a:rPr lang="fr-FR" sz="1400" dirty="0" smtClean="0">
                <a:solidFill>
                  <a:prstClr val="black"/>
                </a:solidFill>
                <a:latin typeface="Arial" panose="020B0604020202020204" pitchFamily="34" charset="0"/>
                <a:cs typeface="Arial" panose="020B0604020202020204" pitchFamily="34" charset="0"/>
              </a:rPr>
              <a:t>2 : Surface réelle </a:t>
            </a:r>
          </a:p>
          <a:p>
            <a:r>
              <a:rPr lang="fr-FR" sz="1400" dirty="0" smtClean="0">
                <a:solidFill>
                  <a:prstClr val="black"/>
                </a:solidFill>
                <a:latin typeface="Arial" panose="020B0604020202020204" pitchFamily="34" charset="0"/>
                <a:cs typeface="Arial" panose="020B0604020202020204" pitchFamily="34" charset="0"/>
              </a:rPr>
              <a:t>3 : Axe de la surface associée</a:t>
            </a:r>
          </a:p>
        </p:txBody>
      </p:sp>
      <p:cxnSp>
        <p:nvCxnSpPr>
          <p:cNvPr id="162" name="Connecteur droit 161"/>
          <p:cNvCxnSpPr/>
          <p:nvPr/>
        </p:nvCxnSpPr>
        <p:spPr>
          <a:xfrm>
            <a:off x="6458356" y="4208617"/>
            <a:ext cx="1011677" cy="1026079"/>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78" name="Line 46"/>
          <p:cNvSpPr>
            <a:spLocks noChangeShapeType="1"/>
          </p:cNvSpPr>
          <p:nvPr/>
        </p:nvSpPr>
        <p:spPr bwMode="auto">
          <a:xfrm rot="16200000">
            <a:off x="7262168" y="4489545"/>
            <a:ext cx="532365" cy="54232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28" name="Line 44"/>
          <p:cNvSpPr>
            <a:spLocks noChangeShapeType="1"/>
          </p:cNvSpPr>
          <p:nvPr/>
        </p:nvSpPr>
        <p:spPr bwMode="auto">
          <a:xfrm>
            <a:off x="5214754" y="4928905"/>
            <a:ext cx="2003443"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0" name="Freeform 2"/>
          <p:cNvSpPr>
            <a:spLocks/>
          </p:cNvSpPr>
          <p:nvPr/>
        </p:nvSpPr>
        <p:spPr bwMode="auto">
          <a:xfrm>
            <a:off x="643291" y="4128152"/>
            <a:ext cx="2465608" cy="1437969"/>
          </a:xfrm>
          <a:custGeom>
            <a:avLst/>
            <a:gdLst>
              <a:gd name="T0" fmla="*/ 2147483647 w 1911"/>
              <a:gd name="T1" fmla="*/ 2147483647 h 934"/>
              <a:gd name="T2" fmla="*/ 2147483647 w 1911"/>
              <a:gd name="T3" fmla="*/ 2147483647 h 934"/>
              <a:gd name="T4" fmla="*/ 2147483647 w 1911"/>
              <a:gd name="T5" fmla="*/ 2147483647 h 934"/>
              <a:gd name="T6" fmla="*/ 2147483647 w 1911"/>
              <a:gd name="T7" fmla="*/ 2147483647 h 934"/>
              <a:gd name="T8" fmla="*/ 2147483647 w 1911"/>
              <a:gd name="T9" fmla="*/ 2147483647 h 934"/>
              <a:gd name="T10" fmla="*/ 2147483647 w 1911"/>
              <a:gd name="T11" fmla="*/ 2147483647 h 934"/>
              <a:gd name="T12" fmla="*/ 2147483647 w 1911"/>
              <a:gd name="T13" fmla="*/ 2147483647 h 934"/>
              <a:gd name="T14" fmla="*/ 2147483647 w 1911"/>
              <a:gd name="T15" fmla="*/ 2147483647 h 934"/>
              <a:gd name="T16" fmla="*/ 2147483647 w 1911"/>
              <a:gd name="T17" fmla="*/ 2147483647 h 934"/>
              <a:gd name="T18" fmla="*/ 2147483647 w 1911"/>
              <a:gd name="T19" fmla="*/ 2147483647 h 934"/>
              <a:gd name="T20" fmla="*/ 2147483647 w 1911"/>
              <a:gd name="T21" fmla="*/ 2147483647 h 934"/>
              <a:gd name="T22" fmla="*/ 2147483647 w 1911"/>
              <a:gd name="T23" fmla="*/ 2147483647 h 934"/>
              <a:gd name="T24" fmla="*/ 2147483647 w 1911"/>
              <a:gd name="T25" fmla="*/ 2147483647 h 934"/>
              <a:gd name="T26" fmla="*/ 2147483647 w 1911"/>
              <a:gd name="T27" fmla="*/ 2147483647 h 934"/>
              <a:gd name="T28" fmla="*/ 2147483647 w 1911"/>
              <a:gd name="T29" fmla="*/ 2147483647 h 934"/>
              <a:gd name="T30" fmla="*/ 2147483647 w 1911"/>
              <a:gd name="T31" fmla="*/ 2147483647 h 934"/>
              <a:gd name="T32" fmla="*/ 2147483647 w 1911"/>
              <a:gd name="T33" fmla="*/ 2147483647 h 934"/>
              <a:gd name="T34" fmla="*/ 2147483647 w 1911"/>
              <a:gd name="T35" fmla="*/ 2147483647 h 934"/>
              <a:gd name="T36" fmla="*/ 2147483647 w 1911"/>
              <a:gd name="T37" fmla="*/ 2147483647 h 9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connsiteX0" fmla="*/ 78 w 9581"/>
              <a:gd name="connsiteY0" fmla="*/ 521 h 9943"/>
              <a:gd name="connsiteX1" fmla="*/ 732 w 9581"/>
              <a:gd name="connsiteY1" fmla="*/ 104 h 9943"/>
              <a:gd name="connsiteX2" fmla="*/ 3260 w 9581"/>
              <a:gd name="connsiteY2" fmla="*/ 521 h 9943"/>
              <a:gd name="connsiteX3" fmla="*/ 4688 w 9581"/>
              <a:gd name="connsiteY3" fmla="*/ 18 h 9943"/>
              <a:gd name="connsiteX4" fmla="*/ 8859 w 9581"/>
              <a:gd name="connsiteY4" fmla="*/ 218 h 9943"/>
              <a:gd name="connsiteX5" fmla="*/ 9419 w 9581"/>
              <a:gd name="connsiteY5" fmla="*/ 1185 h 9943"/>
              <a:gd name="connsiteX6" fmla="*/ 9581 w 9581"/>
              <a:gd name="connsiteY6" fmla="*/ 7363 h 9943"/>
              <a:gd name="connsiteX7" fmla="*/ 9455 w 9581"/>
              <a:gd name="connsiteY7" fmla="*/ 9033 h 9943"/>
              <a:gd name="connsiteX8" fmla="*/ 9089 w 9581"/>
              <a:gd name="connsiteY8" fmla="*/ 9697 h 9943"/>
              <a:gd name="connsiteX9" fmla="*/ 6687 w 9581"/>
              <a:gd name="connsiteY9" fmla="*/ 9365 h 9943"/>
              <a:gd name="connsiteX10" fmla="*/ 5259 w 9581"/>
              <a:gd name="connsiteY10" fmla="*/ 9943 h 9943"/>
              <a:gd name="connsiteX11" fmla="*/ 2606 w 9581"/>
              <a:gd name="connsiteY11" fmla="*/ 9440 h 9943"/>
              <a:gd name="connsiteX12" fmla="*/ 1627 w 9581"/>
              <a:gd name="connsiteY12" fmla="*/ 9697 h 9943"/>
              <a:gd name="connsiteX13" fmla="*/ 690 w 9581"/>
              <a:gd name="connsiteY13" fmla="*/ 9858 h 9943"/>
              <a:gd name="connsiteX14" fmla="*/ 162 w 9581"/>
              <a:gd name="connsiteY14" fmla="*/ 8947 h 9943"/>
              <a:gd name="connsiteX15" fmla="*/ 0 w 9581"/>
              <a:gd name="connsiteY15" fmla="*/ 6025 h 9943"/>
              <a:gd name="connsiteX16" fmla="*/ 162 w 9581"/>
              <a:gd name="connsiteY16" fmla="*/ 3690 h 9943"/>
              <a:gd name="connsiteX17" fmla="*/ 36 w 9581"/>
              <a:gd name="connsiteY17" fmla="*/ 2020 h 9943"/>
              <a:gd name="connsiteX18" fmla="*/ 78 w 9581"/>
              <a:gd name="connsiteY18" fmla="*/ 521 h 9943"/>
              <a:gd name="connsiteX0" fmla="*/ 81 w 10000"/>
              <a:gd name="connsiteY0" fmla="*/ 524 h 10000"/>
              <a:gd name="connsiteX1" fmla="*/ 764 w 10000"/>
              <a:gd name="connsiteY1" fmla="*/ 105 h 10000"/>
              <a:gd name="connsiteX2" fmla="*/ 3403 w 10000"/>
              <a:gd name="connsiteY2" fmla="*/ 524 h 10000"/>
              <a:gd name="connsiteX3" fmla="*/ 4893 w 10000"/>
              <a:gd name="connsiteY3" fmla="*/ 18 h 10000"/>
              <a:gd name="connsiteX4" fmla="*/ 9246 w 10000"/>
              <a:gd name="connsiteY4" fmla="*/ 219 h 10000"/>
              <a:gd name="connsiteX5" fmla="*/ 9831 w 10000"/>
              <a:gd name="connsiteY5" fmla="*/ 1192 h 10000"/>
              <a:gd name="connsiteX6" fmla="*/ 10000 w 10000"/>
              <a:gd name="connsiteY6" fmla="*/ 7405 h 10000"/>
              <a:gd name="connsiteX7" fmla="*/ 9868 w 10000"/>
              <a:gd name="connsiteY7" fmla="*/ 9085 h 10000"/>
              <a:gd name="connsiteX8" fmla="*/ 9486 w 10000"/>
              <a:gd name="connsiteY8" fmla="*/ 9753 h 10000"/>
              <a:gd name="connsiteX9" fmla="*/ 6979 w 10000"/>
              <a:gd name="connsiteY9" fmla="*/ 9419 h 10000"/>
              <a:gd name="connsiteX10" fmla="*/ 5489 w 10000"/>
              <a:gd name="connsiteY10" fmla="*/ 10000 h 10000"/>
              <a:gd name="connsiteX11" fmla="*/ 2720 w 10000"/>
              <a:gd name="connsiteY11" fmla="*/ 9494 h 10000"/>
              <a:gd name="connsiteX12" fmla="*/ 1698 w 10000"/>
              <a:gd name="connsiteY12" fmla="*/ 9753 h 10000"/>
              <a:gd name="connsiteX13" fmla="*/ 720 w 10000"/>
              <a:gd name="connsiteY13" fmla="*/ 9915 h 10000"/>
              <a:gd name="connsiteX14" fmla="*/ 169 w 10000"/>
              <a:gd name="connsiteY14" fmla="*/ 8998 h 10000"/>
              <a:gd name="connsiteX15" fmla="*/ 0 w 10000"/>
              <a:gd name="connsiteY15" fmla="*/ 6060 h 10000"/>
              <a:gd name="connsiteX16" fmla="*/ 169 w 10000"/>
              <a:gd name="connsiteY16" fmla="*/ 3711 h 10000"/>
              <a:gd name="connsiteX17" fmla="*/ 38 w 10000"/>
              <a:gd name="connsiteY17" fmla="*/ 2032 h 10000"/>
              <a:gd name="connsiteX18" fmla="*/ 81 w 10000"/>
              <a:gd name="connsiteY18" fmla="*/ 52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81" y="524"/>
                </a:moveTo>
                <a:cubicBezTo>
                  <a:pt x="201" y="201"/>
                  <a:pt x="213" y="105"/>
                  <a:pt x="764" y="105"/>
                </a:cubicBezTo>
                <a:cubicBezTo>
                  <a:pt x="1316" y="105"/>
                  <a:pt x="2714" y="535"/>
                  <a:pt x="3403" y="524"/>
                </a:cubicBezTo>
                <a:cubicBezTo>
                  <a:pt x="4090" y="514"/>
                  <a:pt x="3919" y="68"/>
                  <a:pt x="4893" y="18"/>
                </a:cubicBezTo>
                <a:cubicBezTo>
                  <a:pt x="5867" y="-32"/>
                  <a:pt x="8749" y="25"/>
                  <a:pt x="9246" y="219"/>
                </a:cubicBezTo>
                <a:cubicBezTo>
                  <a:pt x="9743" y="413"/>
                  <a:pt x="9706" y="-6"/>
                  <a:pt x="9831" y="1192"/>
                </a:cubicBezTo>
                <a:cubicBezTo>
                  <a:pt x="9956" y="2390"/>
                  <a:pt x="9995" y="6092"/>
                  <a:pt x="10000" y="7405"/>
                </a:cubicBezTo>
                <a:cubicBezTo>
                  <a:pt x="10005" y="8719"/>
                  <a:pt x="9956" y="8698"/>
                  <a:pt x="9868" y="9085"/>
                </a:cubicBezTo>
                <a:cubicBezTo>
                  <a:pt x="9782" y="9473"/>
                  <a:pt x="9968" y="9698"/>
                  <a:pt x="9486" y="9753"/>
                </a:cubicBezTo>
                <a:cubicBezTo>
                  <a:pt x="9006" y="9806"/>
                  <a:pt x="7646" y="9375"/>
                  <a:pt x="6979" y="9419"/>
                </a:cubicBezTo>
                <a:cubicBezTo>
                  <a:pt x="6314" y="9462"/>
                  <a:pt x="6199" y="9989"/>
                  <a:pt x="5489" y="10000"/>
                </a:cubicBezTo>
                <a:cubicBezTo>
                  <a:pt x="4778" y="10011"/>
                  <a:pt x="3354" y="9537"/>
                  <a:pt x="2720" y="9494"/>
                </a:cubicBezTo>
                <a:cubicBezTo>
                  <a:pt x="2086" y="9451"/>
                  <a:pt x="2031" y="9688"/>
                  <a:pt x="1698" y="9753"/>
                </a:cubicBezTo>
                <a:cubicBezTo>
                  <a:pt x="1365" y="9817"/>
                  <a:pt x="972" y="10043"/>
                  <a:pt x="720" y="9915"/>
                </a:cubicBezTo>
                <a:cubicBezTo>
                  <a:pt x="470" y="9785"/>
                  <a:pt x="289" y="9645"/>
                  <a:pt x="169" y="8998"/>
                </a:cubicBezTo>
                <a:cubicBezTo>
                  <a:pt x="49" y="8353"/>
                  <a:pt x="0" y="6942"/>
                  <a:pt x="0" y="6060"/>
                </a:cubicBezTo>
                <a:cubicBezTo>
                  <a:pt x="0" y="5177"/>
                  <a:pt x="164" y="4379"/>
                  <a:pt x="169" y="3711"/>
                </a:cubicBezTo>
                <a:cubicBezTo>
                  <a:pt x="174" y="3044"/>
                  <a:pt x="54" y="2560"/>
                  <a:pt x="38" y="2032"/>
                </a:cubicBezTo>
                <a:cubicBezTo>
                  <a:pt x="22" y="1505"/>
                  <a:pt x="-39" y="848"/>
                  <a:pt x="81" y="524"/>
                </a:cubicBezTo>
                <a:close/>
              </a:path>
            </a:pathLst>
          </a:custGeom>
          <a:solidFill>
            <a:srgbClr val="FFFF99"/>
          </a:solidFill>
          <a:ln w="28575" cmpd="sng">
            <a:solidFill>
              <a:schemeClr val="tx1"/>
            </a:solidFill>
            <a:round/>
            <a:headEnd/>
            <a:tailEnd/>
          </a:ln>
          <a:effectLst/>
          <a:extLst/>
        </p:spPr>
        <p:txBody>
          <a:bodyPr wrap="none" anchor="ctr"/>
          <a:lstStyle/>
          <a:p>
            <a:endParaRPr lang="fr-FR">
              <a:solidFill>
                <a:prstClr val="black"/>
              </a:solidFill>
            </a:endParaRPr>
          </a:p>
        </p:txBody>
      </p:sp>
      <p:sp>
        <p:nvSpPr>
          <p:cNvPr id="181" name="Freeform 41"/>
          <p:cNvSpPr>
            <a:spLocks/>
          </p:cNvSpPr>
          <p:nvPr/>
        </p:nvSpPr>
        <p:spPr bwMode="auto">
          <a:xfrm>
            <a:off x="870874" y="4497602"/>
            <a:ext cx="641350" cy="647700"/>
          </a:xfrm>
          <a:custGeom>
            <a:avLst/>
            <a:gdLst>
              <a:gd name="T0" fmla="*/ 2147483647 w 404"/>
              <a:gd name="T1" fmla="*/ 2147483647 h 408"/>
              <a:gd name="T2" fmla="*/ 2147483647 w 404"/>
              <a:gd name="T3" fmla="*/ 2147483647 h 408"/>
              <a:gd name="T4" fmla="*/ 2147483647 w 404"/>
              <a:gd name="T5" fmla="*/ 2147483647 h 408"/>
              <a:gd name="T6" fmla="*/ 2147483647 w 404"/>
              <a:gd name="T7" fmla="*/ 2147483647 h 408"/>
              <a:gd name="T8" fmla="*/ 2147483647 w 404"/>
              <a:gd name="T9" fmla="*/ 2147483647 h 408"/>
              <a:gd name="T10" fmla="*/ 2147483647 w 404"/>
              <a:gd name="T11" fmla="*/ 2147483647 h 408"/>
              <a:gd name="T12" fmla="*/ 2147483647 w 404"/>
              <a:gd name="T13" fmla="*/ 2147483647 h 408"/>
              <a:gd name="T14" fmla="*/ 2147483647 w 404"/>
              <a:gd name="T15" fmla="*/ 2147483647 h 408"/>
              <a:gd name="T16" fmla="*/ 2147483647 w 404"/>
              <a:gd name="T17" fmla="*/ 2147483647 h 408"/>
              <a:gd name="T18" fmla="*/ 2147483647 w 404"/>
              <a:gd name="T19" fmla="*/ 2147483647 h 408"/>
              <a:gd name="T20" fmla="*/ 2147483647 w 404"/>
              <a:gd name="T21" fmla="*/ 2147483647 h 408"/>
              <a:gd name="T22" fmla="*/ 2147483647 w 404"/>
              <a:gd name="T23" fmla="*/ 2147483647 h 408"/>
              <a:gd name="T24" fmla="*/ 2147483647 w 404"/>
              <a:gd name="T25" fmla="*/ 2147483647 h 408"/>
              <a:gd name="T26" fmla="*/ 2147483647 w 404"/>
              <a:gd name="T27" fmla="*/ 2147483647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4" h="408">
                <a:moveTo>
                  <a:pt x="64" y="57"/>
                </a:moveTo>
                <a:cubicBezTo>
                  <a:pt x="39" y="78"/>
                  <a:pt x="18" y="97"/>
                  <a:pt x="9" y="127"/>
                </a:cubicBezTo>
                <a:cubicBezTo>
                  <a:pt x="0" y="157"/>
                  <a:pt x="9" y="204"/>
                  <a:pt x="9" y="236"/>
                </a:cubicBezTo>
                <a:cubicBezTo>
                  <a:pt x="9" y="268"/>
                  <a:pt x="3" y="297"/>
                  <a:pt x="9" y="322"/>
                </a:cubicBezTo>
                <a:cubicBezTo>
                  <a:pt x="15" y="347"/>
                  <a:pt x="18" y="371"/>
                  <a:pt x="48" y="385"/>
                </a:cubicBezTo>
                <a:cubicBezTo>
                  <a:pt x="78" y="399"/>
                  <a:pt x="141" y="408"/>
                  <a:pt x="188" y="408"/>
                </a:cubicBezTo>
                <a:cubicBezTo>
                  <a:pt x="235" y="408"/>
                  <a:pt x="296" y="403"/>
                  <a:pt x="329" y="385"/>
                </a:cubicBezTo>
                <a:cubicBezTo>
                  <a:pt x="362" y="367"/>
                  <a:pt x="373" y="328"/>
                  <a:pt x="383" y="299"/>
                </a:cubicBezTo>
                <a:cubicBezTo>
                  <a:pt x="393" y="270"/>
                  <a:pt x="388" y="242"/>
                  <a:pt x="391" y="213"/>
                </a:cubicBezTo>
                <a:cubicBezTo>
                  <a:pt x="394" y="184"/>
                  <a:pt x="404" y="150"/>
                  <a:pt x="399" y="127"/>
                </a:cubicBezTo>
                <a:cubicBezTo>
                  <a:pt x="394" y="104"/>
                  <a:pt x="379" y="91"/>
                  <a:pt x="360" y="73"/>
                </a:cubicBezTo>
                <a:cubicBezTo>
                  <a:pt x="341" y="55"/>
                  <a:pt x="316" y="30"/>
                  <a:pt x="282" y="18"/>
                </a:cubicBezTo>
                <a:cubicBezTo>
                  <a:pt x="248" y="6"/>
                  <a:pt x="191" y="0"/>
                  <a:pt x="157" y="3"/>
                </a:cubicBezTo>
                <a:cubicBezTo>
                  <a:pt x="123" y="6"/>
                  <a:pt x="89" y="36"/>
                  <a:pt x="64" y="57"/>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2" name="Freeform 42"/>
          <p:cNvSpPr>
            <a:spLocks/>
          </p:cNvSpPr>
          <p:nvPr/>
        </p:nvSpPr>
        <p:spPr bwMode="auto">
          <a:xfrm flipV="1">
            <a:off x="2603484" y="4738525"/>
            <a:ext cx="396875" cy="373063"/>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3" name="Oval 43"/>
          <p:cNvSpPr>
            <a:spLocks noChangeArrowheads="1"/>
          </p:cNvSpPr>
          <p:nvPr/>
        </p:nvSpPr>
        <p:spPr bwMode="auto">
          <a:xfrm>
            <a:off x="875065" y="4537290"/>
            <a:ext cx="648000" cy="648000"/>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84" name="Line 45"/>
          <p:cNvSpPr>
            <a:spLocks noChangeShapeType="1"/>
          </p:cNvSpPr>
          <p:nvPr/>
        </p:nvSpPr>
        <p:spPr bwMode="auto">
          <a:xfrm>
            <a:off x="1173515" y="4483315"/>
            <a:ext cx="0" cy="148272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5" name="Line 46"/>
          <p:cNvSpPr>
            <a:spLocks noChangeShapeType="1"/>
          </p:cNvSpPr>
          <p:nvPr/>
        </p:nvSpPr>
        <p:spPr bwMode="auto">
          <a:xfrm>
            <a:off x="2695927" y="4443484"/>
            <a:ext cx="0" cy="153208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6" name="Rectangle 48"/>
          <p:cNvSpPr>
            <a:spLocks noChangeArrowheads="1"/>
          </p:cNvSpPr>
          <p:nvPr/>
        </p:nvSpPr>
        <p:spPr bwMode="auto">
          <a:xfrm>
            <a:off x="1765652" y="5617361"/>
            <a:ext cx="346075" cy="2603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87" name="Oval 49"/>
          <p:cNvSpPr>
            <a:spLocks noChangeArrowheads="1"/>
          </p:cNvSpPr>
          <p:nvPr/>
        </p:nvSpPr>
        <p:spPr bwMode="auto">
          <a:xfrm>
            <a:off x="2621795" y="4756948"/>
            <a:ext cx="333375" cy="333375"/>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solidFill>
                <a:prstClr val="black"/>
              </a:solidFill>
              <a:latin typeface="Arial" charset="0"/>
            </a:endParaRPr>
          </a:p>
        </p:txBody>
      </p:sp>
      <p:sp>
        <p:nvSpPr>
          <p:cNvPr id="188" name="Line 51"/>
          <p:cNvSpPr>
            <a:spLocks noChangeShapeType="1"/>
          </p:cNvSpPr>
          <p:nvPr/>
        </p:nvSpPr>
        <p:spPr bwMode="auto">
          <a:xfrm>
            <a:off x="1168752" y="5924765"/>
            <a:ext cx="1522413"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89" name="Line 53"/>
          <p:cNvSpPr>
            <a:spLocks noChangeShapeType="1"/>
          </p:cNvSpPr>
          <p:nvPr/>
        </p:nvSpPr>
        <p:spPr bwMode="auto">
          <a:xfrm>
            <a:off x="671549" y="3989165"/>
            <a:ext cx="253564" cy="2917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90" name="Line 55"/>
          <p:cNvSpPr>
            <a:spLocks noChangeShapeType="1"/>
          </p:cNvSpPr>
          <p:nvPr/>
        </p:nvSpPr>
        <p:spPr bwMode="auto">
          <a:xfrm flipH="1">
            <a:off x="1178277" y="3979676"/>
            <a:ext cx="167680" cy="8878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91" name="Line 57"/>
          <p:cNvSpPr>
            <a:spLocks noChangeShapeType="1"/>
          </p:cNvSpPr>
          <p:nvPr/>
        </p:nvSpPr>
        <p:spPr bwMode="auto">
          <a:xfrm>
            <a:off x="2329688" y="3979676"/>
            <a:ext cx="366239" cy="8687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192" name="Text Box 94"/>
          <p:cNvSpPr txBox="1">
            <a:spLocks noChangeArrowheads="1"/>
          </p:cNvSpPr>
          <p:nvPr/>
        </p:nvSpPr>
        <p:spPr bwMode="auto">
          <a:xfrm>
            <a:off x="527919" y="3712165"/>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a:solidFill>
                  <a:prstClr val="black"/>
                </a:solidFill>
                <a:latin typeface="Arial" charset="0"/>
              </a:rPr>
              <a:t>A</a:t>
            </a:r>
          </a:p>
        </p:txBody>
      </p:sp>
      <p:sp>
        <p:nvSpPr>
          <p:cNvPr id="193" name="Text Box 94"/>
          <p:cNvSpPr txBox="1">
            <a:spLocks noChangeArrowheads="1"/>
          </p:cNvSpPr>
          <p:nvPr/>
        </p:nvSpPr>
        <p:spPr bwMode="auto">
          <a:xfrm>
            <a:off x="1199065" y="3712165"/>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B</a:t>
            </a:r>
            <a:endParaRPr lang="fr-FR" altLang="fr-FR" sz="1200" dirty="0">
              <a:solidFill>
                <a:prstClr val="black"/>
              </a:solidFill>
              <a:latin typeface="Arial" charset="0"/>
            </a:endParaRPr>
          </a:p>
        </p:txBody>
      </p:sp>
      <p:sp>
        <p:nvSpPr>
          <p:cNvPr id="194" name="Text Box 94"/>
          <p:cNvSpPr txBox="1">
            <a:spLocks noChangeArrowheads="1"/>
          </p:cNvSpPr>
          <p:nvPr/>
        </p:nvSpPr>
        <p:spPr bwMode="auto">
          <a:xfrm>
            <a:off x="2124316" y="3712165"/>
            <a:ext cx="295274"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C</a:t>
            </a:r>
            <a:endParaRPr lang="fr-FR" altLang="fr-FR" sz="1200" dirty="0">
              <a:solidFill>
                <a:prstClr val="black"/>
              </a:solidFill>
              <a:latin typeface="Arial" charset="0"/>
            </a:endParaRPr>
          </a:p>
        </p:txBody>
      </p:sp>
      <p:sp>
        <p:nvSpPr>
          <p:cNvPr id="195" name="Freeform 42"/>
          <p:cNvSpPr>
            <a:spLocks/>
          </p:cNvSpPr>
          <p:nvPr/>
        </p:nvSpPr>
        <p:spPr bwMode="auto">
          <a:xfrm>
            <a:off x="1757347" y="4682268"/>
            <a:ext cx="392654" cy="318780"/>
          </a:xfrm>
          <a:custGeom>
            <a:avLst/>
            <a:gdLst>
              <a:gd name="T0" fmla="*/ 2147483647 w 250"/>
              <a:gd name="T1" fmla="*/ 2147483647 h 235"/>
              <a:gd name="T2" fmla="*/ 2147483647 w 250"/>
              <a:gd name="T3" fmla="*/ 2147483647 h 235"/>
              <a:gd name="T4" fmla="*/ 2147483647 w 250"/>
              <a:gd name="T5" fmla="*/ 2147483647 h 235"/>
              <a:gd name="T6" fmla="*/ 2147483647 w 250"/>
              <a:gd name="T7" fmla="*/ 2147483647 h 235"/>
              <a:gd name="T8" fmla="*/ 2147483647 w 250"/>
              <a:gd name="T9" fmla="*/ 2147483647 h 235"/>
              <a:gd name="T10" fmla="*/ 2147483647 w 250"/>
              <a:gd name="T11" fmla="*/ 2147483647 h 235"/>
              <a:gd name="T12" fmla="*/ 2147483647 w 250"/>
              <a:gd name="T13" fmla="*/ 2147483647 h 235"/>
              <a:gd name="T14" fmla="*/ 2147483647 w 250"/>
              <a:gd name="T15" fmla="*/ 2147483647 h 2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35">
                <a:moveTo>
                  <a:pt x="87" y="14"/>
                </a:moveTo>
                <a:cubicBezTo>
                  <a:pt x="59" y="23"/>
                  <a:pt x="20" y="40"/>
                  <a:pt x="10" y="68"/>
                </a:cubicBezTo>
                <a:cubicBezTo>
                  <a:pt x="0" y="96"/>
                  <a:pt x="8" y="157"/>
                  <a:pt x="26" y="184"/>
                </a:cubicBezTo>
                <a:cubicBezTo>
                  <a:pt x="44" y="211"/>
                  <a:pt x="87" y="229"/>
                  <a:pt x="119" y="232"/>
                </a:cubicBezTo>
                <a:cubicBezTo>
                  <a:pt x="151" y="235"/>
                  <a:pt x="200" y="226"/>
                  <a:pt x="221" y="205"/>
                </a:cubicBezTo>
                <a:cubicBezTo>
                  <a:pt x="242" y="184"/>
                  <a:pt x="250" y="139"/>
                  <a:pt x="243" y="107"/>
                </a:cubicBezTo>
                <a:cubicBezTo>
                  <a:pt x="236" y="75"/>
                  <a:pt x="204" y="28"/>
                  <a:pt x="181" y="14"/>
                </a:cubicBezTo>
                <a:cubicBezTo>
                  <a:pt x="158" y="0"/>
                  <a:pt x="115" y="5"/>
                  <a:pt x="87" y="14"/>
                </a:cubicBezTo>
                <a:close/>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196" name="ZoneTexte 195"/>
          <p:cNvSpPr txBox="1"/>
          <p:nvPr/>
        </p:nvSpPr>
        <p:spPr>
          <a:xfrm>
            <a:off x="1812449" y="5555433"/>
            <a:ext cx="282450" cy="369332"/>
          </a:xfrm>
          <a:prstGeom prst="rect">
            <a:avLst/>
          </a:prstGeom>
          <a:noFill/>
        </p:spPr>
        <p:txBody>
          <a:bodyPr wrap="none" rtlCol="0">
            <a:spAutoFit/>
          </a:bodyPr>
          <a:lstStyle/>
          <a:p>
            <a:r>
              <a:rPr lang="fr-FR" dirty="0" smtClean="0">
                <a:solidFill>
                  <a:prstClr val="black"/>
                </a:solidFill>
              </a:rPr>
              <a:t>L</a:t>
            </a:r>
            <a:endParaRPr lang="fr-FR" dirty="0">
              <a:solidFill>
                <a:prstClr val="black"/>
              </a:solidFill>
            </a:endParaRPr>
          </a:p>
        </p:txBody>
      </p:sp>
      <p:cxnSp>
        <p:nvCxnSpPr>
          <p:cNvPr id="202" name="Connecteur droit 201"/>
          <p:cNvCxnSpPr>
            <a:stCxn id="191" idx="1"/>
          </p:cNvCxnSpPr>
          <p:nvPr/>
        </p:nvCxnSpPr>
        <p:spPr>
          <a:xfrm flipV="1">
            <a:off x="2695927" y="4168392"/>
            <a:ext cx="1344396" cy="6800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03" name="ZoneTexte 202"/>
          <p:cNvSpPr txBox="1"/>
          <p:nvPr/>
        </p:nvSpPr>
        <p:spPr>
          <a:xfrm>
            <a:off x="4057576" y="3939961"/>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1</a:t>
            </a:r>
            <a:endParaRPr lang="fr-FR" dirty="0">
              <a:solidFill>
                <a:prstClr val="black"/>
              </a:solidFill>
              <a:latin typeface="Arial" panose="020B0604020202020204" pitchFamily="34" charset="0"/>
              <a:cs typeface="Arial" panose="020B0604020202020204" pitchFamily="34" charset="0"/>
            </a:endParaRPr>
          </a:p>
        </p:txBody>
      </p:sp>
      <p:sp>
        <p:nvSpPr>
          <p:cNvPr id="204" name="ZoneTexte 203"/>
          <p:cNvSpPr txBox="1"/>
          <p:nvPr/>
        </p:nvSpPr>
        <p:spPr>
          <a:xfrm>
            <a:off x="4057576" y="4529064"/>
            <a:ext cx="312906" cy="369332"/>
          </a:xfrm>
          <a:prstGeom prst="rect">
            <a:avLst/>
          </a:prstGeom>
          <a:noFill/>
        </p:spPr>
        <p:txBody>
          <a:bodyPr wrap="none" rtlCol="0">
            <a:spAutoFit/>
          </a:bodyPr>
          <a:lstStyle/>
          <a:p>
            <a:r>
              <a:rPr lang="fr-FR" dirty="0" smtClean="0">
                <a:solidFill>
                  <a:prstClr val="black"/>
                </a:solidFill>
                <a:latin typeface="Arial" panose="020B0604020202020204" pitchFamily="34" charset="0"/>
                <a:cs typeface="Arial" panose="020B0604020202020204" pitchFamily="34" charset="0"/>
              </a:rPr>
              <a:t>2</a:t>
            </a:r>
            <a:endParaRPr lang="fr-FR" dirty="0">
              <a:solidFill>
                <a:prstClr val="black"/>
              </a:solidFill>
              <a:latin typeface="Arial" panose="020B0604020202020204" pitchFamily="34" charset="0"/>
              <a:cs typeface="Arial" panose="020B0604020202020204" pitchFamily="34" charset="0"/>
            </a:endParaRPr>
          </a:p>
        </p:txBody>
      </p:sp>
      <p:cxnSp>
        <p:nvCxnSpPr>
          <p:cNvPr id="205" name="Connecteur droit 204"/>
          <p:cNvCxnSpPr>
            <a:endCxn id="204" idx="1"/>
          </p:cNvCxnSpPr>
          <p:nvPr/>
        </p:nvCxnSpPr>
        <p:spPr>
          <a:xfrm flipV="1">
            <a:off x="2980090" y="4713730"/>
            <a:ext cx="1077486" cy="16393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07" name="ZoneTexte 206"/>
          <p:cNvSpPr txBox="1"/>
          <p:nvPr/>
        </p:nvSpPr>
        <p:spPr>
          <a:xfrm>
            <a:off x="4084223" y="4959402"/>
            <a:ext cx="259612" cy="369332"/>
          </a:xfrm>
          <a:prstGeom prst="rect">
            <a:avLst/>
          </a:prstGeom>
          <a:noFill/>
        </p:spPr>
        <p:txBody>
          <a:bodyPr wrap="square" rtlCol="0">
            <a:spAutoFit/>
          </a:bodyPr>
          <a:lstStyle/>
          <a:p>
            <a:r>
              <a:rPr lang="fr-FR" dirty="0" smtClean="0">
                <a:solidFill>
                  <a:prstClr val="black"/>
                </a:solidFill>
                <a:latin typeface="Arial" panose="020B0604020202020204" pitchFamily="34" charset="0"/>
                <a:cs typeface="Arial" panose="020B0604020202020204" pitchFamily="34" charset="0"/>
              </a:rPr>
              <a:t>3</a:t>
            </a:r>
            <a:endParaRPr lang="fr-FR" dirty="0">
              <a:solidFill>
                <a:prstClr val="black"/>
              </a:solidFill>
              <a:latin typeface="Arial" panose="020B0604020202020204" pitchFamily="34" charset="0"/>
              <a:cs typeface="Arial" panose="020B0604020202020204" pitchFamily="34" charset="0"/>
            </a:endParaRPr>
          </a:p>
        </p:txBody>
      </p:sp>
      <p:cxnSp>
        <p:nvCxnSpPr>
          <p:cNvPr id="208" name="Connecteur droit avec flèche 207"/>
          <p:cNvCxnSpPr/>
          <p:nvPr/>
        </p:nvCxnSpPr>
        <p:spPr>
          <a:xfrm flipH="1" flipV="1">
            <a:off x="1739200" y="3850664"/>
            <a:ext cx="197654" cy="19702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9" name="ZoneTexte 208"/>
          <p:cNvSpPr txBox="1"/>
          <p:nvPr/>
        </p:nvSpPr>
        <p:spPr>
          <a:xfrm>
            <a:off x="1732798" y="3591172"/>
            <a:ext cx="306494" cy="369332"/>
          </a:xfrm>
          <a:prstGeom prst="rect">
            <a:avLst/>
          </a:prstGeom>
          <a:noFill/>
        </p:spPr>
        <p:txBody>
          <a:bodyPr wrap="none" rtlCol="0">
            <a:spAutoFit/>
          </a:bodyPr>
          <a:lstStyle/>
          <a:p>
            <a:r>
              <a:rPr lang="fr-FR" dirty="0" smtClean="0">
                <a:solidFill>
                  <a:prstClr val="black"/>
                </a:solidFill>
              </a:rPr>
              <a:t>p</a:t>
            </a:r>
            <a:endParaRPr lang="fr-FR" dirty="0">
              <a:solidFill>
                <a:prstClr val="black"/>
              </a:solidFill>
            </a:endParaRPr>
          </a:p>
        </p:txBody>
      </p:sp>
      <p:cxnSp>
        <p:nvCxnSpPr>
          <p:cNvPr id="210" name="Connecteur droit avec flèche 209"/>
          <p:cNvCxnSpPr/>
          <p:nvPr/>
        </p:nvCxnSpPr>
        <p:spPr>
          <a:xfrm>
            <a:off x="1752373" y="3657307"/>
            <a:ext cx="27739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1" name="ZoneTexte 210"/>
          <p:cNvSpPr txBox="1"/>
          <p:nvPr/>
        </p:nvSpPr>
        <p:spPr>
          <a:xfrm>
            <a:off x="227901" y="6038871"/>
            <a:ext cx="2582502" cy="738664"/>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Axe de la surface nominale</a:t>
            </a:r>
          </a:p>
          <a:p>
            <a:r>
              <a:rPr lang="fr-FR" sz="1400" dirty="0" smtClean="0">
                <a:solidFill>
                  <a:prstClr val="black"/>
                </a:solidFill>
                <a:latin typeface="Arial" panose="020B0604020202020204" pitchFamily="34" charset="0"/>
                <a:cs typeface="Arial" panose="020B0604020202020204" pitchFamily="34" charset="0"/>
              </a:rPr>
              <a:t>2 : Surface réelle </a:t>
            </a:r>
          </a:p>
          <a:p>
            <a:r>
              <a:rPr lang="fr-FR" sz="1400" dirty="0" smtClean="0">
                <a:solidFill>
                  <a:prstClr val="black"/>
                </a:solidFill>
                <a:latin typeface="Arial" panose="020B0604020202020204" pitchFamily="34" charset="0"/>
                <a:cs typeface="Arial" panose="020B0604020202020204" pitchFamily="34" charset="0"/>
              </a:rPr>
              <a:t>3 : </a:t>
            </a:r>
            <a:r>
              <a:rPr lang="fr-FR" sz="1400" dirty="0">
                <a:solidFill>
                  <a:prstClr val="black"/>
                </a:solidFill>
                <a:latin typeface="Arial" panose="020B0604020202020204" pitchFamily="34" charset="0"/>
                <a:cs typeface="Arial" panose="020B0604020202020204" pitchFamily="34" charset="0"/>
              </a:rPr>
              <a:t>Z</a:t>
            </a:r>
            <a:r>
              <a:rPr lang="fr-FR" sz="1400" dirty="0" smtClean="0">
                <a:solidFill>
                  <a:prstClr val="black"/>
                </a:solidFill>
                <a:latin typeface="Arial" panose="020B0604020202020204" pitchFamily="34" charset="0"/>
                <a:cs typeface="Arial" panose="020B0604020202020204" pitchFamily="34" charset="0"/>
              </a:rPr>
              <a:t>one de tolérance</a:t>
            </a:r>
          </a:p>
        </p:txBody>
      </p:sp>
      <p:cxnSp>
        <p:nvCxnSpPr>
          <p:cNvPr id="212" name="Connecteur droit 211"/>
          <p:cNvCxnSpPr/>
          <p:nvPr/>
        </p:nvCxnSpPr>
        <p:spPr>
          <a:xfrm>
            <a:off x="1972617" y="4128152"/>
            <a:ext cx="1011677" cy="1026079"/>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214" name="Line 44"/>
          <p:cNvSpPr>
            <a:spLocks noChangeShapeType="1"/>
          </p:cNvSpPr>
          <p:nvPr/>
        </p:nvSpPr>
        <p:spPr bwMode="auto">
          <a:xfrm>
            <a:off x="729015" y="4848440"/>
            <a:ext cx="2003443"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cxnSp>
        <p:nvCxnSpPr>
          <p:cNvPr id="215" name="Connecteur droit 214"/>
          <p:cNvCxnSpPr/>
          <p:nvPr/>
        </p:nvCxnSpPr>
        <p:spPr>
          <a:xfrm>
            <a:off x="2313042" y="4715419"/>
            <a:ext cx="639788" cy="648896"/>
          </a:xfrm>
          <a:prstGeom prst="line">
            <a:avLst/>
          </a:prstGeom>
          <a:ln>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217" name="Connecteur droit 216"/>
          <p:cNvCxnSpPr/>
          <p:nvPr/>
        </p:nvCxnSpPr>
        <p:spPr>
          <a:xfrm>
            <a:off x="2607167" y="4480861"/>
            <a:ext cx="639788" cy="648896"/>
          </a:xfrm>
          <a:prstGeom prst="line">
            <a:avLst/>
          </a:prstGeom>
          <a:ln>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218" name="Connecteur droit 217"/>
          <p:cNvCxnSpPr/>
          <p:nvPr/>
        </p:nvCxnSpPr>
        <p:spPr>
          <a:xfrm>
            <a:off x="2924323" y="4926283"/>
            <a:ext cx="1064772" cy="2279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20" name="Rectangle 1233"/>
          <p:cNvSpPr>
            <a:spLocks noChangeArrowheads="1"/>
          </p:cNvSpPr>
          <p:nvPr/>
        </p:nvSpPr>
        <p:spPr bwMode="auto">
          <a:xfrm>
            <a:off x="2712108" y="302747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1400">
              <a:solidFill>
                <a:prstClr val="black"/>
              </a:solidFill>
              <a:latin typeface="Arial Unicode MS" pitchFamily="34" charset="-128"/>
            </a:endParaRPr>
          </a:p>
        </p:txBody>
      </p:sp>
      <p:sp>
        <p:nvSpPr>
          <p:cNvPr id="221" name="Line 1234"/>
          <p:cNvSpPr>
            <a:spLocks noChangeShapeType="1"/>
          </p:cNvSpPr>
          <p:nvPr/>
        </p:nvSpPr>
        <p:spPr bwMode="auto">
          <a:xfrm flipV="1">
            <a:off x="2858158" y="2889365"/>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solidFill>
                <a:prstClr val="black"/>
              </a:solidFill>
            </a:endParaRPr>
          </a:p>
        </p:txBody>
      </p:sp>
      <p:sp>
        <p:nvSpPr>
          <p:cNvPr id="222" name="Freeform 1235"/>
          <p:cNvSpPr>
            <a:spLocks/>
          </p:cNvSpPr>
          <p:nvPr/>
        </p:nvSpPr>
        <p:spPr bwMode="auto">
          <a:xfrm>
            <a:off x="2781958" y="284967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223" name="Rectangle 1236"/>
          <p:cNvSpPr>
            <a:spLocks noChangeArrowheads="1"/>
          </p:cNvSpPr>
          <p:nvPr/>
        </p:nvSpPr>
        <p:spPr bwMode="auto">
          <a:xfrm>
            <a:off x="2707345" y="3021128"/>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solidFill>
                  <a:prstClr val="black"/>
                </a:solidFill>
                <a:latin typeface="Arial" charset="0"/>
              </a:rPr>
              <a:t>T</a:t>
            </a:r>
            <a:endParaRPr lang="fr-FR" altLang="fr-FR" sz="1400" dirty="0">
              <a:solidFill>
                <a:prstClr val="black"/>
              </a:solidFill>
              <a:latin typeface="Arial" charset="0"/>
            </a:endParaRPr>
          </a:p>
        </p:txBody>
      </p:sp>
      <p:cxnSp>
        <p:nvCxnSpPr>
          <p:cNvPr id="225" name="Connecteur droit 224"/>
          <p:cNvCxnSpPr/>
          <p:nvPr/>
        </p:nvCxnSpPr>
        <p:spPr>
          <a:xfrm>
            <a:off x="6415697" y="4772805"/>
            <a:ext cx="0" cy="325677"/>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226" name="Text Box 94"/>
          <p:cNvSpPr txBox="1">
            <a:spLocks noChangeArrowheads="1"/>
          </p:cNvSpPr>
          <p:nvPr/>
        </p:nvSpPr>
        <p:spPr bwMode="auto">
          <a:xfrm>
            <a:off x="7680644" y="5725658"/>
            <a:ext cx="287258"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200" dirty="0" smtClean="0">
                <a:solidFill>
                  <a:prstClr val="black"/>
                </a:solidFill>
                <a:latin typeface="Arial" charset="0"/>
              </a:rPr>
              <a:t>T</a:t>
            </a:r>
            <a:endParaRPr lang="fr-FR" altLang="fr-FR" sz="1200" dirty="0">
              <a:solidFill>
                <a:prstClr val="black"/>
              </a:solidFill>
              <a:latin typeface="Arial" charset="0"/>
            </a:endParaRPr>
          </a:p>
        </p:txBody>
      </p:sp>
      <p:sp>
        <p:nvSpPr>
          <p:cNvPr id="227" name="Line 53"/>
          <p:cNvSpPr>
            <a:spLocks noChangeShapeType="1"/>
          </p:cNvSpPr>
          <p:nvPr/>
        </p:nvSpPr>
        <p:spPr bwMode="auto">
          <a:xfrm>
            <a:off x="6432732" y="4937695"/>
            <a:ext cx="1254387" cy="9264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solidFill>
                <a:prstClr val="black"/>
              </a:solidFill>
            </a:endParaRPr>
          </a:p>
        </p:txBody>
      </p:sp>
      <p:sp>
        <p:nvSpPr>
          <p:cNvPr id="228" name="ZoneTexte 227"/>
          <p:cNvSpPr txBox="1"/>
          <p:nvPr/>
        </p:nvSpPr>
        <p:spPr>
          <a:xfrm>
            <a:off x="-39393" y="669120"/>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(a)</a:t>
            </a:r>
            <a:endParaRPr lang="fr-FR" sz="1200" dirty="0">
              <a:latin typeface="Arial" panose="020B0604020202020204" pitchFamily="34" charset="0"/>
              <a:cs typeface="Arial" panose="020B0604020202020204" pitchFamily="34" charset="0"/>
            </a:endParaRPr>
          </a:p>
        </p:txBody>
      </p:sp>
      <p:sp>
        <p:nvSpPr>
          <p:cNvPr id="229" name="ZoneTexte 228"/>
          <p:cNvSpPr txBox="1"/>
          <p:nvPr/>
        </p:nvSpPr>
        <p:spPr>
          <a:xfrm>
            <a:off x="29999" y="353022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(b)</a:t>
            </a:r>
            <a:endParaRPr lang="fr-FR" sz="1200" dirty="0">
              <a:latin typeface="Arial" panose="020B0604020202020204" pitchFamily="34" charset="0"/>
              <a:cs typeface="Arial" panose="020B0604020202020204" pitchFamily="34" charset="0"/>
            </a:endParaRPr>
          </a:p>
        </p:txBody>
      </p:sp>
      <p:sp>
        <p:nvSpPr>
          <p:cNvPr id="230" name="ZoneTexte 229"/>
          <p:cNvSpPr txBox="1"/>
          <p:nvPr/>
        </p:nvSpPr>
        <p:spPr>
          <a:xfrm>
            <a:off x="4360760" y="3530223"/>
            <a:ext cx="372218" cy="276999"/>
          </a:xfrm>
          <a:prstGeom prst="rect">
            <a:avLst/>
          </a:prstGeom>
          <a:noFill/>
        </p:spPr>
        <p:txBody>
          <a:bodyPr wrap="none" rtlCol="0">
            <a:spAutoFit/>
          </a:bodyPr>
          <a:lstStyle/>
          <a:p>
            <a:r>
              <a:rPr lang="fr-FR" sz="1200" dirty="0" smtClean="0">
                <a:latin typeface="Arial" panose="020B0604020202020204" pitchFamily="34" charset="0"/>
                <a:cs typeface="Arial" panose="020B0604020202020204" pitchFamily="34" charset="0"/>
              </a:rPr>
              <a:t>(c)</a:t>
            </a:r>
            <a:endParaRPr lang="fr-FR"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666086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orme libre 52"/>
          <p:cNvSpPr/>
          <p:nvPr/>
        </p:nvSpPr>
        <p:spPr>
          <a:xfrm flipH="1" flipV="1">
            <a:off x="5419205" y="4116702"/>
            <a:ext cx="1638820" cy="655323"/>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211822 w 2798037"/>
              <a:gd name="connsiteY13" fmla="*/ 38412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12976 h 347566"/>
              <a:gd name="connsiteX1" fmla="*/ 20233 w 2798037"/>
              <a:gd name="connsiteY1" fmla="*/ 347566 h 347566"/>
              <a:gd name="connsiteX2" fmla="*/ 184783 w 2798037"/>
              <a:gd name="connsiteY2" fmla="*/ 330319 h 347566"/>
              <a:gd name="connsiteX3" fmla="*/ 399394 w 2798037"/>
              <a:gd name="connsiteY3" fmla="*/ 315948 h 347566"/>
              <a:gd name="connsiteX4" fmla="*/ 916229 w 2798037"/>
              <a:gd name="connsiteY4" fmla="*/ 342452 h 347566"/>
              <a:gd name="connsiteX5" fmla="*/ 1340298 w 2798037"/>
              <a:gd name="connsiteY5" fmla="*/ 342452 h 347566"/>
              <a:gd name="connsiteX6" fmla="*/ 1843881 w 2798037"/>
              <a:gd name="connsiteY6" fmla="*/ 329200 h 347566"/>
              <a:gd name="connsiteX7" fmla="*/ 2373968 w 2798037"/>
              <a:gd name="connsiteY7" fmla="*/ 329200 h 347566"/>
              <a:gd name="connsiteX8" fmla="*/ 2595597 w 2798037"/>
              <a:gd name="connsiteY8" fmla="*/ 335060 h 347566"/>
              <a:gd name="connsiteX9" fmla="*/ 2771533 w 2798037"/>
              <a:gd name="connsiteY9" fmla="*/ 342452 h 347566"/>
              <a:gd name="connsiteX10" fmla="*/ 2798037 w 2798037"/>
              <a:gd name="connsiteY10" fmla="*/ 0 h 347566"/>
              <a:gd name="connsiteX11" fmla="*/ 2453481 w 2798037"/>
              <a:gd name="connsiteY11" fmla="*/ 11148 h 347566"/>
              <a:gd name="connsiteX12" fmla="*/ 1790872 w 2798037"/>
              <a:gd name="connsiteY12" fmla="*/ 11148 h 347566"/>
              <a:gd name="connsiteX13" fmla="*/ 1211822 w 2798037"/>
              <a:gd name="connsiteY13" fmla="*/ 23055 h 347566"/>
              <a:gd name="connsiteX14" fmla="*/ 690942 w 2798037"/>
              <a:gd name="connsiteY14" fmla="*/ 11148 h 347566"/>
              <a:gd name="connsiteX15" fmla="*/ 372890 w 2798037"/>
              <a:gd name="connsiteY15" fmla="*/ 11148 h 347566"/>
              <a:gd name="connsiteX16" fmla="*/ 147603 w 2798037"/>
              <a:gd name="connsiteY16" fmla="*/ 24400 h 347566"/>
              <a:gd name="connsiteX17" fmla="*/ 0 w 2798037"/>
              <a:gd name="connsiteY17" fmla="*/ 12976 h 347566"/>
              <a:gd name="connsiteX0" fmla="*/ 0 w 2876070"/>
              <a:gd name="connsiteY0" fmla="*/ 12976 h 352669"/>
              <a:gd name="connsiteX1" fmla="*/ 20233 w 2876070"/>
              <a:gd name="connsiteY1" fmla="*/ 347566 h 352669"/>
              <a:gd name="connsiteX2" fmla="*/ 184783 w 2876070"/>
              <a:gd name="connsiteY2" fmla="*/ 330319 h 352669"/>
              <a:gd name="connsiteX3" fmla="*/ 399394 w 2876070"/>
              <a:gd name="connsiteY3" fmla="*/ 315948 h 352669"/>
              <a:gd name="connsiteX4" fmla="*/ 916229 w 2876070"/>
              <a:gd name="connsiteY4" fmla="*/ 342452 h 352669"/>
              <a:gd name="connsiteX5" fmla="*/ 1340298 w 2876070"/>
              <a:gd name="connsiteY5" fmla="*/ 342452 h 352669"/>
              <a:gd name="connsiteX6" fmla="*/ 1843881 w 2876070"/>
              <a:gd name="connsiteY6" fmla="*/ 329200 h 352669"/>
              <a:gd name="connsiteX7" fmla="*/ 2373968 w 2876070"/>
              <a:gd name="connsiteY7" fmla="*/ 329200 h 352669"/>
              <a:gd name="connsiteX8" fmla="*/ 2595597 w 2876070"/>
              <a:gd name="connsiteY8" fmla="*/ 335060 h 352669"/>
              <a:gd name="connsiteX9" fmla="*/ 2771533 w 2876070"/>
              <a:gd name="connsiteY9" fmla="*/ 342452 h 352669"/>
              <a:gd name="connsiteX10" fmla="*/ 2875545 w 2876070"/>
              <a:gd name="connsiteY10" fmla="*/ 176271 h 352669"/>
              <a:gd name="connsiteX11" fmla="*/ 2798037 w 2876070"/>
              <a:gd name="connsiteY11" fmla="*/ 0 h 352669"/>
              <a:gd name="connsiteX12" fmla="*/ 2453481 w 2876070"/>
              <a:gd name="connsiteY12" fmla="*/ 11148 h 352669"/>
              <a:gd name="connsiteX13" fmla="*/ 1790872 w 2876070"/>
              <a:gd name="connsiteY13" fmla="*/ 11148 h 352669"/>
              <a:gd name="connsiteX14" fmla="*/ 1211822 w 2876070"/>
              <a:gd name="connsiteY14" fmla="*/ 23055 h 352669"/>
              <a:gd name="connsiteX15" fmla="*/ 690942 w 2876070"/>
              <a:gd name="connsiteY15" fmla="*/ 11148 h 352669"/>
              <a:gd name="connsiteX16" fmla="*/ 372890 w 2876070"/>
              <a:gd name="connsiteY16" fmla="*/ 11148 h 352669"/>
              <a:gd name="connsiteX17" fmla="*/ 147603 w 2876070"/>
              <a:gd name="connsiteY17" fmla="*/ 24400 h 352669"/>
              <a:gd name="connsiteX18" fmla="*/ 0 w 2876070"/>
              <a:gd name="connsiteY18"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477044 w 2953720"/>
              <a:gd name="connsiteY4" fmla="*/ 315948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593306 w 2953720"/>
              <a:gd name="connsiteY4" fmla="*/ 350502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888442"/>
              <a:gd name="connsiteY0" fmla="*/ 12976 h 352669"/>
              <a:gd name="connsiteX1" fmla="*/ 140 w 2888442"/>
              <a:gd name="connsiteY1" fmla="*/ 187789 h 352669"/>
              <a:gd name="connsiteX2" fmla="*/ 97883 w 2888442"/>
              <a:gd name="connsiteY2" fmla="*/ 347566 h 352669"/>
              <a:gd name="connsiteX3" fmla="*/ 262433 w 2888442"/>
              <a:gd name="connsiteY3" fmla="*/ 330319 h 352669"/>
              <a:gd name="connsiteX4" fmla="*/ 593306 w 2888442"/>
              <a:gd name="connsiteY4" fmla="*/ 350502 h 352669"/>
              <a:gd name="connsiteX5" fmla="*/ 993879 w 2888442"/>
              <a:gd name="connsiteY5" fmla="*/ 342452 h 352669"/>
              <a:gd name="connsiteX6" fmla="*/ 1417948 w 2888442"/>
              <a:gd name="connsiteY6" fmla="*/ 342452 h 352669"/>
              <a:gd name="connsiteX7" fmla="*/ 1921531 w 2888442"/>
              <a:gd name="connsiteY7" fmla="*/ 329200 h 352669"/>
              <a:gd name="connsiteX8" fmla="*/ 2451618 w 2888442"/>
              <a:gd name="connsiteY8" fmla="*/ 329200 h 352669"/>
              <a:gd name="connsiteX9" fmla="*/ 2673247 w 2888442"/>
              <a:gd name="connsiteY9" fmla="*/ 335060 h 352669"/>
              <a:gd name="connsiteX10" fmla="*/ 2849183 w 2888442"/>
              <a:gd name="connsiteY10" fmla="*/ 342452 h 352669"/>
              <a:gd name="connsiteX11" fmla="*/ 2767176 w 2888442"/>
              <a:gd name="connsiteY11" fmla="*/ 172432 h 352669"/>
              <a:gd name="connsiteX12" fmla="*/ 2875687 w 2888442"/>
              <a:gd name="connsiteY12" fmla="*/ 0 h 352669"/>
              <a:gd name="connsiteX13" fmla="*/ 2531131 w 2888442"/>
              <a:gd name="connsiteY13" fmla="*/ 11148 h 352669"/>
              <a:gd name="connsiteX14" fmla="*/ 1868522 w 2888442"/>
              <a:gd name="connsiteY14" fmla="*/ 11148 h 352669"/>
              <a:gd name="connsiteX15" fmla="*/ 1289472 w 2888442"/>
              <a:gd name="connsiteY15" fmla="*/ 23055 h 352669"/>
              <a:gd name="connsiteX16" fmla="*/ 768592 w 2888442"/>
              <a:gd name="connsiteY16" fmla="*/ 11148 h 352669"/>
              <a:gd name="connsiteX17" fmla="*/ 450540 w 2888442"/>
              <a:gd name="connsiteY17" fmla="*/ 11148 h 352669"/>
              <a:gd name="connsiteX18" fmla="*/ 225253 w 2888442"/>
              <a:gd name="connsiteY18" fmla="*/ 24400 h 352669"/>
              <a:gd name="connsiteX19" fmla="*/ 77650 w 2888442"/>
              <a:gd name="connsiteY19" fmla="*/ 12976 h 352669"/>
              <a:gd name="connsiteX0" fmla="*/ 77650 w 2888442"/>
              <a:gd name="connsiteY0" fmla="*/ 12976 h 360113"/>
              <a:gd name="connsiteX1" fmla="*/ 140 w 2888442"/>
              <a:gd name="connsiteY1" fmla="*/ 187789 h 360113"/>
              <a:gd name="connsiteX2" fmla="*/ 97883 w 2888442"/>
              <a:gd name="connsiteY2" fmla="*/ 347566 h 360113"/>
              <a:gd name="connsiteX3" fmla="*/ 262433 w 2888442"/>
              <a:gd name="connsiteY3" fmla="*/ 330319 h 360113"/>
              <a:gd name="connsiteX4" fmla="*/ 593306 w 2888442"/>
              <a:gd name="connsiteY4" fmla="*/ 350502 h 360113"/>
              <a:gd name="connsiteX5" fmla="*/ 993879 w 2888442"/>
              <a:gd name="connsiteY5" fmla="*/ 342452 h 360113"/>
              <a:gd name="connsiteX6" fmla="*/ 1417948 w 2888442"/>
              <a:gd name="connsiteY6" fmla="*/ 342452 h 360113"/>
              <a:gd name="connsiteX7" fmla="*/ 1921531 w 2888442"/>
              <a:gd name="connsiteY7" fmla="*/ 359914 h 360113"/>
              <a:gd name="connsiteX8" fmla="*/ 2451618 w 2888442"/>
              <a:gd name="connsiteY8" fmla="*/ 329200 h 360113"/>
              <a:gd name="connsiteX9" fmla="*/ 2673247 w 2888442"/>
              <a:gd name="connsiteY9" fmla="*/ 335060 h 360113"/>
              <a:gd name="connsiteX10" fmla="*/ 2849183 w 2888442"/>
              <a:gd name="connsiteY10" fmla="*/ 342452 h 360113"/>
              <a:gd name="connsiteX11" fmla="*/ 2767176 w 2888442"/>
              <a:gd name="connsiteY11" fmla="*/ 172432 h 360113"/>
              <a:gd name="connsiteX12" fmla="*/ 2875687 w 2888442"/>
              <a:gd name="connsiteY12" fmla="*/ 0 h 360113"/>
              <a:gd name="connsiteX13" fmla="*/ 2531131 w 2888442"/>
              <a:gd name="connsiteY13" fmla="*/ 11148 h 360113"/>
              <a:gd name="connsiteX14" fmla="*/ 1868522 w 2888442"/>
              <a:gd name="connsiteY14" fmla="*/ 11148 h 360113"/>
              <a:gd name="connsiteX15" fmla="*/ 1289472 w 2888442"/>
              <a:gd name="connsiteY15" fmla="*/ 23055 h 360113"/>
              <a:gd name="connsiteX16" fmla="*/ 768592 w 2888442"/>
              <a:gd name="connsiteY16" fmla="*/ 11148 h 360113"/>
              <a:gd name="connsiteX17" fmla="*/ 450540 w 2888442"/>
              <a:gd name="connsiteY17" fmla="*/ 11148 h 360113"/>
              <a:gd name="connsiteX18" fmla="*/ 225253 w 2888442"/>
              <a:gd name="connsiteY18" fmla="*/ 24400 h 360113"/>
              <a:gd name="connsiteX19" fmla="*/ 77650 w 2888442"/>
              <a:gd name="connsiteY19" fmla="*/ 12976 h 360113"/>
              <a:gd name="connsiteX0" fmla="*/ 77650 w 2888442"/>
              <a:gd name="connsiteY0" fmla="*/ 17305 h 364442"/>
              <a:gd name="connsiteX1" fmla="*/ 140 w 2888442"/>
              <a:gd name="connsiteY1" fmla="*/ 192118 h 364442"/>
              <a:gd name="connsiteX2" fmla="*/ 97883 w 2888442"/>
              <a:gd name="connsiteY2" fmla="*/ 351895 h 364442"/>
              <a:gd name="connsiteX3" fmla="*/ 262433 w 2888442"/>
              <a:gd name="connsiteY3" fmla="*/ 334648 h 364442"/>
              <a:gd name="connsiteX4" fmla="*/ 593306 w 2888442"/>
              <a:gd name="connsiteY4" fmla="*/ 354831 h 364442"/>
              <a:gd name="connsiteX5" fmla="*/ 993879 w 2888442"/>
              <a:gd name="connsiteY5" fmla="*/ 346781 h 364442"/>
              <a:gd name="connsiteX6" fmla="*/ 1417948 w 2888442"/>
              <a:gd name="connsiteY6" fmla="*/ 346781 h 364442"/>
              <a:gd name="connsiteX7" fmla="*/ 1921531 w 2888442"/>
              <a:gd name="connsiteY7" fmla="*/ 364243 h 364442"/>
              <a:gd name="connsiteX8" fmla="*/ 2451618 w 2888442"/>
              <a:gd name="connsiteY8" fmla="*/ 333529 h 364442"/>
              <a:gd name="connsiteX9" fmla="*/ 2673247 w 2888442"/>
              <a:gd name="connsiteY9" fmla="*/ 339389 h 364442"/>
              <a:gd name="connsiteX10" fmla="*/ 2849183 w 2888442"/>
              <a:gd name="connsiteY10" fmla="*/ 346781 h 364442"/>
              <a:gd name="connsiteX11" fmla="*/ 2767176 w 2888442"/>
              <a:gd name="connsiteY11" fmla="*/ 176761 h 364442"/>
              <a:gd name="connsiteX12" fmla="*/ 2875687 w 2888442"/>
              <a:gd name="connsiteY12" fmla="*/ 4329 h 364442"/>
              <a:gd name="connsiteX13" fmla="*/ 2531132 w 2888442"/>
              <a:gd name="connsiteY13" fmla="*/ 120 h 364442"/>
              <a:gd name="connsiteX14" fmla="*/ 1868522 w 2888442"/>
              <a:gd name="connsiteY14" fmla="*/ 15477 h 364442"/>
              <a:gd name="connsiteX15" fmla="*/ 1289472 w 2888442"/>
              <a:gd name="connsiteY15" fmla="*/ 27384 h 364442"/>
              <a:gd name="connsiteX16" fmla="*/ 768592 w 2888442"/>
              <a:gd name="connsiteY16" fmla="*/ 15477 h 364442"/>
              <a:gd name="connsiteX17" fmla="*/ 450540 w 2888442"/>
              <a:gd name="connsiteY17" fmla="*/ 15477 h 364442"/>
              <a:gd name="connsiteX18" fmla="*/ 225253 w 2888442"/>
              <a:gd name="connsiteY18" fmla="*/ 28729 h 364442"/>
              <a:gd name="connsiteX19" fmla="*/ 77650 w 2888442"/>
              <a:gd name="connsiteY19" fmla="*/ 17305 h 364442"/>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289472 w 2888442"/>
              <a:gd name="connsiteY15" fmla="*/ 27384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312724 w 2888442"/>
              <a:gd name="connsiteY15" fmla="*/ 8187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124096 w 2934888"/>
              <a:gd name="connsiteY0" fmla="*/ 17305 h 365384"/>
              <a:gd name="connsiteX1" fmla="*/ 80 w 2934888"/>
              <a:gd name="connsiteY1" fmla="*/ 257386 h 365384"/>
              <a:gd name="connsiteX2" fmla="*/ 144329 w 2934888"/>
              <a:gd name="connsiteY2" fmla="*/ 351895 h 365384"/>
              <a:gd name="connsiteX3" fmla="*/ 401889 w 2934888"/>
              <a:gd name="connsiteY3" fmla="*/ 365363 h 365384"/>
              <a:gd name="connsiteX4" fmla="*/ 639752 w 2934888"/>
              <a:gd name="connsiteY4" fmla="*/ 354831 h 365384"/>
              <a:gd name="connsiteX5" fmla="*/ 1040325 w 2934888"/>
              <a:gd name="connsiteY5" fmla="*/ 346781 h 365384"/>
              <a:gd name="connsiteX6" fmla="*/ 1464394 w 2934888"/>
              <a:gd name="connsiteY6" fmla="*/ 346781 h 365384"/>
              <a:gd name="connsiteX7" fmla="*/ 1967977 w 2934888"/>
              <a:gd name="connsiteY7" fmla="*/ 364243 h 365384"/>
              <a:gd name="connsiteX8" fmla="*/ 2498064 w 2934888"/>
              <a:gd name="connsiteY8" fmla="*/ 333529 h 365384"/>
              <a:gd name="connsiteX9" fmla="*/ 2719693 w 2934888"/>
              <a:gd name="connsiteY9" fmla="*/ 339389 h 365384"/>
              <a:gd name="connsiteX10" fmla="*/ 2895629 w 2934888"/>
              <a:gd name="connsiteY10" fmla="*/ 346781 h 365384"/>
              <a:gd name="connsiteX11" fmla="*/ 2813622 w 2934888"/>
              <a:gd name="connsiteY11" fmla="*/ 176761 h 365384"/>
              <a:gd name="connsiteX12" fmla="*/ 2922133 w 2934888"/>
              <a:gd name="connsiteY12" fmla="*/ 4329 h 365384"/>
              <a:gd name="connsiteX13" fmla="*/ 2577578 w 2934888"/>
              <a:gd name="connsiteY13" fmla="*/ 120 h 365384"/>
              <a:gd name="connsiteX14" fmla="*/ 1914968 w 2934888"/>
              <a:gd name="connsiteY14" fmla="*/ 15477 h 365384"/>
              <a:gd name="connsiteX15" fmla="*/ 1359170 w 2934888"/>
              <a:gd name="connsiteY15" fmla="*/ 8187 h 365384"/>
              <a:gd name="connsiteX16" fmla="*/ 815038 w 2934888"/>
              <a:gd name="connsiteY16" fmla="*/ 15477 h 365384"/>
              <a:gd name="connsiteX17" fmla="*/ 496986 w 2934888"/>
              <a:gd name="connsiteY17" fmla="*/ 15477 h 365384"/>
              <a:gd name="connsiteX18" fmla="*/ 271699 w 2934888"/>
              <a:gd name="connsiteY18" fmla="*/ 28729 h 365384"/>
              <a:gd name="connsiteX19" fmla="*/ 124096 w 2934888"/>
              <a:gd name="connsiteY19" fmla="*/ 17305 h 365384"/>
              <a:gd name="connsiteX0" fmla="*/ 124096 w 2934888"/>
              <a:gd name="connsiteY0" fmla="*/ 17305 h 373354"/>
              <a:gd name="connsiteX1" fmla="*/ 80 w 2934888"/>
              <a:gd name="connsiteY1" fmla="*/ 257386 h 373354"/>
              <a:gd name="connsiteX2" fmla="*/ 144329 w 2934888"/>
              <a:gd name="connsiteY2" fmla="*/ 351895 h 373354"/>
              <a:gd name="connsiteX3" fmla="*/ 401889 w 2934888"/>
              <a:gd name="connsiteY3" fmla="*/ 365363 h 373354"/>
              <a:gd name="connsiteX4" fmla="*/ 639752 w 2934888"/>
              <a:gd name="connsiteY4" fmla="*/ 354831 h 373354"/>
              <a:gd name="connsiteX5" fmla="*/ 1040325 w 2934888"/>
              <a:gd name="connsiteY5" fmla="*/ 346781 h 373354"/>
              <a:gd name="connsiteX6" fmla="*/ 1464394 w 2934888"/>
              <a:gd name="connsiteY6" fmla="*/ 346781 h 373354"/>
              <a:gd name="connsiteX7" fmla="*/ 1967977 w 2934888"/>
              <a:gd name="connsiteY7" fmla="*/ 364243 h 373354"/>
              <a:gd name="connsiteX8" fmla="*/ 2549238 w 2934888"/>
              <a:gd name="connsiteY8" fmla="*/ 372183 h 373354"/>
              <a:gd name="connsiteX9" fmla="*/ 2719693 w 2934888"/>
              <a:gd name="connsiteY9" fmla="*/ 339389 h 373354"/>
              <a:gd name="connsiteX10" fmla="*/ 2895629 w 2934888"/>
              <a:gd name="connsiteY10" fmla="*/ 346781 h 373354"/>
              <a:gd name="connsiteX11" fmla="*/ 2813622 w 2934888"/>
              <a:gd name="connsiteY11" fmla="*/ 176761 h 373354"/>
              <a:gd name="connsiteX12" fmla="*/ 2922133 w 2934888"/>
              <a:gd name="connsiteY12" fmla="*/ 4329 h 373354"/>
              <a:gd name="connsiteX13" fmla="*/ 2577578 w 2934888"/>
              <a:gd name="connsiteY13" fmla="*/ 120 h 373354"/>
              <a:gd name="connsiteX14" fmla="*/ 1914968 w 2934888"/>
              <a:gd name="connsiteY14" fmla="*/ 15477 h 373354"/>
              <a:gd name="connsiteX15" fmla="*/ 1359170 w 2934888"/>
              <a:gd name="connsiteY15" fmla="*/ 8187 h 373354"/>
              <a:gd name="connsiteX16" fmla="*/ 815038 w 2934888"/>
              <a:gd name="connsiteY16" fmla="*/ 15477 h 373354"/>
              <a:gd name="connsiteX17" fmla="*/ 496986 w 2934888"/>
              <a:gd name="connsiteY17" fmla="*/ 15477 h 373354"/>
              <a:gd name="connsiteX18" fmla="*/ 271699 w 2934888"/>
              <a:gd name="connsiteY18" fmla="*/ 28729 h 373354"/>
              <a:gd name="connsiteX19" fmla="*/ 124096 w 2934888"/>
              <a:gd name="connsiteY19" fmla="*/ 17305 h 373354"/>
              <a:gd name="connsiteX0" fmla="*/ 124096 w 2934888"/>
              <a:gd name="connsiteY0" fmla="*/ 17305 h 379913"/>
              <a:gd name="connsiteX1" fmla="*/ 80 w 2934888"/>
              <a:gd name="connsiteY1" fmla="*/ 257386 h 379913"/>
              <a:gd name="connsiteX2" fmla="*/ 144329 w 2934888"/>
              <a:gd name="connsiteY2" fmla="*/ 351895 h 379913"/>
              <a:gd name="connsiteX3" fmla="*/ 401889 w 2934888"/>
              <a:gd name="connsiteY3" fmla="*/ 365363 h 379913"/>
              <a:gd name="connsiteX4" fmla="*/ 639752 w 2934888"/>
              <a:gd name="connsiteY4" fmla="*/ 354831 h 379913"/>
              <a:gd name="connsiteX5" fmla="*/ 1040325 w 2934888"/>
              <a:gd name="connsiteY5" fmla="*/ 379913 h 379913"/>
              <a:gd name="connsiteX6" fmla="*/ 1464394 w 2934888"/>
              <a:gd name="connsiteY6" fmla="*/ 346781 h 379913"/>
              <a:gd name="connsiteX7" fmla="*/ 1967977 w 2934888"/>
              <a:gd name="connsiteY7" fmla="*/ 364243 h 379913"/>
              <a:gd name="connsiteX8" fmla="*/ 2549238 w 2934888"/>
              <a:gd name="connsiteY8" fmla="*/ 372183 h 379913"/>
              <a:gd name="connsiteX9" fmla="*/ 2719693 w 2934888"/>
              <a:gd name="connsiteY9" fmla="*/ 339389 h 379913"/>
              <a:gd name="connsiteX10" fmla="*/ 2895629 w 2934888"/>
              <a:gd name="connsiteY10" fmla="*/ 346781 h 379913"/>
              <a:gd name="connsiteX11" fmla="*/ 2813622 w 2934888"/>
              <a:gd name="connsiteY11" fmla="*/ 176761 h 379913"/>
              <a:gd name="connsiteX12" fmla="*/ 2922133 w 2934888"/>
              <a:gd name="connsiteY12" fmla="*/ 4329 h 379913"/>
              <a:gd name="connsiteX13" fmla="*/ 2577578 w 2934888"/>
              <a:gd name="connsiteY13" fmla="*/ 120 h 379913"/>
              <a:gd name="connsiteX14" fmla="*/ 1914968 w 2934888"/>
              <a:gd name="connsiteY14" fmla="*/ 15477 h 379913"/>
              <a:gd name="connsiteX15" fmla="*/ 1359170 w 2934888"/>
              <a:gd name="connsiteY15" fmla="*/ 8187 h 379913"/>
              <a:gd name="connsiteX16" fmla="*/ 815038 w 2934888"/>
              <a:gd name="connsiteY16" fmla="*/ 15477 h 379913"/>
              <a:gd name="connsiteX17" fmla="*/ 496986 w 2934888"/>
              <a:gd name="connsiteY17" fmla="*/ 15477 h 379913"/>
              <a:gd name="connsiteX18" fmla="*/ 271699 w 2934888"/>
              <a:gd name="connsiteY18" fmla="*/ 28729 h 379913"/>
              <a:gd name="connsiteX19" fmla="*/ 124096 w 2934888"/>
              <a:gd name="connsiteY19" fmla="*/ 17305 h 37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4888" h="379913">
                <a:moveTo>
                  <a:pt x="124096" y="17305"/>
                </a:moveTo>
                <a:cubicBezTo>
                  <a:pt x="102079" y="45176"/>
                  <a:pt x="-3292" y="201621"/>
                  <a:pt x="80" y="257386"/>
                </a:cubicBezTo>
                <a:cubicBezTo>
                  <a:pt x="3452" y="313151"/>
                  <a:pt x="116115" y="328780"/>
                  <a:pt x="144329" y="351895"/>
                </a:cubicBezTo>
                <a:cubicBezTo>
                  <a:pt x="224495" y="346831"/>
                  <a:pt x="319319" y="364874"/>
                  <a:pt x="401889" y="365363"/>
                </a:cubicBezTo>
                <a:cubicBezTo>
                  <a:pt x="484459" y="365852"/>
                  <a:pt x="533346" y="352406"/>
                  <a:pt x="639752" y="354831"/>
                </a:cubicBezTo>
                <a:cubicBezTo>
                  <a:pt x="746158" y="357256"/>
                  <a:pt x="906801" y="371552"/>
                  <a:pt x="1040325" y="379913"/>
                </a:cubicBezTo>
                <a:cubicBezTo>
                  <a:pt x="1181681" y="379913"/>
                  <a:pt x="1309785" y="349393"/>
                  <a:pt x="1464394" y="346781"/>
                </a:cubicBezTo>
                <a:cubicBezTo>
                  <a:pt x="1619003" y="344169"/>
                  <a:pt x="1787170" y="360009"/>
                  <a:pt x="1967977" y="364243"/>
                </a:cubicBezTo>
                <a:cubicBezTo>
                  <a:pt x="2148784" y="368477"/>
                  <a:pt x="2423952" y="376325"/>
                  <a:pt x="2549238" y="372183"/>
                </a:cubicBezTo>
                <a:cubicBezTo>
                  <a:pt x="2606056" y="361252"/>
                  <a:pt x="2661961" y="343623"/>
                  <a:pt x="2719693" y="339389"/>
                </a:cubicBezTo>
                <a:cubicBezTo>
                  <a:pt x="2777425" y="335155"/>
                  <a:pt x="2860597" y="372606"/>
                  <a:pt x="2895629" y="346781"/>
                </a:cubicBezTo>
                <a:cubicBezTo>
                  <a:pt x="2930661" y="320956"/>
                  <a:pt x="2809205" y="233836"/>
                  <a:pt x="2813622" y="176761"/>
                </a:cubicBezTo>
                <a:cubicBezTo>
                  <a:pt x="2818039" y="119686"/>
                  <a:pt x="2980851" y="32489"/>
                  <a:pt x="2922133" y="4329"/>
                </a:cubicBezTo>
                <a:cubicBezTo>
                  <a:pt x="2835639" y="18658"/>
                  <a:pt x="2745439" y="-1738"/>
                  <a:pt x="2577578" y="120"/>
                </a:cubicBezTo>
                <a:cubicBezTo>
                  <a:pt x="2409717" y="1978"/>
                  <a:pt x="2118036" y="14133"/>
                  <a:pt x="1914968" y="15477"/>
                </a:cubicBezTo>
                <a:lnTo>
                  <a:pt x="1359170" y="8187"/>
                </a:lnTo>
                <a:cubicBezTo>
                  <a:pt x="1232049" y="-12419"/>
                  <a:pt x="958735" y="14262"/>
                  <a:pt x="815038" y="15477"/>
                </a:cubicBezTo>
                <a:lnTo>
                  <a:pt x="496986" y="15477"/>
                </a:lnTo>
                <a:cubicBezTo>
                  <a:pt x="406430" y="17686"/>
                  <a:pt x="333847" y="28424"/>
                  <a:pt x="271699" y="28729"/>
                </a:cubicBezTo>
                <a:cubicBezTo>
                  <a:pt x="209551" y="29034"/>
                  <a:pt x="208001" y="28697"/>
                  <a:pt x="124096" y="17305"/>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4" name="Rectangle 5"/>
          <p:cNvSpPr>
            <a:spLocks noChangeArrowheads="1"/>
          </p:cNvSpPr>
          <p:nvPr/>
        </p:nvSpPr>
        <p:spPr bwMode="auto">
          <a:xfrm>
            <a:off x="4505325" y="1628292"/>
            <a:ext cx="1146175" cy="914400"/>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5" name="Rectangle 6"/>
          <p:cNvSpPr>
            <a:spLocks noChangeArrowheads="1"/>
          </p:cNvSpPr>
          <p:nvPr/>
        </p:nvSpPr>
        <p:spPr bwMode="auto">
          <a:xfrm>
            <a:off x="6784975" y="1628292"/>
            <a:ext cx="1012825" cy="914400"/>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6" name="Rectangle 7"/>
          <p:cNvSpPr>
            <a:spLocks noChangeArrowheads="1"/>
          </p:cNvSpPr>
          <p:nvPr/>
        </p:nvSpPr>
        <p:spPr bwMode="auto">
          <a:xfrm>
            <a:off x="5651500" y="1674329"/>
            <a:ext cx="1133475" cy="822325"/>
          </a:xfrm>
          <a:prstGeom prst="rect">
            <a:avLst/>
          </a:prstGeom>
          <a:solidFill>
            <a:srgbClr val="FFFF99"/>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7" name="Connecteur droit 21"/>
          <p:cNvCxnSpPr>
            <a:cxnSpLocks noChangeShapeType="1"/>
          </p:cNvCxnSpPr>
          <p:nvPr/>
        </p:nvCxnSpPr>
        <p:spPr bwMode="auto">
          <a:xfrm>
            <a:off x="4365625" y="2085492"/>
            <a:ext cx="3589338"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9" name="Rectangle 27"/>
          <p:cNvSpPr>
            <a:spLocks noChangeArrowheads="1"/>
          </p:cNvSpPr>
          <p:nvPr/>
        </p:nvSpPr>
        <p:spPr bwMode="auto">
          <a:xfrm>
            <a:off x="1041400" y="1172679"/>
            <a:ext cx="2794000" cy="335651"/>
          </a:xfrm>
          <a:prstGeom prst="rect">
            <a:avLst/>
          </a:prstGeom>
          <a:solidFill>
            <a:srgbClr val="FFC000"/>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sp>
        <p:nvSpPr>
          <p:cNvPr id="10" name="Rectangle 28"/>
          <p:cNvSpPr>
            <a:spLocks noChangeArrowheads="1"/>
          </p:cNvSpPr>
          <p:nvPr/>
        </p:nvSpPr>
        <p:spPr bwMode="auto">
          <a:xfrm>
            <a:off x="1041400" y="2621378"/>
            <a:ext cx="2794000" cy="335651"/>
          </a:xfrm>
          <a:prstGeom prst="rect">
            <a:avLst/>
          </a:prstGeom>
          <a:solidFill>
            <a:srgbClr val="FFC000"/>
          </a:solidFill>
          <a:ln w="19050">
            <a:solidFill>
              <a:schemeClr val="tx1"/>
            </a:solidFill>
            <a:round/>
            <a:headEnd/>
            <a:tailEnd/>
          </a:ln>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11" name="Connecteur droit 29"/>
          <p:cNvCxnSpPr>
            <a:cxnSpLocks noChangeShapeType="1"/>
            <a:endCxn id="10" idx="1"/>
          </p:cNvCxnSpPr>
          <p:nvPr/>
        </p:nvCxnSpPr>
        <p:spPr bwMode="auto">
          <a:xfrm>
            <a:off x="1041400" y="1508330"/>
            <a:ext cx="0" cy="1280874"/>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12" name="Connecteur droit 30"/>
          <p:cNvCxnSpPr>
            <a:cxnSpLocks noChangeShapeType="1"/>
          </p:cNvCxnSpPr>
          <p:nvPr/>
        </p:nvCxnSpPr>
        <p:spPr bwMode="auto">
          <a:xfrm>
            <a:off x="3835400" y="1418742"/>
            <a:ext cx="0" cy="128111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13" name="Rectangle 32"/>
          <p:cNvSpPr>
            <a:spLocks noChangeArrowheads="1"/>
          </p:cNvSpPr>
          <p:nvPr/>
        </p:nvSpPr>
        <p:spPr bwMode="auto">
          <a:xfrm rot="360000">
            <a:off x="2303463" y="1059967"/>
            <a:ext cx="134937" cy="2014537"/>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algn="ctr" eaLnBrk="1" hangingPunct="1"/>
            <a:endParaRPr lang="fr-FR" altLang="fr-FR" sz="2400" b="0"/>
          </a:p>
        </p:txBody>
      </p:sp>
      <p:cxnSp>
        <p:nvCxnSpPr>
          <p:cNvPr id="14" name="Connecteur droit 33"/>
          <p:cNvCxnSpPr>
            <a:cxnSpLocks noChangeShapeType="1"/>
          </p:cNvCxnSpPr>
          <p:nvPr/>
        </p:nvCxnSpPr>
        <p:spPr bwMode="auto">
          <a:xfrm>
            <a:off x="920750" y="2082317"/>
            <a:ext cx="3095625"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cxnSp>
        <p:nvCxnSpPr>
          <p:cNvPr id="15" name="Connecteur droit 37"/>
          <p:cNvCxnSpPr>
            <a:cxnSpLocks noChangeShapeType="1"/>
          </p:cNvCxnSpPr>
          <p:nvPr/>
        </p:nvCxnSpPr>
        <p:spPr bwMode="auto">
          <a:xfrm flipH="1">
            <a:off x="612775" y="1507642"/>
            <a:ext cx="4286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6" name="Connecteur droit 38"/>
          <p:cNvCxnSpPr>
            <a:cxnSpLocks noChangeShapeType="1"/>
          </p:cNvCxnSpPr>
          <p:nvPr/>
        </p:nvCxnSpPr>
        <p:spPr bwMode="auto">
          <a:xfrm flipH="1">
            <a:off x="655638" y="2620479"/>
            <a:ext cx="4286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7" name="Line 17"/>
          <p:cNvSpPr>
            <a:spLocks noChangeShapeType="1"/>
          </p:cNvSpPr>
          <p:nvPr/>
        </p:nvSpPr>
        <p:spPr bwMode="auto">
          <a:xfrm rot="-5400000">
            <a:off x="161132" y="2052948"/>
            <a:ext cx="1135062"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Rectangle 18"/>
          <p:cNvSpPr>
            <a:spLocks noChangeArrowheads="1"/>
          </p:cNvSpPr>
          <p:nvPr/>
        </p:nvSpPr>
        <p:spPr bwMode="auto">
          <a:xfrm rot="-5400000">
            <a:off x="-203994" y="1656073"/>
            <a:ext cx="1217613"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a:solidFill>
                  <a:srgbClr val="000000"/>
                </a:solidFill>
              </a:rPr>
              <a:t>Ø40       </a:t>
            </a:r>
            <a:r>
              <a:rPr lang="fr-FR" altLang="fr-FR" b="0" dirty="0">
                <a:solidFill>
                  <a:srgbClr val="000000"/>
                </a:solidFill>
                <a:sym typeface="CATIA Symbols" pitchFamily="2" charset="2"/>
              </a:rPr>
              <a:t></a:t>
            </a:r>
            <a:endParaRPr lang="fr-FR" altLang="fr-FR" b="0" dirty="0">
              <a:solidFill>
                <a:srgbClr val="000000"/>
              </a:solidFill>
            </a:endParaRPr>
          </a:p>
        </p:txBody>
      </p:sp>
      <p:sp>
        <p:nvSpPr>
          <p:cNvPr id="19" name="ZoneTexte 52"/>
          <p:cNvSpPr txBox="1">
            <a:spLocks noChangeArrowheads="1"/>
          </p:cNvSpPr>
          <p:nvPr/>
        </p:nvSpPr>
        <p:spPr bwMode="auto">
          <a:xfrm rot="-5400000">
            <a:off x="10319" y="1454461"/>
            <a:ext cx="571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chemeClr val="tx1"/>
                </a:solidFill>
              </a:rPr>
              <a:t>+0,02</a:t>
            </a:r>
          </a:p>
          <a:p>
            <a:pPr eaLnBrk="1" hangingPunct="1"/>
            <a:r>
              <a:rPr lang="fr-FR" altLang="fr-FR" sz="1200" b="0">
                <a:solidFill>
                  <a:schemeClr val="tx1"/>
                </a:solidFill>
              </a:rPr>
              <a:t>0</a:t>
            </a:r>
          </a:p>
        </p:txBody>
      </p:sp>
      <p:sp>
        <p:nvSpPr>
          <p:cNvPr id="20" name="Line 17"/>
          <p:cNvSpPr>
            <a:spLocks noChangeShapeType="1"/>
          </p:cNvSpPr>
          <p:nvPr/>
        </p:nvSpPr>
        <p:spPr bwMode="auto">
          <a:xfrm rot="-5400000">
            <a:off x="4724400" y="2085492"/>
            <a:ext cx="901700"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17"/>
          <p:cNvSpPr>
            <a:spLocks noChangeShapeType="1"/>
          </p:cNvSpPr>
          <p:nvPr/>
        </p:nvSpPr>
        <p:spPr bwMode="auto">
          <a:xfrm rot="-5400000">
            <a:off x="6840538" y="2085492"/>
            <a:ext cx="901700"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22" name="Group 352"/>
          <p:cNvGrpSpPr>
            <a:grpSpLocks/>
          </p:cNvGrpSpPr>
          <p:nvPr/>
        </p:nvGrpSpPr>
        <p:grpSpPr bwMode="auto">
          <a:xfrm>
            <a:off x="8262938" y="1180617"/>
            <a:ext cx="290512" cy="244475"/>
            <a:chOff x="3398" y="1699"/>
            <a:chExt cx="183" cy="154"/>
          </a:xfrm>
        </p:grpSpPr>
        <p:sp>
          <p:nvSpPr>
            <p:cNvPr id="23" name="Rectangle 353"/>
            <p:cNvSpPr>
              <a:spLocks noChangeArrowheads="1"/>
            </p:cNvSpPr>
            <p:nvPr/>
          </p:nvSpPr>
          <p:spPr bwMode="auto">
            <a:xfrm>
              <a:off x="3398" y="1699"/>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000">
                  <a:solidFill>
                    <a:schemeClr val="tx1"/>
                  </a:solidFill>
                </a:rPr>
                <a:t>M</a:t>
              </a:r>
            </a:p>
          </p:txBody>
        </p:sp>
        <p:sp>
          <p:nvSpPr>
            <p:cNvPr id="24" name="Oval 354"/>
            <p:cNvSpPr>
              <a:spLocks noChangeArrowheads="1"/>
            </p:cNvSpPr>
            <p:nvPr/>
          </p:nvSpPr>
          <p:spPr bwMode="auto">
            <a:xfrm>
              <a:off x="3421" y="1708"/>
              <a:ext cx="136" cy="13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a:solidFill>
                  <a:schemeClr val="tx1"/>
                </a:solidFill>
                <a:latin typeface="Arial Unicode MS" pitchFamily="34" charset="-128"/>
              </a:endParaRPr>
            </a:p>
          </p:txBody>
        </p:sp>
      </p:grpSp>
      <p:sp>
        <p:nvSpPr>
          <p:cNvPr id="25" name="Rectangle 355"/>
          <p:cNvSpPr>
            <a:spLocks noChangeArrowheads="1"/>
          </p:cNvSpPr>
          <p:nvPr/>
        </p:nvSpPr>
        <p:spPr bwMode="auto">
          <a:xfrm>
            <a:off x="7921625" y="1150454"/>
            <a:ext cx="10191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400" b="0">
                <a:solidFill>
                  <a:schemeClr val="tx1"/>
                </a:solidFill>
                <a:latin typeface="Symbol" pitchFamily="18" charset="2"/>
              </a:rPr>
              <a:t>Æ</a:t>
            </a:r>
            <a:r>
              <a:rPr lang="fr-FR" altLang="fr-FR" sz="1400" b="0">
                <a:solidFill>
                  <a:schemeClr val="tx1"/>
                </a:solidFill>
              </a:rPr>
              <a:t>0       CZ</a:t>
            </a:r>
          </a:p>
        </p:txBody>
      </p:sp>
      <p:sp>
        <p:nvSpPr>
          <p:cNvPr id="26" name="Rectangle 356"/>
          <p:cNvSpPr>
            <a:spLocks noChangeArrowheads="1"/>
          </p:cNvSpPr>
          <p:nvPr/>
        </p:nvSpPr>
        <p:spPr bwMode="auto">
          <a:xfrm>
            <a:off x="7632700" y="1156804"/>
            <a:ext cx="1308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1400">
              <a:solidFill>
                <a:schemeClr val="tx1"/>
              </a:solidFill>
              <a:latin typeface="Arial Unicode MS" pitchFamily="34" charset="-128"/>
            </a:endParaRPr>
          </a:p>
        </p:txBody>
      </p:sp>
      <p:sp>
        <p:nvSpPr>
          <p:cNvPr id="27" name="Line 357"/>
          <p:cNvSpPr>
            <a:spLocks noChangeShapeType="1"/>
          </p:cNvSpPr>
          <p:nvPr/>
        </p:nvSpPr>
        <p:spPr bwMode="auto">
          <a:xfrm>
            <a:off x="7948613" y="1150454"/>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Line 371"/>
          <p:cNvSpPr>
            <a:spLocks noChangeShapeType="1"/>
          </p:cNvSpPr>
          <p:nvPr/>
        </p:nvSpPr>
        <p:spPr bwMode="auto">
          <a:xfrm>
            <a:off x="7708900" y="1302854"/>
            <a:ext cx="1524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9" name="Freeform 870"/>
          <p:cNvSpPr>
            <a:spLocks/>
          </p:cNvSpPr>
          <p:nvPr/>
        </p:nvSpPr>
        <p:spPr bwMode="auto">
          <a:xfrm>
            <a:off x="7297738" y="1340954"/>
            <a:ext cx="334962" cy="311150"/>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0" name="Freeform 870"/>
          <p:cNvSpPr>
            <a:spLocks/>
          </p:cNvSpPr>
          <p:nvPr/>
        </p:nvSpPr>
        <p:spPr bwMode="auto">
          <a:xfrm>
            <a:off x="5175250" y="1340954"/>
            <a:ext cx="2457450" cy="300038"/>
          </a:xfrm>
          <a:custGeom>
            <a:avLst/>
            <a:gdLst>
              <a:gd name="T0" fmla="*/ 2147483647 w 282"/>
              <a:gd name="T1" fmla="*/ 0 h 196"/>
              <a:gd name="T2" fmla="*/ 0 w 282"/>
              <a:gd name="T3" fmla="*/ 0 h 196"/>
              <a:gd name="T4" fmla="*/ 0 w 282"/>
              <a:gd name="T5" fmla="*/ 2147483647 h 196"/>
              <a:gd name="T6" fmla="*/ 0 60000 65536"/>
              <a:gd name="T7" fmla="*/ 0 60000 65536"/>
              <a:gd name="T8" fmla="*/ 0 60000 65536"/>
            </a:gdLst>
            <a:ahLst/>
            <a:cxnLst>
              <a:cxn ang="T6">
                <a:pos x="T0" y="T1"/>
              </a:cxn>
              <a:cxn ang="T7">
                <a:pos x="T2" y="T3"/>
              </a:cxn>
              <a:cxn ang="T8">
                <a:pos x="T4" y="T5"/>
              </a:cxn>
            </a:cxnLst>
            <a:rect l="0" t="0" r="r" b="b"/>
            <a:pathLst>
              <a:path w="282" h="196">
                <a:moveTo>
                  <a:pt x="282" y="0"/>
                </a:moveTo>
                <a:lnTo>
                  <a:pt x="0" y="0"/>
                </a:lnTo>
                <a:lnTo>
                  <a:pt x="0" y="196"/>
                </a:lnTo>
              </a:path>
            </a:pathLst>
          </a:custGeom>
          <a:noFill/>
          <a:ln w="9525">
            <a:solidFill>
              <a:schemeClr val="tx1"/>
            </a:solidFill>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31" name="Rectangle 18"/>
          <p:cNvSpPr>
            <a:spLocks noChangeArrowheads="1"/>
          </p:cNvSpPr>
          <p:nvPr/>
        </p:nvSpPr>
        <p:spPr bwMode="auto">
          <a:xfrm>
            <a:off x="7439025" y="810729"/>
            <a:ext cx="860425"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a:solidFill>
                  <a:srgbClr val="000000"/>
                </a:solidFill>
              </a:rPr>
              <a:t>Ø39,98</a:t>
            </a:r>
          </a:p>
        </p:txBody>
      </p:sp>
      <p:sp>
        <p:nvSpPr>
          <p:cNvPr id="32" name="ZoneTexte 77"/>
          <p:cNvSpPr txBox="1">
            <a:spLocks noChangeArrowheads="1"/>
          </p:cNvSpPr>
          <p:nvPr/>
        </p:nvSpPr>
        <p:spPr bwMode="auto">
          <a:xfrm>
            <a:off x="8247063" y="688492"/>
            <a:ext cx="534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1200" b="0">
                <a:solidFill>
                  <a:schemeClr val="tx1"/>
                </a:solidFill>
              </a:rPr>
              <a:t>0</a:t>
            </a:r>
          </a:p>
          <a:p>
            <a:pPr eaLnBrk="1" hangingPunct="1"/>
            <a:r>
              <a:rPr lang="fr-FR" altLang="fr-FR" sz="1200" b="0">
                <a:solidFill>
                  <a:schemeClr val="tx1"/>
                </a:solidFill>
              </a:rPr>
              <a:t>-0,02</a:t>
            </a:r>
          </a:p>
        </p:txBody>
      </p:sp>
      <p:sp>
        <p:nvSpPr>
          <p:cNvPr id="33" name="Rectangle 2"/>
          <p:cNvSpPr>
            <a:spLocks noChangeArrowheads="1"/>
          </p:cNvSpPr>
          <p:nvPr/>
        </p:nvSpPr>
        <p:spPr bwMode="auto">
          <a:xfrm>
            <a:off x="60325" y="68263"/>
            <a:ext cx="8880475" cy="482600"/>
          </a:xfrm>
          <a:prstGeom prst="rect">
            <a:avLst/>
          </a:prstGeom>
          <a:solidFill>
            <a:srgbClr val="FFFFCC"/>
          </a:solidFill>
          <a:ln w="28575">
            <a:solidFill>
              <a:srgbClr val="FF0033"/>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endParaRPr lang="fr-FR" altLang="fr-FR" sz="2400">
              <a:solidFill>
                <a:schemeClr val="tx1"/>
              </a:solidFill>
            </a:endParaRPr>
          </a:p>
        </p:txBody>
      </p:sp>
      <p:sp>
        <p:nvSpPr>
          <p:cNvPr id="34" name="Rectangle 3"/>
          <p:cNvSpPr>
            <a:spLocks noChangeArrowheads="1"/>
          </p:cNvSpPr>
          <p:nvPr/>
        </p:nvSpPr>
        <p:spPr bwMode="auto">
          <a:xfrm>
            <a:off x="65088" y="74613"/>
            <a:ext cx="8897307" cy="462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sz="2400" dirty="0" smtClean="0">
                <a:solidFill>
                  <a:schemeClr val="tx1"/>
                </a:solidFill>
              </a:rPr>
              <a:t>SPECIFICATION ET CONTRÔLE AU MAXIMUM DE MATIERE</a:t>
            </a:r>
            <a:endParaRPr lang="fr-FR" altLang="fr-FR" sz="2400" dirty="0">
              <a:solidFill>
                <a:schemeClr val="tx1"/>
              </a:solidFill>
            </a:endParaRPr>
          </a:p>
        </p:txBody>
      </p:sp>
      <p:sp>
        <p:nvSpPr>
          <p:cNvPr id="35" name="Forme libre 34"/>
          <p:cNvSpPr/>
          <p:nvPr/>
        </p:nvSpPr>
        <p:spPr>
          <a:xfrm flipV="1">
            <a:off x="1045093" y="3433189"/>
            <a:ext cx="2798037" cy="362923"/>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8037" h="362923">
                <a:moveTo>
                  <a:pt x="0" y="28333"/>
                </a:moveTo>
                <a:cubicBezTo>
                  <a:pt x="6247" y="174063"/>
                  <a:pt x="27644" y="262381"/>
                  <a:pt x="20233" y="362923"/>
                </a:cubicBezTo>
                <a:cubicBezTo>
                  <a:pt x="100399" y="357859"/>
                  <a:pt x="121590" y="350946"/>
                  <a:pt x="184783" y="345676"/>
                </a:cubicBezTo>
                <a:cubicBezTo>
                  <a:pt x="247976" y="340406"/>
                  <a:pt x="277486" y="329283"/>
                  <a:pt x="399394" y="331305"/>
                </a:cubicBezTo>
                <a:cubicBezTo>
                  <a:pt x="521302" y="333327"/>
                  <a:pt x="759412" y="353392"/>
                  <a:pt x="916229" y="357809"/>
                </a:cubicBezTo>
                <a:cubicBezTo>
                  <a:pt x="1073046" y="362226"/>
                  <a:pt x="1185689" y="360018"/>
                  <a:pt x="1340298" y="357809"/>
                </a:cubicBezTo>
                <a:cubicBezTo>
                  <a:pt x="1494907" y="355600"/>
                  <a:pt x="1671603" y="346766"/>
                  <a:pt x="1843881" y="344557"/>
                </a:cubicBezTo>
                <a:cubicBezTo>
                  <a:pt x="2016159" y="342348"/>
                  <a:pt x="2248682" y="343580"/>
                  <a:pt x="2373968" y="344557"/>
                </a:cubicBezTo>
                <a:cubicBezTo>
                  <a:pt x="2499254" y="345534"/>
                  <a:pt x="2529336" y="348208"/>
                  <a:pt x="2595597" y="350417"/>
                </a:cubicBezTo>
                <a:cubicBezTo>
                  <a:pt x="2661858" y="352626"/>
                  <a:pt x="2737793" y="354394"/>
                  <a:pt x="2771533" y="357809"/>
                </a:cubicBezTo>
                <a:cubicBezTo>
                  <a:pt x="2784667" y="214405"/>
                  <a:pt x="2791803" y="104157"/>
                  <a:pt x="2798037" y="0"/>
                </a:cubicBezTo>
                <a:cubicBezTo>
                  <a:pt x="2711543" y="14329"/>
                  <a:pt x="2621342" y="22088"/>
                  <a:pt x="2453481" y="26505"/>
                </a:cubicBezTo>
                <a:cubicBezTo>
                  <a:pt x="2285620" y="30922"/>
                  <a:pt x="2021068" y="16202"/>
                  <a:pt x="1790872" y="26505"/>
                </a:cubicBezTo>
                <a:cubicBezTo>
                  <a:pt x="1560676" y="36808"/>
                  <a:pt x="1311828" y="67717"/>
                  <a:pt x="1072306" y="88323"/>
                </a:cubicBezTo>
                <a:cubicBezTo>
                  <a:pt x="945185" y="67717"/>
                  <a:pt x="807511" y="36808"/>
                  <a:pt x="690942" y="26505"/>
                </a:cubicBezTo>
                <a:cubicBezTo>
                  <a:pt x="574373" y="16202"/>
                  <a:pt x="478907" y="26505"/>
                  <a:pt x="372890" y="26505"/>
                </a:cubicBezTo>
                <a:cubicBezTo>
                  <a:pt x="282334" y="28714"/>
                  <a:pt x="209751" y="39452"/>
                  <a:pt x="147603" y="39757"/>
                </a:cubicBezTo>
                <a:cubicBezTo>
                  <a:pt x="85455" y="40062"/>
                  <a:pt x="83905" y="39725"/>
                  <a:pt x="0" y="28333"/>
                </a:cubicBezTo>
                <a:close/>
              </a:path>
            </a:pathLst>
          </a:custGeom>
          <a:solidFill>
            <a:srgbClr val="FFC000"/>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36" name="Forme libre 35"/>
          <p:cNvSpPr/>
          <p:nvPr/>
        </p:nvSpPr>
        <p:spPr>
          <a:xfrm flipH="1">
            <a:off x="1069388" y="4957189"/>
            <a:ext cx="2830780" cy="388613"/>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0065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63006 w 2798037"/>
              <a:gd name="connsiteY11" fmla="*/ 64605 h 362923"/>
              <a:gd name="connsiteX12" fmla="*/ 1790872 w 2798037"/>
              <a:gd name="connsiteY12" fmla="*/ 26505 h 362923"/>
              <a:gd name="connsiteX13" fmla="*/ 1072306 w 2798037"/>
              <a:gd name="connsiteY13" fmla="*/ 59748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88613"/>
              <a:gd name="connsiteX1" fmla="*/ 20233 w 2798037"/>
              <a:gd name="connsiteY1" fmla="*/ 362923 h 388613"/>
              <a:gd name="connsiteX2" fmla="*/ 184783 w 2798037"/>
              <a:gd name="connsiteY2" fmla="*/ 345676 h 388613"/>
              <a:gd name="connsiteX3" fmla="*/ 399394 w 2798037"/>
              <a:gd name="connsiteY3" fmla="*/ 331305 h 388613"/>
              <a:gd name="connsiteX4" fmla="*/ 916229 w 2798037"/>
              <a:gd name="connsiteY4" fmla="*/ 357809 h 388613"/>
              <a:gd name="connsiteX5" fmla="*/ 1340298 w 2798037"/>
              <a:gd name="connsiteY5" fmla="*/ 300659 h 388613"/>
              <a:gd name="connsiteX6" fmla="*/ 1843881 w 2798037"/>
              <a:gd name="connsiteY6" fmla="*/ 344557 h 388613"/>
              <a:gd name="connsiteX7" fmla="*/ 2373968 w 2798037"/>
              <a:gd name="connsiteY7" fmla="*/ 344557 h 388613"/>
              <a:gd name="connsiteX8" fmla="*/ 2595597 w 2798037"/>
              <a:gd name="connsiteY8" fmla="*/ 388517 h 388613"/>
              <a:gd name="connsiteX9" fmla="*/ 2771533 w 2798037"/>
              <a:gd name="connsiteY9" fmla="*/ 357809 h 388613"/>
              <a:gd name="connsiteX10" fmla="*/ 2798037 w 2798037"/>
              <a:gd name="connsiteY10" fmla="*/ 0 h 388613"/>
              <a:gd name="connsiteX11" fmla="*/ 2463006 w 2798037"/>
              <a:gd name="connsiteY11" fmla="*/ 64605 h 388613"/>
              <a:gd name="connsiteX12" fmla="*/ 1790872 w 2798037"/>
              <a:gd name="connsiteY12" fmla="*/ 26505 h 388613"/>
              <a:gd name="connsiteX13" fmla="*/ 1072306 w 2798037"/>
              <a:gd name="connsiteY13" fmla="*/ 59748 h 388613"/>
              <a:gd name="connsiteX14" fmla="*/ 690942 w 2798037"/>
              <a:gd name="connsiteY14" fmla="*/ 26505 h 388613"/>
              <a:gd name="connsiteX15" fmla="*/ 372890 w 2798037"/>
              <a:gd name="connsiteY15" fmla="*/ 26505 h 388613"/>
              <a:gd name="connsiteX16" fmla="*/ 147603 w 2798037"/>
              <a:gd name="connsiteY16" fmla="*/ 39757 h 388613"/>
              <a:gd name="connsiteX17" fmla="*/ 0 w 2798037"/>
              <a:gd name="connsiteY17" fmla="*/ 28333 h 388613"/>
              <a:gd name="connsiteX0" fmla="*/ 0 w 2812913"/>
              <a:gd name="connsiteY0" fmla="*/ 28333 h 388613"/>
              <a:gd name="connsiteX1" fmla="*/ 20233 w 2812913"/>
              <a:gd name="connsiteY1" fmla="*/ 362923 h 388613"/>
              <a:gd name="connsiteX2" fmla="*/ 184783 w 2812913"/>
              <a:gd name="connsiteY2" fmla="*/ 345676 h 388613"/>
              <a:gd name="connsiteX3" fmla="*/ 399394 w 2812913"/>
              <a:gd name="connsiteY3" fmla="*/ 331305 h 388613"/>
              <a:gd name="connsiteX4" fmla="*/ 916229 w 2812913"/>
              <a:gd name="connsiteY4" fmla="*/ 357809 h 388613"/>
              <a:gd name="connsiteX5" fmla="*/ 1340298 w 2812913"/>
              <a:gd name="connsiteY5" fmla="*/ 300659 h 388613"/>
              <a:gd name="connsiteX6" fmla="*/ 1843881 w 2812913"/>
              <a:gd name="connsiteY6" fmla="*/ 344557 h 388613"/>
              <a:gd name="connsiteX7" fmla="*/ 2373968 w 2812913"/>
              <a:gd name="connsiteY7" fmla="*/ 344557 h 388613"/>
              <a:gd name="connsiteX8" fmla="*/ 2595597 w 2812913"/>
              <a:gd name="connsiteY8" fmla="*/ 388517 h 388613"/>
              <a:gd name="connsiteX9" fmla="*/ 2809633 w 2812913"/>
              <a:gd name="connsiteY9" fmla="*/ 357809 h 388613"/>
              <a:gd name="connsiteX10" fmla="*/ 2798037 w 2812913"/>
              <a:gd name="connsiteY10" fmla="*/ 0 h 388613"/>
              <a:gd name="connsiteX11" fmla="*/ 2463006 w 2812913"/>
              <a:gd name="connsiteY11" fmla="*/ 64605 h 388613"/>
              <a:gd name="connsiteX12" fmla="*/ 1790872 w 2812913"/>
              <a:gd name="connsiteY12" fmla="*/ 26505 h 388613"/>
              <a:gd name="connsiteX13" fmla="*/ 1072306 w 2812913"/>
              <a:gd name="connsiteY13" fmla="*/ 59748 h 388613"/>
              <a:gd name="connsiteX14" fmla="*/ 690942 w 2812913"/>
              <a:gd name="connsiteY14" fmla="*/ 26505 h 388613"/>
              <a:gd name="connsiteX15" fmla="*/ 372890 w 2812913"/>
              <a:gd name="connsiteY15" fmla="*/ 26505 h 388613"/>
              <a:gd name="connsiteX16" fmla="*/ 147603 w 2812913"/>
              <a:gd name="connsiteY16" fmla="*/ 39757 h 388613"/>
              <a:gd name="connsiteX17" fmla="*/ 0 w 2812913"/>
              <a:gd name="connsiteY17" fmla="*/ 28333 h 388613"/>
              <a:gd name="connsiteX0" fmla="*/ 17867 w 2830780"/>
              <a:gd name="connsiteY0" fmla="*/ 28333 h 388613"/>
              <a:gd name="connsiteX1" fmla="*/ 0 w 2830780"/>
              <a:gd name="connsiteY1" fmla="*/ 362923 h 388613"/>
              <a:gd name="connsiteX2" fmla="*/ 202650 w 2830780"/>
              <a:gd name="connsiteY2" fmla="*/ 345676 h 388613"/>
              <a:gd name="connsiteX3" fmla="*/ 417261 w 2830780"/>
              <a:gd name="connsiteY3" fmla="*/ 331305 h 388613"/>
              <a:gd name="connsiteX4" fmla="*/ 934096 w 2830780"/>
              <a:gd name="connsiteY4" fmla="*/ 357809 h 388613"/>
              <a:gd name="connsiteX5" fmla="*/ 1358165 w 2830780"/>
              <a:gd name="connsiteY5" fmla="*/ 300659 h 388613"/>
              <a:gd name="connsiteX6" fmla="*/ 1861748 w 2830780"/>
              <a:gd name="connsiteY6" fmla="*/ 344557 h 388613"/>
              <a:gd name="connsiteX7" fmla="*/ 2391835 w 2830780"/>
              <a:gd name="connsiteY7" fmla="*/ 344557 h 388613"/>
              <a:gd name="connsiteX8" fmla="*/ 2613464 w 2830780"/>
              <a:gd name="connsiteY8" fmla="*/ 388517 h 388613"/>
              <a:gd name="connsiteX9" fmla="*/ 2827500 w 2830780"/>
              <a:gd name="connsiteY9" fmla="*/ 357809 h 388613"/>
              <a:gd name="connsiteX10" fmla="*/ 2815904 w 2830780"/>
              <a:gd name="connsiteY10" fmla="*/ 0 h 388613"/>
              <a:gd name="connsiteX11" fmla="*/ 2480873 w 2830780"/>
              <a:gd name="connsiteY11" fmla="*/ 64605 h 388613"/>
              <a:gd name="connsiteX12" fmla="*/ 1808739 w 2830780"/>
              <a:gd name="connsiteY12" fmla="*/ 26505 h 388613"/>
              <a:gd name="connsiteX13" fmla="*/ 1090173 w 2830780"/>
              <a:gd name="connsiteY13" fmla="*/ 59748 h 388613"/>
              <a:gd name="connsiteX14" fmla="*/ 708809 w 2830780"/>
              <a:gd name="connsiteY14" fmla="*/ 26505 h 388613"/>
              <a:gd name="connsiteX15" fmla="*/ 390757 w 2830780"/>
              <a:gd name="connsiteY15" fmla="*/ 26505 h 388613"/>
              <a:gd name="connsiteX16" fmla="*/ 165470 w 2830780"/>
              <a:gd name="connsiteY16" fmla="*/ 39757 h 388613"/>
              <a:gd name="connsiteX17" fmla="*/ 17867 w 2830780"/>
              <a:gd name="connsiteY17" fmla="*/ 28333 h 38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30780" h="388613">
                <a:moveTo>
                  <a:pt x="17867" y="28333"/>
                </a:moveTo>
                <a:cubicBezTo>
                  <a:pt x="24114" y="174063"/>
                  <a:pt x="7411" y="262381"/>
                  <a:pt x="0" y="362923"/>
                </a:cubicBezTo>
                <a:cubicBezTo>
                  <a:pt x="80166" y="357859"/>
                  <a:pt x="133107" y="350946"/>
                  <a:pt x="202650" y="345676"/>
                </a:cubicBezTo>
                <a:cubicBezTo>
                  <a:pt x="272193" y="340406"/>
                  <a:pt x="295353" y="329283"/>
                  <a:pt x="417261" y="331305"/>
                </a:cubicBezTo>
                <a:cubicBezTo>
                  <a:pt x="539169" y="333327"/>
                  <a:pt x="777279" y="362917"/>
                  <a:pt x="934096" y="357809"/>
                </a:cubicBezTo>
                <a:cubicBezTo>
                  <a:pt x="1090913" y="352701"/>
                  <a:pt x="1203556" y="302868"/>
                  <a:pt x="1358165" y="300659"/>
                </a:cubicBezTo>
                <a:cubicBezTo>
                  <a:pt x="1512774" y="298450"/>
                  <a:pt x="1689470" y="337241"/>
                  <a:pt x="1861748" y="344557"/>
                </a:cubicBezTo>
                <a:cubicBezTo>
                  <a:pt x="2034026" y="351873"/>
                  <a:pt x="2266549" y="337230"/>
                  <a:pt x="2391835" y="344557"/>
                </a:cubicBezTo>
                <a:cubicBezTo>
                  <a:pt x="2517121" y="351884"/>
                  <a:pt x="2540853" y="386308"/>
                  <a:pt x="2613464" y="388517"/>
                </a:cubicBezTo>
                <a:cubicBezTo>
                  <a:pt x="2686075" y="390726"/>
                  <a:pt x="2793760" y="354394"/>
                  <a:pt x="2827500" y="357809"/>
                </a:cubicBezTo>
                <a:cubicBezTo>
                  <a:pt x="2840634" y="214405"/>
                  <a:pt x="2809670" y="104157"/>
                  <a:pt x="2815904" y="0"/>
                </a:cubicBezTo>
                <a:cubicBezTo>
                  <a:pt x="2729410" y="14329"/>
                  <a:pt x="2648734" y="60188"/>
                  <a:pt x="2480873" y="64605"/>
                </a:cubicBezTo>
                <a:cubicBezTo>
                  <a:pt x="2313012" y="69022"/>
                  <a:pt x="2040522" y="27315"/>
                  <a:pt x="1808739" y="26505"/>
                </a:cubicBezTo>
                <a:cubicBezTo>
                  <a:pt x="1576956" y="25696"/>
                  <a:pt x="1329695" y="39142"/>
                  <a:pt x="1090173" y="59748"/>
                </a:cubicBezTo>
                <a:cubicBezTo>
                  <a:pt x="963052" y="39142"/>
                  <a:pt x="825378" y="32045"/>
                  <a:pt x="708809" y="26505"/>
                </a:cubicBezTo>
                <a:cubicBezTo>
                  <a:pt x="592240" y="20965"/>
                  <a:pt x="496774" y="26505"/>
                  <a:pt x="390757" y="26505"/>
                </a:cubicBezTo>
                <a:cubicBezTo>
                  <a:pt x="300201" y="28714"/>
                  <a:pt x="227618" y="39452"/>
                  <a:pt x="165470" y="39757"/>
                </a:cubicBezTo>
                <a:cubicBezTo>
                  <a:pt x="103322" y="40062"/>
                  <a:pt x="101772" y="39725"/>
                  <a:pt x="17867" y="28333"/>
                </a:cubicBezTo>
                <a:close/>
              </a:path>
            </a:pathLst>
          </a:custGeom>
          <a:solidFill>
            <a:srgbClr val="FFC000"/>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37" name="Forme libre 36"/>
          <p:cNvSpPr/>
          <p:nvPr/>
        </p:nvSpPr>
        <p:spPr>
          <a:xfrm>
            <a:off x="1038225" y="3790950"/>
            <a:ext cx="58839" cy="885825"/>
          </a:xfrm>
          <a:custGeom>
            <a:avLst/>
            <a:gdLst>
              <a:gd name="connsiteX0" fmla="*/ 0 w 58839"/>
              <a:gd name="connsiteY0" fmla="*/ 0 h 885825"/>
              <a:gd name="connsiteX1" fmla="*/ 57150 w 58839"/>
              <a:gd name="connsiteY1" fmla="*/ 619125 h 885825"/>
              <a:gd name="connsiteX2" fmla="*/ 38100 w 58839"/>
              <a:gd name="connsiteY2" fmla="*/ 885825 h 885825"/>
            </a:gdLst>
            <a:ahLst/>
            <a:cxnLst>
              <a:cxn ang="0">
                <a:pos x="connsiteX0" y="connsiteY0"/>
              </a:cxn>
              <a:cxn ang="0">
                <a:pos x="connsiteX1" y="connsiteY1"/>
              </a:cxn>
              <a:cxn ang="0">
                <a:pos x="connsiteX2" y="connsiteY2"/>
              </a:cxn>
            </a:cxnLst>
            <a:rect l="l" t="t" r="r" b="b"/>
            <a:pathLst>
              <a:path w="58839" h="885825">
                <a:moveTo>
                  <a:pt x="0" y="0"/>
                </a:moveTo>
                <a:cubicBezTo>
                  <a:pt x="25400" y="235744"/>
                  <a:pt x="50800" y="471488"/>
                  <a:pt x="57150" y="619125"/>
                </a:cubicBezTo>
                <a:cubicBezTo>
                  <a:pt x="63500" y="766762"/>
                  <a:pt x="50800" y="826293"/>
                  <a:pt x="38100" y="8858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Forme libre 37"/>
          <p:cNvSpPr/>
          <p:nvPr/>
        </p:nvSpPr>
        <p:spPr>
          <a:xfrm flipH="1">
            <a:off x="3828530" y="3776090"/>
            <a:ext cx="73545" cy="952500"/>
          </a:xfrm>
          <a:custGeom>
            <a:avLst/>
            <a:gdLst>
              <a:gd name="connsiteX0" fmla="*/ 0 w 58839"/>
              <a:gd name="connsiteY0" fmla="*/ 0 h 885825"/>
              <a:gd name="connsiteX1" fmla="*/ 57150 w 58839"/>
              <a:gd name="connsiteY1" fmla="*/ 619125 h 885825"/>
              <a:gd name="connsiteX2" fmla="*/ 38100 w 58839"/>
              <a:gd name="connsiteY2" fmla="*/ 885825 h 885825"/>
              <a:gd name="connsiteX0" fmla="*/ 66675 w 125627"/>
              <a:gd name="connsiteY0" fmla="*/ 0 h 952500"/>
              <a:gd name="connsiteX1" fmla="*/ 123825 w 125627"/>
              <a:gd name="connsiteY1" fmla="*/ 619125 h 952500"/>
              <a:gd name="connsiteX2" fmla="*/ 0 w 125627"/>
              <a:gd name="connsiteY2" fmla="*/ 952500 h 952500"/>
              <a:gd name="connsiteX0" fmla="*/ 66675 w 73545"/>
              <a:gd name="connsiteY0" fmla="*/ 0 h 952500"/>
              <a:gd name="connsiteX1" fmla="*/ 28575 w 73545"/>
              <a:gd name="connsiteY1" fmla="*/ 523875 h 952500"/>
              <a:gd name="connsiteX2" fmla="*/ 0 w 73545"/>
              <a:gd name="connsiteY2" fmla="*/ 952500 h 952500"/>
            </a:gdLst>
            <a:ahLst/>
            <a:cxnLst>
              <a:cxn ang="0">
                <a:pos x="connsiteX0" y="connsiteY0"/>
              </a:cxn>
              <a:cxn ang="0">
                <a:pos x="connsiteX1" y="connsiteY1"/>
              </a:cxn>
              <a:cxn ang="0">
                <a:pos x="connsiteX2" y="connsiteY2"/>
              </a:cxn>
            </a:cxnLst>
            <a:rect l="l" t="t" r="r" b="b"/>
            <a:pathLst>
              <a:path w="73545" h="952500">
                <a:moveTo>
                  <a:pt x="66675" y="0"/>
                </a:moveTo>
                <a:cubicBezTo>
                  <a:pt x="92075" y="235744"/>
                  <a:pt x="39687" y="365125"/>
                  <a:pt x="28575" y="523875"/>
                </a:cubicBezTo>
                <a:cubicBezTo>
                  <a:pt x="17463" y="682625"/>
                  <a:pt x="12700" y="892968"/>
                  <a:pt x="0" y="952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p:cNvSpPr/>
          <p:nvPr/>
        </p:nvSpPr>
        <p:spPr>
          <a:xfrm>
            <a:off x="728663" y="3824687"/>
            <a:ext cx="3379787" cy="110132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0" name="Connecteur droit 37"/>
          <p:cNvCxnSpPr>
            <a:cxnSpLocks noChangeShapeType="1"/>
          </p:cNvCxnSpPr>
          <p:nvPr/>
        </p:nvCxnSpPr>
        <p:spPr bwMode="auto">
          <a:xfrm flipH="1">
            <a:off x="411162" y="3813175"/>
            <a:ext cx="4286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 name="Connecteur droit 38"/>
          <p:cNvCxnSpPr>
            <a:cxnSpLocks noChangeShapeType="1"/>
          </p:cNvCxnSpPr>
          <p:nvPr/>
        </p:nvCxnSpPr>
        <p:spPr bwMode="auto">
          <a:xfrm flipH="1">
            <a:off x="433388" y="4930201"/>
            <a:ext cx="428625"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42" name="Line 17"/>
          <p:cNvSpPr>
            <a:spLocks noChangeShapeType="1"/>
          </p:cNvSpPr>
          <p:nvPr/>
        </p:nvSpPr>
        <p:spPr bwMode="auto">
          <a:xfrm rot="-5400000">
            <a:off x="-40481" y="4358481"/>
            <a:ext cx="1135062"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43" name="Connecteur droit 33"/>
          <p:cNvCxnSpPr>
            <a:cxnSpLocks noChangeShapeType="1"/>
          </p:cNvCxnSpPr>
          <p:nvPr/>
        </p:nvCxnSpPr>
        <p:spPr bwMode="auto">
          <a:xfrm>
            <a:off x="747505" y="4375349"/>
            <a:ext cx="3095625" cy="0"/>
          </a:xfrm>
          <a:prstGeom prst="line">
            <a:avLst/>
          </a:prstGeom>
          <a:noFill/>
          <a:ln w="9525" algn="ctr">
            <a:solidFill>
              <a:schemeClr val="tx1"/>
            </a:solidFill>
            <a:prstDash val="lgDashDot"/>
            <a:round/>
            <a:headEnd/>
            <a:tailEnd/>
          </a:ln>
          <a:extLst>
            <a:ext uri="{909E8E84-426E-40DD-AFC4-6F175D3DCCD1}">
              <a14:hiddenFill xmlns:a14="http://schemas.microsoft.com/office/drawing/2010/main">
                <a:noFill/>
              </a14:hiddenFill>
            </a:ext>
          </a:extLst>
        </p:spPr>
      </p:cxnSp>
      <p:sp>
        <p:nvSpPr>
          <p:cNvPr id="44" name="Rectangle 18"/>
          <p:cNvSpPr>
            <a:spLocks noChangeArrowheads="1"/>
          </p:cNvSpPr>
          <p:nvPr/>
        </p:nvSpPr>
        <p:spPr bwMode="auto">
          <a:xfrm rot="-5400000">
            <a:off x="70249" y="4189499"/>
            <a:ext cx="573875"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rgbClr val="000000"/>
                </a:solidFill>
              </a:rPr>
              <a:t>Ø40</a:t>
            </a:r>
            <a:endParaRPr lang="fr-FR" altLang="fr-FR" b="0" dirty="0">
              <a:solidFill>
                <a:srgbClr val="000000"/>
              </a:solidFill>
            </a:endParaRPr>
          </a:p>
        </p:txBody>
      </p:sp>
      <p:sp>
        <p:nvSpPr>
          <p:cNvPr id="45" name="ZoneTexte 44"/>
          <p:cNvSpPr txBox="1"/>
          <p:nvPr/>
        </p:nvSpPr>
        <p:spPr>
          <a:xfrm>
            <a:off x="31066" y="3362593"/>
            <a:ext cx="838884" cy="369332"/>
          </a:xfrm>
          <a:prstGeom prst="rect">
            <a:avLst/>
          </a:prstGeom>
          <a:noFill/>
        </p:spPr>
        <p:txBody>
          <a:bodyPr wrap="none" rtlCol="0">
            <a:spAutoFit/>
          </a:bodyPr>
          <a:lstStyle/>
          <a:p>
            <a:r>
              <a:rPr lang="fr-FR" dirty="0" smtClean="0"/>
              <a:t>Calibre</a:t>
            </a:r>
            <a:endParaRPr lang="fr-FR" dirty="0"/>
          </a:p>
        </p:txBody>
      </p:sp>
      <p:cxnSp>
        <p:nvCxnSpPr>
          <p:cNvPr id="47" name="Connecteur droit avec flèche 46"/>
          <p:cNvCxnSpPr/>
          <p:nvPr/>
        </p:nvCxnSpPr>
        <p:spPr>
          <a:xfrm>
            <a:off x="775116" y="3701820"/>
            <a:ext cx="472659" cy="37033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8" name="ZoneTexte 47"/>
          <p:cNvSpPr txBox="1"/>
          <p:nvPr/>
        </p:nvSpPr>
        <p:spPr>
          <a:xfrm>
            <a:off x="7907338" y="1773341"/>
            <a:ext cx="1280992" cy="338554"/>
          </a:xfrm>
          <a:prstGeom prst="rect">
            <a:avLst/>
          </a:prstGeom>
          <a:noFill/>
        </p:spPr>
        <p:txBody>
          <a:bodyPr wrap="none" rtlCol="0">
            <a:spAutoFit/>
          </a:bodyPr>
          <a:lstStyle/>
          <a:p>
            <a:r>
              <a:rPr lang="fr-FR" sz="1600" i="1" dirty="0" smtClean="0">
                <a:solidFill>
                  <a:srgbClr val="00B0F0"/>
                </a:solidFill>
              </a:rPr>
              <a:t>recommandé</a:t>
            </a:r>
            <a:endParaRPr lang="fr-FR" sz="1600" i="1" dirty="0">
              <a:solidFill>
                <a:srgbClr val="00B0F0"/>
              </a:solidFill>
            </a:endParaRPr>
          </a:p>
        </p:txBody>
      </p:sp>
      <p:cxnSp>
        <p:nvCxnSpPr>
          <p:cNvPr id="50" name="Connecteur droit avec flèche 49"/>
          <p:cNvCxnSpPr>
            <a:stCxn id="48" idx="0"/>
          </p:cNvCxnSpPr>
          <p:nvPr/>
        </p:nvCxnSpPr>
        <p:spPr>
          <a:xfrm flipV="1">
            <a:off x="8547834" y="1312379"/>
            <a:ext cx="119916" cy="460962"/>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51" name="Forme libre 50"/>
          <p:cNvSpPr/>
          <p:nvPr/>
        </p:nvSpPr>
        <p:spPr>
          <a:xfrm flipV="1">
            <a:off x="4438593" y="3991496"/>
            <a:ext cx="1209948" cy="874941"/>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211822 w 2798037"/>
              <a:gd name="connsiteY13" fmla="*/ 38412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12976 h 347566"/>
              <a:gd name="connsiteX1" fmla="*/ 20233 w 2798037"/>
              <a:gd name="connsiteY1" fmla="*/ 347566 h 347566"/>
              <a:gd name="connsiteX2" fmla="*/ 184783 w 2798037"/>
              <a:gd name="connsiteY2" fmla="*/ 330319 h 347566"/>
              <a:gd name="connsiteX3" fmla="*/ 399394 w 2798037"/>
              <a:gd name="connsiteY3" fmla="*/ 315948 h 347566"/>
              <a:gd name="connsiteX4" fmla="*/ 916229 w 2798037"/>
              <a:gd name="connsiteY4" fmla="*/ 342452 h 347566"/>
              <a:gd name="connsiteX5" fmla="*/ 1340298 w 2798037"/>
              <a:gd name="connsiteY5" fmla="*/ 342452 h 347566"/>
              <a:gd name="connsiteX6" fmla="*/ 1843881 w 2798037"/>
              <a:gd name="connsiteY6" fmla="*/ 329200 h 347566"/>
              <a:gd name="connsiteX7" fmla="*/ 2373968 w 2798037"/>
              <a:gd name="connsiteY7" fmla="*/ 329200 h 347566"/>
              <a:gd name="connsiteX8" fmla="*/ 2595597 w 2798037"/>
              <a:gd name="connsiteY8" fmla="*/ 335060 h 347566"/>
              <a:gd name="connsiteX9" fmla="*/ 2771533 w 2798037"/>
              <a:gd name="connsiteY9" fmla="*/ 342452 h 347566"/>
              <a:gd name="connsiteX10" fmla="*/ 2798037 w 2798037"/>
              <a:gd name="connsiteY10" fmla="*/ 0 h 347566"/>
              <a:gd name="connsiteX11" fmla="*/ 2453481 w 2798037"/>
              <a:gd name="connsiteY11" fmla="*/ 11148 h 347566"/>
              <a:gd name="connsiteX12" fmla="*/ 1790872 w 2798037"/>
              <a:gd name="connsiteY12" fmla="*/ 11148 h 347566"/>
              <a:gd name="connsiteX13" fmla="*/ 1211822 w 2798037"/>
              <a:gd name="connsiteY13" fmla="*/ 23055 h 347566"/>
              <a:gd name="connsiteX14" fmla="*/ 690942 w 2798037"/>
              <a:gd name="connsiteY14" fmla="*/ 11148 h 347566"/>
              <a:gd name="connsiteX15" fmla="*/ 372890 w 2798037"/>
              <a:gd name="connsiteY15" fmla="*/ 11148 h 347566"/>
              <a:gd name="connsiteX16" fmla="*/ 147603 w 2798037"/>
              <a:gd name="connsiteY16" fmla="*/ 24400 h 347566"/>
              <a:gd name="connsiteX17" fmla="*/ 0 w 2798037"/>
              <a:gd name="connsiteY17" fmla="*/ 12976 h 347566"/>
              <a:gd name="connsiteX0" fmla="*/ 0 w 2876070"/>
              <a:gd name="connsiteY0" fmla="*/ 12976 h 352669"/>
              <a:gd name="connsiteX1" fmla="*/ 20233 w 2876070"/>
              <a:gd name="connsiteY1" fmla="*/ 347566 h 352669"/>
              <a:gd name="connsiteX2" fmla="*/ 184783 w 2876070"/>
              <a:gd name="connsiteY2" fmla="*/ 330319 h 352669"/>
              <a:gd name="connsiteX3" fmla="*/ 399394 w 2876070"/>
              <a:gd name="connsiteY3" fmla="*/ 315948 h 352669"/>
              <a:gd name="connsiteX4" fmla="*/ 916229 w 2876070"/>
              <a:gd name="connsiteY4" fmla="*/ 342452 h 352669"/>
              <a:gd name="connsiteX5" fmla="*/ 1340298 w 2876070"/>
              <a:gd name="connsiteY5" fmla="*/ 342452 h 352669"/>
              <a:gd name="connsiteX6" fmla="*/ 1843881 w 2876070"/>
              <a:gd name="connsiteY6" fmla="*/ 329200 h 352669"/>
              <a:gd name="connsiteX7" fmla="*/ 2373968 w 2876070"/>
              <a:gd name="connsiteY7" fmla="*/ 329200 h 352669"/>
              <a:gd name="connsiteX8" fmla="*/ 2595597 w 2876070"/>
              <a:gd name="connsiteY8" fmla="*/ 335060 h 352669"/>
              <a:gd name="connsiteX9" fmla="*/ 2771533 w 2876070"/>
              <a:gd name="connsiteY9" fmla="*/ 342452 h 352669"/>
              <a:gd name="connsiteX10" fmla="*/ 2875545 w 2876070"/>
              <a:gd name="connsiteY10" fmla="*/ 176271 h 352669"/>
              <a:gd name="connsiteX11" fmla="*/ 2798037 w 2876070"/>
              <a:gd name="connsiteY11" fmla="*/ 0 h 352669"/>
              <a:gd name="connsiteX12" fmla="*/ 2453481 w 2876070"/>
              <a:gd name="connsiteY12" fmla="*/ 11148 h 352669"/>
              <a:gd name="connsiteX13" fmla="*/ 1790872 w 2876070"/>
              <a:gd name="connsiteY13" fmla="*/ 11148 h 352669"/>
              <a:gd name="connsiteX14" fmla="*/ 1211822 w 2876070"/>
              <a:gd name="connsiteY14" fmla="*/ 23055 h 352669"/>
              <a:gd name="connsiteX15" fmla="*/ 690942 w 2876070"/>
              <a:gd name="connsiteY15" fmla="*/ 11148 h 352669"/>
              <a:gd name="connsiteX16" fmla="*/ 372890 w 2876070"/>
              <a:gd name="connsiteY16" fmla="*/ 11148 h 352669"/>
              <a:gd name="connsiteX17" fmla="*/ 147603 w 2876070"/>
              <a:gd name="connsiteY17" fmla="*/ 24400 h 352669"/>
              <a:gd name="connsiteX18" fmla="*/ 0 w 2876070"/>
              <a:gd name="connsiteY18"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477044 w 2953720"/>
              <a:gd name="connsiteY4" fmla="*/ 315948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593306 w 2953720"/>
              <a:gd name="connsiteY4" fmla="*/ 350502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3720" h="352669">
                <a:moveTo>
                  <a:pt x="77650" y="12976"/>
                </a:moveTo>
                <a:cubicBezTo>
                  <a:pt x="55633" y="40847"/>
                  <a:pt x="-3232" y="132024"/>
                  <a:pt x="140" y="187789"/>
                </a:cubicBezTo>
                <a:cubicBezTo>
                  <a:pt x="3512" y="243554"/>
                  <a:pt x="69669" y="324451"/>
                  <a:pt x="97883" y="347566"/>
                </a:cubicBezTo>
                <a:cubicBezTo>
                  <a:pt x="178049" y="342502"/>
                  <a:pt x="179863" y="329830"/>
                  <a:pt x="262433" y="330319"/>
                </a:cubicBezTo>
                <a:cubicBezTo>
                  <a:pt x="345003" y="330808"/>
                  <a:pt x="471398" y="348480"/>
                  <a:pt x="593306" y="350502"/>
                </a:cubicBezTo>
                <a:lnTo>
                  <a:pt x="993879" y="342452"/>
                </a:lnTo>
                <a:lnTo>
                  <a:pt x="1417948" y="342452"/>
                </a:lnTo>
                <a:cubicBezTo>
                  <a:pt x="1572557" y="340243"/>
                  <a:pt x="1749253" y="331409"/>
                  <a:pt x="1921531" y="329200"/>
                </a:cubicBezTo>
                <a:cubicBezTo>
                  <a:pt x="2093809" y="326991"/>
                  <a:pt x="2326332" y="328223"/>
                  <a:pt x="2451618" y="329200"/>
                </a:cubicBezTo>
                <a:cubicBezTo>
                  <a:pt x="2576904" y="330177"/>
                  <a:pt x="2606986" y="332851"/>
                  <a:pt x="2673247" y="335060"/>
                </a:cubicBezTo>
                <a:cubicBezTo>
                  <a:pt x="2739508" y="337269"/>
                  <a:pt x="2814151" y="368277"/>
                  <a:pt x="2849183" y="342452"/>
                </a:cubicBezTo>
                <a:cubicBezTo>
                  <a:pt x="2884215" y="316627"/>
                  <a:pt x="2948778" y="233346"/>
                  <a:pt x="2953195" y="176271"/>
                </a:cubicBezTo>
                <a:cubicBezTo>
                  <a:pt x="2957612" y="119196"/>
                  <a:pt x="2934405" y="28160"/>
                  <a:pt x="2875687" y="0"/>
                </a:cubicBezTo>
                <a:cubicBezTo>
                  <a:pt x="2789193" y="14329"/>
                  <a:pt x="2698992" y="9290"/>
                  <a:pt x="2531131" y="11148"/>
                </a:cubicBezTo>
                <a:cubicBezTo>
                  <a:pt x="2363270" y="13006"/>
                  <a:pt x="2075465" y="9164"/>
                  <a:pt x="1868522" y="11148"/>
                </a:cubicBezTo>
                <a:cubicBezTo>
                  <a:pt x="1661579" y="13132"/>
                  <a:pt x="1528994" y="2449"/>
                  <a:pt x="1289472" y="23055"/>
                </a:cubicBezTo>
                <a:cubicBezTo>
                  <a:pt x="1162351" y="2449"/>
                  <a:pt x="908414" y="13133"/>
                  <a:pt x="768592" y="11148"/>
                </a:cubicBezTo>
                <a:cubicBezTo>
                  <a:pt x="628770" y="9164"/>
                  <a:pt x="556557" y="11148"/>
                  <a:pt x="450540" y="11148"/>
                </a:cubicBezTo>
                <a:cubicBezTo>
                  <a:pt x="359984" y="13357"/>
                  <a:pt x="287401" y="24095"/>
                  <a:pt x="225253" y="24400"/>
                </a:cubicBezTo>
                <a:cubicBezTo>
                  <a:pt x="163105" y="24705"/>
                  <a:pt x="161555" y="24368"/>
                  <a:pt x="77650" y="12976"/>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52" name="Forme libre 51"/>
          <p:cNvSpPr/>
          <p:nvPr/>
        </p:nvSpPr>
        <p:spPr>
          <a:xfrm flipH="1" flipV="1">
            <a:off x="6771755" y="3961007"/>
            <a:ext cx="1202234" cy="906486"/>
          </a:xfrm>
          <a:custGeom>
            <a:avLst/>
            <a:gdLst>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6557 w 2818509"/>
              <a:gd name="connsiteY0" fmla="*/ 19804 h 405478"/>
              <a:gd name="connsiteX1" fmla="*/ 13305 w 2818509"/>
              <a:gd name="connsiteY1" fmla="*/ 284848 h 405478"/>
              <a:gd name="connsiteX2" fmla="*/ 185583 w 2818509"/>
              <a:gd name="connsiteY2" fmla="*/ 404117 h 405478"/>
              <a:gd name="connsiteX3" fmla="*/ 397618 w 2818509"/>
              <a:gd name="connsiteY3" fmla="*/ 351109 h 405478"/>
              <a:gd name="connsiteX4" fmla="*/ 914453 w 2818509"/>
              <a:gd name="connsiteY4" fmla="*/ 377613 h 405478"/>
              <a:gd name="connsiteX5" fmla="*/ 1338522 w 2818509"/>
              <a:gd name="connsiteY5" fmla="*/ 377613 h 405478"/>
              <a:gd name="connsiteX6" fmla="*/ 1842105 w 2818509"/>
              <a:gd name="connsiteY6" fmla="*/ 364361 h 405478"/>
              <a:gd name="connsiteX7" fmla="*/ 2372192 w 2818509"/>
              <a:gd name="connsiteY7" fmla="*/ 364361 h 405478"/>
              <a:gd name="connsiteX8" fmla="*/ 2650488 w 2818509"/>
              <a:gd name="connsiteY8" fmla="*/ 298100 h 405478"/>
              <a:gd name="connsiteX9" fmla="*/ 2769757 w 2818509"/>
              <a:gd name="connsiteY9" fmla="*/ 377613 h 405478"/>
              <a:gd name="connsiteX10" fmla="*/ 2796261 w 2818509"/>
              <a:gd name="connsiteY10" fmla="*/ 19804 h 405478"/>
              <a:gd name="connsiteX11" fmla="*/ 2451705 w 2818509"/>
              <a:gd name="connsiteY11" fmla="*/ 46309 h 405478"/>
              <a:gd name="connsiteX12" fmla="*/ 1789096 w 2818509"/>
              <a:gd name="connsiteY12" fmla="*/ 46309 h 405478"/>
              <a:gd name="connsiteX13" fmla="*/ 1060227 w 2818509"/>
              <a:gd name="connsiteY13" fmla="*/ 46309 h 405478"/>
              <a:gd name="connsiteX14" fmla="*/ 689166 w 2818509"/>
              <a:gd name="connsiteY14" fmla="*/ 46309 h 405478"/>
              <a:gd name="connsiteX15" fmla="*/ 371114 w 2818509"/>
              <a:gd name="connsiteY15" fmla="*/ 46309 h 405478"/>
              <a:gd name="connsiteX16" fmla="*/ 145827 w 2818509"/>
              <a:gd name="connsiteY16" fmla="*/ 59561 h 405478"/>
              <a:gd name="connsiteX17" fmla="*/ 26557 w 2818509"/>
              <a:gd name="connsiteY17" fmla="*/ 19804 h 405478"/>
              <a:gd name="connsiteX0" fmla="*/ 27898 w 2819850"/>
              <a:gd name="connsiteY0" fmla="*/ 19804 h 405478"/>
              <a:gd name="connsiteX1" fmla="*/ 14646 w 2819850"/>
              <a:gd name="connsiteY1" fmla="*/ 284848 h 405478"/>
              <a:gd name="connsiteX2" fmla="*/ 186924 w 2819850"/>
              <a:gd name="connsiteY2" fmla="*/ 404117 h 405478"/>
              <a:gd name="connsiteX3" fmla="*/ 398959 w 2819850"/>
              <a:gd name="connsiteY3" fmla="*/ 351109 h 405478"/>
              <a:gd name="connsiteX4" fmla="*/ 915794 w 2819850"/>
              <a:gd name="connsiteY4" fmla="*/ 377613 h 405478"/>
              <a:gd name="connsiteX5" fmla="*/ 1339863 w 2819850"/>
              <a:gd name="connsiteY5" fmla="*/ 377613 h 405478"/>
              <a:gd name="connsiteX6" fmla="*/ 1843446 w 2819850"/>
              <a:gd name="connsiteY6" fmla="*/ 364361 h 405478"/>
              <a:gd name="connsiteX7" fmla="*/ 2373533 w 2819850"/>
              <a:gd name="connsiteY7" fmla="*/ 364361 h 405478"/>
              <a:gd name="connsiteX8" fmla="*/ 2651829 w 2819850"/>
              <a:gd name="connsiteY8" fmla="*/ 298100 h 405478"/>
              <a:gd name="connsiteX9" fmla="*/ 2771098 w 2819850"/>
              <a:gd name="connsiteY9" fmla="*/ 377613 h 405478"/>
              <a:gd name="connsiteX10" fmla="*/ 2797602 w 2819850"/>
              <a:gd name="connsiteY10" fmla="*/ 19804 h 405478"/>
              <a:gd name="connsiteX11" fmla="*/ 2453046 w 2819850"/>
              <a:gd name="connsiteY11" fmla="*/ 46309 h 405478"/>
              <a:gd name="connsiteX12" fmla="*/ 1790437 w 2819850"/>
              <a:gd name="connsiteY12" fmla="*/ 46309 h 405478"/>
              <a:gd name="connsiteX13" fmla="*/ 1061568 w 2819850"/>
              <a:gd name="connsiteY13" fmla="*/ 46309 h 405478"/>
              <a:gd name="connsiteX14" fmla="*/ 690507 w 2819850"/>
              <a:gd name="connsiteY14" fmla="*/ 46309 h 405478"/>
              <a:gd name="connsiteX15" fmla="*/ 372455 w 2819850"/>
              <a:gd name="connsiteY15" fmla="*/ 46309 h 405478"/>
              <a:gd name="connsiteX16" fmla="*/ 147168 w 2819850"/>
              <a:gd name="connsiteY16" fmla="*/ 59561 h 405478"/>
              <a:gd name="connsiteX17" fmla="*/ 27898 w 2819850"/>
              <a:gd name="connsiteY17" fmla="*/ 19804 h 405478"/>
              <a:gd name="connsiteX0" fmla="*/ 15457 w 2835742"/>
              <a:gd name="connsiteY0" fmla="*/ 48137 h 405478"/>
              <a:gd name="connsiteX1" fmla="*/ 30538 w 2835742"/>
              <a:gd name="connsiteY1" fmla="*/ 284848 h 405478"/>
              <a:gd name="connsiteX2" fmla="*/ 202816 w 2835742"/>
              <a:gd name="connsiteY2" fmla="*/ 404117 h 405478"/>
              <a:gd name="connsiteX3" fmla="*/ 414851 w 2835742"/>
              <a:gd name="connsiteY3" fmla="*/ 351109 h 405478"/>
              <a:gd name="connsiteX4" fmla="*/ 931686 w 2835742"/>
              <a:gd name="connsiteY4" fmla="*/ 377613 h 405478"/>
              <a:gd name="connsiteX5" fmla="*/ 1355755 w 2835742"/>
              <a:gd name="connsiteY5" fmla="*/ 377613 h 405478"/>
              <a:gd name="connsiteX6" fmla="*/ 1859338 w 2835742"/>
              <a:gd name="connsiteY6" fmla="*/ 364361 h 405478"/>
              <a:gd name="connsiteX7" fmla="*/ 2389425 w 2835742"/>
              <a:gd name="connsiteY7" fmla="*/ 364361 h 405478"/>
              <a:gd name="connsiteX8" fmla="*/ 2667721 w 2835742"/>
              <a:gd name="connsiteY8" fmla="*/ 298100 h 405478"/>
              <a:gd name="connsiteX9" fmla="*/ 2786990 w 2835742"/>
              <a:gd name="connsiteY9" fmla="*/ 377613 h 405478"/>
              <a:gd name="connsiteX10" fmla="*/ 2813494 w 2835742"/>
              <a:gd name="connsiteY10" fmla="*/ 19804 h 405478"/>
              <a:gd name="connsiteX11" fmla="*/ 2468938 w 2835742"/>
              <a:gd name="connsiteY11" fmla="*/ 46309 h 405478"/>
              <a:gd name="connsiteX12" fmla="*/ 1806329 w 2835742"/>
              <a:gd name="connsiteY12" fmla="*/ 46309 h 405478"/>
              <a:gd name="connsiteX13" fmla="*/ 1077460 w 2835742"/>
              <a:gd name="connsiteY13" fmla="*/ 46309 h 405478"/>
              <a:gd name="connsiteX14" fmla="*/ 706399 w 2835742"/>
              <a:gd name="connsiteY14" fmla="*/ 46309 h 405478"/>
              <a:gd name="connsiteX15" fmla="*/ 388347 w 2835742"/>
              <a:gd name="connsiteY15" fmla="*/ 46309 h 405478"/>
              <a:gd name="connsiteX16" fmla="*/ 163060 w 2835742"/>
              <a:gd name="connsiteY16" fmla="*/ 59561 h 405478"/>
              <a:gd name="connsiteX17" fmla="*/ 15457 w 2835742"/>
              <a:gd name="connsiteY17" fmla="*/ 48137 h 405478"/>
              <a:gd name="connsiteX0" fmla="*/ 2004 w 2822289"/>
              <a:gd name="connsiteY0" fmla="*/ 48137 h 405478"/>
              <a:gd name="connsiteX1" fmla="*/ 17085 w 2822289"/>
              <a:gd name="connsiteY1" fmla="*/ 284848 h 405478"/>
              <a:gd name="connsiteX2" fmla="*/ 189363 w 2822289"/>
              <a:gd name="connsiteY2" fmla="*/ 404117 h 405478"/>
              <a:gd name="connsiteX3" fmla="*/ 401398 w 2822289"/>
              <a:gd name="connsiteY3" fmla="*/ 351109 h 405478"/>
              <a:gd name="connsiteX4" fmla="*/ 918233 w 2822289"/>
              <a:gd name="connsiteY4" fmla="*/ 377613 h 405478"/>
              <a:gd name="connsiteX5" fmla="*/ 1342302 w 2822289"/>
              <a:gd name="connsiteY5" fmla="*/ 377613 h 405478"/>
              <a:gd name="connsiteX6" fmla="*/ 1845885 w 2822289"/>
              <a:gd name="connsiteY6" fmla="*/ 364361 h 405478"/>
              <a:gd name="connsiteX7" fmla="*/ 2375972 w 2822289"/>
              <a:gd name="connsiteY7" fmla="*/ 364361 h 405478"/>
              <a:gd name="connsiteX8" fmla="*/ 2654268 w 2822289"/>
              <a:gd name="connsiteY8" fmla="*/ 298100 h 405478"/>
              <a:gd name="connsiteX9" fmla="*/ 2773537 w 2822289"/>
              <a:gd name="connsiteY9" fmla="*/ 377613 h 405478"/>
              <a:gd name="connsiteX10" fmla="*/ 2800041 w 2822289"/>
              <a:gd name="connsiteY10" fmla="*/ 19804 h 405478"/>
              <a:gd name="connsiteX11" fmla="*/ 2455485 w 2822289"/>
              <a:gd name="connsiteY11" fmla="*/ 46309 h 405478"/>
              <a:gd name="connsiteX12" fmla="*/ 1792876 w 2822289"/>
              <a:gd name="connsiteY12" fmla="*/ 46309 h 405478"/>
              <a:gd name="connsiteX13" fmla="*/ 1064007 w 2822289"/>
              <a:gd name="connsiteY13" fmla="*/ 46309 h 405478"/>
              <a:gd name="connsiteX14" fmla="*/ 692946 w 2822289"/>
              <a:gd name="connsiteY14" fmla="*/ 46309 h 405478"/>
              <a:gd name="connsiteX15" fmla="*/ 374894 w 2822289"/>
              <a:gd name="connsiteY15" fmla="*/ 46309 h 405478"/>
              <a:gd name="connsiteX16" fmla="*/ 149607 w 2822289"/>
              <a:gd name="connsiteY16" fmla="*/ 59561 h 405478"/>
              <a:gd name="connsiteX17" fmla="*/ 2004 w 2822289"/>
              <a:gd name="connsiteY17" fmla="*/ 48137 h 405478"/>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17822"/>
              <a:gd name="connsiteX1" fmla="*/ 20233 w 2820285"/>
              <a:gd name="connsiteY1" fmla="*/ 382727 h 417822"/>
              <a:gd name="connsiteX2" fmla="*/ 187359 w 2820285"/>
              <a:gd name="connsiteY2" fmla="*/ 404117 h 417822"/>
              <a:gd name="connsiteX3" fmla="*/ 399394 w 2820285"/>
              <a:gd name="connsiteY3" fmla="*/ 351109 h 417822"/>
              <a:gd name="connsiteX4" fmla="*/ 916229 w 2820285"/>
              <a:gd name="connsiteY4" fmla="*/ 377613 h 417822"/>
              <a:gd name="connsiteX5" fmla="*/ 1340298 w 2820285"/>
              <a:gd name="connsiteY5" fmla="*/ 377613 h 417822"/>
              <a:gd name="connsiteX6" fmla="*/ 1843881 w 2820285"/>
              <a:gd name="connsiteY6" fmla="*/ 364361 h 417822"/>
              <a:gd name="connsiteX7" fmla="*/ 2373968 w 2820285"/>
              <a:gd name="connsiteY7" fmla="*/ 364361 h 417822"/>
              <a:gd name="connsiteX8" fmla="*/ 2652264 w 2820285"/>
              <a:gd name="connsiteY8" fmla="*/ 298100 h 417822"/>
              <a:gd name="connsiteX9" fmla="*/ 2771533 w 2820285"/>
              <a:gd name="connsiteY9" fmla="*/ 377613 h 417822"/>
              <a:gd name="connsiteX10" fmla="*/ 2798037 w 2820285"/>
              <a:gd name="connsiteY10" fmla="*/ 19804 h 417822"/>
              <a:gd name="connsiteX11" fmla="*/ 2453481 w 2820285"/>
              <a:gd name="connsiteY11" fmla="*/ 46309 h 417822"/>
              <a:gd name="connsiteX12" fmla="*/ 1790872 w 2820285"/>
              <a:gd name="connsiteY12" fmla="*/ 46309 h 417822"/>
              <a:gd name="connsiteX13" fmla="*/ 1062003 w 2820285"/>
              <a:gd name="connsiteY13" fmla="*/ 46309 h 417822"/>
              <a:gd name="connsiteX14" fmla="*/ 690942 w 2820285"/>
              <a:gd name="connsiteY14" fmla="*/ 46309 h 417822"/>
              <a:gd name="connsiteX15" fmla="*/ 372890 w 2820285"/>
              <a:gd name="connsiteY15" fmla="*/ 46309 h 417822"/>
              <a:gd name="connsiteX16" fmla="*/ 147603 w 2820285"/>
              <a:gd name="connsiteY16" fmla="*/ 59561 h 417822"/>
              <a:gd name="connsiteX17" fmla="*/ 0 w 2820285"/>
              <a:gd name="connsiteY17" fmla="*/ 48137 h 417822"/>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404710"/>
              <a:gd name="connsiteX1" fmla="*/ 20233 w 2820285"/>
              <a:gd name="connsiteY1" fmla="*/ 382727 h 404710"/>
              <a:gd name="connsiteX2" fmla="*/ 187359 w 2820285"/>
              <a:gd name="connsiteY2" fmla="*/ 404117 h 404710"/>
              <a:gd name="connsiteX3" fmla="*/ 399394 w 2820285"/>
              <a:gd name="connsiteY3" fmla="*/ 351109 h 404710"/>
              <a:gd name="connsiteX4" fmla="*/ 916229 w 2820285"/>
              <a:gd name="connsiteY4" fmla="*/ 377613 h 404710"/>
              <a:gd name="connsiteX5" fmla="*/ 1340298 w 2820285"/>
              <a:gd name="connsiteY5" fmla="*/ 377613 h 404710"/>
              <a:gd name="connsiteX6" fmla="*/ 1843881 w 2820285"/>
              <a:gd name="connsiteY6" fmla="*/ 364361 h 404710"/>
              <a:gd name="connsiteX7" fmla="*/ 2373968 w 2820285"/>
              <a:gd name="connsiteY7" fmla="*/ 364361 h 404710"/>
              <a:gd name="connsiteX8" fmla="*/ 2652264 w 2820285"/>
              <a:gd name="connsiteY8" fmla="*/ 298100 h 404710"/>
              <a:gd name="connsiteX9" fmla="*/ 2771533 w 2820285"/>
              <a:gd name="connsiteY9" fmla="*/ 377613 h 404710"/>
              <a:gd name="connsiteX10" fmla="*/ 2798037 w 2820285"/>
              <a:gd name="connsiteY10" fmla="*/ 19804 h 404710"/>
              <a:gd name="connsiteX11" fmla="*/ 2453481 w 2820285"/>
              <a:gd name="connsiteY11" fmla="*/ 46309 h 404710"/>
              <a:gd name="connsiteX12" fmla="*/ 1790872 w 2820285"/>
              <a:gd name="connsiteY12" fmla="*/ 46309 h 404710"/>
              <a:gd name="connsiteX13" fmla="*/ 1062003 w 2820285"/>
              <a:gd name="connsiteY13" fmla="*/ 46309 h 404710"/>
              <a:gd name="connsiteX14" fmla="*/ 690942 w 2820285"/>
              <a:gd name="connsiteY14" fmla="*/ 46309 h 404710"/>
              <a:gd name="connsiteX15" fmla="*/ 372890 w 2820285"/>
              <a:gd name="connsiteY15" fmla="*/ 46309 h 404710"/>
              <a:gd name="connsiteX16" fmla="*/ 147603 w 2820285"/>
              <a:gd name="connsiteY16" fmla="*/ 59561 h 404710"/>
              <a:gd name="connsiteX17" fmla="*/ 0 w 2820285"/>
              <a:gd name="connsiteY17" fmla="*/ 48137 h 404710"/>
              <a:gd name="connsiteX0" fmla="*/ 0 w 2820285"/>
              <a:gd name="connsiteY0" fmla="*/ 48137 h 388011"/>
              <a:gd name="connsiteX1" fmla="*/ 20233 w 2820285"/>
              <a:gd name="connsiteY1" fmla="*/ 382727 h 388011"/>
              <a:gd name="connsiteX2" fmla="*/ 184783 w 2820285"/>
              <a:gd name="connsiteY2" fmla="*/ 365480 h 388011"/>
              <a:gd name="connsiteX3" fmla="*/ 399394 w 2820285"/>
              <a:gd name="connsiteY3" fmla="*/ 351109 h 388011"/>
              <a:gd name="connsiteX4" fmla="*/ 916229 w 2820285"/>
              <a:gd name="connsiteY4" fmla="*/ 377613 h 388011"/>
              <a:gd name="connsiteX5" fmla="*/ 1340298 w 2820285"/>
              <a:gd name="connsiteY5" fmla="*/ 377613 h 388011"/>
              <a:gd name="connsiteX6" fmla="*/ 1843881 w 2820285"/>
              <a:gd name="connsiteY6" fmla="*/ 364361 h 388011"/>
              <a:gd name="connsiteX7" fmla="*/ 2373968 w 2820285"/>
              <a:gd name="connsiteY7" fmla="*/ 364361 h 388011"/>
              <a:gd name="connsiteX8" fmla="*/ 2652264 w 2820285"/>
              <a:gd name="connsiteY8" fmla="*/ 298100 h 388011"/>
              <a:gd name="connsiteX9" fmla="*/ 2771533 w 2820285"/>
              <a:gd name="connsiteY9" fmla="*/ 377613 h 388011"/>
              <a:gd name="connsiteX10" fmla="*/ 2798037 w 2820285"/>
              <a:gd name="connsiteY10" fmla="*/ 19804 h 388011"/>
              <a:gd name="connsiteX11" fmla="*/ 2453481 w 2820285"/>
              <a:gd name="connsiteY11" fmla="*/ 46309 h 388011"/>
              <a:gd name="connsiteX12" fmla="*/ 1790872 w 2820285"/>
              <a:gd name="connsiteY12" fmla="*/ 46309 h 388011"/>
              <a:gd name="connsiteX13" fmla="*/ 1062003 w 2820285"/>
              <a:gd name="connsiteY13" fmla="*/ 46309 h 388011"/>
              <a:gd name="connsiteX14" fmla="*/ 690942 w 2820285"/>
              <a:gd name="connsiteY14" fmla="*/ 46309 h 388011"/>
              <a:gd name="connsiteX15" fmla="*/ 372890 w 2820285"/>
              <a:gd name="connsiteY15" fmla="*/ 46309 h 388011"/>
              <a:gd name="connsiteX16" fmla="*/ 147603 w 2820285"/>
              <a:gd name="connsiteY16" fmla="*/ 59561 h 388011"/>
              <a:gd name="connsiteX17" fmla="*/ 0 w 2820285"/>
              <a:gd name="connsiteY17" fmla="*/ 48137 h 388011"/>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402222"/>
              <a:gd name="connsiteX1" fmla="*/ 20233 w 2822226"/>
              <a:gd name="connsiteY1" fmla="*/ 382727 h 402222"/>
              <a:gd name="connsiteX2" fmla="*/ 184783 w 2822226"/>
              <a:gd name="connsiteY2" fmla="*/ 365480 h 402222"/>
              <a:gd name="connsiteX3" fmla="*/ 399394 w 2822226"/>
              <a:gd name="connsiteY3" fmla="*/ 351109 h 402222"/>
              <a:gd name="connsiteX4" fmla="*/ 916229 w 2822226"/>
              <a:gd name="connsiteY4" fmla="*/ 377613 h 402222"/>
              <a:gd name="connsiteX5" fmla="*/ 1340298 w 2822226"/>
              <a:gd name="connsiteY5" fmla="*/ 377613 h 402222"/>
              <a:gd name="connsiteX6" fmla="*/ 1843881 w 2822226"/>
              <a:gd name="connsiteY6" fmla="*/ 364361 h 402222"/>
              <a:gd name="connsiteX7" fmla="*/ 2373968 w 2822226"/>
              <a:gd name="connsiteY7" fmla="*/ 364361 h 402222"/>
              <a:gd name="connsiteX8" fmla="*/ 2595597 w 2822226"/>
              <a:gd name="connsiteY8" fmla="*/ 370221 h 402222"/>
              <a:gd name="connsiteX9" fmla="*/ 2771533 w 2822226"/>
              <a:gd name="connsiteY9" fmla="*/ 377613 h 402222"/>
              <a:gd name="connsiteX10" fmla="*/ 2798037 w 2822226"/>
              <a:gd name="connsiteY10" fmla="*/ 19804 h 402222"/>
              <a:gd name="connsiteX11" fmla="*/ 2453481 w 2822226"/>
              <a:gd name="connsiteY11" fmla="*/ 46309 h 402222"/>
              <a:gd name="connsiteX12" fmla="*/ 1790872 w 2822226"/>
              <a:gd name="connsiteY12" fmla="*/ 46309 h 402222"/>
              <a:gd name="connsiteX13" fmla="*/ 1062003 w 2822226"/>
              <a:gd name="connsiteY13" fmla="*/ 46309 h 402222"/>
              <a:gd name="connsiteX14" fmla="*/ 690942 w 2822226"/>
              <a:gd name="connsiteY14" fmla="*/ 46309 h 402222"/>
              <a:gd name="connsiteX15" fmla="*/ 372890 w 2822226"/>
              <a:gd name="connsiteY15" fmla="*/ 46309 h 402222"/>
              <a:gd name="connsiteX16" fmla="*/ 147603 w 2822226"/>
              <a:gd name="connsiteY16" fmla="*/ 59561 h 402222"/>
              <a:gd name="connsiteX17" fmla="*/ 0 w 2822226"/>
              <a:gd name="connsiteY17" fmla="*/ 48137 h 402222"/>
              <a:gd name="connsiteX0" fmla="*/ 0 w 2822226"/>
              <a:gd name="connsiteY0" fmla="*/ 48137 h 382727"/>
              <a:gd name="connsiteX1" fmla="*/ 20233 w 2822226"/>
              <a:gd name="connsiteY1" fmla="*/ 382727 h 382727"/>
              <a:gd name="connsiteX2" fmla="*/ 184783 w 2822226"/>
              <a:gd name="connsiteY2" fmla="*/ 365480 h 382727"/>
              <a:gd name="connsiteX3" fmla="*/ 399394 w 2822226"/>
              <a:gd name="connsiteY3" fmla="*/ 351109 h 382727"/>
              <a:gd name="connsiteX4" fmla="*/ 916229 w 2822226"/>
              <a:gd name="connsiteY4" fmla="*/ 377613 h 382727"/>
              <a:gd name="connsiteX5" fmla="*/ 1340298 w 2822226"/>
              <a:gd name="connsiteY5" fmla="*/ 377613 h 382727"/>
              <a:gd name="connsiteX6" fmla="*/ 1843881 w 2822226"/>
              <a:gd name="connsiteY6" fmla="*/ 364361 h 382727"/>
              <a:gd name="connsiteX7" fmla="*/ 2373968 w 2822226"/>
              <a:gd name="connsiteY7" fmla="*/ 364361 h 382727"/>
              <a:gd name="connsiteX8" fmla="*/ 2595597 w 2822226"/>
              <a:gd name="connsiteY8" fmla="*/ 370221 h 382727"/>
              <a:gd name="connsiteX9" fmla="*/ 2771533 w 2822226"/>
              <a:gd name="connsiteY9" fmla="*/ 377613 h 382727"/>
              <a:gd name="connsiteX10" fmla="*/ 2798037 w 2822226"/>
              <a:gd name="connsiteY10" fmla="*/ 19804 h 382727"/>
              <a:gd name="connsiteX11" fmla="*/ 2453481 w 2822226"/>
              <a:gd name="connsiteY11" fmla="*/ 46309 h 382727"/>
              <a:gd name="connsiteX12" fmla="*/ 1790872 w 2822226"/>
              <a:gd name="connsiteY12" fmla="*/ 46309 h 382727"/>
              <a:gd name="connsiteX13" fmla="*/ 1062003 w 2822226"/>
              <a:gd name="connsiteY13" fmla="*/ 46309 h 382727"/>
              <a:gd name="connsiteX14" fmla="*/ 690942 w 2822226"/>
              <a:gd name="connsiteY14" fmla="*/ 46309 h 382727"/>
              <a:gd name="connsiteX15" fmla="*/ 372890 w 2822226"/>
              <a:gd name="connsiteY15" fmla="*/ 46309 h 382727"/>
              <a:gd name="connsiteX16" fmla="*/ 147603 w 2822226"/>
              <a:gd name="connsiteY16" fmla="*/ 59561 h 382727"/>
              <a:gd name="connsiteX17" fmla="*/ 0 w 2822226"/>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48137 h 382727"/>
              <a:gd name="connsiteX1" fmla="*/ 20233 w 2818275"/>
              <a:gd name="connsiteY1" fmla="*/ 382727 h 382727"/>
              <a:gd name="connsiteX2" fmla="*/ 184783 w 2818275"/>
              <a:gd name="connsiteY2" fmla="*/ 365480 h 382727"/>
              <a:gd name="connsiteX3" fmla="*/ 399394 w 2818275"/>
              <a:gd name="connsiteY3" fmla="*/ 351109 h 382727"/>
              <a:gd name="connsiteX4" fmla="*/ 916229 w 2818275"/>
              <a:gd name="connsiteY4" fmla="*/ 377613 h 382727"/>
              <a:gd name="connsiteX5" fmla="*/ 1340298 w 2818275"/>
              <a:gd name="connsiteY5" fmla="*/ 377613 h 382727"/>
              <a:gd name="connsiteX6" fmla="*/ 1843881 w 2818275"/>
              <a:gd name="connsiteY6" fmla="*/ 364361 h 382727"/>
              <a:gd name="connsiteX7" fmla="*/ 2373968 w 2818275"/>
              <a:gd name="connsiteY7" fmla="*/ 364361 h 382727"/>
              <a:gd name="connsiteX8" fmla="*/ 2595597 w 2818275"/>
              <a:gd name="connsiteY8" fmla="*/ 370221 h 382727"/>
              <a:gd name="connsiteX9" fmla="*/ 2771533 w 2818275"/>
              <a:gd name="connsiteY9" fmla="*/ 377613 h 382727"/>
              <a:gd name="connsiteX10" fmla="*/ 2798037 w 2818275"/>
              <a:gd name="connsiteY10" fmla="*/ 19804 h 382727"/>
              <a:gd name="connsiteX11" fmla="*/ 2453481 w 2818275"/>
              <a:gd name="connsiteY11" fmla="*/ 46309 h 382727"/>
              <a:gd name="connsiteX12" fmla="*/ 1790872 w 2818275"/>
              <a:gd name="connsiteY12" fmla="*/ 46309 h 382727"/>
              <a:gd name="connsiteX13" fmla="*/ 1062003 w 2818275"/>
              <a:gd name="connsiteY13" fmla="*/ 46309 h 382727"/>
              <a:gd name="connsiteX14" fmla="*/ 690942 w 2818275"/>
              <a:gd name="connsiteY14" fmla="*/ 46309 h 382727"/>
              <a:gd name="connsiteX15" fmla="*/ 372890 w 2818275"/>
              <a:gd name="connsiteY15" fmla="*/ 46309 h 382727"/>
              <a:gd name="connsiteX16" fmla="*/ 147603 w 2818275"/>
              <a:gd name="connsiteY16" fmla="*/ 59561 h 382727"/>
              <a:gd name="connsiteX17" fmla="*/ 0 w 2818275"/>
              <a:gd name="connsiteY17" fmla="*/ 48137 h 382727"/>
              <a:gd name="connsiteX0" fmla="*/ 0 w 2818275"/>
              <a:gd name="connsiteY0" fmla="*/ 28333 h 362923"/>
              <a:gd name="connsiteX1" fmla="*/ 20233 w 2818275"/>
              <a:gd name="connsiteY1" fmla="*/ 362923 h 362923"/>
              <a:gd name="connsiteX2" fmla="*/ 184783 w 2818275"/>
              <a:gd name="connsiteY2" fmla="*/ 345676 h 362923"/>
              <a:gd name="connsiteX3" fmla="*/ 399394 w 2818275"/>
              <a:gd name="connsiteY3" fmla="*/ 331305 h 362923"/>
              <a:gd name="connsiteX4" fmla="*/ 916229 w 2818275"/>
              <a:gd name="connsiteY4" fmla="*/ 357809 h 362923"/>
              <a:gd name="connsiteX5" fmla="*/ 1340298 w 2818275"/>
              <a:gd name="connsiteY5" fmla="*/ 357809 h 362923"/>
              <a:gd name="connsiteX6" fmla="*/ 1843881 w 2818275"/>
              <a:gd name="connsiteY6" fmla="*/ 344557 h 362923"/>
              <a:gd name="connsiteX7" fmla="*/ 2373968 w 2818275"/>
              <a:gd name="connsiteY7" fmla="*/ 344557 h 362923"/>
              <a:gd name="connsiteX8" fmla="*/ 2595597 w 2818275"/>
              <a:gd name="connsiteY8" fmla="*/ 350417 h 362923"/>
              <a:gd name="connsiteX9" fmla="*/ 2771533 w 2818275"/>
              <a:gd name="connsiteY9" fmla="*/ 357809 h 362923"/>
              <a:gd name="connsiteX10" fmla="*/ 2798037 w 2818275"/>
              <a:gd name="connsiteY10" fmla="*/ 0 h 362923"/>
              <a:gd name="connsiteX11" fmla="*/ 2453481 w 2818275"/>
              <a:gd name="connsiteY11" fmla="*/ 26505 h 362923"/>
              <a:gd name="connsiteX12" fmla="*/ 1790872 w 2818275"/>
              <a:gd name="connsiteY12" fmla="*/ 26505 h 362923"/>
              <a:gd name="connsiteX13" fmla="*/ 1062003 w 2818275"/>
              <a:gd name="connsiteY13" fmla="*/ 26505 h 362923"/>
              <a:gd name="connsiteX14" fmla="*/ 690942 w 2818275"/>
              <a:gd name="connsiteY14" fmla="*/ 26505 h 362923"/>
              <a:gd name="connsiteX15" fmla="*/ 372890 w 2818275"/>
              <a:gd name="connsiteY15" fmla="*/ 26505 h 362923"/>
              <a:gd name="connsiteX16" fmla="*/ 147603 w 2818275"/>
              <a:gd name="connsiteY16" fmla="*/ 39757 h 362923"/>
              <a:gd name="connsiteX17" fmla="*/ 0 w 2818275"/>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62003 w 2798037"/>
              <a:gd name="connsiteY13" fmla="*/ 26505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072306 w 2798037"/>
              <a:gd name="connsiteY13" fmla="*/ 88323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28333 h 362923"/>
              <a:gd name="connsiteX1" fmla="*/ 20233 w 2798037"/>
              <a:gd name="connsiteY1" fmla="*/ 362923 h 362923"/>
              <a:gd name="connsiteX2" fmla="*/ 184783 w 2798037"/>
              <a:gd name="connsiteY2" fmla="*/ 345676 h 362923"/>
              <a:gd name="connsiteX3" fmla="*/ 399394 w 2798037"/>
              <a:gd name="connsiteY3" fmla="*/ 331305 h 362923"/>
              <a:gd name="connsiteX4" fmla="*/ 916229 w 2798037"/>
              <a:gd name="connsiteY4" fmla="*/ 357809 h 362923"/>
              <a:gd name="connsiteX5" fmla="*/ 1340298 w 2798037"/>
              <a:gd name="connsiteY5" fmla="*/ 357809 h 362923"/>
              <a:gd name="connsiteX6" fmla="*/ 1843881 w 2798037"/>
              <a:gd name="connsiteY6" fmla="*/ 344557 h 362923"/>
              <a:gd name="connsiteX7" fmla="*/ 2373968 w 2798037"/>
              <a:gd name="connsiteY7" fmla="*/ 344557 h 362923"/>
              <a:gd name="connsiteX8" fmla="*/ 2595597 w 2798037"/>
              <a:gd name="connsiteY8" fmla="*/ 350417 h 362923"/>
              <a:gd name="connsiteX9" fmla="*/ 2771533 w 2798037"/>
              <a:gd name="connsiteY9" fmla="*/ 357809 h 362923"/>
              <a:gd name="connsiteX10" fmla="*/ 2798037 w 2798037"/>
              <a:gd name="connsiteY10" fmla="*/ 0 h 362923"/>
              <a:gd name="connsiteX11" fmla="*/ 2453481 w 2798037"/>
              <a:gd name="connsiteY11" fmla="*/ 26505 h 362923"/>
              <a:gd name="connsiteX12" fmla="*/ 1790872 w 2798037"/>
              <a:gd name="connsiteY12" fmla="*/ 26505 h 362923"/>
              <a:gd name="connsiteX13" fmla="*/ 1211822 w 2798037"/>
              <a:gd name="connsiteY13" fmla="*/ 38412 h 362923"/>
              <a:gd name="connsiteX14" fmla="*/ 690942 w 2798037"/>
              <a:gd name="connsiteY14" fmla="*/ 26505 h 362923"/>
              <a:gd name="connsiteX15" fmla="*/ 372890 w 2798037"/>
              <a:gd name="connsiteY15" fmla="*/ 26505 h 362923"/>
              <a:gd name="connsiteX16" fmla="*/ 147603 w 2798037"/>
              <a:gd name="connsiteY16" fmla="*/ 39757 h 362923"/>
              <a:gd name="connsiteX17" fmla="*/ 0 w 2798037"/>
              <a:gd name="connsiteY17" fmla="*/ 28333 h 362923"/>
              <a:gd name="connsiteX0" fmla="*/ 0 w 2798037"/>
              <a:gd name="connsiteY0" fmla="*/ 12976 h 347566"/>
              <a:gd name="connsiteX1" fmla="*/ 20233 w 2798037"/>
              <a:gd name="connsiteY1" fmla="*/ 347566 h 347566"/>
              <a:gd name="connsiteX2" fmla="*/ 184783 w 2798037"/>
              <a:gd name="connsiteY2" fmla="*/ 330319 h 347566"/>
              <a:gd name="connsiteX3" fmla="*/ 399394 w 2798037"/>
              <a:gd name="connsiteY3" fmla="*/ 315948 h 347566"/>
              <a:gd name="connsiteX4" fmla="*/ 916229 w 2798037"/>
              <a:gd name="connsiteY4" fmla="*/ 342452 h 347566"/>
              <a:gd name="connsiteX5" fmla="*/ 1340298 w 2798037"/>
              <a:gd name="connsiteY5" fmla="*/ 342452 h 347566"/>
              <a:gd name="connsiteX6" fmla="*/ 1843881 w 2798037"/>
              <a:gd name="connsiteY6" fmla="*/ 329200 h 347566"/>
              <a:gd name="connsiteX7" fmla="*/ 2373968 w 2798037"/>
              <a:gd name="connsiteY7" fmla="*/ 329200 h 347566"/>
              <a:gd name="connsiteX8" fmla="*/ 2595597 w 2798037"/>
              <a:gd name="connsiteY8" fmla="*/ 335060 h 347566"/>
              <a:gd name="connsiteX9" fmla="*/ 2771533 w 2798037"/>
              <a:gd name="connsiteY9" fmla="*/ 342452 h 347566"/>
              <a:gd name="connsiteX10" fmla="*/ 2798037 w 2798037"/>
              <a:gd name="connsiteY10" fmla="*/ 0 h 347566"/>
              <a:gd name="connsiteX11" fmla="*/ 2453481 w 2798037"/>
              <a:gd name="connsiteY11" fmla="*/ 11148 h 347566"/>
              <a:gd name="connsiteX12" fmla="*/ 1790872 w 2798037"/>
              <a:gd name="connsiteY12" fmla="*/ 11148 h 347566"/>
              <a:gd name="connsiteX13" fmla="*/ 1211822 w 2798037"/>
              <a:gd name="connsiteY13" fmla="*/ 23055 h 347566"/>
              <a:gd name="connsiteX14" fmla="*/ 690942 w 2798037"/>
              <a:gd name="connsiteY14" fmla="*/ 11148 h 347566"/>
              <a:gd name="connsiteX15" fmla="*/ 372890 w 2798037"/>
              <a:gd name="connsiteY15" fmla="*/ 11148 h 347566"/>
              <a:gd name="connsiteX16" fmla="*/ 147603 w 2798037"/>
              <a:gd name="connsiteY16" fmla="*/ 24400 h 347566"/>
              <a:gd name="connsiteX17" fmla="*/ 0 w 2798037"/>
              <a:gd name="connsiteY17" fmla="*/ 12976 h 347566"/>
              <a:gd name="connsiteX0" fmla="*/ 0 w 2876070"/>
              <a:gd name="connsiteY0" fmla="*/ 12976 h 352669"/>
              <a:gd name="connsiteX1" fmla="*/ 20233 w 2876070"/>
              <a:gd name="connsiteY1" fmla="*/ 347566 h 352669"/>
              <a:gd name="connsiteX2" fmla="*/ 184783 w 2876070"/>
              <a:gd name="connsiteY2" fmla="*/ 330319 h 352669"/>
              <a:gd name="connsiteX3" fmla="*/ 399394 w 2876070"/>
              <a:gd name="connsiteY3" fmla="*/ 315948 h 352669"/>
              <a:gd name="connsiteX4" fmla="*/ 916229 w 2876070"/>
              <a:gd name="connsiteY4" fmla="*/ 342452 h 352669"/>
              <a:gd name="connsiteX5" fmla="*/ 1340298 w 2876070"/>
              <a:gd name="connsiteY5" fmla="*/ 342452 h 352669"/>
              <a:gd name="connsiteX6" fmla="*/ 1843881 w 2876070"/>
              <a:gd name="connsiteY6" fmla="*/ 329200 h 352669"/>
              <a:gd name="connsiteX7" fmla="*/ 2373968 w 2876070"/>
              <a:gd name="connsiteY7" fmla="*/ 329200 h 352669"/>
              <a:gd name="connsiteX8" fmla="*/ 2595597 w 2876070"/>
              <a:gd name="connsiteY8" fmla="*/ 335060 h 352669"/>
              <a:gd name="connsiteX9" fmla="*/ 2771533 w 2876070"/>
              <a:gd name="connsiteY9" fmla="*/ 342452 h 352669"/>
              <a:gd name="connsiteX10" fmla="*/ 2875545 w 2876070"/>
              <a:gd name="connsiteY10" fmla="*/ 176271 h 352669"/>
              <a:gd name="connsiteX11" fmla="*/ 2798037 w 2876070"/>
              <a:gd name="connsiteY11" fmla="*/ 0 h 352669"/>
              <a:gd name="connsiteX12" fmla="*/ 2453481 w 2876070"/>
              <a:gd name="connsiteY12" fmla="*/ 11148 h 352669"/>
              <a:gd name="connsiteX13" fmla="*/ 1790872 w 2876070"/>
              <a:gd name="connsiteY13" fmla="*/ 11148 h 352669"/>
              <a:gd name="connsiteX14" fmla="*/ 1211822 w 2876070"/>
              <a:gd name="connsiteY14" fmla="*/ 23055 h 352669"/>
              <a:gd name="connsiteX15" fmla="*/ 690942 w 2876070"/>
              <a:gd name="connsiteY15" fmla="*/ 11148 h 352669"/>
              <a:gd name="connsiteX16" fmla="*/ 372890 w 2876070"/>
              <a:gd name="connsiteY16" fmla="*/ 11148 h 352669"/>
              <a:gd name="connsiteX17" fmla="*/ 147603 w 2876070"/>
              <a:gd name="connsiteY17" fmla="*/ 24400 h 352669"/>
              <a:gd name="connsiteX18" fmla="*/ 0 w 2876070"/>
              <a:gd name="connsiteY18"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477044 w 2953720"/>
              <a:gd name="connsiteY4" fmla="*/ 315948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953720"/>
              <a:gd name="connsiteY0" fmla="*/ 12976 h 352669"/>
              <a:gd name="connsiteX1" fmla="*/ 140 w 2953720"/>
              <a:gd name="connsiteY1" fmla="*/ 187789 h 352669"/>
              <a:gd name="connsiteX2" fmla="*/ 97883 w 2953720"/>
              <a:gd name="connsiteY2" fmla="*/ 347566 h 352669"/>
              <a:gd name="connsiteX3" fmla="*/ 262433 w 2953720"/>
              <a:gd name="connsiteY3" fmla="*/ 330319 h 352669"/>
              <a:gd name="connsiteX4" fmla="*/ 593306 w 2953720"/>
              <a:gd name="connsiteY4" fmla="*/ 350502 h 352669"/>
              <a:gd name="connsiteX5" fmla="*/ 993879 w 2953720"/>
              <a:gd name="connsiteY5" fmla="*/ 342452 h 352669"/>
              <a:gd name="connsiteX6" fmla="*/ 1417948 w 2953720"/>
              <a:gd name="connsiteY6" fmla="*/ 342452 h 352669"/>
              <a:gd name="connsiteX7" fmla="*/ 1921531 w 2953720"/>
              <a:gd name="connsiteY7" fmla="*/ 329200 h 352669"/>
              <a:gd name="connsiteX8" fmla="*/ 2451618 w 2953720"/>
              <a:gd name="connsiteY8" fmla="*/ 329200 h 352669"/>
              <a:gd name="connsiteX9" fmla="*/ 2673247 w 2953720"/>
              <a:gd name="connsiteY9" fmla="*/ 335060 h 352669"/>
              <a:gd name="connsiteX10" fmla="*/ 2849183 w 2953720"/>
              <a:gd name="connsiteY10" fmla="*/ 342452 h 352669"/>
              <a:gd name="connsiteX11" fmla="*/ 2953195 w 2953720"/>
              <a:gd name="connsiteY11" fmla="*/ 176271 h 352669"/>
              <a:gd name="connsiteX12" fmla="*/ 2875687 w 2953720"/>
              <a:gd name="connsiteY12" fmla="*/ 0 h 352669"/>
              <a:gd name="connsiteX13" fmla="*/ 2531131 w 2953720"/>
              <a:gd name="connsiteY13" fmla="*/ 11148 h 352669"/>
              <a:gd name="connsiteX14" fmla="*/ 1868522 w 2953720"/>
              <a:gd name="connsiteY14" fmla="*/ 11148 h 352669"/>
              <a:gd name="connsiteX15" fmla="*/ 1289472 w 2953720"/>
              <a:gd name="connsiteY15" fmla="*/ 23055 h 352669"/>
              <a:gd name="connsiteX16" fmla="*/ 768592 w 2953720"/>
              <a:gd name="connsiteY16" fmla="*/ 11148 h 352669"/>
              <a:gd name="connsiteX17" fmla="*/ 450540 w 2953720"/>
              <a:gd name="connsiteY17" fmla="*/ 11148 h 352669"/>
              <a:gd name="connsiteX18" fmla="*/ 225253 w 2953720"/>
              <a:gd name="connsiteY18" fmla="*/ 24400 h 352669"/>
              <a:gd name="connsiteX19" fmla="*/ 77650 w 2953720"/>
              <a:gd name="connsiteY19" fmla="*/ 12976 h 352669"/>
              <a:gd name="connsiteX0" fmla="*/ 77650 w 2888442"/>
              <a:gd name="connsiteY0" fmla="*/ 12976 h 352669"/>
              <a:gd name="connsiteX1" fmla="*/ 140 w 2888442"/>
              <a:gd name="connsiteY1" fmla="*/ 187789 h 352669"/>
              <a:gd name="connsiteX2" fmla="*/ 97883 w 2888442"/>
              <a:gd name="connsiteY2" fmla="*/ 347566 h 352669"/>
              <a:gd name="connsiteX3" fmla="*/ 262433 w 2888442"/>
              <a:gd name="connsiteY3" fmla="*/ 330319 h 352669"/>
              <a:gd name="connsiteX4" fmla="*/ 593306 w 2888442"/>
              <a:gd name="connsiteY4" fmla="*/ 350502 h 352669"/>
              <a:gd name="connsiteX5" fmla="*/ 993879 w 2888442"/>
              <a:gd name="connsiteY5" fmla="*/ 342452 h 352669"/>
              <a:gd name="connsiteX6" fmla="*/ 1417948 w 2888442"/>
              <a:gd name="connsiteY6" fmla="*/ 342452 h 352669"/>
              <a:gd name="connsiteX7" fmla="*/ 1921531 w 2888442"/>
              <a:gd name="connsiteY7" fmla="*/ 329200 h 352669"/>
              <a:gd name="connsiteX8" fmla="*/ 2451618 w 2888442"/>
              <a:gd name="connsiteY8" fmla="*/ 329200 h 352669"/>
              <a:gd name="connsiteX9" fmla="*/ 2673247 w 2888442"/>
              <a:gd name="connsiteY9" fmla="*/ 335060 h 352669"/>
              <a:gd name="connsiteX10" fmla="*/ 2849183 w 2888442"/>
              <a:gd name="connsiteY10" fmla="*/ 342452 h 352669"/>
              <a:gd name="connsiteX11" fmla="*/ 2767176 w 2888442"/>
              <a:gd name="connsiteY11" fmla="*/ 172432 h 352669"/>
              <a:gd name="connsiteX12" fmla="*/ 2875687 w 2888442"/>
              <a:gd name="connsiteY12" fmla="*/ 0 h 352669"/>
              <a:gd name="connsiteX13" fmla="*/ 2531131 w 2888442"/>
              <a:gd name="connsiteY13" fmla="*/ 11148 h 352669"/>
              <a:gd name="connsiteX14" fmla="*/ 1868522 w 2888442"/>
              <a:gd name="connsiteY14" fmla="*/ 11148 h 352669"/>
              <a:gd name="connsiteX15" fmla="*/ 1289472 w 2888442"/>
              <a:gd name="connsiteY15" fmla="*/ 23055 h 352669"/>
              <a:gd name="connsiteX16" fmla="*/ 768592 w 2888442"/>
              <a:gd name="connsiteY16" fmla="*/ 11148 h 352669"/>
              <a:gd name="connsiteX17" fmla="*/ 450540 w 2888442"/>
              <a:gd name="connsiteY17" fmla="*/ 11148 h 352669"/>
              <a:gd name="connsiteX18" fmla="*/ 225253 w 2888442"/>
              <a:gd name="connsiteY18" fmla="*/ 24400 h 352669"/>
              <a:gd name="connsiteX19" fmla="*/ 77650 w 2888442"/>
              <a:gd name="connsiteY19" fmla="*/ 12976 h 352669"/>
              <a:gd name="connsiteX0" fmla="*/ 77650 w 2888442"/>
              <a:gd name="connsiteY0" fmla="*/ 12976 h 360113"/>
              <a:gd name="connsiteX1" fmla="*/ 140 w 2888442"/>
              <a:gd name="connsiteY1" fmla="*/ 187789 h 360113"/>
              <a:gd name="connsiteX2" fmla="*/ 97883 w 2888442"/>
              <a:gd name="connsiteY2" fmla="*/ 347566 h 360113"/>
              <a:gd name="connsiteX3" fmla="*/ 262433 w 2888442"/>
              <a:gd name="connsiteY3" fmla="*/ 330319 h 360113"/>
              <a:gd name="connsiteX4" fmla="*/ 593306 w 2888442"/>
              <a:gd name="connsiteY4" fmla="*/ 350502 h 360113"/>
              <a:gd name="connsiteX5" fmla="*/ 993879 w 2888442"/>
              <a:gd name="connsiteY5" fmla="*/ 342452 h 360113"/>
              <a:gd name="connsiteX6" fmla="*/ 1417948 w 2888442"/>
              <a:gd name="connsiteY6" fmla="*/ 342452 h 360113"/>
              <a:gd name="connsiteX7" fmla="*/ 1921531 w 2888442"/>
              <a:gd name="connsiteY7" fmla="*/ 359914 h 360113"/>
              <a:gd name="connsiteX8" fmla="*/ 2451618 w 2888442"/>
              <a:gd name="connsiteY8" fmla="*/ 329200 h 360113"/>
              <a:gd name="connsiteX9" fmla="*/ 2673247 w 2888442"/>
              <a:gd name="connsiteY9" fmla="*/ 335060 h 360113"/>
              <a:gd name="connsiteX10" fmla="*/ 2849183 w 2888442"/>
              <a:gd name="connsiteY10" fmla="*/ 342452 h 360113"/>
              <a:gd name="connsiteX11" fmla="*/ 2767176 w 2888442"/>
              <a:gd name="connsiteY11" fmla="*/ 172432 h 360113"/>
              <a:gd name="connsiteX12" fmla="*/ 2875687 w 2888442"/>
              <a:gd name="connsiteY12" fmla="*/ 0 h 360113"/>
              <a:gd name="connsiteX13" fmla="*/ 2531131 w 2888442"/>
              <a:gd name="connsiteY13" fmla="*/ 11148 h 360113"/>
              <a:gd name="connsiteX14" fmla="*/ 1868522 w 2888442"/>
              <a:gd name="connsiteY14" fmla="*/ 11148 h 360113"/>
              <a:gd name="connsiteX15" fmla="*/ 1289472 w 2888442"/>
              <a:gd name="connsiteY15" fmla="*/ 23055 h 360113"/>
              <a:gd name="connsiteX16" fmla="*/ 768592 w 2888442"/>
              <a:gd name="connsiteY16" fmla="*/ 11148 h 360113"/>
              <a:gd name="connsiteX17" fmla="*/ 450540 w 2888442"/>
              <a:gd name="connsiteY17" fmla="*/ 11148 h 360113"/>
              <a:gd name="connsiteX18" fmla="*/ 225253 w 2888442"/>
              <a:gd name="connsiteY18" fmla="*/ 24400 h 360113"/>
              <a:gd name="connsiteX19" fmla="*/ 77650 w 2888442"/>
              <a:gd name="connsiteY19" fmla="*/ 12976 h 360113"/>
              <a:gd name="connsiteX0" fmla="*/ 77650 w 2888442"/>
              <a:gd name="connsiteY0" fmla="*/ 17305 h 364442"/>
              <a:gd name="connsiteX1" fmla="*/ 140 w 2888442"/>
              <a:gd name="connsiteY1" fmla="*/ 192118 h 364442"/>
              <a:gd name="connsiteX2" fmla="*/ 97883 w 2888442"/>
              <a:gd name="connsiteY2" fmla="*/ 351895 h 364442"/>
              <a:gd name="connsiteX3" fmla="*/ 262433 w 2888442"/>
              <a:gd name="connsiteY3" fmla="*/ 334648 h 364442"/>
              <a:gd name="connsiteX4" fmla="*/ 593306 w 2888442"/>
              <a:gd name="connsiteY4" fmla="*/ 354831 h 364442"/>
              <a:gd name="connsiteX5" fmla="*/ 993879 w 2888442"/>
              <a:gd name="connsiteY5" fmla="*/ 346781 h 364442"/>
              <a:gd name="connsiteX6" fmla="*/ 1417948 w 2888442"/>
              <a:gd name="connsiteY6" fmla="*/ 346781 h 364442"/>
              <a:gd name="connsiteX7" fmla="*/ 1921531 w 2888442"/>
              <a:gd name="connsiteY7" fmla="*/ 364243 h 364442"/>
              <a:gd name="connsiteX8" fmla="*/ 2451618 w 2888442"/>
              <a:gd name="connsiteY8" fmla="*/ 333529 h 364442"/>
              <a:gd name="connsiteX9" fmla="*/ 2673247 w 2888442"/>
              <a:gd name="connsiteY9" fmla="*/ 339389 h 364442"/>
              <a:gd name="connsiteX10" fmla="*/ 2849183 w 2888442"/>
              <a:gd name="connsiteY10" fmla="*/ 346781 h 364442"/>
              <a:gd name="connsiteX11" fmla="*/ 2767176 w 2888442"/>
              <a:gd name="connsiteY11" fmla="*/ 176761 h 364442"/>
              <a:gd name="connsiteX12" fmla="*/ 2875687 w 2888442"/>
              <a:gd name="connsiteY12" fmla="*/ 4329 h 364442"/>
              <a:gd name="connsiteX13" fmla="*/ 2531132 w 2888442"/>
              <a:gd name="connsiteY13" fmla="*/ 120 h 364442"/>
              <a:gd name="connsiteX14" fmla="*/ 1868522 w 2888442"/>
              <a:gd name="connsiteY14" fmla="*/ 15477 h 364442"/>
              <a:gd name="connsiteX15" fmla="*/ 1289472 w 2888442"/>
              <a:gd name="connsiteY15" fmla="*/ 27384 h 364442"/>
              <a:gd name="connsiteX16" fmla="*/ 768592 w 2888442"/>
              <a:gd name="connsiteY16" fmla="*/ 15477 h 364442"/>
              <a:gd name="connsiteX17" fmla="*/ 450540 w 2888442"/>
              <a:gd name="connsiteY17" fmla="*/ 15477 h 364442"/>
              <a:gd name="connsiteX18" fmla="*/ 225253 w 2888442"/>
              <a:gd name="connsiteY18" fmla="*/ 28729 h 364442"/>
              <a:gd name="connsiteX19" fmla="*/ 77650 w 2888442"/>
              <a:gd name="connsiteY19" fmla="*/ 17305 h 364442"/>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289472 w 2888442"/>
              <a:gd name="connsiteY15" fmla="*/ 27384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77650 w 2888442"/>
              <a:gd name="connsiteY0" fmla="*/ 17305 h 365384"/>
              <a:gd name="connsiteX1" fmla="*/ 140 w 2888442"/>
              <a:gd name="connsiteY1" fmla="*/ 192118 h 365384"/>
              <a:gd name="connsiteX2" fmla="*/ 97883 w 2888442"/>
              <a:gd name="connsiteY2" fmla="*/ 351895 h 365384"/>
              <a:gd name="connsiteX3" fmla="*/ 355443 w 2888442"/>
              <a:gd name="connsiteY3" fmla="*/ 365363 h 365384"/>
              <a:gd name="connsiteX4" fmla="*/ 593306 w 2888442"/>
              <a:gd name="connsiteY4" fmla="*/ 354831 h 365384"/>
              <a:gd name="connsiteX5" fmla="*/ 993879 w 2888442"/>
              <a:gd name="connsiteY5" fmla="*/ 346781 h 365384"/>
              <a:gd name="connsiteX6" fmla="*/ 1417948 w 2888442"/>
              <a:gd name="connsiteY6" fmla="*/ 346781 h 365384"/>
              <a:gd name="connsiteX7" fmla="*/ 1921531 w 2888442"/>
              <a:gd name="connsiteY7" fmla="*/ 364243 h 365384"/>
              <a:gd name="connsiteX8" fmla="*/ 2451618 w 2888442"/>
              <a:gd name="connsiteY8" fmla="*/ 333529 h 365384"/>
              <a:gd name="connsiteX9" fmla="*/ 2673247 w 2888442"/>
              <a:gd name="connsiteY9" fmla="*/ 339389 h 365384"/>
              <a:gd name="connsiteX10" fmla="*/ 2849183 w 2888442"/>
              <a:gd name="connsiteY10" fmla="*/ 346781 h 365384"/>
              <a:gd name="connsiteX11" fmla="*/ 2767176 w 2888442"/>
              <a:gd name="connsiteY11" fmla="*/ 176761 h 365384"/>
              <a:gd name="connsiteX12" fmla="*/ 2875687 w 2888442"/>
              <a:gd name="connsiteY12" fmla="*/ 4329 h 365384"/>
              <a:gd name="connsiteX13" fmla="*/ 2531132 w 2888442"/>
              <a:gd name="connsiteY13" fmla="*/ 120 h 365384"/>
              <a:gd name="connsiteX14" fmla="*/ 1868522 w 2888442"/>
              <a:gd name="connsiteY14" fmla="*/ 15477 h 365384"/>
              <a:gd name="connsiteX15" fmla="*/ 1312724 w 2888442"/>
              <a:gd name="connsiteY15" fmla="*/ 8187 h 365384"/>
              <a:gd name="connsiteX16" fmla="*/ 768592 w 2888442"/>
              <a:gd name="connsiteY16" fmla="*/ 15477 h 365384"/>
              <a:gd name="connsiteX17" fmla="*/ 450540 w 2888442"/>
              <a:gd name="connsiteY17" fmla="*/ 15477 h 365384"/>
              <a:gd name="connsiteX18" fmla="*/ 225253 w 2888442"/>
              <a:gd name="connsiteY18" fmla="*/ 28729 h 365384"/>
              <a:gd name="connsiteX19" fmla="*/ 77650 w 2888442"/>
              <a:gd name="connsiteY19" fmla="*/ 17305 h 365384"/>
              <a:gd name="connsiteX0" fmla="*/ 124096 w 2934888"/>
              <a:gd name="connsiteY0" fmla="*/ 17305 h 365384"/>
              <a:gd name="connsiteX1" fmla="*/ 80 w 2934888"/>
              <a:gd name="connsiteY1" fmla="*/ 257386 h 365384"/>
              <a:gd name="connsiteX2" fmla="*/ 144329 w 2934888"/>
              <a:gd name="connsiteY2" fmla="*/ 351895 h 365384"/>
              <a:gd name="connsiteX3" fmla="*/ 401889 w 2934888"/>
              <a:gd name="connsiteY3" fmla="*/ 365363 h 365384"/>
              <a:gd name="connsiteX4" fmla="*/ 639752 w 2934888"/>
              <a:gd name="connsiteY4" fmla="*/ 354831 h 365384"/>
              <a:gd name="connsiteX5" fmla="*/ 1040325 w 2934888"/>
              <a:gd name="connsiteY5" fmla="*/ 346781 h 365384"/>
              <a:gd name="connsiteX6" fmla="*/ 1464394 w 2934888"/>
              <a:gd name="connsiteY6" fmla="*/ 346781 h 365384"/>
              <a:gd name="connsiteX7" fmla="*/ 1967977 w 2934888"/>
              <a:gd name="connsiteY7" fmla="*/ 364243 h 365384"/>
              <a:gd name="connsiteX8" fmla="*/ 2498064 w 2934888"/>
              <a:gd name="connsiteY8" fmla="*/ 333529 h 365384"/>
              <a:gd name="connsiteX9" fmla="*/ 2719693 w 2934888"/>
              <a:gd name="connsiteY9" fmla="*/ 339389 h 365384"/>
              <a:gd name="connsiteX10" fmla="*/ 2895629 w 2934888"/>
              <a:gd name="connsiteY10" fmla="*/ 346781 h 365384"/>
              <a:gd name="connsiteX11" fmla="*/ 2813622 w 2934888"/>
              <a:gd name="connsiteY11" fmla="*/ 176761 h 365384"/>
              <a:gd name="connsiteX12" fmla="*/ 2922133 w 2934888"/>
              <a:gd name="connsiteY12" fmla="*/ 4329 h 365384"/>
              <a:gd name="connsiteX13" fmla="*/ 2577578 w 2934888"/>
              <a:gd name="connsiteY13" fmla="*/ 120 h 365384"/>
              <a:gd name="connsiteX14" fmla="*/ 1914968 w 2934888"/>
              <a:gd name="connsiteY14" fmla="*/ 15477 h 365384"/>
              <a:gd name="connsiteX15" fmla="*/ 1359170 w 2934888"/>
              <a:gd name="connsiteY15" fmla="*/ 8187 h 365384"/>
              <a:gd name="connsiteX16" fmla="*/ 815038 w 2934888"/>
              <a:gd name="connsiteY16" fmla="*/ 15477 h 365384"/>
              <a:gd name="connsiteX17" fmla="*/ 496986 w 2934888"/>
              <a:gd name="connsiteY17" fmla="*/ 15477 h 365384"/>
              <a:gd name="connsiteX18" fmla="*/ 271699 w 2934888"/>
              <a:gd name="connsiteY18" fmla="*/ 28729 h 365384"/>
              <a:gd name="connsiteX19" fmla="*/ 124096 w 2934888"/>
              <a:gd name="connsiteY19" fmla="*/ 17305 h 36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4888" h="365384">
                <a:moveTo>
                  <a:pt x="124096" y="17305"/>
                </a:moveTo>
                <a:cubicBezTo>
                  <a:pt x="102079" y="45176"/>
                  <a:pt x="-3292" y="201621"/>
                  <a:pt x="80" y="257386"/>
                </a:cubicBezTo>
                <a:cubicBezTo>
                  <a:pt x="3452" y="313151"/>
                  <a:pt x="116115" y="328780"/>
                  <a:pt x="144329" y="351895"/>
                </a:cubicBezTo>
                <a:cubicBezTo>
                  <a:pt x="224495" y="346831"/>
                  <a:pt x="319319" y="364874"/>
                  <a:pt x="401889" y="365363"/>
                </a:cubicBezTo>
                <a:cubicBezTo>
                  <a:pt x="484459" y="365852"/>
                  <a:pt x="533346" y="357928"/>
                  <a:pt x="639752" y="354831"/>
                </a:cubicBezTo>
                <a:lnTo>
                  <a:pt x="1040325" y="346781"/>
                </a:lnTo>
                <a:cubicBezTo>
                  <a:pt x="1181681" y="346781"/>
                  <a:pt x="1309785" y="343871"/>
                  <a:pt x="1464394" y="346781"/>
                </a:cubicBezTo>
                <a:cubicBezTo>
                  <a:pt x="1619003" y="349691"/>
                  <a:pt x="1795699" y="366452"/>
                  <a:pt x="1967977" y="364243"/>
                </a:cubicBezTo>
                <a:cubicBezTo>
                  <a:pt x="2140255" y="362034"/>
                  <a:pt x="2372778" y="337671"/>
                  <a:pt x="2498064" y="333529"/>
                </a:cubicBezTo>
                <a:lnTo>
                  <a:pt x="2719693" y="339389"/>
                </a:lnTo>
                <a:cubicBezTo>
                  <a:pt x="2785954" y="341598"/>
                  <a:pt x="2860597" y="372606"/>
                  <a:pt x="2895629" y="346781"/>
                </a:cubicBezTo>
                <a:cubicBezTo>
                  <a:pt x="2930661" y="320956"/>
                  <a:pt x="2809205" y="233836"/>
                  <a:pt x="2813622" y="176761"/>
                </a:cubicBezTo>
                <a:cubicBezTo>
                  <a:pt x="2818039" y="119686"/>
                  <a:pt x="2980851" y="32489"/>
                  <a:pt x="2922133" y="4329"/>
                </a:cubicBezTo>
                <a:cubicBezTo>
                  <a:pt x="2835639" y="18658"/>
                  <a:pt x="2745439" y="-1738"/>
                  <a:pt x="2577578" y="120"/>
                </a:cubicBezTo>
                <a:cubicBezTo>
                  <a:pt x="2409717" y="1978"/>
                  <a:pt x="2118036" y="14133"/>
                  <a:pt x="1914968" y="15477"/>
                </a:cubicBezTo>
                <a:lnTo>
                  <a:pt x="1359170" y="8187"/>
                </a:lnTo>
                <a:cubicBezTo>
                  <a:pt x="1232049" y="-12419"/>
                  <a:pt x="958735" y="14262"/>
                  <a:pt x="815038" y="15477"/>
                </a:cubicBezTo>
                <a:lnTo>
                  <a:pt x="496986" y="15477"/>
                </a:lnTo>
                <a:cubicBezTo>
                  <a:pt x="406430" y="17686"/>
                  <a:pt x="333847" y="28424"/>
                  <a:pt x="271699" y="28729"/>
                </a:cubicBezTo>
                <a:cubicBezTo>
                  <a:pt x="209551" y="29034"/>
                  <a:pt x="208001" y="28697"/>
                  <a:pt x="124096" y="17305"/>
                </a:cubicBezTo>
                <a:close/>
              </a:path>
            </a:pathLst>
          </a:custGeom>
          <a:solidFill>
            <a:srgbClr val="FFFF99"/>
          </a:solidFill>
          <a:ln w="19050">
            <a:solidFill>
              <a:schemeClr val="tx1"/>
            </a:solidFill>
            <a:round/>
            <a:headEnd/>
            <a:tailEnd/>
          </a:ln>
        </p:spPr>
        <p:txBody>
          <a:bodyPr anchor="ctr"/>
          <a:lstStyle/>
          <a:p>
            <a:pPr algn="ctr"/>
            <a:endParaRPr lang="fr-FR" sz="2400">
              <a:solidFill>
                <a:srgbClr val="FF0000"/>
              </a:solidFill>
              <a:latin typeface="Arial" charset="0"/>
              <a:cs typeface="Arial" charset="0"/>
            </a:endParaRPr>
          </a:p>
        </p:txBody>
      </p:sp>
      <p:sp>
        <p:nvSpPr>
          <p:cNvPr id="54" name="Rectangle 53"/>
          <p:cNvSpPr/>
          <p:nvPr/>
        </p:nvSpPr>
        <p:spPr>
          <a:xfrm>
            <a:off x="4405313" y="3557014"/>
            <a:ext cx="3379787" cy="349823"/>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Rectangle 54"/>
          <p:cNvSpPr/>
          <p:nvPr/>
        </p:nvSpPr>
        <p:spPr>
          <a:xfrm>
            <a:off x="4418013" y="4896922"/>
            <a:ext cx="3379787" cy="349823"/>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6" name="Connecteur droit 37"/>
          <p:cNvCxnSpPr>
            <a:cxnSpLocks noChangeShapeType="1"/>
          </p:cNvCxnSpPr>
          <p:nvPr/>
        </p:nvCxnSpPr>
        <p:spPr bwMode="auto">
          <a:xfrm flipH="1">
            <a:off x="7734301" y="3906837"/>
            <a:ext cx="833436"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7" name="Connecteur droit 38"/>
          <p:cNvCxnSpPr>
            <a:cxnSpLocks noChangeShapeType="1"/>
          </p:cNvCxnSpPr>
          <p:nvPr/>
        </p:nvCxnSpPr>
        <p:spPr bwMode="auto">
          <a:xfrm flipH="1">
            <a:off x="7764464" y="4905391"/>
            <a:ext cx="783370"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8" name="Line 17"/>
          <p:cNvSpPr>
            <a:spLocks noChangeShapeType="1"/>
          </p:cNvSpPr>
          <p:nvPr/>
        </p:nvSpPr>
        <p:spPr bwMode="auto">
          <a:xfrm rot="-5400000">
            <a:off x="7937499" y="4416425"/>
            <a:ext cx="1019175"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Rectangle 18"/>
          <p:cNvSpPr>
            <a:spLocks noChangeArrowheads="1"/>
          </p:cNvSpPr>
          <p:nvPr/>
        </p:nvSpPr>
        <p:spPr bwMode="auto">
          <a:xfrm rot="-5400000">
            <a:off x="7847619" y="4230292"/>
            <a:ext cx="859210" cy="3391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eaLnBrk="1" hangingPunct="1"/>
            <a:r>
              <a:rPr lang="fr-FR" altLang="fr-FR" b="0" dirty="0" smtClean="0">
                <a:solidFill>
                  <a:srgbClr val="000000"/>
                </a:solidFill>
              </a:rPr>
              <a:t>Ø39,98</a:t>
            </a:r>
            <a:endParaRPr lang="fr-FR" altLang="fr-FR" b="0" dirty="0">
              <a:solidFill>
                <a:srgbClr val="000000"/>
              </a:solidFill>
            </a:endParaRPr>
          </a:p>
        </p:txBody>
      </p:sp>
      <p:sp>
        <p:nvSpPr>
          <p:cNvPr id="62" name="ZoneTexte 61"/>
          <p:cNvSpPr txBox="1"/>
          <p:nvPr/>
        </p:nvSpPr>
        <p:spPr>
          <a:xfrm>
            <a:off x="5419205" y="3092432"/>
            <a:ext cx="838884" cy="369332"/>
          </a:xfrm>
          <a:prstGeom prst="rect">
            <a:avLst/>
          </a:prstGeom>
          <a:noFill/>
        </p:spPr>
        <p:txBody>
          <a:bodyPr wrap="none" rtlCol="0">
            <a:spAutoFit/>
          </a:bodyPr>
          <a:lstStyle/>
          <a:p>
            <a:r>
              <a:rPr lang="fr-FR" dirty="0" smtClean="0"/>
              <a:t>Calibre</a:t>
            </a:r>
            <a:endParaRPr lang="fr-FR" dirty="0"/>
          </a:p>
        </p:txBody>
      </p:sp>
      <p:cxnSp>
        <p:nvCxnSpPr>
          <p:cNvPr id="63" name="Connecteur droit avec flèche 62"/>
          <p:cNvCxnSpPr/>
          <p:nvPr/>
        </p:nvCxnSpPr>
        <p:spPr>
          <a:xfrm>
            <a:off x="6289757" y="3412178"/>
            <a:ext cx="253918" cy="3197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8" name="Connecteur droit avec flèche 67"/>
          <p:cNvCxnSpPr/>
          <p:nvPr/>
        </p:nvCxnSpPr>
        <p:spPr>
          <a:xfrm>
            <a:off x="3286125" y="4728590"/>
            <a:ext cx="0" cy="176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0" name="Connecteur droit avec flèche 69"/>
          <p:cNvCxnSpPr/>
          <p:nvPr/>
        </p:nvCxnSpPr>
        <p:spPr>
          <a:xfrm flipV="1">
            <a:off x="3286125" y="4969391"/>
            <a:ext cx="0" cy="59320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3286125" y="5562600"/>
            <a:ext cx="55700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3" name="ZoneTexte 72"/>
          <p:cNvSpPr txBox="1"/>
          <p:nvPr/>
        </p:nvSpPr>
        <p:spPr>
          <a:xfrm>
            <a:off x="3237251" y="5235077"/>
            <a:ext cx="779124" cy="369332"/>
          </a:xfrm>
          <a:prstGeom prst="rect">
            <a:avLst/>
          </a:prstGeom>
          <a:noFill/>
        </p:spPr>
        <p:txBody>
          <a:bodyPr wrap="none" rtlCol="0">
            <a:spAutoFit/>
          </a:bodyPr>
          <a:lstStyle/>
          <a:p>
            <a:r>
              <a:rPr lang="fr-FR" dirty="0" smtClean="0"/>
              <a:t>marge</a:t>
            </a:r>
            <a:endParaRPr lang="fr-FR" dirty="0"/>
          </a:p>
        </p:txBody>
      </p:sp>
      <p:cxnSp>
        <p:nvCxnSpPr>
          <p:cNvPr id="75" name="Connecteur droit avec flèche 74"/>
          <p:cNvCxnSpPr/>
          <p:nvPr/>
        </p:nvCxnSpPr>
        <p:spPr>
          <a:xfrm>
            <a:off x="5224124" y="4654649"/>
            <a:ext cx="0" cy="176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6" name="Connecteur droit avec flèche 75"/>
          <p:cNvCxnSpPr/>
          <p:nvPr/>
        </p:nvCxnSpPr>
        <p:spPr>
          <a:xfrm flipV="1">
            <a:off x="5224124" y="4895450"/>
            <a:ext cx="0" cy="59320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Connecteur droit 76"/>
          <p:cNvCxnSpPr/>
          <p:nvPr/>
        </p:nvCxnSpPr>
        <p:spPr>
          <a:xfrm>
            <a:off x="5224124" y="5488659"/>
            <a:ext cx="557005"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8" name="ZoneTexte 77"/>
          <p:cNvSpPr txBox="1"/>
          <p:nvPr/>
        </p:nvSpPr>
        <p:spPr>
          <a:xfrm>
            <a:off x="5175250" y="5161136"/>
            <a:ext cx="779124" cy="369332"/>
          </a:xfrm>
          <a:prstGeom prst="rect">
            <a:avLst/>
          </a:prstGeom>
          <a:noFill/>
        </p:spPr>
        <p:txBody>
          <a:bodyPr wrap="none" rtlCol="0">
            <a:spAutoFit/>
          </a:bodyPr>
          <a:lstStyle/>
          <a:p>
            <a:r>
              <a:rPr lang="fr-FR" dirty="0" smtClean="0"/>
              <a:t>marge</a:t>
            </a:r>
            <a:endParaRPr lang="fr-FR" dirty="0"/>
          </a:p>
        </p:txBody>
      </p:sp>
    </p:spTree>
    <p:extLst>
      <p:ext uri="{BB962C8B-B14F-4D97-AF65-F5344CB8AC3E}">
        <p14:creationId xmlns:p14="http://schemas.microsoft.com/office/powerpoint/2010/main" val="136636364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474464" y="2509190"/>
            <a:ext cx="1548384" cy="1986004"/>
          </a:xfrm>
          <a:prstGeom prst="rect">
            <a:avLst/>
          </a:prstGeom>
          <a:solidFill>
            <a:srgbClr val="66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59"/>
          <p:cNvSpPr>
            <a:spLocks noChangeArrowheads="1"/>
          </p:cNvSpPr>
          <p:nvPr/>
        </p:nvSpPr>
        <p:spPr bwMode="auto">
          <a:xfrm>
            <a:off x="174510" y="107082"/>
            <a:ext cx="6615017"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2400" b="1" dirty="0" smtClean="0">
                <a:latin typeface="Arial" charset="0"/>
              </a:rPr>
              <a:t>TERTIAIRE RELIEE A UN BRAS ARTICULEE</a:t>
            </a:r>
            <a:endParaRPr lang="fr-FR" altLang="fr-FR" sz="2400" b="1" dirty="0">
              <a:latin typeface="Arial" charset="0"/>
            </a:endParaRPr>
          </a:p>
        </p:txBody>
      </p:sp>
      <p:sp>
        <p:nvSpPr>
          <p:cNvPr id="2" name="Forme libre 1"/>
          <p:cNvSpPr/>
          <p:nvPr/>
        </p:nvSpPr>
        <p:spPr>
          <a:xfrm>
            <a:off x="5683645" y="2760347"/>
            <a:ext cx="1298802" cy="1030952"/>
          </a:xfrm>
          <a:custGeom>
            <a:avLst/>
            <a:gdLst>
              <a:gd name="connsiteX0" fmla="*/ 13063 w 862149"/>
              <a:gd name="connsiteY0" fmla="*/ 0 h 744583"/>
              <a:gd name="connsiteX1" fmla="*/ 862149 w 862149"/>
              <a:gd name="connsiteY1" fmla="*/ 182880 h 744583"/>
              <a:gd name="connsiteX2" fmla="*/ 862149 w 862149"/>
              <a:gd name="connsiteY2" fmla="*/ 587829 h 744583"/>
              <a:gd name="connsiteX3" fmla="*/ 0 w 862149"/>
              <a:gd name="connsiteY3" fmla="*/ 744583 h 744583"/>
              <a:gd name="connsiteX4" fmla="*/ 13063 w 862149"/>
              <a:gd name="connsiteY4" fmla="*/ 0 h 74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49" h="744583">
                <a:moveTo>
                  <a:pt x="13063" y="0"/>
                </a:moveTo>
                <a:lnTo>
                  <a:pt x="862149" y="182880"/>
                </a:lnTo>
                <a:lnTo>
                  <a:pt x="862149" y="587829"/>
                </a:lnTo>
                <a:lnTo>
                  <a:pt x="0" y="744583"/>
                </a:lnTo>
                <a:lnTo>
                  <a:pt x="13063" y="0"/>
                </a:lnTo>
                <a:close/>
              </a:path>
            </a:pathLst>
          </a:cu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98" name="Oval 32"/>
          <p:cNvSpPr>
            <a:spLocks noChangeArrowheads="1"/>
          </p:cNvSpPr>
          <p:nvPr/>
        </p:nvSpPr>
        <p:spPr bwMode="auto">
          <a:xfrm>
            <a:off x="5113233" y="2773224"/>
            <a:ext cx="1058415" cy="1035286"/>
          </a:xfrm>
          <a:prstGeom prst="ellipse">
            <a:avLst/>
          </a:prstGeom>
          <a:solidFill>
            <a:srgbClr val="FFFF99"/>
          </a:solidFill>
          <a:ln w="28575">
            <a:solidFill>
              <a:schemeClr val="tx1"/>
            </a:solidFill>
            <a:round/>
            <a:headEnd type="none" w="sm" len="sm"/>
            <a:tailEnd type="none" w="sm" len="sm"/>
          </a:ln>
          <a:effec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8494" name="Line 27"/>
          <p:cNvSpPr>
            <a:spLocks noChangeShapeType="1"/>
          </p:cNvSpPr>
          <p:nvPr/>
        </p:nvSpPr>
        <p:spPr bwMode="auto">
          <a:xfrm>
            <a:off x="5267939" y="3290867"/>
            <a:ext cx="1940426" cy="0"/>
          </a:xfrm>
          <a:prstGeom prst="line">
            <a:avLst/>
          </a:prstGeom>
          <a:solidFill>
            <a:srgbClr val="66FFFF"/>
          </a:solidFill>
          <a:ln w="12700">
            <a:solidFill>
              <a:schemeClr val="tx1"/>
            </a:solidFill>
            <a:prstDash val="lgDashDot"/>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96" name="Line 30"/>
          <p:cNvSpPr>
            <a:spLocks noChangeShapeType="1"/>
          </p:cNvSpPr>
          <p:nvPr/>
        </p:nvSpPr>
        <p:spPr bwMode="auto">
          <a:xfrm>
            <a:off x="5739161" y="2773224"/>
            <a:ext cx="1220666" cy="229757"/>
          </a:xfrm>
          <a:prstGeom prst="line">
            <a:avLst/>
          </a:prstGeom>
          <a:solidFill>
            <a:srgbClr val="66FFFF"/>
          </a:solidFill>
          <a:ln w="28575">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97" name="Line 31"/>
          <p:cNvSpPr>
            <a:spLocks noChangeShapeType="1"/>
          </p:cNvSpPr>
          <p:nvPr/>
        </p:nvSpPr>
        <p:spPr bwMode="auto">
          <a:xfrm flipV="1">
            <a:off x="5740547" y="3574139"/>
            <a:ext cx="1272549" cy="229757"/>
          </a:xfrm>
          <a:prstGeom prst="line">
            <a:avLst/>
          </a:prstGeom>
          <a:solidFill>
            <a:srgbClr val="66FFFF"/>
          </a:solidFill>
          <a:ln w="28575">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499" name="Oval 74"/>
          <p:cNvSpPr>
            <a:spLocks noChangeArrowheads="1"/>
          </p:cNvSpPr>
          <p:nvPr/>
        </p:nvSpPr>
        <p:spPr bwMode="auto">
          <a:xfrm>
            <a:off x="6304657" y="3210591"/>
            <a:ext cx="153762" cy="150402"/>
          </a:xfrm>
          <a:prstGeom prst="ellipse">
            <a:avLst/>
          </a:prstGeom>
          <a:solidFill>
            <a:schemeClr val="bg1"/>
          </a:solidFill>
          <a:ln w="28575">
            <a:solidFill>
              <a:schemeClr val="tx1"/>
            </a:solidFill>
            <a:round/>
            <a:headEnd type="none" w="sm" len="sm"/>
            <a:tailEnd type="none" w="sm" len="sm"/>
          </a:ln>
          <a:effec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3" name="Rectangle à coins arrondis 2"/>
          <p:cNvSpPr/>
          <p:nvPr/>
        </p:nvSpPr>
        <p:spPr>
          <a:xfrm rot="2734183">
            <a:off x="6489893" y="3382458"/>
            <a:ext cx="1937752" cy="734905"/>
          </a:xfrm>
          <a:prstGeom prst="roundRect">
            <a:avLst>
              <a:gd name="adj" fmla="val 50000"/>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93" name="Oval 26"/>
          <p:cNvSpPr>
            <a:spLocks noChangeArrowheads="1"/>
          </p:cNvSpPr>
          <p:nvPr/>
        </p:nvSpPr>
        <p:spPr bwMode="auto">
          <a:xfrm>
            <a:off x="6789527" y="3123855"/>
            <a:ext cx="346201" cy="338636"/>
          </a:xfrm>
          <a:prstGeom prst="ellipse">
            <a:avLst/>
          </a:prstGeom>
          <a:solidFill>
            <a:srgbClr val="FFFF99"/>
          </a:solidFill>
          <a:ln w="28575">
            <a:solidFill>
              <a:schemeClr val="tx1"/>
            </a:solidFill>
            <a:round/>
            <a:headEnd type="none" w="sm" len="sm"/>
            <a:tailEnd type="none" w="sm" len="sm"/>
          </a:ln>
          <a:effec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 name="Ellipse 3"/>
          <p:cNvSpPr/>
          <p:nvPr/>
        </p:nvSpPr>
        <p:spPr>
          <a:xfrm>
            <a:off x="7751342" y="4032972"/>
            <a:ext cx="377859" cy="347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Oval 26"/>
          <p:cNvSpPr>
            <a:spLocks noChangeArrowheads="1"/>
          </p:cNvSpPr>
          <p:nvPr/>
        </p:nvSpPr>
        <p:spPr bwMode="auto">
          <a:xfrm>
            <a:off x="5365526" y="3028804"/>
            <a:ext cx="542287" cy="530440"/>
          </a:xfrm>
          <a:prstGeom prst="ellipse">
            <a:avLst/>
          </a:prstGeom>
          <a:solidFill>
            <a:srgbClr val="FFFF99"/>
          </a:solidFill>
          <a:ln w="28575">
            <a:solidFill>
              <a:schemeClr val="tx1"/>
            </a:solidFill>
            <a:prstDash val="dash"/>
            <a:round/>
            <a:headEnd type="none" w="sm" len="sm"/>
            <a:tailEnd type="none" w="sm" len="sm"/>
          </a:ln>
          <a:effec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89" name="Rectangle 88"/>
          <p:cNvSpPr/>
          <p:nvPr/>
        </p:nvSpPr>
        <p:spPr>
          <a:xfrm flipH="1">
            <a:off x="3478649" y="2836427"/>
            <a:ext cx="271939" cy="395408"/>
          </a:xfrm>
          <a:prstGeom prst="rect">
            <a:avLst/>
          </a:pr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Rectangle 89"/>
          <p:cNvSpPr/>
          <p:nvPr/>
        </p:nvSpPr>
        <p:spPr>
          <a:xfrm flipH="1">
            <a:off x="2600412" y="2844697"/>
            <a:ext cx="153211" cy="395408"/>
          </a:xfrm>
          <a:prstGeom prst="rect">
            <a:avLst/>
          </a:pr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2" name="Connecteur droit 111"/>
          <p:cNvCxnSpPr/>
          <p:nvPr/>
        </p:nvCxnSpPr>
        <p:spPr>
          <a:xfrm>
            <a:off x="2763860" y="2835704"/>
            <a:ext cx="71479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43" name="Rectangle 10"/>
          <p:cNvSpPr>
            <a:spLocks noChangeArrowheads="1"/>
          </p:cNvSpPr>
          <p:nvPr/>
        </p:nvSpPr>
        <p:spPr bwMode="auto">
          <a:xfrm rot="16200000">
            <a:off x="2710487" y="3002027"/>
            <a:ext cx="286117" cy="19867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4" name="Rectangle 11" descr="noir)"/>
          <p:cNvSpPr>
            <a:spLocks noChangeArrowheads="1"/>
          </p:cNvSpPr>
          <p:nvPr/>
        </p:nvSpPr>
        <p:spPr bwMode="auto">
          <a:xfrm rot="16200000">
            <a:off x="2641764" y="3070751"/>
            <a:ext cx="285787" cy="60900"/>
          </a:xfrm>
          <a:prstGeom prst="rect">
            <a:avLst/>
          </a:prstGeom>
          <a:pattFill prst="ltDn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5" name="Rectangle 12" descr="noir)"/>
          <p:cNvSpPr>
            <a:spLocks noChangeArrowheads="1"/>
          </p:cNvSpPr>
          <p:nvPr/>
        </p:nvSpPr>
        <p:spPr bwMode="auto">
          <a:xfrm rot="16200000">
            <a:off x="2780004" y="3070422"/>
            <a:ext cx="285787" cy="60900"/>
          </a:xfrm>
          <a:prstGeom prst="rect">
            <a:avLst/>
          </a:prstGeom>
          <a:pattFill prst="lt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6" name="Oval 13"/>
          <p:cNvSpPr>
            <a:spLocks noChangeArrowheads="1"/>
          </p:cNvSpPr>
          <p:nvPr/>
        </p:nvSpPr>
        <p:spPr bwMode="auto">
          <a:xfrm rot="16200000">
            <a:off x="2768871" y="3040204"/>
            <a:ext cx="172130" cy="1213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8" name="Rectangle 10"/>
          <p:cNvSpPr>
            <a:spLocks noChangeArrowheads="1"/>
          </p:cNvSpPr>
          <p:nvPr/>
        </p:nvSpPr>
        <p:spPr bwMode="auto">
          <a:xfrm rot="16200000">
            <a:off x="3229863" y="3002027"/>
            <a:ext cx="286117" cy="19867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9" name="Rectangle 11" descr="noir)"/>
          <p:cNvSpPr>
            <a:spLocks noChangeArrowheads="1"/>
          </p:cNvSpPr>
          <p:nvPr/>
        </p:nvSpPr>
        <p:spPr bwMode="auto">
          <a:xfrm rot="16200000">
            <a:off x="3161139" y="3070751"/>
            <a:ext cx="285787" cy="60900"/>
          </a:xfrm>
          <a:prstGeom prst="rect">
            <a:avLst/>
          </a:prstGeom>
          <a:pattFill prst="ltDn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50" name="Rectangle 12" descr="noir)"/>
          <p:cNvSpPr>
            <a:spLocks noChangeArrowheads="1"/>
          </p:cNvSpPr>
          <p:nvPr/>
        </p:nvSpPr>
        <p:spPr bwMode="auto">
          <a:xfrm rot="16200000">
            <a:off x="3299380" y="3070422"/>
            <a:ext cx="285787" cy="60900"/>
          </a:xfrm>
          <a:prstGeom prst="rect">
            <a:avLst/>
          </a:prstGeom>
          <a:pattFill prst="lt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51" name="Oval 13"/>
          <p:cNvSpPr>
            <a:spLocks noChangeArrowheads="1"/>
          </p:cNvSpPr>
          <p:nvPr/>
        </p:nvSpPr>
        <p:spPr bwMode="auto">
          <a:xfrm rot="16200000">
            <a:off x="3288247" y="3040204"/>
            <a:ext cx="172130" cy="1213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84" name="Rectangle 19" descr="Diagonales larges vers le haut"/>
          <p:cNvSpPr>
            <a:spLocks noChangeArrowheads="1"/>
          </p:cNvSpPr>
          <p:nvPr/>
        </p:nvSpPr>
        <p:spPr bwMode="auto">
          <a:xfrm>
            <a:off x="752904" y="3308098"/>
            <a:ext cx="2717064" cy="39388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86" name="Rectangle 20"/>
          <p:cNvSpPr>
            <a:spLocks noChangeArrowheads="1"/>
          </p:cNvSpPr>
          <p:nvPr/>
        </p:nvSpPr>
        <p:spPr bwMode="auto">
          <a:xfrm>
            <a:off x="2955404" y="3005387"/>
            <a:ext cx="335645" cy="275927"/>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sp>
        <p:nvSpPr>
          <p:cNvPr id="87" name="Rectangle 86"/>
          <p:cNvSpPr/>
          <p:nvPr/>
        </p:nvSpPr>
        <p:spPr>
          <a:xfrm>
            <a:off x="2049117" y="3308098"/>
            <a:ext cx="361659" cy="40036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 name="Groupe 8"/>
          <p:cNvGrpSpPr/>
          <p:nvPr/>
        </p:nvGrpSpPr>
        <p:grpSpPr>
          <a:xfrm flipV="1">
            <a:off x="379843" y="3703276"/>
            <a:ext cx="1543003" cy="430636"/>
            <a:chOff x="379843" y="2874220"/>
            <a:chExt cx="1543003" cy="430636"/>
          </a:xfrm>
        </p:grpSpPr>
        <p:sp>
          <p:nvSpPr>
            <p:cNvPr id="7" name="Rectangle 6"/>
            <p:cNvSpPr/>
            <p:nvPr/>
          </p:nvSpPr>
          <p:spPr>
            <a:xfrm>
              <a:off x="379843" y="2874220"/>
              <a:ext cx="296549" cy="395408"/>
            </a:xfrm>
            <a:prstGeom prst="rect">
              <a:avLst/>
            </a:prstGeom>
            <a:solidFill>
              <a:srgbClr val="66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Rectangle 87"/>
            <p:cNvSpPr/>
            <p:nvPr/>
          </p:nvSpPr>
          <p:spPr>
            <a:xfrm>
              <a:off x="1769635" y="2888338"/>
              <a:ext cx="153211" cy="395408"/>
            </a:xfrm>
            <a:prstGeom prst="rect">
              <a:avLst/>
            </a:prstGeom>
            <a:solidFill>
              <a:srgbClr val="66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5" name="Connecteur droit 14"/>
            <p:cNvCxnSpPr>
              <a:endCxn id="88" idx="0"/>
            </p:cNvCxnSpPr>
            <p:nvPr/>
          </p:nvCxnSpPr>
          <p:spPr>
            <a:xfrm>
              <a:off x="676392" y="2880968"/>
              <a:ext cx="1169849" cy="737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27" name="Rectangle 10"/>
            <p:cNvSpPr>
              <a:spLocks noChangeArrowheads="1"/>
            </p:cNvSpPr>
            <p:nvPr/>
          </p:nvSpPr>
          <p:spPr bwMode="auto">
            <a:xfrm rot="16200000">
              <a:off x="1524937" y="3000983"/>
              <a:ext cx="286117" cy="19867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28" name="Rectangle 11" descr="noir)"/>
            <p:cNvSpPr>
              <a:spLocks noChangeArrowheads="1"/>
            </p:cNvSpPr>
            <p:nvPr/>
          </p:nvSpPr>
          <p:spPr bwMode="auto">
            <a:xfrm rot="16200000">
              <a:off x="1456213" y="3069707"/>
              <a:ext cx="285787" cy="60900"/>
            </a:xfrm>
            <a:prstGeom prst="rect">
              <a:avLst/>
            </a:prstGeom>
            <a:pattFill prst="ltDn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29" name="Rectangle 12" descr="noir)"/>
            <p:cNvSpPr>
              <a:spLocks noChangeArrowheads="1"/>
            </p:cNvSpPr>
            <p:nvPr/>
          </p:nvSpPr>
          <p:spPr bwMode="auto">
            <a:xfrm rot="16200000">
              <a:off x="1594454" y="3069379"/>
              <a:ext cx="285787" cy="60900"/>
            </a:xfrm>
            <a:prstGeom prst="rect">
              <a:avLst/>
            </a:prstGeom>
            <a:pattFill prst="lt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30" name="Oval 13"/>
            <p:cNvSpPr>
              <a:spLocks noChangeArrowheads="1"/>
            </p:cNvSpPr>
            <p:nvPr/>
          </p:nvSpPr>
          <p:spPr bwMode="auto">
            <a:xfrm rot="16200000">
              <a:off x="1583320" y="3039161"/>
              <a:ext cx="172130" cy="1213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37" name="Rectangle 10"/>
            <p:cNvSpPr>
              <a:spLocks noChangeArrowheads="1"/>
            </p:cNvSpPr>
            <p:nvPr/>
          </p:nvSpPr>
          <p:spPr bwMode="auto">
            <a:xfrm rot="16200000">
              <a:off x="632673" y="2990012"/>
              <a:ext cx="286117" cy="19867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38" name="Rectangle 11" descr="noir)"/>
            <p:cNvSpPr>
              <a:spLocks noChangeArrowheads="1"/>
            </p:cNvSpPr>
            <p:nvPr/>
          </p:nvSpPr>
          <p:spPr bwMode="auto">
            <a:xfrm rot="16200000">
              <a:off x="563949" y="3058736"/>
              <a:ext cx="285787" cy="60900"/>
            </a:xfrm>
            <a:prstGeom prst="rect">
              <a:avLst/>
            </a:prstGeom>
            <a:pattFill prst="ltDn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39" name="Rectangle 12" descr="noir)"/>
            <p:cNvSpPr>
              <a:spLocks noChangeArrowheads="1"/>
            </p:cNvSpPr>
            <p:nvPr/>
          </p:nvSpPr>
          <p:spPr bwMode="auto">
            <a:xfrm rot="16200000">
              <a:off x="702190" y="3058408"/>
              <a:ext cx="285787" cy="60900"/>
            </a:xfrm>
            <a:prstGeom prst="rect">
              <a:avLst/>
            </a:prstGeom>
            <a:pattFill prst="lt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140" name="Oval 13"/>
            <p:cNvSpPr>
              <a:spLocks noChangeArrowheads="1"/>
            </p:cNvSpPr>
            <p:nvPr/>
          </p:nvSpPr>
          <p:spPr bwMode="auto">
            <a:xfrm rot="16200000">
              <a:off x="691056" y="3028190"/>
              <a:ext cx="172130" cy="1213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sp>
          <p:nvSpPr>
            <p:cNvPr id="85" name="Rectangle 20"/>
            <p:cNvSpPr>
              <a:spLocks noChangeArrowheads="1"/>
            </p:cNvSpPr>
            <p:nvPr/>
          </p:nvSpPr>
          <p:spPr bwMode="auto">
            <a:xfrm>
              <a:off x="890214" y="2957869"/>
              <a:ext cx="691151" cy="346987"/>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solidFill>
                  <a:srgbClr val="000000"/>
                </a:solidFill>
                <a:latin typeface="Arial" charset="0"/>
              </a:endParaRPr>
            </a:p>
          </p:txBody>
        </p:sp>
      </p:grpSp>
      <p:sp>
        <p:nvSpPr>
          <p:cNvPr id="97" name="Line 21"/>
          <p:cNvSpPr>
            <a:spLocks noChangeShapeType="1"/>
          </p:cNvSpPr>
          <p:nvPr/>
        </p:nvSpPr>
        <p:spPr bwMode="auto">
          <a:xfrm>
            <a:off x="1226353" y="2855418"/>
            <a:ext cx="0" cy="95309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 name="Line 21"/>
          <p:cNvSpPr>
            <a:spLocks noChangeShapeType="1"/>
          </p:cNvSpPr>
          <p:nvPr/>
        </p:nvSpPr>
        <p:spPr bwMode="auto">
          <a:xfrm>
            <a:off x="3113791" y="3026363"/>
            <a:ext cx="0" cy="744511"/>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8" name="Line 21"/>
          <p:cNvSpPr>
            <a:spLocks noChangeShapeType="1"/>
          </p:cNvSpPr>
          <p:nvPr/>
        </p:nvSpPr>
        <p:spPr bwMode="auto">
          <a:xfrm>
            <a:off x="2224458" y="3119304"/>
            <a:ext cx="0" cy="651569"/>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23" name="Connecteur droit 22"/>
          <p:cNvCxnSpPr/>
          <p:nvPr/>
        </p:nvCxnSpPr>
        <p:spPr>
          <a:xfrm>
            <a:off x="6341233" y="2683130"/>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grpSp>
        <p:nvGrpSpPr>
          <p:cNvPr id="26" name="Groupe 25"/>
          <p:cNvGrpSpPr/>
          <p:nvPr/>
        </p:nvGrpSpPr>
        <p:grpSpPr>
          <a:xfrm rot="18739510" flipH="1">
            <a:off x="6295211" y="2307606"/>
            <a:ext cx="682625" cy="411651"/>
            <a:chOff x="1142148" y="4738108"/>
            <a:chExt cx="682625" cy="411651"/>
          </a:xfrm>
        </p:grpSpPr>
        <p:sp>
          <p:nvSpPr>
            <p:cNvPr id="141" name="Rectangle 149"/>
            <p:cNvSpPr>
              <a:spLocks noChangeArrowheads="1"/>
            </p:cNvSpPr>
            <p:nvPr/>
          </p:nvSpPr>
          <p:spPr bwMode="auto">
            <a:xfrm>
              <a:off x="1170723" y="4766683"/>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52" name="Rectangle 150"/>
            <p:cNvSpPr>
              <a:spLocks noChangeArrowheads="1"/>
            </p:cNvSpPr>
            <p:nvPr/>
          </p:nvSpPr>
          <p:spPr bwMode="auto">
            <a:xfrm>
              <a:off x="1142148" y="4738108"/>
              <a:ext cx="387927" cy="411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smtClean="0">
                  <a:latin typeface="Calibri" pitchFamily="34" charset="0"/>
                </a:rPr>
                <a:t>P</a:t>
              </a:r>
              <a:endParaRPr lang="fr-FR" altLang="fr-FR" sz="1800" dirty="0">
                <a:latin typeface="Calibri" pitchFamily="34" charset="0"/>
              </a:endParaRPr>
            </a:p>
          </p:txBody>
        </p:sp>
        <p:sp>
          <p:nvSpPr>
            <p:cNvPr id="153" name="Line 151"/>
            <p:cNvSpPr>
              <a:spLocks noChangeShapeType="1"/>
            </p:cNvSpPr>
            <p:nvPr/>
          </p:nvSpPr>
          <p:spPr bwMode="auto">
            <a:xfrm>
              <a:off x="1494573" y="4925433"/>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4" name="Freeform 152"/>
            <p:cNvSpPr>
              <a:spLocks/>
            </p:cNvSpPr>
            <p:nvPr/>
          </p:nvSpPr>
          <p:spPr bwMode="auto">
            <a:xfrm>
              <a:off x="1715235" y="4815895"/>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cxnSp>
        <p:nvCxnSpPr>
          <p:cNvPr id="100" name="Connecteur droit 99"/>
          <p:cNvCxnSpPr/>
          <p:nvPr/>
        </p:nvCxnSpPr>
        <p:spPr>
          <a:xfrm rot="16200000">
            <a:off x="6406890" y="2774574"/>
            <a:ext cx="1089600" cy="1042396"/>
          </a:xfrm>
          <a:prstGeom prst="line">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cxnSp>
      <p:cxnSp>
        <p:nvCxnSpPr>
          <p:cNvPr id="13" name="Connecteur droit avec flèche 12"/>
          <p:cNvCxnSpPr/>
          <p:nvPr/>
        </p:nvCxnSpPr>
        <p:spPr>
          <a:xfrm flipV="1">
            <a:off x="7472888" y="2292096"/>
            <a:ext cx="278454" cy="33798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ZoneTexte 13"/>
          <p:cNvSpPr txBox="1"/>
          <p:nvPr/>
        </p:nvSpPr>
        <p:spPr>
          <a:xfrm>
            <a:off x="7287264" y="2229245"/>
            <a:ext cx="131377" cy="369332"/>
          </a:xfrm>
          <a:prstGeom prst="rect">
            <a:avLst/>
          </a:prstGeom>
          <a:noFill/>
        </p:spPr>
        <p:txBody>
          <a:bodyPr wrap="square" rtlCol="0">
            <a:spAutoFit/>
          </a:bodyPr>
          <a:lstStyle/>
          <a:p>
            <a:r>
              <a:rPr lang="fr-FR" dirty="0" smtClean="0"/>
              <a:t>p</a:t>
            </a:r>
            <a:endParaRPr lang="fr-FR" dirty="0"/>
          </a:p>
        </p:txBody>
      </p:sp>
      <p:cxnSp>
        <p:nvCxnSpPr>
          <p:cNvPr id="101" name="Connecteur droit avec flèche 100"/>
          <p:cNvCxnSpPr/>
          <p:nvPr/>
        </p:nvCxnSpPr>
        <p:spPr>
          <a:xfrm flipV="1">
            <a:off x="7261149" y="2292096"/>
            <a:ext cx="314983" cy="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ZoneTexte 16"/>
          <p:cNvSpPr txBox="1"/>
          <p:nvPr/>
        </p:nvSpPr>
        <p:spPr>
          <a:xfrm>
            <a:off x="528117" y="963168"/>
            <a:ext cx="7871304" cy="923330"/>
          </a:xfrm>
          <a:prstGeom prst="rect">
            <a:avLst/>
          </a:prstGeom>
          <a:noFill/>
        </p:spPr>
        <p:txBody>
          <a:bodyPr wrap="square" rtlCol="0">
            <a:spAutoFit/>
          </a:bodyPr>
          <a:lstStyle/>
          <a:p>
            <a:r>
              <a:rPr lang="fr-FR" dirty="0"/>
              <a:t>Lorsque le cylindre tertiaire est </a:t>
            </a:r>
            <a:r>
              <a:rPr lang="fr-FR" dirty="0" smtClean="0"/>
              <a:t>relié à une </a:t>
            </a:r>
            <a:r>
              <a:rPr lang="fr-FR" dirty="0"/>
              <a:t>pièce articulée, la position du trou central est indépendante de la position de C </a:t>
            </a:r>
            <a:r>
              <a:rPr lang="fr-FR" dirty="0" smtClean="0"/>
              <a:t>dans </a:t>
            </a:r>
            <a:r>
              <a:rPr lang="fr-FR" dirty="0"/>
              <a:t>la direction tangente à la trajectoire</a:t>
            </a:r>
            <a:r>
              <a:rPr lang="fr-FR" dirty="0" smtClean="0"/>
              <a:t>.</a:t>
            </a:r>
            <a:endParaRPr lang="fr-FR" dirty="0"/>
          </a:p>
        </p:txBody>
      </p:sp>
      <p:sp>
        <p:nvSpPr>
          <p:cNvPr id="105" name="ZoneTexte 104"/>
          <p:cNvSpPr txBox="1"/>
          <p:nvPr/>
        </p:nvSpPr>
        <p:spPr>
          <a:xfrm>
            <a:off x="876674" y="4310528"/>
            <a:ext cx="309700" cy="369332"/>
          </a:xfrm>
          <a:prstGeom prst="rect">
            <a:avLst/>
          </a:prstGeom>
          <a:noFill/>
          <a:ln>
            <a:solidFill>
              <a:schemeClr val="tx1"/>
            </a:solidFill>
          </a:ln>
        </p:spPr>
        <p:txBody>
          <a:bodyPr wrap="none" rtlCol="0">
            <a:spAutoFit/>
          </a:bodyPr>
          <a:lstStyle/>
          <a:p>
            <a:r>
              <a:rPr lang="fr-FR" dirty="0" smtClean="0"/>
              <a:t>B</a:t>
            </a:r>
            <a:endParaRPr lang="fr-FR" dirty="0"/>
          </a:p>
        </p:txBody>
      </p:sp>
      <p:cxnSp>
        <p:nvCxnSpPr>
          <p:cNvPr id="107" name="Connecteur droit 106"/>
          <p:cNvCxnSpPr>
            <a:endCxn id="105" idx="0"/>
          </p:cNvCxnSpPr>
          <p:nvPr/>
        </p:nvCxnSpPr>
        <p:spPr>
          <a:xfrm flipH="1">
            <a:off x="1031524" y="4032972"/>
            <a:ext cx="154850" cy="27755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3334483" y="2292097"/>
            <a:ext cx="309700" cy="369332"/>
          </a:xfrm>
          <a:prstGeom prst="rect">
            <a:avLst/>
          </a:prstGeom>
          <a:noFill/>
          <a:ln>
            <a:solidFill>
              <a:schemeClr val="tx1"/>
            </a:solidFill>
          </a:ln>
        </p:spPr>
        <p:txBody>
          <a:bodyPr wrap="none" rtlCol="0">
            <a:spAutoFit/>
          </a:bodyPr>
          <a:lstStyle/>
          <a:p>
            <a:r>
              <a:rPr lang="fr-FR" dirty="0" smtClean="0"/>
              <a:t>C</a:t>
            </a:r>
            <a:endParaRPr lang="fr-FR" dirty="0"/>
          </a:p>
        </p:txBody>
      </p:sp>
      <p:cxnSp>
        <p:nvCxnSpPr>
          <p:cNvPr id="109" name="Connecteur droit 108"/>
          <p:cNvCxnSpPr>
            <a:stCxn id="108" idx="2"/>
          </p:cNvCxnSpPr>
          <p:nvPr/>
        </p:nvCxnSpPr>
        <p:spPr>
          <a:xfrm flipH="1">
            <a:off x="3172963" y="2661429"/>
            <a:ext cx="316370" cy="32177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 name="Arc 18"/>
          <p:cNvSpPr/>
          <p:nvPr/>
        </p:nvSpPr>
        <p:spPr>
          <a:xfrm>
            <a:off x="6563602" y="2975689"/>
            <a:ext cx="2592590" cy="2592590"/>
          </a:xfrm>
          <a:prstGeom prst="arc">
            <a:avLst>
              <a:gd name="adj1" fmla="val 11509690"/>
              <a:gd name="adj2" fmla="val 15443729"/>
            </a:avLst>
          </a:prstGeom>
          <a:ln>
            <a:solidFill>
              <a:schemeClr val="tx1"/>
            </a:solidFill>
            <a:prstDash val="lgDashDot"/>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10" name="ZoneTexte 109"/>
          <p:cNvSpPr txBox="1"/>
          <p:nvPr/>
        </p:nvSpPr>
        <p:spPr>
          <a:xfrm>
            <a:off x="2445562" y="4133912"/>
            <a:ext cx="296876" cy="369332"/>
          </a:xfrm>
          <a:prstGeom prst="rect">
            <a:avLst/>
          </a:prstGeom>
          <a:noFill/>
          <a:ln>
            <a:solidFill>
              <a:schemeClr val="tx1"/>
            </a:solidFill>
          </a:ln>
        </p:spPr>
        <p:txBody>
          <a:bodyPr wrap="none" rtlCol="0">
            <a:spAutoFit/>
          </a:bodyPr>
          <a:lstStyle/>
          <a:p>
            <a:r>
              <a:rPr lang="fr-FR" dirty="0" smtClean="0"/>
              <a:t>T</a:t>
            </a:r>
            <a:endParaRPr lang="fr-FR" dirty="0"/>
          </a:p>
        </p:txBody>
      </p:sp>
      <p:cxnSp>
        <p:nvCxnSpPr>
          <p:cNvPr id="111" name="Connecteur droit 110"/>
          <p:cNvCxnSpPr>
            <a:endCxn id="110" idx="0"/>
          </p:cNvCxnSpPr>
          <p:nvPr/>
        </p:nvCxnSpPr>
        <p:spPr>
          <a:xfrm>
            <a:off x="2410776" y="3554564"/>
            <a:ext cx="183224" cy="57934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59160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51" name="Text Box 226"/>
          <p:cNvSpPr txBox="1">
            <a:spLocks noChangeArrowheads="1"/>
          </p:cNvSpPr>
          <p:nvPr/>
        </p:nvSpPr>
        <p:spPr bwMode="auto">
          <a:xfrm>
            <a:off x="68263" y="60325"/>
            <a:ext cx="5952142" cy="461665"/>
          </a:xfrm>
          <a:prstGeom prst="rect">
            <a:avLst/>
          </a:prstGeom>
          <a:solidFill>
            <a:srgbClr val="FFFFCC"/>
          </a:solidFill>
          <a:ln w="28575">
            <a:solidFill>
              <a:srgbClr val="FF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ASSOCIATION DU NOMINAL AVEC [DF]</a:t>
            </a:r>
            <a:endParaRPr lang="fr-FR" altLang="fr-FR" sz="2400" b="1" dirty="0">
              <a:latin typeface="Arial" charset="0"/>
            </a:endParaRPr>
          </a:p>
        </p:txBody>
      </p:sp>
      <p:sp>
        <p:nvSpPr>
          <p:cNvPr id="56395" name="Rectangle 313"/>
          <p:cNvSpPr>
            <a:spLocks noChangeArrowheads="1"/>
          </p:cNvSpPr>
          <p:nvPr/>
        </p:nvSpPr>
        <p:spPr bwMode="auto">
          <a:xfrm>
            <a:off x="3319801" y="835912"/>
            <a:ext cx="2031187" cy="301625"/>
          </a:xfrm>
          <a:prstGeom prst="rect">
            <a:avLst/>
          </a:prstGeom>
          <a:solidFill>
            <a:srgbClr val="FFCCCC"/>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96" name="Rectangle 311"/>
          <p:cNvSpPr>
            <a:spLocks noChangeArrowheads="1"/>
          </p:cNvSpPr>
          <p:nvPr/>
        </p:nvSpPr>
        <p:spPr bwMode="auto">
          <a:xfrm>
            <a:off x="4157551" y="832737"/>
            <a:ext cx="12668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A     B     </a:t>
            </a:r>
            <a:r>
              <a:rPr lang="fr-FR" altLang="fr-FR" sz="1400" dirty="0" smtClean="0">
                <a:latin typeface="Calibri" pitchFamily="34" charset="0"/>
              </a:rPr>
              <a:t>C </a:t>
            </a:r>
            <a:r>
              <a:rPr lang="fr-FR" altLang="fr-FR" sz="1400" dirty="0">
                <a:latin typeface="Calibri" pitchFamily="34" charset="0"/>
              </a:rPr>
              <a:t>[DF]</a:t>
            </a:r>
          </a:p>
        </p:txBody>
      </p:sp>
      <p:sp>
        <p:nvSpPr>
          <p:cNvPr id="56397" name="Rectangle 312"/>
          <p:cNvSpPr>
            <a:spLocks noChangeArrowheads="1"/>
          </p:cNvSpPr>
          <p:nvPr/>
        </p:nvSpPr>
        <p:spPr bwMode="auto">
          <a:xfrm>
            <a:off x="3602376" y="834325"/>
            <a:ext cx="6064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Symbol" pitchFamily="18" charset="2"/>
              </a:rPr>
              <a:t>Æ </a:t>
            </a:r>
            <a:r>
              <a:rPr lang="fr-FR" altLang="fr-FR" sz="1400">
                <a:latin typeface="Calibri" pitchFamily="34" charset="0"/>
              </a:rPr>
              <a:t>0,2</a:t>
            </a:r>
          </a:p>
        </p:txBody>
      </p:sp>
      <p:sp>
        <p:nvSpPr>
          <p:cNvPr id="56398" name="Line 314"/>
          <p:cNvSpPr>
            <a:spLocks noChangeShapeType="1"/>
          </p:cNvSpPr>
          <p:nvPr/>
        </p:nvSpPr>
        <p:spPr bwMode="auto">
          <a:xfrm>
            <a:off x="3618251" y="834325"/>
            <a:ext cx="0" cy="3063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99" name="Line 315"/>
          <p:cNvSpPr>
            <a:spLocks noChangeShapeType="1"/>
          </p:cNvSpPr>
          <p:nvPr/>
        </p:nvSpPr>
        <p:spPr bwMode="auto">
          <a:xfrm>
            <a:off x="4173426" y="834325"/>
            <a:ext cx="0" cy="3063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400" name="Line 316"/>
          <p:cNvSpPr>
            <a:spLocks noChangeShapeType="1"/>
          </p:cNvSpPr>
          <p:nvPr/>
        </p:nvSpPr>
        <p:spPr bwMode="auto">
          <a:xfrm>
            <a:off x="4478226" y="834325"/>
            <a:ext cx="0" cy="3063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6401" name="Group 317"/>
          <p:cNvGrpSpPr>
            <a:grpSpLocks/>
          </p:cNvGrpSpPr>
          <p:nvPr/>
        </p:nvGrpSpPr>
        <p:grpSpPr bwMode="auto">
          <a:xfrm>
            <a:off x="3373776" y="891475"/>
            <a:ext cx="190500" cy="192087"/>
            <a:chOff x="4360" y="1124"/>
            <a:chExt cx="120" cy="120"/>
          </a:xfrm>
        </p:grpSpPr>
        <p:sp>
          <p:nvSpPr>
            <p:cNvPr id="56404"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405"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406"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6402" name="Line 316"/>
          <p:cNvSpPr>
            <a:spLocks noChangeShapeType="1"/>
          </p:cNvSpPr>
          <p:nvPr/>
        </p:nvSpPr>
        <p:spPr bwMode="auto">
          <a:xfrm>
            <a:off x="4762389" y="832737"/>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5" name="Rectangle 139"/>
          <p:cNvSpPr>
            <a:spLocks noChangeArrowheads="1"/>
          </p:cNvSpPr>
          <p:nvPr/>
        </p:nvSpPr>
        <p:spPr bwMode="auto">
          <a:xfrm>
            <a:off x="4892695" y="1324863"/>
            <a:ext cx="304800" cy="1839912"/>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96" name="Line 142"/>
          <p:cNvSpPr>
            <a:spLocks noChangeShapeType="1"/>
          </p:cNvSpPr>
          <p:nvPr/>
        </p:nvSpPr>
        <p:spPr bwMode="auto">
          <a:xfrm>
            <a:off x="4772045" y="1861438"/>
            <a:ext cx="547687"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7" name="Line 143"/>
          <p:cNvSpPr>
            <a:spLocks noChangeShapeType="1"/>
          </p:cNvSpPr>
          <p:nvPr/>
        </p:nvSpPr>
        <p:spPr bwMode="auto">
          <a:xfrm>
            <a:off x="4672032" y="2739325"/>
            <a:ext cx="6572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8" name="Rectangle 146" descr="Diagonales vers le bas (blanc/noir)"/>
          <p:cNvSpPr>
            <a:spLocks noChangeArrowheads="1"/>
          </p:cNvSpPr>
          <p:nvPr/>
        </p:nvSpPr>
        <p:spPr bwMode="auto">
          <a:xfrm>
            <a:off x="4879995" y="1324863"/>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99" name="Rectangle 147" descr="Diagonales vers le bas (blanc/noir)"/>
          <p:cNvSpPr>
            <a:spLocks noChangeArrowheads="1"/>
          </p:cNvSpPr>
          <p:nvPr/>
        </p:nvSpPr>
        <p:spPr bwMode="auto">
          <a:xfrm>
            <a:off x="4892695" y="2202750"/>
            <a:ext cx="304800" cy="30480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0" name="Rectangle 148" descr="Diagonales vers le bas (blanc/noir)"/>
          <p:cNvSpPr>
            <a:spLocks noChangeArrowheads="1"/>
          </p:cNvSpPr>
          <p:nvPr/>
        </p:nvSpPr>
        <p:spPr bwMode="auto">
          <a:xfrm>
            <a:off x="4892695" y="2971100"/>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1" name="Rectangle 149"/>
          <p:cNvSpPr>
            <a:spLocks noChangeArrowheads="1"/>
          </p:cNvSpPr>
          <p:nvPr/>
        </p:nvSpPr>
        <p:spPr bwMode="auto">
          <a:xfrm>
            <a:off x="4241820" y="2194813"/>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2" name="Rectangle 150"/>
          <p:cNvSpPr>
            <a:spLocks noChangeArrowheads="1"/>
          </p:cNvSpPr>
          <p:nvPr/>
        </p:nvSpPr>
        <p:spPr bwMode="auto">
          <a:xfrm>
            <a:off x="4213245" y="2166238"/>
            <a:ext cx="401637"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A</a:t>
            </a:r>
          </a:p>
        </p:txBody>
      </p:sp>
      <p:sp>
        <p:nvSpPr>
          <p:cNvPr id="103" name="Line 151"/>
          <p:cNvSpPr>
            <a:spLocks noChangeShapeType="1"/>
          </p:cNvSpPr>
          <p:nvPr/>
        </p:nvSpPr>
        <p:spPr bwMode="auto">
          <a:xfrm>
            <a:off x="4565670" y="2353563"/>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4" name="Freeform 152"/>
          <p:cNvSpPr>
            <a:spLocks/>
          </p:cNvSpPr>
          <p:nvPr/>
        </p:nvSpPr>
        <p:spPr bwMode="auto">
          <a:xfrm>
            <a:off x="4786332" y="2244025"/>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5" name="Rectangle 153"/>
          <p:cNvSpPr>
            <a:spLocks noChangeArrowheads="1"/>
          </p:cNvSpPr>
          <p:nvPr/>
        </p:nvSpPr>
        <p:spPr bwMode="auto">
          <a:xfrm>
            <a:off x="662007" y="1324863"/>
            <a:ext cx="2827338" cy="1839912"/>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6" name="Oval 154"/>
          <p:cNvSpPr>
            <a:spLocks noChangeArrowheads="1"/>
          </p:cNvSpPr>
          <p:nvPr/>
        </p:nvSpPr>
        <p:spPr bwMode="auto">
          <a:xfrm>
            <a:off x="881082" y="2532950"/>
            <a:ext cx="414338" cy="412750"/>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7" name="Line 156"/>
          <p:cNvSpPr>
            <a:spLocks noChangeShapeType="1"/>
          </p:cNvSpPr>
          <p:nvPr/>
        </p:nvSpPr>
        <p:spPr bwMode="auto">
          <a:xfrm>
            <a:off x="1087457" y="1069275"/>
            <a:ext cx="0" cy="26749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Line 157"/>
          <p:cNvSpPr>
            <a:spLocks noChangeShapeType="1"/>
          </p:cNvSpPr>
          <p:nvPr/>
        </p:nvSpPr>
        <p:spPr bwMode="auto">
          <a:xfrm>
            <a:off x="1087457" y="3620388"/>
            <a:ext cx="18669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9" name="Rectangle 158"/>
          <p:cNvSpPr>
            <a:spLocks noChangeArrowheads="1"/>
          </p:cNvSpPr>
          <p:nvPr/>
        </p:nvSpPr>
        <p:spPr bwMode="auto">
          <a:xfrm>
            <a:off x="1826670" y="3206050"/>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70</a:t>
            </a:r>
          </a:p>
        </p:txBody>
      </p:sp>
      <p:sp>
        <p:nvSpPr>
          <p:cNvPr id="110" name="Rectangle 159"/>
          <p:cNvSpPr>
            <a:spLocks noChangeArrowheads="1"/>
          </p:cNvSpPr>
          <p:nvPr/>
        </p:nvSpPr>
        <p:spPr bwMode="auto">
          <a:xfrm>
            <a:off x="1855245" y="3247325"/>
            <a:ext cx="427037"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11" name="Line 160"/>
          <p:cNvSpPr>
            <a:spLocks noChangeShapeType="1"/>
          </p:cNvSpPr>
          <p:nvPr/>
        </p:nvSpPr>
        <p:spPr bwMode="auto">
          <a:xfrm flipV="1">
            <a:off x="3710007" y="2523425"/>
            <a:ext cx="0" cy="414338"/>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2" name="Arc 162"/>
          <p:cNvSpPr>
            <a:spLocks/>
          </p:cNvSpPr>
          <p:nvPr/>
        </p:nvSpPr>
        <p:spPr bwMode="auto">
          <a:xfrm>
            <a:off x="3100407" y="2531363"/>
            <a:ext cx="211138"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13" name="Arc 163"/>
          <p:cNvSpPr>
            <a:spLocks/>
          </p:cNvSpPr>
          <p:nvPr/>
        </p:nvSpPr>
        <p:spPr bwMode="auto">
          <a:xfrm>
            <a:off x="2582882" y="2531363"/>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114" name="Line 177"/>
          <p:cNvSpPr>
            <a:spLocks noChangeShapeType="1"/>
          </p:cNvSpPr>
          <p:nvPr/>
        </p:nvSpPr>
        <p:spPr bwMode="auto">
          <a:xfrm>
            <a:off x="3160732" y="2548825"/>
            <a:ext cx="7381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Line 178"/>
          <p:cNvSpPr>
            <a:spLocks noChangeShapeType="1"/>
          </p:cNvSpPr>
          <p:nvPr/>
        </p:nvSpPr>
        <p:spPr bwMode="auto">
          <a:xfrm>
            <a:off x="3160732" y="2937763"/>
            <a:ext cx="7508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6" name="Line 179"/>
          <p:cNvSpPr>
            <a:spLocks noChangeShapeType="1"/>
          </p:cNvSpPr>
          <p:nvPr/>
        </p:nvSpPr>
        <p:spPr bwMode="auto">
          <a:xfrm flipV="1">
            <a:off x="3708420" y="2342450"/>
            <a:ext cx="0" cy="211138"/>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7" name="Oval 181"/>
          <p:cNvSpPr>
            <a:spLocks noChangeArrowheads="1"/>
          </p:cNvSpPr>
          <p:nvPr/>
        </p:nvSpPr>
        <p:spPr bwMode="auto">
          <a:xfrm>
            <a:off x="1920895" y="1583625"/>
            <a:ext cx="633412" cy="63341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18" name="Rectangle 199"/>
          <p:cNvSpPr>
            <a:spLocks noChangeArrowheads="1"/>
          </p:cNvSpPr>
          <p:nvPr/>
        </p:nvSpPr>
        <p:spPr bwMode="auto">
          <a:xfrm>
            <a:off x="136545" y="3213988"/>
            <a:ext cx="401637"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B</a:t>
            </a:r>
          </a:p>
        </p:txBody>
      </p:sp>
      <p:sp>
        <p:nvSpPr>
          <p:cNvPr id="119" name="Rectangle 202"/>
          <p:cNvSpPr>
            <a:spLocks noChangeArrowheads="1"/>
          </p:cNvSpPr>
          <p:nvPr/>
        </p:nvSpPr>
        <p:spPr bwMode="auto">
          <a:xfrm>
            <a:off x="184170" y="3231450"/>
            <a:ext cx="307975" cy="34448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20" name="Line 203"/>
          <p:cNvSpPr>
            <a:spLocks noChangeShapeType="1"/>
          </p:cNvSpPr>
          <p:nvPr/>
        </p:nvSpPr>
        <p:spPr bwMode="auto">
          <a:xfrm>
            <a:off x="511195" y="3433063"/>
            <a:ext cx="2206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1" name="Line 205"/>
          <p:cNvSpPr>
            <a:spLocks noChangeShapeType="1"/>
          </p:cNvSpPr>
          <p:nvPr/>
        </p:nvSpPr>
        <p:spPr bwMode="auto">
          <a:xfrm flipH="1">
            <a:off x="746145" y="2961575"/>
            <a:ext cx="233362" cy="4683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2" name="Freeform 206"/>
          <p:cNvSpPr>
            <a:spLocks/>
          </p:cNvSpPr>
          <p:nvPr/>
        </p:nvSpPr>
        <p:spPr bwMode="auto">
          <a:xfrm>
            <a:off x="893782" y="2875850"/>
            <a:ext cx="192088" cy="149225"/>
          </a:xfrm>
          <a:custGeom>
            <a:avLst/>
            <a:gdLst>
              <a:gd name="T0" fmla="*/ 2147483647 w 121"/>
              <a:gd name="T1" fmla="*/ 2147483647 h 94"/>
              <a:gd name="T2" fmla="*/ 0 w 121"/>
              <a:gd name="T3" fmla="*/ 0 h 94"/>
              <a:gd name="T4" fmla="*/ 2147483647 w 121"/>
              <a:gd name="T5" fmla="*/ 2147483647 h 94"/>
              <a:gd name="T6" fmla="*/ 2147483647 w 121"/>
              <a:gd name="T7" fmla="*/ 2147483647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1" h="94">
                <a:moveTo>
                  <a:pt x="120" y="62"/>
                </a:moveTo>
                <a:lnTo>
                  <a:pt x="0" y="0"/>
                </a:lnTo>
                <a:lnTo>
                  <a:pt x="27" y="93"/>
                </a:lnTo>
                <a:lnTo>
                  <a:pt x="120" y="62"/>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23" name="Text Box 228"/>
          <p:cNvSpPr txBox="1">
            <a:spLocks noChangeArrowheads="1"/>
          </p:cNvSpPr>
          <p:nvPr/>
        </p:nvSpPr>
        <p:spPr bwMode="auto">
          <a:xfrm>
            <a:off x="3873520" y="2937763"/>
            <a:ext cx="44132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a:t>
            </a:r>
          </a:p>
        </p:txBody>
      </p:sp>
      <p:sp>
        <p:nvSpPr>
          <p:cNvPr id="124" name="Line 235"/>
          <p:cNvSpPr>
            <a:spLocks noChangeShapeType="1"/>
          </p:cNvSpPr>
          <p:nvPr/>
        </p:nvSpPr>
        <p:spPr bwMode="auto">
          <a:xfrm>
            <a:off x="377845" y="1901125"/>
            <a:ext cx="21939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5" name="Line 236"/>
          <p:cNvSpPr>
            <a:spLocks noChangeShapeType="1"/>
          </p:cNvSpPr>
          <p:nvPr/>
        </p:nvSpPr>
        <p:spPr bwMode="auto">
          <a:xfrm>
            <a:off x="1060470" y="1132775"/>
            <a:ext cx="12065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6" name="Rectangle 237"/>
          <p:cNvSpPr>
            <a:spLocks noChangeArrowheads="1"/>
          </p:cNvSpPr>
          <p:nvPr/>
        </p:nvSpPr>
        <p:spPr bwMode="auto">
          <a:xfrm>
            <a:off x="1436457" y="719075"/>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40</a:t>
            </a:r>
          </a:p>
        </p:txBody>
      </p:sp>
      <p:sp>
        <p:nvSpPr>
          <p:cNvPr id="127" name="Rectangle 238"/>
          <p:cNvSpPr>
            <a:spLocks noChangeArrowheads="1"/>
          </p:cNvSpPr>
          <p:nvPr/>
        </p:nvSpPr>
        <p:spPr bwMode="auto">
          <a:xfrm>
            <a:off x="1465032" y="760350"/>
            <a:ext cx="427038"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28" name="Line 239"/>
          <p:cNvSpPr>
            <a:spLocks noChangeShapeType="1"/>
          </p:cNvSpPr>
          <p:nvPr/>
        </p:nvSpPr>
        <p:spPr bwMode="auto">
          <a:xfrm>
            <a:off x="485795" y="1899538"/>
            <a:ext cx="0" cy="827087"/>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9" name="Rectangle 240"/>
          <p:cNvSpPr>
            <a:spLocks noChangeArrowheads="1"/>
          </p:cNvSpPr>
          <p:nvPr/>
        </p:nvSpPr>
        <p:spPr bwMode="auto">
          <a:xfrm rot="-5400000">
            <a:off x="19070" y="2201163"/>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130" name="Rectangle 241"/>
          <p:cNvSpPr>
            <a:spLocks noChangeArrowheads="1"/>
          </p:cNvSpPr>
          <p:nvPr/>
        </p:nvSpPr>
        <p:spPr bwMode="auto">
          <a:xfrm>
            <a:off x="101620" y="2126550"/>
            <a:ext cx="317500" cy="4270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31" name="Line 246"/>
          <p:cNvSpPr>
            <a:spLocks noChangeShapeType="1"/>
          </p:cNvSpPr>
          <p:nvPr/>
        </p:nvSpPr>
        <p:spPr bwMode="auto">
          <a:xfrm flipV="1">
            <a:off x="2022495" y="1688400"/>
            <a:ext cx="438150" cy="43815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2" name="Line 247"/>
          <p:cNvSpPr>
            <a:spLocks noChangeShapeType="1"/>
          </p:cNvSpPr>
          <p:nvPr/>
        </p:nvSpPr>
        <p:spPr bwMode="auto">
          <a:xfrm flipV="1">
            <a:off x="2484457" y="1015300"/>
            <a:ext cx="623888" cy="636588"/>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3" name="Line 248"/>
          <p:cNvSpPr>
            <a:spLocks noChangeShapeType="1"/>
          </p:cNvSpPr>
          <p:nvPr/>
        </p:nvSpPr>
        <p:spPr bwMode="auto">
          <a:xfrm>
            <a:off x="3101995" y="1016888"/>
            <a:ext cx="2444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4" name="Line 275"/>
          <p:cNvSpPr>
            <a:spLocks noChangeShapeType="1"/>
          </p:cNvSpPr>
          <p:nvPr/>
        </p:nvSpPr>
        <p:spPr bwMode="auto">
          <a:xfrm flipV="1">
            <a:off x="2246332" y="988313"/>
            <a:ext cx="0" cy="9890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4" name="Rectangle 268"/>
          <p:cNvSpPr>
            <a:spLocks noChangeArrowheads="1"/>
          </p:cNvSpPr>
          <p:nvPr/>
        </p:nvSpPr>
        <p:spPr bwMode="auto">
          <a:xfrm>
            <a:off x="3570307" y="310921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45" name="Line 269"/>
          <p:cNvSpPr>
            <a:spLocks noChangeShapeType="1"/>
          </p:cNvSpPr>
          <p:nvPr/>
        </p:nvSpPr>
        <p:spPr bwMode="auto">
          <a:xfrm flipV="1">
            <a:off x="3716357" y="2944113"/>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6" name="Freeform 270"/>
          <p:cNvSpPr>
            <a:spLocks/>
          </p:cNvSpPr>
          <p:nvPr/>
        </p:nvSpPr>
        <p:spPr bwMode="auto">
          <a:xfrm>
            <a:off x="3640157" y="2939350"/>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47" name="Rectangle 271"/>
          <p:cNvSpPr>
            <a:spLocks noChangeArrowheads="1"/>
          </p:cNvSpPr>
          <p:nvPr/>
        </p:nvSpPr>
        <p:spPr bwMode="auto">
          <a:xfrm>
            <a:off x="3560782" y="3102863"/>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Calibri" pitchFamily="34" charset="0"/>
              </a:rPr>
              <a:t>C</a:t>
            </a:r>
          </a:p>
        </p:txBody>
      </p:sp>
      <p:sp>
        <p:nvSpPr>
          <p:cNvPr id="148" name="Line 168"/>
          <p:cNvSpPr>
            <a:spLocks noChangeShapeType="1"/>
          </p:cNvSpPr>
          <p:nvPr/>
        </p:nvSpPr>
        <p:spPr bwMode="auto">
          <a:xfrm flipV="1">
            <a:off x="3103582" y="2474213"/>
            <a:ext cx="0" cy="51911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9" name="Rectangle 1"/>
          <p:cNvSpPr>
            <a:spLocks noChangeArrowheads="1"/>
          </p:cNvSpPr>
          <p:nvPr/>
        </p:nvSpPr>
        <p:spPr bwMode="auto">
          <a:xfrm>
            <a:off x="2798782" y="2529775"/>
            <a:ext cx="303213" cy="407988"/>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150" name="Line 155"/>
          <p:cNvSpPr>
            <a:spLocks noChangeShapeType="1"/>
          </p:cNvSpPr>
          <p:nvPr/>
        </p:nvSpPr>
        <p:spPr bwMode="auto">
          <a:xfrm>
            <a:off x="430232" y="2739325"/>
            <a:ext cx="29083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1" name="Line 166"/>
          <p:cNvSpPr>
            <a:spLocks noChangeShapeType="1"/>
          </p:cNvSpPr>
          <p:nvPr/>
        </p:nvSpPr>
        <p:spPr bwMode="auto">
          <a:xfrm flipV="1">
            <a:off x="2948007" y="2474213"/>
            <a:ext cx="0" cy="127158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2" name="Line 231"/>
          <p:cNvSpPr>
            <a:spLocks noChangeShapeType="1"/>
          </p:cNvSpPr>
          <p:nvPr/>
        </p:nvSpPr>
        <p:spPr bwMode="auto">
          <a:xfrm flipV="1">
            <a:off x="2948007" y="2977450"/>
            <a:ext cx="0" cy="766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3" name="Line 167"/>
          <p:cNvSpPr>
            <a:spLocks noChangeShapeType="1"/>
          </p:cNvSpPr>
          <p:nvPr/>
        </p:nvSpPr>
        <p:spPr bwMode="auto">
          <a:xfrm flipV="1">
            <a:off x="2798782" y="2493263"/>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4" name="Line 164"/>
          <p:cNvSpPr>
            <a:spLocks noChangeShapeType="1"/>
          </p:cNvSpPr>
          <p:nvPr/>
        </p:nvSpPr>
        <p:spPr bwMode="auto">
          <a:xfrm>
            <a:off x="2771795" y="2529775"/>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5" name="Line 165"/>
          <p:cNvSpPr>
            <a:spLocks noChangeShapeType="1"/>
          </p:cNvSpPr>
          <p:nvPr/>
        </p:nvSpPr>
        <p:spPr bwMode="auto">
          <a:xfrm>
            <a:off x="2778145" y="2937763"/>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7" name="Rectangle 153"/>
          <p:cNvSpPr>
            <a:spLocks noChangeArrowheads="1"/>
          </p:cNvSpPr>
          <p:nvPr/>
        </p:nvSpPr>
        <p:spPr bwMode="auto">
          <a:xfrm>
            <a:off x="5747695" y="1379858"/>
            <a:ext cx="2827337" cy="1839913"/>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58" name="Oval 154"/>
          <p:cNvSpPr>
            <a:spLocks noChangeArrowheads="1"/>
          </p:cNvSpPr>
          <p:nvPr/>
        </p:nvSpPr>
        <p:spPr bwMode="auto">
          <a:xfrm>
            <a:off x="6049320" y="2410146"/>
            <a:ext cx="414337" cy="412750"/>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60" name="Forme libre 159"/>
          <p:cNvSpPr/>
          <p:nvPr/>
        </p:nvSpPr>
        <p:spPr bwMode="auto">
          <a:xfrm rot="251225">
            <a:off x="7389170" y="2416496"/>
            <a:ext cx="960437" cy="468312"/>
          </a:xfrm>
          <a:custGeom>
            <a:avLst/>
            <a:gdLst>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56371 w 3065150"/>
              <a:gd name="connsiteY12" fmla="*/ 1414185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39215 w 3065150"/>
              <a:gd name="connsiteY12" fmla="*/ 1364937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7404"/>
              <a:gd name="connsiteX1" fmla="*/ 1150730 w 3065150"/>
              <a:gd name="connsiteY1" fmla="*/ 24772 h 1427404"/>
              <a:gd name="connsiteX2" fmla="*/ 1447613 w 3065150"/>
              <a:gd name="connsiteY2" fmla="*/ 84149 h 1427404"/>
              <a:gd name="connsiteX3" fmla="*/ 2005753 w 3065150"/>
              <a:gd name="connsiteY3" fmla="*/ 36648 h 1427404"/>
              <a:gd name="connsiteX4" fmla="*/ 2421389 w 3065150"/>
              <a:gd name="connsiteY4" fmla="*/ 1022 h 1427404"/>
              <a:gd name="connsiteX5" fmla="*/ 2670771 w 3065150"/>
              <a:gd name="connsiteY5" fmla="*/ 24772 h 1427404"/>
              <a:gd name="connsiteX6" fmla="*/ 2860776 w 3065150"/>
              <a:gd name="connsiteY6" fmla="*/ 167276 h 1427404"/>
              <a:gd name="connsiteX7" fmla="*/ 3038906 w 3065150"/>
              <a:gd name="connsiteY7" fmla="*/ 369157 h 1427404"/>
              <a:gd name="connsiteX8" fmla="*/ 3062657 w 3065150"/>
              <a:gd name="connsiteY8" fmla="*/ 784793 h 1427404"/>
              <a:gd name="connsiteX9" fmla="*/ 3038906 w 3065150"/>
              <a:gd name="connsiteY9" fmla="*/ 998549 h 1427404"/>
              <a:gd name="connsiteX10" fmla="*/ 2837026 w 3065150"/>
              <a:gd name="connsiteY10" fmla="*/ 1307307 h 1427404"/>
              <a:gd name="connsiteX11" fmla="*/ 2516392 w 3065150"/>
              <a:gd name="connsiteY11" fmla="*/ 1378559 h 1427404"/>
              <a:gd name="connsiteX12" fmla="*/ 1739215 w 3065150"/>
              <a:gd name="connsiteY12" fmla="*/ 1364937 h 1427404"/>
              <a:gd name="connsiteX13" fmla="*/ 1173140 w 3065150"/>
              <a:gd name="connsiteY13" fmla="*/ 1299274 h 1427404"/>
              <a:gd name="connsiteX14" fmla="*/ 699467 w 3065150"/>
              <a:gd name="connsiteY14" fmla="*/ 1414185 h 1427404"/>
              <a:gd name="connsiteX15" fmla="*/ 402584 w 3065150"/>
              <a:gd name="connsiteY15" fmla="*/ 1402310 h 1427404"/>
              <a:gd name="connsiteX16" fmla="*/ 117576 w 3065150"/>
              <a:gd name="connsiteY16" fmla="*/ 1212305 h 1427404"/>
              <a:gd name="connsiteX17" fmla="*/ 10698 w 3065150"/>
              <a:gd name="connsiteY17" fmla="*/ 867920 h 1427404"/>
              <a:gd name="connsiteX18" fmla="*/ 22574 w 3065150"/>
              <a:gd name="connsiteY18" fmla="*/ 642289 h 1427404"/>
              <a:gd name="connsiteX19" fmla="*/ 176953 w 3065150"/>
              <a:gd name="connsiteY19" fmla="*/ 404783 h 1427404"/>
              <a:gd name="connsiteX20" fmla="*/ 366958 w 3065150"/>
              <a:gd name="connsiteY20" fmla="*/ 214778 h 1427404"/>
              <a:gd name="connsiteX21" fmla="*/ 604465 w 3065150"/>
              <a:gd name="connsiteY21" fmla="*/ 48523 h 142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5150" h="1427404">
                <a:moveTo>
                  <a:pt x="604465" y="48523"/>
                </a:moveTo>
                <a:cubicBezTo>
                  <a:pt x="735094" y="16855"/>
                  <a:pt x="1010205" y="18834"/>
                  <a:pt x="1150730" y="24772"/>
                </a:cubicBezTo>
                <a:cubicBezTo>
                  <a:pt x="1291255" y="30710"/>
                  <a:pt x="1305109" y="82170"/>
                  <a:pt x="1447613" y="84149"/>
                </a:cubicBezTo>
                <a:cubicBezTo>
                  <a:pt x="1590117" y="86128"/>
                  <a:pt x="2005753" y="36648"/>
                  <a:pt x="2005753" y="36648"/>
                </a:cubicBezTo>
                <a:cubicBezTo>
                  <a:pt x="2168049" y="22794"/>
                  <a:pt x="2310553" y="3001"/>
                  <a:pt x="2421389" y="1022"/>
                </a:cubicBezTo>
                <a:cubicBezTo>
                  <a:pt x="2532225" y="-957"/>
                  <a:pt x="2597540" y="-2937"/>
                  <a:pt x="2670771" y="24772"/>
                </a:cubicBezTo>
                <a:cubicBezTo>
                  <a:pt x="2744002" y="52481"/>
                  <a:pt x="2799420" y="109879"/>
                  <a:pt x="2860776" y="167276"/>
                </a:cubicBezTo>
                <a:cubicBezTo>
                  <a:pt x="2922132" y="224673"/>
                  <a:pt x="3005259" y="266237"/>
                  <a:pt x="3038906" y="369157"/>
                </a:cubicBezTo>
                <a:cubicBezTo>
                  <a:pt x="3072553" y="472077"/>
                  <a:pt x="3062657" y="679894"/>
                  <a:pt x="3062657" y="784793"/>
                </a:cubicBezTo>
                <a:cubicBezTo>
                  <a:pt x="3062657" y="889692"/>
                  <a:pt x="3076511" y="911463"/>
                  <a:pt x="3038906" y="998549"/>
                </a:cubicBezTo>
                <a:cubicBezTo>
                  <a:pt x="3001301" y="1085635"/>
                  <a:pt x="2924112" y="1243972"/>
                  <a:pt x="2837026" y="1307307"/>
                </a:cubicBezTo>
                <a:cubicBezTo>
                  <a:pt x="2749940" y="1370642"/>
                  <a:pt x="2699361" y="1368954"/>
                  <a:pt x="2516392" y="1378559"/>
                </a:cubicBezTo>
                <a:cubicBezTo>
                  <a:pt x="2333424" y="1388164"/>
                  <a:pt x="1963090" y="1378151"/>
                  <a:pt x="1739215" y="1364937"/>
                </a:cubicBezTo>
                <a:cubicBezTo>
                  <a:pt x="1515340" y="1351723"/>
                  <a:pt x="1346431" y="1291066"/>
                  <a:pt x="1173140" y="1299274"/>
                </a:cubicBezTo>
                <a:cubicBezTo>
                  <a:pt x="999849" y="1307482"/>
                  <a:pt x="827893" y="1397012"/>
                  <a:pt x="699467" y="1414185"/>
                </a:cubicBezTo>
                <a:cubicBezTo>
                  <a:pt x="571041" y="1431358"/>
                  <a:pt x="499566" y="1435957"/>
                  <a:pt x="402584" y="1402310"/>
                </a:cubicBezTo>
                <a:cubicBezTo>
                  <a:pt x="305602" y="1368663"/>
                  <a:pt x="182890" y="1301370"/>
                  <a:pt x="117576" y="1212305"/>
                </a:cubicBezTo>
                <a:cubicBezTo>
                  <a:pt x="52262" y="1123240"/>
                  <a:pt x="26532" y="962923"/>
                  <a:pt x="10698" y="867920"/>
                </a:cubicBezTo>
                <a:cubicBezTo>
                  <a:pt x="-5136" y="772917"/>
                  <a:pt x="-5135" y="719478"/>
                  <a:pt x="22574" y="642289"/>
                </a:cubicBezTo>
                <a:cubicBezTo>
                  <a:pt x="50283" y="565100"/>
                  <a:pt x="119556" y="476035"/>
                  <a:pt x="176953" y="404783"/>
                </a:cubicBezTo>
                <a:cubicBezTo>
                  <a:pt x="234350" y="333531"/>
                  <a:pt x="297685" y="268217"/>
                  <a:pt x="366958" y="214778"/>
                </a:cubicBezTo>
                <a:cubicBezTo>
                  <a:pt x="436231" y="161339"/>
                  <a:pt x="473836" y="80191"/>
                  <a:pt x="604465" y="48523"/>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6" name="Groupe 5"/>
          <p:cNvGrpSpPr/>
          <p:nvPr/>
        </p:nvGrpSpPr>
        <p:grpSpPr>
          <a:xfrm rot="21329442">
            <a:off x="7312970" y="2438721"/>
            <a:ext cx="1093787" cy="379412"/>
            <a:chOff x="7327508" y="5542656"/>
            <a:chExt cx="1093787" cy="379412"/>
          </a:xfrm>
        </p:grpSpPr>
        <p:cxnSp>
          <p:nvCxnSpPr>
            <p:cNvPr id="161" name="Connecteur droit 160"/>
            <p:cNvCxnSpPr/>
            <p:nvPr/>
          </p:nvCxnSpPr>
          <p:spPr bwMode="auto">
            <a:xfrm rot="251225">
              <a:off x="7327508" y="5542656"/>
              <a:ext cx="107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necteur droit 161"/>
            <p:cNvCxnSpPr/>
            <p:nvPr/>
          </p:nvCxnSpPr>
          <p:spPr bwMode="auto">
            <a:xfrm rot="251225">
              <a:off x="7341795" y="5922068"/>
              <a:ext cx="107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4" name="Oval 181"/>
          <p:cNvSpPr>
            <a:spLocks noChangeArrowheads="1"/>
          </p:cNvSpPr>
          <p:nvPr/>
        </p:nvSpPr>
        <p:spPr bwMode="auto">
          <a:xfrm>
            <a:off x="7075634" y="1488255"/>
            <a:ext cx="633413" cy="633412"/>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167" name="Connecteur droit 166"/>
          <p:cNvCxnSpPr/>
          <p:nvPr/>
        </p:nvCxnSpPr>
        <p:spPr bwMode="auto">
          <a:xfrm>
            <a:off x="6221385" y="2612388"/>
            <a:ext cx="2532067" cy="31872"/>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168" name="Connecteur droit 167"/>
          <p:cNvCxnSpPr/>
          <p:nvPr/>
        </p:nvCxnSpPr>
        <p:spPr bwMode="auto">
          <a:xfrm flipV="1">
            <a:off x="6250312" y="908377"/>
            <a:ext cx="12" cy="1988503"/>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sp>
        <p:nvSpPr>
          <p:cNvPr id="187" name="Line 235"/>
          <p:cNvSpPr>
            <a:spLocks noChangeShapeType="1"/>
          </p:cNvSpPr>
          <p:nvPr/>
        </p:nvSpPr>
        <p:spPr bwMode="auto">
          <a:xfrm>
            <a:off x="5443841" y="1812691"/>
            <a:ext cx="21939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8" name="Line 236"/>
          <p:cNvSpPr>
            <a:spLocks noChangeShapeType="1"/>
          </p:cNvSpPr>
          <p:nvPr/>
        </p:nvSpPr>
        <p:spPr bwMode="auto">
          <a:xfrm>
            <a:off x="6209591" y="1044341"/>
            <a:ext cx="12065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9" name="Rectangle 237"/>
          <p:cNvSpPr>
            <a:spLocks noChangeArrowheads="1"/>
          </p:cNvSpPr>
          <p:nvPr/>
        </p:nvSpPr>
        <p:spPr bwMode="auto">
          <a:xfrm>
            <a:off x="6585578" y="630641"/>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40</a:t>
            </a:r>
          </a:p>
        </p:txBody>
      </p:sp>
      <p:sp>
        <p:nvSpPr>
          <p:cNvPr id="190" name="Rectangle 238"/>
          <p:cNvSpPr>
            <a:spLocks noChangeArrowheads="1"/>
          </p:cNvSpPr>
          <p:nvPr/>
        </p:nvSpPr>
        <p:spPr bwMode="auto">
          <a:xfrm>
            <a:off x="6614153" y="671916"/>
            <a:ext cx="427038"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91" name="Line 239"/>
          <p:cNvSpPr>
            <a:spLocks noChangeShapeType="1"/>
          </p:cNvSpPr>
          <p:nvPr/>
        </p:nvSpPr>
        <p:spPr bwMode="auto">
          <a:xfrm>
            <a:off x="5670541" y="1811104"/>
            <a:ext cx="0" cy="827087"/>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2" name="Rectangle 240"/>
          <p:cNvSpPr>
            <a:spLocks noChangeArrowheads="1"/>
          </p:cNvSpPr>
          <p:nvPr/>
        </p:nvSpPr>
        <p:spPr bwMode="auto">
          <a:xfrm rot="-5400000">
            <a:off x="5203816" y="2112729"/>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193" name="Rectangle 241"/>
          <p:cNvSpPr>
            <a:spLocks noChangeArrowheads="1"/>
          </p:cNvSpPr>
          <p:nvPr/>
        </p:nvSpPr>
        <p:spPr bwMode="auto">
          <a:xfrm>
            <a:off x="5286366" y="2038116"/>
            <a:ext cx="317500" cy="4270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94" name="Line 275"/>
          <p:cNvSpPr>
            <a:spLocks noChangeShapeType="1"/>
          </p:cNvSpPr>
          <p:nvPr/>
        </p:nvSpPr>
        <p:spPr bwMode="auto">
          <a:xfrm flipV="1">
            <a:off x="7395453" y="899879"/>
            <a:ext cx="0" cy="9890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 name="ZoneTexte 2"/>
          <p:cNvSpPr txBox="1"/>
          <p:nvPr/>
        </p:nvSpPr>
        <p:spPr>
          <a:xfrm>
            <a:off x="6540803" y="3360831"/>
            <a:ext cx="2015295" cy="369332"/>
          </a:xfrm>
          <a:prstGeom prst="rect">
            <a:avLst/>
          </a:prstGeom>
          <a:noFill/>
        </p:spPr>
        <p:txBody>
          <a:bodyPr wrap="none" rtlCol="0">
            <a:spAutoFit/>
          </a:bodyPr>
          <a:lstStyle/>
          <a:p>
            <a:r>
              <a:rPr lang="fr-FR" dirty="0" smtClean="0"/>
              <a:t>2 plans nominaux C</a:t>
            </a:r>
            <a:endParaRPr lang="fr-FR" dirty="0"/>
          </a:p>
        </p:txBody>
      </p:sp>
      <p:cxnSp>
        <p:nvCxnSpPr>
          <p:cNvPr id="8" name="Connecteur droit 7"/>
          <p:cNvCxnSpPr/>
          <p:nvPr/>
        </p:nvCxnSpPr>
        <p:spPr>
          <a:xfrm flipH="1">
            <a:off x="7041191" y="2428846"/>
            <a:ext cx="335729" cy="97881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flipH="1">
            <a:off x="7041191" y="2875850"/>
            <a:ext cx="374900" cy="55721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3" name="ZoneTexte 19"/>
          <p:cNvSpPr txBox="1">
            <a:spLocks noChangeArrowheads="1"/>
          </p:cNvSpPr>
          <p:nvPr/>
        </p:nvSpPr>
        <p:spPr bwMode="auto">
          <a:xfrm>
            <a:off x="147829" y="3751345"/>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a:t>
            </a:r>
          </a:p>
          <a:p>
            <a:pPr marL="0" indent="0" eaLnBrk="1" hangingPunct="1">
              <a:defRPr/>
            </a:pPr>
            <a:r>
              <a:rPr lang="fr-FR" altLang="fr-FR" sz="1800" b="0" dirty="0" smtClean="0">
                <a:solidFill>
                  <a:srgbClr val="0070C0"/>
                </a:solidFill>
                <a:latin typeface="Comic Sans MS" pitchFamily="66" charset="0"/>
              </a:rPr>
              <a:t>Tertiaire : </a:t>
            </a:r>
            <a:r>
              <a:rPr lang="fr-FR" altLang="fr-FR" sz="1800" b="0" dirty="0" smtClean="0">
                <a:latin typeface="Comic Sans MS" pitchFamily="66" charset="0"/>
              </a:rPr>
              <a:t>2 plans nominaux C associés par [GM]  moindres carrés aux deux faces réelles de la rainure</a:t>
            </a:r>
            <a:r>
              <a:rPr lang="fr-FR" altLang="fr-FR" sz="1800" b="0" dirty="0" smtClean="0">
                <a:solidFill>
                  <a:srgbClr val="0070C0"/>
                </a:solidFill>
                <a:latin typeface="Comic Sans MS" pitchFamily="66" charset="0"/>
              </a:rPr>
              <a:t>.</a:t>
            </a:r>
            <a:endParaRPr lang="fr-FR" altLang="fr-FR" sz="1800" dirty="0" smtClean="0">
              <a:solidFill>
                <a:schemeClr val="tx1"/>
              </a:solidFill>
            </a:endParaRP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0,2</a:t>
            </a:r>
            <a:r>
              <a:rPr lang="fr-FR" altLang="fr-FR" sz="1800" b="0" dirty="0">
                <a:solidFill>
                  <a:srgbClr val="0070C0"/>
                </a:solidFill>
                <a:latin typeface="Comic Sans MS" pitchFamily="66" charset="0"/>
                <a:sym typeface="Symbol"/>
              </a:rPr>
              <a:t> </a:t>
            </a:r>
            <a:r>
              <a:rPr lang="fr-FR" altLang="fr-FR" sz="1800" b="0" dirty="0" smtClean="0">
                <a:solidFill>
                  <a:srgbClr val="0070C0"/>
                </a:solidFill>
                <a:latin typeface="Comic Sans MS" pitchFamily="66" charset="0"/>
                <a:sym typeface="Symbol"/>
              </a:rPr>
              <a:t>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
        <p:nvSpPr>
          <p:cNvPr id="185" name="Rectangle 268"/>
          <p:cNvSpPr>
            <a:spLocks noChangeArrowheads="1"/>
          </p:cNvSpPr>
          <p:nvPr/>
        </p:nvSpPr>
        <p:spPr bwMode="auto">
          <a:xfrm>
            <a:off x="3803670" y="131139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95" name="Line 269"/>
          <p:cNvSpPr>
            <a:spLocks noChangeShapeType="1"/>
          </p:cNvSpPr>
          <p:nvPr/>
        </p:nvSpPr>
        <p:spPr bwMode="auto">
          <a:xfrm flipV="1">
            <a:off x="3949720" y="1146296"/>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6" name="Freeform 270"/>
          <p:cNvSpPr>
            <a:spLocks/>
          </p:cNvSpPr>
          <p:nvPr/>
        </p:nvSpPr>
        <p:spPr bwMode="auto">
          <a:xfrm>
            <a:off x="3873520" y="1141533"/>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97" name="Rectangle 271"/>
          <p:cNvSpPr>
            <a:spLocks noChangeArrowheads="1"/>
          </p:cNvSpPr>
          <p:nvPr/>
        </p:nvSpPr>
        <p:spPr bwMode="auto">
          <a:xfrm>
            <a:off x="3794145" y="1305046"/>
            <a:ext cx="2741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dirty="0" smtClean="0">
                <a:latin typeface="Calibri" pitchFamily="34" charset="0"/>
              </a:rPr>
              <a:t>T</a:t>
            </a:r>
            <a:endParaRPr lang="en-US" altLang="fr-FR" sz="1400" dirty="0">
              <a:latin typeface="Calibri" pitchFamily="34" charset="0"/>
            </a:endParaRPr>
          </a:p>
        </p:txBody>
      </p:sp>
    </p:spTree>
    <p:extLst>
      <p:ext uri="{BB962C8B-B14F-4D97-AF65-F5344CB8AC3E}">
        <p14:creationId xmlns:p14="http://schemas.microsoft.com/office/powerpoint/2010/main" val="1654010053"/>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313"/>
          <p:cNvSpPr>
            <a:spLocks noChangeArrowheads="1"/>
          </p:cNvSpPr>
          <p:nvPr/>
        </p:nvSpPr>
        <p:spPr bwMode="auto">
          <a:xfrm>
            <a:off x="3377976" y="605738"/>
            <a:ext cx="1987550" cy="301625"/>
          </a:xfrm>
          <a:prstGeom prst="rect">
            <a:avLst/>
          </a:prstGeom>
          <a:solidFill>
            <a:srgbClr val="FFCCCC"/>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23" name="Rectangle 139"/>
          <p:cNvSpPr>
            <a:spLocks noChangeArrowheads="1"/>
          </p:cNvSpPr>
          <p:nvPr/>
        </p:nvSpPr>
        <p:spPr bwMode="auto">
          <a:xfrm>
            <a:off x="4905151" y="1069288"/>
            <a:ext cx="304800" cy="1839912"/>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24" name="Line 142"/>
          <p:cNvSpPr>
            <a:spLocks noChangeShapeType="1"/>
          </p:cNvSpPr>
          <p:nvPr/>
        </p:nvSpPr>
        <p:spPr bwMode="auto">
          <a:xfrm>
            <a:off x="4784501" y="1605863"/>
            <a:ext cx="547687"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25" name="Line 143"/>
          <p:cNvSpPr>
            <a:spLocks noChangeShapeType="1"/>
          </p:cNvSpPr>
          <p:nvPr/>
        </p:nvSpPr>
        <p:spPr bwMode="auto">
          <a:xfrm>
            <a:off x="4684488" y="2483750"/>
            <a:ext cx="6572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26" name="Rectangle 146" descr="Diagonales vers le bas (blanc/noir)"/>
          <p:cNvSpPr>
            <a:spLocks noChangeArrowheads="1"/>
          </p:cNvSpPr>
          <p:nvPr/>
        </p:nvSpPr>
        <p:spPr bwMode="auto">
          <a:xfrm>
            <a:off x="4892451" y="1069288"/>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27" name="Rectangle 147" descr="Diagonales vers le bas (blanc/noir)"/>
          <p:cNvSpPr>
            <a:spLocks noChangeArrowheads="1"/>
          </p:cNvSpPr>
          <p:nvPr/>
        </p:nvSpPr>
        <p:spPr bwMode="auto">
          <a:xfrm>
            <a:off x="4905151" y="1947175"/>
            <a:ext cx="304800" cy="30480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28" name="Rectangle 148" descr="Diagonales vers le bas (blanc/noir)"/>
          <p:cNvSpPr>
            <a:spLocks noChangeArrowheads="1"/>
          </p:cNvSpPr>
          <p:nvPr/>
        </p:nvSpPr>
        <p:spPr bwMode="auto">
          <a:xfrm>
            <a:off x="4905151" y="2715525"/>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29" name="Rectangle 149"/>
          <p:cNvSpPr>
            <a:spLocks noChangeArrowheads="1"/>
          </p:cNvSpPr>
          <p:nvPr/>
        </p:nvSpPr>
        <p:spPr bwMode="auto">
          <a:xfrm>
            <a:off x="4254276" y="1939238"/>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30" name="Rectangle 150"/>
          <p:cNvSpPr>
            <a:spLocks noChangeArrowheads="1"/>
          </p:cNvSpPr>
          <p:nvPr/>
        </p:nvSpPr>
        <p:spPr bwMode="auto">
          <a:xfrm>
            <a:off x="4225701" y="1910663"/>
            <a:ext cx="401637"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A</a:t>
            </a:r>
          </a:p>
        </p:txBody>
      </p:sp>
      <p:sp>
        <p:nvSpPr>
          <p:cNvPr id="56331" name="Line 151"/>
          <p:cNvSpPr>
            <a:spLocks noChangeShapeType="1"/>
          </p:cNvSpPr>
          <p:nvPr/>
        </p:nvSpPr>
        <p:spPr bwMode="auto">
          <a:xfrm>
            <a:off x="4578126" y="2097988"/>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32" name="Freeform 152"/>
          <p:cNvSpPr>
            <a:spLocks/>
          </p:cNvSpPr>
          <p:nvPr/>
        </p:nvSpPr>
        <p:spPr bwMode="auto">
          <a:xfrm>
            <a:off x="4798788" y="1988450"/>
            <a:ext cx="109538" cy="220663"/>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333" name="Rectangle 153"/>
          <p:cNvSpPr>
            <a:spLocks noChangeArrowheads="1"/>
          </p:cNvSpPr>
          <p:nvPr/>
        </p:nvSpPr>
        <p:spPr bwMode="auto">
          <a:xfrm>
            <a:off x="674463" y="1069288"/>
            <a:ext cx="2827338" cy="1839912"/>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34" name="Oval 154"/>
          <p:cNvSpPr>
            <a:spLocks noChangeArrowheads="1"/>
          </p:cNvSpPr>
          <p:nvPr/>
        </p:nvSpPr>
        <p:spPr bwMode="auto">
          <a:xfrm>
            <a:off x="893538" y="2277375"/>
            <a:ext cx="414338" cy="412750"/>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36" name="Line 157"/>
          <p:cNvSpPr>
            <a:spLocks noChangeShapeType="1"/>
          </p:cNvSpPr>
          <p:nvPr/>
        </p:nvSpPr>
        <p:spPr bwMode="auto">
          <a:xfrm>
            <a:off x="1099913" y="3364813"/>
            <a:ext cx="1866900"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37" name="Rectangle 158"/>
          <p:cNvSpPr>
            <a:spLocks noChangeArrowheads="1"/>
          </p:cNvSpPr>
          <p:nvPr/>
        </p:nvSpPr>
        <p:spPr bwMode="auto">
          <a:xfrm>
            <a:off x="1839126" y="2950475"/>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70</a:t>
            </a:r>
          </a:p>
        </p:txBody>
      </p:sp>
      <p:sp>
        <p:nvSpPr>
          <p:cNvPr id="56338" name="Rectangle 159"/>
          <p:cNvSpPr>
            <a:spLocks noChangeArrowheads="1"/>
          </p:cNvSpPr>
          <p:nvPr/>
        </p:nvSpPr>
        <p:spPr bwMode="auto">
          <a:xfrm>
            <a:off x="1867701" y="2991750"/>
            <a:ext cx="427037"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39" name="Line 160"/>
          <p:cNvSpPr>
            <a:spLocks noChangeShapeType="1"/>
          </p:cNvSpPr>
          <p:nvPr/>
        </p:nvSpPr>
        <p:spPr bwMode="auto">
          <a:xfrm flipV="1">
            <a:off x="3722463" y="2267850"/>
            <a:ext cx="0" cy="414338"/>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40" name="Arc 162"/>
          <p:cNvSpPr>
            <a:spLocks/>
          </p:cNvSpPr>
          <p:nvPr/>
        </p:nvSpPr>
        <p:spPr bwMode="auto">
          <a:xfrm>
            <a:off x="3112863" y="2275788"/>
            <a:ext cx="211138"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56341" name="Arc 163"/>
          <p:cNvSpPr>
            <a:spLocks/>
          </p:cNvSpPr>
          <p:nvPr/>
        </p:nvSpPr>
        <p:spPr bwMode="auto">
          <a:xfrm>
            <a:off x="2595338" y="2275788"/>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56342" name="Line 177"/>
          <p:cNvSpPr>
            <a:spLocks noChangeShapeType="1"/>
          </p:cNvSpPr>
          <p:nvPr/>
        </p:nvSpPr>
        <p:spPr bwMode="auto">
          <a:xfrm>
            <a:off x="3173188" y="2293250"/>
            <a:ext cx="7381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43" name="Line 178"/>
          <p:cNvSpPr>
            <a:spLocks noChangeShapeType="1"/>
          </p:cNvSpPr>
          <p:nvPr/>
        </p:nvSpPr>
        <p:spPr bwMode="auto">
          <a:xfrm>
            <a:off x="3173188" y="2682188"/>
            <a:ext cx="7508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44" name="Line 179"/>
          <p:cNvSpPr>
            <a:spLocks noChangeShapeType="1"/>
          </p:cNvSpPr>
          <p:nvPr/>
        </p:nvSpPr>
        <p:spPr bwMode="auto">
          <a:xfrm flipV="1">
            <a:off x="3720876" y="2086875"/>
            <a:ext cx="0" cy="211138"/>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45" name="Oval 181"/>
          <p:cNvSpPr>
            <a:spLocks noChangeArrowheads="1"/>
          </p:cNvSpPr>
          <p:nvPr/>
        </p:nvSpPr>
        <p:spPr bwMode="auto">
          <a:xfrm>
            <a:off x="1933351" y="1328050"/>
            <a:ext cx="633412" cy="63341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46" name="Rectangle 199"/>
          <p:cNvSpPr>
            <a:spLocks noChangeArrowheads="1"/>
          </p:cNvSpPr>
          <p:nvPr/>
        </p:nvSpPr>
        <p:spPr bwMode="auto">
          <a:xfrm>
            <a:off x="149001" y="2958413"/>
            <a:ext cx="401637"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B</a:t>
            </a:r>
          </a:p>
        </p:txBody>
      </p:sp>
      <p:sp>
        <p:nvSpPr>
          <p:cNvPr id="56347" name="Rectangle 202"/>
          <p:cNvSpPr>
            <a:spLocks noChangeArrowheads="1"/>
          </p:cNvSpPr>
          <p:nvPr/>
        </p:nvSpPr>
        <p:spPr bwMode="auto">
          <a:xfrm>
            <a:off x="196626" y="2975875"/>
            <a:ext cx="307975" cy="34448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48" name="Line 203"/>
          <p:cNvSpPr>
            <a:spLocks noChangeShapeType="1"/>
          </p:cNvSpPr>
          <p:nvPr/>
        </p:nvSpPr>
        <p:spPr bwMode="auto">
          <a:xfrm>
            <a:off x="523651" y="3177488"/>
            <a:ext cx="2206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49" name="Line 205"/>
          <p:cNvSpPr>
            <a:spLocks noChangeShapeType="1"/>
          </p:cNvSpPr>
          <p:nvPr/>
        </p:nvSpPr>
        <p:spPr bwMode="auto">
          <a:xfrm flipH="1">
            <a:off x="758601" y="2706000"/>
            <a:ext cx="233362" cy="4683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50" name="Freeform 206"/>
          <p:cNvSpPr>
            <a:spLocks/>
          </p:cNvSpPr>
          <p:nvPr/>
        </p:nvSpPr>
        <p:spPr bwMode="auto">
          <a:xfrm>
            <a:off x="906238" y="2620275"/>
            <a:ext cx="192088" cy="149225"/>
          </a:xfrm>
          <a:custGeom>
            <a:avLst/>
            <a:gdLst>
              <a:gd name="T0" fmla="*/ 2147483647 w 121"/>
              <a:gd name="T1" fmla="*/ 2147483647 h 94"/>
              <a:gd name="T2" fmla="*/ 0 w 121"/>
              <a:gd name="T3" fmla="*/ 0 h 94"/>
              <a:gd name="T4" fmla="*/ 2147483647 w 121"/>
              <a:gd name="T5" fmla="*/ 2147483647 h 94"/>
              <a:gd name="T6" fmla="*/ 2147483647 w 121"/>
              <a:gd name="T7" fmla="*/ 2147483647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1" h="94">
                <a:moveTo>
                  <a:pt x="120" y="62"/>
                </a:moveTo>
                <a:lnTo>
                  <a:pt x="0" y="0"/>
                </a:lnTo>
                <a:lnTo>
                  <a:pt x="27" y="93"/>
                </a:lnTo>
                <a:lnTo>
                  <a:pt x="120" y="62"/>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351" name="Text Box 226"/>
          <p:cNvSpPr txBox="1">
            <a:spLocks noChangeArrowheads="1"/>
          </p:cNvSpPr>
          <p:nvPr/>
        </p:nvSpPr>
        <p:spPr bwMode="auto">
          <a:xfrm>
            <a:off x="68263" y="60325"/>
            <a:ext cx="6653040" cy="461665"/>
          </a:xfrm>
          <a:prstGeom prst="rect">
            <a:avLst/>
          </a:prstGeom>
          <a:solidFill>
            <a:srgbClr val="FFFFCC"/>
          </a:solidFill>
          <a:ln w="28575">
            <a:solidFill>
              <a:srgbClr val="FF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ORIENTATION PAR LA RAINURE TERTIAIRE</a:t>
            </a:r>
            <a:endParaRPr lang="fr-FR" altLang="fr-FR" sz="2400" b="1" dirty="0">
              <a:latin typeface="Arial" charset="0"/>
            </a:endParaRPr>
          </a:p>
        </p:txBody>
      </p:sp>
      <p:sp>
        <p:nvSpPr>
          <p:cNvPr id="56352" name="Text Box 228"/>
          <p:cNvSpPr txBox="1">
            <a:spLocks noChangeArrowheads="1"/>
          </p:cNvSpPr>
          <p:nvPr/>
        </p:nvSpPr>
        <p:spPr bwMode="auto">
          <a:xfrm>
            <a:off x="3885976" y="2682188"/>
            <a:ext cx="44132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a:t>
            </a:r>
          </a:p>
        </p:txBody>
      </p:sp>
      <p:sp>
        <p:nvSpPr>
          <p:cNvPr id="56360" name="Line 246"/>
          <p:cNvSpPr>
            <a:spLocks noChangeShapeType="1"/>
          </p:cNvSpPr>
          <p:nvPr/>
        </p:nvSpPr>
        <p:spPr bwMode="auto">
          <a:xfrm flipV="1">
            <a:off x="2034951" y="1432825"/>
            <a:ext cx="438150" cy="43815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61" name="Line 247"/>
          <p:cNvSpPr>
            <a:spLocks noChangeShapeType="1"/>
          </p:cNvSpPr>
          <p:nvPr/>
        </p:nvSpPr>
        <p:spPr bwMode="auto">
          <a:xfrm flipV="1">
            <a:off x="2473101" y="759725"/>
            <a:ext cx="647700" cy="67310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62" name="Line 248"/>
          <p:cNvSpPr>
            <a:spLocks noChangeShapeType="1"/>
          </p:cNvSpPr>
          <p:nvPr/>
        </p:nvSpPr>
        <p:spPr bwMode="auto">
          <a:xfrm>
            <a:off x="3114451" y="761313"/>
            <a:ext cx="2444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35" name="Line 156"/>
          <p:cNvSpPr>
            <a:spLocks noChangeShapeType="1"/>
          </p:cNvSpPr>
          <p:nvPr/>
        </p:nvSpPr>
        <p:spPr bwMode="auto">
          <a:xfrm>
            <a:off x="1099913" y="813700"/>
            <a:ext cx="0" cy="26749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53" name="Line 235"/>
          <p:cNvSpPr>
            <a:spLocks noChangeShapeType="1"/>
          </p:cNvSpPr>
          <p:nvPr/>
        </p:nvSpPr>
        <p:spPr bwMode="auto">
          <a:xfrm>
            <a:off x="390301" y="1645550"/>
            <a:ext cx="21939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54" name="Line 236"/>
          <p:cNvSpPr>
            <a:spLocks noChangeShapeType="1"/>
          </p:cNvSpPr>
          <p:nvPr/>
        </p:nvSpPr>
        <p:spPr bwMode="auto">
          <a:xfrm>
            <a:off x="1072926" y="960325"/>
            <a:ext cx="1206500"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55" name="Rectangle 237"/>
          <p:cNvSpPr>
            <a:spLocks noChangeArrowheads="1"/>
          </p:cNvSpPr>
          <p:nvPr/>
        </p:nvSpPr>
        <p:spPr bwMode="auto">
          <a:xfrm>
            <a:off x="1448913" y="546625"/>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40</a:t>
            </a:r>
          </a:p>
        </p:txBody>
      </p:sp>
      <p:sp>
        <p:nvSpPr>
          <p:cNvPr id="56356" name="Rectangle 238"/>
          <p:cNvSpPr>
            <a:spLocks noChangeArrowheads="1"/>
          </p:cNvSpPr>
          <p:nvPr/>
        </p:nvSpPr>
        <p:spPr bwMode="auto">
          <a:xfrm>
            <a:off x="1477488" y="587900"/>
            <a:ext cx="427038"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57" name="Line 239"/>
          <p:cNvSpPr>
            <a:spLocks noChangeShapeType="1"/>
          </p:cNvSpPr>
          <p:nvPr/>
        </p:nvSpPr>
        <p:spPr bwMode="auto">
          <a:xfrm>
            <a:off x="498251" y="1643963"/>
            <a:ext cx="0" cy="827087"/>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58" name="Rectangle 240"/>
          <p:cNvSpPr>
            <a:spLocks noChangeArrowheads="1"/>
          </p:cNvSpPr>
          <p:nvPr/>
        </p:nvSpPr>
        <p:spPr bwMode="auto">
          <a:xfrm rot="16200000">
            <a:off x="31526" y="1945588"/>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56359" name="Rectangle 241"/>
          <p:cNvSpPr>
            <a:spLocks noChangeArrowheads="1"/>
          </p:cNvSpPr>
          <p:nvPr/>
        </p:nvSpPr>
        <p:spPr bwMode="auto">
          <a:xfrm>
            <a:off x="114076" y="1870975"/>
            <a:ext cx="317500" cy="4270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63" name="Line 275"/>
          <p:cNvSpPr>
            <a:spLocks noChangeShapeType="1"/>
          </p:cNvSpPr>
          <p:nvPr/>
        </p:nvSpPr>
        <p:spPr bwMode="auto">
          <a:xfrm flipV="1">
            <a:off x="2258788" y="732738"/>
            <a:ext cx="0" cy="9890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64" name="Rectangle 311"/>
          <p:cNvSpPr>
            <a:spLocks noChangeArrowheads="1"/>
          </p:cNvSpPr>
          <p:nvPr/>
        </p:nvSpPr>
        <p:spPr bwMode="auto">
          <a:xfrm>
            <a:off x="4346351" y="602563"/>
            <a:ext cx="9255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     B      C</a:t>
            </a:r>
          </a:p>
        </p:txBody>
      </p:sp>
      <p:sp>
        <p:nvSpPr>
          <p:cNvPr id="56365" name="Rectangle 312"/>
          <p:cNvSpPr>
            <a:spLocks noChangeArrowheads="1"/>
          </p:cNvSpPr>
          <p:nvPr/>
        </p:nvSpPr>
        <p:spPr bwMode="auto">
          <a:xfrm>
            <a:off x="3660551" y="604150"/>
            <a:ext cx="6064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Symbol" pitchFamily="18" charset="2"/>
              </a:rPr>
              <a:t>Æ </a:t>
            </a:r>
            <a:r>
              <a:rPr lang="fr-FR" altLang="fr-FR" sz="1400">
                <a:latin typeface="Calibri" pitchFamily="34" charset="0"/>
              </a:rPr>
              <a:t>0,2</a:t>
            </a:r>
          </a:p>
        </p:txBody>
      </p:sp>
      <p:sp>
        <p:nvSpPr>
          <p:cNvPr id="56366" name="Line 314"/>
          <p:cNvSpPr>
            <a:spLocks noChangeShapeType="1"/>
          </p:cNvSpPr>
          <p:nvPr/>
        </p:nvSpPr>
        <p:spPr bwMode="auto">
          <a:xfrm>
            <a:off x="3676426" y="604150"/>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67" name="Line 315"/>
          <p:cNvSpPr>
            <a:spLocks noChangeShapeType="1"/>
          </p:cNvSpPr>
          <p:nvPr/>
        </p:nvSpPr>
        <p:spPr bwMode="auto">
          <a:xfrm>
            <a:off x="4362226" y="604150"/>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68" name="Line 316"/>
          <p:cNvSpPr>
            <a:spLocks noChangeShapeType="1"/>
          </p:cNvSpPr>
          <p:nvPr/>
        </p:nvSpPr>
        <p:spPr bwMode="auto">
          <a:xfrm>
            <a:off x="4667026" y="604150"/>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6369" name="Group 317"/>
          <p:cNvGrpSpPr>
            <a:grpSpLocks/>
          </p:cNvGrpSpPr>
          <p:nvPr/>
        </p:nvGrpSpPr>
        <p:grpSpPr bwMode="auto">
          <a:xfrm>
            <a:off x="3431951" y="661300"/>
            <a:ext cx="190500" cy="192088"/>
            <a:chOff x="4360" y="1124"/>
            <a:chExt cx="120" cy="120"/>
          </a:xfrm>
        </p:grpSpPr>
        <p:sp>
          <p:nvSpPr>
            <p:cNvPr id="56411"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412"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413"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56370" name="Rectangle 268"/>
          <p:cNvSpPr>
            <a:spLocks noChangeArrowheads="1"/>
          </p:cNvSpPr>
          <p:nvPr/>
        </p:nvSpPr>
        <p:spPr bwMode="auto">
          <a:xfrm>
            <a:off x="3582763" y="285363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71" name="Line 269"/>
          <p:cNvSpPr>
            <a:spLocks noChangeShapeType="1"/>
          </p:cNvSpPr>
          <p:nvPr/>
        </p:nvSpPr>
        <p:spPr bwMode="auto">
          <a:xfrm flipV="1">
            <a:off x="3728813" y="2688538"/>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72" name="Freeform 270"/>
          <p:cNvSpPr>
            <a:spLocks/>
          </p:cNvSpPr>
          <p:nvPr/>
        </p:nvSpPr>
        <p:spPr bwMode="auto">
          <a:xfrm>
            <a:off x="3652613" y="2683775"/>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6373" name="Rectangle 271"/>
          <p:cNvSpPr>
            <a:spLocks noChangeArrowheads="1"/>
          </p:cNvSpPr>
          <p:nvPr/>
        </p:nvSpPr>
        <p:spPr bwMode="auto">
          <a:xfrm>
            <a:off x="3573238" y="2847288"/>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Calibri" pitchFamily="34" charset="0"/>
              </a:rPr>
              <a:t>C</a:t>
            </a:r>
          </a:p>
        </p:txBody>
      </p:sp>
      <p:sp>
        <p:nvSpPr>
          <p:cNvPr id="56374" name="Line 168"/>
          <p:cNvSpPr>
            <a:spLocks noChangeShapeType="1"/>
          </p:cNvSpPr>
          <p:nvPr/>
        </p:nvSpPr>
        <p:spPr bwMode="auto">
          <a:xfrm flipV="1">
            <a:off x="3116038" y="2218638"/>
            <a:ext cx="0" cy="51911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75" name="Rectangle 1"/>
          <p:cNvSpPr>
            <a:spLocks noChangeArrowheads="1"/>
          </p:cNvSpPr>
          <p:nvPr/>
        </p:nvSpPr>
        <p:spPr bwMode="auto">
          <a:xfrm>
            <a:off x="2811238" y="2274200"/>
            <a:ext cx="303213" cy="407988"/>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56376" name="Line 155"/>
          <p:cNvSpPr>
            <a:spLocks noChangeShapeType="1"/>
          </p:cNvSpPr>
          <p:nvPr/>
        </p:nvSpPr>
        <p:spPr bwMode="auto">
          <a:xfrm>
            <a:off x="442688" y="2483750"/>
            <a:ext cx="29083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77" name="Line 166"/>
          <p:cNvSpPr>
            <a:spLocks noChangeShapeType="1"/>
          </p:cNvSpPr>
          <p:nvPr/>
        </p:nvSpPr>
        <p:spPr bwMode="auto">
          <a:xfrm flipV="1">
            <a:off x="2960463" y="2218638"/>
            <a:ext cx="0" cy="127158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78" name="Line 231"/>
          <p:cNvSpPr>
            <a:spLocks noChangeShapeType="1"/>
          </p:cNvSpPr>
          <p:nvPr/>
        </p:nvSpPr>
        <p:spPr bwMode="auto">
          <a:xfrm flipV="1">
            <a:off x="2960463" y="2721875"/>
            <a:ext cx="0" cy="766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79" name="Line 167"/>
          <p:cNvSpPr>
            <a:spLocks noChangeShapeType="1"/>
          </p:cNvSpPr>
          <p:nvPr/>
        </p:nvSpPr>
        <p:spPr bwMode="auto">
          <a:xfrm flipV="1">
            <a:off x="2811238" y="2237688"/>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80" name="Line 164"/>
          <p:cNvSpPr>
            <a:spLocks noChangeShapeType="1"/>
          </p:cNvSpPr>
          <p:nvPr/>
        </p:nvSpPr>
        <p:spPr bwMode="auto">
          <a:xfrm>
            <a:off x="2784251" y="2274200"/>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81" name="Line 165"/>
          <p:cNvSpPr>
            <a:spLocks noChangeShapeType="1"/>
          </p:cNvSpPr>
          <p:nvPr/>
        </p:nvSpPr>
        <p:spPr bwMode="auto">
          <a:xfrm>
            <a:off x="2790601" y="2682188"/>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82" name="Line 316"/>
          <p:cNvSpPr>
            <a:spLocks noChangeShapeType="1"/>
          </p:cNvSpPr>
          <p:nvPr/>
        </p:nvSpPr>
        <p:spPr bwMode="auto">
          <a:xfrm>
            <a:off x="4949601" y="602563"/>
            <a:ext cx="0" cy="3063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383" name="Rectangle 153"/>
          <p:cNvSpPr>
            <a:spLocks noChangeArrowheads="1"/>
          </p:cNvSpPr>
          <p:nvPr/>
        </p:nvSpPr>
        <p:spPr bwMode="auto">
          <a:xfrm>
            <a:off x="5760151" y="1124283"/>
            <a:ext cx="2827337" cy="1839913"/>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6384" name="Oval 154"/>
          <p:cNvSpPr>
            <a:spLocks noChangeArrowheads="1"/>
          </p:cNvSpPr>
          <p:nvPr/>
        </p:nvSpPr>
        <p:spPr bwMode="auto">
          <a:xfrm>
            <a:off x="6061776" y="2154571"/>
            <a:ext cx="414337" cy="412750"/>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 name="Forme libre 1"/>
          <p:cNvSpPr/>
          <p:nvPr/>
        </p:nvSpPr>
        <p:spPr bwMode="auto">
          <a:xfrm rot="251225">
            <a:off x="7367335" y="2176010"/>
            <a:ext cx="960437" cy="468312"/>
          </a:xfrm>
          <a:custGeom>
            <a:avLst/>
            <a:gdLst>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56371 w 3065150"/>
              <a:gd name="connsiteY12" fmla="*/ 1414185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39215 w 3065150"/>
              <a:gd name="connsiteY12" fmla="*/ 1364937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7404"/>
              <a:gd name="connsiteX1" fmla="*/ 1150730 w 3065150"/>
              <a:gd name="connsiteY1" fmla="*/ 24772 h 1427404"/>
              <a:gd name="connsiteX2" fmla="*/ 1447613 w 3065150"/>
              <a:gd name="connsiteY2" fmla="*/ 84149 h 1427404"/>
              <a:gd name="connsiteX3" fmla="*/ 2005753 w 3065150"/>
              <a:gd name="connsiteY3" fmla="*/ 36648 h 1427404"/>
              <a:gd name="connsiteX4" fmla="*/ 2421389 w 3065150"/>
              <a:gd name="connsiteY4" fmla="*/ 1022 h 1427404"/>
              <a:gd name="connsiteX5" fmla="*/ 2670771 w 3065150"/>
              <a:gd name="connsiteY5" fmla="*/ 24772 h 1427404"/>
              <a:gd name="connsiteX6" fmla="*/ 2860776 w 3065150"/>
              <a:gd name="connsiteY6" fmla="*/ 167276 h 1427404"/>
              <a:gd name="connsiteX7" fmla="*/ 3038906 w 3065150"/>
              <a:gd name="connsiteY7" fmla="*/ 369157 h 1427404"/>
              <a:gd name="connsiteX8" fmla="*/ 3062657 w 3065150"/>
              <a:gd name="connsiteY8" fmla="*/ 784793 h 1427404"/>
              <a:gd name="connsiteX9" fmla="*/ 3038906 w 3065150"/>
              <a:gd name="connsiteY9" fmla="*/ 998549 h 1427404"/>
              <a:gd name="connsiteX10" fmla="*/ 2837026 w 3065150"/>
              <a:gd name="connsiteY10" fmla="*/ 1307307 h 1427404"/>
              <a:gd name="connsiteX11" fmla="*/ 2516392 w 3065150"/>
              <a:gd name="connsiteY11" fmla="*/ 1378559 h 1427404"/>
              <a:gd name="connsiteX12" fmla="*/ 1739215 w 3065150"/>
              <a:gd name="connsiteY12" fmla="*/ 1364937 h 1427404"/>
              <a:gd name="connsiteX13" fmla="*/ 1173140 w 3065150"/>
              <a:gd name="connsiteY13" fmla="*/ 1299274 h 1427404"/>
              <a:gd name="connsiteX14" fmla="*/ 699467 w 3065150"/>
              <a:gd name="connsiteY14" fmla="*/ 1414185 h 1427404"/>
              <a:gd name="connsiteX15" fmla="*/ 402584 w 3065150"/>
              <a:gd name="connsiteY15" fmla="*/ 1402310 h 1427404"/>
              <a:gd name="connsiteX16" fmla="*/ 117576 w 3065150"/>
              <a:gd name="connsiteY16" fmla="*/ 1212305 h 1427404"/>
              <a:gd name="connsiteX17" fmla="*/ 10698 w 3065150"/>
              <a:gd name="connsiteY17" fmla="*/ 867920 h 1427404"/>
              <a:gd name="connsiteX18" fmla="*/ 22574 w 3065150"/>
              <a:gd name="connsiteY18" fmla="*/ 642289 h 1427404"/>
              <a:gd name="connsiteX19" fmla="*/ 176953 w 3065150"/>
              <a:gd name="connsiteY19" fmla="*/ 404783 h 1427404"/>
              <a:gd name="connsiteX20" fmla="*/ 366958 w 3065150"/>
              <a:gd name="connsiteY20" fmla="*/ 214778 h 1427404"/>
              <a:gd name="connsiteX21" fmla="*/ 604465 w 3065150"/>
              <a:gd name="connsiteY21" fmla="*/ 48523 h 142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5150" h="1427404">
                <a:moveTo>
                  <a:pt x="604465" y="48523"/>
                </a:moveTo>
                <a:cubicBezTo>
                  <a:pt x="735094" y="16855"/>
                  <a:pt x="1010205" y="18834"/>
                  <a:pt x="1150730" y="24772"/>
                </a:cubicBezTo>
                <a:cubicBezTo>
                  <a:pt x="1291255" y="30710"/>
                  <a:pt x="1305109" y="82170"/>
                  <a:pt x="1447613" y="84149"/>
                </a:cubicBezTo>
                <a:cubicBezTo>
                  <a:pt x="1590117" y="86128"/>
                  <a:pt x="2005753" y="36648"/>
                  <a:pt x="2005753" y="36648"/>
                </a:cubicBezTo>
                <a:cubicBezTo>
                  <a:pt x="2168049" y="22794"/>
                  <a:pt x="2310553" y="3001"/>
                  <a:pt x="2421389" y="1022"/>
                </a:cubicBezTo>
                <a:cubicBezTo>
                  <a:pt x="2532225" y="-957"/>
                  <a:pt x="2597540" y="-2937"/>
                  <a:pt x="2670771" y="24772"/>
                </a:cubicBezTo>
                <a:cubicBezTo>
                  <a:pt x="2744002" y="52481"/>
                  <a:pt x="2799420" y="109879"/>
                  <a:pt x="2860776" y="167276"/>
                </a:cubicBezTo>
                <a:cubicBezTo>
                  <a:pt x="2922132" y="224673"/>
                  <a:pt x="3005259" y="266237"/>
                  <a:pt x="3038906" y="369157"/>
                </a:cubicBezTo>
                <a:cubicBezTo>
                  <a:pt x="3072553" y="472077"/>
                  <a:pt x="3062657" y="679894"/>
                  <a:pt x="3062657" y="784793"/>
                </a:cubicBezTo>
                <a:cubicBezTo>
                  <a:pt x="3062657" y="889692"/>
                  <a:pt x="3076511" y="911463"/>
                  <a:pt x="3038906" y="998549"/>
                </a:cubicBezTo>
                <a:cubicBezTo>
                  <a:pt x="3001301" y="1085635"/>
                  <a:pt x="2924112" y="1243972"/>
                  <a:pt x="2837026" y="1307307"/>
                </a:cubicBezTo>
                <a:cubicBezTo>
                  <a:pt x="2749940" y="1370642"/>
                  <a:pt x="2699361" y="1368954"/>
                  <a:pt x="2516392" y="1378559"/>
                </a:cubicBezTo>
                <a:cubicBezTo>
                  <a:pt x="2333424" y="1388164"/>
                  <a:pt x="1963090" y="1378151"/>
                  <a:pt x="1739215" y="1364937"/>
                </a:cubicBezTo>
                <a:cubicBezTo>
                  <a:pt x="1515340" y="1351723"/>
                  <a:pt x="1346431" y="1291066"/>
                  <a:pt x="1173140" y="1299274"/>
                </a:cubicBezTo>
                <a:cubicBezTo>
                  <a:pt x="999849" y="1307482"/>
                  <a:pt x="827893" y="1397012"/>
                  <a:pt x="699467" y="1414185"/>
                </a:cubicBezTo>
                <a:cubicBezTo>
                  <a:pt x="571041" y="1431358"/>
                  <a:pt x="499566" y="1435957"/>
                  <a:pt x="402584" y="1402310"/>
                </a:cubicBezTo>
                <a:cubicBezTo>
                  <a:pt x="305602" y="1368663"/>
                  <a:pt x="182890" y="1301370"/>
                  <a:pt x="117576" y="1212305"/>
                </a:cubicBezTo>
                <a:cubicBezTo>
                  <a:pt x="52262" y="1123240"/>
                  <a:pt x="26532" y="962923"/>
                  <a:pt x="10698" y="867920"/>
                </a:cubicBezTo>
                <a:cubicBezTo>
                  <a:pt x="-5136" y="772917"/>
                  <a:pt x="-5135" y="719478"/>
                  <a:pt x="22574" y="642289"/>
                </a:cubicBezTo>
                <a:cubicBezTo>
                  <a:pt x="50283" y="565100"/>
                  <a:pt x="119556" y="476035"/>
                  <a:pt x="176953" y="404783"/>
                </a:cubicBezTo>
                <a:cubicBezTo>
                  <a:pt x="234350" y="333531"/>
                  <a:pt x="297685" y="268217"/>
                  <a:pt x="366958" y="214778"/>
                </a:cubicBezTo>
                <a:cubicBezTo>
                  <a:pt x="436231" y="161339"/>
                  <a:pt x="473836" y="80191"/>
                  <a:pt x="604465" y="48523"/>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4" name="Connecteur droit 3"/>
          <p:cNvCxnSpPr/>
          <p:nvPr/>
        </p:nvCxnSpPr>
        <p:spPr bwMode="auto">
          <a:xfrm rot="251225">
            <a:off x="7401625" y="2224905"/>
            <a:ext cx="107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Connecteur droit 176"/>
          <p:cNvCxnSpPr/>
          <p:nvPr/>
        </p:nvCxnSpPr>
        <p:spPr bwMode="auto">
          <a:xfrm rot="251225">
            <a:off x="7305422" y="2596697"/>
            <a:ext cx="107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Connecteur droit 177"/>
          <p:cNvCxnSpPr/>
          <p:nvPr/>
        </p:nvCxnSpPr>
        <p:spPr bwMode="auto">
          <a:xfrm rot="251225">
            <a:off x="7221285" y="2425247"/>
            <a:ext cx="1446212" cy="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56386" name="Oval 181"/>
          <p:cNvSpPr>
            <a:spLocks noChangeArrowheads="1"/>
          </p:cNvSpPr>
          <p:nvPr/>
        </p:nvSpPr>
        <p:spPr bwMode="auto">
          <a:xfrm>
            <a:off x="7155599" y="1315769"/>
            <a:ext cx="633413" cy="633412"/>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184" name="Connecteur droit 183"/>
          <p:cNvCxnSpPr/>
          <p:nvPr/>
        </p:nvCxnSpPr>
        <p:spPr bwMode="auto">
          <a:xfrm>
            <a:off x="5452370" y="2307188"/>
            <a:ext cx="3370996" cy="250073"/>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186" name="Connecteur droit 185"/>
          <p:cNvCxnSpPr/>
          <p:nvPr/>
        </p:nvCxnSpPr>
        <p:spPr bwMode="auto">
          <a:xfrm flipV="1">
            <a:off x="6248891" y="605738"/>
            <a:ext cx="109214" cy="2040959"/>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sp>
        <p:nvSpPr>
          <p:cNvPr id="174" name="Line 235"/>
          <p:cNvSpPr>
            <a:spLocks noChangeShapeType="1"/>
          </p:cNvSpPr>
          <p:nvPr/>
        </p:nvSpPr>
        <p:spPr bwMode="auto">
          <a:xfrm rot="256213">
            <a:off x="5598132" y="1557622"/>
            <a:ext cx="21939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5" name="Line 236"/>
          <p:cNvSpPr>
            <a:spLocks noChangeShapeType="1"/>
          </p:cNvSpPr>
          <p:nvPr/>
        </p:nvSpPr>
        <p:spPr bwMode="auto">
          <a:xfrm rot="256213">
            <a:off x="6337444" y="955097"/>
            <a:ext cx="1206500"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6" name="Rectangle 237"/>
          <p:cNvSpPr>
            <a:spLocks noChangeArrowheads="1"/>
          </p:cNvSpPr>
          <p:nvPr/>
        </p:nvSpPr>
        <p:spPr bwMode="auto">
          <a:xfrm rot="256213">
            <a:off x="6730117" y="543420"/>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40</a:t>
            </a:r>
          </a:p>
        </p:txBody>
      </p:sp>
      <p:sp>
        <p:nvSpPr>
          <p:cNvPr id="179" name="Rectangle 238"/>
          <p:cNvSpPr>
            <a:spLocks noChangeArrowheads="1"/>
          </p:cNvSpPr>
          <p:nvPr/>
        </p:nvSpPr>
        <p:spPr bwMode="auto">
          <a:xfrm rot="256213">
            <a:off x="6757993" y="584373"/>
            <a:ext cx="427038"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80" name="Line 239"/>
          <p:cNvSpPr>
            <a:spLocks noChangeShapeType="1"/>
          </p:cNvSpPr>
          <p:nvPr/>
        </p:nvSpPr>
        <p:spPr bwMode="auto">
          <a:xfrm rot="256213">
            <a:off x="5678153" y="1481249"/>
            <a:ext cx="0" cy="827087"/>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1" name="Rectangle 240"/>
          <p:cNvSpPr>
            <a:spLocks noChangeArrowheads="1"/>
          </p:cNvSpPr>
          <p:nvPr/>
        </p:nvSpPr>
        <p:spPr bwMode="auto">
          <a:xfrm rot="16456213">
            <a:off x="5206308" y="1766230"/>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182" name="Rectangle 241"/>
          <p:cNvSpPr>
            <a:spLocks noChangeArrowheads="1"/>
          </p:cNvSpPr>
          <p:nvPr/>
        </p:nvSpPr>
        <p:spPr bwMode="auto">
          <a:xfrm rot="256213">
            <a:off x="5292594" y="1691401"/>
            <a:ext cx="317500" cy="4270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83" name="Line 275"/>
          <p:cNvSpPr>
            <a:spLocks noChangeShapeType="1"/>
          </p:cNvSpPr>
          <p:nvPr/>
        </p:nvSpPr>
        <p:spPr bwMode="auto">
          <a:xfrm rot="256213" flipV="1">
            <a:off x="7495624" y="703419"/>
            <a:ext cx="0" cy="9890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6" name="Groupe 15"/>
          <p:cNvGrpSpPr/>
          <p:nvPr/>
        </p:nvGrpSpPr>
        <p:grpSpPr>
          <a:xfrm rot="303500" flipV="1">
            <a:off x="7981848" y="2490861"/>
            <a:ext cx="413560" cy="653457"/>
            <a:chOff x="7800328" y="1864252"/>
            <a:chExt cx="413560" cy="653457"/>
          </a:xfrm>
        </p:grpSpPr>
        <p:cxnSp>
          <p:nvCxnSpPr>
            <p:cNvPr id="5" name="Connecteur droit avec flèche 4"/>
            <p:cNvCxnSpPr/>
            <p:nvPr/>
          </p:nvCxnSpPr>
          <p:spPr>
            <a:xfrm flipH="1">
              <a:off x="8202014" y="1864252"/>
              <a:ext cx="11874" cy="47076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2" name="Connecteur droit avec flèche 171"/>
            <p:cNvCxnSpPr/>
            <p:nvPr/>
          </p:nvCxnSpPr>
          <p:spPr>
            <a:xfrm flipV="1">
              <a:off x="8196077" y="2384225"/>
              <a:ext cx="5937" cy="13348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rot="16435426">
              <a:off x="7831747" y="2002939"/>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grpSp>
      <p:sp>
        <p:nvSpPr>
          <p:cNvPr id="185" name="ZoneTexte 19"/>
          <p:cNvSpPr txBox="1">
            <a:spLocks noChangeArrowheads="1"/>
          </p:cNvSpPr>
          <p:nvPr/>
        </p:nvSpPr>
        <p:spPr bwMode="auto">
          <a:xfrm>
            <a:off x="147829" y="3751345"/>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a:t>
            </a:r>
          </a:p>
          <a:p>
            <a:pPr marL="0" indent="0" eaLnBrk="1" hangingPunct="1">
              <a:defRPr/>
            </a:pPr>
            <a:r>
              <a:rPr lang="fr-FR" altLang="fr-FR" sz="1800" b="0" dirty="0" smtClean="0">
                <a:solidFill>
                  <a:srgbClr val="0070C0"/>
                </a:solidFill>
                <a:latin typeface="Comic Sans MS" pitchFamily="66" charset="0"/>
              </a:rPr>
              <a:t>Tertiaire : </a:t>
            </a:r>
            <a:r>
              <a:rPr lang="fr-FR" altLang="fr-FR" sz="1800" b="0" dirty="0" smtClean="0">
                <a:latin typeface="Comic Sans MS" pitchFamily="66" charset="0"/>
              </a:rPr>
              <a:t>2 plans décalés de </a:t>
            </a:r>
            <a:r>
              <a:rPr lang="fr-FR" altLang="fr-FR" sz="1800" b="0" dirty="0" smtClean="0">
                <a:latin typeface="Symbol" panose="05050102010706020507" pitchFamily="18" charset="2"/>
              </a:rPr>
              <a:t>d</a:t>
            </a:r>
            <a:r>
              <a:rPr lang="fr-FR" altLang="fr-FR" sz="1800" b="0" dirty="0" smtClean="0">
                <a:latin typeface="Comic Sans MS" pitchFamily="66" charset="0"/>
              </a:rPr>
              <a:t> par rapport aux plans nominaux C associés par [GM]  moindres carrés aux deux faces réelles de la rainure.</a:t>
            </a:r>
            <a:endParaRPr lang="fr-FR" altLang="fr-FR" sz="1800" dirty="0" smtClean="0"/>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0,2</a:t>
            </a:r>
            <a:r>
              <a:rPr lang="fr-FR" altLang="fr-FR" sz="1800" b="0" dirty="0">
                <a:solidFill>
                  <a:srgbClr val="0070C0"/>
                </a:solidFill>
                <a:latin typeface="Comic Sans MS" pitchFamily="66" charset="0"/>
                <a:sym typeface="Symbol"/>
              </a:rPr>
              <a:t> </a:t>
            </a:r>
            <a:r>
              <a:rPr lang="fr-FR" altLang="fr-FR" sz="1800" b="0" dirty="0" smtClean="0">
                <a:solidFill>
                  <a:srgbClr val="0070C0"/>
                </a:solidFill>
                <a:latin typeface="Comic Sans MS" pitchFamily="66" charset="0"/>
                <a:sym typeface="Symbol"/>
              </a:rPr>
              <a:t>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grpSp>
        <p:nvGrpSpPr>
          <p:cNvPr id="196" name="Groupe 195"/>
          <p:cNvGrpSpPr/>
          <p:nvPr/>
        </p:nvGrpSpPr>
        <p:grpSpPr>
          <a:xfrm rot="173936">
            <a:off x="8042512" y="1802938"/>
            <a:ext cx="424334" cy="653457"/>
            <a:chOff x="7789554" y="1864252"/>
            <a:chExt cx="424334" cy="653457"/>
          </a:xfrm>
        </p:grpSpPr>
        <p:cxnSp>
          <p:nvCxnSpPr>
            <p:cNvPr id="197" name="Connecteur droit avec flèche 196"/>
            <p:cNvCxnSpPr/>
            <p:nvPr/>
          </p:nvCxnSpPr>
          <p:spPr>
            <a:xfrm flipH="1">
              <a:off x="8202014" y="1864252"/>
              <a:ext cx="11874" cy="47076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8" name="Connecteur droit avec flèche 197"/>
            <p:cNvCxnSpPr/>
            <p:nvPr/>
          </p:nvCxnSpPr>
          <p:spPr>
            <a:xfrm flipV="1">
              <a:off x="8196077" y="2384225"/>
              <a:ext cx="5937" cy="13348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9" name="ZoneTexte 198"/>
            <p:cNvSpPr txBox="1"/>
            <p:nvPr/>
          </p:nvSpPr>
          <p:spPr>
            <a:xfrm rot="16435426">
              <a:off x="7820973" y="1904945"/>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grpSp>
      <p:cxnSp>
        <p:nvCxnSpPr>
          <p:cNvPr id="200" name="Connecteur droit 199"/>
          <p:cNvCxnSpPr/>
          <p:nvPr/>
        </p:nvCxnSpPr>
        <p:spPr>
          <a:xfrm>
            <a:off x="7431402" y="2644201"/>
            <a:ext cx="1034233" cy="67179"/>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201" name="Connecteur droit 200"/>
          <p:cNvCxnSpPr/>
          <p:nvPr/>
        </p:nvCxnSpPr>
        <p:spPr>
          <a:xfrm>
            <a:off x="7463376" y="2268550"/>
            <a:ext cx="1034233" cy="67179"/>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flipH="1">
            <a:off x="6986724" y="2267850"/>
            <a:ext cx="554550" cy="88501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2" name="Connecteur droit 201"/>
          <p:cNvCxnSpPr/>
          <p:nvPr/>
        </p:nvCxnSpPr>
        <p:spPr>
          <a:xfrm flipH="1">
            <a:off x="6976179" y="2657381"/>
            <a:ext cx="652616" cy="5169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4" name="ZoneTexte 23"/>
          <p:cNvSpPr txBox="1"/>
          <p:nvPr/>
        </p:nvSpPr>
        <p:spPr>
          <a:xfrm>
            <a:off x="6724071" y="2995481"/>
            <a:ext cx="284052" cy="307777"/>
          </a:xfrm>
          <a:prstGeom prst="rect">
            <a:avLst/>
          </a:prstGeom>
          <a:noFill/>
        </p:spPr>
        <p:txBody>
          <a:bodyPr wrap="none" rtlCol="0">
            <a:spAutoFit/>
          </a:bodyPr>
          <a:lstStyle/>
          <a:p>
            <a:r>
              <a:rPr lang="fr-FR" sz="1400" dirty="0">
                <a:latin typeface="Arial" panose="020B0604020202020204" pitchFamily="34" charset="0"/>
                <a:cs typeface="Arial" panose="020B0604020202020204" pitchFamily="34" charset="0"/>
              </a:rPr>
              <a:t>1</a:t>
            </a:r>
          </a:p>
        </p:txBody>
      </p:sp>
      <p:cxnSp>
        <p:nvCxnSpPr>
          <p:cNvPr id="203" name="Connecteur droit 202"/>
          <p:cNvCxnSpPr/>
          <p:nvPr/>
        </p:nvCxnSpPr>
        <p:spPr>
          <a:xfrm flipH="1">
            <a:off x="7513687" y="2620275"/>
            <a:ext cx="652616" cy="516932"/>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4" name="Connecteur droit 203"/>
          <p:cNvCxnSpPr/>
          <p:nvPr/>
        </p:nvCxnSpPr>
        <p:spPr>
          <a:xfrm flipH="1">
            <a:off x="7513687" y="2244631"/>
            <a:ext cx="652616" cy="907457"/>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05" name="ZoneTexte 204"/>
          <p:cNvSpPr txBox="1"/>
          <p:nvPr/>
        </p:nvSpPr>
        <p:spPr>
          <a:xfrm>
            <a:off x="7247209" y="3047260"/>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sp>
        <p:nvSpPr>
          <p:cNvPr id="206" name="ZoneTexte 205"/>
          <p:cNvSpPr txBox="1"/>
          <p:nvPr/>
        </p:nvSpPr>
        <p:spPr>
          <a:xfrm>
            <a:off x="5536127" y="3299332"/>
            <a:ext cx="1975221" cy="523220"/>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 : surfaces nominales</a:t>
            </a:r>
          </a:p>
          <a:p>
            <a:r>
              <a:rPr lang="fr-FR" sz="1400" dirty="0" smtClean="0">
                <a:latin typeface="Arial" panose="020B0604020202020204" pitchFamily="34" charset="0"/>
                <a:cs typeface="Arial" panose="020B0604020202020204" pitchFamily="34" charset="0"/>
              </a:rPr>
              <a:t>2 : surfaces associées</a:t>
            </a:r>
            <a:endParaRPr lang="fr-FR" sz="1400" dirty="0">
              <a:latin typeface="Arial" panose="020B0604020202020204" pitchFamily="34" charset="0"/>
              <a:cs typeface="Arial" panose="020B0604020202020204" pitchFamily="34" charset="0"/>
            </a:endParaRPr>
          </a:p>
        </p:txBody>
      </p:sp>
      <p:sp>
        <p:nvSpPr>
          <p:cNvPr id="101" name="Rectangle 268"/>
          <p:cNvSpPr>
            <a:spLocks noChangeArrowheads="1"/>
          </p:cNvSpPr>
          <p:nvPr/>
        </p:nvSpPr>
        <p:spPr bwMode="auto">
          <a:xfrm>
            <a:off x="3842049" y="107563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02" name="Line 269"/>
          <p:cNvSpPr>
            <a:spLocks noChangeShapeType="1"/>
          </p:cNvSpPr>
          <p:nvPr/>
        </p:nvSpPr>
        <p:spPr bwMode="auto">
          <a:xfrm flipV="1">
            <a:off x="3988099" y="910538"/>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3" name="Freeform 270"/>
          <p:cNvSpPr>
            <a:spLocks/>
          </p:cNvSpPr>
          <p:nvPr/>
        </p:nvSpPr>
        <p:spPr bwMode="auto">
          <a:xfrm>
            <a:off x="3911899" y="905775"/>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4" name="Rectangle 271"/>
          <p:cNvSpPr>
            <a:spLocks noChangeArrowheads="1"/>
          </p:cNvSpPr>
          <p:nvPr/>
        </p:nvSpPr>
        <p:spPr bwMode="auto">
          <a:xfrm>
            <a:off x="3832524" y="1069288"/>
            <a:ext cx="2741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dirty="0" smtClean="0">
                <a:latin typeface="Calibri" pitchFamily="34" charset="0"/>
              </a:rPr>
              <a:t>T</a:t>
            </a:r>
            <a:endParaRPr lang="en-US" altLang="fr-FR" sz="1400" dirty="0">
              <a:latin typeface="Calibri" pitchFamily="34" charset="0"/>
            </a:endParaRPr>
          </a:p>
        </p:txBody>
      </p:sp>
    </p:spTree>
    <p:extLst>
      <p:ext uri="{BB962C8B-B14F-4D97-AF65-F5344CB8AC3E}">
        <p14:creationId xmlns:p14="http://schemas.microsoft.com/office/powerpoint/2010/main" val="30077653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13"/>
          <p:cNvSpPr>
            <a:spLocks noChangeArrowheads="1"/>
          </p:cNvSpPr>
          <p:nvPr/>
        </p:nvSpPr>
        <p:spPr bwMode="auto">
          <a:xfrm>
            <a:off x="2881033" y="794150"/>
            <a:ext cx="2125472" cy="301625"/>
          </a:xfrm>
          <a:prstGeom prst="rect">
            <a:avLst/>
          </a:prstGeom>
          <a:solidFill>
            <a:srgbClr val="FFCCCC"/>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47" name="Rectangle 139"/>
          <p:cNvSpPr>
            <a:spLocks noChangeArrowheads="1"/>
          </p:cNvSpPr>
          <p:nvPr/>
        </p:nvSpPr>
        <p:spPr bwMode="auto">
          <a:xfrm>
            <a:off x="4998503" y="1248968"/>
            <a:ext cx="304800" cy="1839913"/>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48" name="Line 142"/>
          <p:cNvSpPr>
            <a:spLocks noChangeShapeType="1"/>
          </p:cNvSpPr>
          <p:nvPr/>
        </p:nvSpPr>
        <p:spPr bwMode="auto">
          <a:xfrm>
            <a:off x="4877853" y="1785543"/>
            <a:ext cx="547688"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49" name="Line 143"/>
          <p:cNvSpPr>
            <a:spLocks noChangeShapeType="1"/>
          </p:cNvSpPr>
          <p:nvPr/>
        </p:nvSpPr>
        <p:spPr bwMode="auto">
          <a:xfrm>
            <a:off x="4777841" y="2663431"/>
            <a:ext cx="6572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50" name="Rectangle 146" descr="Diagonales vers le bas (blanc/noir)"/>
          <p:cNvSpPr>
            <a:spLocks noChangeArrowheads="1"/>
          </p:cNvSpPr>
          <p:nvPr/>
        </p:nvSpPr>
        <p:spPr bwMode="auto">
          <a:xfrm>
            <a:off x="4985803" y="1248968"/>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1" name="Rectangle 147" descr="Diagonales vers le bas (blanc/noir)"/>
          <p:cNvSpPr>
            <a:spLocks noChangeArrowheads="1"/>
          </p:cNvSpPr>
          <p:nvPr/>
        </p:nvSpPr>
        <p:spPr bwMode="auto">
          <a:xfrm>
            <a:off x="4998503" y="2126856"/>
            <a:ext cx="304800" cy="304800"/>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2" name="Rectangle 148" descr="Diagonales vers le bas (blanc/noir)"/>
          <p:cNvSpPr>
            <a:spLocks noChangeArrowheads="1"/>
          </p:cNvSpPr>
          <p:nvPr/>
        </p:nvSpPr>
        <p:spPr bwMode="auto">
          <a:xfrm>
            <a:off x="4998503" y="2895206"/>
            <a:ext cx="304800" cy="193675"/>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3" name="Rectangle 149"/>
          <p:cNvSpPr>
            <a:spLocks noChangeArrowheads="1"/>
          </p:cNvSpPr>
          <p:nvPr/>
        </p:nvSpPr>
        <p:spPr bwMode="auto">
          <a:xfrm>
            <a:off x="4347628" y="2118918"/>
            <a:ext cx="317500" cy="3175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4" name="Rectangle 150"/>
          <p:cNvSpPr>
            <a:spLocks noChangeArrowheads="1"/>
          </p:cNvSpPr>
          <p:nvPr/>
        </p:nvSpPr>
        <p:spPr bwMode="auto">
          <a:xfrm>
            <a:off x="4319053" y="2090343"/>
            <a:ext cx="401638"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A</a:t>
            </a:r>
          </a:p>
        </p:txBody>
      </p:sp>
      <p:sp>
        <p:nvSpPr>
          <p:cNvPr id="57355" name="Line 151"/>
          <p:cNvSpPr>
            <a:spLocks noChangeShapeType="1"/>
          </p:cNvSpPr>
          <p:nvPr/>
        </p:nvSpPr>
        <p:spPr bwMode="auto">
          <a:xfrm>
            <a:off x="4671478" y="2277668"/>
            <a:ext cx="3270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56" name="Freeform 152"/>
          <p:cNvSpPr>
            <a:spLocks/>
          </p:cNvSpPr>
          <p:nvPr/>
        </p:nvSpPr>
        <p:spPr bwMode="auto">
          <a:xfrm>
            <a:off x="4892141" y="2168131"/>
            <a:ext cx="109537" cy="220662"/>
          </a:xfrm>
          <a:custGeom>
            <a:avLst/>
            <a:gdLst>
              <a:gd name="T0" fmla="*/ 2147483647 w 69"/>
              <a:gd name="T1" fmla="*/ 0 h 139"/>
              <a:gd name="T2" fmla="*/ 2147483647 w 69"/>
              <a:gd name="T3" fmla="*/ 2147483647 h 139"/>
              <a:gd name="T4" fmla="*/ 0 w 69"/>
              <a:gd name="T5" fmla="*/ 2147483647 h 139"/>
              <a:gd name="T6" fmla="*/ 2147483647 w 69"/>
              <a:gd name="T7" fmla="*/ 0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39">
                <a:moveTo>
                  <a:pt x="68" y="0"/>
                </a:moveTo>
                <a:lnTo>
                  <a:pt x="68" y="138"/>
                </a:lnTo>
                <a:lnTo>
                  <a:pt x="0" y="69"/>
                </a:lnTo>
                <a:lnTo>
                  <a:pt x="68"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7357" name="Rectangle 153"/>
          <p:cNvSpPr>
            <a:spLocks noChangeArrowheads="1"/>
          </p:cNvSpPr>
          <p:nvPr/>
        </p:nvSpPr>
        <p:spPr bwMode="auto">
          <a:xfrm>
            <a:off x="709332" y="1282306"/>
            <a:ext cx="2827338" cy="1839912"/>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8" name="Oval 154"/>
          <p:cNvSpPr>
            <a:spLocks noChangeArrowheads="1"/>
          </p:cNvSpPr>
          <p:nvPr/>
        </p:nvSpPr>
        <p:spPr bwMode="auto">
          <a:xfrm>
            <a:off x="928407" y="2490393"/>
            <a:ext cx="414338" cy="412750"/>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59" name="Line 156"/>
          <p:cNvSpPr>
            <a:spLocks noChangeShapeType="1"/>
          </p:cNvSpPr>
          <p:nvPr/>
        </p:nvSpPr>
        <p:spPr bwMode="auto">
          <a:xfrm>
            <a:off x="1134782" y="1026718"/>
            <a:ext cx="0" cy="26749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0" name="Line 157"/>
          <p:cNvSpPr>
            <a:spLocks noChangeShapeType="1"/>
          </p:cNvSpPr>
          <p:nvPr/>
        </p:nvSpPr>
        <p:spPr bwMode="auto">
          <a:xfrm>
            <a:off x="1134782" y="3577831"/>
            <a:ext cx="18669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1" name="Rectangle 158"/>
          <p:cNvSpPr>
            <a:spLocks noChangeArrowheads="1"/>
          </p:cNvSpPr>
          <p:nvPr/>
        </p:nvSpPr>
        <p:spPr bwMode="auto">
          <a:xfrm>
            <a:off x="1660245" y="3163493"/>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70</a:t>
            </a:r>
          </a:p>
        </p:txBody>
      </p:sp>
      <p:sp>
        <p:nvSpPr>
          <p:cNvPr id="57362" name="Rectangle 159"/>
          <p:cNvSpPr>
            <a:spLocks noChangeArrowheads="1"/>
          </p:cNvSpPr>
          <p:nvPr/>
        </p:nvSpPr>
        <p:spPr bwMode="auto">
          <a:xfrm>
            <a:off x="1688820" y="3204768"/>
            <a:ext cx="427037"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63" name="Line 160"/>
          <p:cNvSpPr>
            <a:spLocks noChangeShapeType="1"/>
          </p:cNvSpPr>
          <p:nvPr/>
        </p:nvSpPr>
        <p:spPr bwMode="auto">
          <a:xfrm flipV="1">
            <a:off x="3793908" y="2480868"/>
            <a:ext cx="0" cy="414338"/>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4" name="Arc 162"/>
          <p:cNvSpPr>
            <a:spLocks/>
          </p:cNvSpPr>
          <p:nvPr/>
        </p:nvSpPr>
        <p:spPr bwMode="auto">
          <a:xfrm>
            <a:off x="3147732" y="2488806"/>
            <a:ext cx="211138" cy="406400"/>
          </a:xfrm>
          <a:custGeom>
            <a:avLst/>
            <a:gdLst>
              <a:gd name="T0" fmla="*/ 2147483647 w 22450"/>
              <a:gd name="T1" fmla="*/ 2147483647 h 43200"/>
              <a:gd name="T2" fmla="*/ 0 w 22450"/>
              <a:gd name="T3" fmla="*/ 2147483647 h 43200"/>
              <a:gd name="T4" fmla="*/ 2147483647 w 22450"/>
              <a:gd name="T5" fmla="*/ 2147483647 h 43200"/>
              <a:gd name="T6" fmla="*/ 0 60000 65536"/>
              <a:gd name="T7" fmla="*/ 0 60000 65536"/>
              <a:gd name="T8" fmla="*/ 0 60000 65536"/>
            </a:gdLst>
            <a:ahLst/>
            <a:cxnLst>
              <a:cxn ang="T6">
                <a:pos x="T0" y="T1"/>
              </a:cxn>
              <a:cxn ang="T7">
                <a:pos x="T2" y="T3"/>
              </a:cxn>
              <a:cxn ang="T8">
                <a:pos x="T4" y="T5"/>
              </a:cxn>
            </a:cxnLst>
            <a:rect l="0" t="0" r="r" b="b"/>
            <a:pathLst>
              <a:path w="22450" h="43200" fill="none"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path>
              <a:path w="22450" h="43200" stroke="0" extrusionOk="0">
                <a:moveTo>
                  <a:pt x="680" y="0"/>
                </a:moveTo>
                <a:cubicBezTo>
                  <a:pt x="737" y="0"/>
                  <a:pt x="793" y="-1"/>
                  <a:pt x="850" y="0"/>
                </a:cubicBezTo>
                <a:cubicBezTo>
                  <a:pt x="12779" y="0"/>
                  <a:pt x="22450" y="9670"/>
                  <a:pt x="22450" y="21600"/>
                </a:cubicBezTo>
                <a:cubicBezTo>
                  <a:pt x="22450" y="33529"/>
                  <a:pt x="12779" y="43200"/>
                  <a:pt x="850" y="43200"/>
                </a:cubicBezTo>
                <a:cubicBezTo>
                  <a:pt x="566" y="43200"/>
                  <a:pt x="283" y="43194"/>
                  <a:pt x="-1" y="43183"/>
                </a:cubicBezTo>
                <a:lnTo>
                  <a:pt x="850" y="21600"/>
                </a:lnTo>
                <a:lnTo>
                  <a:pt x="680" y="0"/>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57365" name="Arc 163"/>
          <p:cNvSpPr>
            <a:spLocks/>
          </p:cNvSpPr>
          <p:nvPr/>
        </p:nvSpPr>
        <p:spPr bwMode="auto">
          <a:xfrm>
            <a:off x="2630207" y="2488806"/>
            <a:ext cx="209550" cy="406400"/>
          </a:xfrm>
          <a:custGeom>
            <a:avLst/>
            <a:gdLst>
              <a:gd name="T0" fmla="*/ 2147483647 w 22280"/>
              <a:gd name="T1" fmla="*/ 2147483647 h 43199"/>
              <a:gd name="T2" fmla="*/ 2147483647 w 22280"/>
              <a:gd name="T3" fmla="*/ 0 h 43199"/>
              <a:gd name="T4" fmla="*/ 2147483647 w 22280"/>
              <a:gd name="T5" fmla="*/ 2147483647 h 43199"/>
              <a:gd name="T6" fmla="*/ 0 60000 65536"/>
              <a:gd name="T7" fmla="*/ 0 60000 65536"/>
              <a:gd name="T8" fmla="*/ 0 60000 65536"/>
            </a:gdLst>
            <a:ahLst/>
            <a:cxnLst>
              <a:cxn ang="T6">
                <a:pos x="T0" y="T1"/>
              </a:cxn>
              <a:cxn ang="T7">
                <a:pos x="T2" y="T3"/>
              </a:cxn>
              <a:cxn ang="T8">
                <a:pos x="T4" y="T5"/>
              </a:cxn>
            </a:cxnLst>
            <a:rect l="0" t="0" r="r" b="b"/>
            <a:pathLst>
              <a:path w="22280" h="43199" fill="none" extrusionOk="0">
                <a:moveTo>
                  <a:pt x="22280" y="43188"/>
                </a:moveTo>
                <a:cubicBezTo>
                  <a:pt x="22053" y="43195"/>
                  <a:pt x="21826" y="43198"/>
                  <a:pt x="21600" y="43199"/>
                </a:cubicBezTo>
                <a:cubicBezTo>
                  <a:pt x="9670" y="43199"/>
                  <a:pt x="0" y="33528"/>
                  <a:pt x="0" y="21599"/>
                </a:cubicBezTo>
                <a:cubicBezTo>
                  <a:pt x="-1" y="9735"/>
                  <a:pt x="9567" y="92"/>
                  <a:pt x="21430" y="-1"/>
                </a:cubicBezTo>
              </a:path>
              <a:path w="22280" h="43199" stroke="0" extrusionOk="0">
                <a:moveTo>
                  <a:pt x="22280" y="43188"/>
                </a:moveTo>
                <a:cubicBezTo>
                  <a:pt x="22053" y="43195"/>
                  <a:pt x="21826" y="43198"/>
                  <a:pt x="21600" y="43199"/>
                </a:cubicBezTo>
                <a:cubicBezTo>
                  <a:pt x="9670" y="43199"/>
                  <a:pt x="0" y="33528"/>
                  <a:pt x="0" y="21599"/>
                </a:cubicBezTo>
                <a:cubicBezTo>
                  <a:pt x="-1" y="9735"/>
                  <a:pt x="9567" y="92"/>
                  <a:pt x="21430" y="-1"/>
                </a:cubicBezTo>
                <a:lnTo>
                  <a:pt x="21600" y="21599"/>
                </a:lnTo>
                <a:lnTo>
                  <a:pt x="22280" y="43188"/>
                </a:lnTo>
                <a:close/>
              </a:path>
            </a:pathLst>
          </a:custGeom>
          <a:solidFill>
            <a:schemeClr val="bg1"/>
          </a:solidFill>
          <a:ln w="25400" cap="rnd">
            <a:solidFill>
              <a:schemeClr val="tx1"/>
            </a:solidFill>
            <a:round/>
            <a:headEnd type="none" w="sm" len="sm"/>
            <a:tailEnd type="none" w="sm" len="sm"/>
          </a:ln>
        </p:spPr>
        <p:txBody>
          <a:bodyPr wrap="none" anchor="ctr"/>
          <a:lstStyle/>
          <a:p>
            <a:endParaRPr lang="fr-FR"/>
          </a:p>
        </p:txBody>
      </p:sp>
      <p:sp>
        <p:nvSpPr>
          <p:cNvPr id="57366" name="Line 177"/>
          <p:cNvSpPr>
            <a:spLocks noChangeShapeType="1"/>
          </p:cNvSpPr>
          <p:nvPr/>
        </p:nvSpPr>
        <p:spPr bwMode="auto">
          <a:xfrm>
            <a:off x="3208057" y="2506268"/>
            <a:ext cx="7381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7" name="Line 178"/>
          <p:cNvSpPr>
            <a:spLocks noChangeShapeType="1"/>
          </p:cNvSpPr>
          <p:nvPr/>
        </p:nvSpPr>
        <p:spPr bwMode="auto">
          <a:xfrm>
            <a:off x="3208057" y="2895206"/>
            <a:ext cx="7508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8" name="Line 179"/>
          <p:cNvSpPr>
            <a:spLocks noChangeShapeType="1"/>
          </p:cNvSpPr>
          <p:nvPr/>
        </p:nvSpPr>
        <p:spPr bwMode="auto">
          <a:xfrm flipV="1">
            <a:off x="3792321" y="1785543"/>
            <a:ext cx="0" cy="725488"/>
          </a:xfrm>
          <a:prstGeom prst="line">
            <a:avLst/>
          </a:prstGeom>
          <a:noFill/>
          <a:ln w="1270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69" name="Oval 181"/>
          <p:cNvSpPr>
            <a:spLocks noChangeArrowheads="1"/>
          </p:cNvSpPr>
          <p:nvPr/>
        </p:nvSpPr>
        <p:spPr bwMode="auto">
          <a:xfrm>
            <a:off x="1968220" y="1541068"/>
            <a:ext cx="633412" cy="63341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70" name="Rectangle 199"/>
          <p:cNvSpPr>
            <a:spLocks noChangeArrowheads="1"/>
          </p:cNvSpPr>
          <p:nvPr/>
        </p:nvSpPr>
        <p:spPr bwMode="auto">
          <a:xfrm>
            <a:off x="183870" y="3171431"/>
            <a:ext cx="401637"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B</a:t>
            </a:r>
          </a:p>
        </p:txBody>
      </p:sp>
      <p:sp>
        <p:nvSpPr>
          <p:cNvPr id="57371" name="Rectangle 202"/>
          <p:cNvSpPr>
            <a:spLocks noChangeArrowheads="1"/>
          </p:cNvSpPr>
          <p:nvPr/>
        </p:nvSpPr>
        <p:spPr bwMode="auto">
          <a:xfrm>
            <a:off x="231495" y="3188893"/>
            <a:ext cx="307975" cy="34448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72" name="Line 203"/>
          <p:cNvSpPr>
            <a:spLocks noChangeShapeType="1"/>
          </p:cNvSpPr>
          <p:nvPr/>
        </p:nvSpPr>
        <p:spPr bwMode="auto">
          <a:xfrm>
            <a:off x="558520" y="3390506"/>
            <a:ext cx="220662"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73" name="Line 205"/>
          <p:cNvSpPr>
            <a:spLocks noChangeShapeType="1"/>
          </p:cNvSpPr>
          <p:nvPr/>
        </p:nvSpPr>
        <p:spPr bwMode="auto">
          <a:xfrm flipH="1">
            <a:off x="793470" y="2919018"/>
            <a:ext cx="233362" cy="4683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74" name="Freeform 206"/>
          <p:cNvSpPr>
            <a:spLocks/>
          </p:cNvSpPr>
          <p:nvPr/>
        </p:nvSpPr>
        <p:spPr bwMode="auto">
          <a:xfrm>
            <a:off x="941107" y="2833293"/>
            <a:ext cx="192088" cy="149225"/>
          </a:xfrm>
          <a:custGeom>
            <a:avLst/>
            <a:gdLst>
              <a:gd name="T0" fmla="*/ 2147483647 w 121"/>
              <a:gd name="T1" fmla="*/ 2147483647 h 94"/>
              <a:gd name="T2" fmla="*/ 0 w 121"/>
              <a:gd name="T3" fmla="*/ 0 h 94"/>
              <a:gd name="T4" fmla="*/ 2147483647 w 121"/>
              <a:gd name="T5" fmla="*/ 2147483647 h 94"/>
              <a:gd name="T6" fmla="*/ 2147483647 w 121"/>
              <a:gd name="T7" fmla="*/ 2147483647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1" h="94">
                <a:moveTo>
                  <a:pt x="120" y="62"/>
                </a:moveTo>
                <a:lnTo>
                  <a:pt x="0" y="0"/>
                </a:lnTo>
                <a:lnTo>
                  <a:pt x="27" y="93"/>
                </a:lnTo>
                <a:lnTo>
                  <a:pt x="120" y="62"/>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7375" name="Text Box 226"/>
          <p:cNvSpPr txBox="1">
            <a:spLocks noChangeArrowheads="1"/>
          </p:cNvSpPr>
          <p:nvPr/>
        </p:nvSpPr>
        <p:spPr bwMode="auto">
          <a:xfrm>
            <a:off x="68263" y="60325"/>
            <a:ext cx="3599703" cy="461665"/>
          </a:xfrm>
          <a:prstGeom prst="rect">
            <a:avLst/>
          </a:prstGeom>
          <a:solidFill>
            <a:srgbClr val="FFFFCC"/>
          </a:solidFill>
          <a:ln w="28575">
            <a:solidFill>
              <a:srgbClr val="FF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dirty="0" smtClean="0">
                <a:latin typeface="Arial" charset="0"/>
              </a:rPr>
              <a:t>ASSOCIATION AVEC </a:t>
            </a:r>
            <a:r>
              <a:rPr lang="fr-FR" altLang="fr-FR" sz="2400" b="1" dirty="0" smtClean="0">
                <a:latin typeface="Arial Unicode MS"/>
                <a:ea typeface="Arial Unicode MS"/>
                <a:cs typeface="Arial Unicode MS"/>
              </a:rPr>
              <a:t>Ⓛ</a:t>
            </a:r>
            <a:endParaRPr lang="fr-FR" altLang="fr-FR" sz="2400" b="1" dirty="0">
              <a:latin typeface="Arial" charset="0"/>
            </a:endParaRPr>
          </a:p>
        </p:txBody>
      </p:sp>
      <p:sp>
        <p:nvSpPr>
          <p:cNvPr id="57376" name="Text Box 228"/>
          <p:cNvSpPr txBox="1">
            <a:spLocks noChangeArrowheads="1"/>
          </p:cNvSpPr>
          <p:nvPr/>
        </p:nvSpPr>
        <p:spPr bwMode="auto">
          <a:xfrm>
            <a:off x="3957421" y="2895206"/>
            <a:ext cx="44132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a:t>
            </a:r>
          </a:p>
        </p:txBody>
      </p:sp>
      <p:sp>
        <p:nvSpPr>
          <p:cNvPr id="57377" name="Line 235"/>
          <p:cNvSpPr>
            <a:spLocks noChangeShapeType="1"/>
          </p:cNvSpPr>
          <p:nvPr/>
        </p:nvSpPr>
        <p:spPr bwMode="auto">
          <a:xfrm>
            <a:off x="425170" y="1858568"/>
            <a:ext cx="2193925"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78" name="Line 236"/>
          <p:cNvSpPr>
            <a:spLocks noChangeShapeType="1"/>
          </p:cNvSpPr>
          <p:nvPr/>
        </p:nvSpPr>
        <p:spPr bwMode="auto">
          <a:xfrm>
            <a:off x="1107795" y="1090218"/>
            <a:ext cx="1206500" cy="0"/>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79" name="Rectangle 237"/>
          <p:cNvSpPr>
            <a:spLocks noChangeArrowheads="1"/>
          </p:cNvSpPr>
          <p:nvPr/>
        </p:nvSpPr>
        <p:spPr bwMode="auto">
          <a:xfrm>
            <a:off x="1476095" y="660006"/>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40</a:t>
            </a:r>
          </a:p>
        </p:txBody>
      </p:sp>
      <p:sp>
        <p:nvSpPr>
          <p:cNvPr id="57380" name="Rectangle 238"/>
          <p:cNvSpPr>
            <a:spLocks noChangeArrowheads="1"/>
          </p:cNvSpPr>
          <p:nvPr/>
        </p:nvSpPr>
        <p:spPr bwMode="auto">
          <a:xfrm>
            <a:off x="1504670" y="701281"/>
            <a:ext cx="427037" cy="314325"/>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81" name="Line 239"/>
          <p:cNvSpPr>
            <a:spLocks noChangeShapeType="1"/>
          </p:cNvSpPr>
          <p:nvPr/>
        </p:nvSpPr>
        <p:spPr bwMode="auto">
          <a:xfrm>
            <a:off x="533120" y="1856981"/>
            <a:ext cx="0" cy="827087"/>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82" name="Rectangle 240"/>
          <p:cNvSpPr>
            <a:spLocks noChangeArrowheads="1"/>
          </p:cNvSpPr>
          <p:nvPr/>
        </p:nvSpPr>
        <p:spPr bwMode="auto">
          <a:xfrm rot="-5400000">
            <a:off x="66395" y="2097646"/>
            <a:ext cx="492125" cy="37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33350" tIns="66675" rIns="133350" bIns="66675">
            <a:spAutoFit/>
          </a:bodyPr>
          <a:lstStyle>
            <a:lvl1pPr defTabSz="1895475" eaLnBrk="0" hangingPunct="0">
              <a:spcBef>
                <a:spcPct val="20000"/>
              </a:spcBef>
              <a:buChar char="•"/>
              <a:defRPr sz="3200">
                <a:solidFill>
                  <a:schemeClr val="tx1"/>
                </a:solidFill>
                <a:latin typeface="Times New Roman" pitchFamily="18" charset="0"/>
              </a:defRPr>
            </a:lvl1pPr>
            <a:lvl2pPr marL="742950" indent="-285750" defTabSz="1895475" eaLnBrk="0" hangingPunct="0">
              <a:spcBef>
                <a:spcPct val="20000"/>
              </a:spcBef>
              <a:buChar char="–"/>
              <a:defRPr sz="2800">
                <a:solidFill>
                  <a:schemeClr val="tx1"/>
                </a:solidFill>
                <a:latin typeface="Times New Roman" pitchFamily="18" charset="0"/>
              </a:defRPr>
            </a:lvl2pPr>
            <a:lvl3pPr marL="1143000" indent="-228600" defTabSz="1895475" eaLnBrk="0" hangingPunct="0">
              <a:spcBef>
                <a:spcPct val="20000"/>
              </a:spcBef>
              <a:buChar char="•"/>
              <a:defRPr sz="2400">
                <a:solidFill>
                  <a:schemeClr val="tx1"/>
                </a:solidFill>
                <a:latin typeface="Times New Roman" pitchFamily="18" charset="0"/>
              </a:defRPr>
            </a:lvl3pPr>
            <a:lvl4pPr marL="1600200" indent="-228600" defTabSz="1895475" eaLnBrk="0" hangingPunct="0">
              <a:spcBef>
                <a:spcPct val="20000"/>
              </a:spcBef>
              <a:buChar char="–"/>
              <a:defRPr sz="2000">
                <a:solidFill>
                  <a:schemeClr val="tx1"/>
                </a:solidFill>
                <a:latin typeface="Times New Roman" pitchFamily="18" charset="0"/>
              </a:defRPr>
            </a:lvl4pPr>
            <a:lvl5pPr marL="2057400" indent="-228600" defTabSz="1895475" eaLnBrk="0" hangingPunct="0">
              <a:spcBef>
                <a:spcPct val="20000"/>
              </a:spcBef>
              <a:buChar char="»"/>
              <a:defRPr sz="2000">
                <a:solidFill>
                  <a:schemeClr val="tx1"/>
                </a:solidFill>
                <a:latin typeface="Times New Roman" pitchFamily="18" charset="0"/>
              </a:defRPr>
            </a:lvl5pPr>
            <a:lvl6pPr marL="2514600" indent="-228600" defTabSz="1895475" eaLnBrk="0" fontAlgn="base" hangingPunct="0">
              <a:spcBef>
                <a:spcPct val="20000"/>
              </a:spcBef>
              <a:spcAft>
                <a:spcPct val="0"/>
              </a:spcAft>
              <a:buChar char="»"/>
              <a:defRPr sz="2000">
                <a:solidFill>
                  <a:schemeClr val="tx1"/>
                </a:solidFill>
                <a:latin typeface="Times New Roman" pitchFamily="18" charset="0"/>
              </a:defRPr>
            </a:lvl6pPr>
            <a:lvl7pPr marL="2971800" indent="-228600" defTabSz="1895475" eaLnBrk="0" fontAlgn="base" hangingPunct="0">
              <a:spcBef>
                <a:spcPct val="20000"/>
              </a:spcBef>
              <a:spcAft>
                <a:spcPct val="0"/>
              </a:spcAft>
              <a:buChar char="»"/>
              <a:defRPr sz="2000">
                <a:solidFill>
                  <a:schemeClr val="tx1"/>
                </a:solidFill>
                <a:latin typeface="Times New Roman" pitchFamily="18" charset="0"/>
              </a:defRPr>
            </a:lvl7pPr>
            <a:lvl8pPr marL="3429000" indent="-228600" defTabSz="1895475" eaLnBrk="0" fontAlgn="base" hangingPunct="0">
              <a:spcBef>
                <a:spcPct val="20000"/>
              </a:spcBef>
              <a:spcAft>
                <a:spcPct val="0"/>
              </a:spcAft>
              <a:buChar char="»"/>
              <a:defRPr sz="2000">
                <a:solidFill>
                  <a:schemeClr val="tx1"/>
                </a:solidFill>
                <a:latin typeface="Times New Roman" pitchFamily="18" charset="0"/>
              </a:defRPr>
            </a:lvl8pPr>
            <a:lvl9pPr marL="3886200" indent="-228600" defTabSz="1895475"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25</a:t>
            </a:r>
          </a:p>
        </p:txBody>
      </p:sp>
      <p:sp>
        <p:nvSpPr>
          <p:cNvPr id="57383" name="Rectangle 241"/>
          <p:cNvSpPr>
            <a:spLocks noChangeArrowheads="1"/>
          </p:cNvSpPr>
          <p:nvPr/>
        </p:nvSpPr>
        <p:spPr bwMode="auto">
          <a:xfrm>
            <a:off x="148945" y="2023033"/>
            <a:ext cx="317500" cy="42703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84" name="Line 246"/>
          <p:cNvSpPr>
            <a:spLocks noChangeShapeType="1"/>
          </p:cNvSpPr>
          <p:nvPr/>
        </p:nvSpPr>
        <p:spPr bwMode="auto">
          <a:xfrm flipV="1">
            <a:off x="2152370" y="1575993"/>
            <a:ext cx="244475" cy="542925"/>
          </a:xfrm>
          <a:prstGeom prst="line">
            <a:avLst/>
          </a:prstGeom>
          <a:noFill/>
          <a:ln w="127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85" name="Line 247"/>
          <p:cNvSpPr>
            <a:spLocks noChangeShapeType="1"/>
          </p:cNvSpPr>
          <p:nvPr/>
        </p:nvSpPr>
        <p:spPr bwMode="auto">
          <a:xfrm flipV="1">
            <a:off x="2427007" y="948460"/>
            <a:ext cx="203200" cy="635000"/>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86" name="Line 248"/>
          <p:cNvSpPr>
            <a:spLocks noChangeShapeType="1"/>
          </p:cNvSpPr>
          <p:nvPr/>
        </p:nvSpPr>
        <p:spPr bwMode="auto">
          <a:xfrm>
            <a:off x="2617507" y="948931"/>
            <a:ext cx="24447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87" name="Line 275"/>
          <p:cNvSpPr>
            <a:spLocks noChangeShapeType="1"/>
          </p:cNvSpPr>
          <p:nvPr/>
        </p:nvSpPr>
        <p:spPr bwMode="auto">
          <a:xfrm flipV="1">
            <a:off x="2293657" y="945756"/>
            <a:ext cx="0" cy="989012"/>
          </a:xfrm>
          <a:prstGeom prst="line">
            <a:avLst/>
          </a:prstGeom>
          <a:noFill/>
          <a:ln w="1270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88" name="Rectangle 311"/>
          <p:cNvSpPr>
            <a:spLocks noChangeArrowheads="1"/>
          </p:cNvSpPr>
          <p:nvPr/>
        </p:nvSpPr>
        <p:spPr bwMode="auto">
          <a:xfrm>
            <a:off x="3849407" y="790753"/>
            <a:ext cx="884858"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a:latin typeface="Calibri" pitchFamily="34" charset="0"/>
              </a:rPr>
              <a:t>A     B   </a:t>
            </a:r>
            <a:r>
              <a:rPr lang="fr-FR" altLang="fr-FR" sz="1400" dirty="0" smtClean="0">
                <a:latin typeface="Calibri" pitchFamily="34" charset="0"/>
              </a:rPr>
              <a:t>  </a:t>
            </a:r>
            <a:r>
              <a:rPr lang="fr-FR" altLang="fr-FR" sz="1400" dirty="0">
                <a:latin typeface="Calibri" pitchFamily="34" charset="0"/>
              </a:rPr>
              <a:t>C</a:t>
            </a:r>
          </a:p>
        </p:txBody>
      </p:sp>
      <p:sp>
        <p:nvSpPr>
          <p:cNvPr id="57389" name="Rectangle 312"/>
          <p:cNvSpPr>
            <a:spLocks noChangeArrowheads="1"/>
          </p:cNvSpPr>
          <p:nvPr/>
        </p:nvSpPr>
        <p:spPr bwMode="auto">
          <a:xfrm>
            <a:off x="3163607" y="790975"/>
            <a:ext cx="6064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Symbol" pitchFamily="18" charset="2"/>
              </a:rPr>
              <a:t>Æ </a:t>
            </a:r>
            <a:r>
              <a:rPr lang="fr-FR" altLang="fr-FR" sz="1400">
                <a:latin typeface="Calibri" pitchFamily="34" charset="0"/>
              </a:rPr>
              <a:t>0,2</a:t>
            </a:r>
          </a:p>
        </p:txBody>
      </p:sp>
      <p:sp>
        <p:nvSpPr>
          <p:cNvPr id="57390" name="Line 314"/>
          <p:cNvSpPr>
            <a:spLocks noChangeShapeType="1"/>
          </p:cNvSpPr>
          <p:nvPr/>
        </p:nvSpPr>
        <p:spPr bwMode="auto">
          <a:xfrm>
            <a:off x="3179482" y="791768"/>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91" name="Line 315"/>
          <p:cNvSpPr>
            <a:spLocks noChangeShapeType="1"/>
          </p:cNvSpPr>
          <p:nvPr/>
        </p:nvSpPr>
        <p:spPr bwMode="auto">
          <a:xfrm>
            <a:off x="3865282" y="791768"/>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92" name="Line 316"/>
          <p:cNvSpPr>
            <a:spLocks noChangeShapeType="1"/>
          </p:cNvSpPr>
          <p:nvPr/>
        </p:nvSpPr>
        <p:spPr bwMode="auto">
          <a:xfrm>
            <a:off x="4170082" y="791768"/>
            <a:ext cx="0" cy="30638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7393" name="Group 317"/>
          <p:cNvGrpSpPr>
            <a:grpSpLocks/>
          </p:cNvGrpSpPr>
          <p:nvPr/>
        </p:nvGrpSpPr>
        <p:grpSpPr bwMode="auto">
          <a:xfrm>
            <a:off x="2935007" y="848918"/>
            <a:ext cx="190500" cy="192088"/>
            <a:chOff x="4360" y="1124"/>
            <a:chExt cx="120" cy="120"/>
          </a:xfrm>
        </p:grpSpPr>
        <p:sp>
          <p:nvSpPr>
            <p:cNvPr id="57424" name="Oval 31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425" name="Line 31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26" name="Line 32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57395" name="Group 225"/>
          <p:cNvGrpSpPr>
            <a:grpSpLocks/>
          </p:cNvGrpSpPr>
          <p:nvPr/>
        </p:nvGrpSpPr>
        <p:grpSpPr bwMode="auto">
          <a:xfrm>
            <a:off x="4657635" y="822725"/>
            <a:ext cx="254000" cy="244475"/>
            <a:chOff x="3480" y="2031"/>
            <a:chExt cx="160" cy="154"/>
          </a:xfrm>
        </p:grpSpPr>
        <p:sp>
          <p:nvSpPr>
            <p:cNvPr id="57420" name="Text Box 223"/>
            <p:cNvSpPr txBox="1">
              <a:spLocks noChangeArrowheads="1"/>
            </p:cNvSpPr>
            <p:nvPr/>
          </p:nvSpPr>
          <p:spPr bwMode="auto">
            <a:xfrm>
              <a:off x="3480" y="2031"/>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000">
                  <a:latin typeface="Calibri" pitchFamily="34" charset="0"/>
                </a:rPr>
                <a:t>L</a:t>
              </a:r>
            </a:p>
          </p:txBody>
        </p:sp>
        <p:sp>
          <p:nvSpPr>
            <p:cNvPr id="57421" name="Oval 224"/>
            <p:cNvSpPr>
              <a:spLocks noChangeArrowheads="1"/>
            </p:cNvSpPr>
            <p:nvPr/>
          </p:nvSpPr>
          <p:spPr bwMode="auto">
            <a:xfrm>
              <a:off x="3494" y="2052"/>
              <a:ext cx="124" cy="124"/>
            </a:xfrm>
            <a:prstGeom prst="ellipse">
              <a:avLst/>
            </a:prstGeom>
            <a:noFill/>
            <a:ln w="12700">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sp>
        <p:nvSpPr>
          <p:cNvPr id="57396" name="Rectangle 268"/>
          <p:cNvSpPr>
            <a:spLocks noChangeArrowheads="1"/>
          </p:cNvSpPr>
          <p:nvPr/>
        </p:nvSpPr>
        <p:spPr bwMode="auto">
          <a:xfrm>
            <a:off x="3655002" y="3066656"/>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397" name="Line 269"/>
          <p:cNvSpPr>
            <a:spLocks noChangeShapeType="1"/>
          </p:cNvSpPr>
          <p:nvPr/>
        </p:nvSpPr>
        <p:spPr bwMode="auto">
          <a:xfrm flipV="1">
            <a:off x="3801052" y="2901556"/>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398" name="Freeform 270"/>
          <p:cNvSpPr>
            <a:spLocks/>
          </p:cNvSpPr>
          <p:nvPr/>
        </p:nvSpPr>
        <p:spPr bwMode="auto">
          <a:xfrm>
            <a:off x="3724058" y="2896793"/>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7399" name="Rectangle 271"/>
          <p:cNvSpPr>
            <a:spLocks noChangeArrowheads="1"/>
          </p:cNvSpPr>
          <p:nvPr/>
        </p:nvSpPr>
        <p:spPr bwMode="auto">
          <a:xfrm>
            <a:off x="3644683" y="3060306"/>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Calibri" pitchFamily="34" charset="0"/>
              </a:rPr>
              <a:t>C</a:t>
            </a:r>
          </a:p>
        </p:txBody>
      </p:sp>
      <p:sp>
        <p:nvSpPr>
          <p:cNvPr id="57400" name="Line 168"/>
          <p:cNvSpPr>
            <a:spLocks noChangeShapeType="1"/>
          </p:cNvSpPr>
          <p:nvPr/>
        </p:nvSpPr>
        <p:spPr bwMode="auto">
          <a:xfrm flipV="1">
            <a:off x="3150907" y="2431656"/>
            <a:ext cx="0" cy="519112"/>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1" name="Rectangle 1"/>
          <p:cNvSpPr>
            <a:spLocks noChangeArrowheads="1"/>
          </p:cNvSpPr>
          <p:nvPr/>
        </p:nvSpPr>
        <p:spPr bwMode="auto">
          <a:xfrm>
            <a:off x="2846107" y="2487218"/>
            <a:ext cx="303213" cy="407988"/>
          </a:xfrm>
          <a:prstGeom prst="rect">
            <a:avLst/>
          </a:prstGeom>
          <a:solidFill>
            <a:schemeClr val="bg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latin typeface="Arial" charset="0"/>
            </a:endParaRPr>
          </a:p>
        </p:txBody>
      </p:sp>
      <p:sp>
        <p:nvSpPr>
          <p:cNvPr id="57402" name="Line 155"/>
          <p:cNvSpPr>
            <a:spLocks noChangeShapeType="1"/>
          </p:cNvSpPr>
          <p:nvPr/>
        </p:nvSpPr>
        <p:spPr bwMode="auto">
          <a:xfrm>
            <a:off x="477557" y="2696768"/>
            <a:ext cx="2908300" cy="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3" name="Line 166"/>
          <p:cNvSpPr>
            <a:spLocks noChangeShapeType="1"/>
          </p:cNvSpPr>
          <p:nvPr/>
        </p:nvSpPr>
        <p:spPr bwMode="auto">
          <a:xfrm flipV="1">
            <a:off x="2995332" y="2431656"/>
            <a:ext cx="0" cy="1271587"/>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4" name="Line 231"/>
          <p:cNvSpPr>
            <a:spLocks noChangeShapeType="1"/>
          </p:cNvSpPr>
          <p:nvPr/>
        </p:nvSpPr>
        <p:spPr bwMode="auto">
          <a:xfrm flipV="1">
            <a:off x="2995332" y="2934893"/>
            <a:ext cx="0" cy="7683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5" name="Line 167"/>
          <p:cNvSpPr>
            <a:spLocks noChangeShapeType="1"/>
          </p:cNvSpPr>
          <p:nvPr/>
        </p:nvSpPr>
        <p:spPr bwMode="auto">
          <a:xfrm flipV="1">
            <a:off x="2846107" y="2450706"/>
            <a:ext cx="0" cy="520700"/>
          </a:xfrm>
          <a:prstGeom prst="line">
            <a:avLst/>
          </a:prstGeom>
          <a:noFill/>
          <a:ln w="12700">
            <a:solidFill>
              <a:schemeClr val="tx1"/>
            </a:solidFill>
            <a:prstDash val="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6" name="Line 164"/>
          <p:cNvSpPr>
            <a:spLocks noChangeShapeType="1"/>
          </p:cNvSpPr>
          <p:nvPr/>
        </p:nvSpPr>
        <p:spPr bwMode="auto">
          <a:xfrm>
            <a:off x="2819120" y="2487218"/>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7" name="Line 165"/>
          <p:cNvSpPr>
            <a:spLocks noChangeShapeType="1"/>
          </p:cNvSpPr>
          <p:nvPr/>
        </p:nvSpPr>
        <p:spPr bwMode="auto">
          <a:xfrm>
            <a:off x="2825470" y="2895206"/>
            <a:ext cx="330200" cy="0"/>
          </a:xfrm>
          <a:prstGeom prst="line">
            <a:avLst/>
          </a:prstGeom>
          <a:noFill/>
          <a:ln w="254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8" name="Line 316"/>
          <p:cNvSpPr>
            <a:spLocks noChangeShapeType="1"/>
          </p:cNvSpPr>
          <p:nvPr/>
        </p:nvSpPr>
        <p:spPr bwMode="auto">
          <a:xfrm>
            <a:off x="4435385" y="791769"/>
            <a:ext cx="0" cy="30638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7409" name="Rectangle 153"/>
          <p:cNvSpPr>
            <a:spLocks noChangeArrowheads="1"/>
          </p:cNvSpPr>
          <p:nvPr/>
        </p:nvSpPr>
        <p:spPr bwMode="auto">
          <a:xfrm>
            <a:off x="5637426" y="1239444"/>
            <a:ext cx="2827337" cy="1839912"/>
          </a:xfrm>
          <a:prstGeom prst="rect">
            <a:avLst/>
          </a:prstGeom>
          <a:solidFill>
            <a:srgbClr val="FFFF99"/>
          </a:solidFill>
          <a:ln w="254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57410" name="Oval 154"/>
          <p:cNvSpPr>
            <a:spLocks noChangeArrowheads="1"/>
          </p:cNvSpPr>
          <p:nvPr/>
        </p:nvSpPr>
        <p:spPr bwMode="auto">
          <a:xfrm>
            <a:off x="5869201" y="2236394"/>
            <a:ext cx="579437" cy="57785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2" name="Forme libre 1"/>
          <p:cNvSpPr/>
          <p:nvPr/>
        </p:nvSpPr>
        <p:spPr>
          <a:xfrm rot="445927">
            <a:off x="7275726" y="2271319"/>
            <a:ext cx="960437" cy="511175"/>
          </a:xfrm>
          <a:custGeom>
            <a:avLst/>
            <a:gdLst>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56371 w 3065150"/>
              <a:gd name="connsiteY12" fmla="*/ 1414185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0489"/>
              <a:gd name="connsiteX1" fmla="*/ 1150730 w 3065150"/>
              <a:gd name="connsiteY1" fmla="*/ 24772 h 1420489"/>
              <a:gd name="connsiteX2" fmla="*/ 1447613 w 3065150"/>
              <a:gd name="connsiteY2" fmla="*/ 84149 h 1420489"/>
              <a:gd name="connsiteX3" fmla="*/ 2005753 w 3065150"/>
              <a:gd name="connsiteY3" fmla="*/ 36648 h 1420489"/>
              <a:gd name="connsiteX4" fmla="*/ 2421389 w 3065150"/>
              <a:gd name="connsiteY4" fmla="*/ 1022 h 1420489"/>
              <a:gd name="connsiteX5" fmla="*/ 2670771 w 3065150"/>
              <a:gd name="connsiteY5" fmla="*/ 24772 h 1420489"/>
              <a:gd name="connsiteX6" fmla="*/ 2860776 w 3065150"/>
              <a:gd name="connsiteY6" fmla="*/ 167276 h 1420489"/>
              <a:gd name="connsiteX7" fmla="*/ 3038906 w 3065150"/>
              <a:gd name="connsiteY7" fmla="*/ 369157 h 1420489"/>
              <a:gd name="connsiteX8" fmla="*/ 3062657 w 3065150"/>
              <a:gd name="connsiteY8" fmla="*/ 784793 h 1420489"/>
              <a:gd name="connsiteX9" fmla="*/ 3038906 w 3065150"/>
              <a:gd name="connsiteY9" fmla="*/ 998549 h 1420489"/>
              <a:gd name="connsiteX10" fmla="*/ 2837026 w 3065150"/>
              <a:gd name="connsiteY10" fmla="*/ 1307307 h 1420489"/>
              <a:gd name="connsiteX11" fmla="*/ 2516392 w 3065150"/>
              <a:gd name="connsiteY11" fmla="*/ 1378559 h 1420489"/>
              <a:gd name="connsiteX12" fmla="*/ 1739215 w 3065150"/>
              <a:gd name="connsiteY12" fmla="*/ 1364937 h 1420489"/>
              <a:gd name="connsiteX13" fmla="*/ 1293233 w 3065150"/>
              <a:gd name="connsiteY13" fmla="*/ 1414185 h 1420489"/>
              <a:gd name="connsiteX14" fmla="*/ 699467 w 3065150"/>
              <a:gd name="connsiteY14" fmla="*/ 1414185 h 1420489"/>
              <a:gd name="connsiteX15" fmla="*/ 402584 w 3065150"/>
              <a:gd name="connsiteY15" fmla="*/ 1402310 h 1420489"/>
              <a:gd name="connsiteX16" fmla="*/ 117576 w 3065150"/>
              <a:gd name="connsiteY16" fmla="*/ 1212305 h 1420489"/>
              <a:gd name="connsiteX17" fmla="*/ 10698 w 3065150"/>
              <a:gd name="connsiteY17" fmla="*/ 867920 h 1420489"/>
              <a:gd name="connsiteX18" fmla="*/ 22574 w 3065150"/>
              <a:gd name="connsiteY18" fmla="*/ 642289 h 1420489"/>
              <a:gd name="connsiteX19" fmla="*/ 176953 w 3065150"/>
              <a:gd name="connsiteY19" fmla="*/ 404783 h 1420489"/>
              <a:gd name="connsiteX20" fmla="*/ 366958 w 3065150"/>
              <a:gd name="connsiteY20" fmla="*/ 214778 h 1420489"/>
              <a:gd name="connsiteX21" fmla="*/ 604465 w 3065150"/>
              <a:gd name="connsiteY21" fmla="*/ 48523 h 1420489"/>
              <a:gd name="connsiteX0" fmla="*/ 604465 w 3065150"/>
              <a:gd name="connsiteY0" fmla="*/ 48523 h 1427404"/>
              <a:gd name="connsiteX1" fmla="*/ 1150730 w 3065150"/>
              <a:gd name="connsiteY1" fmla="*/ 24772 h 1427404"/>
              <a:gd name="connsiteX2" fmla="*/ 1447613 w 3065150"/>
              <a:gd name="connsiteY2" fmla="*/ 84149 h 1427404"/>
              <a:gd name="connsiteX3" fmla="*/ 2005753 w 3065150"/>
              <a:gd name="connsiteY3" fmla="*/ 36648 h 1427404"/>
              <a:gd name="connsiteX4" fmla="*/ 2421389 w 3065150"/>
              <a:gd name="connsiteY4" fmla="*/ 1022 h 1427404"/>
              <a:gd name="connsiteX5" fmla="*/ 2670771 w 3065150"/>
              <a:gd name="connsiteY5" fmla="*/ 24772 h 1427404"/>
              <a:gd name="connsiteX6" fmla="*/ 2860776 w 3065150"/>
              <a:gd name="connsiteY6" fmla="*/ 167276 h 1427404"/>
              <a:gd name="connsiteX7" fmla="*/ 3038906 w 3065150"/>
              <a:gd name="connsiteY7" fmla="*/ 369157 h 1427404"/>
              <a:gd name="connsiteX8" fmla="*/ 3062657 w 3065150"/>
              <a:gd name="connsiteY8" fmla="*/ 784793 h 1427404"/>
              <a:gd name="connsiteX9" fmla="*/ 3038906 w 3065150"/>
              <a:gd name="connsiteY9" fmla="*/ 998549 h 1427404"/>
              <a:gd name="connsiteX10" fmla="*/ 2837026 w 3065150"/>
              <a:gd name="connsiteY10" fmla="*/ 1307307 h 1427404"/>
              <a:gd name="connsiteX11" fmla="*/ 2516392 w 3065150"/>
              <a:gd name="connsiteY11" fmla="*/ 1378559 h 1427404"/>
              <a:gd name="connsiteX12" fmla="*/ 1739215 w 3065150"/>
              <a:gd name="connsiteY12" fmla="*/ 1364937 h 1427404"/>
              <a:gd name="connsiteX13" fmla="*/ 1173140 w 3065150"/>
              <a:gd name="connsiteY13" fmla="*/ 1299274 h 1427404"/>
              <a:gd name="connsiteX14" fmla="*/ 699467 w 3065150"/>
              <a:gd name="connsiteY14" fmla="*/ 1414185 h 1427404"/>
              <a:gd name="connsiteX15" fmla="*/ 402584 w 3065150"/>
              <a:gd name="connsiteY15" fmla="*/ 1402310 h 1427404"/>
              <a:gd name="connsiteX16" fmla="*/ 117576 w 3065150"/>
              <a:gd name="connsiteY16" fmla="*/ 1212305 h 1427404"/>
              <a:gd name="connsiteX17" fmla="*/ 10698 w 3065150"/>
              <a:gd name="connsiteY17" fmla="*/ 867920 h 1427404"/>
              <a:gd name="connsiteX18" fmla="*/ 22574 w 3065150"/>
              <a:gd name="connsiteY18" fmla="*/ 642289 h 1427404"/>
              <a:gd name="connsiteX19" fmla="*/ 176953 w 3065150"/>
              <a:gd name="connsiteY19" fmla="*/ 404783 h 1427404"/>
              <a:gd name="connsiteX20" fmla="*/ 366958 w 3065150"/>
              <a:gd name="connsiteY20" fmla="*/ 214778 h 1427404"/>
              <a:gd name="connsiteX21" fmla="*/ 604465 w 3065150"/>
              <a:gd name="connsiteY21" fmla="*/ 48523 h 1427404"/>
              <a:gd name="connsiteX0" fmla="*/ 604465 w 3065150"/>
              <a:gd name="connsiteY0" fmla="*/ 48523 h 1560256"/>
              <a:gd name="connsiteX1" fmla="*/ 1150730 w 3065150"/>
              <a:gd name="connsiteY1" fmla="*/ 24772 h 1560256"/>
              <a:gd name="connsiteX2" fmla="*/ 1447613 w 3065150"/>
              <a:gd name="connsiteY2" fmla="*/ 84149 h 1560256"/>
              <a:gd name="connsiteX3" fmla="*/ 2005753 w 3065150"/>
              <a:gd name="connsiteY3" fmla="*/ 36648 h 1560256"/>
              <a:gd name="connsiteX4" fmla="*/ 2421389 w 3065150"/>
              <a:gd name="connsiteY4" fmla="*/ 1022 h 1560256"/>
              <a:gd name="connsiteX5" fmla="*/ 2670771 w 3065150"/>
              <a:gd name="connsiteY5" fmla="*/ 24772 h 1560256"/>
              <a:gd name="connsiteX6" fmla="*/ 2860776 w 3065150"/>
              <a:gd name="connsiteY6" fmla="*/ 167276 h 1560256"/>
              <a:gd name="connsiteX7" fmla="*/ 3038906 w 3065150"/>
              <a:gd name="connsiteY7" fmla="*/ 369157 h 1560256"/>
              <a:gd name="connsiteX8" fmla="*/ 3062657 w 3065150"/>
              <a:gd name="connsiteY8" fmla="*/ 784793 h 1560256"/>
              <a:gd name="connsiteX9" fmla="*/ 3038906 w 3065150"/>
              <a:gd name="connsiteY9" fmla="*/ 998549 h 1560256"/>
              <a:gd name="connsiteX10" fmla="*/ 2837026 w 3065150"/>
              <a:gd name="connsiteY10" fmla="*/ 1307307 h 1560256"/>
              <a:gd name="connsiteX11" fmla="*/ 2516392 w 3065150"/>
              <a:gd name="connsiteY11" fmla="*/ 1378559 h 1560256"/>
              <a:gd name="connsiteX12" fmla="*/ 1739215 w 3065150"/>
              <a:gd name="connsiteY12" fmla="*/ 1364937 h 1560256"/>
              <a:gd name="connsiteX13" fmla="*/ 1132296 w 3065150"/>
              <a:gd name="connsiteY13" fmla="*/ 1559878 h 1560256"/>
              <a:gd name="connsiteX14" fmla="*/ 699467 w 3065150"/>
              <a:gd name="connsiteY14" fmla="*/ 1414185 h 1560256"/>
              <a:gd name="connsiteX15" fmla="*/ 402584 w 3065150"/>
              <a:gd name="connsiteY15" fmla="*/ 1402310 h 1560256"/>
              <a:gd name="connsiteX16" fmla="*/ 117576 w 3065150"/>
              <a:gd name="connsiteY16" fmla="*/ 1212305 h 1560256"/>
              <a:gd name="connsiteX17" fmla="*/ 10698 w 3065150"/>
              <a:gd name="connsiteY17" fmla="*/ 867920 h 1560256"/>
              <a:gd name="connsiteX18" fmla="*/ 22574 w 3065150"/>
              <a:gd name="connsiteY18" fmla="*/ 642289 h 1560256"/>
              <a:gd name="connsiteX19" fmla="*/ 176953 w 3065150"/>
              <a:gd name="connsiteY19" fmla="*/ 404783 h 1560256"/>
              <a:gd name="connsiteX20" fmla="*/ 366958 w 3065150"/>
              <a:gd name="connsiteY20" fmla="*/ 214778 h 1560256"/>
              <a:gd name="connsiteX21" fmla="*/ 604465 w 3065150"/>
              <a:gd name="connsiteY21" fmla="*/ 48523 h 15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5150" h="1560256">
                <a:moveTo>
                  <a:pt x="604465" y="48523"/>
                </a:moveTo>
                <a:cubicBezTo>
                  <a:pt x="735094" y="16855"/>
                  <a:pt x="1010205" y="18834"/>
                  <a:pt x="1150730" y="24772"/>
                </a:cubicBezTo>
                <a:cubicBezTo>
                  <a:pt x="1291255" y="30710"/>
                  <a:pt x="1305109" y="82170"/>
                  <a:pt x="1447613" y="84149"/>
                </a:cubicBezTo>
                <a:cubicBezTo>
                  <a:pt x="1590117" y="86128"/>
                  <a:pt x="2005753" y="36648"/>
                  <a:pt x="2005753" y="36648"/>
                </a:cubicBezTo>
                <a:cubicBezTo>
                  <a:pt x="2168049" y="22794"/>
                  <a:pt x="2310553" y="3001"/>
                  <a:pt x="2421389" y="1022"/>
                </a:cubicBezTo>
                <a:cubicBezTo>
                  <a:pt x="2532225" y="-957"/>
                  <a:pt x="2597540" y="-2937"/>
                  <a:pt x="2670771" y="24772"/>
                </a:cubicBezTo>
                <a:cubicBezTo>
                  <a:pt x="2744002" y="52481"/>
                  <a:pt x="2799420" y="109879"/>
                  <a:pt x="2860776" y="167276"/>
                </a:cubicBezTo>
                <a:cubicBezTo>
                  <a:pt x="2922132" y="224673"/>
                  <a:pt x="3005259" y="266237"/>
                  <a:pt x="3038906" y="369157"/>
                </a:cubicBezTo>
                <a:cubicBezTo>
                  <a:pt x="3072553" y="472077"/>
                  <a:pt x="3062657" y="679894"/>
                  <a:pt x="3062657" y="784793"/>
                </a:cubicBezTo>
                <a:cubicBezTo>
                  <a:pt x="3062657" y="889692"/>
                  <a:pt x="3076511" y="911463"/>
                  <a:pt x="3038906" y="998549"/>
                </a:cubicBezTo>
                <a:cubicBezTo>
                  <a:pt x="3001301" y="1085635"/>
                  <a:pt x="2924112" y="1243972"/>
                  <a:pt x="2837026" y="1307307"/>
                </a:cubicBezTo>
                <a:cubicBezTo>
                  <a:pt x="2749940" y="1370642"/>
                  <a:pt x="2699361" y="1368954"/>
                  <a:pt x="2516392" y="1378559"/>
                </a:cubicBezTo>
                <a:cubicBezTo>
                  <a:pt x="2333424" y="1388164"/>
                  <a:pt x="1969898" y="1334717"/>
                  <a:pt x="1739215" y="1364937"/>
                </a:cubicBezTo>
                <a:cubicBezTo>
                  <a:pt x="1508532" y="1395157"/>
                  <a:pt x="1305587" y="1551670"/>
                  <a:pt x="1132296" y="1559878"/>
                </a:cubicBezTo>
                <a:cubicBezTo>
                  <a:pt x="959005" y="1568086"/>
                  <a:pt x="821086" y="1440446"/>
                  <a:pt x="699467" y="1414185"/>
                </a:cubicBezTo>
                <a:cubicBezTo>
                  <a:pt x="577848" y="1387924"/>
                  <a:pt x="499566" y="1435957"/>
                  <a:pt x="402584" y="1402310"/>
                </a:cubicBezTo>
                <a:cubicBezTo>
                  <a:pt x="305602" y="1368663"/>
                  <a:pt x="182890" y="1301370"/>
                  <a:pt x="117576" y="1212305"/>
                </a:cubicBezTo>
                <a:cubicBezTo>
                  <a:pt x="52262" y="1123240"/>
                  <a:pt x="26532" y="962923"/>
                  <a:pt x="10698" y="867920"/>
                </a:cubicBezTo>
                <a:cubicBezTo>
                  <a:pt x="-5136" y="772917"/>
                  <a:pt x="-5135" y="719478"/>
                  <a:pt x="22574" y="642289"/>
                </a:cubicBezTo>
                <a:cubicBezTo>
                  <a:pt x="50283" y="565100"/>
                  <a:pt x="119556" y="476035"/>
                  <a:pt x="176953" y="404783"/>
                </a:cubicBezTo>
                <a:cubicBezTo>
                  <a:pt x="234350" y="333531"/>
                  <a:pt x="297685" y="268217"/>
                  <a:pt x="366958" y="214778"/>
                </a:cubicBezTo>
                <a:cubicBezTo>
                  <a:pt x="436231" y="161339"/>
                  <a:pt x="473836" y="80191"/>
                  <a:pt x="604465" y="48523"/>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4" name="Connecteur droit 3"/>
          <p:cNvCxnSpPr/>
          <p:nvPr/>
        </p:nvCxnSpPr>
        <p:spPr>
          <a:xfrm flipV="1">
            <a:off x="7221751" y="2214169"/>
            <a:ext cx="1100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413" name="Oval 181"/>
          <p:cNvSpPr>
            <a:spLocks noChangeArrowheads="1"/>
          </p:cNvSpPr>
          <p:nvPr/>
        </p:nvSpPr>
        <p:spPr bwMode="auto">
          <a:xfrm>
            <a:off x="6842338" y="1526781"/>
            <a:ext cx="633413" cy="633413"/>
          </a:xfrm>
          <a:prstGeom prst="ellipse">
            <a:avLst/>
          </a:prstGeom>
          <a:solidFill>
            <a:schemeClr val="bg1"/>
          </a:solidFill>
          <a:ln w="25400">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99" name="Connecteur droit 98"/>
          <p:cNvCxnSpPr/>
          <p:nvPr/>
        </p:nvCxnSpPr>
        <p:spPr>
          <a:xfrm flipV="1">
            <a:off x="7255088" y="2795194"/>
            <a:ext cx="11001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orme libre 8"/>
          <p:cNvSpPr/>
          <p:nvPr/>
        </p:nvSpPr>
        <p:spPr>
          <a:xfrm>
            <a:off x="5891426" y="2263381"/>
            <a:ext cx="525462" cy="539750"/>
          </a:xfrm>
          <a:custGeom>
            <a:avLst/>
            <a:gdLst>
              <a:gd name="connsiteX0" fmla="*/ 154480 w 618490"/>
              <a:gd name="connsiteY0" fmla="*/ 41783 h 544668"/>
              <a:gd name="connsiteX1" fmla="*/ 101 w 618490"/>
              <a:gd name="connsiteY1" fmla="*/ 362417 h 544668"/>
              <a:gd name="connsiteX2" fmla="*/ 178231 w 618490"/>
              <a:gd name="connsiteY2" fmla="*/ 528671 h 544668"/>
              <a:gd name="connsiteX3" fmla="*/ 403862 w 618490"/>
              <a:gd name="connsiteY3" fmla="*/ 528671 h 544668"/>
              <a:gd name="connsiteX4" fmla="*/ 546366 w 618490"/>
              <a:gd name="connsiteY4" fmla="*/ 445544 h 544668"/>
              <a:gd name="connsiteX5" fmla="*/ 617618 w 618490"/>
              <a:gd name="connsiteY5" fmla="*/ 231788 h 544668"/>
              <a:gd name="connsiteX6" fmla="*/ 581992 w 618490"/>
              <a:gd name="connsiteY6" fmla="*/ 89284 h 544668"/>
              <a:gd name="connsiteX7" fmla="*/ 522615 w 618490"/>
              <a:gd name="connsiteY7" fmla="*/ 6157 h 544668"/>
              <a:gd name="connsiteX8" fmla="*/ 391987 w 618490"/>
              <a:gd name="connsiteY8" fmla="*/ 6157 h 544668"/>
              <a:gd name="connsiteX9" fmla="*/ 273233 w 618490"/>
              <a:gd name="connsiteY9" fmla="*/ 6157 h 544668"/>
              <a:gd name="connsiteX10" fmla="*/ 154480 w 618490"/>
              <a:gd name="connsiteY10" fmla="*/ 41783 h 544668"/>
              <a:gd name="connsiteX0" fmla="*/ 154480 w 618490"/>
              <a:gd name="connsiteY0" fmla="*/ 38266 h 541151"/>
              <a:gd name="connsiteX1" fmla="*/ 101 w 618490"/>
              <a:gd name="connsiteY1" fmla="*/ 358900 h 541151"/>
              <a:gd name="connsiteX2" fmla="*/ 178231 w 618490"/>
              <a:gd name="connsiteY2" fmla="*/ 525154 h 541151"/>
              <a:gd name="connsiteX3" fmla="*/ 403862 w 618490"/>
              <a:gd name="connsiteY3" fmla="*/ 525154 h 541151"/>
              <a:gd name="connsiteX4" fmla="*/ 546366 w 618490"/>
              <a:gd name="connsiteY4" fmla="*/ 442027 h 541151"/>
              <a:gd name="connsiteX5" fmla="*/ 617618 w 618490"/>
              <a:gd name="connsiteY5" fmla="*/ 228271 h 541151"/>
              <a:gd name="connsiteX6" fmla="*/ 581992 w 618490"/>
              <a:gd name="connsiteY6" fmla="*/ 85767 h 541151"/>
              <a:gd name="connsiteX7" fmla="*/ 522615 w 618490"/>
              <a:gd name="connsiteY7" fmla="*/ 50261 h 541151"/>
              <a:gd name="connsiteX8" fmla="*/ 391987 w 618490"/>
              <a:gd name="connsiteY8" fmla="*/ 2640 h 541151"/>
              <a:gd name="connsiteX9" fmla="*/ 273233 w 618490"/>
              <a:gd name="connsiteY9" fmla="*/ 2640 h 541151"/>
              <a:gd name="connsiteX10" fmla="*/ 154480 w 618490"/>
              <a:gd name="connsiteY10" fmla="*/ 38266 h 541151"/>
              <a:gd name="connsiteX0" fmla="*/ 163202 w 627212"/>
              <a:gd name="connsiteY0" fmla="*/ 38266 h 541151"/>
              <a:gd name="connsiteX1" fmla="*/ 41155 w 627212"/>
              <a:gd name="connsiteY1" fmla="*/ 180104 h 541151"/>
              <a:gd name="connsiteX2" fmla="*/ 8823 w 627212"/>
              <a:gd name="connsiteY2" fmla="*/ 358900 h 541151"/>
              <a:gd name="connsiteX3" fmla="*/ 186953 w 627212"/>
              <a:gd name="connsiteY3" fmla="*/ 525154 h 541151"/>
              <a:gd name="connsiteX4" fmla="*/ 412584 w 627212"/>
              <a:gd name="connsiteY4" fmla="*/ 525154 h 541151"/>
              <a:gd name="connsiteX5" fmla="*/ 555088 w 627212"/>
              <a:gd name="connsiteY5" fmla="*/ 442027 h 541151"/>
              <a:gd name="connsiteX6" fmla="*/ 626340 w 627212"/>
              <a:gd name="connsiteY6" fmla="*/ 228271 h 541151"/>
              <a:gd name="connsiteX7" fmla="*/ 590714 w 627212"/>
              <a:gd name="connsiteY7" fmla="*/ 85767 h 541151"/>
              <a:gd name="connsiteX8" fmla="*/ 531337 w 627212"/>
              <a:gd name="connsiteY8" fmla="*/ 50261 h 541151"/>
              <a:gd name="connsiteX9" fmla="*/ 400709 w 627212"/>
              <a:gd name="connsiteY9" fmla="*/ 2640 h 541151"/>
              <a:gd name="connsiteX10" fmla="*/ 281955 w 627212"/>
              <a:gd name="connsiteY10" fmla="*/ 2640 h 541151"/>
              <a:gd name="connsiteX11" fmla="*/ 163202 w 627212"/>
              <a:gd name="connsiteY11" fmla="*/ 38266 h 541151"/>
              <a:gd name="connsiteX0" fmla="*/ 163202 w 646632"/>
              <a:gd name="connsiteY0" fmla="*/ 38266 h 541151"/>
              <a:gd name="connsiteX1" fmla="*/ 41155 w 646632"/>
              <a:gd name="connsiteY1" fmla="*/ 180104 h 541151"/>
              <a:gd name="connsiteX2" fmla="*/ 8823 w 646632"/>
              <a:gd name="connsiteY2" fmla="*/ 358900 h 541151"/>
              <a:gd name="connsiteX3" fmla="*/ 186953 w 646632"/>
              <a:gd name="connsiteY3" fmla="*/ 525154 h 541151"/>
              <a:gd name="connsiteX4" fmla="*/ 412584 w 646632"/>
              <a:gd name="connsiteY4" fmla="*/ 525154 h 541151"/>
              <a:gd name="connsiteX5" fmla="*/ 555088 w 646632"/>
              <a:gd name="connsiteY5" fmla="*/ 442027 h 541151"/>
              <a:gd name="connsiteX6" fmla="*/ 646065 w 646632"/>
              <a:gd name="connsiteY6" fmla="*/ 233632 h 541151"/>
              <a:gd name="connsiteX7" fmla="*/ 590714 w 646632"/>
              <a:gd name="connsiteY7" fmla="*/ 85767 h 541151"/>
              <a:gd name="connsiteX8" fmla="*/ 531337 w 646632"/>
              <a:gd name="connsiteY8" fmla="*/ 50261 h 541151"/>
              <a:gd name="connsiteX9" fmla="*/ 400709 w 646632"/>
              <a:gd name="connsiteY9" fmla="*/ 2640 h 541151"/>
              <a:gd name="connsiteX10" fmla="*/ 281955 w 646632"/>
              <a:gd name="connsiteY10" fmla="*/ 2640 h 541151"/>
              <a:gd name="connsiteX11" fmla="*/ 163202 w 646632"/>
              <a:gd name="connsiteY11" fmla="*/ 38266 h 54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632" h="541151">
                <a:moveTo>
                  <a:pt x="163202" y="38266"/>
                </a:moveTo>
                <a:cubicBezTo>
                  <a:pt x="123069" y="67843"/>
                  <a:pt x="66885" y="126665"/>
                  <a:pt x="41155" y="180104"/>
                </a:cubicBezTo>
                <a:cubicBezTo>
                  <a:pt x="15425" y="233543"/>
                  <a:pt x="-15477" y="301392"/>
                  <a:pt x="8823" y="358900"/>
                </a:cubicBezTo>
                <a:cubicBezTo>
                  <a:pt x="33123" y="416408"/>
                  <a:pt x="119659" y="497445"/>
                  <a:pt x="186953" y="525154"/>
                </a:cubicBezTo>
                <a:cubicBezTo>
                  <a:pt x="254247" y="552863"/>
                  <a:pt x="351228" y="539008"/>
                  <a:pt x="412584" y="525154"/>
                </a:cubicBezTo>
                <a:cubicBezTo>
                  <a:pt x="473940" y="511300"/>
                  <a:pt x="516175" y="490614"/>
                  <a:pt x="555088" y="442027"/>
                </a:cubicBezTo>
                <a:cubicBezTo>
                  <a:pt x="594001" y="393440"/>
                  <a:pt x="640127" y="293009"/>
                  <a:pt x="646065" y="233632"/>
                </a:cubicBezTo>
                <a:cubicBezTo>
                  <a:pt x="652003" y="174255"/>
                  <a:pt x="609835" y="116329"/>
                  <a:pt x="590714" y="85767"/>
                </a:cubicBezTo>
                <a:cubicBezTo>
                  <a:pt x="571593" y="55205"/>
                  <a:pt x="563005" y="64116"/>
                  <a:pt x="531337" y="50261"/>
                </a:cubicBezTo>
                <a:cubicBezTo>
                  <a:pt x="499669" y="36406"/>
                  <a:pt x="400709" y="2640"/>
                  <a:pt x="400709" y="2640"/>
                </a:cubicBezTo>
                <a:cubicBezTo>
                  <a:pt x="359145" y="2640"/>
                  <a:pt x="321540" y="-3298"/>
                  <a:pt x="281955" y="2640"/>
                </a:cubicBezTo>
                <a:cubicBezTo>
                  <a:pt x="242370" y="8578"/>
                  <a:pt x="203335" y="8689"/>
                  <a:pt x="163202" y="3826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178" name="Connecteur droit 177"/>
          <p:cNvCxnSpPr/>
          <p:nvPr/>
        </p:nvCxnSpPr>
        <p:spPr>
          <a:xfrm>
            <a:off x="6145426" y="2517381"/>
            <a:ext cx="2447925" cy="3175"/>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186" name="Connecteur droit 185"/>
          <p:cNvCxnSpPr/>
          <p:nvPr/>
        </p:nvCxnSpPr>
        <p:spPr>
          <a:xfrm flipV="1">
            <a:off x="6151776" y="1285481"/>
            <a:ext cx="0" cy="1476375"/>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sp>
        <p:nvSpPr>
          <p:cNvPr id="57418" name="ZoneTexte 11"/>
          <p:cNvSpPr txBox="1">
            <a:spLocks noChangeArrowheads="1"/>
          </p:cNvSpPr>
          <p:nvPr/>
        </p:nvSpPr>
        <p:spPr bwMode="auto">
          <a:xfrm>
            <a:off x="4267895" y="106213"/>
            <a:ext cx="3621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dirty="0">
                <a:latin typeface="Arial" charset="0"/>
              </a:rPr>
              <a:t>A confirmer dans les futures 2692</a:t>
            </a:r>
          </a:p>
        </p:txBody>
      </p:sp>
      <p:sp>
        <p:nvSpPr>
          <p:cNvPr id="82" name="Espace réservé du numéro de diapositive 3"/>
          <p:cNvSpPr>
            <a:spLocks noGrp="1"/>
          </p:cNvSpPr>
          <p:nvPr>
            <p:ph type="sldNum" sz="quarter" idx="12"/>
          </p:nvPr>
        </p:nvSpPr>
        <p:spPr>
          <a:xfrm>
            <a:off x="6919913" y="6492875"/>
            <a:ext cx="2133600" cy="365125"/>
          </a:xfrm>
        </p:spPr>
        <p:txBody>
          <a:bodyPr/>
          <a:lstStyle/>
          <a:p>
            <a:pPr>
              <a:defRPr/>
            </a:pPr>
            <a:fld id="{7D0E757F-6462-4309-B1A3-76C2A378AF1B}" type="slidenum">
              <a:rPr lang="en-US" smtClean="0"/>
              <a:pPr>
                <a:defRPr/>
              </a:pPr>
              <a:t>93</a:t>
            </a:fld>
            <a:endParaRPr lang="en-US" dirty="0"/>
          </a:p>
        </p:txBody>
      </p:sp>
      <p:sp>
        <p:nvSpPr>
          <p:cNvPr id="5" name="ZoneTexte 4"/>
          <p:cNvSpPr txBox="1"/>
          <p:nvPr/>
        </p:nvSpPr>
        <p:spPr>
          <a:xfrm rot="16200000">
            <a:off x="3226236" y="1848844"/>
            <a:ext cx="923651"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12</a:t>
            </a:r>
            <a:r>
              <a:rPr lang="fr-FR" sz="1600" dirty="0" smtClean="0">
                <a:latin typeface="Arial" panose="020B0604020202020204" pitchFamily="34" charset="0"/>
                <a:cs typeface="Arial" panose="020B0604020202020204" pitchFamily="34" charset="0"/>
                <a:sym typeface="Symbol"/>
              </a:rPr>
              <a:t>0,02</a:t>
            </a:r>
            <a:endParaRPr lang="fr-FR" sz="1600" dirty="0">
              <a:latin typeface="Arial" panose="020B0604020202020204" pitchFamily="34" charset="0"/>
              <a:cs typeface="Arial" panose="020B0604020202020204" pitchFamily="34" charset="0"/>
            </a:endParaRPr>
          </a:p>
        </p:txBody>
      </p:sp>
      <p:cxnSp>
        <p:nvCxnSpPr>
          <p:cNvPr id="7" name="Connecteur droit avec flèche 6"/>
          <p:cNvCxnSpPr/>
          <p:nvPr/>
        </p:nvCxnSpPr>
        <p:spPr>
          <a:xfrm>
            <a:off x="8098060" y="1864918"/>
            <a:ext cx="0" cy="34925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7" name="Connecteur droit avec flèche 86"/>
          <p:cNvCxnSpPr/>
          <p:nvPr/>
        </p:nvCxnSpPr>
        <p:spPr>
          <a:xfrm flipV="1">
            <a:off x="8098060" y="2787434"/>
            <a:ext cx="0" cy="91422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8098060" y="2211349"/>
            <a:ext cx="0" cy="72354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2" name="ZoneTexte 91"/>
          <p:cNvSpPr txBox="1"/>
          <p:nvPr/>
        </p:nvSpPr>
        <p:spPr>
          <a:xfrm rot="16200000">
            <a:off x="7576408" y="3218054"/>
            <a:ext cx="697627"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12</a:t>
            </a:r>
            <a:r>
              <a:rPr lang="fr-FR" sz="1600" dirty="0" smtClean="0">
                <a:latin typeface="Arial" panose="020B0604020202020204" pitchFamily="34" charset="0"/>
                <a:cs typeface="Arial" panose="020B0604020202020204" pitchFamily="34" charset="0"/>
                <a:sym typeface="Symbol"/>
              </a:rPr>
              <a:t>,02</a:t>
            </a:r>
            <a:endParaRPr lang="fr-FR" sz="1600" dirty="0">
              <a:latin typeface="Arial" panose="020B0604020202020204" pitchFamily="34" charset="0"/>
              <a:cs typeface="Arial" panose="020B0604020202020204" pitchFamily="34" charset="0"/>
            </a:endParaRPr>
          </a:p>
        </p:txBody>
      </p:sp>
      <p:sp>
        <p:nvSpPr>
          <p:cNvPr id="95" name="ZoneTexte 19"/>
          <p:cNvSpPr txBox="1">
            <a:spLocks noChangeArrowheads="1"/>
          </p:cNvSpPr>
          <p:nvPr/>
        </p:nvSpPr>
        <p:spPr bwMode="auto">
          <a:xfrm>
            <a:off x="147829" y="3751345"/>
            <a:ext cx="912495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Plan A, critère [GE] plan extérieur matière des moindres carrés </a:t>
            </a:r>
          </a:p>
          <a:p>
            <a:pPr marL="0" indent="0" eaLnBrk="1" hangingPunct="1">
              <a:defRPr/>
            </a:pPr>
            <a:r>
              <a:rPr lang="fr-FR" altLang="fr-FR" sz="1800" b="0" dirty="0" smtClean="0">
                <a:solidFill>
                  <a:srgbClr val="0070C0"/>
                </a:solidFill>
                <a:latin typeface="Comic Sans MS" pitchFamily="66" charset="0"/>
              </a:rPr>
              <a:t>Secondaire : Cylindre B, critère [GM] moindres carrés</a:t>
            </a:r>
          </a:p>
          <a:p>
            <a:pPr marL="0" indent="0" eaLnBrk="1" hangingPunct="1">
              <a:defRPr/>
            </a:pPr>
            <a:r>
              <a:rPr lang="fr-FR" altLang="fr-FR" sz="1800" b="0" dirty="0" smtClean="0">
                <a:solidFill>
                  <a:srgbClr val="0070C0"/>
                </a:solidFill>
                <a:latin typeface="Comic Sans MS" pitchFamily="66" charset="0"/>
              </a:rPr>
              <a:t>Tertiaire : </a:t>
            </a:r>
            <a:r>
              <a:rPr lang="fr-FR" altLang="fr-FR" sz="1800" b="0" dirty="0" smtClean="0">
                <a:latin typeface="Comic Sans MS" pitchFamily="66" charset="0"/>
              </a:rPr>
              <a:t>2 plans distants de 12,02, centrés sur les plans nominaux devant être dans la matière</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a:solidFill>
                  <a:srgbClr val="0070C0"/>
                </a:solidFill>
                <a:latin typeface="Comic Sans MS" pitchFamily="66" charset="0"/>
              </a:rPr>
              <a:t>Alésage </a:t>
            </a:r>
            <a:r>
              <a:rPr lang="fr-FR" altLang="fr-FR" sz="1800" b="0" dirty="0" smtClean="0">
                <a:solidFill>
                  <a:srgbClr val="0070C0"/>
                </a:solidFill>
                <a:latin typeface="Comic Sans MS" pitchFamily="66" charset="0"/>
                <a:sym typeface="Symbol"/>
              </a:rPr>
              <a:t>T</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axe réel (lieu des centres des sections)</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cylindrique </a:t>
            </a:r>
            <a:r>
              <a:rPr lang="fr-FR" altLang="fr-FR" sz="1800" b="0" dirty="0" smtClean="0">
                <a:solidFill>
                  <a:srgbClr val="0070C0"/>
                </a:solidFill>
                <a:latin typeface="Comic Sans MS" pitchFamily="66" charset="0"/>
                <a:sym typeface="Symbol"/>
              </a:rPr>
              <a:t>0,2</a:t>
            </a:r>
            <a:r>
              <a:rPr lang="fr-FR" altLang="fr-FR" sz="1800" b="0" dirty="0">
                <a:solidFill>
                  <a:srgbClr val="0070C0"/>
                </a:solidFill>
                <a:latin typeface="Comic Sans MS" pitchFamily="66" charset="0"/>
                <a:sym typeface="Symbol"/>
              </a:rPr>
              <a:t> </a:t>
            </a:r>
            <a:r>
              <a:rPr lang="fr-FR" altLang="fr-FR" sz="1800" b="0" dirty="0" smtClean="0">
                <a:solidFill>
                  <a:srgbClr val="0070C0"/>
                </a:solidFill>
                <a:latin typeface="Comic Sans MS" pitchFamily="66" charset="0"/>
                <a:sym typeface="Symbol"/>
              </a:rPr>
              <a:t>centrée sur l'axe nominal</a:t>
            </a:r>
            <a:r>
              <a:rPr lang="fr-FR" altLang="fr-FR" sz="1800" b="0" dirty="0" smtClean="0">
                <a:solidFill>
                  <a:srgbClr val="0070C0"/>
                </a:solidFill>
                <a:latin typeface="Comic Sans MS" pitchFamily="66" charset="0"/>
              </a:rPr>
              <a:t> </a:t>
            </a: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
        <p:nvSpPr>
          <p:cNvPr id="89" name="Rectangle 268"/>
          <p:cNvSpPr>
            <a:spLocks noChangeArrowheads="1"/>
          </p:cNvSpPr>
          <p:nvPr/>
        </p:nvSpPr>
        <p:spPr bwMode="auto">
          <a:xfrm>
            <a:off x="3842049" y="127071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90" name="Line 269"/>
          <p:cNvSpPr>
            <a:spLocks noChangeShapeType="1"/>
          </p:cNvSpPr>
          <p:nvPr/>
        </p:nvSpPr>
        <p:spPr bwMode="auto">
          <a:xfrm flipV="1">
            <a:off x="3988099" y="1105610"/>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1" name="Freeform 270"/>
          <p:cNvSpPr>
            <a:spLocks/>
          </p:cNvSpPr>
          <p:nvPr/>
        </p:nvSpPr>
        <p:spPr bwMode="auto">
          <a:xfrm>
            <a:off x="3911899" y="1100847"/>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93" name="Rectangle 271"/>
          <p:cNvSpPr>
            <a:spLocks noChangeArrowheads="1"/>
          </p:cNvSpPr>
          <p:nvPr/>
        </p:nvSpPr>
        <p:spPr bwMode="auto">
          <a:xfrm>
            <a:off x="3832524" y="1264360"/>
            <a:ext cx="27411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dirty="0" smtClean="0">
                <a:latin typeface="Calibri" pitchFamily="34" charset="0"/>
              </a:rPr>
              <a:t>T</a:t>
            </a:r>
            <a:endParaRPr lang="en-US" altLang="fr-FR" sz="1400" dirty="0">
              <a:latin typeface="Calibri" pitchFamily="34" charset="0"/>
            </a:endParaRPr>
          </a:p>
        </p:txBody>
      </p:sp>
      <p:sp>
        <p:nvSpPr>
          <p:cNvPr id="3" name="ZoneTexte 2"/>
          <p:cNvSpPr txBox="1"/>
          <p:nvPr/>
        </p:nvSpPr>
        <p:spPr>
          <a:xfrm>
            <a:off x="4985803" y="3250491"/>
            <a:ext cx="2505814" cy="646331"/>
          </a:xfrm>
          <a:prstGeom prst="rect">
            <a:avLst/>
          </a:prstGeom>
          <a:noFill/>
        </p:spPr>
        <p:txBody>
          <a:bodyPr wrap="none" rtlCol="0">
            <a:spAutoFit/>
          </a:bodyPr>
          <a:lstStyle/>
          <a:p>
            <a:r>
              <a:rPr lang="fr-FR" dirty="0" smtClean="0">
                <a:latin typeface="Arial" panose="020B0604020202020204" pitchFamily="34" charset="0"/>
                <a:cs typeface="Arial" panose="020B0604020202020204" pitchFamily="34" charset="0"/>
              </a:rPr>
              <a:t>1 : Zone de tolérance</a:t>
            </a:r>
          </a:p>
          <a:p>
            <a:r>
              <a:rPr lang="fr-FR" dirty="0" smtClean="0">
                <a:latin typeface="Arial" panose="020B0604020202020204" pitchFamily="34" charset="0"/>
                <a:cs typeface="Arial" panose="020B0604020202020204" pitchFamily="34" charset="0"/>
              </a:rPr>
              <a:t>centrée sur le nominal</a:t>
            </a:r>
            <a:endParaRPr lang="fr-FR" dirty="0">
              <a:latin typeface="Arial" panose="020B0604020202020204" pitchFamily="34" charset="0"/>
              <a:cs typeface="Arial" panose="020B0604020202020204" pitchFamily="34" charset="0"/>
            </a:endParaRPr>
          </a:p>
        </p:txBody>
      </p:sp>
      <p:sp>
        <p:nvSpPr>
          <p:cNvPr id="6" name="Accolade ouvrante 5"/>
          <p:cNvSpPr/>
          <p:nvPr/>
        </p:nvSpPr>
        <p:spPr>
          <a:xfrm flipH="1">
            <a:off x="8539376" y="2214169"/>
            <a:ext cx="107950" cy="581025"/>
          </a:xfrm>
          <a:prstGeom prst="leftBrac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8" name="ZoneTexte 7"/>
          <p:cNvSpPr txBox="1"/>
          <p:nvPr/>
        </p:nvSpPr>
        <p:spPr>
          <a:xfrm>
            <a:off x="8647326" y="2393408"/>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108318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
          <p:cNvSpPr>
            <a:spLocks/>
          </p:cNvSpPr>
          <p:nvPr/>
        </p:nvSpPr>
        <p:spPr bwMode="auto">
          <a:xfrm>
            <a:off x="5219699" y="3772824"/>
            <a:ext cx="2627313" cy="3004276"/>
          </a:xfrm>
          <a:custGeom>
            <a:avLst/>
            <a:gdLst>
              <a:gd name="T0" fmla="*/ 2147483647 w 1655"/>
              <a:gd name="T1" fmla="*/ 2147483647 h 1998"/>
              <a:gd name="T2" fmla="*/ 2147483647 w 1655"/>
              <a:gd name="T3" fmla="*/ 2147483647 h 1998"/>
              <a:gd name="T4" fmla="*/ 2147483647 w 1655"/>
              <a:gd name="T5" fmla="*/ 2147483647 h 1998"/>
              <a:gd name="T6" fmla="*/ 2147483647 w 1655"/>
              <a:gd name="T7" fmla="*/ 2147483647 h 1998"/>
              <a:gd name="T8" fmla="*/ 2147483647 w 1655"/>
              <a:gd name="T9" fmla="*/ 2147483647 h 1998"/>
              <a:gd name="T10" fmla="*/ 2147483647 w 1655"/>
              <a:gd name="T11" fmla="*/ 2147483647 h 1998"/>
              <a:gd name="T12" fmla="*/ 2147483647 w 1655"/>
              <a:gd name="T13" fmla="*/ 2147483647 h 1998"/>
              <a:gd name="T14" fmla="*/ 2147483647 w 1655"/>
              <a:gd name="T15" fmla="*/ 2147483647 h 1998"/>
              <a:gd name="T16" fmla="*/ 2147483647 w 1655"/>
              <a:gd name="T17" fmla="*/ 2147483647 h 1998"/>
              <a:gd name="T18" fmla="*/ 2147483647 w 1655"/>
              <a:gd name="T19" fmla="*/ 2147483647 h 1998"/>
              <a:gd name="T20" fmla="*/ 2147483647 w 1655"/>
              <a:gd name="T21" fmla="*/ 2147483647 h 1998"/>
              <a:gd name="T22" fmla="*/ 2147483647 w 1655"/>
              <a:gd name="T23" fmla="*/ 2147483647 h 1998"/>
              <a:gd name="T24" fmla="*/ 2147483647 w 1655"/>
              <a:gd name="T25" fmla="*/ 2147483647 h 19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55" h="1998">
                <a:moveTo>
                  <a:pt x="475" y="167"/>
                </a:moveTo>
                <a:cubicBezTo>
                  <a:pt x="375" y="279"/>
                  <a:pt x="152" y="533"/>
                  <a:pt x="78" y="713"/>
                </a:cubicBezTo>
                <a:cubicBezTo>
                  <a:pt x="4" y="893"/>
                  <a:pt x="0" y="1070"/>
                  <a:pt x="31" y="1250"/>
                </a:cubicBezTo>
                <a:cubicBezTo>
                  <a:pt x="62" y="1430"/>
                  <a:pt x="113" y="1674"/>
                  <a:pt x="265" y="1796"/>
                </a:cubicBezTo>
                <a:cubicBezTo>
                  <a:pt x="417" y="1918"/>
                  <a:pt x="750" y="1968"/>
                  <a:pt x="943" y="1983"/>
                </a:cubicBezTo>
                <a:cubicBezTo>
                  <a:pt x="1136" y="1998"/>
                  <a:pt x="1313" y="1968"/>
                  <a:pt x="1426" y="1889"/>
                </a:cubicBezTo>
                <a:cubicBezTo>
                  <a:pt x="1539" y="1810"/>
                  <a:pt x="1587" y="1644"/>
                  <a:pt x="1621" y="1508"/>
                </a:cubicBezTo>
                <a:cubicBezTo>
                  <a:pt x="1655" y="1372"/>
                  <a:pt x="1649" y="1249"/>
                  <a:pt x="1629" y="1071"/>
                </a:cubicBezTo>
                <a:cubicBezTo>
                  <a:pt x="1609" y="893"/>
                  <a:pt x="1552" y="584"/>
                  <a:pt x="1504" y="440"/>
                </a:cubicBezTo>
                <a:cubicBezTo>
                  <a:pt x="1456" y="296"/>
                  <a:pt x="1414" y="275"/>
                  <a:pt x="1340" y="206"/>
                </a:cubicBezTo>
                <a:cubicBezTo>
                  <a:pt x="1266" y="137"/>
                  <a:pt x="1170" y="54"/>
                  <a:pt x="1060" y="27"/>
                </a:cubicBezTo>
                <a:cubicBezTo>
                  <a:pt x="950" y="0"/>
                  <a:pt x="775" y="19"/>
                  <a:pt x="678" y="42"/>
                </a:cubicBezTo>
                <a:cubicBezTo>
                  <a:pt x="581" y="65"/>
                  <a:pt x="594" y="58"/>
                  <a:pt x="475" y="167"/>
                </a:cubicBezTo>
                <a:close/>
              </a:path>
            </a:pathLst>
          </a:custGeom>
          <a:solidFill>
            <a:srgbClr val="CCFFCC"/>
          </a:solidFill>
          <a:ln>
            <a:noFill/>
          </a:ln>
          <a:effectLst/>
          <a:extLst>
            <a:ext uri="{91240B29-F687-4F45-9708-019B960494DF}">
              <a14:hiddenLine xmlns:a14="http://schemas.microsoft.com/office/drawing/2010/main" w="12700" cap="flat" cmpd="sng">
                <a:solidFill>
                  <a:schemeClr val="tx1"/>
                </a:solidFill>
                <a:prstDash val="solid"/>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 name="Oval 5"/>
          <p:cNvSpPr>
            <a:spLocks noChangeArrowheads="1"/>
          </p:cNvSpPr>
          <p:nvPr/>
        </p:nvSpPr>
        <p:spPr bwMode="auto">
          <a:xfrm rot="16200000">
            <a:off x="945578" y="1045935"/>
            <a:ext cx="2041525" cy="2041525"/>
          </a:xfrm>
          <a:prstGeom prst="ellipse">
            <a:avLst/>
          </a:prstGeom>
          <a:solidFill>
            <a:srgbClr val="CCFFCC"/>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7" name="Line 6"/>
          <p:cNvSpPr>
            <a:spLocks noChangeShapeType="1"/>
          </p:cNvSpPr>
          <p:nvPr/>
        </p:nvSpPr>
        <p:spPr bwMode="auto">
          <a:xfrm rot="16200000">
            <a:off x="1572277" y="1128485"/>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 name="Line 7"/>
          <p:cNvSpPr>
            <a:spLocks noChangeShapeType="1"/>
          </p:cNvSpPr>
          <p:nvPr/>
        </p:nvSpPr>
        <p:spPr bwMode="auto">
          <a:xfrm rot="16200000">
            <a:off x="1774252" y="1111023"/>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 name="Line 8"/>
          <p:cNvSpPr>
            <a:spLocks noChangeShapeType="1"/>
          </p:cNvSpPr>
          <p:nvPr/>
        </p:nvSpPr>
        <p:spPr bwMode="auto">
          <a:xfrm rot="16200000">
            <a:off x="1968722" y="794316"/>
            <a:ext cx="0" cy="1984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0" name="Group 9"/>
          <p:cNvGrpSpPr>
            <a:grpSpLocks/>
          </p:cNvGrpSpPr>
          <p:nvPr/>
        </p:nvGrpSpPr>
        <p:grpSpPr bwMode="auto">
          <a:xfrm rot="-5400000">
            <a:off x="2172715" y="620485"/>
            <a:ext cx="292100" cy="527050"/>
            <a:chOff x="100" y="3888"/>
            <a:chExt cx="184" cy="332"/>
          </a:xfrm>
        </p:grpSpPr>
        <p:sp>
          <p:nvSpPr>
            <p:cNvPr id="11" name="Rectangle 10"/>
            <p:cNvSpPr>
              <a:spLocks noChangeArrowheads="1"/>
            </p:cNvSpPr>
            <p:nvPr/>
          </p:nvSpPr>
          <p:spPr bwMode="auto">
            <a:xfrm>
              <a:off x="100" y="403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12" name="Line 11"/>
            <p:cNvSpPr>
              <a:spLocks noChangeShapeType="1"/>
            </p:cNvSpPr>
            <p:nvPr/>
          </p:nvSpPr>
          <p:spPr bwMode="auto">
            <a:xfrm flipV="1">
              <a:off x="192" y="3888"/>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3" name="Freeform 12"/>
            <p:cNvSpPr>
              <a:spLocks/>
            </p:cNvSpPr>
            <p:nvPr/>
          </p:nvSpPr>
          <p:spPr bwMode="auto">
            <a:xfrm>
              <a:off x="144" y="388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4" name="Rectangle 13"/>
          <p:cNvSpPr>
            <a:spLocks noChangeArrowheads="1"/>
          </p:cNvSpPr>
          <p:nvPr/>
        </p:nvSpPr>
        <p:spPr bwMode="auto">
          <a:xfrm>
            <a:off x="2275903" y="73478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15" name="Line 14"/>
          <p:cNvSpPr>
            <a:spLocks noChangeShapeType="1"/>
          </p:cNvSpPr>
          <p:nvPr/>
        </p:nvSpPr>
        <p:spPr bwMode="auto">
          <a:xfrm rot="16200000" flipV="1">
            <a:off x="1777428" y="788760"/>
            <a:ext cx="0" cy="20955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6" name="Group 15"/>
          <p:cNvGrpSpPr>
            <a:grpSpLocks/>
          </p:cNvGrpSpPr>
          <p:nvPr/>
        </p:nvGrpSpPr>
        <p:grpSpPr bwMode="auto">
          <a:xfrm rot="-5400000">
            <a:off x="1615503" y="1474560"/>
            <a:ext cx="695325" cy="555625"/>
            <a:chOff x="4001" y="1863"/>
            <a:chExt cx="438" cy="350"/>
          </a:xfrm>
        </p:grpSpPr>
        <p:sp>
          <p:nvSpPr>
            <p:cNvPr id="17" name="Oval 16"/>
            <p:cNvSpPr>
              <a:spLocks noChangeArrowheads="1"/>
            </p:cNvSpPr>
            <p:nvPr/>
          </p:nvSpPr>
          <p:spPr bwMode="auto">
            <a:xfrm>
              <a:off x="4001" y="1863"/>
              <a:ext cx="350" cy="35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18" name="Freeform 17"/>
            <p:cNvSpPr>
              <a:spLocks/>
            </p:cNvSpPr>
            <p:nvPr/>
          </p:nvSpPr>
          <p:spPr bwMode="auto">
            <a:xfrm>
              <a:off x="4259" y="1970"/>
              <a:ext cx="176" cy="140"/>
            </a:xfrm>
            <a:custGeom>
              <a:avLst/>
              <a:gdLst>
                <a:gd name="T0" fmla="*/ 0 w 102"/>
                <a:gd name="T1" fmla="*/ 0 h 140"/>
                <a:gd name="T2" fmla="*/ 525 w 102"/>
                <a:gd name="T3" fmla="*/ 0 h 140"/>
                <a:gd name="T4" fmla="*/ 525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a:noFill/>
            </a:ln>
            <a:effectLst/>
            <a:extLst>
              <a:ext uri="{91240B29-F687-4F45-9708-019B960494DF}">
                <a14:hiddenLine xmlns:a14="http://schemas.microsoft.com/office/drawing/2010/main" w="28575" cmpd="sng">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9" name="Freeform 18"/>
            <p:cNvSpPr>
              <a:spLocks/>
            </p:cNvSpPr>
            <p:nvPr/>
          </p:nvSpPr>
          <p:spPr bwMode="auto">
            <a:xfrm>
              <a:off x="4337" y="1968"/>
              <a:ext cx="102" cy="140"/>
            </a:xfrm>
            <a:custGeom>
              <a:avLst/>
              <a:gdLst>
                <a:gd name="T0" fmla="*/ 0 w 102"/>
                <a:gd name="T1" fmla="*/ 0 h 140"/>
                <a:gd name="T2" fmla="*/ 102 w 102"/>
                <a:gd name="T3" fmla="*/ 0 h 140"/>
                <a:gd name="T4" fmla="*/ 102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3" name="Freeform 59"/>
          <p:cNvSpPr>
            <a:spLocks/>
          </p:cNvSpPr>
          <p:nvPr/>
        </p:nvSpPr>
        <p:spPr bwMode="auto">
          <a:xfrm>
            <a:off x="5713412" y="3979925"/>
            <a:ext cx="1930400" cy="2554288"/>
          </a:xfrm>
          <a:custGeom>
            <a:avLst/>
            <a:gdLst>
              <a:gd name="T0" fmla="*/ 2147483647 w 1216"/>
              <a:gd name="T1" fmla="*/ 2147483647 h 1609"/>
              <a:gd name="T2" fmla="*/ 2147483647 w 1216"/>
              <a:gd name="T3" fmla="*/ 2147483647 h 1609"/>
              <a:gd name="T4" fmla="*/ 2147483647 w 1216"/>
              <a:gd name="T5" fmla="*/ 2147483647 h 1609"/>
              <a:gd name="T6" fmla="*/ 2147483647 w 1216"/>
              <a:gd name="T7" fmla="*/ 2147483647 h 1609"/>
              <a:gd name="T8" fmla="*/ 2147483647 w 1216"/>
              <a:gd name="T9" fmla="*/ 2147483647 h 1609"/>
              <a:gd name="T10" fmla="*/ 2147483647 w 1216"/>
              <a:gd name="T11" fmla="*/ 2147483647 h 1609"/>
              <a:gd name="T12" fmla="*/ 2147483647 w 1216"/>
              <a:gd name="T13" fmla="*/ 2147483647 h 1609"/>
              <a:gd name="T14" fmla="*/ 2147483647 w 1216"/>
              <a:gd name="T15" fmla="*/ 2147483647 h 1609"/>
              <a:gd name="T16" fmla="*/ 2147483647 w 1216"/>
              <a:gd name="T17" fmla="*/ 2147483647 h 1609"/>
              <a:gd name="T18" fmla="*/ 2147483647 w 1216"/>
              <a:gd name="T19" fmla="*/ 2147483647 h 1609"/>
              <a:gd name="T20" fmla="*/ 2147483647 w 1216"/>
              <a:gd name="T21" fmla="*/ 2147483647 h 1609"/>
              <a:gd name="T22" fmla="*/ 2147483647 w 1216"/>
              <a:gd name="T23" fmla="*/ 2147483647 h 1609"/>
              <a:gd name="T24" fmla="*/ 2147483647 w 1216"/>
              <a:gd name="T25" fmla="*/ 2147483647 h 1609"/>
              <a:gd name="T26" fmla="*/ 2147483647 w 1216"/>
              <a:gd name="T27" fmla="*/ 2147483647 h 1609"/>
              <a:gd name="T28" fmla="*/ 2147483647 w 1216"/>
              <a:gd name="T29" fmla="*/ 2147483647 h 1609"/>
              <a:gd name="T30" fmla="*/ 2147483647 w 1216"/>
              <a:gd name="T31" fmla="*/ 2147483647 h 1609"/>
              <a:gd name="T32" fmla="*/ 2147483647 w 1216"/>
              <a:gd name="T33" fmla="*/ 2147483647 h 1609"/>
              <a:gd name="T34" fmla="*/ 2147483647 w 1216"/>
              <a:gd name="T35" fmla="*/ 2147483647 h 1609"/>
              <a:gd name="T36" fmla="*/ 2147483647 w 1216"/>
              <a:gd name="T37" fmla="*/ 2147483647 h 1609"/>
              <a:gd name="T38" fmla="*/ 2147483647 w 1216"/>
              <a:gd name="T39" fmla="*/ 2147483647 h 1609"/>
              <a:gd name="T40" fmla="*/ 2147483647 w 1216"/>
              <a:gd name="T41" fmla="*/ 2147483647 h 1609"/>
              <a:gd name="T42" fmla="*/ 2147483647 w 1216"/>
              <a:gd name="T43" fmla="*/ 2147483647 h 1609"/>
              <a:gd name="T44" fmla="*/ 2147483647 w 1216"/>
              <a:gd name="T45" fmla="*/ 2147483647 h 1609"/>
              <a:gd name="T46" fmla="*/ 2147483647 w 1216"/>
              <a:gd name="T47" fmla="*/ 2147483647 h 1609"/>
              <a:gd name="T48" fmla="*/ 2147483647 w 1216"/>
              <a:gd name="T49" fmla="*/ 2147483647 h 1609"/>
              <a:gd name="T50" fmla="*/ 2147483647 w 1216"/>
              <a:gd name="T51" fmla="*/ 2147483647 h 1609"/>
              <a:gd name="T52" fmla="*/ 2147483647 w 1216"/>
              <a:gd name="T53" fmla="*/ 2147483647 h 1609"/>
              <a:gd name="T54" fmla="*/ 2147483647 w 1216"/>
              <a:gd name="T55" fmla="*/ 2147483647 h 1609"/>
              <a:gd name="T56" fmla="*/ 2147483647 w 1216"/>
              <a:gd name="T57" fmla="*/ 2147483647 h 1609"/>
              <a:gd name="T58" fmla="*/ 2147483647 w 1216"/>
              <a:gd name="T59" fmla="*/ 2147483647 h 1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16" h="1609">
                <a:moveTo>
                  <a:pt x="375" y="56"/>
                </a:moveTo>
                <a:cubicBezTo>
                  <a:pt x="365" y="87"/>
                  <a:pt x="374" y="146"/>
                  <a:pt x="368" y="189"/>
                </a:cubicBezTo>
                <a:cubicBezTo>
                  <a:pt x="362" y="232"/>
                  <a:pt x="339" y="277"/>
                  <a:pt x="336" y="313"/>
                </a:cubicBezTo>
                <a:cubicBezTo>
                  <a:pt x="333" y="349"/>
                  <a:pt x="357" y="384"/>
                  <a:pt x="352" y="407"/>
                </a:cubicBezTo>
                <a:cubicBezTo>
                  <a:pt x="347" y="430"/>
                  <a:pt x="335" y="433"/>
                  <a:pt x="305" y="454"/>
                </a:cubicBezTo>
                <a:cubicBezTo>
                  <a:pt x="275" y="475"/>
                  <a:pt x="216" y="492"/>
                  <a:pt x="173" y="531"/>
                </a:cubicBezTo>
                <a:cubicBezTo>
                  <a:pt x="130" y="570"/>
                  <a:pt x="74" y="636"/>
                  <a:pt x="48" y="687"/>
                </a:cubicBezTo>
                <a:cubicBezTo>
                  <a:pt x="22" y="738"/>
                  <a:pt x="25" y="773"/>
                  <a:pt x="17" y="835"/>
                </a:cubicBezTo>
                <a:cubicBezTo>
                  <a:pt x="9" y="897"/>
                  <a:pt x="1" y="995"/>
                  <a:pt x="1" y="1061"/>
                </a:cubicBezTo>
                <a:cubicBezTo>
                  <a:pt x="1" y="1127"/>
                  <a:pt x="0" y="1186"/>
                  <a:pt x="17" y="1233"/>
                </a:cubicBezTo>
                <a:cubicBezTo>
                  <a:pt x="34" y="1280"/>
                  <a:pt x="60" y="1303"/>
                  <a:pt x="103" y="1342"/>
                </a:cubicBezTo>
                <a:cubicBezTo>
                  <a:pt x="146" y="1381"/>
                  <a:pt x="229" y="1431"/>
                  <a:pt x="274" y="1467"/>
                </a:cubicBezTo>
                <a:cubicBezTo>
                  <a:pt x="319" y="1503"/>
                  <a:pt x="328" y="1537"/>
                  <a:pt x="375" y="1560"/>
                </a:cubicBezTo>
                <a:cubicBezTo>
                  <a:pt x="422" y="1583"/>
                  <a:pt x="482" y="1609"/>
                  <a:pt x="555" y="1607"/>
                </a:cubicBezTo>
                <a:cubicBezTo>
                  <a:pt x="628" y="1605"/>
                  <a:pt x="747" y="1573"/>
                  <a:pt x="812" y="1545"/>
                </a:cubicBezTo>
                <a:cubicBezTo>
                  <a:pt x="877" y="1517"/>
                  <a:pt x="899" y="1467"/>
                  <a:pt x="944" y="1436"/>
                </a:cubicBezTo>
                <a:cubicBezTo>
                  <a:pt x="989" y="1405"/>
                  <a:pt x="1051" y="1410"/>
                  <a:pt x="1085" y="1358"/>
                </a:cubicBezTo>
                <a:cubicBezTo>
                  <a:pt x="1119" y="1306"/>
                  <a:pt x="1133" y="1186"/>
                  <a:pt x="1147" y="1124"/>
                </a:cubicBezTo>
                <a:cubicBezTo>
                  <a:pt x="1161" y="1062"/>
                  <a:pt x="1162" y="1039"/>
                  <a:pt x="1170" y="984"/>
                </a:cubicBezTo>
                <a:cubicBezTo>
                  <a:pt x="1178" y="929"/>
                  <a:pt x="1216" y="853"/>
                  <a:pt x="1194" y="796"/>
                </a:cubicBezTo>
                <a:cubicBezTo>
                  <a:pt x="1172" y="739"/>
                  <a:pt x="1077" y="692"/>
                  <a:pt x="1038" y="641"/>
                </a:cubicBezTo>
                <a:cubicBezTo>
                  <a:pt x="999" y="590"/>
                  <a:pt x="989" y="529"/>
                  <a:pt x="960" y="493"/>
                </a:cubicBezTo>
                <a:cubicBezTo>
                  <a:pt x="931" y="457"/>
                  <a:pt x="891" y="443"/>
                  <a:pt x="866" y="422"/>
                </a:cubicBezTo>
                <a:cubicBezTo>
                  <a:pt x="841" y="401"/>
                  <a:pt x="820" y="402"/>
                  <a:pt x="812" y="368"/>
                </a:cubicBezTo>
                <a:cubicBezTo>
                  <a:pt x="804" y="334"/>
                  <a:pt x="818" y="265"/>
                  <a:pt x="820" y="220"/>
                </a:cubicBezTo>
                <a:cubicBezTo>
                  <a:pt x="822" y="175"/>
                  <a:pt x="828" y="126"/>
                  <a:pt x="827" y="95"/>
                </a:cubicBezTo>
                <a:cubicBezTo>
                  <a:pt x="826" y="64"/>
                  <a:pt x="853" y="43"/>
                  <a:pt x="812" y="33"/>
                </a:cubicBezTo>
                <a:cubicBezTo>
                  <a:pt x="771" y="23"/>
                  <a:pt x="642" y="38"/>
                  <a:pt x="578" y="33"/>
                </a:cubicBezTo>
                <a:cubicBezTo>
                  <a:pt x="514" y="28"/>
                  <a:pt x="464" y="0"/>
                  <a:pt x="430" y="2"/>
                </a:cubicBezTo>
                <a:cubicBezTo>
                  <a:pt x="396" y="4"/>
                  <a:pt x="385" y="25"/>
                  <a:pt x="375" y="56"/>
                </a:cubicBezTo>
                <a:close/>
              </a:path>
            </a:pathLst>
          </a:custGeom>
          <a:solidFill>
            <a:schemeClr val="bg1"/>
          </a:solidFill>
          <a:ln w="28575"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4" name="Oval 60"/>
          <p:cNvSpPr>
            <a:spLocks noChangeArrowheads="1"/>
          </p:cNvSpPr>
          <p:nvPr/>
        </p:nvSpPr>
        <p:spPr bwMode="auto">
          <a:xfrm>
            <a:off x="5727699" y="4624450"/>
            <a:ext cx="1854000" cy="1854000"/>
          </a:xfrm>
          <a:prstGeom prst="ellipse">
            <a:avLst/>
          </a:prstGeom>
          <a:noFill/>
          <a:ln w="28575">
            <a:solidFill>
              <a:srgbClr val="FF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35" name="Line 61"/>
          <p:cNvSpPr>
            <a:spLocks noChangeShapeType="1"/>
          </p:cNvSpPr>
          <p:nvPr/>
        </p:nvSpPr>
        <p:spPr bwMode="auto">
          <a:xfrm>
            <a:off x="6543674" y="5442013"/>
            <a:ext cx="173038" cy="173037"/>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6" name="Line 62"/>
          <p:cNvSpPr>
            <a:spLocks noChangeShapeType="1"/>
          </p:cNvSpPr>
          <p:nvPr/>
        </p:nvSpPr>
        <p:spPr bwMode="auto">
          <a:xfrm rot="16200000">
            <a:off x="6543674" y="5429313"/>
            <a:ext cx="173037" cy="173038"/>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38" name="Group 64"/>
          <p:cNvGrpSpPr>
            <a:grpSpLocks/>
          </p:cNvGrpSpPr>
          <p:nvPr/>
        </p:nvGrpSpPr>
        <p:grpSpPr bwMode="auto">
          <a:xfrm rot="114366">
            <a:off x="6096958" y="3898054"/>
            <a:ext cx="1064986" cy="2028825"/>
            <a:chOff x="3332" y="2385"/>
            <a:chExt cx="568" cy="1278"/>
          </a:xfrm>
        </p:grpSpPr>
        <p:sp>
          <p:nvSpPr>
            <p:cNvPr id="41" name="Line 65"/>
            <p:cNvSpPr>
              <a:spLocks noChangeShapeType="1"/>
            </p:cNvSpPr>
            <p:nvPr/>
          </p:nvSpPr>
          <p:spPr bwMode="auto">
            <a:xfrm>
              <a:off x="3413" y="2494"/>
              <a:ext cx="0" cy="1169"/>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2" name="Line 66"/>
            <p:cNvSpPr>
              <a:spLocks noChangeShapeType="1"/>
            </p:cNvSpPr>
            <p:nvPr/>
          </p:nvSpPr>
          <p:spPr bwMode="auto">
            <a:xfrm>
              <a:off x="3821" y="2505"/>
              <a:ext cx="0" cy="1145"/>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 name="Line 67"/>
            <p:cNvSpPr>
              <a:spLocks noChangeShapeType="1"/>
            </p:cNvSpPr>
            <p:nvPr/>
          </p:nvSpPr>
          <p:spPr bwMode="auto">
            <a:xfrm>
              <a:off x="3616" y="2385"/>
              <a:ext cx="0" cy="1270"/>
            </a:xfrm>
            <a:prstGeom prst="line">
              <a:avLst/>
            </a:prstGeom>
            <a:noFill/>
            <a:ln w="19050">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4" name="Line 68"/>
            <p:cNvSpPr>
              <a:spLocks noChangeShapeType="1"/>
            </p:cNvSpPr>
            <p:nvPr/>
          </p:nvSpPr>
          <p:spPr bwMode="auto">
            <a:xfrm>
              <a:off x="3413" y="3593"/>
              <a:ext cx="413"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5" name="Oval 69"/>
            <p:cNvSpPr>
              <a:spLocks noChangeArrowheads="1"/>
            </p:cNvSpPr>
            <p:nvPr/>
          </p:nvSpPr>
          <p:spPr bwMode="auto">
            <a:xfrm>
              <a:off x="3592" y="3572"/>
              <a:ext cx="47" cy="47"/>
            </a:xfrm>
            <a:prstGeom prst="ellipse">
              <a:avLst/>
            </a:prstGeom>
            <a:solidFill>
              <a:schemeClr val="accent2"/>
            </a:solidFill>
            <a:ln w="19050">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46" name="Line 70"/>
            <p:cNvSpPr>
              <a:spLocks noChangeShapeType="1"/>
            </p:cNvSpPr>
            <p:nvPr/>
          </p:nvSpPr>
          <p:spPr bwMode="auto">
            <a:xfrm>
              <a:off x="3822" y="3592"/>
              <a:ext cx="78" cy="0"/>
            </a:xfrm>
            <a:prstGeom prst="line">
              <a:avLst/>
            </a:prstGeom>
            <a:noFill/>
            <a:ln w="1905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7" name="Line 71"/>
            <p:cNvSpPr>
              <a:spLocks noChangeShapeType="1"/>
            </p:cNvSpPr>
            <p:nvPr/>
          </p:nvSpPr>
          <p:spPr bwMode="auto">
            <a:xfrm flipH="1">
              <a:off x="3332" y="3594"/>
              <a:ext cx="78" cy="0"/>
            </a:xfrm>
            <a:prstGeom prst="line">
              <a:avLst/>
            </a:prstGeom>
            <a:noFill/>
            <a:ln w="19050">
              <a:solidFill>
                <a:schemeClr val="tx1"/>
              </a:solidFill>
              <a:round/>
              <a:headEnd type="arrow"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39" name="Text Box 72"/>
          <p:cNvSpPr txBox="1">
            <a:spLocks noChangeArrowheads="1"/>
          </p:cNvSpPr>
          <p:nvPr/>
        </p:nvSpPr>
        <p:spPr bwMode="auto">
          <a:xfrm rot="114366">
            <a:off x="6282879" y="5537214"/>
            <a:ext cx="302478" cy="336550"/>
          </a:xfrm>
          <a:prstGeom prst="rect">
            <a:avLst/>
          </a:prstGeom>
          <a:noFill/>
          <a:ln w="12700">
            <a:no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a:solidFill>
                  <a:schemeClr val="accent2"/>
                </a:solidFill>
                <a:latin typeface="Arial" charset="0"/>
              </a:rPr>
              <a:t>=</a:t>
            </a:r>
          </a:p>
        </p:txBody>
      </p:sp>
      <p:sp>
        <p:nvSpPr>
          <p:cNvPr id="40" name="Text Box 73"/>
          <p:cNvSpPr txBox="1">
            <a:spLocks noChangeArrowheads="1"/>
          </p:cNvSpPr>
          <p:nvPr/>
        </p:nvSpPr>
        <p:spPr bwMode="auto">
          <a:xfrm rot="114366">
            <a:off x="6639115" y="5549070"/>
            <a:ext cx="302478" cy="336550"/>
          </a:xfrm>
          <a:prstGeom prst="rect">
            <a:avLst/>
          </a:prstGeom>
          <a:noFill/>
          <a:ln w="12700">
            <a:no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600" dirty="0">
                <a:solidFill>
                  <a:schemeClr val="accent2"/>
                </a:solidFill>
                <a:latin typeface="Arial" charset="0"/>
              </a:rPr>
              <a:t>=</a:t>
            </a:r>
          </a:p>
        </p:txBody>
      </p:sp>
      <p:sp>
        <p:nvSpPr>
          <p:cNvPr id="49" name="Text Box 94"/>
          <p:cNvSpPr txBox="1">
            <a:spLocks noChangeArrowheads="1"/>
          </p:cNvSpPr>
          <p:nvPr/>
        </p:nvSpPr>
        <p:spPr bwMode="auto">
          <a:xfrm>
            <a:off x="5276849" y="4400613"/>
            <a:ext cx="363538"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a:latin typeface="Arial" charset="0"/>
              </a:rPr>
              <a:t>A</a:t>
            </a:r>
          </a:p>
        </p:txBody>
      </p:sp>
      <p:sp>
        <p:nvSpPr>
          <p:cNvPr id="50" name="Line 95"/>
          <p:cNvSpPr>
            <a:spLocks noChangeShapeType="1"/>
          </p:cNvSpPr>
          <p:nvPr/>
        </p:nvSpPr>
        <p:spPr bwMode="auto">
          <a:xfrm>
            <a:off x="5664199" y="4659375"/>
            <a:ext cx="952500" cy="8715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1" name="Text Box 96"/>
          <p:cNvSpPr txBox="1">
            <a:spLocks noChangeArrowheads="1"/>
          </p:cNvSpPr>
          <p:nvPr/>
        </p:nvSpPr>
        <p:spPr bwMode="auto">
          <a:xfrm>
            <a:off x="7240587" y="3924998"/>
            <a:ext cx="363537"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000">
                <a:latin typeface="Arial" charset="0"/>
              </a:rPr>
              <a:t>B</a:t>
            </a:r>
          </a:p>
        </p:txBody>
      </p:sp>
      <p:sp>
        <p:nvSpPr>
          <p:cNvPr id="52" name="Line 97"/>
          <p:cNvSpPr>
            <a:spLocks noChangeShapeType="1"/>
          </p:cNvSpPr>
          <p:nvPr/>
        </p:nvSpPr>
        <p:spPr bwMode="auto">
          <a:xfrm flipH="1">
            <a:off x="6651624" y="4121848"/>
            <a:ext cx="576263" cy="200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53" name="Group 9"/>
          <p:cNvGrpSpPr>
            <a:grpSpLocks/>
          </p:cNvGrpSpPr>
          <p:nvPr/>
        </p:nvGrpSpPr>
        <p:grpSpPr bwMode="auto">
          <a:xfrm rot="-5400000">
            <a:off x="2368191" y="1553712"/>
            <a:ext cx="292100" cy="527050"/>
            <a:chOff x="100" y="3888"/>
            <a:chExt cx="184" cy="332"/>
          </a:xfrm>
        </p:grpSpPr>
        <p:sp>
          <p:nvSpPr>
            <p:cNvPr id="54" name="Rectangle 53"/>
            <p:cNvSpPr>
              <a:spLocks noChangeArrowheads="1"/>
            </p:cNvSpPr>
            <p:nvPr/>
          </p:nvSpPr>
          <p:spPr bwMode="auto">
            <a:xfrm>
              <a:off x="100" y="403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55" name="Line 11"/>
            <p:cNvSpPr>
              <a:spLocks noChangeShapeType="1"/>
            </p:cNvSpPr>
            <p:nvPr/>
          </p:nvSpPr>
          <p:spPr bwMode="auto">
            <a:xfrm flipV="1">
              <a:off x="192" y="3888"/>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6" name="Freeform 12"/>
            <p:cNvSpPr>
              <a:spLocks/>
            </p:cNvSpPr>
            <p:nvPr/>
          </p:nvSpPr>
          <p:spPr bwMode="auto">
            <a:xfrm>
              <a:off x="144" y="388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57" name="Rectangle 56"/>
          <p:cNvSpPr>
            <a:spLocks noChangeArrowheads="1"/>
          </p:cNvSpPr>
          <p:nvPr/>
        </p:nvSpPr>
        <p:spPr bwMode="auto">
          <a:xfrm>
            <a:off x="2471379" y="1668012"/>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48" name="Rectangle 59"/>
          <p:cNvSpPr>
            <a:spLocks noChangeArrowheads="1"/>
          </p:cNvSpPr>
          <p:nvPr/>
        </p:nvSpPr>
        <p:spPr bwMode="auto">
          <a:xfrm>
            <a:off x="112900" y="104940"/>
            <a:ext cx="5218609" cy="462307"/>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altLang="fr-FR" sz="2400" b="1" dirty="0" smtClean="0">
                <a:latin typeface="Arial" charset="0"/>
              </a:rPr>
              <a:t>COTATION DEGRADEE SANS [DF]</a:t>
            </a:r>
            <a:endParaRPr lang="fr-FR" altLang="fr-FR" sz="2400" b="1" dirty="0">
              <a:latin typeface="Arial" charset="0"/>
            </a:endParaRPr>
          </a:p>
        </p:txBody>
      </p:sp>
      <p:sp>
        <p:nvSpPr>
          <p:cNvPr id="58" name="Freeform 74"/>
          <p:cNvSpPr>
            <a:spLocks/>
          </p:cNvSpPr>
          <p:nvPr/>
        </p:nvSpPr>
        <p:spPr bwMode="auto">
          <a:xfrm>
            <a:off x="1113852" y="3602446"/>
            <a:ext cx="2627313" cy="3171825"/>
          </a:xfrm>
          <a:custGeom>
            <a:avLst/>
            <a:gdLst>
              <a:gd name="T0" fmla="*/ 2147483647 w 1655"/>
              <a:gd name="T1" fmla="*/ 2147483647 h 1998"/>
              <a:gd name="T2" fmla="*/ 2147483647 w 1655"/>
              <a:gd name="T3" fmla="*/ 2147483647 h 1998"/>
              <a:gd name="T4" fmla="*/ 2147483647 w 1655"/>
              <a:gd name="T5" fmla="*/ 2147483647 h 1998"/>
              <a:gd name="T6" fmla="*/ 2147483647 w 1655"/>
              <a:gd name="T7" fmla="*/ 2147483647 h 1998"/>
              <a:gd name="T8" fmla="*/ 2147483647 w 1655"/>
              <a:gd name="T9" fmla="*/ 2147483647 h 1998"/>
              <a:gd name="T10" fmla="*/ 2147483647 w 1655"/>
              <a:gd name="T11" fmla="*/ 2147483647 h 1998"/>
              <a:gd name="T12" fmla="*/ 2147483647 w 1655"/>
              <a:gd name="T13" fmla="*/ 2147483647 h 1998"/>
              <a:gd name="T14" fmla="*/ 2147483647 w 1655"/>
              <a:gd name="T15" fmla="*/ 2147483647 h 1998"/>
              <a:gd name="T16" fmla="*/ 2147483647 w 1655"/>
              <a:gd name="T17" fmla="*/ 2147483647 h 1998"/>
              <a:gd name="T18" fmla="*/ 2147483647 w 1655"/>
              <a:gd name="T19" fmla="*/ 2147483647 h 1998"/>
              <a:gd name="T20" fmla="*/ 2147483647 w 1655"/>
              <a:gd name="T21" fmla="*/ 2147483647 h 1998"/>
              <a:gd name="T22" fmla="*/ 2147483647 w 1655"/>
              <a:gd name="T23" fmla="*/ 2147483647 h 1998"/>
              <a:gd name="T24" fmla="*/ 2147483647 w 1655"/>
              <a:gd name="T25" fmla="*/ 2147483647 h 19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55" h="1998">
                <a:moveTo>
                  <a:pt x="475" y="167"/>
                </a:moveTo>
                <a:cubicBezTo>
                  <a:pt x="375" y="279"/>
                  <a:pt x="152" y="533"/>
                  <a:pt x="78" y="713"/>
                </a:cubicBezTo>
                <a:cubicBezTo>
                  <a:pt x="4" y="893"/>
                  <a:pt x="0" y="1070"/>
                  <a:pt x="31" y="1250"/>
                </a:cubicBezTo>
                <a:cubicBezTo>
                  <a:pt x="62" y="1430"/>
                  <a:pt x="113" y="1674"/>
                  <a:pt x="265" y="1796"/>
                </a:cubicBezTo>
                <a:cubicBezTo>
                  <a:pt x="417" y="1918"/>
                  <a:pt x="750" y="1968"/>
                  <a:pt x="943" y="1983"/>
                </a:cubicBezTo>
                <a:cubicBezTo>
                  <a:pt x="1136" y="1998"/>
                  <a:pt x="1313" y="1968"/>
                  <a:pt x="1426" y="1889"/>
                </a:cubicBezTo>
                <a:cubicBezTo>
                  <a:pt x="1539" y="1810"/>
                  <a:pt x="1587" y="1644"/>
                  <a:pt x="1621" y="1508"/>
                </a:cubicBezTo>
                <a:cubicBezTo>
                  <a:pt x="1655" y="1372"/>
                  <a:pt x="1649" y="1249"/>
                  <a:pt x="1629" y="1071"/>
                </a:cubicBezTo>
                <a:cubicBezTo>
                  <a:pt x="1609" y="893"/>
                  <a:pt x="1552" y="584"/>
                  <a:pt x="1504" y="440"/>
                </a:cubicBezTo>
                <a:cubicBezTo>
                  <a:pt x="1456" y="296"/>
                  <a:pt x="1414" y="275"/>
                  <a:pt x="1340" y="206"/>
                </a:cubicBezTo>
                <a:cubicBezTo>
                  <a:pt x="1266" y="137"/>
                  <a:pt x="1170" y="54"/>
                  <a:pt x="1060" y="27"/>
                </a:cubicBezTo>
                <a:cubicBezTo>
                  <a:pt x="950" y="0"/>
                  <a:pt x="775" y="19"/>
                  <a:pt x="678" y="42"/>
                </a:cubicBezTo>
                <a:cubicBezTo>
                  <a:pt x="581" y="65"/>
                  <a:pt x="594" y="58"/>
                  <a:pt x="475" y="167"/>
                </a:cubicBezTo>
                <a:close/>
              </a:path>
            </a:pathLst>
          </a:custGeom>
          <a:solidFill>
            <a:srgbClr val="CCFFCC"/>
          </a:solidFill>
          <a:ln>
            <a:noFill/>
          </a:ln>
          <a:effectLst/>
          <a:extLst>
            <a:ext uri="{91240B29-F687-4F45-9708-019B960494DF}">
              <a14:hiddenLine xmlns:a14="http://schemas.microsoft.com/office/drawing/2010/main" w="12700" cap="flat" cmpd="sng">
                <a:solidFill>
                  <a:schemeClr val="tx1"/>
                </a:solidFill>
                <a:prstDash val="solid"/>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9" name="Freeform 75"/>
          <p:cNvSpPr>
            <a:spLocks/>
          </p:cNvSpPr>
          <p:nvPr/>
        </p:nvSpPr>
        <p:spPr bwMode="auto">
          <a:xfrm>
            <a:off x="1607565" y="3977096"/>
            <a:ext cx="1930400" cy="2554287"/>
          </a:xfrm>
          <a:custGeom>
            <a:avLst/>
            <a:gdLst>
              <a:gd name="T0" fmla="*/ 2147483647 w 1216"/>
              <a:gd name="T1" fmla="*/ 2147483647 h 1609"/>
              <a:gd name="T2" fmla="*/ 2147483647 w 1216"/>
              <a:gd name="T3" fmla="*/ 2147483647 h 1609"/>
              <a:gd name="T4" fmla="*/ 2147483647 w 1216"/>
              <a:gd name="T5" fmla="*/ 2147483647 h 1609"/>
              <a:gd name="T6" fmla="*/ 2147483647 w 1216"/>
              <a:gd name="T7" fmla="*/ 2147483647 h 1609"/>
              <a:gd name="T8" fmla="*/ 2147483647 w 1216"/>
              <a:gd name="T9" fmla="*/ 2147483647 h 1609"/>
              <a:gd name="T10" fmla="*/ 2147483647 w 1216"/>
              <a:gd name="T11" fmla="*/ 2147483647 h 1609"/>
              <a:gd name="T12" fmla="*/ 2147483647 w 1216"/>
              <a:gd name="T13" fmla="*/ 2147483647 h 1609"/>
              <a:gd name="T14" fmla="*/ 2147483647 w 1216"/>
              <a:gd name="T15" fmla="*/ 2147483647 h 1609"/>
              <a:gd name="T16" fmla="*/ 2147483647 w 1216"/>
              <a:gd name="T17" fmla="*/ 2147483647 h 1609"/>
              <a:gd name="T18" fmla="*/ 2147483647 w 1216"/>
              <a:gd name="T19" fmla="*/ 2147483647 h 1609"/>
              <a:gd name="T20" fmla="*/ 2147483647 w 1216"/>
              <a:gd name="T21" fmla="*/ 2147483647 h 1609"/>
              <a:gd name="T22" fmla="*/ 2147483647 w 1216"/>
              <a:gd name="T23" fmla="*/ 2147483647 h 1609"/>
              <a:gd name="T24" fmla="*/ 2147483647 w 1216"/>
              <a:gd name="T25" fmla="*/ 2147483647 h 1609"/>
              <a:gd name="T26" fmla="*/ 2147483647 w 1216"/>
              <a:gd name="T27" fmla="*/ 2147483647 h 1609"/>
              <a:gd name="T28" fmla="*/ 2147483647 w 1216"/>
              <a:gd name="T29" fmla="*/ 2147483647 h 1609"/>
              <a:gd name="T30" fmla="*/ 2147483647 w 1216"/>
              <a:gd name="T31" fmla="*/ 2147483647 h 1609"/>
              <a:gd name="T32" fmla="*/ 2147483647 w 1216"/>
              <a:gd name="T33" fmla="*/ 2147483647 h 1609"/>
              <a:gd name="T34" fmla="*/ 2147483647 w 1216"/>
              <a:gd name="T35" fmla="*/ 2147483647 h 1609"/>
              <a:gd name="T36" fmla="*/ 2147483647 w 1216"/>
              <a:gd name="T37" fmla="*/ 2147483647 h 1609"/>
              <a:gd name="T38" fmla="*/ 2147483647 w 1216"/>
              <a:gd name="T39" fmla="*/ 2147483647 h 1609"/>
              <a:gd name="T40" fmla="*/ 2147483647 w 1216"/>
              <a:gd name="T41" fmla="*/ 2147483647 h 1609"/>
              <a:gd name="T42" fmla="*/ 2147483647 w 1216"/>
              <a:gd name="T43" fmla="*/ 2147483647 h 1609"/>
              <a:gd name="T44" fmla="*/ 2147483647 w 1216"/>
              <a:gd name="T45" fmla="*/ 2147483647 h 1609"/>
              <a:gd name="T46" fmla="*/ 2147483647 w 1216"/>
              <a:gd name="T47" fmla="*/ 2147483647 h 1609"/>
              <a:gd name="T48" fmla="*/ 2147483647 w 1216"/>
              <a:gd name="T49" fmla="*/ 2147483647 h 1609"/>
              <a:gd name="T50" fmla="*/ 2147483647 w 1216"/>
              <a:gd name="T51" fmla="*/ 2147483647 h 1609"/>
              <a:gd name="T52" fmla="*/ 2147483647 w 1216"/>
              <a:gd name="T53" fmla="*/ 2147483647 h 1609"/>
              <a:gd name="T54" fmla="*/ 2147483647 w 1216"/>
              <a:gd name="T55" fmla="*/ 2147483647 h 1609"/>
              <a:gd name="T56" fmla="*/ 2147483647 w 1216"/>
              <a:gd name="T57" fmla="*/ 2147483647 h 1609"/>
              <a:gd name="T58" fmla="*/ 2147483647 w 1216"/>
              <a:gd name="T59" fmla="*/ 2147483647 h 1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16" h="1609">
                <a:moveTo>
                  <a:pt x="375" y="56"/>
                </a:moveTo>
                <a:cubicBezTo>
                  <a:pt x="365" y="87"/>
                  <a:pt x="374" y="146"/>
                  <a:pt x="368" y="189"/>
                </a:cubicBezTo>
                <a:cubicBezTo>
                  <a:pt x="362" y="232"/>
                  <a:pt x="339" y="277"/>
                  <a:pt x="336" y="313"/>
                </a:cubicBezTo>
                <a:cubicBezTo>
                  <a:pt x="333" y="349"/>
                  <a:pt x="357" y="384"/>
                  <a:pt x="352" y="407"/>
                </a:cubicBezTo>
                <a:cubicBezTo>
                  <a:pt x="347" y="430"/>
                  <a:pt x="335" y="433"/>
                  <a:pt x="305" y="454"/>
                </a:cubicBezTo>
                <a:cubicBezTo>
                  <a:pt x="275" y="475"/>
                  <a:pt x="216" y="492"/>
                  <a:pt x="173" y="531"/>
                </a:cubicBezTo>
                <a:cubicBezTo>
                  <a:pt x="130" y="570"/>
                  <a:pt x="74" y="636"/>
                  <a:pt x="48" y="687"/>
                </a:cubicBezTo>
                <a:cubicBezTo>
                  <a:pt x="22" y="738"/>
                  <a:pt x="25" y="773"/>
                  <a:pt x="17" y="835"/>
                </a:cubicBezTo>
                <a:cubicBezTo>
                  <a:pt x="9" y="897"/>
                  <a:pt x="1" y="995"/>
                  <a:pt x="1" y="1061"/>
                </a:cubicBezTo>
                <a:cubicBezTo>
                  <a:pt x="1" y="1127"/>
                  <a:pt x="0" y="1186"/>
                  <a:pt x="17" y="1233"/>
                </a:cubicBezTo>
                <a:cubicBezTo>
                  <a:pt x="34" y="1280"/>
                  <a:pt x="60" y="1303"/>
                  <a:pt x="103" y="1342"/>
                </a:cubicBezTo>
                <a:cubicBezTo>
                  <a:pt x="146" y="1381"/>
                  <a:pt x="229" y="1431"/>
                  <a:pt x="274" y="1467"/>
                </a:cubicBezTo>
                <a:cubicBezTo>
                  <a:pt x="319" y="1503"/>
                  <a:pt x="328" y="1537"/>
                  <a:pt x="375" y="1560"/>
                </a:cubicBezTo>
                <a:cubicBezTo>
                  <a:pt x="422" y="1583"/>
                  <a:pt x="482" y="1609"/>
                  <a:pt x="555" y="1607"/>
                </a:cubicBezTo>
                <a:cubicBezTo>
                  <a:pt x="628" y="1605"/>
                  <a:pt x="747" y="1573"/>
                  <a:pt x="812" y="1545"/>
                </a:cubicBezTo>
                <a:cubicBezTo>
                  <a:pt x="877" y="1517"/>
                  <a:pt x="899" y="1467"/>
                  <a:pt x="944" y="1436"/>
                </a:cubicBezTo>
                <a:cubicBezTo>
                  <a:pt x="989" y="1405"/>
                  <a:pt x="1051" y="1410"/>
                  <a:pt x="1085" y="1358"/>
                </a:cubicBezTo>
                <a:cubicBezTo>
                  <a:pt x="1119" y="1306"/>
                  <a:pt x="1133" y="1186"/>
                  <a:pt x="1147" y="1124"/>
                </a:cubicBezTo>
                <a:cubicBezTo>
                  <a:pt x="1161" y="1062"/>
                  <a:pt x="1162" y="1039"/>
                  <a:pt x="1170" y="984"/>
                </a:cubicBezTo>
                <a:cubicBezTo>
                  <a:pt x="1178" y="929"/>
                  <a:pt x="1216" y="853"/>
                  <a:pt x="1194" y="796"/>
                </a:cubicBezTo>
                <a:cubicBezTo>
                  <a:pt x="1172" y="739"/>
                  <a:pt x="1077" y="692"/>
                  <a:pt x="1038" y="641"/>
                </a:cubicBezTo>
                <a:cubicBezTo>
                  <a:pt x="999" y="590"/>
                  <a:pt x="989" y="529"/>
                  <a:pt x="960" y="493"/>
                </a:cubicBezTo>
                <a:cubicBezTo>
                  <a:pt x="931" y="457"/>
                  <a:pt x="891" y="443"/>
                  <a:pt x="866" y="422"/>
                </a:cubicBezTo>
                <a:cubicBezTo>
                  <a:pt x="841" y="401"/>
                  <a:pt x="820" y="402"/>
                  <a:pt x="812" y="368"/>
                </a:cubicBezTo>
                <a:cubicBezTo>
                  <a:pt x="804" y="334"/>
                  <a:pt x="818" y="265"/>
                  <a:pt x="820" y="220"/>
                </a:cubicBezTo>
                <a:cubicBezTo>
                  <a:pt x="822" y="175"/>
                  <a:pt x="828" y="126"/>
                  <a:pt x="827" y="95"/>
                </a:cubicBezTo>
                <a:cubicBezTo>
                  <a:pt x="826" y="64"/>
                  <a:pt x="853" y="43"/>
                  <a:pt x="812" y="33"/>
                </a:cubicBezTo>
                <a:cubicBezTo>
                  <a:pt x="771" y="23"/>
                  <a:pt x="642" y="38"/>
                  <a:pt x="578" y="33"/>
                </a:cubicBezTo>
                <a:cubicBezTo>
                  <a:pt x="514" y="28"/>
                  <a:pt x="464" y="0"/>
                  <a:pt x="430" y="2"/>
                </a:cubicBezTo>
                <a:cubicBezTo>
                  <a:pt x="396" y="4"/>
                  <a:pt x="385" y="25"/>
                  <a:pt x="375" y="56"/>
                </a:cubicBezTo>
                <a:close/>
              </a:path>
            </a:pathLst>
          </a:custGeom>
          <a:solidFill>
            <a:schemeClr val="bg1"/>
          </a:solidFill>
          <a:ln w="28575" cap="flat"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0" name="Oval 76"/>
          <p:cNvSpPr>
            <a:spLocks noChangeArrowheads="1"/>
          </p:cNvSpPr>
          <p:nvPr/>
        </p:nvSpPr>
        <p:spPr bwMode="auto">
          <a:xfrm>
            <a:off x="1621852" y="4621621"/>
            <a:ext cx="1817688" cy="1817687"/>
          </a:xfrm>
          <a:prstGeom prst="ellipse">
            <a:avLst/>
          </a:prstGeom>
          <a:noFill/>
          <a:ln w="28575">
            <a:solidFill>
              <a:srgbClr val="FF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61" name="Line 77"/>
          <p:cNvSpPr>
            <a:spLocks noChangeShapeType="1"/>
          </p:cNvSpPr>
          <p:nvPr/>
        </p:nvSpPr>
        <p:spPr bwMode="auto">
          <a:xfrm>
            <a:off x="2425127" y="5475696"/>
            <a:ext cx="173038" cy="173037"/>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2" name="Line 78"/>
          <p:cNvSpPr>
            <a:spLocks noChangeShapeType="1"/>
          </p:cNvSpPr>
          <p:nvPr/>
        </p:nvSpPr>
        <p:spPr bwMode="auto">
          <a:xfrm rot="-5400000">
            <a:off x="2425127" y="5462996"/>
            <a:ext cx="173037" cy="173038"/>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3" name="Line 80"/>
          <p:cNvSpPr>
            <a:spLocks noChangeShapeType="1"/>
          </p:cNvSpPr>
          <p:nvPr/>
        </p:nvSpPr>
        <p:spPr bwMode="auto">
          <a:xfrm flipH="1">
            <a:off x="2061590" y="4000908"/>
            <a:ext cx="173037" cy="1309688"/>
          </a:xfrm>
          <a:prstGeom prst="line">
            <a:avLst/>
          </a:prstGeom>
          <a:noFill/>
          <a:ln w="28575">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4" name="Line 81"/>
          <p:cNvSpPr>
            <a:spLocks noChangeShapeType="1"/>
          </p:cNvSpPr>
          <p:nvPr/>
        </p:nvSpPr>
        <p:spPr bwMode="auto">
          <a:xfrm flipH="1">
            <a:off x="2825177" y="4054883"/>
            <a:ext cx="98425" cy="1260475"/>
          </a:xfrm>
          <a:prstGeom prst="line">
            <a:avLst/>
          </a:prstGeom>
          <a:noFill/>
          <a:ln w="28575">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5" name="Line 82"/>
          <p:cNvSpPr>
            <a:spLocks noChangeShapeType="1"/>
          </p:cNvSpPr>
          <p:nvPr/>
        </p:nvSpPr>
        <p:spPr bwMode="auto">
          <a:xfrm flipH="1">
            <a:off x="2375915" y="4042183"/>
            <a:ext cx="198437" cy="1890713"/>
          </a:xfrm>
          <a:prstGeom prst="line">
            <a:avLst/>
          </a:prstGeom>
          <a:noFill/>
          <a:ln w="28575">
            <a:solidFill>
              <a:schemeClr val="accent2"/>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7" name="Text Box 113"/>
          <p:cNvSpPr txBox="1">
            <a:spLocks noChangeArrowheads="1"/>
          </p:cNvSpPr>
          <p:nvPr/>
        </p:nvSpPr>
        <p:spPr bwMode="auto">
          <a:xfrm>
            <a:off x="1264665" y="4231096"/>
            <a:ext cx="363537"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A</a:t>
            </a:r>
          </a:p>
        </p:txBody>
      </p:sp>
      <p:sp>
        <p:nvSpPr>
          <p:cNvPr id="68" name="Line 114"/>
          <p:cNvSpPr>
            <a:spLocks noChangeShapeType="1"/>
          </p:cNvSpPr>
          <p:nvPr/>
        </p:nvSpPr>
        <p:spPr bwMode="auto">
          <a:xfrm>
            <a:off x="1652015" y="4489858"/>
            <a:ext cx="881062" cy="10842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69" name="Text Box 115"/>
          <p:cNvSpPr txBox="1">
            <a:spLocks noChangeArrowheads="1"/>
          </p:cNvSpPr>
          <p:nvPr/>
        </p:nvSpPr>
        <p:spPr bwMode="auto">
          <a:xfrm>
            <a:off x="3228402" y="3999321"/>
            <a:ext cx="363538"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B</a:t>
            </a:r>
          </a:p>
        </p:txBody>
      </p:sp>
      <p:sp>
        <p:nvSpPr>
          <p:cNvPr id="70" name="Line 116"/>
          <p:cNvSpPr>
            <a:spLocks noChangeShapeType="1"/>
          </p:cNvSpPr>
          <p:nvPr/>
        </p:nvSpPr>
        <p:spPr bwMode="auto">
          <a:xfrm flipH="1">
            <a:off x="2639440" y="4196171"/>
            <a:ext cx="576262" cy="200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1" name="Line 117"/>
          <p:cNvSpPr>
            <a:spLocks noChangeShapeType="1"/>
          </p:cNvSpPr>
          <p:nvPr/>
        </p:nvSpPr>
        <p:spPr bwMode="auto">
          <a:xfrm>
            <a:off x="1193227" y="4796246"/>
            <a:ext cx="2457450" cy="17176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2" name="ZoneTexte 118"/>
          <p:cNvSpPr txBox="1">
            <a:spLocks noChangeArrowheads="1"/>
          </p:cNvSpPr>
          <p:nvPr/>
        </p:nvSpPr>
        <p:spPr bwMode="auto">
          <a:xfrm>
            <a:off x="1461515" y="3216066"/>
            <a:ext cx="2189162" cy="646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a:t>Sans la contrainte de </a:t>
            </a:r>
            <a:r>
              <a:rPr lang="fr-FR" altLang="fr-FR" sz="1800" dirty="0" smtClean="0"/>
              <a:t>position </a:t>
            </a:r>
            <a:r>
              <a:rPr lang="fr-FR" altLang="fr-FR" sz="1800" dirty="0"/>
              <a:t>entre B et A</a:t>
            </a:r>
          </a:p>
        </p:txBody>
      </p:sp>
      <p:sp>
        <p:nvSpPr>
          <p:cNvPr id="73" name="Line 117"/>
          <p:cNvSpPr>
            <a:spLocks noChangeShapeType="1"/>
          </p:cNvSpPr>
          <p:nvPr/>
        </p:nvSpPr>
        <p:spPr bwMode="auto">
          <a:xfrm flipV="1">
            <a:off x="1345627" y="4948646"/>
            <a:ext cx="2457450" cy="17176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4" name="ZoneTexte 118"/>
          <p:cNvSpPr txBox="1">
            <a:spLocks noChangeArrowheads="1"/>
          </p:cNvSpPr>
          <p:nvPr/>
        </p:nvSpPr>
        <p:spPr bwMode="auto">
          <a:xfrm>
            <a:off x="5339537" y="3216066"/>
            <a:ext cx="3116788"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smtClean="0"/>
              <a:t>Le plan médian nominal de la rainure passe par B.</a:t>
            </a:r>
            <a:endParaRPr lang="fr-FR" altLang="fr-FR" sz="1800" dirty="0"/>
          </a:p>
        </p:txBody>
      </p:sp>
      <p:sp>
        <p:nvSpPr>
          <p:cNvPr id="75" name="Line 8"/>
          <p:cNvSpPr>
            <a:spLocks noChangeShapeType="1"/>
          </p:cNvSpPr>
          <p:nvPr/>
        </p:nvSpPr>
        <p:spPr bwMode="auto">
          <a:xfrm rot="16200000">
            <a:off x="2005212" y="1559021"/>
            <a:ext cx="0" cy="5413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6" name="Line 14"/>
          <p:cNvSpPr>
            <a:spLocks noChangeShapeType="1"/>
          </p:cNvSpPr>
          <p:nvPr/>
        </p:nvSpPr>
        <p:spPr bwMode="auto">
          <a:xfrm rot="16200000" flipV="1">
            <a:off x="1577127" y="1724940"/>
            <a:ext cx="0" cy="20955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7" name="Oval 5"/>
          <p:cNvSpPr>
            <a:spLocks noChangeArrowheads="1"/>
          </p:cNvSpPr>
          <p:nvPr/>
        </p:nvSpPr>
        <p:spPr bwMode="auto">
          <a:xfrm rot="16200000">
            <a:off x="5331509" y="942524"/>
            <a:ext cx="2041525" cy="2041525"/>
          </a:xfrm>
          <a:prstGeom prst="ellipse">
            <a:avLst/>
          </a:prstGeom>
          <a:solidFill>
            <a:srgbClr val="CCFFCC"/>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78" name="Line 6"/>
          <p:cNvSpPr>
            <a:spLocks noChangeShapeType="1"/>
          </p:cNvSpPr>
          <p:nvPr/>
        </p:nvSpPr>
        <p:spPr bwMode="auto">
          <a:xfrm rot="16200000">
            <a:off x="5958208" y="1025074"/>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9" name="Line 7"/>
          <p:cNvSpPr>
            <a:spLocks noChangeShapeType="1"/>
          </p:cNvSpPr>
          <p:nvPr/>
        </p:nvSpPr>
        <p:spPr bwMode="auto">
          <a:xfrm rot="16200000">
            <a:off x="6160183" y="1007612"/>
            <a:ext cx="5683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0" name="Line 8"/>
          <p:cNvSpPr>
            <a:spLocks noChangeShapeType="1"/>
          </p:cNvSpPr>
          <p:nvPr/>
        </p:nvSpPr>
        <p:spPr bwMode="auto">
          <a:xfrm rot="16200000">
            <a:off x="6354653" y="690905"/>
            <a:ext cx="0" cy="1984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1" name="Group 9"/>
          <p:cNvGrpSpPr>
            <a:grpSpLocks/>
          </p:cNvGrpSpPr>
          <p:nvPr/>
        </p:nvGrpSpPr>
        <p:grpSpPr bwMode="auto">
          <a:xfrm rot="-5400000">
            <a:off x="6558646" y="517074"/>
            <a:ext cx="292100" cy="527050"/>
            <a:chOff x="100" y="3888"/>
            <a:chExt cx="184" cy="332"/>
          </a:xfrm>
        </p:grpSpPr>
        <p:sp>
          <p:nvSpPr>
            <p:cNvPr id="82" name="Rectangle 81"/>
            <p:cNvSpPr>
              <a:spLocks noChangeArrowheads="1"/>
            </p:cNvSpPr>
            <p:nvPr/>
          </p:nvSpPr>
          <p:spPr bwMode="auto">
            <a:xfrm>
              <a:off x="100" y="403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83" name="Line 11"/>
            <p:cNvSpPr>
              <a:spLocks noChangeShapeType="1"/>
            </p:cNvSpPr>
            <p:nvPr/>
          </p:nvSpPr>
          <p:spPr bwMode="auto">
            <a:xfrm flipV="1">
              <a:off x="192" y="3888"/>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4" name="Freeform 12"/>
            <p:cNvSpPr>
              <a:spLocks/>
            </p:cNvSpPr>
            <p:nvPr/>
          </p:nvSpPr>
          <p:spPr bwMode="auto">
            <a:xfrm>
              <a:off x="144" y="388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85" name="Rectangle 84"/>
          <p:cNvSpPr>
            <a:spLocks noChangeArrowheads="1"/>
          </p:cNvSpPr>
          <p:nvPr/>
        </p:nvSpPr>
        <p:spPr bwMode="auto">
          <a:xfrm>
            <a:off x="6661834" y="631374"/>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a:latin typeface="Arial" charset="0"/>
              </a:rPr>
              <a:t>B</a:t>
            </a:r>
          </a:p>
        </p:txBody>
      </p:sp>
      <p:sp>
        <p:nvSpPr>
          <p:cNvPr id="86" name="Line 14"/>
          <p:cNvSpPr>
            <a:spLocks noChangeShapeType="1"/>
          </p:cNvSpPr>
          <p:nvPr/>
        </p:nvSpPr>
        <p:spPr bwMode="auto">
          <a:xfrm rot="16200000" flipV="1">
            <a:off x="6163359" y="685349"/>
            <a:ext cx="0" cy="20955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87" name="Group 15"/>
          <p:cNvGrpSpPr>
            <a:grpSpLocks/>
          </p:cNvGrpSpPr>
          <p:nvPr/>
        </p:nvGrpSpPr>
        <p:grpSpPr bwMode="auto">
          <a:xfrm rot="-5400000">
            <a:off x="6001434" y="1371149"/>
            <a:ext cx="695325" cy="555625"/>
            <a:chOff x="4001" y="1863"/>
            <a:chExt cx="438" cy="350"/>
          </a:xfrm>
        </p:grpSpPr>
        <p:sp>
          <p:nvSpPr>
            <p:cNvPr id="88" name="Oval 16"/>
            <p:cNvSpPr>
              <a:spLocks noChangeArrowheads="1"/>
            </p:cNvSpPr>
            <p:nvPr/>
          </p:nvSpPr>
          <p:spPr bwMode="auto">
            <a:xfrm>
              <a:off x="4001" y="1863"/>
              <a:ext cx="350" cy="35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89" name="Freeform 17"/>
            <p:cNvSpPr>
              <a:spLocks/>
            </p:cNvSpPr>
            <p:nvPr/>
          </p:nvSpPr>
          <p:spPr bwMode="auto">
            <a:xfrm>
              <a:off x="4259" y="1970"/>
              <a:ext cx="176" cy="140"/>
            </a:xfrm>
            <a:custGeom>
              <a:avLst/>
              <a:gdLst>
                <a:gd name="T0" fmla="*/ 0 w 102"/>
                <a:gd name="T1" fmla="*/ 0 h 140"/>
                <a:gd name="T2" fmla="*/ 525 w 102"/>
                <a:gd name="T3" fmla="*/ 0 h 140"/>
                <a:gd name="T4" fmla="*/ 525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a:noFill/>
            </a:ln>
            <a:effectLst/>
            <a:extLst>
              <a:ext uri="{91240B29-F687-4F45-9708-019B960494DF}">
                <a14:hiddenLine xmlns:a14="http://schemas.microsoft.com/office/drawing/2010/main" w="28575" cmpd="sng">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0" name="Freeform 18"/>
            <p:cNvSpPr>
              <a:spLocks/>
            </p:cNvSpPr>
            <p:nvPr/>
          </p:nvSpPr>
          <p:spPr bwMode="auto">
            <a:xfrm>
              <a:off x="4337" y="1968"/>
              <a:ext cx="102" cy="140"/>
            </a:xfrm>
            <a:custGeom>
              <a:avLst/>
              <a:gdLst>
                <a:gd name="T0" fmla="*/ 0 w 102"/>
                <a:gd name="T1" fmla="*/ 0 h 140"/>
                <a:gd name="T2" fmla="*/ 102 w 102"/>
                <a:gd name="T3" fmla="*/ 0 h 140"/>
                <a:gd name="T4" fmla="*/ 102 w 102"/>
                <a:gd name="T5" fmla="*/ 140 h 140"/>
                <a:gd name="T6" fmla="*/ 0 w 102"/>
                <a:gd name="T7" fmla="*/ 14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140">
                  <a:moveTo>
                    <a:pt x="0" y="0"/>
                  </a:moveTo>
                  <a:lnTo>
                    <a:pt x="102" y="0"/>
                  </a:lnTo>
                  <a:lnTo>
                    <a:pt x="102" y="140"/>
                  </a:lnTo>
                  <a:lnTo>
                    <a:pt x="0" y="140"/>
                  </a:lnTo>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nvGrpSpPr>
          <p:cNvPr id="96" name="Group 9"/>
          <p:cNvGrpSpPr>
            <a:grpSpLocks/>
          </p:cNvGrpSpPr>
          <p:nvPr/>
        </p:nvGrpSpPr>
        <p:grpSpPr bwMode="auto">
          <a:xfrm rot="-5400000">
            <a:off x="6754122" y="1450301"/>
            <a:ext cx="292100" cy="527050"/>
            <a:chOff x="100" y="3888"/>
            <a:chExt cx="184" cy="332"/>
          </a:xfrm>
        </p:grpSpPr>
        <p:sp>
          <p:nvSpPr>
            <p:cNvPr id="97" name="Rectangle 96"/>
            <p:cNvSpPr>
              <a:spLocks noChangeArrowheads="1"/>
            </p:cNvSpPr>
            <p:nvPr/>
          </p:nvSpPr>
          <p:spPr bwMode="auto">
            <a:xfrm>
              <a:off x="100" y="4036"/>
              <a:ext cx="184" cy="18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000">
                <a:latin typeface="Arial" charset="0"/>
              </a:endParaRPr>
            </a:p>
          </p:txBody>
        </p:sp>
        <p:sp>
          <p:nvSpPr>
            <p:cNvPr id="98" name="Line 11"/>
            <p:cNvSpPr>
              <a:spLocks noChangeShapeType="1"/>
            </p:cNvSpPr>
            <p:nvPr/>
          </p:nvSpPr>
          <p:spPr bwMode="auto">
            <a:xfrm flipV="1">
              <a:off x="192" y="3888"/>
              <a:ext cx="0" cy="144"/>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9" name="Freeform 12"/>
            <p:cNvSpPr>
              <a:spLocks/>
            </p:cNvSpPr>
            <p:nvPr/>
          </p:nvSpPr>
          <p:spPr bwMode="auto">
            <a:xfrm>
              <a:off x="144" y="3888"/>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grpSp>
      <p:sp>
        <p:nvSpPr>
          <p:cNvPr id="100" name="Rectangle 99"/>
          <p:cNvSpPr>
            <a:spLocks noChangeArrowheads="1"/>
          </p:cNvSpPr>
          <p:nvPr/>
        </p:nvSpPr>
        <p:spPr bwMode="auto">
          <a:xfrm>
            <a:off x="6857310" y="1564601"/>
            <a:ext cx="306174"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400" dirty="0" smtClean="0">
                <a:latin typeface="Arial" charset="0"/>
              </a:rPr>
              <a:t>A</a:t>
            </a:r>
            <a:endParaRPr lang="fr-FR" altLang="fr-FR" sz="1400" dirty="0">
              <a:latin typeface="Arial" charset="0"/>
            </a:endParaRPr>
          </a:p>
        </p:txBody>
      </p:sp>
      <p:sp>
        <p:nvSpPr>
          <p:cNvPr id="101" name="Line 8"/>
          <p:cNvSpPr>
            <a:spLocks noChangeShapeType="1"/>
          </p:cNvSpPr>
          <p:nvPr/>
        </p:nvSpPr>
        <p:spPr bwMode="auto">
          <a:xfrm rot="16200000">
            <a:off x="6391143" y="1455610"/>
            <a:ext cx="0" cy="5413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2" name="Line 14"/>
          <p:cNvSpPr>
            <a:spLocks noChangeShapeType="1"/>
          </p:cNvSpPr>
          <p:nvPr/>
        </p:nvSpPr>
        <p:spPr bwMode="auto">
          <a:xfrm rot="16200000" flipV="1">
            <a:off x="5963058" y="1621529"/>
            <a:ext cx="0" cy="20955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 name="Ellipse 1"/>
          <p:cNvSpPr/>
          <p:nvPr/>
        </p:nvSpPr>
        <p:spPr>
          <a:xfrm>
            <a:off x="4835229" y="771037"/>
            <a:ext cx="549098" cy="54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 name="Connecteur droit 4"/>
          <p:cNvCxnSpPr>
            <a:stCxn id="2" idx="2"/>
            <a:endCxn id="2" idx="6"/>
          </p:cNvCxnSpPr>
          <p:nvPr/>
        </p:nvCxnSpPr>
        <p:spPr>
          <a:xfrm>
            <a:off x="4835229" y="1045586"/>
            <a:ext cx="5490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ZoneTexte 22"/>
          <p:cNvSpPr txBox="1"/>
          <p:nvPr/>
        </p:nvSpPr>
        <p:spPr>
          <a:xfrm>
            <a:off x="4942718" y="1007612"/>
            <a:ext cx="373820" cy="307777"/>
          </a:xfrm>
          <a:prstGeom prst="rect">
            <a:avLst/>
          </a:prstGeom>
          <a:noFill/>
        </p:spPr>
        <p:txBody>
          <a:bodyPr wrap="none" rtlCol="0">
            <a:spAutoFit/>
          </a:bodyPr>
          <a:lstStyle/>
          <a:p>
            <a:r>
              <a:rPr lang="fr-FR" sz="1400" dirty="0" smtClean="0"/>
              <a:t>B1</a:t>
            </a:r>
            <a:endParaRPr lang="fr-FR" sz="1400" dirty="0"/>
          </a:p>
        </p:txBody>
      </p:sp>
      <p:cxnSp>
        <p:nvCxnSpPr>
          <p:cNvPr id="25" name="Connecteur droit avec flèche 24"/>
          <p:cNvCxnSpPr/>
          <p:nvPr/>
        </p:nvCxnSpPr>
        <p:spPr>
          <a:xfrm>
            <a:off x="5378204" y="1112757"/>
            <a:ext cx="835119" cy="29195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03" name="Ellipse 102"/>
          <p:cNvSpPr/>
          <p:nvPr/>
        </p:nvSpPr>
        <p:spPr>
          <a:xfrm>
            <a:off x="7637787" y="690074"/>
            <a:ext cx="549098" cy="54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4" name="Connecteur droit 103"/>
          <p:cNvCxnSpPr>
            <a:stCxn id="103" idx="2"/>
            <a:endCxn id="103" idx="6"/>
          </p:cNvCxnSpPr>
          <p:nvPr/>
        </p:nvCxnSpPr>
        <p:spPr>
          <a:xfrm>
            <a:off x="7637787" y="964623"/>
            <a:ext cx="5490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 name="ZoneTexte 104"/>
          <p:cNvSpPr txBox="1"/>
          <p:nvPr/>
        </p:nvSpPr>
        <p:spPr>
          <a:xfrm>
            <a:off x="7745276" y="926649"/>
            <a:ext cx="373820" cy="307777"/>
          </a:xfrm>
          <a:prstGeom prst="rect">
            <a:avLst/>
          </a:prstGeom>
          <a:noFill/>
        </p:spPr>
        <p:txBody>
          <a:bodyPr wrap="none" rtlCol="0">
            <a:spAutoFit/>
          </a:bodyPr>
          <a:lstStyle/>
          <a:p>
            <a:r>
              <a:rPr lang="fr-FR" sz="1400" dirty="0" smtClean="0"/>
              <a:t>B2</a:t>
            </a:r>
            <a:endParaRPr lang="fr-FR" sz="1400" dirty="0"/>
          </a:p>
        </p:txBody>
      </p:sp>
      <p:cxnSp>
        <p:nvCxnSpPr>
          <p:cNvPr id="106" name="Connecteur droit avec flèche 105"/>
          <p:cNvCxnSpPr>
            <a:stCxn id="103" idx="2"/>
          </p:cNvCxnSpPr>
          <p:nvPr/>
        </p:nvCxnSpPr>
        <p:spPr>
          <a:xfrm flipH="1">
            <a:off x="6460222" y="964623"/>
            <a:ext cx="1177565" cy="41763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9" name="ZoneTexte 28"/>
          <p:cNvSpPr txBox="1"/>
          <p:nvPr/>
        </p:nvSpPr>
        <p:spPr>
          <a:xfrm>
            <a:off x="6985490" y="659175"/>
            <a:ext cx="463588" cy="276999"/>
          </a:xfrm>
          <a:prstGeom prst="rect">
            <a:avLst/>
          </a:prstGeom>
          <a:noFill/>
        </p:spPr>
        <p:txBody>
          <a:bodyPr wrap="none" rtlCol="0">
            <a:spAutoFit/>
          </a:bodyPr>
          <a:lstStyle/>
          <a:p>
            <a:r>
              <a:rPr lang="fr-FR" sz="1200" dirty="0" smtClean="0"/>
              <a:t>B1,2</a:t>
            </a:r>
            <a:endParaRPr lang="fr-FR" sz="1200" dirty="0"/>
          </a:p>
        </p:txBody>
      </p:sp>
      <p:sp>
        <p:nvSpPr>
          <p:cNvPr id="30" name="Flèche droite 29"/>
          <p:cNvSpPr/>
          <p:nvPr/>
        </p:nvSpPr>
        <p:spPr>
          <a:xfrm>
            <a:off x="4207890" y="1668012"/>
            <a:ext cx="734828" cy="5372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ZoneTexte 30"/>
          <p:cNvSpPr txBox="1"/>
          <p:nvPr/>
        </p:nvSpPr>
        <p:spPr>
          <a:xfrm>
            <a:off x="7373034" y="1668012"/>
            <a:ext cx="1770966" cy="923330"/>
          </a:xfrm>
          <a:prstGeom prst="rect">
            <a:avLst/>
          </a:prstGeom>
          <a:noFill/>
        </p:spPr>
        <p:txBody>
          <a:bodyPr wrap="square" rtlCol="0">
            <a:spAutoFit/>
          </a:bodyPr>
          <a:lstStyle/>
          <a:p>
            <a:r>
              <a:rPr lang="fr-FR" dirty="0" smtClean="0"/>
              <a:t>B devient le point milieu de B1 et B2.</a:t>
            </a:r>
            <a:endParaRPr lang="fr-FR" dirty="0"/>
          </a:p>
        </p:txBody>
      </p:sp>
      <p:sp>
        <p:nvSpPr>
          <p:cNvPr id="107" name="Freeform 4"/>
          <p:cNvSpPr>
            <a:spLocks/>
          </p:cNvSpPr>
          <p:nvPr/>
        </p:nvSpPr>
        <p:spPr bwMode="auto">
          <a:xfrm rot="10800000" flipH="1">
            <a:off x="2821025" y="2653254"/>
            <a:ext cx="361950" cy="190500"/>
          </a:xfrm>
          <a:custGeom>
            <a:avLst/>
            <a:gdLst>
              <a:gd name="T0" fmla="*/ 0 w 228"/>
              <a:gd name="T1" fmla="*/ 2147483647 h 47"/>
              <a:gd name="T2" fmla="*/ 2147483647 w 228"/>
              <a:gd name="T3" fmla="*/ 0 h 47"/>
              <a:gd name="T4" fmla="*/ 2147483647 w 228"/>
              <a:gd name="T5" fmla="*/ 0 h 47"/>
              <a:gd name="T6" fmla="*/ 0 60000 65536"/>
              <a:gd name="T7" fmla="*/ 0 60000 65536"/>
              <a:gd name="T8" fmla="*/ 0 60000 65536"/>
            </a:gdLst>
            <a:ahLst/>
            <a:cxnLst>
              <a:cxn ang="T6">
                <a:pos x="T0" y="T1"/>
              </a:cxn>
              <a:cxn ang="T7">
                <a:pos x="T2" y="T3"/>
              </a:cxn>
              <a:cxn ang="T8">
                <a:pos x="T4" y="T5"/>
              </a:cxn>
            </a:cxnLst>
            <a:rect l="0" t="0" r="r" b="b"/>
            <a:pathLst>
              <a:path w="228" h="47">
                <a:moveTo>
                  <a:pt x="0" y="47"/>
                </a:moveTo>
                <a:lnTo>
                  <a:pt x="140" y="0"/>
                </a:lnTo>
                <a:lnTo>
                  <a:pt x="228" y="0"/>
                </a:lnTo>
              </a:path>
            </a:pathLst>
          </a:custGeom>
          <a:noFill/>
          <a:ln w="9525">
            <a:solidFill>
              <a:schemeClr val="tx1"/>
            </a:solidFill>
            <a:round/>
            <a:headEnd type="arrow"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8" name="Rectangle 38"/>
          <p:cNvSpPr>
            <a:spLocks noChangeArrowheads="1"/>
          </p:cNvSpPr>
          <p:nvPr/>
        </p:nvSpPr>
        <p:spPr bwMode="auto">
          <a:xfrm>
            <a:off x="3486345" y="2694595"/>
            <a:ext cx="94737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a:t>0,05   </a:t>
            </a:r>
            <a:r>
              <a:rPr lang="fr-FR" altLang="fr-FR" sz="1400" dirty="0" smtClean="0"/>
              <a:t>A   B</a:t>
            </a:r>
            <a:endParaRPr lang="fr-FR" altLang="fr-FR" sz="1400" dirty="0"/>
          </a:p>
        </p:txBody>
      </p:sp>
      <p:sp>
        <p:nvSpPr>
          <p:cNvPr id="109" name="Rectangle 39"/>
          <p:cNvSpPr>
            <a:spLocks noChangeArrowheads="1"/>
          </p:cNvSpPr>
          <p:nvPr/>
        </p:nvSpPr>
        <p:spPr bwMode="auto">
          <a:xfrm>
            <a:off x="3203770" y="2678720"/>
            <a:ext cx="1229950" cy="29232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10" name="Line 40"/>
          <p:cNvSpPr>
            <a:spLocks noChangeShapeType="1"/>
          </p:cNvSpPr>
          <p:nvPr/>
        </p:nvSpPr>
        <p:spPr bwMode="auto">
          <a:xfrm>
            <a:off x="3527620" y="267237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1" name="Group 41"/>
          <p:cNvGrpSpPr>
            <a:grpSpLocks/>
          </p:cNvGrpSpPr>
          <p:nvPr/>
        </p:nvGrpSpPr>
        <p:grpSpPr bwMode="auto">
          <a:xfrm>
            <a:off x="3254570" y="2764445"/>
            <a:ext cx="231775" cy="115887"/>
            <a:chOff x="708" y="4138"/>
            <a:chExt cx="146" cy="73"/>
          </a:xfrm>
        </p:grpSpPr>
        <p:sp>
          <p:nvSpPr>
            <p:cNvPr id="112" name="Arc 42"/>
            <p:cNvSpPr>
              <a:spLocks/>
            </p:cNvSpPr>
            <p:nvPr/>
          </p:nvSpPr>
          <p:spPr bwMode="auto">
            <a:xfrm>
              <a:off x="709" y="41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3" name="Line 43"/>
            <p:cNvSpPr>
              <a:spLocks noChangeShapeType="1"/>
            </p:cNvSpPr>
            <p:nvPr/>
          </p:nvSpPr>
          <p:spPr bwMode="auto">
            <a:xfrm>
              <a:off x="708" y="42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14" name="Line 44"/>
          <p:cNvSpPr>
            <a:spLocks noChangeShapeType="1"/>
          </p:cNvSpPr>
          <p:nvPr/>
        </p:nvSpPr>
        <p:spPr bwMode="auto">
          <a:xfrm>
            <a:off x="3959420" y="267237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Line 45"/>
          <p:cNvSpPr>
            <a:spLocks noChangeShapeType="1"/>
          </p:cNvSpPr>
          <p:nvPr/>
        </p:nvSpPr>
        <p:spPr bwMode="auto">
          <a:xfrm>
            <a:off x="4186436" y="2672370"/>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16" name="Groupe 115"/>
          <p:cNvGrpSpPr>
            <a:grpSpLocks/>
          </p:cNvGrpSpPr>
          <p:nvPr/>
        </p:nvGrpSpPr>
        <p:grpSpPr bwMode="auto">
          <a:xfrm rot="163539">
            <a:off x="2514426" y="4419870"/>
            <a:ext cx="1864816" cy="1476375"/>
            <a:chOff x="1265063" y="4471988"/>
            <a:chExt cx="1900921" cy="1476375"/>
          </a:xfrm>
        </p:grpSpPr>
        <p:cxnSp>
          <p:nvCxnSpPr>
            <p:cNvPr id="117" name="Connecteur droit 116"/>
            <p:cNvCxnSpPr/>
            <p:nvPr/>
          </p:nvCxnSpPr>
          <p:spPr>
            <a:xfrm rot="21436461">
              <a:off x="1265063" y="5618141"/>
              <a:ext cx="1900921" cy="233699"/>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V="1">
              <a:off x="1271588" y="4471988"/>
              <a:ext cx="95250" cy="1476375"/>
            </a:xfrm>
            <a:prstGeom prst="line">
              <a:avLst/>
            </a:prstGeom>
            <a:ln w="28575">
              <a:solidFill>
                <a:srgbClr val="FF0000"/>
              </a:solidFill>
              <a:prstDash val="lgDashDot"/>
            </a:ln>
          </p:spPr>
          <p:style>
            <a:lnRef idx="1">
              <a:schemeClr val="accent1"/>
            </a:lnRef>
            <a:fillRef idx="0">
              <a:schemeClr val="accent1"/>
            </a:fillRef>
            <a:effectRef idx="0">
              <a:schemeClr val="accent1"/>
            </a:effectRef>
            <a:fontRef idx="minor">
              <a:schemeClr val="tx1"/>
            </a:fontRef>
          </p:style>
        </p:cxnSp>
      </p:grpSp>
      <p:sp>
        <p:nvSpPr>
          <p:cNvPr id="119" name="Freeform 4"/>
          <p:cNvSpPr>
            <a:spLocks/>
          </p:cNvSpPr>
          <p:nvPr/>
        </p:nvSpPr>
        <p:spPr bwMode="auto">
          <a:xfrm rot="10800000" flipH="1">
            <a:off x="7090914" y="2690821"/>
            <a:ext cx="361950" cy="190500"/>
          </a:xfrm>
          <a:custGeom>
            <a:avLst/>
            <a:gdLst>
              <a:gd name="T0" fmla="*/ 0 w 228"/>
              <a:gd name="T1" fmla="*/ 2147483647 h 47"/>
              <a:gd name="T2" fmla="*/ 2147483647 w 228"/>
              <a:gd name="T3" fmla="*/ 0 h 47"/>
              <a:gd name="T4" fmla="*/ 2147483647 w 228"/>
              <a:gd name="T5" fmla="*/ 0 h 47"/>
              <a:gd name="T6" fmla="*/ 0 60000 65536"/>
              <a:gd name="T7" fmla="*/ 0 60000 65536"/>
              <a:gd name="T8" fmla="*/ 0 60000 65536"/>
            </a:gdLst>
            <a:ahLst/>
            <a:cxnLst>
              <a:cxn ang="T6">
                <a:pos x="T0" y="T1"/>
              </a:cxn>
              <a:cxn ang="T7">
                <a:pos x="T2" y="T3"/>
              </a:cxn>
              <a:cxn ang="T8">
                <a:pos x="T4" y="T5"/>
              </a:cxn>
            </a:cxnLst>
            <a:rect l="0" t="0" r="r" b="b"/>
            <a:pathLst>
              <a:path w="228" h="47">
                <a:moveTo>
                  <a:pt x="0" y="47"/>
                </a:moveTo>
                <a:lnTo>
                  <a:pt x="140" y="0"/>
                </a:lnTo>
                <a:lnTo>
                  <a:pt x="228" y="0"/>
                </a:lnTo>
              </a:path>
            </a:pathLst>
          </a:custGeom>
          <a:noFill/>
          <a:ln w="9525">
            <a:solidFill>
              <a:schemeClr val="tx1"/>
            </a:solidFill>
            <a:round/>
            <a:headEnd type="arrow"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0" name="Rectangle 38"/>
          <p:cNvSpPr>
            <a:spLocks noChangeArrowheads="1"/>
          </p:cNvSpPr>
          <p:nvPr/>
        </p:nvSpPr>
        <p:spPr bwMode="auto">
          <a:xfrm>
            <a:off x="7756234" y="2732162"/>
            <a:ext cx="947375"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a:t>0,05   </a:t>
            </a:r>
            <a:r>
              <a:rPr lang="fr-FR" altLang="fr-FR" sz="1400" dirty="0" smtClean="0"/>
              <a:t>A   B</a:t>
            </a:r>
            <a:endParaRPr lang="fr-FR" altLang="fr-FR" sz="1400" dirty="0"/>
          </a:p>
        </p:txBody>
      </p:sp>
      <p:sp>
        <p:nvSpPr>
          <p:cNvPr id="121" name="Rectangle 39"/>
          <p:cNvSpPr>
            <a:spLocks noChangeArrowheads="1"/>
          </p:cNvSpPr>
          <p:nvPr/>
        </p:nvSpPr>
        <p:spPr bwMode="auto">
          <a:xfrm>
            <a:off x="7473659" y="2716287"/>
            <a:ext cx="1229950" cy="292324"/>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122" name="Line 40"/>
          <p:cNvSpPr>
            <a:spLocks noChangeShapeType="1"/>
          </p:cNvSpPr>
          <p:nvPr/>
        </p:nvSpPr>
        <p:spPr bwMode="auto">
          <a:xfrm>
            <a:off x="7797509" y="270993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23" name="Group 41"/>
          <p:cNvGrpSpPr>
            <a:grpSpLocks/>
          </p:cNvGrpSpPr>
          <p:nvPr/>
        </p:nvGrpSpPr>
        <p:grpSpPr bwMode="auto">
          <a:xfrm>
            <a:off x="7524459" y="2802012"/>
            <a:ext cx="231775" cy="115887"/>
            <a:chOff x="708" y="4138"/>
            <a:chExt cx="146" cy="73"/>
          </a:xfrm>
        </p:grpSpPr>
        <p:sp>
          <p:nvSpPr>
            <p:cNvPr id="124" name="Arc 42"/>
            <p:cNvSpPr>
              <a:spLocks/>
            </p:cNvSpPr>
            <p:nvPr/>
          </p:nvSpPr>
          <p:spPr bwMode="auto">
            <a:xfrm>
              <a:off x="709" y="41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chemeClr val="tx1"/>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5" name="Line 43"/>
            <p:cNvSpPr>
              <a:spLocks noChangeShapeType="1"/>
            </p:cNvSpPr>
            <p:nvPr/>
          </p:nvSpPr>
          <p:spPr bwMode="auto">
            <a:xfrm>
              <a:off x="708" y="4209"/>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26" name="Line 44"/>
          <p:cNvSpPr>
            <a:spLocks noChangeShapeType="1"/>
          </p:cNvSpPr>
          <p:nvPr/>
        </p:nvSpPr>
        <p:spPr bwMode="auto">
          <a:xfrm>
            <a:off x="8229309" y="270993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27" name="Line 45"/>
          <p:cNvSpPr>
            <a:spLocks noChangeShapeType="1"/>
          </p:cNvSpPr>
          <p:nvPr/>
        </p:nvSpPr>
        <p:spPr bwMode="auto">
          <a:xfrm>
            <a:off x="8456325" y="2709937"/>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3" name="ZoneTexte 2"/>
          <p:cNvSpPr txBox="1"/>
          <p:nvPr/>
        </p:nvSpPr>
        <p:spPr>
          <a:xfrm>
            <a:off x="5394959" y="104940"/>
            <a:ext cx="1361527" cy="369332"/>
          </a:xfrm>
          <a:prstGeom prst="rect">
            <a:avLst/>
          </a:prstGeom>
          <a:noFill/>
        </p:spPr>
        <p:txBody>
          <a:bodyPr wrap="none" rtlCol="0">
            <a:spAutoFit/>
          </a:bodyPr>
          <a:lstStyle/>
          <a:p>
            <a:r>
              <a:rPr lang="fr-FR" dirty="0" smtClean="0"/>
              <a:t>(avant 2017)</a:t>
            </a:r>
            <a:endParaRPr lang="fr-FR" dirty="0"/>
          </a:p>
        </p:txBody>
      </p:sp>
      <p:sp>
        <p:nvSpPr>
          <p:cNvPr id="20" name="ZoneTexte 19"/>
          <p:cNvSpPr txBox="1"/>
          <p:nvPr/>
        </p:nvSpPr>
        <p:spPr>
          <a:xfrm>
            <a:off x="509239" y="724369"/>
            <a:ext cx="436338" cy="369332"/>
          </a:xfrm>
          <a:prstGeom prst="rect">
            <a:avLst/>
          </a:prstGeom>
          <a:noFill/>
        </p:spPr>
        <p:txBody>
          <a:bodyPr wrap="none" rtlCol="0">
            <a:spAutoFit/>
          </a:bodyPr>
          <a:lstStyle/>
          <a:p>
            <a:r>
              <a:rPr lang="fr-FR" dirty="0" smtClean="0"/>
              <a:t>(a)</a:t>
            </a:r>
            <a:endParaRPr lang="fr-FR" dirty="0"/>
          </a:p>
        </p:txBody>
      </p:sp>
      <p:sp>
        <p:nvSpPr>
          <p:cNvPr id="128" name="ZoneTexte 127"/>
          <p:cNvSpPr txBox="1"/>
          <p:nvPr/>
        </p:nvSpPr>
        <p:spPr>
          <a:xfrm>
            <a:off x="509239" y="3552167"/>
            <a:ext cx="447558" cy="369332"/>
          </a:xfrm>
          <a:prstGeom prst="rect">
            <a:avLst/>
          </a:prstGeom>
          <a:noFill/>
        </p:spPr>
        <p:txBody>
          <a:bodyPr wrap="none" rtlCol="0">
            <a:spAutoFit/>
          </a:bodyPr>
          <a:lstStyle/>
          <a:p>
            <a:r>
              <a:rPr lang="fr-FR" dirty="0" smtClean="0"/>
              <a:t>(b)</a:t>
            </a:r>
            <a:endParaRPr lang="fr-FR" dirty="0"/>
          </a:p>
        </p:txBody>
      </p:sp>
      <p:sp>
        <p:nvSpPr>
          <p:cNvPr id="129" name="ZoneTexte 128"/>
          <p:cNvSpPr txBox="1"/>
          <p:nvPr/>
        </p:nvSpPr>
        <p:spPr>
          <a:xfrm>
            <a:off x="4199325" y="724369"/>
            <a:ext cx="436338" cy="369332"/>
          </a:xfrm>
          <a:prstGeom prst="rect">
            <a:avLst/>
          </a:prstGeom>
          <a:noFill/>
        </p:spPr>
        <p:txBody>
          <a:bodyPr wrap="none" rtlCol="0">
            <a:spAutoFit/>
          </a:bodyPr>
          <a:lstStyle/>
          <a:p>
            <a:r>
              <a:rPr lang="fr-FR" dirty="0" smtClean="0"/>
              <a:t>(c)</a:t>
            </a:r>
            <a:endParaRPr lang="fr-FR" dirty="0"/>
          </a:p>
        </p:txBody>
      </p:sp>
      <p:sp>
        <p:nvSpPr>
          <p:cNvPr id="130" name="ZoneTexte 129"/>
          <p:cNvSpPr txBox="1"/>
          <p:nvPr/>
        </p:nvSpPr>
        <p:spPr>
          <a:xfrm>
            <a:off x="4199325" y="3552167"/>
            <a:ext cx="447558" cy="369332"/>
          </a:xfrm>
          <a:prstGeom prst="rect">
            <a:avLst/>
          </a:prstGeom>
          <a:noFill/>
        </p:spPr>
        <p:txBody>
          <a:bodyPr wrap="none" rtlCol="0">
            <a:spAutoFit/>
          </a:bodyPr>
          <a:lstStyle/>
          <a:p>
            <a:r>
              <a:rPr lang="fr-FR" dirty="0" smtClean="0"/>
              <a:t>(d)</a:t>
            </a:r>
            <a:endParaRPr lang="fr-FR" dirty="0"/>
          </a:p>
        </p:txBody>
      </p:sp>
    </p:spTree>
    <p:extLst>
      <p:ext uri="{BB962C8B-B14F-4D97-AF65-F5344CB8AC3E}">
        <p14:creationId xmlns:p14="http://schemas.microsoft.com/office/powerpoint/2010/main" val="2167150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22"/>
          <p:cNvSpPr>
            <a:spLocks noChangeArrowheads="1"/>
          </p:cNvSpPr>
          <p:nvPr/>
        </p:nvSpPr>
        <p:spPr bwMode="auto">
          <a:xfrm>
            <a:off x="414594" y="5132497"/>
            <a:ext cx="1828471" cy="319088"/>
          </a:xfrm>
          <a:prstGeom prst="rect">
            <a:avLst/>
          </a:prstGeom>
          <a:solidFill>
            <a:srgbClr val="FFCC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11" name="Line 123"/>
          <p:cNvSpPr>
            <a:spLocks noChangeShapeType="1"/>
          </p:cNvSpPr>
          <p:nvPr/>
        </p:nvSpPr>
        <p:spPr bwMode="auto">
          <a:xfrm>
            <a:off x="763252" y="5132497"/>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2" name="Line 124"/>
          <p:cNvSpPr>
            <a:spLocks noChangeShapeType="1"/>
          </p:cNvSpPr>
          <p:nvPr/>
        </p:nvSpPr>
        <p:spPr bwMode="auto">
          <a:xfrm>
            <a:off x="1268077" y="5132497"/>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3" name="Line 125"/>
          <p:cNvSpPr>
            <a:spLocks noChangeShapeType="1"/>
          </p:cNvSpPr>
          <p:nvPr/>
        </p:nvSpPr>
        <p:spPr bwMode="auto">
          <a:xfrm>
            <a:off x="1594223" y="5132497"/>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4" name="Rectangle 120"/>
          <p:cNvSpPr>
            <a:spLocks noChangeArrowheads="1"/>
          </p:cNvSpPr>
          <p:nvPr/>
        </p:nvSpPr>
        <p:spPr bwMode="auto">
          <a:xfrm>
            <a:off x="791827" y="5140435"/>
            <a:ext cx="1433085"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smtClean="0"/>
              <a:t>0,2      </a:t>
            </a:r>
            <a:r>
              <a:rPr lang="fr-FR" altLang="fr-FR" sz="1400" dirty="0"/>
              <a:t>A  </a:t>
            </a:r>
            <a:r>
              <a:rPr lang="fr-FR" altLang="fr-FR" sz="1400" dirty="0" smtClean="0"/>
              <a:t>   B[GM]</a:t>
            </a:r>
            <a:endParaRPr lang="fr-FR" altLang="fr-FR" sz="1400" dirty="0"/>
          </a:p>
        </p:txBody>
      </p:sp>
      <p:grpSp>
        <p:nvGrpSpPr>
          <p:cNvPr id="70703" name="Group 126"/>
          <p:cNvGrpSpPr>
            <a:grpSpLocks/>
          </p:cNvGrpSpPr>
          <p:nvPr/>
        </p:nvGrpSpPr>
        <p:grpSpPr bwMode="auto">
          <a:xfrm>
            <a:off x="514533" y="5199978"/>
            <a:ext cx="190500" cy="190500"/>
            <a:chOff x="4360" y="1124"/>
            <a:chExt cx="120" cy="120"/>
          </a:xfrm>
          <a:solidFill>
            <a:srgbClr val="FFCCCC"/>
          </a:solidFill>
        </p:grpSpPr>
        <p:sp>
          <p:nvSpPr>
            <p:cNvPr id="70704" name="Oval 127"/>
            <p:cNvSpPr>
              <a:spLocks noChangeArrowheads="1"/>
            </p:cNvSpPr>
            <p:nvPr/>
          </p:nvSpPr>
          <p:spPr bwMode="auto">
            <a:xfrm>
              <a:off x="4376" y="1140"/>
              <a:ext cx="88" cy="88"/>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70705" name="Line 128"/>
            <p:cNvSpPr>
              <a:spLocks noChangeShapeType="1"/>
            </p:cNvSpPr>
            <p:nvPr/>
          </p:nvSpPr>
          <p:spPr bwMode="auto">
            <a:xfrm>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70706" name="Line 129"/>
            <p:cNvSpPr>
              <a:spLocks noChangeShapeType="1"/>
            </p:cNvSpPr>
            <p:nvPr/>
          </p:nvSpPr>
          <p:spPr bwMode="auto">
            <a:xfrm rot="-5400000">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grpSp>
      <p:sp>
        <p:nvSpPr>
          <p:cNvPr id="43017" name="Arc 2"/>
          <p:cNvSpPr>
            <a:spLocks/>
          </p:cNvSpPr>
          <p:nvPr/>
        </p:nvSpPr>
        <p:spPr bwMode="auto">
          <a:xfrm flipH="1">
            <a:off x="5349803" y="3928495"/>
            <a:ext cx="1209675" cy="1416050"/>
          </a:xfrm>
          <a:custGeom>
            <a:avLst/>
            <a:gdLst>
              <a:gd name="T0" fmla="*/ 2147483647 w 21600"/>
              <a:gd name="T1" fmla="*/ 0 h 25127"/>
              <a:gd name="T2" fmla="*/ 2147483647 w 21600"/>
              <a:gd name="T3" fmla="*/ 2147483647 h 25127"/>
              <a:gd name="T4" fmla="*/ 0 w 21600"/>
              <a:gd name="T5" fmla="*/ 2147483647 h 25127"/>
              <a:gd name="T6" fmla="*/ 0 60000 65536"/>
              <a:gd name="T7" fmla="*/ 0 60000 65536"/>
              <a:gd name="T8" fmla="*/ 0 60000 65536"/>
            </a:gdLst>
            <a:ahLst/>
            <a:cxnLst>
              <a:cxn ang="T6">
                <a:pos x="T0" y="T1"/>
              </a:cxn>
              <a:cxn ang="T7">
                <a:pos x="T2" y="T3"/>
              </a:cxn>
              <a:cxn ang="T8">
                <a:pos x="T4" y="T5"/>
              </a:cxn>
            </a:cxnLst>
            <a:rect l="0" t="0" r="r" b="b"/>
            <a:pathLst>
              <a:path w="21600" h="25127" fill="none" extrusionOk="0">
                <a:moveTo>
                  <a:pt x="17470" y="0"/>
                </a:moveTo>
                <a:cubicBezTo>
                  <a:pt x="20154" y="3691"/>
                  <a:pt x="21600" y="8138"/>
                  <a:pt x="21600" y="12702"/>
                </a:cubicBezTo>
                <a:cubicBezTo>
                  <a:pt x="21600" y="17149"/>
                  <a:pt x="20227" y="21488"/>
                  <a:pt x="17668" y="25126"/>
                </a:cubicBezTo>
              </a:path>
              <a:path w="21600" h="25127" stroke="0" extrusionOk="0">
                <a:moveTo>
                  <a:pt x="17470" y="0"/>
                </a:moveTo>
                <a:cubicBezTo>
                  <a:pt x="20154" y="3691"/>
                  <a:pt x="21600" y="8138"/>
                  <a:pt x="21600" y="12702"/>
                </a:cubicBezTo>
                <a:cubicBezTo>
                  <a:pt x="21600" y="17149"/>
                  <a:pt x="20227" y="21488"/>
                  <a:pt x="17668" y="25126"/>
                </a:cubicBezTo>
                <a:lnTo>
                  <a:pt x="0" y="12702"/>
                </a:lnTo>
                <a:lnTo>
                  <a:pt x="17470" y="0"/>
                </a:lnTo>
                <a:close/>
              </a:path>
            </a:pathLst>
          </a:cu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05" name="Group 3"/>
          <p:cNvGrpSpPr>
            <a:grpSpLocks/>
          </p:cNvGrpSpPr>
          <p:nvPr/>
        </p:nvGrpSpPr>
        <p:grpSpPr bwMode="auto">
          <a:xfrm rot="171545">
            <a:off x="5417170" y="1083544"/>
            <a:ext cx="1083643" cy="1337418"/>
            <a:chOff x="4427" y="1052"/>
            <a:chExt cx="804" cy="992"/>
          </a:xfrm>
        </p:grpSpPr>
        <p:grpSp>
          <p:nvGrpSpPr>
            <p:cNvPr id="43160" name="Group 4"/>
            <p:cNvGrpSpPr>
              <a:grpSpLocks/>
            </p:cNvGrpSpPr>
            <p:nvPr/>
          </p:nvGrpSpPr>
          <p:grpSpPr bwMode="auto">
            <a:xfrm>
              <a:off x="4428" y="1062"/>
              <a:ext cx="803" cy="982"/>
              <a:chOff x="3456" y="1050"/>
              <a:chExt cx="803" cy="982"/>
            </a:xfrm>
          </p:grpSpPr>
          <p:grpSp>
            <p:nvGrpSpPr>
              <p:cNvPr id="43165" name="Group 5"/>
              <p:cNvGrpSpPr>
                <a:grpSpLocks/>
              </p:cNvGrpSpPr>
              <p:nvPr/>
            </p:nvGrpSpPr>
            <p:grpSpPr bwMode="auto">
              <a:xfrm>
                <a:off x="3456" y="1050"/>
                <a:ext cx="212" cy="982"/>
                <a:chOff x="3456" y="1050"/>
                <a:chExt cx="212" cy="982"/>
              </a:xfrm>
            </p:grpSpPr>
            <p:sp>
              <p:nvSpPr>
                <p:cNvPr id="43167" name="Freeform 6" descr="Diagonales larges vers le haut"/>
                <p:cNvSpPr>
                  <a:spLocks/>
                </p:cNvSpPr>
                <p:nvPr/>
              </p:nvSpPr>
              <p:spPr bwMode="auto">
                <a:xfrm flipV="1">
                  <a:off x="3456" y="1738"/>
                  <a:ext cx="208" cy="292"/>
                </a:xfrm>
                <a:custGeom>
                  <a:avLst/>
                  <a:gdLst>
                    <a:gd name="T0" fmla="*/ 192 w 208"/>
                    <a:gd name="T1" fmla="*/ 4 h 292"/>
                    <a:gd name="T2" fmla="*/ 0 w 208"/>
                    <a:gd name="T3" fmla="*/ 4 h 292"/>
                    <a:gd name="T4" fmla="*/ 0 w 208"/>
                    <a:gd name="T5" fmla="*/ 292 h 292"/>
                    <a:gd name="T6" fmla="*/ 64 w 208"/>
                    <a:gd name="T7" fmla="*/ 286 h 292"/>
                    <a:gd name="T8" fmla="*/ 66 w 208"/>
                    <a:gd name="T9" fmla="*/ 274 h 292"/>
                    <a:gd name="T10" fmla="*/ 72 w 208"/>
                    <a:gd name="T11" fmla="*/ 238 h 292"/>
                    <a:gd name="T12" fmla="*/ 124 w 208"/>
                    <a:gd name="T13" fmla="*/ 130 h 292"/>
                    <a:gd name="T14" fmla="*/ 146 w 208"/>
                    <a:gd name="T15" fmla="*/ 92 h 292"/>
                    <a:gd name="T16" fmla="*/ 166 w 208"/>
                    <a:gd name="T17" fmla="*/ 54 h 292"/>
                    <a:gd name="T18" fmla="*/ 194 w 208"/>
                    <a:gd name="T19" fmla="*/ 30 h 292"/>
                    <a:gd name="T20" fmla="*/ 208 w 208"/>
                    <a:gd name="T21" fmla="*/ 6 h 292"/>
                    <a:gd name="T22" fmla="*/ 206 w 208"/>
                    <a:gd name="T23" fmla="*/ 0 h 292"/>
                    <a:gd name="T24" fmla="*/ 192 w 208"/>
                    <a:gd name="T25" fmla="*/ 4 h 2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8" h="292">
                      <a:moveTo>
                        <a:pt x="192" y="4"/>
                      </a:moveTo>
                      <a:lnTo>
                        <a:pt x="0" y="4"/>
                      </a:lnTo>
                      <a:lnTo>
                        <a:pt x="0" y="292"/>
                      </a:lnTo>
                      <a:cubicBezTo>
                        <a:pt x="21" y="290"/>
                        <a:pt x="43" y="292"/>
                        <a:pt x="64" y="286"/>
                      </a:cubicBezTo>
                      <a:cubicBezTo>
                        <a:pt x="68" y="285"/>
                        <a:pt x="65" y="278"/>
                        <a:pt x="66" y="274"/>
                      </a:cubicBezTo>
                      <a:cubicBezTo>
                        <a:pt x="68" y="256"/>
                        <a:pt x="67" y="254"/>
                        <a:pt x="72" y="238"/>
                      </a:cubicBezTo>
                      <a:cubicBezTo>
                        <a:pt x="84" y="201"/>
                        <a:pt x="101" y="161"/>
                        <a:pt x="124" y="130"/>
                      </a:cubicBezTo>
                      <a:cubicBezTo>
                        <a:pt x="129" y="116"/>
                        <a:pt x="138" y="104"/>
                        <a:pt x="146" y="92"/>
                      </a:cubicBezTo>
                      <a:cubicBezTo>
                        <a:pt x="154" y="80"/>
                        <a:pt x="150" y="59"/>
                        <a:pt x="166" y="54"/>
                      </a:cubicBezTo>
                      <a:cubicBezTo>
                        <a:pt x="172" y="45"/>
                        <a:pt x="184" y="37"/>
                        <a:pt x="194" y="30"/>
                      </a:cubicBezTo>
                      <a:cubicBezTo>
                        <a:pt x="200" y="22"/>
                        <a:pt x="205" y="15"/>
                        <a:pt x="208" y="6"/>
                      </a:cubicBezTo>
                      <a:cubicBezTo>
                        <a:pt x="207" y="4"/>
                        <a:pt x="206" y="0"/>
                        <a:pt x="206" y="0"/>
                      </a:cubicBezTo>
                      <a:lnTo>
                        <a:pt x="192" y="4"/>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8" name="Line 7"/>
                <p:cNvSpPr>
                  <a:spLocks noChangeShapeType="1"/>
                </p:cNvSpPr>
                <p:nvPr/>
              </p:nvSpPr>
              <p:spPr bwMode="auto">
                <a:xfrm flipH="1" flipV="1">
                  <a:off x="3456" y="1738"/>
                  <a:ext cx="6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9" name="Line 8"/>
                <p:cNvSpPr>
                  <a:spLocks noChangeShapeType="1"/>
                </p:cNvSpPr>
                <p:nvPr/>
              </p:nvSpPr>
              <p:spPr bwMode="auto">
                <a:xfrm flipH="1" flipV="1">
                  <a:off x="3460" y="2032"/>
                  <a:ext cx="20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70" name="Line 9"/>
                <p:cNvSpPr>
                  <a:spLocks noChangeShapeType="1"/>
                </p:cNvSpPr>
                <p:nvPr/>
              </p:nvSpPr>
              <p:spPr bwMode="auto">
                <a:xfrm>
                  <a:off x="3456" y="105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71" name="Freeform 10" descr="Diagonales larges vers le haut"/>
                <p:cNvSpPr>
                  <a:spLocks/>
                </p:cNvSpPr>
                <p:nvPr/>
              </p:nvSpPr>
              <p:spPr bwMode="auto">
                <a:xfrm>
                  <a:off x="3456" y="1052"/>
                  <a:ext cx="208" cy="292"/>
                </a:xfrm>
                <a:custGeom>
                  <a:avLst/>
                  <a:gdLst>
                    <a:gd name="T0" fmla="*/ 192 w 208"/>
                    <a:gd name="T1" fmla="*/ 4 h 292"/>
                    <a:gd name="T2" fmla="*/ 0 w 208"/>
                    <a:gd name="T3" fmla="*/ 4 h 292"/>
                    <a:gd name="T4" fmla="*/ 0 w 208"/>
                    <a:gd name="T5" fmla="*/ 292 h 292"/>
                    <a:gd name="T6" fmla="*/ 64 w 208"/>
                    <a:gd name="T7" fmla="*/ 286 h 292"/>
                    <a:gd name="T8" fmla="*/ 66 w 208"/>
                    <a:gd name="T9" fmla="*/ 274 h 292"/>
                    <a:gd name="T10" fmla="*/ 72 w 208"/>
                    <a:gd name="T11" fmla="*/ 238 h 292"/>
                    <a:gd name="T12" fmla="*/ 124 w 208"/>
                    <a:gd name="T13" fmla="*/ 130 h 292"/>
                    <a:gd name="T14" fmla="*/ 146 w 208"/>
                    <a:gd name="T15" fmla="*/ 92 h 292"/>
                    <a:gd name="T16" fmla="*/ 166 w 208"/>
                    <a:gd name="T17" fmla="*/ 54 h 292"/>
                    <a:gd name="T18" fmla="*/ 194 w 208"/>
                    <a:gd name="T19" fmla="*/ 30 h 292"/>
                    <a:gd name="T20" fmla="*/ 208 w 208"/>
                    <a:gd name="T21" fmla="*/ 6 h 292"/>
                    <a:gd name="T22" fmla="*/ 206 w 208"/>
                    <a:gd name="T23" fmla="*/ 0 h 292"/>
                    <a:gd name="T24" fmla="*/ 192 w 208"/>
                    <a:gd name="T25" fmla="*/ 4 h 2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8" h="292">
                      <a:moveTo>
                        <a:pt x="192" y="4"/>
                      </a:moveTo>
                      <a:lnTo>
                        <a:pt x="0" y="4"/>
                      </a:lnTo>
                      <a:lnTo>
                        <a:pt x="0" y="292"/>
                      </a:lnTo>
                      <a:cubicBezTo>
                        <a:pt x="21" y="290"/>
                        <a:pt x="43" y="292"/>
                        <a:pt x="64" y="286"/>
                      </a:cubicBezTo>
                      <a:cubicBezTo>
                        <a:pt x="68" y="285"/>
                        <a:pt x="65" y="278"/>
                        <a:pt x="66" y="274"/>
                      </a:cubicBezTo>
                      <a:cubicBezTo>
                        <a:pt x="68" y="256"/>
                        <a:pt x="67" y="254"/>
                        <a:pt x="72" y="238"/>
                      </a:cubicBezTo>
                      <a:cubicBezTo>
                        <a:pt x="84" y="201"/>
                        <a:pt x="101" y="161"/>
                        <a:pt x="124" y="130"/>
                      </a:cubicBezTo>
                      <a:cubicBezTo>
                        <a:pt x="129" y="116"/>
                        <a:pt x="138" y="104"/>
                        <a:pt x="146" y="92"/>
                      </a:cubicBezTo>
                      <a:cubicBezTo>
                        <a:pt x="154" y="80"/>
                        <a:pt x="150" y="59"/>
                        <a:pt x="166" y="54"/>
                      </a:cubicBezTo>
                      <a:cubicBezTo>
                        <a:pt x="172" y="45"/>
                        <a:pt x="184" y="37"/>
                        <a:pt x="194" y="30"/>
                      </a:cubicBezTo>
                      <a:cubicBezTo>
                        <a:pt x="200" y="22"/>
                        <a:pt x="205" y="15"/>
                        <a:pt x="208" y="6"/>
                      </a:cubicBezTo>
                      <a:cubicBezTo>
                        <a:pt x="207" y="4"/>
                        <a:pt x="206" y="0"/>
                        <a:pt x="206" y="0"/>
                      </a:cubicBezTo>
                      <a:lnTo>
                        <a:pt x="192" y="4"/>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72" name="Line 11"/>
                <p:cNvSpPr>
                  <a:spLocks noChangeShapeType="1"/>
                </p:cNvSpPr>
                <p:nvPr/>
              </p:nvSpPr>
              <p:spPr bwMode="auto">
                <a:xfrm flipH="1">
                  <a:off x="3456" y="1344"/>
                  <a:ext cx="6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73" name="Line 12"/>
                <p:cNvSpPr>
                  <a:spLocks noChangeShapeType="1"/>
                </p:cNvSpPr>
                <p:nvPr/>
              </p:nvSpPr>
              <p:spPr bwMode="auto">
                <a:xfrm flipH="1">
                  <a:off x="3460" y="1050"/>
                  <a:ext cx="20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66" name="Arc 13"/>
              <p:cNvSpPr>
                <a:spLocks/>
              </p:cNvSpPr>
              <p:nvPr/>
            </p:nvSpPr>
            <p:spPr bwMode="auto">
              <a:xfrm flipH="1" flipV="1">
                <a:off x="3516" y="1540"/>
                <a:ext cx="743" cy="489"/>
              </a:xfrm>
              <a:custGeom>
                <a:avLst/>
                <a:gdLst>
                  <a:gd name="T0" fmla="*/ 0 w 20906"/>
                  <a:gd name="T1" fmla="*/ 0 h 13771"/>
                  <a:gd name="T2" fmla="*/ 0 w 20906"/>
                  <a:gd name="T3" fmla="*/ 0 h 13771"/>
                  <a:gd name="T4" fmla="*/ 0 w 20906"/>
                  <a:gd name="T5" fmla="*/ 0 h 13771"/>
                  <a:gd name="T6" fmla="*/ 0 60000 65536"/>
                  <a:gd name="T7" fmla="*/ 0 60000 65536"/>
                  <a:gd name="T8" fmla="*/ 0 60000 65536"/>
                </a:gdLst>
                <a:ahLst/>
                <a:cxnLst>
                  <a:cxn ang="T6">
                    <a:pos x="T0" y="T1"/>
                  </a:cxn>
                  <a:cxn ang="T7">
                    <a:pos x="T2" y="T3"/>
                  </a:cxn>
                  <a:cxn ang="T8">
                    <a:pos x="T4" y="T5"/>
                  </a:cxn>
                </a:cxnLst>
                <a:rect l="0" t="0" r="r" b="b"/>
                <a:pathLst>
                  <a:path w="20906" h="13771" fill="none" extrusionOk="0">
                    <a:moveTo>
                      <a:pt x="16640" y="0"/>
                    </a:moveTo>
                    <a:cubicBezTo>
                      <a:pt x="18655" y="2434"/>
                      <a:pt x="20111" y="5281"/>
                      <a:pt x="20906" y="8339"/>
                    </a:cubicBezTo>
                  </a:path>
                  <a:path w="20906" h="13771" stroke="0" extrusionOk="0">
                    <a:moveTo>
                      <a:pt x="16640" y="0"/>
                    </a:moveTo>
                    <a:cubicBezTo>
                      <a:pt x="18655" y="2434"/>
                      <a:pt x="20111" y="5281"/>
                      <a:pt x="20906" y="8339"/>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61" name="Arc 14"/>
            <p:cNvSpPr>
              <a:spLocks/>
            </p:cNvSpPr>
            <p:nvPr/>
          </p:nvSpPr>
          <p:spPr bwMode="auto">
            <a:xfrm flipH="1">
              <a:off x="4488" y="1062"/>
              <a:ext cx="743" cy="489"/>
            </a:xfrm>
            <a:custGeom>
              <a:avLst/>
              <a:gdLst>
                <a:gd name="T0" fmla="*/ 0 w 20906"/>
                <a:gd name="T1" fmla="*/ 0 h 13771"/>
                <a:gd name="T2" fmla="*/ 0 w 20906"/>
                <a:gd name="T3" fmla="*/ 0 h 13771"/>
                <a:gd name="T4" fmla="*/ 0 w 20906"/>
                <a:gd name="T5" fmla="*/ 0 h 13771"/>
                <a:gd name="T6" fmla="*/ 0 60000 65536"/>
                <a:gd name="T7" fmla="*/ 0 60000 65536"/>
                <a:gd name="T8" fmla="*/ 0 60000 65536"/>
              </a:gdLst>
              <a:ahLst/>
              <a:cxnLst>
                <a:cxn ang="T6">
                  <a:pos x="T0" y="T1"/>
                </a:cxn>
                <a:cxn ang="T7">
                  <a:pos x="T2" y="T3"/>
                </a:cxn>
                <a:cxn ang="T8">
                  <a:pos x="T4" y="T5"/>
                </a:cxn>
              </a:cxnLst>
              <a:rect l="0" t="0" r="r" b="b"/>
              <a:pathLst>
                <a:path w="20906" h="13771" fill="none" extrusionOk="0">
                  <a:moveTo>
                    <a:pt x="16640" y="0"/>
                  </a:moveTo>
                  <a:cubicBezTo>
                    <a:pt x="18655" y="2434"/>
                    <a:pt x="20111" y="5281"/>
                    <a:pt x="20906" y="8339"/>
                  </a:cubicBezTo>
                </a:path>
                <a:path w="20906" h="13771" stroke="0" extrusionOk="0">
                  <a:moveTo>
                    <a:pt x="16640" y="0"/>
                  </a:moveTo>
                  <a:cubicBezTo>
                    <a:pt x="18655" y="2434"/>
                    <a:pt x="20111" y="5281"/>
                    <a:pt x="20906" y="8339"/>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2" name="Line 15"/>
            <p:cNvSpPr>
              <a:spLocks noChangeShapeType="1"/>
            </p:cNvSpPr>
            <p:nvPr/>
          </p:nvSpPr>
          <p:spPr bwMode="auto">
            <a:xfrm flipV="1">
              <a:off x="4427" y="1052"/>
              <a:ext cx="0" cy="98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3" name="Line 16"/>
            <p:cNvSpPr>
              <a:spLocks noChangeShapeType="1"/>
            </p:cNvSpPr>
            <p:nvPr/>
          </p:nvSpPr>
          <p:spPr bwMode="auto">
            <a:xfrm>
              <a:off x="4494" y="1356"/>
              <a:ext cx="0" cy="41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4" name="Line 17"/>
            <p:cNvSpPr>
              <a:spLocks noChangeShapeType="1"/>
            </p:cNvSpPr>
            <p:nvPr/>
          </p:nvSpPr>
          <p:spPr bwMode="auto">
            <a:xfrm>
              <a:off x="4638" y="1068"/>
              <a:ext cx="0" cy="9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06" name="Arc 18"/>
          <p:cNvSpPr>
            <a:spLocks/>
          </p:cNvSpPr>
          <p:nvPr/>
        </p:nvSpPr>
        <p:spPr bwMode="auto">
          <a:xfrm flipH="1">
            <a:off x="5458952" y="1200838"/>
            <a:ext cx="1027035" cy="1202598"/>
          </a:xfrm>
          <a:custGeom>
            <a:avLst/>
            <a:gdLst>
              <a:gd name="T0" fmla="*/ 2147483647 w 21600"/>
              <a:gd name="T1" fmla="*/ 0 h 25127"/>
              <a:gd name="T2" fmla="*/ 2147483647 w 21600"/>
              <a:gd name="T3" fmla="*/ 2147483647 h 25127"/>
              <a:gd name="T4" fmla="*/ 0 w 21600"/>
              <a:gd name="T5" fmla="*/ 2147483647 h 25127"/>
              <a:gd name="T6" fmla="*/ 0 60000 65536"/>
              <a:gd name="T7" fmla="*/ 0 60000 65536"/>
              <a:gd name="T8" fmla="*/ 0 60000 65536"/>
            </a:gdLst>
            <a:ahLst/>
            <a:cxnLst>
              <a:cxn ang="T6">
                <a:pos x="T0" y="T1"/>
              </a:cxn>
              <a:cxn ang="T7">
                <a:pos x="T2" y="T3"/>
              </a:cxn>
              <a:cxn ang="T8">
                <a:pos x="T4" y="T5"/>
              </a:cxn>
            </a:cxnLst>
            <a:rect l="0" t="0" r="r" b="b"/>
            <a:pathLst>
              <a:path w="21600" h="25127" fill="none" extrusionOk="0">
                <a:moveTo>
                  <a:pt x="17470" y="0"/>
                </a:moveTo>
                <a:cubicBezTo>
                  <a:pt x="20154" y="3691"/>
                  <a:pt x="21600" y="8138"/>
                  <a:pt x="21600" y="12702"/>
                </a:cubicBezTo>
                <a:cubicBezTo>
                  <a:pt x="21600" y="17149"/>
                  <a:pt x="20227" y="21488"/>
                  <a:pt x="17668" y="25126"/>
                </a:cubicBezTo>
              </a:path>
              <a:path w="21600" h="25127" stroke="0" extrusionOk="0">
                <a:moveTo>
                  <a:pt x="17470" y="0"/>
                </a:moveTo>
                <a:cubicBezTo>
                  <a:pt x="20154" y="3691"/>
                  <a:pt x="21600" y="8138"/>
                  <a:pt x="21600" y="12702"/>
                </a:cubicBezTo>
                <a:cubicBezTo>
                  <a:pt x="21600" y="17149"/>
                  <a:pt x="20227" y="21488"/>
                  <a:pt x="17668" y="25126"/>
                </a:cubicBezTo>
                <a:lnTo>
                  <a:pt x="0" y="12702"/>
                </a:lnTo>
                <a:lnTo>
                  <a:pt x="17470" y="0"/>
                </a:lnTo>
                <a:close/>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8" name="Freeform 20" descr="Diagonales larges vers le bas"/>
          <p:cNvSpPr>
            <a:spLocks/>
          </p:cNvSpPr>
          <p:nvPr/>
        </p:nvSpPr>
        <p:spPr bwMode="auto">
          <a:xfrm>
            <a:off x="3004581" y="724922"/>
            <a:ext cx="2463806" cy="798137"/>
          </a:xfrm>
          <a:custGeom>
            <a:avLst/>
            <a:gdLst>
              <a:gd name="T0" fmla="*/ 0 w 1828"/>
              <a:gd name="T1" fmla="*/ 40 h 592"/>
              <a:gd name="T2" fmla="*/ 40 w 1828"/>
              <a:gd name="T3" fmla="*/ 592 h 592"/>
              <a:gd name="T4" fmla="*/ 1796 w 1828"/>
              <a:gd name="T5" fmla="*/ 592 h 592"/>
              <a:gd name="T6" fmla="*/ 1828 w 1828"/>
              <a:gd name="T7" fmla="*/ 0 h 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28" h="592">
                <a:moveTo>
                  <a:pt x="0" y="40"/>
                </a:moveTo>
                <a:lnTo>
                  <a:pt x="40" y="592"/>
                </a:lnTo>
                <a:lnTo>
                  <a:pt x="1796" y="592"/>
                </a:lnTo>
                <a:lnTo>
                  <a:pt x="1828" y="0"/>
                </a:lnTo>
              </a:path>
            </a:pathLst>
          </a:custGeom>
          <a:pattFill prst="wdDnDiag">
            <a:fgClr>
              <a:schemeClr val="tx1"/>
            </a:fgClr>
            <a:bgClr>
              <a:schemeClr val="bg1"/>
            </a:bgClr>
          </a:pattFill>
          <a:ln w="1905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9" name="Freeform 21" descr="Diagonales larges vers le bas"/>
          <p:cNvSpPr>
            <a:spLocks/>
          </p:cNvSpPr>
          <p:nvPr/>
        </p:nvSpPr>
        <p:spPr bwMode="auto">
          <a:xfrm>
            <a:off x="3096232" y="2056947"/>
            <a:ext cx="2296677" cy="603995"/>
          </a:xfrm>
          <a:custGeom>
            <a:avLst/>
            <a:gdLst>
              <a:gd name="T0" fmla="*/ 20 w 1704"/>
              <a:gd name="T1" fmla="*/ 448 h 448"/>
              <a:gd name="T2" fmla="*/ 0 w 1704"/>
              <a:gd name="T3" fmla="*/ 4 h 448"/>
              <a:gd name="T4" fmla="*/ 1704 w 1704"/>
              <a:gd name="T5" fmla="*/ 0 h 448"/>
              <a:gd name="T6" fmla="*/ 1680 w 1704"/>
              <a:gd name="T7" fmla="*/ 408 h 4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4" h="448">
                <a:moveTo>
                  <a:pt x="20" y="448"/>
                </a:moveTo>
                <a:lnTo>
                  <a:pt x="0" y="4"/>
                </a:lnTo>
                <a:lnTo>
                  <a:pt x="1704" y="0"/>
                </a:lnTo>
                <a:lnTo>
                  <a:pt x="1680" y="408"/>
                </a:lnTo>
              </a:path>
            </a:pathLst>
          </a:custGeom>
          <a:pattFill prst="wdDnDiag">
            <a:fgClr>
              <a:schemeClr val="tx1"/>
            </a:fgClr>
            <a:bgClr>
              <a:schemeClr val="bg1"/>
            </a:bgClr>
          </a:pattFill>
          <a:ln w="1905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0" name="Rectangle 22" descr="Diagonales vers le haut (noir/blanc)"/>
          <p:cNvSpPr>
            <a:spLocks noChangeArrowheads="1"/>
          </p:cNvSpPr>
          <p:nvPr/>
        </p:nvSpPr>
        <p:spPr bwMode="auto">
          <a:xfrm rot="198788" flipH="1">
            <a:off x="5214997" y="712788"/>
            <a:ext cx="204868" cy="1890182"/>
          </a:xfrm>
          <a:prstGeom prst="rect">
            <a:avLst/>
          </a:prstGeom>
          <a:pattFill prst="dk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12" name="Line 24"/>
          <p:cNvSpPr>
            <a:spLocks noChangeShapeType="1"/>
          </p:cNvSpPr>
          <p:nvPr/>
        </p:nvSpPr>
        <p:spPr bwMode="auto">
          <a:xfrm flipH="1">
            <a:off x="5357866" y="720877"/>
            <a:ext cx="114564" cy="18807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3" name="Freeform 25"/>
          <p:cNvSpPr>
            <a:spLocks/>
          </p:cNvSpPr>
          <p:nvPr/>
        </p:nvSpPr>
        <p:spPr bwMode="auto">
          <a:xfrm>
            <a:off x="5489952" y="1249373"/>
            <a:ext cx="392214" cy="548719"/>
          </a:xfrm>
          <a:custGeom>
            <a:avLst/>
            <a:gdLst>
              <a:gd name="T0" fmla="*/ 291 w 291"/>
              <a:gd name="T1" fmla="*/ 404 h 407"/>
              <a:gd name="T2" fmla="*/ 291 w 291"/>
              <a:gd name="T3" fmla="*/ 0 h 407"/>
              <a:gd name="T4" fmla="*/ 103 w 291"/>
              <a:gd name="T5" fmla="*/ 2 h 407"/>
              <a:gd name="T6" fmla="*/ 90 w 291"/>
              <a:gd name="T7" fmla="*/ 9 h 407"/>
              <a:gd name="T8" fmla="*/ 76 w 291"/>
              <a:gd name="T9" fmla="*/ 38 h 407"/>
              <a:gd name="T10" fmla="*/ 55 w 291"/>
              <a:gd name="T11" fmla="*/ 77 h 407"/>
              <a:gd name="T12" fmla="*/ 45 w 291"/>
              <a:gd name="T13" fmla="*/ 105 h 407"/>
              <a:gd name="T14" fmla="*/ 37 w 291"/>
              <a:gd name="T15" fmla="*/ 137 h 407"/>
              <a:gd name="T16" fmla="*/ 31 w 291"/>
              <a:gd name="T17" fmla="*/ 153 h 407"/>
              <a:gd name="T18" fmla="*/ 19 w 291"/>
              <a:gd name="T19" fmla="*/ 192 h 407"/>
              <a:gd name="T20" fmla="*/ 3 w 291"/>
              <a:gd name="T21" fmla="*/ 260 h 407"/>
              <a:gd name="T22" fmla="*/ 0 w 291"/>
              <a:gd name="T23" fmla="*/ 407 h 407"/>
              <a:gd name="T24" fmla="*/ 291 w 291"/>
              <a:gd name="T25" fmla="*/ 404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4" name="Freeform 26"/>
          <p:cNvSpPr>
            <a:spLocks/>
          </p:cNvSpPr>
          <p:nvPr/>
        </p:nvSpPr>
        <p:spPr bwMode="auto">
          <a:xfrm flipV="1">
            <a:off x="5492647" y="1790003"/>
            <a:ext cx="392214" cy="548719"/>
          </a:xfrm>
          <a:custGeom>
            <a:avLst/>
            <a:gdLst>
              <a:gd name="T0" fmla="*/ 291 w 291"/>
              <a:gd name="T1" fmla="*/ 404 h 407"/>
              <a:gd name="T2" fmla="*/ 291 w 291"/>
              <a:gd name="T3" fmla="*/ 0 h 407"/>
              <a:gd name="T4" fmla="*/ 103 w 291"/>
              <a:gd name="T5" fmla="*/ 2 h 407"/>
              <a:gd name="T6" fmla="*/ 90 w 291"/>
              <a:gd name="T7" fmla="*/ 9 h 407"/>
              <a:gd name="T8" fmla="*/ 76 w 291"/>
              <a:gd name="T9" fmla="*/ 38 h 407"/>
              <a:gd name="T10" fmla="*/ 55 w 291"/>
              <a:gd name="T11" fmla="*/ 77 h 407"/>
              <a:gd name="T12" fmla="*/ 45 w 291"/>
              <a:gd name="T13" fmla="*/ 105 h 407"/>
              <a:gd name="T14" fmla="*/ 37 w 291"/>
              <a:gd name="T15" fmla="*/ 137 h 407"/>
              <a:gd name="T16" fmla="*/ 31 w 291"/>
              <a:gd name="T17" fmla="*/ 153 h 407"/>
              <a:gd name="T18" fmla="*/ 19 w 291"/>
              <a:gd name="T19" fmla="*/ 192 h 407"/>
              <a:gd name="T20" fmla="*/ 3 w 291"/>
              <a:gd name="T21" fmla="*/ 260 h 407"/>
              <a:gd name="T22" fmla="*/ 0 w 291"/>
              <a:gd name="T23" fmla="*/ 407 h 407"/>
              <a:gd name="T24" fmla="*/ 291 w 291"/>
              <a:gd name="T25" fmla="*/ 404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5" name="Rectangle 27"/>
          <p:cNvSpPr>
            <a:spLocks noChangeArrowheads="1"/>
          </p:cNvSpPr>
          <p:nvPr/>
        </p:nvSpPr>
        <p:spPr bwMode="auto">
          <a:xfrm>
            <a:off x="5661124" y="1198141"/>
            <a:ext cx="314041" cy="1205294"/>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31" name="Line 57"/>
          <p:cNvSpPr>
            <a:spLocks noChangeShapeType="1"/>
          </p:cNvSpPr>
          <p:nvPr/>
        </p:nvSpPr>
        <p:spPr bwMode="auto">
          <a:xfrm>
            <a:off x="2110979" y="1800789"/>
            <a:ext cx="3885751"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7" name="Freeform 29" descr="Diagonales larges vers le haut"/>
          <p:cNvSpPr>
            <a:spLocks/>
          </p:cNvSpPr>
          <p:nvPr/>
        </p:nvSpPr>
        <p:spPr bwMode="auto">
          <a:xfrm>
            <a:off x="2823973" y="2069081"/>
            <a:ext cx="278998" cy="354578"/>
          </a:xfrm>
          <a:custGeom>
            <a:avLst/>
            <a:gdLst>
              <a:gd name="T0" fmla="*/ 16 w 207"/>
              <a:gd name="T1" fmla="*/ 259 h 263"/>
              <a:gd name="T2" fmla="*/ 207 w 207"/>
              <a:gd name="T3" fmla="*/ 249 h 263"/>
              <a:gd name="T4" fmla="*/ 199 w 207"/>
              <a:gd name="T5" fmla="*/ 13 h 263"/>
              <a:gd name="T6" fmla="*/ 124 w 207"/>
              <a:gd name="T7" fmla="*/ 19 h 263"/>
              <a:gd name="T8" fmla="*/ 77 w 207"/>
              <a:gd name="T9" fmla="*/ 129 h 263"/>
              <a:gd name="T10" fmla="*/ 57 w 207"/>
              <a:gd name="T11" fmla="*/ 169 h 263"/>
              <a:gd name="T12" fmla="*/ 39 w 207"/>
              <a:gd name="T13" fmla="*/ 207 h 263"/>
              <a:gd name="T14" fmla="*/ 12 w 207"/>
              <a:gd name="T15" fmla="*/ 233 h 263"/>
              <a:gd name="T16" fmla="*/ 0 w 207"/>
              <a:gd name="T17" fmla="*/ 258 h 263"/>
              <a:gd name="T18" fmla="*/ 2 w 207"/>
              <a:gd name="T19" fmla="*/ 263 h 263"/>
              <a:gd name="T20" fmla="*/ 16 w 207"/>
              <a:gd name="T21" fmla="*/ 259 h 2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7" h="263">
                <a:moveTo>
                  <a:pt x="16" y="259"/>
                </a:moveTo>
                <a:lnTo>
                  <a:pt x="207" y="249"/>
                </a:lnTo>
                <a:lnTo>
                  <a:pt x="199" y="13"/>
                </a:lnTo>
                <a:cubicBezTo>
                  <a:pt x="155" y="17"/>
                  <a:pt x="144" y="0"/>
                  <a:pt x="124" y="19"/>
                </a:cubicBezTo>
                <a:cubicBezTo>
                  <a:pt x="114" y="57"/>
                  <a:pt x="99" y="97"/>
                  <a:pt x="77" y="129"/>
                </a:cubicBezTo>
                <a:cubicBezTo>
                  <a:pt x="73" y="144"/>
                  <a:pt x="65" y="156"/>
                  <a:pt x="57" y="169"/>
                </a:cubicBezTo>
                <a:cubicBezTo>
                  <a:pt x="50" y="181"/>
                  <a:pt x="55" y="202"/>
                  <a:pt x="39" y="207"/>
                </a:cubicBezTo>
                <a:cubicBezTo>
                  <a:pt x="34" y="217"/>
                  <a:pt x="22" y="225"/>
                  <a:pt x="12" y="233"/>
                </a:cubicBezTo>
                <a:cubicBezTo>
                  <a:pt x="7" y="241"/>
                  <a:pt x="2" y="248"/>
                  <a:pt x="0" y="258"/>
                </a:cubicBezTo>
                <a:cubicBezTo>
                  <a:pt x="1" y="259"/>
                  <a:pt x="2" y="263"/>
                  <a:pt x="2" y="263"/>
                </a:cubicBezTo>
                <a:lnTo>
                  <a:pt x="16" y="259"/>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8" name="Line 30"/>
          <p:cNvSpPr>
            <a:spLocks noChangeShapeType="1"/>
          </p:cNvSpPr>
          <p:nvPr/>
        </p:nvSpPr>
        <p:spPr bwMode="auto">
          <a:xfrm rot="21428455" flipV="1">
            <a:off x="2818582" y="2420962"/>
            <a:ext cx="28034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9" name="Line 31"/>
          <p:cNvSpPr>
            <a:spLocks noChangeShapeType="1"/>
          </p:cNvSpPr>
          <p:nvPr/>
        </p:nvSpPr>
        <p:spPr bwMode="auto">
          <a:xfrm rot="21428455" flipH="1">
            <a:off x="2779496" y="1106464"/>
            <a:ext cx="25878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0" name="Freeform 32" descr="Diagonales larges vers le haut"/>
          <p:cNvSpPr>
            <a:spLocks/>
          </p:cNvSpPr>
          <p:nvPr/>
        </p:nvSpPr>
        <p:spPr bwMode="auto">
          <a:xfrm>
            <a:off x="2757931" y="1098374"/>
            <a:ext cx="299215" cy="376149"/>
          </a:xfrm>
          <a:custGeom>
            <a:avLst/>
            <a:gdLst>
              <a:gd name="T0" fmla="*/ 16 w 222"/>
              <a:gd name="T1" fmla="*/ 10 h 279"/>
              <a:gd name="T2" fmla="*/ 207 w 222"/>
              <a:gd name="T3" fmla="*/ 0 h 279"/>
              <a:gd name="T4" fmla="*/ 219 w 222"/>
              <a:gd name="T5" fmla="*/ 269 h 279"/>
              <a:gd name="T6" fmla="*/ 222 w 222"/>
              <a:gd name="T7" fmla="*/ 251 h 279"/>
              <a:gd name="T8" fmla="*/ 155 w 222"/>
              <a:gd name="T9" fmla="*/ 273 h 279"/>
              <a:gd name="T10" fmla="*/ 147 w 222"/>
              <a:gd name="T11" fmla="*/ 238 h 279"/>
              <a:gd name="T12" fmla="*/ 90 w 222"/>
              <a:gd name="T13" fmla="*/ 133 h 279"/>
              <a:gd name="T14" fmla="*/ 66 w 222"/>
              <a:gd name="T15" fmla="*/ 96 h 279"/>
              <a:gd name="T16" fmla="*/ 44 w 222"/>
              <a:gd name="T17" fmla="*/ 59 h 279"/>
              <a:gd name="T18" fmla="*/ 15 w 222"/>
              <a:gd name="T19" fmla="*/ 36 h 279"/>
              <a:gd name="T20" fmla="*/ 0 w 222"/>
              <a:gd name="T21" fmla="*/ 13 h 279"/>
              <a:gd name="T22" fmla="*/ 1 w 222"/>
              <a:gd name="T23" fmla="*/ 7 h 279"/>
              <a:gd name="T24" fmla="*/ 16 w 222"/>
              <a:gd name="T25" fmla="*/ 10 h 2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279">
                <a:moveTo>
                  <a:pt x="16" y="10"/>
                </a:moveTo>
                <a:lnTo>
                  <a:pt x="207" y="0"/>
                </a:lnTo>
                <a:lnTo>
                  <a:pt x="219" y="269"/>
                </a:lnTo>
                <a:lnTo>
                  <a:pt x="222" y="251"/>
                </a:lnTo>
                <a:cubicBezTo>
                  <a:pt x="174" y="271"/>
                  <a:pt x="167" y="279"/>
                  <a:pt x="155" y="273"/>
                </a:cubicBezTo>
                <a:cubicBezTo>
                  <a:pt x="152" y="256"/>
                  <a:pt x="153" y="254"/>
                  <a:pt x="147" y="238"/>
                </a:cubicBezTo>
                <a:cubicBezTo>
                  <a:pt x="133" y="201"/>
                  <a:pt x="114" y="162"/>
                  <a:pt x="90" y="133"/>
                </a:cubicBezTo>
                <a:cubicBezTo>
                  <a:pt x="84" y="119"/>
                  <a:pt x="74" y="107"/>
                  <a:pt x="66" y="96"/>
                </a:cubicBezTo>
                <a:cubicBezTo>
                  <a:pt x="57" y="84"/>
                  <a:pt x="60" y="63"/>
                  <a:pt x="44" y="59"/>
                </a:cubicBezTo>
                <a:cubicBezTo>
                  <a:pt x="38" y="50"/>
                  <a:pt x="25" y="43"/>
                  <a:pt x="15" y="36"/>
                </a:cubicBezTo>
                <a:cubicBezTo>
                  <a:pt x="8" y="28"/>
                  <a:pt x="3" y="22"/>
                  <a:pt x="0" y="13"/>
                </a:cubicBezTo>
                <a:cubicBezTo>
                  <a:pt x="1" y="11"/>
                  <a:pt x="1" y="7"/>
                  <a:pt x="1" y="7"/>
                </a:cubicBezTo>
                <a:lnTo>
                  <a:pt x="16" y="10"/>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2" name="Line 34"/>
          <p:cNvSpPr>
            <a:spLocks noChangeShapeType="1"/>
          </p:cNvSpPr>
          <p:nvPr/>
        </p:nvSpPr>
        <p:spPr bwMode="auto">
          <a:xfrm rot="21428455">
            <a:off x="2752539" y="1109160"/>
            <a:ext cx="28034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3" name="Arc 35"/>
          <p:cNvSpPr>
            <a:spLocks/>
          </p:cNvSpPr>
          <p:nvPr/>
        </p:nvSpPr>
        <p:spPr bwMode="auto">
          <a:xfrm rot="21428455" flipV="1">
            <a:off x="2007198" y="1780566"/>
            <a:ext cx="981209" cy="659272"/>
          </a:xfrm>
          <a:custGeom>
            <a:avLst/>
            <a:gdLst>
              <a:gd name="T0" fmla="*/ 0 w 20498"/>
              <a:gd name="T1" fmla="*/ 0 h 13771"/>
              <a:gd name="T2" fmla="*/ 0 w 20498"/>
              <a:gd name="T3" fmla="*/ 0 h 13771"/>
              <a:gd name="T4" fmla="*/ 0 w 20498"/>
              <a:gd name="T5" fmla="*/ 0 h 13771"/>
              <a:gd name="T6" fmla="*/ 0 60000 65536"/>
              <a:gd name="T7" fmla="*/ 0 60000 65536"/>
              <a:gd name="T8" fmla="*/ 0 60000 65536"/>
            </a:gdLst>
            <a:ahLst/>
            <a:cxnLst>
              <a:cxn ang="T6">
                <a:pos x="T0" y="T1"/>
              </a:cxn>
              <a:cxn ang="T7">
                <a:pos x="T2" y="T3"/>
              </a:cxn>
              <a:cxn ang="T8">
                <a:pos x="T4" y="T5"/>
              </a:cxn>
            </a:cxnLst>
            <a:rect l="0" t="0" r="r" b="b"/>
            <a:pathLst>
              <a:path w="20498" h="13771" fill="none" extrusionOk="0">
                <a:moveTo>
                  <a:pt x="16640" y="0"/>
                </a:moveTo>
                <a:cubicBezTo>
                  <a:pt x="18346" y="2061"/>
                  <a:pt x="19654" y="4421"/>
                  <a:pt x="20498" y="6959"/>
                </a:cubicBezTo>
              </a:path>
              <a:path w="20498" h="13771" stroke="0" extrusionOk="0">
                <a:moveTo>
                  <a:pt x="16640" y="0"/>
                </a:moveTo>
                <a:cubicBezTo>
                  <a:pt x="18346" y="2061"/>
                  <a:pt x="19654" y="4421"/>
                  <a:pt x="20498" y="6959"/>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4" name="Arc 36"/>
          <p:cNvSpPr>
            <a:spLocks/>
          </p:cNvSpPr>
          <p:nvPr/>
        </p:nvSpPr>
        <p:spPr bwMode="auto">
          <a:xfrm rot="21428455">
            <a:off x="1974850" y="1134776"/>
            <a:ext cx="986601" cy="659272"/>
          </a:xfrm>
          <a:custGeom>
            <a:avLst/>
            <a:gdLst>
              <a:gd name="T0" fmla="*/ 0 w 20607"/>
              <a:gd name="T1" fmla="*/ 0 h 13771"/>
              <a:gd name="T2" fmla="*/ 0 w 20607"/>
              <a:gd name="T3" fmla="*/ 0 h 13771"/>
              <a:gd name="T4" fmla="*/ 0 w 20607"/>
              <a:gd name="T5" fmla="*/ 0 h 13771"/>
              <a:gd name="T6" fmla="*/ 0 60000 65536"/>
              <a:gd name="T7" fmla="*/ 0 60000 65536"/>
              <a:gd name="T8" fmla="*/ 0 60000 65536"/>
            </a:gdLst>
            <a:ahLst/>
            <a:cxnLst>
              <a:cxn ang="T6">
                <a:pos x="T0" y="T1"/>
              </a:cxn>
              <a:cxn ang="T7">
                <a:pos x="T2" y="T3"/>
              </a:cxn>
              <a:cxn ang="T8">
                <a:pos x="T4" y="T5"/>
              </a:cxn>
            </a:cxnLst>
            <a:rect l="0" t="0" r="r" b="b"/>
            <a:pathLst>
              <a:path w="20607" h="13771" fill="none" extrusionOk="0">
                <a:moveTo>
                  <a:pt x="16640" y="0"/>
                </a:moveTo>
                <a:cubicBezTo>
                  <a:pt x="18422" y="2152"/>
                  <a:pt x="19769" y="4631"/>
                  <a:pt x="20606" y="7297"/>
                </a:cubicBezTo>
              </a:path>
              <a:path w="20607" h="13771" stroke="0" extrusionOk="0">
                <a:moveTo>
                  <a:pt x="16640" y="0"/>
                </a:moveTo>
                <a:cubicBezTo>
                  <a:pt x="18422" y="2152"/>
                  <a:pt x="19769" y="4631"/>
                  <a:pt x="20606" y="7297"/>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6" name="Arc 38"/>
          <p:cNvSpPr>
            <a:spLocks/>
          </p:cNvSpPr>
          <p:nvPr/>
        </p:nvSpPr>
        <p:spPr bwMode="auto">
          <a:xfrm>
            <a:off x="1989676" y="1806181"/>
            <a:ext cx="991992" cy="610736"/>
          </a:xfrm>
          <a:custGeom>
            <a:avLst/>
            <a:gdLst>
              <a:gd name="T0" fmla="*/ 0 w 20845"/>
              <a:gd name="T1" fmla="*/ 0 h 12762"/>
              <a:gd name="T2" fmla="*/ 0 w 20845"/>
              <a:gd name="T3" fmla="*/ 0 h 12762"/>
              <a:gd name="T4" fmla="*/ 0 w 20845"/>
              <a:gd name="T5" fmla="*/ 0 h 12762"/>
              <a:gd name="T6" fmla="*/ 0 60000 65536"/>
              <a:gd name="T7" fmla="*/ 0 60000 65536"/>
              <a:gd name="T8" fmla="*/ 0 60000 65536"/>
            </a:gdLst>
            <a:ahLst/>
            <a:cxnLst>
              <a:cxn ang="T6">
                <a:pos x="T0" y="T1"/>
              </a:cxn>
              <a:cxn ang="T7">
                <a:pos x="T2" y="T3"/>
              </a:cxn>
              <a:cxn ang="T8">
                <a:pos x="T4" y="T5"/>
              </a:cxn>
            </a:cxnLst>
            <a:rect l="0" t="0" r="r" b="b"/>
            <a:pathLst>
              <a:path w="20845" h="12762" fill="none" extrusionOk="0">
                <a:moveTo>
                  <a:pt x="20844" y="5661"/>
                </a:moveTo>
                <a:cubicBezTo>
                  <a:pt x="20150" y="8218"/>
                  <a:pt x="18991" y="10624"/>
                  <a:pt x="17426" y="12761"/>
                </a:cubicBezTo>
              </a:path>
              <a:path w="20845" h="12762" stroke="0" extrusionOk="0">
                <a:moveTo>
                  <a:pt x="20844" y="5661"/>
                </a:moveTo>
                <a:cubicBezTo>
                  <a:pt x="20150" y="8218"/>
                  <a:pt x="18991" y="10624"/>
                  <a:pt x="17426" y="12761"/>
                </a:cubicBezTo>
                <a:lnTo>
                  <a:pt x="0" y="0"/>
                </a:lnTo>
                <a:lnTo>
                  <a:pt x="20844" y="5661"/>
                </a:lnTo>
                <a:close/>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30" name="Group 46"/>
          <p:cNvGrpSpPr>
            <a:grpSpLocks/>
          </p:cNvGrpSpPr>
          <p:nvPr/>
        </p:nvGrpSpPr>
        <p:grpSpPr bwMode="auto">
          <a:xfrm>
            <a:off x="2360325" y="1203534"/>
            <a:ext cx="473083" cy="1194509"/>
            <a:chOff x="1202" y="1126"/>
            <a:chExt cx="351" cy="820"/>
          </a:xfrm>
        </p:grpSpPr>
        <p:sp>
          <p:nvSpPr>
            <p:cNvPr id="43146" name="Arc 47"/>
            <p:cNvSpPr>
              <a:spLocks/>
            </p:cNvSpPr>
            <p:nvPr/>
          </p:nvSpPr>
          <p:spPr bwMode="auto">
            <a:xfrm flipH="1">
              <a:off x="1202" y="1134"/>
              <a:ext cx="180" cy="20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7" name="Arc 48"/>
            <p:cNvSpPr>
              <a:spLocks/>
            </p:cNvSpPr>
            <p:nvPr/>
          </p:nvSpPr>
          <p:spPr bwMode="auto">
            <a:xfrm flipH="1">
              <a:off x="1202" y="1341"/>
              <a:ext cx="180" cy="39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8" name="Arc 49"/>
            <p:cNvSpPr>
              <a:spLocks/>
            </p:cNvSpPr>
            <p:nvPr/>
          </p:nvSpPr>
          <p:spPr bwMode="auto">
            <a:xfrm flipH="1">
              <a:off x="1202" y="1738"/>
              <a:ext cx="180" cy="20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9" name="Line 50"/>
            <p:cNvSpPr>
              <a:spLocks noChangeShapeType="1"/>
            </p:cNvSpPr>
            <p:nvPr/>
          </p:nvSpPr>
          <p:spPr bwMode="auto">
            <a:xfrm>
              <a:off x="1202" y="1228"/>
              <a:ext cx="0" cy="62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50" name="Group 51"/>
            <p:cNvGrpSpPr>
              <a:grpSpLocks/>
            </p:cNvGrpSpPr>
            <p:nvPr/>
          </p:nvGrpSpPr>
          <p:grpSpPr bwMode="auto">
            <a:xfrm>
              <a:off x="1237" y="1134"/>
              <a:ext cx="316" cy="812"/>
              <a:chOff x="1237" y="1134"/>
              <a:chExt cx="230" cy="812"/>
            </a:xfrm>
          </p:grpSpPr>
          <p:sp>
            <p:nvSpPr>
              <p:cNvPr id="43152" name="Line 52"/>
              <p:cNvSpPr>
                <a:spLocks noChangeShapeType="1"/>
              </p:cNvSpPr>
              <p:nvPr/>
            </p:nvSpPr>
            <p:spPr bwMode="auto">
              <a:xfrm>
                <a:off x="1240" y="1134"/>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3" name="Line 53"/>
              <p:cNvSpPr>
                <a:spLocks noChangeShapeType="1"/>
              </p:cNvSpPr>
              <p:nvPr/>
            </p:nvSpPr>
            <p:spPr bwMode="auto">
              <a:xfrm>
                <a:off x="1242" y="1340"/>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4" name="Line 54"/>
              <p:cNvSpPr>
                <a:spLocks noChangeShapeType="1"/>
              </p:cNvSpPr>
              <p:nvPr/>
            </p:nvSpPr>
            <p:spPr bwMode="auto">
              <a:xfrm>
                <a:off x="1237" y="1739"/>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5" name="Line 55"/>
              <p:cNvSpPr>
                <a:spLocks noChangeShapeType="1"/>
              </p:cNvSpPr>
              <p:nvPr/>
            </p:nvSpPr>
            <p:spPr bwMode="auto">
              <a:xfrm>
                <a:off x="1240" y="1946"/>
                <a:ext cx="2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51" name="Line 56"/>
            <p:cNvSpPr>
              <a:spLocks noChangeShapeType="1"/>
            </p:cNvSpPr>
            <p:nvPr/>
          </p:nvSpPr>
          <p:spPr bwMode="auto">
            <a:xfrm flipH="1">
              <a:off x="1543" y="1126"/>
              <a:ext cx="3" cy="8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32" name="Line 58"/>
          <p:cNvSpPr>
            <a:spLocks noChangeShapeType="1"/>
          </p:cNvSpPr>
          <p:nvPr/>
        </p:nvSpPr>
        <p:spPr bwMode="auto">
          <a:xfrm flipH="1">
            <a:off x="2166240" y="1579683"/>
            <a:ext cx="18869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3" name="Line 59"/>
          <p:cNvSpPr>
            <a:spLocks noChangeShapeType="1"/>
          </p:cNvSpPr>
          <p:nvPr/>
        </p:nvSpPr>
        <p:spPr bwMode="auto">
          <a:xfrm flipH="1">
            <a:off x="2174327" y="2008412"/>
            <a:ext cx="18060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4" name="Line 60"/>
          <p:cNvSpPr>
            <a:spLocks noChangeShapeType="1"/>
          </p:cNvSpPr>
          <p:nvPr/>
        </p:nvSpPr>
        <p:spPr bwMode="auto">
          <a:xfrm>
            <a:off x="2166240" y="1579683"/>
            <a:ext cx="0" cy="4287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5" name="Line 61"/>
          <p:cNvSpPr>
            <a:spLocks noChangeShapeType="1"/>
          </p:cNvSpPr>
          <p:nvPr/>
        </p:nvSpPr>
        <p:spPr bwMode="auto">
          <a:xfrm>
            <a:off x="2133892" y="1620129"/>
            <a:ext cx="0" cy="34783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6" name="Line 62"/>
          <p:cNvSpPr>
            <a:spLocks noChangeShapeType="1"/>
          </p:cNvSpPr>
          <p:nvPr/>
        </p:nvSpPr>
        <p:spPr bwMode="auto">
          <a:xfrm flipH="1">
            <a:off x="2133892" y="1582380"/>
            <a:ext cx="32348" cy="3235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7" name="Line 63"/>
          <p:cNvSpPr>
            <a:spLocks noChangeShapeType="1"/>
          </p:cNvSpPr>
          <p:nvPr/>
        </p:nvSpPr>
        <p:spPr bwMode="auto">
          <a:xfrm flipH="1" flipV="1">
            <a:off x="2133892" y="1976055"/>
            <a:ext cx="32348" cy="3235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8" name="Line 64"/>
          <p:cNvSpPr>
            <a:spLocks noChangeShapeType="1"/>
          </p:cNvSpPr>
          <p:nvPr/>
        </p:nvSpPr>
        <p:spPr bwMode="auto">
          <a:xfrm>
            <a:off x="2131197" y="1617433"/>
            <a:ext cx="2237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9" name="Line 65"/>
          <p:cNvSpPr>
            <a:spLocks noChangeShapeType="1"/>
          </p:cNvSpPr>
          <p:nvPr/>
        </p:nvSpPr>
        <p:spPr bwMode="auto">
          <a:xfrm>
            <a:off x="2133892" y="1970662"/>
            <a:ext cx="2237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3" name="Line 69"/>
          <p:cNvSpPr>
            <a:spLocks noChangeShapeType="1"/>
          </p:cNvSpPr>
          <p:nvPr/>
        </p:nvSpPr>
        <p:spPr bwMode="auto">
          <a:xfrm flipH="1">
            <a:off x="2179718" y="2775540"/>
            <a:ext cx="787124"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5" name="Text Box 71"/>
          <p:cNvSpPr txBox="1">
            <a:spLocks noChangeArrowheads="1"/>
          </p:cNvSpPr>
          <p:nvPr/>
        </p:nvSpPr>
        <p:spPr bwMode="auto">
          <a:xfrm>
            <a:off x="2110979" y="2411525"/>
            <a:ext cx="783081" cy="400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000"/>
              <a:t>J mini</a:t>
            </a:r>
          </a:p>
        </p:txBody>
      </p:sp>
      <p:sp>
        <p:nvSpPr>
          <p:cNvPr id="43019" name="Freeform 72"/>
          <p:cNvSpPr>
            <a:spLocks/>
          </p:cNvSpPr>
          <p:nvPr/>
        </p:nvSpPr>
        <p:spPr bwMode="auto">
          <a:xfrm flipV="1">
            <a:off x="5402191" y="4607945"/>
            <a:ext cx="461962" cy="647700"/>
          </a:xfrm>
          <a:custGeom>
            <a:avLst/>
            <a:gdLst>
              <a:gd name="T0" fmla="*/ 2147483647 w 291"/>
              <a:gd name="T1" fmla="*/ 2147483647 h 407"/>
              <a:gd name="T2" fmla="*/ 2147483647 w 291"/>
              <a:gd name="T3" fmla="*/ 0 h 407"/>
              <a:gd name="T4" fmla="*/ 2147483647 w 291"/>
              <a:gd name="T5" fmla="*/ 2147483647 h 407"/>
              <a:gd name="T6" fmla="*/ 2147483647 w 291"/>
              <a:gd name="T7" fmla="*/ 2147483647 h 407"/>
              <a:gd name="T8" fmla="*/ 2147483647 w 291"/>
              <a:gd name="T9" fmla="*/ 2147483647 h 407"/>
              <a:gd name="T10" fmla="*/ 2147483647 w 291"/>
              <a:gd name="T11" fmla="*/ 2147483647 h 407"/>
              <a:gd name="T12" fmla="*/ 2147483647 w 291"/>
              <a:gd name="T13" fmla="*/ 2147483647 h 407"/>
              <a:gd name="T14" fmla="*/ 2147483647 w 291"/>
              <a:gd name="T15" fmla="*/ 2147483647 h 407"/>
              <a:gd name="T16" fmla="*/ 2147483647 w 291"/>
              <a:gd name="T17" fmla="*/ 2147483647 h 407"/>
              <a:gd name="T18" fmla="*/ 2147483647 w 291"/>
              <a:gd name="T19" fmla="*/ 2147483647 h 407"/>
              <a:gd name="T20" fmla="*/ 2147483647 w 291"/>
              <a:gd name="T21" fmla="*/ 2147483647 h 407"/>
              <a:gd name="T22" fmla="*/ 0 w 291"/>
              <a:gd name="T23" fmla="*/ 2147483647 h 407"/>
              <a:gd name="T24" fmla="*/ 2147483647 w 291"/>
              <a:gd name="T25" fmla="*/ 2147483647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0" name="Rectangle 73"/>
          <p:cNvSpPr>
            <a:spLocks noChangeArrowheads="1"/>
          </p:cNvSpPr>
          <p:nvPr/>
        </p:nvSpPr>
        <p:spPr bwMode="auto">
          <a:xfrm>
            <a:off x="5600628" y="3912620"/>
            <a:ext cx="369888" cy="141922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021" name="Group 74"/>
          <p:cNvGrpSpPr>
            <a:grpSpLocks/>
          </p:cNvGrpSpPr>
          <p:nvPr/>
        </p:nvGrpSpPr>
        <p:grpSpPr bwMode="auto">
          <a:xfrm>
            <a:off x="2424041" y="4303145"/>
            <a:ext cx="2967037" cy="619125"/>
            <a:chOff x="1650" y="1399"/>
            <a:chExt cx="1869" cy="285"/>
          </a:xfrm>
        </p:grpSpPr>
        <p:sp>
          <p:nvSpPr>
            <p:cNvPr id="43101" name="Rectangle 75"/>
            <p:cNvSpPr>
              <a:spLocks noChangeArrowheads="1"/>
            </p:cNvSpPr>
            <p:nvPr/>
          </p:nvSpPr>
          <p:spPr bwMode="auto">
            <a:xfrm>
              <a:off x="1712" y="1399"/>
              <a:ext cx="1807" cy="28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102" name="Group 76"/>
            <p:cNvGrpSpPr>
              <a:grpSpLocks/>
            </p:cNvGrpSpPr>
            <p:nvPr/>
          </p:nvGrpSpPr>
          <p:grpSpPr bwMode="auto">
            <a:xfrm>
              <a:off x="1650" y="1426"/>
              <a:ext cx="60" cy="231"/>
              <a:chOff x="1650" y="1422"/>
              <a:chExt cx="60" cy="231"/>
            </a:xfrm>
          </p:grpSpPr>
          <p:sp>
            <p:nvSpPr>
              <p:cNvPr id="43103" name="Line 77"/>
              <p:cNvSpPr>
                <a:spLocks noChangeShapeType="1"/>
              </p:cNvSpPr>
              <p:nvPr/>
            </p:nvSpPr>
            <p:spPr bwMode="auto">
              <a:xfrm flipH="1">
                <a:off x="1650" y="1653"/>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4" name="Line 78"/>
              <p:cNvSpPr>
                <a:spLocks noChangeShapeType="1"/>
              </p:cNvSpPr>
              <p:nvPr/>
            </p:nvSpPr>
            <p:spPr bwMode="auto">
              <a:xfrm flipH="1">
                <a:off x="1650" y="1422"/>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43022" name="Line 79"/>
          <p:cNvSpPr>
            <a:spLocks noChangeShapeType="1"/>
          </p:cNvSpPr>
          <p:nvPr/>
        </p:nvSpPr>
        <p:spPr bwMode="auto">
          <a:xfrm>
            <a:off x="1419153" y="4620645"/>
            <a:ext cx="525462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3" name="Line 80"/>
          <p:cNvSpPr>
            <a:spLocks noChangeShapeType="1"/>
          </p:cNvSpPr>
          <p:nvPr/>
        </p:nvSpPr>
        <p:spPr bwMode="auto">
          <a:xfrm flipH="1">
            <a:off x="1484241" y="4360295"/>
            <a:ext cx="96361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4" name="Line 81"/>
          <p:cNvSpPr>
            <a:spLocks noChangeShapeType="1"/>
          </p:cNvSpPr>
          <p:nvPr/>
        </p:nvSpPr>
        <p:spPr bwMode="auto">
          <a:xfrm flipH="1">
            <a:off x="1493766" y="4865120"/>
            <a:ext cx="96678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5" name="Line 82"/>
          <p:cNvSpPr>
            <a:spLocks noChangeShapeType="1"/>
          </p:cNvSpPr>
          <p:nvPr/>
        </p:nvSpPr>
        <p:spPr bwMode="auto">
          <a:xfrm>
            <a:off x="1484241" y="4360295"/>
            <a:ext cx="0" cy="5048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6" name="Line 83"/>
          <p:cNvSpPr>
            <a:spLocks noChangeShapeType="1"/>
          </p:cNvSpPr>
          <p:nvPr/>
        </p:nvSpPr>
        <p:spPr bwMode="auto">
          <a:xfrm>
            <a:off x="1446141" y="4407920"/>
            <a:ext cx="0" cy="4095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7" name="Line 84"/>
          <p:cNvSpPr>
            <a:spLocks noChangeShapeType="1"/>
          </p:cNvSpPr>
          <p:nvPr/>
        </p:nvSpPr>
        <p:spPr bwMode="auto">
          <a:xfrm flipH="1">
            <a:off x="1442966" y="4357120"/>
            <a:ext cx="47625" cy="476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8" name="Line 85"/>
          <p:cNvSpPr>
            <a:spLocks noChangeShapeType="1"/>
          </p:cNvSpPr>
          <p:nvPr/>
        </p:nvSpPr>
        <p:spPr bwMode="auto">
          <a:xfrm flipH="1" flipV="1">
            <a:off x="1653405" y="4827020"/>
            <a:ext cx="41275" cy="412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9" name="Line 86"/>
          <p:cNvSpPr>
            <a:spLocks noChangeShapeType="1"/>
          </p:cNvSpPr>
          <p:nvPr/>
        </p:nvSpPr>
        <p:spPr bwMode="auto">
          <a:xfrm>
            <a:off x="1442966" y="4404745"/>
            <a:ext cx="10064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0" name="Line 87"/>
          <p:cNvSpPr>
            <a:spLocks noChangeShapeType="1"/>
          </p:cNvSpPr>
          <p:nvPr/>
        </p:nvSpPr>
        <p:spPr bwMode="auto">
          <a:xfrm>
            <a:off x="1446141" y="4820670"/>
            <a:ext cx="10080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1" name="Line 89"/>
          <p:cNvSpPr>
            <a:spLocks noChangeShapeType="1"/>
          </p:cNvSpPr>
          <p:nvPr/>
        </p:nvSpPr>
        <p:spPr bwMode="auto">
          <a:xfrm>
            <a:off x="2741541" y="4315845"/>
            <a:ext cx="0" cy="6064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2" name="Rectangle 90"/>
          <p:cNvSpPr>
            <a:spLocks noChangeArrowheads="1"/>
          </p:cNvSpPr>
          <p:nvPr/>
        </p:nvSpPr>
        <p:spPr bwMode="auto">
          <a:xfrm>
            <a:off x="1832936" y="3341901"/>
            <a:ext cx="977833" cy="30841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hangingPunct="1">
              <a:spcBef>
                <a:spcPct val="0"/>
              </a:spcBef>
              <a:buFontTx/>
              <a:buNone/>
            </a:pPr>
            <a:r>
              <a:rPr lang="fr-FR" altLang="fr-FR" sz="1400" dirty="0" smtClean="0">
                <a:latin typeface="Symbol" pitchFamily="18" charset="2"/>
              </a:rPr>
              <a:t>Æ</a:t>
            </a:r>
            <a:r>
              <a:rPr lang="fr-FR" altLang="fr-FR" sz="1400" dirty="0" smtClean="0">
                <a:latin typeface="Arial" charset="0"/>
              </a:rPr>
              <a:t>12±0,05</a:t>
            </a:r>
            <a:endParaRPr lang="fr-FR" altLang="fr-FR" sz="1400" dirty="0">
              <a:latin typeface="Arial" charset="0"/>
            </a:endParaRPr>
          </a:p>
        </p:txBody>
      </p:sp>
      <p:sp>
        <p:nvSpPr>
          <p:cNvPr id="43033" name="Line 94"/>
          <p:cNvSpPr>
            <a:spLocks noChangeShapeType="1"/>
          </p:cNvSpPr>
          <p:nvPr/>
        </p:nvSpPr>
        <p:spPr bwMode="auto">
          <a:xfrm flipV="1">
            <a:off x="2739953" y="4928620"/>
            <a:ext cx="0" cy="2222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4" name="Freeform 95"/>
          <p:cNvSpPr>
            <a:spLocks/>
          </p:cNvSpPr>
          <p:nvPr/>
        </p:nvSpPr>
        <p:spPr bwMode="auto">
          <a:xfrm>
            <a:off x="2663753" y="4925445"/>
            <a:ext cx="153988" cy="76200"/>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3035" name="Rectangle 96"/>
          <p:cNvSpPr>
            <a:spLocks noChangeArrowheads="1"/>
          </p:cNvSpPr>
          <p:nvPr/>
        </p:nvSpPr>
        <p:spPr bwMode="auto">
          <a:xfrm>
            <a:off x="2595491" y="5087370"/>
            <a:ext cx="292100" cy="2921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36" name="Rectangle 97"/>
          <p:cNvSpPr>
            <a:spLocks noChangeArrowheads="1"/>
          </p:cNvSpPr>
          <p:nvPr/>
        </p:nvSpPr>
        <p:spPr bwMode="auto">
          <a:xfrm>
            <a:off x="2589141" y="507784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a:t>A</a:t>
            </a:r>
          </a:p>
        </p:txBody>
      </p:sp>
      <p:sp>
        <p:nvSpPr>
          <p:cNvPr id="43037" name="Line 98"/>
          <p:cNvSpPr>
            <a:spLocks noChangeShapeType="1"/>
          </p:cNvSpPr>
          <p:nvPr/>
        </p:nvSpPr>
        <p:spPr bwMode="auto">
          <a:xfrm flipV="1">
            <a:off x="2741541" y="3961932"/>
            <a:ext cx="0" cy="325338"/>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8" name="Line 104"/>
          <p:cNvSpPr>
            <a:spLocks noChangeShapeType="1"/>
          </p:cNvSpPr>
          <p:nvPr/>
        </p:nvSpPr>
        <p:spPr bwMode="auto">
          <a:xfrm>
            <a:off x="6591228" y="4287270"/>
            <a:ext cx="0" cy="154781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9" name="Line 105"/>
          <p:cNvSpPr>
            <a:spLocks noChangeShapeType="1"/>
          </p:cNvSpPr>
          <p:nvPr/>
        </p:nvSpPr>
        <p:spPr bwMode="auto">
          <a:xfrm>
            <a:off x="2458966" y="4366645"/>
            <a:ext cx="0" cy="495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0" name="Line 106"/>
          <p:cNvSpPr>
            <a:spLocks noChangeShapeType="1"/>
          </p:cNvSpPr>
          <p:nvPr/>
        </p:nvSpPr>
        <p:spPr bwMode="auto">
          <a:xfrm>
            <a:off x="2520878" y="4906395"/>
            <a:ext cx="0" cy="9286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1" name="Line 107"/>
          <p:cNvSpPr>
            <a:spLocks noChangeShapeType="1"/>
          </p:cNvSpPr>
          <p:nvPr/>
        </p:nvSpPr>
        <p:spPr bwMode="auto">
          <a:xfrm>
            <a:off x="2520878" y="5712845"/>
            <a:ext cx="4070350"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2" name="Rectangle 108"/>
          <p:cNvSpPr>
            <a:spLocks noChangeArrowheads="1"/>
          </p:cNvSpPr>
          <p:nvPr/>
        </p:nvSpPr>
        <p:spPr bwMode="auto">
          <a:xfrm>
            <a:off x="3146353" y="5309620"/>
            <a:ext cx="371475" cy="3206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3" name="Text Box 109"/>
          <p:cNvSpPr txBox="1">
            <a:spLocks noChangeArrowheads="1"/>
          </p:cNvSpPr>
          <p:nvPr/>
        </p:nvSpPr>
        <p:spPr bwMode="auto">
          <a:xfrm>
            <a:off x="3113016" y="5287395"/>
            <a:ext cx="4381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80</a:t>
            </a:r>
          </a:p>
        </p:txBody>
      </p:sp>
      <p:sp>
        <p:nvSpPr>
          <p:cNvPr id="43044" name="Rectangle 110"/>
          <p:cNvSpPr>
            <a:spLocks noChangeArrowheads="1"/>
          </p:cNvSpPr>
          <p:nvPr/>
        </p:nvSpPr>
        <p:spPr bwMode="auto">
          <a:xfrm>
            <a:off x="4494141" y="5003232"/>
            <a:ext cx="508000" cy="3222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5" name="Text Box 111"/>
          <p:cNvSpPr txBox="1">
            <a:spLocks noChangeArrowheads="1"/>
          </p:cNvSpPr>
          <p:nvPr/>
        </p:nvSpPr>
        <p:spPr bwMode="auto">
          <a:xfrm>
            <a:off x="4478266" y="5001645"/>
            <a:ext cx="603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R30</a:t>
            </a:r>
          </a:p>
        </p:txBody>
      </p:sp>
      <p:grpSp>
        <p:nvGrpSpPr>
          <p:cNvPr id="43046" name="Group 112"/>
          <p:cNvGrpSpPr>
            <a:grpSpLocks/>
          </p:cNvGrpSpPr>
          <p:nvPr/>
        </p:nvGrpSpPr>
        <p:grpSpPr bwMode="auto">
          <a:xfrm rot="10800000">
            <a:off x="4332216" y="4634932"/>
            <a:ext cx="2270125" cy="798513"/>
            <a:chOff x="4286" y="2541"/>
            <a:chExt cx="958" cy="709"/>
          </a:xfrm>
        </p:grpSpPr>
        <p:sp>
          <p:nvSpPr>
            <p:cNvPr id="43098" name="Line 113"/>
            <p:cNvSpPr>
              <a:spLocks noChangeShapeType="1"/>
            </p:cNvSpPr>
            <p:nvPr/>
          </p:nvSpPr>
          <p:spPr bwMode="auto">
            <a:xfrm flipV="1">
              <a:off x="4286" y="2657"/>
              <a:ext cx="467" cy="5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99" name="Line 114"/>
            <p:cNvSpPr>
              <a:spLocks noChangeShapeType="1"/>
            </p:cNvSpPr>
            <p:nvPr/>
          </p:nvSpPr>
          <p:spPr bwMode="auto">
            <a:xfrm flipV="1">
              <a:off x="4746" y="2548"/>
              <a:ext cx="85" cy="117"/>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0" name="Line 115"/>
            <p:cNvSpPr>
              <a:spLocks noChangeShapeType="1"/>
            </p:cNvSpPr>
            <p:nvPr/>
          </p:nvSpPr>
          <p:spPr bwMode="auto">
            <a:xfrm>
              <a:off x="4831" y="2541"/>
              <a:ext cx="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047" name="Rectangle 116"/>
          <p:cNvSpPr>
            <a:spLocks noChangeArrowheads="1"/>
          </p:cNvSpPr>
          <p:nvPr/>
        </p:nvSpPr>
        <p:spPr bwMode="auto">
          <a:xfrm>
            <a:off x="88900" y="93663"/>
            <a:ext cx="7837488" cy="474662"/>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8" name="Text Box 117"/>
          <p:cNvSpPr txBox="1">
            <a:spLocks noChangeArrowheads="1"/>
          </p:cNvSpPr>
          <p:nvPr/>
        </p:nvSpPr>
        <p:spPr bwMode="auto">
          <a:xfrm>
            <a:off x="77788" y="103188"/>
            <a:ext cx="7466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a:latin typeface="Arial" charset="0"/>
              </a:rPr>
              <a:t>SYSTEME DE REFERENCES CYLINDRE / SPHERE</a:t>
            </a:r>
          </a:p>
        </p:txBody>
      </p:sp>
      <p:sp>
        <p:nvSpPr>
          <p:cNvPr id="43050" name="Line 131"/>
          <p:cNvSpPr>
            <a:spLocks noChangeShapeType="1"/>
          </p:cNvSpPr>
          <p:nvPr/>
        </p:nvSpPr>
        <p:spPr bwMode="auto">
          <a:xfrm>
            <a:off x="2243066" y="5296010"/>
            <a:ext cx="27305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6" name="Rectangle 356"/>
          <p:cNvSpPr>
            <a:spLocks noChangeArrowheads="1"/>
          </p:cNvSpPr>
          <p:nvPr/>
        </p:nvSpPr>
        <p:spPr bwMode="auto">
          <a:xfrm>
            <a:off x="1695379" y="3663482"/>
            <a:ext cx="1250950" cy="2984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7" name="Line 357"/>
          <p:cNvSpPr>
            <a:spLocks noChangeShapeType="1"/>
          </p:cNvSpPr>
          <p:nvPr/>
        </p:nvSpPr>
        <p:spPr bwMode="auto">
          <a:xfrm>
            <a:off x="2014466" y="3663482"/>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8" name="Line 371"/>
          <p:cNvSpPr>
            <a:spLocks noChangeShapeType="1"/>
          </p:cNvSpPr>
          <p:nvPr/>
        </p:nvSpPr>
        <p:spPr bwMode="auto">
          <a:xfrm>
            <a:off x="1771579" y="3815882"/>
            <a:ext cx="1524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5" name="Rectangle 120"/>
          <p:cNvSpPr>
            <a:spLocks noChangeArrowheads="1"/>
          </p:cNvSpPr>
          <p:nvPr/>
        </p:nvSpPr>
        <p:spPr bwMode="auto">
          <a:xfrm>
            <a:off x="3904491" y="3309370"/>
            <a:ext cx="7932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0,1     </a:t>
            </a:r>
            <a:r>
              <a:rPr lang="fr-FR" sz="1400" dirty="0">
                <a:solidFill>
                  <a:srgbClr val="000000"/>
                </a:solidFill>
                <a:latin typeface="Arial" charset="0"/>
                <a:cs typeface="+mn-cs"/>
              </a:rPr>
              <a:t>A</a:t>
            </a:r>
          </a:p>
        </p:txBody>
      </p:sp>
      <p:sp>
        <p:nvSpPr>
          <p:cNvPr id="156" name="Rectangle 121"/>
          <p:cNvSpPr>
            <a:spLocks noChangeArrowheads="1"/>
          </p:cNvSpPr>
          <p:nvPr/>
        </p:nvSpPr>
        <p:spPr bwMode="auto">
          <a:xfrm>
            <a:off x="3594928" y="3309370"/>
            <a:ext cx="1101725" cy="3159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7" name="Line 122"/>
          <p:cNvSpPr>
            <a:spLocks noChangeShapeType="1"/>
          </p:cNvSpPr>
          <p:nvPr/>
        </p:nvSpPr>
        <p:spPr bwMode="auto">
          <a:xfrm>
            <a:off x="3925128" y="3320482"/>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43059" name="Group 123"/>
          <p:cNvGrpSpPr>
            <a:grpSpLocks/>
          </p:cNvGrpSpPr>
          <p:nvPr/>
        </p:nvGrpSpPr>
        <p:grpSpPr bwMode="auto">
          <a:xfrm>
            <a:off x="3647316" y="3415732"/>
            <a:ext cx="231775" cy="115888"/>
            <a:chOff x="5076" y="1738"/>
            <a:chExt cx="146" cy="73"/>
          </a:xfrm>
        </p:grpSpPr>
        <p:sp>
          <p:nvSpPr>
            <p:cNvPr id="159"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0" name="Line 125"/>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grpSp>
        <p:nvGrpSpPr>
          <p:cNvPr id="43060" name="Group 213"/>
          <p:cNvGrpSpPr>
            <a:grpSpLocks/>
          </p:cNvGrpSpPr>
          <p:nvPr/>
        </p:nvGrpSpPr>
        <p:grpSpPr bwMode="auto">
          <a:xfrm>
            <a:off x="4040116" y="3631632"/>
            <a:ext cx="292100" cy="527050"/>
            <a:chOff x="100" y="3120"/>
            <a:chExt cx="184" cy="332"/>
          </a:xfrm>
        </p:grpSpPr>
        <p:sp>
          <p:nvSpPr>
            <p:cNvPr id="167" name="Rectangle 214"/>
            <p:cNvSpPr>
              <a:spLocks noChangeArrowheads="1"/>
            </p:cNvSpPr>
            <p:nvPr/>
          </p:nvSpPr>
          <p:spPr bwMode="auto">
            <a:xfrm>
              <a:off x="100" y="3268"/>
              <a:ext cx="18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8" name="Line 215"/>
            <p:cNvSpPr>
              <a:spLocks noChangeShapeType="1"/>
            </p:cNvSpPr>
            <p:nvPr/>
          </p:nvSpPr>
          <p:spPr bwMode="auto">
            <a:xfrm flipV="1">
              <a:off x="192" y="3120"/>
              <a:ext cx="0" cy="14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9" name="Freeform 216"/>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170" name="Rectangle 224"/>
          <p:cNvSpPr>
            <a:spLocks noChangeArrowheads="1"/>
          </p:cNvSpPr>
          <p:nvPr/>
        </p:nvSpPr>
        <p:spPr bwMode="auto">
          <a:xfrm>
            <a:off x="4033766" y="3882457"/>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B</a:t>
            </a:r>
          </a:p>
        </p:txBody>
      </p:sp>
      <p:cxnSp>
        <p:nvCxnSpPr>
          <p:cNvPr id="4" name="Connecteur droit 3"/>
          <p:cNvCxnSpPr>
            <a:endCxn id="156" idx="3"/>
          </p:cNvCxnSpPr>
          <p:nvPr/>
        </p:nvCxnSpPr>
        <p:spPr>
          <a:xfrm flipH="1">
            <a:off x="4696653" y="3466532"/>
            <a:ext cx="497576" cy="7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necteur droit avec flèche 5"/>
          <p:cNvCxnSpPr/>
          <p:nvPr/>
        </p:nvCxnSpPr>
        <p:spPr>
          <a:xfrm>
            <a:off x="5197403" y="3476057"/>
            <a:ext cx="333375" cy="4905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5" name="Line 122"/>
          <p:cNvSpPr>
            <a:spLocks noChangeShapeType="1"/>
          </p:cNvSpPr>
          <p:nvPr/>
        </p:nvSpPr>
        <p:spPr bwMode="auto">
          <a:xfrm>
            <a:off x="4382328" y="3314132"/>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9" name="Rectangle 120"/>
          <p:cNvSpPr>
            <a:spLocks noChangeArrowheads="1"/>
          </p:cNvSpPr>
          <p:nvPr/>
        </p:nvSpPr>
        <p:spPr bwMode="auto">
          <a:xfrm>
            <a:off x="3866327" y="3023683"/>
            <a:ext cx="533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a:solidFill>
                  <a:srgbClr val="000000"/>
                </a:solidFill>
                <a:latin typeface="Arial" charset="0"/>
                <a:cs typeface="+mn-cs"/>
              </a:rPr>
              <a:t>0,05</a:t>
            </a:r>
          </a:p>
        </p:txBody>
      </p:sp>
      <p:sp>
        <p:nvSpPr>
          <p:cNvPr id="150" name="Rectangle 121"/>
          <p:cNvSpPr>
            <a:spLocks noChangeArrowheads="1"/>
          </p:cNvSpPr>
          <p:nvPr/>
        </p:nvSpPr>
        <p:spPr bwMode="auto">
          <a:xfrm>
            <a:off x="3594928" y="3004570"/>
            <a:ext cx="785813" cy="2984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1" name="Line 122"/>
          <p:cNvSpPr>
            <a:spLocks noChangeShapeType="1"/>
          </p:cNvSpPr>
          <p:nvPr/>
        </p:nvSpPr>
        <p:spPr bwMode="auto">
          <a:xfrm>
            <a:off x="3925128" y="299822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43068" name="Group 123"/>
          <p:cNvGrpSpPr>
            <a:grpSpLocks/>
          </p:cNvGrpSpPr>
          <p:nvPr/>
        </p:nvGrpSpPr>
        <p:grpSpPr bwMode="auto">
          <a:xfrm>
            <a:off x="3645728" y="3093470"/>
            <a:ext cx="231775" cy="115887"/>
            <a:chOff x="5076" y="1738"/>
            <a:chExt cx="146" cy="73"/>
          </a:xfrm>
        </p:grpSpPr>
        <p:sp>
          <p:nvSpPr>
            <p:cNvPr id="153"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4" name="Line 125"/>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43080" name="Text Box 118"/>
          <p:cNvSpPr txBox="1">
            <a:spLocks noChangeArrowheads="1"/>
          </p:cNvSpPr>
          <p:nvPr/>
        </p:nvSpPr>
        <p:spPr bwMode="auto">
          <a:xfrm>
            <a:off x="-40784" y="5567731"/>
            <a:ext cx="2468563"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just" eaLnBrk="1" hangingPunct="1">
              <a:spcBef>
                <a:spcPct val="0"/>
              </a:spcBef>
              <a:buFontTx/>
              <a:buNone/>
            </a:pPr>
            <a:r>
              <a:rPr lang="fr-FR" altLang="fr-FR" sz="1600" dirty="0"/>
              <a:t>B est une sphère de rayon </a:t>
            </a:r>
            <a:r>
              <a:rPr lang="fr-FR" altLang="fr-FR" sz="1600" dirty="0" smtClean="0"/>
              <a:t>30, décalée de </a:t>
            </a:r>
            <a:r>
              <a:rPr lang="fr-FR" altLang="fr-FR" sz="1600" dirty="0" smtClean="0">
                <a:latin typeface="Symbol" panose="05050102010706020507" pitchFamily="18" charset="2"/>
              </a:rPr>
              <a:t>d</a:t>
            </a:r>
            <a:r>
              <a:rPr lang="fr-FR" altLang="fr-FR" sz="1600" dirty="0" smtClean="0"/>
              <a:t> par rapport au centre nominal associée </a:t>
            </a:r>
            <a:r>
              <a:rPr lang="fr-FR" altLang="fr-FR" sz="1600" dirty="0"/>
              <a:t>à la surface </a:t>
            </a:r>
            <a:r>
              <a:rPr lang="fr-FR" altLang="fr-FR" sz="1600" dirty="0" smtClean="0"/>
              <a:t>réelle par les moindres carrés.</a:t>
            </a:r>
            <a:endParaRPr lang="fr-FR" altLang="fr-FR" sz="1600" dirty="0"/>
          </a:p>
        </p:txBody>
      </p:sp>
      <p:sp>
        <p:nvSpPr>
          <p:cNvPr id="3" name="ZoneTexte 2"/>
          <p:cNvSpPr txBox="1"/>
          <p:nvPr/>
        </p:nvSpPr>
        <p:spPr>
          <a:xfrm>
            <a:off x="1999457" y="3658818"/>
            <a:ext cx="930063" cy="307777"/>
          </a:xfrm>
          <a:prstGeom prst="rect">
            <a:avLst/>
          </a:prstGeom>
          <a:noFill/>
        </p:spPr>
        <p:txBody>
          <a:bodyPr wrap="none" rtlCol="0">
            <a:spAutoFit/>
          </a:bodyPr>
          <a:lstStyle/>
          <a:p>
            <a:r>
              <a:rPr lang="fr-FR" sz="1400" dirty="0" smtClean="0">
                <a:latin typeface="Arial"/>
                <a:cs typeface="Arial"/>
              </a:rPr>
              <a:t>Ø0,05 </a:t>
            </a:r>
            <a:r>
              <a:rPr lang="fr-FR" sz="1400" dirty="0" smtClean="0">
                <a:latin typeface="Arial"/>
                <a:cs typeface="Arial"/>
                <a:sym typeface="CATIA Symbols"/>
              </a:rPr>
              <a:t></a:t>
            </a:r>
            <a:endParaRPr lang="fr-FR" sz="1400" dirty="0"/>
          </a:p>
        </p:txBody>
      </p:sp>
      <p:sp>
        <p:nvSpPr>
          <p:cNvPr id="7" name="ZoneTexte 6"/>
          <p:cNvSpPr txBox="1"/>
          <p:nvPr/>
        </p:nvSpPr>
        <p:spPr>
          <a:xfrm>
            <a:off x="3156745" y="3335336"/>
            <a:ext cx="385042" cy="307777"/>
          </a:xfrm>
          <a:prstGeom prst="rect">
            <a:avLst/>
          </a:prstGeom>
          <a:noFill/>
        </p:spPr>
        <p:txBody>
          <a:bodyPr wrap="none" rtlCol="0">
            <a:spAutoFit/>
          </a:bodyPr>
          <a:lstStyle/>
          <a:p>
            <a:r>
              <a:rPr lang="fr-FR" sz="1400" dirty="0" smtClean="0"/>
              <a:t>(1)</a:t>
            </a:r>
            <a:endParaRPr lang="fr-FR" sz="1400" dirty="0"/>
          </a:p>
        </p:txBody>
      </p:sp>
      <p:sp>
        <p:nvSpPr>
          <p:cNvPr id="180" name="ZoneTexte 179"/>
          <p:cNvSpPr txBox="1"/>
          <p:nvPr/>
        </p:nvSpPr>
        <p:spPr>
          <a:xfrm>
            <a:off x="82125" y="5127370"/>
            <a:ext cx="385042" cy="307777"/>
          </a:xfrm>
          <a:prstGeom prst="rect">
            <a:avLst/>
          </a:prstGeom>
          <a:noFill/>
        </p:spPr>
        <p:txBody>
          <a:bodyPr wrap="none" rtlCol="0">
            <a:spAutoFit/>
          </a:bodyPr>
          <a:lstStyle/>
          <a:p>
            <a:r>
              <a:rPr lang="fr-FR" sz="1400" dirty="0" smtClean="0"/>
              <a:t>(2)</a:t>
            </a:r>
            <a:endParaRPr lang="fr-FR" sz="1400" dirty="0"/>
          </a:p>
        </p:txBody>
      </p:sp>
      <p:sp>
        <p:nvSpPr>
          <p:cNvPr id="8" name="Forme libre 7"/>
          <p:cNvSpPr/>
          <p:nvPr/>
        </p:nvSpPr>
        <p:spPr>
          <a:xfrm>
            <a:off x="7603072" y="3870710"/>
            <a:ext cx="280643" cy="1255776"/>
          </a:xfrm>
          <a:custGeom>
            <a:avLst/>
            <a:gdLst>
              <a:gd name="connsiteX0" fmla="*/ 109955 w 280643"/>
              <a:gd name="connsiteY0" fmla="*/ 0 h 1255776"/>
              <a:gd name="connsiteX1" fmla="*/ 12419 w 280643"/>
              <a:gd name="connsiteY1" fmla="*/ 170688 h 1255776"/>
              <a:gd name="connsiteX2" fmla="*/ 12419 w 280643"/>
              <a:gd name="connsiteY2" fmla="*/ 316992 h 1255776"/>
              <a:gd name="connsiteX3" fmla="*/ 227 w 280643"/>
              <a:gd name="connsiteY3" fmla="*/ 585216 h 1255776"/>
              <a:gd name="connsiteX4" fmla="*/ 24611 w 280643"/>
              <a:gd name="connsiteY4" fmla="*/ 755904 h 1255776"/>
              <a:gd name="connsiteX5" fmla="*/ 170915 w 280643"/>
              <a:gd name="connsiteY5" fmla="*/ 1097280 h 1255776"/>
              <a:gd name="connsiteX6" fmla="*/ 280643 w 280643"/>
              <a:gd name="connsiteY6" fmla="*/ 1255776 h 125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43" h="1255776">
                <a:moveTo>
                  <a:pt x="109955" y="0"/>
                </a:moveTo>
                <a:cubicBezTo>
                  <a:pt x="69315" y="58928"/>
                  <a:pt x="28675" y="117856"/>
                  <a:pt x="12419" y="170688"/>
                </a:cubicBezTo>
                <a:cubicBezTo>
                  <a:pt x="-3837" y="223520"/>
                  <a:pt x="14451" y="247904"/>
                  <a:pt x="12419" y="316992"/>
                </a:cubicBezTo>
                <a:cubicBezTo>
                  <a:pt x="10387" y="386080"/>
                  <a:pt x="-1805" y="512064"/>
                  <a:pt x="227" y="585216"/>
                </a:cubicBezTo>
                <a:cubicBezTo>
                  <a:pt x="2259" y="658368"/>
                  <a:pt x="-3837" y="670560"/>
                  <a:pt x="24611" y="755904"/>
                </a:cubicBezTo>
                <a:cubicBezTo>
                  <a:pt x="53059" y="841248"/>
                  <a:pt x="128243" y="1013968"/>
                  <a:pt x="170915" y="1097280"/>
                </a:cubicBezTo>
                <a:cubicBezTo>
                  <a:pt x="213587" y="1180592"/>
                  <a:pt x="247115" y="1218184"/>
                  <a:pt x="280643" y="12557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p:nvPr/>
        </p:nvCxnSpPr>
        <p:spPr>
          <a:xfrm>
            <a:off x="6937248" y="4636520"/>
            <a:ext cx="1792224" cy="0"/>
          </a:xfrm>
          <a:prstGeom prst="line">
            <a:avLst/>
          </a:prstGeom>
          <a:ln>
            <a:solidFill>
              <a:srgbClr val="FF0000"/>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83" name="Line 104"/>
          <p:cNvSpPr>
            <a:spLocks noChangeShapeType="1"/>
          </p:cNvSpPr>
          <p:nvPr/>
        </p:nvSpPr>
        <p:spPr bwMode="auto">
          <a:xfrm>
            <a:off x="8729472" y="3695831"/>
            <a:ext cx="0" cy="1547812"/>
          </a:xfrm>
          <a:prstGeom prst="line">
            <a:avLst/>
          </a:prstGeom>
          <a:noFill/>
          <a:ln w="9525">
            <a:solidFill>
              <a:srgbClr val="FF0000"/>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Arc 10"/>
          <p:cNvSpPr/>
          <p:nvPr/>
        </p:nvSpPr>
        <p:spPr>
          <a:xfrm flipH="1">
            <a:off x="7572477" y="3426499"/>
            <a:ext cx="2313989" cy="2313989"/>
          </a:xfrm>
          <a:prstGeom prst="arc">
            <a:avLst>
              <a:gd name="adj1" fmla="val 18568406"/>
              <a:gd name="adj2" fmla="val 2842639"/>
            </a:avLst>
          </a:prstGeom>
          <a:ln>
            <a:solidFill>
              <a:srgbClr val="0070C0"/>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2" name="ZoneTexte 11"/>
          <p:cNvSpPr txBox="1"/>
          <p:nvPr/>
        </p:nvSpPr>
        <p:spPr>
          <a:xfrm>
            <a:off x="8577025" y="4158682"/>
            <a:ext cx="304892" cy="369332"/>
          </a:xfrm>
          <a:prstGeom prst="rect">
            <a:avLst/>
          </a:prstGeom>
          <a:noFill/>
        </p:spPr>
        <p:txBody>
          <a:bodyPr wrap="none" rtlCol="0">
            <a:spAutoFit/>
          </a:bodyPr>
          <a:lstStyle/>
          <a:p>
            <a:r>
              <a:rPr lang="fr-FR" dirty="0" smtClean="0"/>
              <a:t>X</a:t>
            </a:r>
            <a:endParaRPr lang="fr-FR" dirty="0"/>
          </a:p>
        </p:txBody>
      </p:sp>
      <p:cxnSp>
        <p:nvCxnSpPr>
          <p:cNvPr id="14" name="Connecteur droit 13"/>
          <p:cNvCxnSpPr/>
          <p:nvPr/>
        </p:nvCxnSpPr>
        <p:spPr>
          <a:xfrm>
            <a:off x="7543800" y="4366645"/>
            <a:ext cx="1185672"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p:cNvCxnSpPr/>
          <p:nvPr/>
        </p:nvCxnSpPr>
        <p:spPr>
          <a:xfrm>
            <a:off x="8339328" y="4012632"/>
            <a:ext cx="0" cy="3921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4" name="Connecteur droit avec flèche 183"/>
          <p:cNvCxnSpPr/>
          <p:nvPr/>
        </p:nvCxnSpPr>
        <p:spPr>
          <a:xfrm rot="10800000">
            <a:off x="8339329" y="4629281"/>
            <a:ext cx="0" cy="3921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a:off x="8339328" y="4158682"/>
            <a:ext cx="0" cy="47783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 name="ZoneTexte 18"/>
          <p:cNvSpPr txBox="1"/>
          <p:nvPr/>
        </p:nvSpPr>
        <p:spPr>
          <a:xfrm rot="16200000">
            <a:off x="7927326" y="4325701"/>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sp>
        <p:nvSpPr>
          <p:cNvPr id="186" name="ZoneTexte 185"/>
          <p:cNvSpPr txBox="1"/>
          <p:nvPr/>
        </p:nvSpPr>
        <p:spPr>
          <a:xfrm>
            <a:off x="6213108" y="2726137"/>
            <a:ext cx="2779928" cy="738664"/>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Centre de la sphère nominale</a:t>
            </a:r>
          </a:p>
          <a:p>
            <a:r>
              <a:rPr lang="fr-FR" sz="1400" dirty="0" smtClean="0">
                <a:solidFill>
                  <a:prstClr val="black"/>
                </a:solidFill>
                <a:latin typeface="Arial" panose="020B0604020202020204" pitchFamily="34" charset="0"/>
                <a:cs typeface="Arial" panose="020B0604020202020204" pitchFamily="34" charset="0"/>
              </a:rPr>
              <a:t>2 : Surface réelle </a:t>
            </a:r>
          </a:p>
          <a:p>
            <a:r>
              <a:rPr lang="fr-FR" sz="1400" dirty="0" smtClean="0">
                <a:solidFill>
                  <a:prstClr val="black"/>
                </a:solidFill>
                <a:latin typeface="Arial" panose="020B0604020202020204" pitchFamily="34" charset="0"/>
                <a:cs typeface="Arial" panose="020B0604020202020204" pitchFamily="34" charset="0"/>
              </a:rPr>
              <a:t>3 : Centre de la sphère associée</a:t>
            </a:r>
          </a:p>
        </p:txBody>
      </p:sp>
      <p:sp>
        <p:nvSpPr>
          <p:cNvPr id="187" name="ZoneTexte 186"/>
          <p:cNvSpPr txBox="1"/>
          <p:nvPr/>
        </p:nvSpPr>
        <p:spPr>
          <a:xfrm>
            <a:off x="8055276" y="5425563"/>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cxnSp>
        <p:nvCxnSpPr>
          <p:cNvPr id="22" name="Connecteur droit 21"/>
          <p:cNvCxnSpPr/>
          <p:nvPr/>
        </p:nvCxnSpPr>
        <p:spPr>
          <a:xfrm flipV="1">
            <a:off x="8339329" y="4636520"/>
            <a:ext cx="390142" cy="7969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0" name="ZoneTexte 189"/>
          <p:cNvSpPr txBox="1"/>
          <p:nvPr/>
        </p:nvSpPr>
        <p:spPr>
          <a:xfrm>
            <a:off x="7073820" y="5077845"/>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cxnSp>
        <p:nvCxnSpPr>
          <p:cNvPr id="24" name="Connecteur droit 23"/>
          <p:cNvCxnSpPr>
            <a:stCxn id="190" idx="3"/>
            <a:endCxn id="8" idx="5"/>
          </p:cNvCxnSpPr>
          <p:nvPr/>
        </p:nvCxnSpPr>
        <p:spPr>
          <a:xfrm flipV="1">
            <a:off x="7357872" y="4967990"/>
            <a:ext cx="416115" cy="26374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93" name="Connecteur droit 192"/>
          <p:cNvCxnSpPr/>
          <p:nvPr/>
        </p:nvCxnSpPr>
        <p:spPr>
          <a:xfrm flipH="1" flipV="1">
            <a:off x="8534400" y="3870710"/>
            <a:ext cx="134112" cy="38798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5" name="ZoneTexte 194"/>
          <p:cNvSpPr txBox="1"/>
          <p:nvPr/>
        </p:nvSpPr>
        <p:spPr>
          <a:xfrm>
            <a:off x="8325319" y="3555531"/>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3</a:t>
            </a:r>
            <a:endParaRPr lang="fr-FR" sz="1400" dirty="0">
              <a:latin typeface="Arial" panose="020B0604020202020204" pitchFamily="34" charset="0"/>
              <a:cs typeface="Arial" panose="020B0604020202020204" pitchFamily="34" charset="0"/>
            </a:endParaRPr>
          </a:p>
        </p:txBody>
      </p:sp>
      <p:sp>
        <p:nvSpPr>
          <p:cNvPr id="26" name="ZoneTexte 25"/>
          <p:cNvSpPr txBox="1"/>
          <p:nvPr/>
        </p:nvSpPr>
        <p:spPr>
          <a:xfrm>
            <a:off x="3905289" y="5979030"/>
            <a:ext cx="4763223" cy="646331"/>
          </a:xfrm>
          <a:prstGeom prst="rect">
            <a:avLst/>
          </a:prstGeom>
          <a:noFill/>
        </p:spPr>
        <p:txBody>
          <a:bodyPr wrap="square" rtlCol="0">
            <a:spAutoFit/>
          </a:bodyPr>
          <a:lstStyle/>
          <a:p>
            <a:r>
              <a:rPr lang="fr-FR" dirty="0" smtClean="0">
                <a:solidFill>
                  <a:srgbClr val="0070C0"/>
                </a:solidFill>
              </a:rPr>
              <a:t>La mobilité est permise par le glissement latéral de la rondelle concave.</a:t>
            </a:r>
            <a:endParaRPr lang="fr-FR" dirty="0">
              <a:solidFill>
                <a:srgbClr val="0070C0"/>
              </a:solidFill>
            </a:endParaRPr>
          </a:p>
        </p:txBody>
      </p:sp>
      <p:sp>
        <p:nvSpPr>
          <p:cNvPr id="43111" name="Rectangle 23" descr="Diagonales vers le haut (noir/blanc)"/>
          <p:cNvSpPr>
            <a:spLocks noChangeArrowheads="1"/>
          </p:cNvSpPr>
          <p:nvPr/>
        </p:nvSpPr>
        <p:spPr bwMode="auto">
          <a:xfrm rot="21401212">
            <a:off x="3069276" y="782895"/>
            <a:ext cx="204868" cy="1890182"/>
          </a:xfrm>
          <a:prstGeom prst="rect">
            <a:avLst/>
          </a:prstGeom>
          <a:pattFill prst="dk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16" name="Line 28"/>
          <p:cNvSpPr>
            <a:spLocks noChangeShapeType="1"/>
          </p:cNvSpPr>
          <p:nvPr/>
        </p:nvSpPr>
        <p:spPr bwMode="auto">
          <a:xfrm>
            <a:off x="3005928" y="776154"/>
            <a:ext cx="114564" cy="18807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1" name="Line 33"/>
          <p:cNvSpPr>
            <a:spLocks noChangeShapeType="1"/>
          </p:cNvSpPr>
          <p:nvPr/>
        </p:nvSpPr>
        <p:spPr bwMode="auto">
          <a:xfrm rot="21428455">
            <a:off x="2964146" y="1461041"/>
            <a:ext cx="90304" cy="13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5" name="Line 37"/>
          <p:cNvSpPr>
            <a:spLocks noChangeShapeType="1"/>
          </p:cNvSpPr>
          <p:nvPr/>
        </p:nvSpPr>
        <p:spPr bwMode="auto">
          <a:xfrm rot="21428455" flipV="1">
            <a:off x="3066580" y="1103767"/>
            <a:ext cx="4043" cy="131045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7" name="Line 39"/>
          <p:cNvSpPr>
            <a:spLocks noChangeShapeType="1"/>
          </p:cNvSpPr>
          <p:nvPr/>
        </p:nvSpPr>
        <p:spPr bwMode="auto">
          <a:xfrm>
            <a:off x="2968190" y="1459693"/>
            <a:ext cx="0" cy="7010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9" name="Line 45"/>
          <p:cNvSpPr>
            <a:spLocks noChangeShapeType="1"/>
          </p:cNvSpPr>
          <p:nvPr/>
        </p:nvSpPr>
        <p:spPr bwMode="auto">
          <a:xfrm flipV="1">
            <a:off x="2984363" y="2081215"/>
            <a:ext cx="94347" cy="53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0" name="Line 66"/>
          <p:cNvSpPr>
            <a:spLocks noChangeShapeType="1"/>
          </p:cNvSpPr>
          <p:nvPr/>
        </p:nvSpPr>
        <p:spPr bwMode="auto">
          <a:xfrm>
            <a:off x="2977624" y="2011108"/>
            <a:ext cx="0" cy="80353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1" name="Line 67"/>
          <p:cNvSpPr>
            <a:spLocks noChangeShapeType="1"/>
          </p:cNvSpPr>
          <p:nvPr/>
        </p:nvSpPr>
        <p:spPr bwMode="auto">
          <a:xfrm>
            <a:off x="3043667" y="2015153"/>
            <a:ext cx="0" cy="78330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2" name="Line 68"/>
          <p:cNvSpPr>
            <a:spLocks noChangeShapeType="1"/>
          </p:cNvSpPr>
          <p:nvPr/>
        </p:nvSpPr>
        <p:spPr bwMode="auto">
          <a:xfrm>
            <a:off x="2977624" y="2775540"/>
            <a:ext cx="5256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4" name="Line 70"/>
          <p:cNvSpPr>
            <a:spLocks noChangeShapeType="1"/>
          </p:cNvSpPr>
          <p:nvPr/>
        </p:nvSpPr>
        <p:spPr bwMode="auto">
          <a:xfrm>
            <a:off x="3040972" y="2775540"/>
            <a:ext cx="252041"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28" name="Group 40"/>
          <p:cNvGrpSpPr>
            <a:grpSpLocks/>
          </p:cNvGrpSpPr>
          <p:nvPr/>
        </p:nvGrpSpPr>
        <p:grpSpPr bwMode="auto">
          <a:xfrm>
            <a:off x="2964146" y="1531148"/>
            <a:ext cx="2519066" cy="525800"/>
            <a:chOff x="1650" y="1399"/>
            <a:chExt cx="1869" cy="285"/>
          </a:xfrm>
        </p:grpSpPr>
        <p:sp>
          <p:nvSpPr>
            <p:cNvPr id="43156" name="Rectangle 41"/>
            <p:cNvSpPr>
              <a:spLocks noChangeArrowheads="1"/>
            </p:cNvSpPr>
            <p:nvPr/>
          </p:nvSpPr>
          <p:spPr bwMode="auto">
            <a:xfrm>
              <a:off x="1712" y="1399"/>
              <a:ext cx="1807" cy="28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157" name="Group 42"/>
            <p:cNvGrpSpPr>
              <a:grpSpLocks/>
            </p:cNvGrpSpPr>
            <p:nvPr/>
          </p:nvGrpSpPr>
          <p:grpSpPr bwMode="auto">
            <a:xfrm>
              <a:off x="1650" y="1426"/>
              <a:ext cx="60" cy="231"/>
              <a:chOff x="1650" y="1422"/>
              <a:chExt cx="60" cy="231"/>
            </a:xfrm>
          </p:grpSpPr>
          <p:sp>
            <p:nvSpPr>
              <p:cNvPr id="43158" name="Line 43"/>
              <p:cNvSpPr>
                <a:spLocks noChangeShapeType="1"/>
              </p:cNvSpPr>
              <p:nvPr/>
            </p:nvSpPr>
            <p:spPr bwMode="auto">
              <a:xfrm flipH="1">
                <a:off x="1650" y="1653"/>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9" name="Line 44"/>
              <p:cNvSpPr>
                <a:spLocks noChangeShapeType="1"/>
              </p:cNvSpPr>
              <p:nvPr/>
            </p:nvSpPr>
            <p:spPr bwMode="auto">
              <a:xfrm flipH="1">
                <a:off x="1650" y="1422"/>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cxnSp>
        <p:nvCxnSpPr>
          <p:cNvPr id="5" name="Connecteur droit avec flèche 4"/>
          <p:cNvCxnSpPr>
            <a:endCxn id="43173" idx="0"/>
          </p:cNvCxnSpPr>
          <p:nvPr/>
        </p:nvCxnSpPr>
        <p:spPr>
          <a:xfrm flipH="1">
            <a:off x="5737256" y="983818"/>
            <a:ext cx="936522" cy="1013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6720620" y="717868"/>
            <a:ext cx="1604700" cy="646331"/>
          </a:xfrm>
          <a:prstGeom prst="rect">
            <a:avLst/>
          </a:prstGeom>
          <a:noFill/>
        </p:spPr>
        <p:txBody>
          <a:bodyPr wrap="square" rtlCol="0">
            <a:spAutoFit/>
          </a:bodyPr>
          <a:lstStyle/>
          <a:p>
            <a:pPr algn="ctr"/>
            <a:r>
              <a:rPr lang="fr-FR" dirty="0" smtClean="0"/>
              <a:t>Avec rondelle concave</a:t>
            </a:r>
            <a:endParaRPr lang="fr-FR" dirty="0"/>
          </a:p>
        </p:txBody>
      </p:sp>
    </p:spTree>
    <p:extLst>
      <p:ext uri="{BB962C8B-B14F-4D97-AF65-F5344CB8AC3E}">
        <p14:creationId xmlns:p14="http://schemas.microsoft.com/office/powerpoint/2010/main" val="771051954"/>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22"/>
          <p:cNvSpPr>
            <a:spLocks noChangeArrowheads="1"/>
          </p:cNvSpPr>
          <p:nvPr/>
        </p:nvSpPr>
        <p:spPr bwMode="auto">
          <a:xfrm>
            <a:off x="190500" y="5286735"/>
            <a:ext cx="2052565" cy="319088"/>
          </a:xfrm>
          <a:prstGeom prst="rect">
            <a:avLst/>
          </a:prstGeom>
          <a:solidFill>
            <a:srgbClr val="FFCC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11" name="Line 123"/>
          <p:cNvSpPr>
            <a:spLocks noChangeShapeType="1"/>
          </p:cNvSpPr>
          <p:nvPr/>
        </p:nvSpPr>
        <p:spPr bwMode="auto">
          <a:xfrm>
            <a:off x="506077" y="5286735"/>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2" name="Line 124"/>
          <p:cNvSpPr>
            <a:spLocks noChangeShapeType="1"/>
          </p:cNvSpPr>
          <p:nvPr/>
        </p:nvSpPr>
        <p:spPr bwMode="auto">
          <a:xfrm>
            <a:off x="1010902" y="5286735"/>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3" name="Line 125"/>
          <p:cNvSpPr>
            <a:spLocks noChangeShapeType="1"/>
          </p:cNvSpPr>
          <p:nvPr/>
        </p:nvSpPr>
        <p:spPr bwMode="auto">
          <a:xfrm>
            <a:off x="1337048" y="5286735"/>
            <a:ext cx="0" cy="32543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14" name="Rectangle 120"/>
          <p:cNvSpPr>
            <a:spLocks noChangeArrowheads="1"/>
          </p:cNvSpPr>
          <p:nvPr/>
        </p:nvSpPr>
        <p:spPr bwMode="auto">
          <a:xfrm>
            <a:off x="534652" y="5294673"/>
            <a:ext cx="1734449" cy="308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dirty="0" smtClean="0"/>
              <a:t>0,2      </a:t>
            </a:r>
            <a:r>
              <a:rPr lang="fr-FR" altLang="fr-FR" sz="1400" dirty="0"/>
              <a:t>A  </a:t>
            </a:r>
            <a:r>
              <a:rPr lang="fr-FR" altLang="fr-FR" sz="1400" dirty="0" smtClean="0"/>
              <a:t>   B[GM][DF]</a:t>
            </a:r>
            <a:endParaRPr lang="fr-FR" altLang="fr-FR" sz="1400" dirty="0"/>
          </a:p>
        </p:txBody>
      </p:sp>
      <p:grpSp>
        <p:nvGrpSpPr>
          <p:cNvPr id="70703" name="Group 126"/>
          <p:cNvGrpSpPr>
            <a:grpSpLocks/>
          </p:cNvGrpSpPr>
          <p:nvPr/>
        </p:nvGrpSpPr>
        <p:grpSpPr bwMode="auto">
          <a:xfrm>
            <a:off x="257358" y="5354216"/>
            <a:ext cx="190500" cy="190500"/>
            <a:chOff x="4360" y="1124"/>
            <a:chExt cx="120" cy="120"/>
          </a:xfrm>
          <a:solidFill>
            <a:srgbClr val="FFCCCC"/>
          </a:solidFill>
        </p:grpSpPr>
        <p:sp>
          <p:nvSpPr>
            <p:cNvPr id="70704" name="Oval 127"/>
            <p:cNvSpPr>
              <a:spLocks noChangeArrowheads="1"/>
            </p:cNvSpPr>
            <p:nvPr/>
          </p:nvSpPr>
          <p:spPr bwMode="auto">
            <a:xfrm>
              <a:off x="4376" y="1140"/>
              <a:ext cx="88" cy="88"/>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70705" name="Line 128"/>
            <p:cNvSpPr>
              <a:spLocks noChangeShapeType="1"/>
            </p:cNvSpPr>
            <p:nvPr/>
          </p:nvSpPr>
          <p:spPr bwMode="auto">
            <a:xfrm>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70706" name="Line 129"/>
            <p:cNvSpPr>
              <a:spLocks noChangeShapeType="1"/>
            </p:cNvSpPr>
            <p:nvPr/>
          </p:nvSpPr>
          <p:spPr bwMode="auto">
            <a:xfrm rot="-5400000">
              <a:off x="4360" y="1184"/>
              <a:ext cx="120" cy="0"/>
            </a:xfrm>
            <a:prstGeom prst="lin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grpSp>
      <p:sp>
        <p:nvSpPr>
          <p:cNvPr id="43017" name="Arc 2"/>
          <p:cNvSpPr>
            <a:spLocks/>
          </p:cNvSpPr>
          <p:nvPr/>
        </p:nvSpPr>
        <p:spPr bwMode="auto">
          <a:xfrm flipH="1">
            <a:off x="5349803" y="4082733"/>
            <a:ext cx="1209675" cy="1416050"/>
          </a:xfrm>
          <a:custGeom>
            <a:avLst/>
            <a:gdLst>
              <a:gd name="T0" fmla="*/ 2147483647 w 21600"/>
              <a:gd name="T1" fmla="*/ 0 h 25127"/>
              <a:gd name="T2" fmla="*/ 2147483647 w 21600"/>
              <a:gd name="T3" fmla="*/ 2147483647 h 25127"/>
              <a:gd name="T4" fmla="*/ 0 w 21600"/>
              <a:gd name="T5" fmla="*/ 2147483647 h 25127"/>
              <a:gd name="T6" fmla="*/ 0 60000 65536"/>
              <a:gd name="T7" fmla="*/ 0 60000 65536"/>
              <a:gd name="T8" fmla="*/ 0 60000 65536"/>
            </a:gdLst>
            <a:ahLst/>
            <a:cxnLst>
              <a:cxn ang="T6">
                <a:pos x="T0" y="T1"/>
              </a:cxn>
              <a:cxn ang="T7">
                <a:pos x="T2" y="T3"/>
              </a:cxn>
              <a:cxn ang="T8">
                <a:pos x="T4" y="T5"/>
              </a:cxn>
            </a:cxnLst>
            <a:rect l="0" t="0" r="r" b="b"/>
            <a:pathLst>
              <a:path w="21600" h="25127" fill="none" extrusionOk="0">
                <a:moveTo>
                  <a:pt x="17470" y="0"/>
                </a:moveTo>
                <a:cubicBezTo>
                  <a:pt x="20154" y="3691"/>
                  <a:pt x="21600" y="8138"/>
                  <a:pt x="21600" y="12702"/>
                </a:cubicBezTo>
                <a:cubicBezTo>
                  <a:pt x="21600" y="17149"/>
                  <a:pt x="20227" y="21488"/>
                  <a:pt x="17668" y="25126"/>
                </a:cubicBezTo>
              </a:path>
              <a:path w="21600" h="25127" stroke="0" extrusionOk="0">
                <a:moveTo>
                  <a:pt x="17470" y="0"/>
                </a:moveTo>
                <a:cubicBezTo>
                  <a:pt x="20154" y="3691"/>
                  <a:pt x="21600" y="8138"/>
                  <a:pt x="21600" y="12702"/>
                </a:cubicBezTo>
                <a:cubicBezTo>
                  <a:pt x="21600" y="17149"/>
                  <a:pt x="20227" y="21488"/>
                  <a:pt x="17668" y="25126"/>
                </a:cubicBezTo>
                <a:lnTo>
                  <a:pt x="0" y="12702"/>
                </a:lnTo>
                <a:lnTo>
                  <a:pt x="17470" y="0"/>
                </a:lnTo>
                <a:close/>
              </a:path>
            </a:pathLst>
          </a:cu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8" name="Freeform 20" descr="Diagonales larges vers le bas"/>
          <p:cNvSpPr>
            <a:spLocks/>
          </p:cNvSpPr>
          <p:nvPr/>
        </p:nvSpPr>
        <p:spPr bwMode="auto">
          <a:xfrm>
            <a:off x="3004581" y="724922"/>
            <a:ext cx="2463806" cy="798137"/>
          </a:xfrm>
          <a:custGeom>
            <a:avLst/>
            <a:gdLst>
              <a:gd name="T0" fmla="*/ 0 w 1828"/>
              <a:gd name="T1" fmla="*/ 40 h 592"/>
              <a:gd name="T2" fmla="*/ 40 w 1828"/>
              <a:gd name="T3" fmla="*/ 592 h 592"/>
              <a:gd name="T4" fmla="*/ 1796 w 1828"/>
              <a:gd name="T5" fmla="*/ 592 h 592"/>
              <a:gd name="T6" fmla="*/ 1828 w 1828"/>
              <a:gd name="T7" fmla="*/ 0 h 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28" h="592">
                <a:moveTo>
                  <a:pt x="0" y="40"/>
                </a:moveTo>
                <a:lnTo>
                  <a:pt x="40" y="592"/>
                </a:lnTo>
                <a:lnTo>
                  <a:pt x="1796" y="592"/>
                </a:lnTo>
                <a:lnTo>
                  <a:pt x="1828" y="0"/>
                </a:lnTo>
              </a:path>
            </a:pathLst>
          </a:custGeom>
          <a:pattFill prst="wdDnDiag">
            <a:fgClr>
              <a:schemeClr val="tx1"/>
            </a:fgClr>
            <a:bgClr>
              <a:schemeClr val="bg1"/>
            </a:bgClr>
          </a:pattFill>
          <a:ln w="1905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9" name="Freeform 21" descr="Diagonales larges vers le bas"/>
          <p:cNvSpPr>
            <a:spLocks/>
          </p:cNvSpPr>
          <p:nvPr/>
        </p:nvSpPr>
        <p:spPr bwMode="auto">
          <a:xfrm>
            <a:off x="3096232" y="2056947"/>
            <a:ext cx="2296677" cy="603995"/>
          </a:xfrm>
          <a:custGeom>
            <a:avLst/>
            <a:gdLst>
              <a:gd name="T0" fmla="*/ 20 w 1704"/>
              <a:gd name="T1" fmla="*/ 448 h 448"/>
              <a:gd name="T2" fmla="*/ 0 w 1704"/>
              <a:gd name="T3" fmla="*/ 4 h 448"/>
              <a:gd name="T4" fmla="*/ 1704 w 1704"/>
              <a:gd name="T5" fmla="*/ 0 h 448"/>
              <a:gd name="T6" fmla="*/ 1680 w 1704"/>
              <a:gd name="T7" fmla="*/ 408 h 4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04" h="448">
                <a:moveTo>
                  <a:pt x="20" y="448"/>
                </a:moveTo>
                <a:lnTo>
                  <a:pt x="0" y="4"/>
                </a:lnTo>
                <a:lnTo>
                  <a:pt x="1704" y="0"/>
                </a:lnTo>
                <a:lnTo>
                  <a:pt x="1680" y="408"/>
                </a:lnTo>
              </a:path>
            </a:pathLst>
          </a:custGeom>
          <a:pattFill prst="wdDnDiag">
            <a:fgClr>
              <a:schemeClr val="tx1"/>
            </a:fgClr>
            <a:bgClr>
              <a:schemeClr val="bg1"/>
            </a:bgClr>
          </a:pattFill>
          <a:ln w="19050"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0" name="Rectangle 22" descr="Diagonales vers le haut (noir/blanc)"/>
          <p:cNvSpPr>
            <a:spLocks noChangeArrowheads="1"/>
          </p:cNvSpPr>
          <p:nvPr/>
        </p:nvSpPr>
        <p:spPr bwMode="auto">
          <a:xfrm rot="198788" flipH="1">
            <a:off x="5214997" y="712788"/>
            <a:ext cx="204868" cy="1890182"/>
          </a:xfrm>
          <a:prstGeom prst="rect">
            <a:avLst/>
          </a:prstGeom>
          <a:pattFill prst="dk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11" name="Rectangle 23" descr="Diagonales vers le haut (noir/blanc)"/>
          <p:cNvSpPr>
            <a:spLocks noChangeArrowheads="1"/>
          </p:cNvSpPr>
          <p:nvPr/>
        </p:nvSpPr>
        <p:spPr bwMode="auto">
          <a:xfrm rot="21401212">
            <a:off x="3069276" y="782895"/>
            <a:ext cx="204868" cy="1890182"/>
          </a:xfrm>
          <a:prstGeom prst="rect">
            <a:avLst/>
          </a:prstGeom>
          <a:pattFill prst="dkUpDiag">
            <a:fgClr>
              <a:schemeClr val="tx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12" name="Line 24"/>
          <p:cNvSpPr>
            <a:spLocks noChangeShapeType="1"/>
          </p:cNvSpPr>
          <p:nvPr/>
        </p:nvSpPr>
        <p:spPr bwMode="auto">
          <a:xfrm flipH="1">
            <a:off x="5357866" y="720877"/>
            <a:ext cx="114564" cy="18807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3" name="Freeform 25"/>
          <p:cNvSpPr>
            <a:spLocks/>
          </p:cNvSpPr>
          <p:nvPr/>
        </p:nvSpPr>
        <p:spPr bwMode="auto">
          <a:xfrm>
            <a:off x="5294880" y="1249373"/>
            <a:ext cx="392214" cy="548719"/>
          </a:xfrm>
          <a:custGeom>
            <a:avLst/>
            <a:gdLst>
              <a:gd name="T0" fmla="*/ 291 w 291"/>
              <a:gd name="T1" fmla="*/ 404 h 407"/>
              <a:gd name="T2" fmla="*/ 291 w 291"/>
              <a:gd name="T3" fmla="*/ 0 h 407"/>
              <a:gd name="T4" fmla="*/ 103 w 291"/>
              <a:gd name="T5" fmla="*/ 2 h 407"/>
              <a:gd name="T6" fmla="*/ 90 w 291"/>
              <a:gd name="T7" fmla="*/ 9 h 407"/>
              <a:gd name="T8" fmla="*/ 76 w 291"/>
              <a:gd name="T9" fmla="*/ 38 h 407"/>
              <a:gd name="T10" fmla="*/ 55 w 291"/>
              <a:gd name="T11" fmla="*/ 77 h 407"/>
              <a:gd name="T12" fmla="*/ 45 w 291"/>
              <a:gd name="T13" fmla="*/ 105 h 407"/>
              <a:gd name="T14" fmla="*/ 37 w 291"/>
              <a:gd name="T15" fmla="*/ 137 h 407"/>
              <a:gd name="T16" fmla="*/ 31 w 291"/>
              <a:gd name="T17" fmla="*/ 153 h 407"/>
              <a:gd name="T18" fmla="*/ 19 w 291"/>
              <a:gd name="T19" fmla="*/ 192 h 407"/>
              <a:gd name="T20" fmla="*/ 3 w 291"/>
              <a:gd name="T21" fmla="*/ 260 h 407"/>
              <a:gd name="T22" fmla="*/ 0 w 291"/>
              <a:gd name="T23" fmla="*/ 407 h 407"/>
              <a:gd name="T24" fmla="*/ 291 w 291"/>
              <a:gd name="T25" fmla="*/ 404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4" name="Freeform 26"/>
          <p:cNvSpPr>
            <a:spLocks/>
          </p:cNvSpPr>
          <p:nvPr/>
        </p:nvSpPr>
        <p:spPr bwMode="auto">
          <a:xfrm flipV="1">
            <a:off x="5297575" y="1790003"/>
            <a:ext cx="392214" cy="548719"/>
          </a:xfrm>
          <a:custGeom>
            <a:avLst/>
            <a:gdLst>
              <a:gd name="T0" fmla="*/ 291 w 291"/>
              <a:gd name="T1" fmla="*/ 404 h 407"/>
              <a:gd name="T2" fmla="*/ 291 w 291"/>
              <a:gd name="T3" fmla="*/ 0 h 407"/>
              <a:gd name="T4" fmla="*/ 103 w 291"/>
              <a:gd name="T5" fmla="*/ 2 h 407"/>
              <a:gd name="T6" fmla="*/ 90 w 291"/>
              <a:gd name="T7" fmla="*/ 9 h 407"/>
              <a:gd name="T8" fmla="*/ 76 w 291"/>
              <a:gd name="T9" fmla="*/ 38 h 407"/>
              <a:gd name="T10" fmla="*/ 55 w 291"/>
              <a:gd name="T11" fmla="*/ 77 h 407"/>
              <a:gd name="T12" fmla="*/ 45 w 291"/>
              <a:gd name="T13" fmla="*/ 105 h 407"/>
              <a:gd name="T14" fmla="*/ 37 w 291"/>
              <a:gd name="T15" fmla="*/ 137 h 407"/>
              <a:gd name="T16" fmla="*/ 31 w 291"/>
              <a:gd name="T17" fmla="*/ 153 h 407"/>
              <a:gd name="T18" fmla="*/ 19 w 291"/>
              <a:gd name="T19" fmla="*/ 192 h 407"/>
              <a:gd name="T20" fmla="*/ 3 w 291"/>
              <a:gd name="T21" fmla="*/ 260 h 407"/>
              <a:gd name="T22" fmla="*/ 0 w 291"/>
              <a:gd name="T23" fmla="*/ 407 h 407"/>
              <a:gd name="T24" fmla="*/ 291 w 291"/>
              <a:gd name="T25" fmla="*/ 404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5" name="Rectangle 27"/>
          <p:cNvSpPr>
            <a:spLocks noChangeArrowheads="1"/>
          </p:cNvSpPr>
          <p:nvPr/>
        </p:nvSpPr>
        <p:spPr bwMode="auto">
          <a:xfrm>
            <a:off x="5466052" y="1198141"/>
            <a:ext cx="314041" cy="1205294"/>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116" name="Line 28"/>
          <p:cNvSpPr>
            <a:spLocks noChangeShapeType="1"/>
          </p:cNvSpPr>
          <p:nvPr/>
        </p:nvSpPr>
        <p:spPr bwMode="auto">
          <a:xfrm>
            <a:off x="3005928" y="776154"/>
            <a:ext cx="114564" cy="18807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7" name="Freeform 29" descr="Diagonales larges vers le haut"/>
          <p:cNvSpPr>
            <a:spLocks/>
          </p:cNvSpPr>
          <p:nvPr/>
        </p:nvSpPr>
        <p:spPr bwMode="auto">
          <a:xfrm>
            <a:off x="2823973" y="2069081"/>
            <a:ext cx="278998" cy="354578"/>
          </a:xfrm>
          <a:custGeom>
            <a:avLst/>
            <a:gdLst>
              <a:gd name="T0" fmla="*/ 16 w 207"/>
              <a:gd name="T1" fmla="*/ 259 h 263"/>
              <a:gd name="T2" fmla="*/ 207 w 207"/>
              <a:gd name="T3" fmla="*/ 249 h 263"/>
              <a:gd name="T4" fmla="*/ 199 w 207"/>
              <a:gd name="T5" fmla="*/ 13 h 263"/>
              <a:gd name="T6" fmla="*/ 124 w 207"/>
              <a:gd name="T7" fmla="*/ 19 h 263"/>
              <a:gd name="T8" fmla="*/ 77 w 207"/>
              <a:gd name="T9" fmla="*/ 129 h 263"/>
              <a:gd name="T10" fmla="*/ 57 w 207"/>
              <a:gd name="T11" fmla="*/ 169 h 263"/>
              <a:gd name="T12" fmla="*/ 39 w 207"/>
              <a:gd name="T13" fmla="*/ 207 h 263"/>
              <a:gd name="T14" fmla="*/ 12 w 207"/>
              <a:gd name="T15" fmla="*/ 233 h 263"/>
              <a:gd name="T16" fmla="*/ 0 w 207"/>
              <a:gd name="T17" fmla="*/ 258 h 263"/>
              <a:gd name="T18" fmla="*/ 2 w 207"/>
              <a:gd name="T19" fmla="*/ 263 h 263"/>
              <a:gd name="T20" fmla="*/ 16 w 207"/>
              <a:gd name="T21" fmla="*/ 259 h 2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7" h="263">
                <a:moveTo>
                  <a:pt x="16" y="259"/>
                </a:moveTo>
                <a:lnTo>
                  <a:pt x="207" y="249"/>
                </a:lnTo>
                <a:lnTo>
                  <a:pt x="199" y="13"/>
                </a:lnTo>
                <a:cubicBezTo>
                  <a:pt x="155" y="17"/>
                  <a:pt x="144" y="0"/>
                  <a:pt x="124" y="19"/>
                </a:cubicBezTo>
                <a:cubicBezTo>
                  <a:pt x="114" y="57"/>
                  <a:pt x="99" y="97"/>
                  <a:pt x="77" y="129"/>
                </a:cubicBezTo>
                <a:cubicBezTo>
                  <a:pt x="73" y="144"/>
                  <a:pt x="65" y="156"/>
                  <a:pt x="57" y="169"/>
                </a:cubicBezTo>
                <a:cubicBezTo>
                  <a:pt x="50" y="181"/>
                  <a:pt x="55" y="202"/>
                  <a:pt x="39" y="207"/>
                </a:cubicBezTo>
                <a:cubicBezTo>
                  <a:pt x="34" y="217"/>
                  <a:pt x="22" y="225"/>
                  <a:pt x="12" y="233"/>
                </a:cubicBezTo>
                <a:cubicBezTo>
                  <a:pt x="7" y="241"/>
                  <a:pt x="2" y="248"/>
                  <a:pt x="0" y="258"/>
                </a:cubicBezTo>
                <a:cubicBezTo>
                  <a:pt x="1" y="259"/>
                  <a:pt x="2" y="263"/>
                  <a:pt x="2" y="263"/>
                </a:cubicBezTo>
                <a:lnTo>
                  <a:pt x="16" y="259"/>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8" name="Line 30"/>
          <p:cNvSpPr>
            <a:spLocks noChangeShapeType="1"/>
          </p:cNvSpPr>
          <p:nvPr/>
        </p:nvSpPr>
        <p:spPr bwMode="auto">
          <a:xfrm rot="21428455" flipV="1">
            <a:off x="2818582" y="2420962"/>
            <a:ext cx="28034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19" name="Line 31"/>
          <p:cNvSpPr>
            <a:spLocks noChangeShapeType="1"/>
          </p:cNvSpPr>
          <p:nvPr/>
        </p:nvSpPr>
        <p:spPr bwMode="auto">
          <a:xfrm rot="21428455" flipH="1">
            <a:off x="2779496" y="1106464"/>
            <a:ext cx="25878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0" name="Freeform 32" descr="Diagonales larges vers le haut"/>
          <p:cNvSpPr>
            <a:spLocks/>
          </p:cNvSpPr>
          <p:nvPr/>
        </p:nvSpPr>
        <p:spPr bwMode="auto">
          <a:xfrm>
            <a:off x="2757931" y="1098374"/>
            <a:ext cx="299215" cy="376149"/>
          </a:xfrm>
          <a:custGeom>
            <a:avLst/>
            <a:gdLst>
              <a:gd name="T0" fmla="*/ 16 w 222"/>
              <a:gd name="T1" fmla="*/ 10 h 279"/>
              <a:gd name="T2" fmla="*/ 207 w 222"/>
              <a:gd name="T3" fmla="*/ 0 h 279"/>
              <a:gd name="T4" fmla="*/ 219 w 222"/>
              <a:gd name="T5" fmla="*/ 269 h 279"/>
              <a:gd name="T6" fmla="*/ 222 w 222"/>
              <a:gd name="T7" fmla="*/ 251 h 279"/>
              <a:gd name="T8" fmla="*/ 155 w 222"/>
              <a:gd name="T9" fmla="*/ 273 h 279"/>
              <a:gd name="T10" fmla="*/ 147 w 222"/>
              <a:gd name="T11" fmla="*/ 238 h 279"/>
              <a:gd name="T12" fmla="*/ 90 w 222"/>
              <a:gd name="T13" fmla="*/ 133 h 279"/>
              <a:gd name="T14" fmla="*/ 66 w 222"/>
              <a:gd name="T15" fmla="*/ 96 h 279"/>
              <a:gd name="T16" fmla="*/ 44 w 222"/>
              <a:gd name="T17" fmla="*/ 59 h 279"/>
              <a:gd name="T18" fmla="*/ 15 w 222"/>
              <a:gd name="T19" fmla="*/ 36 h 279"/>
              <a:gd name="T20" fmla="*/ 0 w 222"/>
              <a:gd name="T21" fmla="*/ 13 h 279"/>
              <a:gd name="T22" fmla="*/ 1 w 222"/>
              <a:gd name="T23" fmla="*/ 7 h 279"/>
              <a:gd name="T24" fmla="*/ 16 w 222"/>
              <a:gd name="T25" fmla="*/ 10 h 2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279">
                <a:moveTo>
                  <a:pt x="16" y="10"/>
                </a:moveTo>
                <a:lnTo>
                  <a:pt x="207" y="0"/>
                </a:lnTo>
                <a:lnTo>
                  <a:pt x="219" y="269"/>
                </a:lnTo>
                <a:lnTo>
                  <a:pt x="222" y="251"/>
                </a:lnTo>
                <a:cubicBezTo>
                  <a:pt x="174" y="271"/>
                  <a:pt x="167" y="279"/>
                  <a:pt x="155" y="273"/>
                </a:cubicBezTo>
                <a:cubicBezTo>
                  <a:pt x="152" y="256"/>
                  <a:pt x="153" y="254"/>
                  <a:pt x="147" y="238"/>
                </a:cubicBezTo>
                <a:cubicBezTo>
                  <a:pt x="133" y="201"/>
                  <a:pt x="114" y="162"/>
                  <a:pt x="90" y="133"/>
                </a:cubicBezTo>
                <a:cubicBezTo>
                  <a:pt x="84" y="119"/>
                  <a:pt x="74" y="107"/>
                  <a:pt x="66" y="96"/>
                </a:cubicBezTo>
                <a:cubicBezTo>
                  <a:pt x="57" y="84"/>
                  <a:pt x="60" y="63"/>
                  <a:pt x="44" y="59"/>
                </a:cubicBezTo>
                <a:cubicBezTo>
                  <a:pt x="38" y="50"/>
                  <a:pt x="25" y="43"/>
                  <a:pt x="15" y="36"/>
                </a:cubicBezTo>
                <a:cubicBezTo>
                  <a:pt x="8" y="28"/>
                  <a:pt x="3" y="22"/>
                  <a:pt x="0" y="13"/>
                </a:cubicBezTo>
                <a:cubicBezTo>
                  <a:pt x="1" y="11"/>
                  <a:pt x="1" y="7"/>
                  <a:pt x="1" y="7"/>
                </a:cubicBezTo>
                <a:lnTo>
                  <a:pt x="16" y="10"/>
                </a:lnTo>
                <a:close/>
              </a:path>
            </a:pathLst>
          </a:custGeom>
          <a:pattFill prst="wdUpDiag">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1" name="Line 33"/>
          <p:cNvSpPr>
            <a:spLocks noChangeShapeType="1"/>
          </p:cNvSpPr>
          <p:nvPr/>
        </p:nvSpPr>
        <p:spPr bwMode="auto">
          <a:xfrm rot="21428455">
            <a:off x="2964146" y="1461041"/>
            <a:ext cx="90304" cy="13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2" name="Line 34"/>
          <p:cNvSpPr>
            <a:spLocks noChangeShapeType="1"/>
          </p:cNvSpPr>
          <p:nvPr/>
        </p:nvSpPr>
        <p:spPr bwMode="auto">
          <a:xfrm rot="21428455">
            <a:off x="2752539" y="1109160"/>
            <a:ext cx="28034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3" name="Arc 35"/>
          <p:cNvSpPr>
            <a:spLocks/>
          </p:cNvSpPr>
          <p:nvPr/>
        </p:nvSpPr>
        <p:spPr bwMode="auto">
          <a:xfrm rot="21428455" flipV="1">
            <a:off x="2007198" y="1780566"/>
            <a:ext cx="981209" cy="659272"/>
          </a:xfrm>
          <a:custGeom>
            <a:avLst/>
            <a:gdLst>
              <a:gd name="T0" fmla="*/ 0 w 20498"/>
              <a:gd name="T1" fmla="*/ 0 h 13771"/>
              <a:gd name="T2" fmla="*/ 0 w 20498"/>
              <a:gd name="T3" fmla="*/ 0 h 13771"/>
              <a:gd name="T4" fmla="*/ 0 w 20498"/>
              <a:gd name="T5" fmla="*/ 0 h 13771"/>
              <a:gd name="T6" fmla="*/ 0 60000 65536"/>
              <a:gd name="T7" fmla="*/ 0 60000 65536"/>
              <a:gd name="T8" fmla="*/ 0 60000 65536"/>
            </a:gdLst>
            <a:ahLst/>
            <a:cxnLst>
              <a:cxn ang="T6">
                <a:pos x="T0" y="T1"/>
              </a:cxn>
              <a:cxn ang="T7">
                <a:pos x="T2" y="T3"/>
              </a:cxn>
              <a:cxn ang="T8">
                <a:pos x="T4" y="T5"/>
              </a:cxn>
            </a:cxnLst>
            <a:rect l="0" t="0" r="r" b="b"/>
            <a:pathLst>
              <a:path w="20498" h="13771" fill="none" extrusionOk="0">
                <a:moveTo>
                  <a:pt x="16640" y="0"/>
                </a:moveTo>
                <a:cubicBezTo>
                  <a:pt x="18346" y="2061"/>
                  <a:pt x="19654" y="4421"/>
                  <a:pt x="20498" y="6959"/>
                </a:cubicBezTo>
              </a:path>
              <a:path w="20498" h="13771" stroke="0" extrusionOk="0">
                <a:moveTo>
                  <a:pt x="16640" y="0"/>
                </a:moveTo>
                <a:cubicBezTo>
                  <a:pt x="18346" y="2061"/>
                  <a:pt x="19654" y="4421"/>
                  <a:pt x="20498" y="6959"/>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4" name="Arc 36"/>
          <p:cNvSpPr>
            <a:spLocks/>
          </p:cNvSpPr>
          <p:nvPr/>
        </p:nvSpPr>
        <p:spPr bwMode="auto">
          <a:xfrm rot="21428455">
            <a:off x="1974850" y="1134776"/>
            <a:ext cx="986601" cy="659272"/>
          </a:xfrm>
          <a:custGeom>
            <a:avLst/>
            <a:gdLst>
              <a:gd name="T0" fmla="*/ 0 w 20607"/>
              <a:gd name="T1" fmla="*/ 0 h 13771"/>
              <a:gd name="T2" fmla="*/ 0 w 20607"/>
              <a:gd name="T3" fmla="*/ 0 h 13771"/>
              <a:gd name="T4" fmla="*/ 0 w 20607"/>
              <a:gd name="T5" fmla="*/ 0 h 13771"/>
              <a:gd name="T6" fmla="*/ 0 60000 65536"/>
              <a:gd name="T7" fmla="*/ 0 60000 65536"/>
              <a:gd name="T8" fmla="*/ 0 60000 65536"/>
            </a:gdLst>
            <a:ahLst/>
            <a:cxnLst>
              <a:cxn ang="T6">
                <a:pos x="T0" y="T1"/>
              </a:cxn>
              <a:cxn ang="T7">
                <a:pos x="T2" y="T3"/>
              </a:cxn>
              <a:cxn ang="T8">
                <a:pos x="T4" y="T5"/>
              </a:cxn>
            </a:cxnLst>
            <a:rect l="0" t="0" r="r" b="b"/>
            <a:pathLst>
              <a:path w="20607" h="13771" fill="none" extrusionOk="0">
                <a:moveTo>
                  <a:pt x="16640" y="0"/>
                </a:moveTo>
                <a:cubicBezTo>
                  <a:pt x="18422" y="2152"/>
                  <a:pt x="19769" y="4631"/>
                  <a:pt x="20606" y="7297"/>
                </a:cubicBezTo>
              </a:path>
              <a:path w="20607" h="13771" stroke="0" extrusionOk="0">
                <a:moveTo>
                  <a:pt x="16640" y="0"/>
                </a:moveTo>
                <a:cubicBezTo>
                  <a:pt x="18422" y="2152"/>
                  <a:pt x="19769" y="4631"/>
                  <a:pt x="20606" y="7297"/>
                </a:cubicBezTo>
                <a:lnTo>
                  <a:pt x="0" y="13771"/>
                </a:lnTo>
                <a:lnTo>
                  <a:pt x="16640" y="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5" name="Line 37"/>
          <p:cNvSpPr>
            <a:spLocks noChangeShapeType="1"/>
          </p:cNvSpPr>
          <p:nvPr/>
        </p:nvSpPr>
        <p:spPr bwMode="auto">
          <a:xfrm rot="21428455" flipV="1">
            <a:off x="3066580" y="1103767"/>
            <a:ext cx="4043" cy="131045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6" name="Arc 38"/>
          <p:cNvSpPr>
            <a:spLocks/>
          </p:cNvSpPr>
          <p:nvPr/>
        </p:nvSpPr>
        <p:spPr bwMode="auto">
          <a:xfrm>
            <a:off x="1989676" y="1806181"/>
            <a:ext cx="991992" cy="610736"/>
          </a:xfrm>
          <a:custGeom>
            <a:avLst/>
            <a:gdLst>
              <a:gd name="T0" fmla="*/ 0 w 20845"/>
              <a:gd name="T1" fmla="*/ 0 h 12762"/>
              <a:gd name="T2" fmla="*/ 0 w 20845"/>
              <a:gd name="T3" fmla="*/ 0 h 12762"/>
              <a:gd name="T4" fmla="*/ 0 w 20845"/>
              <a:gd name="T5" fmla="*/ 0 h 12762"/>
              <a:gd name="T6" fmla="*/ 0 60000 65536"/>
              <a:gd name="T7" fmla="*/ 0 60000 65536"/>
              <a:gd name="T8" fmla="*/ 0 60000 65536"/>
            </a:gdLst>
            <a:ahLst/>
            <a:cxnLst>
              <a:cxn ang="T6">
                <a:pos x="T0" y="T1"/>
              </a:cxn>
              <a:cxn ang="T7">
                <a:pos x="T2" y="T3"/>
              </a:cxn>
              <a:cxn ang="T8">
                <a:pos x="T4" y="T5"/>
              </a:cxn>
            </a:cxnLst>
            <a:rect l="0" t="0" r="r" b="b"/>
            <a:pathLst>
              <a:path w="20845" h="12762" fill="none" extrusionOk="0">
                <a:moveTo>
                  <a:pt x="20844" y="5661"/>
                </a:moveTo>
                <a:cubicBezTo>
                  <a:pt x="20150" y="8218"/>
                  <a:pt x="18991" y="10624"/>
                  <a:pt x="17426" y="12761"/>
                </a:cubicBezTo>
              </a:path>
              <a:path w="20845" h="12762" stroke="0" extrusionOk="0">
                <a:moveTo>
                  <a:pt x="20844" y="5661"/>
                </a:moveTo>
                <a:cubicBezTo>
                  <a:pt x="20150" y="8218"/>
                  <a:pt x="18991" y="10624"/>
                  <a:pt x="17426" y="12761"/>
                </a:cubicBezTo>
                <a:lnTo>
                  <a:pt x="0" y="0"/>
                </a:lnTo>
                <a:lnTo>
                  <a:pt x="20844" y="5661"/>
                </a:lnTo>
                <a:close/>
              </a:path>
            </a:pathLst>
          </a:cu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27" name="Line 39"/>
          <p:cNvSpPr>
            <a:spLocks noChangeShapeType="1"/>
          </p:cNvSpPr>
          <p:nvPr/>
        </p:nvSpPr>
        <p:spPr bwMode="auto">
          <a:xfrm>
            <a:off x="2968190" y="1459693"/>
            <a:ext cx="0" cy="7010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28" name="Group 40"/>
          <p:cNvGrpSpPr>
            <a:grpSpLocks/>
          </p:cNvGrpSpPr>
          <p:nvPr/>
        </p:nvGrpSpPr>
        <p:grpSpPr bwMode="auto">
          <a:xfrm>
            <a:off x="2964146" y="1531148"/>
            <a:ext cx="2330734" cy="525800"/>
            <a:chOff x="1650" y="1399"/>
            <a:chExt cx="1869" cy="285"/>
          </a:xfrm>
        </p:grpSpPr>
        <p:sp>
          <p:nvSpPr>
            <p:cNvPr id="43156" name="Rectangle 41"/>
            <p:cNvSpPr>
              <a:spLocks noChangeArrowheads="1"/>
            </p:cNvSpPr>
            <p:nvPr/>
          </p:nvSpPr>
          <p:spPr bwMode="auto">
            <a:xfrm>
              <a:off x="1712" y="1399"/>
              <a:ext cx="1807" cy="28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157" name="Group 42"/>
            <p:cNvGrpSpPr>
              <a:grpSpLocks/>
            </p:cNvGrpSpPr>
            <p:nvPr/>
          </p:nvGrpSpPr>
          <p:grpSpPr bwMode="auto">
            <a:xfrm>
              <a:off x="1650" y="1426"/>
              <a:ext cx="60" cy="231"/>
              <a:chOff x="1650" y="1422"/>
              <a:chExt cx="60" cy="231"/>
            </a:xfrm>
          </p:grpSpPr>
          <p:sp>
            <p:nvSpPr>
              <p:cNvPr id="43158" name="Line 43"/>
              <p:cNvSpPr>
                <a:spLocks noChangeShapeType="1"/>
              </p:cNvSpPr>
              <p:nvPr/>
            </p:nvSpPr>
            <p:spPr bwMode="auto">
              <a:xfrm flipH="1">
                <a:off x="1650" y="1653"/>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9" name="Line 44"/>
              <p:cNvSpPr>
                <a:spLocks noChangeShapeType="1"/>
              </p:cNvSpPr>
              <p:nvPr/>
            </p:nvSpPr>
            <p:spPr bwMode="auto">
              <a:xfrm flipH="1">
                <a:off x="1650" y="1422"/>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43129" name="Line 45"/>
          <p:cNvSpPr>
            <a:spLocks noChangeShapeType="1"/>
          </p:cNvSpPr>
          <p:nvPr/>
        </p:nvSpPr>
        <p:spPr bwMode="auto">
          <a:xfrm flipV="1">
            <a:off x="2984363" y="2081215"/>
            <a:ext cx="94347" cy="53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30" name="Group 46"/>
          <p:cNvGrpSpPr>
            <a:grpSpLocks/>
          </p:cNvGrpSpPr>
          <p:nvPr/>
        </p:nvGrpSpPr>
        <p:grpSpPr bwMode="auto">
          <a:xfrm>
            <a:off x="2360325" y="1203534"/>
            <a:ext cx="473083" cy="1194509"/>
            <a:chOff x="1202" y="1126"/>
            <a:chExt cx="351" cy="820"/>
          </a:xfrm>
        </p:grpSpPr>
        <p:sp>
          <p:nvSpPr>
            <p:cNvPr id="43146" name="Arc 47"/>
            <p:cNvSpPr>
              <a:spLocks/>
            </p:cNvSpPr>
            <p:nvPr/>
          </p:nvSpPr>
          <p:spPr bwMode="auto">
            <a:xfrm flipH="1">
              <a:off x="1202" y="1134"/>
              <a:ext cx="180" cy="20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7" name="Arc 48"/>
            <p:cNvSpPr>
              <a:spLocks/>
            </p:cNvSpPr>
            <p:nvPr/>
          </p:nvSpPr>
          <p:spPr bwMode="auto">
            <a:xfrm flipH="1">
              <a:off x="1202" y="1341"/>
              <a:ext cx="180" cy="39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8" name="Arc 49"/>
            <p:cNvSpPr>
              <a:spLocks/>
            </p:cNvSpPr>
            <p:nvPr/>
          </p:nvSpPr>
          <p:spPr bwMode="auto">
            <a:xfrm flipH="1">
              <a:off x="1202" y="1738"/>
              <a:ext cx="180" cy="207"/>
            </a:xfrm>
            <a:custGeom>
              <a:avLst/>
              <a:gdLst>
                <a:gd name="T0" fmla="*/ 0 w 21600"/>
                <a:gd name="T1" fmla="*/ 0 h 26360"/>
                <a:gd name="T2" fmla="*/ 0 w 21600"/>
                <a:gd name="T3" fmla="*/ 0 h 26360"/>
                <a:gd name="T4" fmla="*/ 0 w 21600"/>
                <a:gd name="T5" fmla="*/ 0 h 26360"/>
                <a:gd name="T6" fmla="*/ 0 60000 65536"/>
                <a:gd name="T7" fmla="*/ 0 60000 65536"/>
                <a:gd name="T8" fmla="*/ 0 60000 65536"/>
              </a:gdLst>
              <a:ahLst/>
              <a:cxnLst>
                <a:cxn ang="T6">
                  <a:pos x="T0" y="T1"/>
                </a:cxn>
                <a:cxn ang="T7">
                  <a:pos x="T2" y="T3"/>
                </a:cxn>
                <a:cxn ang="T8">
                  <a:pos x="T4" y="T5"/>
                </a:cxn>
              </a:cxnLst>
              <a:rect l="0" t="0" r="r" b="b"/>
              <a:pathLst>
                <a:path w="21600" h="26360" fill="none" extrusionOk="0">
                  <a:moveTo>
                    <a:pt x="16866" y="-1"/>
                  </a:moveTo>
                  <a:cubicBezTo>
                    <a:pt x="19930" y="3829"/>
                    <a:pt x="21600" y="8588"/>
                    <a:pt x="21600" y="13494"/>
                  </a:cubicBezTo>
                  <a:cubicBezTo>
                    <a:pt x="21600" y="18127"/>
                    <a:pt x="20110" y="22638"/>
                    <a:pt x="17350" y="26360"/>
                  </a:cubicBezTo>
                </a:path>
                <a:path w="21600" h="26360" stroke="0" extrusionOk="0">
                  <a:moveTo>
                    <a:pt x="16866" y="-1"/>
                  </a:moveTo>
                  <a:cubicBezTo>
                    <a:pt x="19930" y="3829"/>
                    <a:pt x="21600" y="8588"/>
                    <a:pt x="21600" y="13494"/>
                  </a:cubicBezTo>
                  <a:cubicBezTo>
                    <a:pt x="21600" y="18127"/>
                    <a:pt x="20110" y="22638"/>
                    <a:pt x="17350" y="26360"/>
                  </a:cubicBezTo>
                  <a:lnTo>
                    <a:pt x="0" y="13494"/>
                  </a:lnTo>
                  <a:lnTo>
                    <a:pt x="16866" y="-1"/>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9" name="Line 50"/>
            <p:cNvSpPr>
              <a:spLocks noChangeShapeType="1"/>
            </p:cNvSpPr>
            <p:nvPr/>
          </p:nvSpPr>
          <p:spPr bwMode="auto">
            <a:xfrm>
              <a:off x="1202" y="1228"/>
              <a:ext cx="0" cy="62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43150" name="Group 51"/>
            <p:cNvGrpSpPr>
              <a:grpSpLocks/>
            </p:cNvGrpSpPr>
            <p:nvPr/>
          </p:nvGrpSpPr>
          <p:grpSpPr bwMode="auto">
            <a:xfrm>
              <a:off x="1237" y="1134"/>
              <a:ext cx="316" cy="812"/>
              <a:chOff x="1237" y="1134"/>
              <a:chExt cx="230" cy="812"/>
            </a:xfrm>
          </p:grpSpPr>
          <p:sp>
            <p:nvSpPr>
              <p:cNvPr id="43152" name="Line 52"/>
              <p:cNvSpPr>
                <a:spLocks noChangeShapeType="1"/>
              </p:cNvSpPr>
              <p:nvPr/>
            </p:nvSpPr>
            <p:spPr bwMode="auto">
              <a:xfrm>
                <a:off x="1240" y="1134"/>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3" name="Line 53"/>
              <p:cNvSpPr>
                <a:spLocks noChangeShapeType="1"/>
              </p:cNvSpPr>
              <p:nvPr/>
            </p:nvSpPr>
            <p:spPr bwMode="auto">
              <a:xfrm>
                <a:off x="1242" y="1340"/>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4" name="Line 54"/>
              <p:cNvSpPr>
                <a:spLocks noChangeShapeType="1"/>
              </p:cNvSpPr>
              <p:nvPr/>
            </p:nvSpPr>
            <p:spPr bwMode="auto">
              <a:xfrm>
                <a:off x="1237" y="1739"/>
                <a:ext cx="2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55" name="Line 55"/>
              <p:cNvSpPr>
                <a:spLocks noChangeShapeType="1"/>
              </p:cNvSpPr>
              <p:nvPr/>
            </p:nvSpPr>
            <p:spPr bwMode="auto">
              <a:xfrm>
                <a:off x="1240" y="1946"/>
                <a:ext cx="2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51" name="Line 56"/>
            <p:cNvSpPr>
              <a:spLocks noChangeShapeType="1"/>
            </p:cNvSpPr>
            <p:nvPr/>
          </p:nvSpPr>
          <p:spPr bwMode="auto">
            <a:xfrm flipH="1">
              <a:off x="1543" y="1126"/>
              <a:ext cx="3" cy="8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131" name="Line 57"/>
          <p:cNvSpPr>
            <a:spLocks noChangeShapeType="1"/>
          </p:cNvSpPr>
          <p:nvPr/>
        </p:nvSpPr>
        <p:spPr bwMode="auto">
          <a:xfrm>
            <a:off x="2110979" y="1800789"/>
            <a:ext cx="3885751"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2" name="Line 58"/>
          <p:cNvSpPr>
            <a:spLocks noChangeShapeType="1"/>
          </p:cNvSpPr>
          <p:nvPr/>
        </p:nvSpPr>
        <p:spPr bwMode="auto">
          <a:xfrm flipH="1">
            <a:off x="2166240" y="1579683"/>
            <a:ext cx="18869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3" name="Line 59"/>
          <p:cNvSpPr>
            <a:spLocks noChangeShapeType="1"/>
          </p:cNvSpPr>
          <p:nvPr/>
        </p:nvSpPr>
        <p:spPr bwMode="auto">
          <a:xfrm flipH="1">
            <a:off x="2174327" y="2008412"/>
            <a:ext cx="18060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4" name="Line 60"/>
          <p:cNvSpPr>
            <a:spLocks noChangeShapeType="1"/>
          </p:cNvSpPr>
          <p:nvPr/>
        </p:nvSpPr>
        <p:spPr bwMode="auto">
          <a:xfrm>
            <a:off x="2166240" y="1579683"/>
            <a:ext cx="0" cy="4287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5" name="Line 61"/>
          <p:cNvSpPr>
            <a:spLocks noChangeShapeType="1"/>
          </p:cNvSpPr>
          <p:nvPr/>
        </p:nvSpPr>
        <p:spPr bwMode="auto">
          <a:xfrm>
            <a:off x="2133892" y="1620129"/>
            <a:ext cx="0" cy="34783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6" name="Line 62"/>
          <p:cNvSpPr>
            <a:spLocks noChangeShapeType="1"/>
          </p:cNvSpPr>
          <p:nvPr/>
        </p:nvSpPr>
        <p:spPr bwMode="auto">
          <a:xfrm flipH="1">
            <a:off x="2133892" y="1582380"/>
            <a:ext cx="32348" cy="3235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7" name="Line 63"/>
          <p:cNvSpPr>
            <a:spLocks noChangeShapeType="1"/>
          </p:cNvSpPr>
          <p:nvPr/>
        </p:nvSpPr>
        <p:spPr bwMode="auto">
          <a:xfrm flipH="1" flipV="1">
            <a:off x="2133892" y="1976055"/>
            <a:ext cx="32348" cy="3235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8" name="Line 64"/>
          <p:cNvSpPr>
            <a:spLocks noChangeShapeType="1"/>
          </p:cNvSpPr>
          <p:nvPr/>
        </p:nvSpPr>
        <p:spPr bwMode="auto">
          <a:xfrm>
            <a:off x="2131197" y="1617433"/>
            <a:ext cx="2237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39" name="Line 65"/>
          <p:cNvSpPr>
            <a:spLocks noChangeShapeType="1"/>
          </p:cNvSpPr>
          <p:nvPr/>
        </p:nvSpPr>
        <p:spPr bwMode="auto">
          <a:xfrm>
            <a:off x="2133892" y="1970662"/>
            <a:ext cx="2237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0" name="Line 66"/>
          <p:cNvSpPr>
            <a:spLocks noChangeShapeType="1"/>
          </p:cNvSpPr>
          <p:nvPr/>
        </p:nvSpPr>
        <p:spPr bwMode="auto">
          <a:xfrm>
            <a:off x="2977624" y="2011108"/>
            <a:ext cx="0" cy="80353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1" name="Line 67"/>
          <p:cNvSpPr>
            <a:spLocks noChangeShapeType="1"/>
          </p:cNvSpPr>
          <p:nvPr/>
        </p:nvSpPr>
        <p:spPr bwMode="auto">
          <a:xfrm>
            <a:off x="3043667" y="2015153"/>
            <a:ext cx="0" cy="78330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2" name="Line 68"/>
          <p:cNvSpPr>
            <a:spLocks noChangeShapeType="1"/>
          </p:cNvSpPr>
          <p:nvPr/>
        </p:nvSpPr>
        <p:spPr bwMode="auto">
          <a:xfrm>
            <a:off x="2977624" y="2775540"/>
            <a:ext cx="5256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3" name="Line 69"/>
          <p:cNvSpPr>
            <a:spLocks noChangeShapeType="1"/>
          </p:cNvSpPr>
          <p:nvPr/>
        </p:nvSpPr>
        <p:spPr bwMode="auto">
          <a:xfrm flipH="1">
            <a:off x="2179718" y="2775540"/>
            <a:ext cx="787124"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4" name="Line 70"/>
          <p:cNvSpPr>
            <a:spLocks noChangeShapeType="1"/>
          </p:cNvSpPr>
          <p:nvPr/>
        </p:nvSpPr>
        <p:spPr bwMode="auto">
          <a:xfrm>
            <a:off x="3040972" y="2775540"/>
            <a:ext cx="252041" cy="0"/>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45" name="Text Box 71"/>
          <p:cNvSpPr txBox="1">
            <a:spLocks noChangeArrowheads="1"/>
          </p:cNvSpPr>
          <p:nvPr/>
        </p:nvSpPr>
        <p:spPr bwMode="auto">
          <a:xfrm>
            <a:off x="2110979" y="2411525"/>
            <a:ext cx="783081" cy="400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000"/>
              <a:t>J mini</a:t>
            </a:r>
          </a:p>
        </p:txBody>
      </p:sp>
      <p:sp>
        <p:nvSpPr>
          <p:cNvPr id="43019" name="Freeform 72"/>
          <p:cNvSpPr>
            <a:spLocks/>
          </p:cNvSpPr>
          <p:nvPr/>
        </p:nvSpPr>
        <p:spPr bwMode="auto">
          <a:xfrm flipV="1">
            <a:off x="5402191" y="4762183"/>
            <a:ext cx="461962" cy="647700"/>
          </a:xfrm>
          <a:custGeom>
            <a:avLst/>
            <a:gdLst>
              <a:gd name="T0" fmla="*/ 2147483647 w 291"/>
              <a:gd name="T1" fmla="*/ 2147483647 h 407"/>
              <a:gd name="T2" fmla="*/ 2147483647 w 291"/>
              <a:gd name="T3" fmla="*/ 0 h 407"/>
              <a:gd name="T4" fmla="*/ 2147483647 w 291"/>
              <a:gd name="T5" fmla="*/ 2147483647 h 407"/>
              <a:gd name="T6" fmla="*/ 2147483647 w 291"/>
              <a:gd name="T7" fmla="*/ 2147483647 h 407"/>
              <a:gd name="T8" fmla="*/ 2147483647 w 291"/>
              <a:gd name="T9" fmla="*/ 2147483647 h 407"/>
              <a:gd name="T10" fmla="*/ 2147483647 w 291"/>
              <a:gd name="T11" fmla="*/ 2147483647 h 407"/>
              <a:gd name="T12" fmla="*/ 2147483647 w 291"/>
              <a:gd name="T13" fmla="*/ 2147483647 h 407"/>
              <a:gd name="T14" fmla="*/ 2147483647 w 291"/>
              <a:gd name="T15" fmla="*/ 2147483647 h 407"/>
              <a:gd name="T16" fmla="*/ 2147483647 w 291"/>
              <a:gd name="T17" fmla="*/ 2147483647 h 407"/>
              <a:gd name="T18" fmla="*/ 2147483647 w 291"/>
              <a:gd name="T19" fmla="*/ 2147483647 h 407"/>
              <a:gd name="T20" fmla="*/ 2147483647 w 291"/>
              <a:gd name="T21" fmla="*/ 2147483647 h 407"/>
              <a:gd name="T22" fmla="*/ 0 w 291"/>
              <a:gd name="T23" fmla="*/ 2147483647 h 407"/>
              <a:gd name="T24" fmla="*/ 2147483647 w 291"/>
              <a:gd name="T25" fmla="*/ 2147483647 h 4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1" h="407">
                <a:moveTo>
                  <a:pt x="291" y="404"/>
                </a:moveTo>
                <a:lnTo>
                  <a:pt x="291" y="0"/>
                </a:lnTo>
                <a:lnTo>
                  <a:pt x="103" y="2"/>
                </a:lnTo>
                <a:cubicBezTo>
                  <a:pt x="71" y="4"/>
                  <a:pt x="95" y="3"/>
                  <a:pt x="90" y="9"/>
                </a:cubicBezTo>
                <a:cubicBezTo>
                  <a:pt x="85" y="15"/>
                  <a:pt x="82" y="27"/>
                  <a:pt x="76" y="38"/>
                </a:cubicBezTo>
                <a:cubicBezTo>
                  <a:pt x="73" y="54"/>
                  <a:pt x="61" y="63"/>
                  <a:pt x="55" y="77"/>
                </a:cubicBezTo>
                <a:cubicBezTo>
                  <a:pt x="54" y="85"/>
                  <a:pt x="50" y="98"/>
                  <a:pt x="45" y="105"/>
                </a:cubicBezTo>
                <a:cubicBezTo>
                  <a:pt x="42" y="116"/>
                  <a:pt x="40" y="127"/>
                  <a:pt x="37" y="137"/>
                </a:cubicBezTo>
                <a:cubicBezTo>
                  <a:pt x="35" y="145"/>
                  <a:pt x="34" y="144"/>
                  <a:pt x="31" y="153"/>
                </a:cubicBezTo>
                <a:cubicBezTo>
                  <a:pt x="28" y="162"/>
                  <a:pt x="24" y="174"/>
                  <a:pt x="19" y="192"/>
                </a:cubicBezTo>
                <a:cubicBezTo>
                  <a:pt x="15" y="206"/>
                  <a:pt x="6" y="224"/>
                  <a:pt x="3" y="260"/>
                </a:cubicBezTo>
                <a:lnTo>
                  <a:pt x="0" y="407"/>
                </a:lnTo>
                <a:lnTo>
                  <a:pt x="291" y="404"/>
                </a:ln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0" name="Rectangle 73"/>
          <p:cNvSpPr>
            <a:spLocks noChangeArrowheads="1"/>
          </p:cNvSpPr>
          <p:nvPr/>
        </p:nvSpPr>
        <p:spPr bwMode="auto">
          <a:xfrm>
            <a:off x="5600628" y="4066858"/>
            <a:ext cx="369888" cy="141922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021" name="Group 74"/>
          <p:cNvGrpSpPr>
            <a:grpSpLocks/>
          </p:cNvGrpSpPr>
          <p:nvPr/>
        </p:nvGrpSpPr>
        <p:grpSpPr bwMode="auto">
          <a:xfrm>
            <a:off x="2424041" y="4457383"/>
            <a:ext cx="2967037" cy="619125"/>
            <a:chOff x="1650" y="1399"/>
            <a:chExt cx="1869" cy="285"/>
          </a:xfrm>
        </p:grpSpPr>
        <p:sp>
          <p:nvSpPr>
            <p:cNvPr id="43101" name="Rectangle 75"/>
            <p:cNvSpPr>
              <a:spLocks noChangeArrowheads="1"/>
            </p:cNvSpPr>
            <p:nvPr/>
          </p:nvSpPr>
          <p:spPr bwMode="auto">
            <a:xfrm>
              <a:off x="1712" y="1399"/>
              <a:ext cx="1807" cy="28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grpSp>
          <p:nvGrpSpPr>
            <p:cNvPr id="43102" name="Group 76"/>
            <p:cNvGrpSpPr>
              <a:grpSpLocks/>
            </p:cNvGrpSpPr>
            <p:nvPr/>
          </p:nvGrpSpPr>
          <p:grpSpPr bwMode="auto">
            <a:xfrm>
              <a:off x="1650" y="1426"/>
              <a:ext cx="60" cy="231"/>
              <a:chOff x="1650" y="1422"/>
              <a:chExt cx="60" cy="231"/>
            </a:xfrm>
          </p:grpSpPr>
          <p:sp>
            <p:nvSpPr>
              <p:cNvPr id="43103" name="Line 77"/>
              <p:cNvSpPr>
                <a:spLocks noChangeShapeType="1"/>
              </p:cNvSpPr>
              <p:nvPr/>
            </p:nvSpPr>
            <p:spPr bwMode="auto">
              <a:xfrm flipH="1">
                <a:off x="1650" y="1653"/>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4" name="Line 78"/>
              <p:cNvSpPr>
                <a:spLocks noChangeShapeType="1"/>
              </p:cNvSpPr>
              <p:nvPr/>
            </p:nvSpPr>
            <p:spPr bwMode="auto">
              <a:xfrm flipH="1">
                <a:off x="1650" y="1422"/>
                <a:ext cx="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grpSp>
      <p:sp>
        <p:nvSpPr>
          <p:cNvPr id="43022" name="Line 79"/>
          <p:cNvSpPr>
            <a:spLocks noChangeShapeType="1"/>
          </p:cNvSpPr>
          <p:nvPr/>
        </p:nvSpPr>
        <p:spPr bwMode="auto">
          <a:xfrm>
            <a:off x="1419153" y="4774883"/>
            <a:ext cx="5254625"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3" name="Line 80"/>
          <p:cNvSpPr>
            <a:spLocks noChangeShapeType="1"/>
          </p:cNvSpPr>
          <p:nvPr/>
        </p:nvSpPr>
        <p:spPr bwMode="auto">
          <a:xfrm flipH="1">
            <a:off x="1484241" y="4514533"/>
            <a:ext cx="96361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4" name="Line 81"/>
          <p:cNvSpPr>
            <a:spLocks noChangeShapeType="1"/>
          </p:cNvSpPr>
          <p:nvPr/>
        </p:nvSpPr>
        <p:spPr bwMode="auto">
          <a:xfrm flipH="1">
            <a:off x="1493766" y="5019358"/>
            <a:ext cx="96678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5" name="Line 82"/>
          <p:cNvSpPr>
            <a:spLocks noChangeShapeType="1"/>
          </p:cNvSpPr>
          <p:nvPr/>
        </p:nvSpPr>
        <p:spPr bwMode="auto">
          <a:xfrm>
            <a:off x="1484241" y="4514533"/>
            <a:ext cx="0" cy="5048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6" name="Line 83"/>
          <p:cNvSpPr>
            <a:spLocks noChangeShapeType="1"/>
          </p:cNvSpPr>
          <p:nvPr/>
        </p:nvSpPr>
        <p:spPr bwMode="auto">
          <a:xfrm>
            <a:off x="1446141" y="4562158"/>
            <a:ext cx="0" cy="4095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7" name="Line 84"/>
          <p:cNvSpPr>
            <a:spLocks noChangeShapeType="1"/>
          </p:cNvSpPr>
          <p:nvPr/>
        </p:nvSpPr>
        <p:spPr bwMode="auto">
          <a:xfrm flipH="1">
            <a:off x="1442966" y="4511358"/>
            <a:ext cx="47625" cy="476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8" name="Line 85"/>
          <p:cNvSpPr>
            <a:spLocks noChangeShapeType="1"/>
          </p:cNvSpPr>
          <p:nvPr/>
        </p:nvSpPr>
        <p:spPr bwMode="auto">
          <a:xfrm flipH="1" flipV="1">
            <a:off x="1653405" y="4981258"/>
            <a:ext cx="41275" cy="412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29" name="Line 86"/>
          <p:cNvSpPr>
            <a:spLocks noChangeShapeType="1"/>
          </p:cNvSpPr>
          <p:nvPr/>
        </p:nvSpPr>
        <p:spPr bwMode="auto">
          <a:xfrm>
            <a:off x="1442966" y="4558983"/>
            <a:ext cx="10064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0" name="Line 87"/>
          <p:cNvSpPr>
            <a:spLocks noChangeShapeType="1"/>
          </p:cNvSpPr>
          <p:nvPr/>
        </p:nvSpPr>
        <p:spPr bwMode="auto">
          <a:xfrm>
            <a:off x="1446141" y="4974908"/>
            <a:ext cx="10080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1" name="Line 89"/>
          <p:cNvSpPr>
            <a:spLocks noChangeShapeType="1"/>
          </p:cNvSpPr>
          <p:nvPr/>
        </p:nvSpPr>
        <p:spPr bwMode="auto">
          <a:xfrm>
            <a:off x="2741541" y="4470083"/>
            <a:ext cx="0" cy="606425"/>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2" name="Rectangle 90"/>
          <p:cNvSpPr>
            <a:spLocks noChangeArrowheads="1"/>
          </p:cNvSpPr>
          <p:nvPr/>
        </p:nvSpPr>
        <p:spPr bwMode="auto">
          <a:xfrm>
            <a:off x="1832936" y="3496139"/>
            <a:ext cx="977833" cy="30841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hangingPunct="1">
              <a:spcBef>
                <a:spcPct val="0"/>
              </a:spcBef>
              <a:buFontTx/>
              <a:buNone/>
            </a:pPr>
            <a:r>
              <a:rPr lang="fr-FR" altLang="fr-FR" sz="1400" dirty="0" smtClean="0">
                <a:latin typeface="Symbol" pitchFamily="18" charset="2"/>
              </a:rPr>
              <a:t>Æ</a:t>
            </a:r>
            <a:r>
              <a:rPr lang="fr-FR" altLang="fr-FR" sz="1400" dirty="0" smtClean="0">
                <a:latin typeface="Arial" charset="0"/>
              </a:rPr>
              <a:t>12±0,05</a:t>
            </a:r>
            <a:endParaRPr lang="fr-FR" altLang="fr-FR" sz="1400" dirty="0">
              <a:latin typeface="Arial" charset="0"/>
            </a:endParaRPr>
          </a:p>
        </p:txBody>
      </p:sp>
      <p:sp>
        <p:nvSpPr>
          <p:cNvPr id="43033" name="Line 94"/>
          <p:cNvSpPr>
            <a:spLocks noChangeShapeType="1"/>
          </p:cNvSpPr>
          <p:nvPr/>
        </p:nvSpPr>
        <p:spPr bwMode="auto">
          <a:xfrm flipV="1">
            <a:off x="2739953" y="5082858"/>
            <a:ext cx="0" cy="22225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4" name="Freeform 95"/>
          <p:cNvSpPr>
            <a:spLocks/>
          </p:cNvSpPr>
          <p:nvPr/>
        </p:nvSpPr>
        <p:spPr bwMode="auto">
          <a:xfrm>
            <a:off x="2663753" y="5079683"/>
            <a:ext cx="153988" cy="76200"/>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3035" name="Rectangle 96"/>
          <p:cNvSpPr>
            <a:spLocks noChangeArrowheads="1"/>
          </p:cNvSpPr>
          <p:nvPr/>
        </p:nvSpPr>
        <p:spPr bwMode="auto">
          <a:xfrm>
            <a:off x="2595491" y="5241608"/>
            <a:ext cx="292100" cy="2921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36" name="Rectangle 97"/>
          <p:cNvSpPr>
            <a:spLocks noChangeArrowheads="1"/>
          </p:cNvSpPr>
          <p:nvPr/>
        </p:nvSpPr>
        <p:spPr bwMode="auto">
          <a:xfrm>
            <a:off x="2589141" y="5232083"/>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a:t>A</a:t>
            </a:r>
          </a:p>
        </p:txBody>
      </p:sp>
      <p:sp>
        <p:nvSpPr>
          <p:cNvPr id="43037" name="Line 98"/>
          <p:cNvSpPr>
            <a:spLocks noChangeShapeType="1"/>
          </p:cNvSpPr>
          <p:nvPr/>
        </p:nvSpPr>
        <p:spPr bwMode="auto">
          <a:xfrm flipV="1">
            <a:off x="2741541" y="4116170"/>
            <a:ext cx="0" cy="325338"/>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8" name="Line 104"/>
          <p:cNvSpPr>
            <a:spLocks noChangeShapeType="1"/>
          </p:cNvSpPr>
          <p:nvPr/>
        </p:nvSpPr>
        <p:spPr bwMode="auto">
          <a:xfrm>
            <a:off x="6591228" y="4441508"/>
            <a:ext cx="0" cy="154781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39" name="Line 105"/>
          <p:cNvSpPr>
            <a:spLocks noChangeShapeType="1"/>
          </p:cNvSpPr>
          <p:nvPr/>
        </p:nvSpPr>
        <p:spPr bwMode="auto">
          <a:xfrm>
            <a:off x="2458966" y="4520883"/>
            <a:ext cx="0" cy="495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0" name="Line 106"/>
          <p:cNvSpPr>
            <a:spLocks noChangeShapeType="1"/>
          </p:cNvSpPr>
          <p:nvPr/>
        </p:nvSpPr>
        <p:spPr bwMode="auto">
          <a:xfrm>
            <a:off x="2520878" y="5060633"/>
            <a:ext cx="0" cy="9286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1" name="Line 107"/>
          <p:cNvSpPr>
            <a:spLocks noChangeShapeType="1"/>
          </p:cNvSpPr>
          <p:nvPr/>
        </p:nvSpPr>
        <p:spPr bwMode="auto">
          <a:xfrm>
            <a:off x="2520878" y="5867083"/>
            <a:ext cx="4070350" cy="0"/>
          </a:xfrm>
          <a:prstGeom prst="line">
            <a:avLst/>
          </a:prstGeom>
          <a:noFill/>
          <a:ln w="9525">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42" name="Rectangle 108"/>
          <p:cNvSpPr>
            <a:spLocks noChangeArrowheads="1"/>
          </p:cNvSpPr>
          <p:nvPr/>
        </p:nvSpPr>
        <p:spPr bwMode="auto">
          <a:xfrm>
            <a:off x="3146353" y="5463858"/>
            <a:ext cx="371475" cy="3206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3" name="Text Box 109"/>
          <p:cNvSpPr txBox="1">
            <a:spLocks noChangeArrowheads="1"/>
          </p:cNvSpPr>
          <p:nvPr/>
        </p:nvSpPr>
        <p:spPr bwMode="auto">
          <a:xfrm>
            <a:off x="3113016" y="5441633"/>
            <a:ext cx="4381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80</a:t>
            </a:r>
          </a:p>
        </p:txBody>
      </p:sp>
      <p:sp>
        <p:nvSpPr>
          <p:cNvPr id="43044" name="Rectangle 110"/>
          <p:cNvSpPr>
            <a:spLocks noChangeArrowheads="1"/>
          </p:cNvSpPr>
          <p:nvPr/>
        </p:nvSpPr>
        <p:spPr bwMode="auto">
          <a:xfrm>
            <a:off x="4494141" y="5157470"/>
            <a:ext cx="508000" cy="3222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5" name="Text Box 111"/>
          <p:cNvSpPr txBox="1">
            <a:spLocks noChangeArrowheads="1"/>
          </p:cNvSpPr>
          <p:nvPr/>
        </p:nvSpPr>
        <p:spPr bwMode="auto">
          <a:xfrm>
            <a:off x="4478266" y="5155883"/>
            <a:ext cx="603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R30</a:t>
            </a:r>
          </a:p>
        </p:txBody>
      </p:sp>
      <p:grpSp>
        <p:nvGrpSpPr>
          <p:cNvPr id="43046" name="Group 112"/>
          <p:cNvGrpSpPr>
            <a:grpSpLocks/>
          </p:cNvGrpSpPr>
          <p:nvPr/>
        </p:nvGrpSpPr>
        <p:grpSpPr bwMode="auto">
          <a:xfrm rot="10800000">
            <a:off x="4332216" y="4789170"/>
            <a:ext cx="2270125" cy="798513"/>
            <a:chOff x="4286" y="2541"/>
            <a:chExt cx="958" cy="709"/>
          </a:xfrm>
        </p:grpSpPr>
        <p:sp>
          <p:nvSpPr>
            <p:cNvPr id="43098" name="Line 113"/>
            <p:cNvSpPr>
              <a:spLocks noChangeShapeType="1"/>
            </p:cNvSpPr>
            <p:nvPr/>
          </p:nvSpPr>
          <p:spPr bwMode="auto">
            <a:xfrm flipV="1">
              <a:off x="4286" y="2657"/>
              <a:ext cx="467" cy="5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099" name="Line 114"/>
            <p:cNvSpPr>
              <a:spLocks noChangeShapeType="1"/>
            </p:cNvSpPr>
            <p:nvPr/>
          </p:nvSpPr>
          <p:spPr bwMode="auto">
            <a:xfrm flipV="1">
              <a:off x="4746" y="2548"/>
              <a:ext cx="85" cy="117"/>
            </a:xfrm>
            <a:prstGeom prst="line">
              <a:avLst/>
            </a:prstGeom>
            <a:noFill/>
            <a:ln w="952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00" name="Line 115"/>
            <p:cNvSpPr>
              <a:spLocks noChangeShapeType="1"/>
            </p:cNvSpPr>
            <p:nvPr/>
          </p:nvSpPr>
          <p:spPr bwMode="auto">
            <a:xfrm>
              <a:off x="4831" y="2541"/>
              <a:ext cx="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43047" name="Rectangle 116"/>
          <p:cNvSpPr>
            <a:spLocks noChangeArrowheads="1"/>
          </p:cNvSpPr>
          <p:nvPr/>
        </p:nvSpPr>
        <p:spPr bwMode="auto">
          <a:xfrm>
            <a:off x="88900" y="93663"/>
            <a:ext cx="9055100" cy="474662"/>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800"/>
          </a:p>
        </p:txBody>
      </p:sp>
      <p:sp>
        <p:nvSpPr>
          <p:cNvPr id="43048" name="Text Box 117"/>
          <p:cNvSpPr txBox="1">
            <a:spLocks noChangeArrowheads="1"/>
          </p:cNvSpPr>
          <p:nvPr/>
        </p:nvSpPr>
        <p:spPr bwMode="auto">
          <a:xfrm>
            <a:off x="77788" y="103188"/>
            <a:ext cx="91448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2400" b="1" dirty="0">
                <a:latin typeface="Arial" charset="0"/>
              </a:rPr>
              <a:t>SYSTEME DE REFERENCES CYLINDRE / </a:t>
            </a:r>
            <a:r>
              <a:rPr lang="fr-FR" altLang="fr-FR" sz="2400" b="1" dirty="0" smtClean="0">
                <a:latin typeface="Arial" charset="0"/>
              </a:rPr>
              <a:t>SPHERE AVEC [DF]</a:t>
            </a:r>
            <a:endParaRPr lang="fr-FR" altLang="fr-FR" sz="2400" b="1" dirty="0">
              <a:latin typeface="Arial" charset="0"/>
            </a:endParaRPr>
          </a:p>
        </p:txBody>
      </p:sp>
      <p:sp>
        <p:nvSpPr>
          <p:cNvPr id="43050" name="Line 131"/>
          <p:cNvSpPr>
            <a:spLocks noChangeShapeType="1"/>
          </p:cNvSpPr>
          <p:nvPr/>
        </p:nvSpPr>
        <p:spPr bwMode="auto">
          <a:xfrm>
            <a:off x="2243066" y="5450248"/>
            <a:ext cx="27305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46" name="Rectangle 356"/>
          <p:cNvSpPr>
            <a:spLocks noChangeArrowheads="1"/>
          </p:cNvSpPr>
          <p:nvPr/>
        </p:nvSpPr>
        <p:spPr bwMode="auto">
          <a:xfrm>
            <a:off x="1695379" y="3817720"/>
            <a:ext cx="1250950" cy="2984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7" name="Line 357"/>
          <p:cNvSpPr>
            <a:spLocks noChangeShapeType="1"/>
          </p:cNvSpPr>
          <p:nvPr/>
        </p:nvSpPr>
        <p:spPr bwMode="auto">
          <a:xfrm>
            <a:off x="2014466" y="381772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8" name="Line 371"/>
          <p:cNvSpPr>
            <a:spLocks noChangeShapeType="1"/>
          </p:cNvSpPr>
          <p:nvPr/>
        </p:nvSpPr>
        <p:spPr bwMode="auto">
          <a:xfrm>
            <a:off x="1771579" y="3970120"/>
            <a:ext cx="152400"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5" name="Rectangle 120"/>
          <p:cNvSpPr>
            <a:spLocks noChangeArrowheads="1"/>
          </p:cNvSpPr>
          <p:nvPr/>
        </p:nvSpPr>
        <p:spPr bwMode="auto">
          <a:xfrm>
            <a:off x="3904491" y="3463608"/>
            <a:ext cx="793230"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smtClean="0">
                <a:solidFill>
                  <a:srgbClr val="000000"/>
                </a:solidFill>
                <a:latin typeface="Arial" charset="0"/>
                <a:cs typeface="+mn-cs"/>
              </a:rPr>
              <a:t>0,1     </a:t>
            </a:r>
            <a:r>
              <a:rPr lang="fr-FR" sz="1400" dirty="0">
                <a:solidFill>
                  <a:srgbClr val="000000"/>
                </a:solidFill>
                <a:latin typeface="Arial" charset="0"/>
                <a:cs typeface="+mn-cs"/>
              </a:rPr>
              <a:t>A</a:t>
            </a:r>
          </a:p>
        </p:txBody>
      </p:sp>
      <p:sp>
        <p:nvSpPr>
          <p:cNvPr id="156" name="Rectangle 121"/>
          <p:cNvSpPr>
            <a:spLocks noChangeArrowheads="1"/>
          </p:cNvSpPr>
          <p:nvPr/>
        </p:nvSpPr>
        <p:spPr bwMode="auto">
          <a:xfrm>
            <a:off x="3594928" y="3463608"/>
            <a:ext cx="1101725" cy="315912"/>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7" name="Line 122"/>
          <p:cNvSpPr>
            <a:spLocks noChangeShapeType="1"/>
          </p:cNvSpPr>
          <p:nvPr/>
        </p:nvSpPr>
        <p:spPr bwMode="auto">
          <a:xfrm>
            <a:off x="3925128" y="347472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43059" name="Group 123"/>
          <p:cNvGrpSpPr>
            <a:grpSpLocks/>
          </p:cNvGrpSpPr>
          <p:nvPr/>
        </p:nvGrpSpPr>
        <p:grpSpPr bwMode="auto">
          <a:xfrm>
            <a:off x="3647316" y="3569970"/>
            <a:ext cx="231775" cy="115888"/>
            <a:chOff x="5076" y="1738"/>
            <a:chExt cx="146" cy="73"/>
          </a:xfrm>
        </p:grpSpPr>
        <p:sp>
          <p:nvSpPr>
            <p:cNvPr id="159"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0" name="Line 125"/>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grpSp>
        <p:nvGrpSpPr>
          <p:cNvPr id="43060" name="Group 213"/>
          <p:cNvGrpSpPr>
            <a:grpSpLocks/>
          </p:cNvGrpSpPr>
          <p:nvPr/>
        </p:nvGrpSpPr>
        <p:grpSpPr bwMode="auto">
          <a:xfrm>
            <a:off x="4040116" y="3785870"/>
            <a:ext cx="292100" cy="527050"/>
            <a:chOff x="100" y="3120"/>
            <a:chExt cx="184" cy="332"/>
          </a:xfrm>
        </p:grpSpPr>
        <p:sp>
          <p:nvSpPr>
            <p:cNvPr id="167" name="Rectangle 214"/>
            <p:cNvSpPr>
              <a:spLocks noChangeArrowheads="1"/>
            </p:cNvSpPr>
            <p:nvPr/>
          </p:nvSpPr>
          <p:spPr bwMode="auto">
            <a:xfrm>
              <a:off x="100" y="3268"/>
              <a:ext cx="184" cy="184"/>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8" name="Line 215"/>
            <p:cNvSpPr>
              <a:spLocks noChangeShapeType="1"/>
            </p:cNvSpPr>
            <p:nvPr/>
          </p:nvSpPr>
          <p:spPr bwMode="auto">
            <a:xfrm flipV="1">
              <a:off x="192" y="3120"/>
              <a:ext cx="0" cy="144"/>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69" name="Freeform 216"/>
            <p:cNvSpPr>
              <a:spLocks/>
            </p:cNvSpPr>
            <p:nvPr/>
          </p:nvSpPr>
          <p:spPr bwMode="auto">
            <a:xfrm>
              <a:off x="144" y="3120"/>
              <a:ext cx="97" cy="49"/>
            </a:xfrm>
            <a:custGeom>
              <a:avLst/>
              <a:gdLst>
                <a:gd name="T0" fmla="*/ 0 w 97"/>
                <a:gd name="T1" fmla="*/ 0 h 49"/>
                <a:gd name="T2" fmla="*/ 96 w 97"/>
                <a:gd name="T3" fmla="*/ 0 h 49"/>
                <a:gd name="T4" fmla="*/ 48 w 97"/>
                <a:gd name="T5" fmla="*/ 48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170" name="Rectangle 224"/>
          <p:cNvSpPr>
            <a:spLocks noChangeArrowheads="1"/>
          </p:cNvSpPr>
          <p:nvPr/>
        </p:nvSpPr>
        <p:spPr bwMode="auto">
          <a:xfrm>
            <a:off x="4033766" y="4036695"/>
            <a:ext cx="303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a:solidFill>
                  <a:srgbClr val="000000"/>
                </a:solidFill>
                <a:latin typeface="Arial" charset="0"/>
                <a:cs typeface="+mn-cs"/>
              </a:rPr>
              <a:t>B</a:t>
            </a:r>
          </a:p>
        </p:txBody>
      </p:sp>
      <p:cxnSp>
        <p:nvCxnSpPr>
          <p:cNvPr id="4" name="Connecteur droit 3"/>
          <p:cNvCxnSpPr>
            <a:endCxn id="156" idx="3"/>
          </p:cNvCxnSpPr>
          <p:nvPr/>
        </p:nvCxnSpPr>
        <p:spPr>
          <a:xfrm flipH="1">
            <a:off x="4696653" y="3620770"/>
            <a:ext cx="497576" cy="7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necteur droit avec flèche 5"/>
          <p:cNvCxnSpPr/>
          <p:nvPr/>
        </p:nvCxnSpPr>
        <p:spPr>
          <a:xfrm>
            <a:off x="5197403" y="3630295"/>
            <a:ext cx="333375" cy="4905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5" name="Line 122"/>
          <p:cNvSpPr>
            <a:spLocks noChangeShapeType="1"/>
          </p:cNvSpPr>
          <p:nvPr/>
        </p:nvSpPr>
        <p:spPr bwMode="auto">
          <a:xfrm>
            <a:off x="4382328" y="3468370"/>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49" name="Rectangle 120"/>
          <p:cNvSpPr>
            <a:spLocks noChangeArrowheads="1"/>
          </p:cNvSpPr>
          <p:nvPr/>
        </p:nvSpPr>
        <p:spPr bwMode="auto">
          <a:xfrm>
            <a:off x="3866327" y="3177921"/>
            <a:ext cx="533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defRPr/>
            </a:pPr>
            <a:r>
              <a:rPr lang="fr-FR" sz="1400" dirty="0">
                <a:solidFill>
                  <a:srgbClr val="000000"/>
                </a:solidFill>
                <a:latin typeface="Arial" charset="0"/>
                <a:cs typeface="+mn-cs"/>
              </a:rPr>
              <a:t>0,05</a:t>
            </a:r>
          </a:p>
        </p:txBody>
      </p:sp>
      <p:sp>
        <p:nvSpPr>
          <p:cNvPr id="150" name="Rectangle 121"/>
          <p:cNvSpPr>
            <a:spLocks noChangeArrowheads="1"/>
          </p:cNvSpPr>
          <p:nvPr/>
        </p:nvSpPr>
        <p:spPr bwMode="auto">
          <a:xfrm>
            <a:off x="3594928" y="3158808"/>
            <a:ext cx="785813" cy="298450"/>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1" name="Line 122"/>
          <p:cNvSpPr>
            <a:spLocks noChangeShapeType="1"/>
          </p:cNvSpPr>
          <p:nvPr/>
        </p:nvSpPr>
        <p:spPr bwMode="auto">
          <a:xfrm>
            <a:off x="3925128" y="3152458"/>
            <a:ext cx="0" cy="30480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nvGrpSpPr>
          <p:cNvPr id="43068" name="Group 123"/>
          <p:cNvGrpSpPr>
            <a:grpSpLocks/>
          </p:cNvGrpSpPr>
          <p:nvPr/>
        </p:nvGrpSpPr>
        <p:grpSpPr bwMode="auto">
          <a:xfrm>
            <a:off x="3645728" y="3247708"/>
            <a:ext cx="231775" cy="115887"/>
            <a:chOff x="5076" y="1738"/>
            <a:chExt cx="146" cy="73"/>
          </a:xfrm>
        </p:grpSpPr>
        <p:sp>
          <p:nvSpPr>
            <p:cNvPr id="153" name="Arc 124"/>
            <p:cNvSpPr>
              <a:spLocks/>
            </p:cNvSpPr>
            <p:nvPr/>
          </p:nvSpPr>
          <p:spPr bwMode="auto">
            <a:xfrm>
              <a:off x="5077" y="1738"/>
              <a:ext cx="145" cy="73"/>
            </a:xfrm>
            <a:custGeom>
              <a:avLst/>
              <a:gdLst>
                <a:gd name="T0" fmla="*/ 0 w 43148"/>
                <a:gd name="T1" fmla="*/ 0 h 21600"/>
                <a:gd name="T2" fmla="*/ 0 w 43148"/>
                <a:gd name="T3" fmla="*/ 0 h 21600"/>
                <a:gd name="T4" fmla="*/ 0 w 43148"/>
                <a:gd name="T5" fmla="*/ 0 h 21600"/>
                <a:gd name="T6" fmla="*/ 0 60000 65536"/>
                <a:gd name="T7" fmla="*/ 0 60000 65536"/>
                <a:gd name="T8" fmla="*/ 0 60000 65536"/>
              </a:gdLst>
              <a:ahLst/>
              <a:cxnLst>
                <a:cxn ang="T6">
                  <a:pos x="T0" y="T1"/>
                </a:cxn>
                <a:cxn ang="T7">
                  <a:pos x="T2" y="T3"/>
                </a:cxn>
                <a:cxn ang="T8">
                  <a:pos x="T4" y="T5"/>
                </a:cxn>
              </a:cxnLst>
              <a:rect l="0" t="0" r="r" b="b"/>
              <a:pathLst>
                <a:path w="43148" h="21600" fill="none" extrusionOk="0">
                  <a:moveTo>
                    <a:pt x="0" y="20124"/>
                  </a:moveTo>
                  <a:cubicBezTo>
                    <a:pt x="776" y="8794"/>
                    <a:pt x="10193" y="-1"/>
                    <a:pt x="21550" y="0"/>
                  </a:cubicBezTo>
                  <a:cubicBezTo>
                    <a:pt x="33362" y="0"/>
                    <a:pt x="42983" y="9488"/>
                    <a:pt x="43147" y="21300"/>
                  </a:cubicBezTo>
                </a:path>
                <a:path w="43148" h="21600" stroke="0" extrusionOk="0">
                  <a:moveTo>
                    <a:pt x="0" y="20124"/>
                  </a:moveTo>
                  <a:cubicBezTo>
                    <a:pt x="776" y="8794"/>
                    <a:pt x="10193" y="-1"/>
                    <a:pt x="21550" y="0"/>
                  </a:cubicBezTo>
                  <a:cubicBezTo>
                    <a:pt x="33362" y="0"/>
                    <a:pt x="42983" y="9488"/>
                    <a:pt x="43147" y="21300"/>
                  </a:cubicBezTo>
                  <a:lnTo>
                    <a:pt x="21550" y="21600"/>
                  </a:lnTo>
                  <a:lnTo>
                    <a:pt x="0" y="20124"/>
                  </a:lnTo>
                  <a:close/>
                </a:path>
              </a:pathLst>
            </a:custGeom>
            <a:noFill/>
            <a:ln w="1270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sp>
          <p:nvSpPr>
            <p:cNvPr id="154" name="Line 125"/>
            <p:cNvSpPr>
              <a:spLocks noChangeShapeType="1"/>
            </p:cNvSpPr>
            <p:nvPr/>
          </p:nvSpPr>
          <p:spPr bwMode="auto">
            <a:xfrm>
              <a:off x="5076" y="1809"/>
              <a:ext cx="145"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auto" hangingPunct="0">
                <a:spcBef>
                  <a:spcPts val="0"/>
                </a:spcBef>
                <a:spcAft>
                  <a:spcPts val="0"/>
                </a:spcAft>
                <a:defRPr/>
              </a:pPr>
              <a:endParaRPr lang="fr-FR" sz="1400" kern="0">
                <a:solidFill>
                  <a:srgbClr val="000000"/>
                </a:solidFill>
                <a:latin typeface="Arial Unicode MS" pitchFamily="34" charset="-128"/>
                <a:cs typeface="+mn-cs"/>
              </a:endParaRPr>
            </a:p>
          </p:txBody>
        </p:sp>
      </p:grpSp>
      <p:sp>
        <p:nvSpPr>
          <p:cNvPr id="43080" name="Text Box 118"/>
          <p:cNvSpPr txBox="1">
            <a:spLocks noChangeArrowheads="1"/>
          </p:cNvSpPr>
          <p:nvPr/>
        </p:nvSpPr>
        <p:spPr bwMode="auto">
          <a:xfrm>
            <a:off x="-40784" y="5721969"/>
            <a:ext cx="2468563"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just" eaLnBrk="1" hangingPunct="1">
              <a:spcBef>
                <a:spcPct val="0"/>
              </a:spcBef>
              <a:buFontTx/>
              <a:buNone/>
            </a:pPr>
            <a:r>
              <a:rPr lang="fr-FR" altLang="fr-FR" sz="1600" dirty="0" smtClean="0"/>
              <a:t>La sphère nominale B (de </a:t>
            </a:r>
            <a:r>
              <a:rPr lang="fr-FR" altLang="fr-FR" sz="1600" dirty="0"/>
              <a:t>rayon </a:t>
            </a:r>
            <a:r>
              <a:rPr lang="fr-FR" altLang="fr-FR" sz="1600" dirty="0" smtClean="0"/>
              <a:t>30) est associée </a:t>
            </a:r>
            <a:r>
              <a:rPr lang="fr-FR" altLang="fr-FR" sz="1600" dirty="0"/>
              <a:t>à la surface </a:t>
            </a:r>
            <a:r>
              <a:rPr lang="fr-FR" altLang="fr-FR" sz="1600" dirty="0" smtClean="0"/>
              <a:t>réelle par les moindres carrés.</a:t>
            </a:r>
            <a:endParaRPr lang="fr-FR" altLang="fr-FR" sz="1600" dirty="0"/>
          </a:p>
        </p:txBody>
      </p:sp>
      <p:sp>
        <p:nvSpPr>
          <p:cNvPr id="3" name="ZoneTexte 2"/>
          <p:cNvSpPr txBox="1"/>
          <p:nvPr/>
        </p:nvSpPr>
        <p:spPr>
          <a:xfrm>
            <a:off x="1999457" y="3813056"/>
            <a:ext cx="930063" cy="307777"/>
          </a:xfrm>
          <a:prstGeom prst="rect">
            <a:avLst/>
          </a:prstGeom>
          <a:noFill/>
        </p:spPr>
        <p:txBody>
          <a:bodyPr wrap="none" rtlCol="0">
            <a:spAutoFit/>
          </a:bodyPr>
          <a:lstStyle/>
          <a:p>
            <a:r>
              <a:rPr lang="fr-FR" sz="1400" dirty="0" smtClean="0">
                <a:latin typeface="Arial"/>
                <a:cs typeface="Arial"/>
              </a:rPr>
              <a:t>Ø0,05 </a:t>
            </a:r>
            <a:r>
              <a:rPr lang="fr-FR" sz="1400" dirty="0" smtClean="0">
                <a:latin typeface="Arial"/>
                <a:cs typeface="Arial"/>
                <a:sym typeface="CATIA Symbols"/>
              </a:rPr>
              <a:t></a:t>
            </a:r>
            <a:endParaRPr lang="fr-FR" sz="1400" dirty="0"/>
          </a:p>
        </p:txBody>
      </p:sp>
      <p:sp>
        <p:nvSpPr>
          <p:cNvPr id="7" name="ZoneTexte 6"/>
          <p:cNvSpPr txBox="1"/>
          <p:nvPr/>
        </p:nvSpPr>
        <p:spPr>
          <a:xfrm>
            <a:off x="3156745" y="3489574"/>
            <a:ext cx="385042" cy="307777"/>
          </a:xfrm>
          <a:prstGeom prst="rect">
            <a:avLst/>
          </a:prstGeom>
          <a:noFill/>
        </p:spPr>
        <p:txBody>
          <a:bodyPr wrap="none" rtlCol="0">
            <a:spAutoFit/>
          </a:bodyPr>
          <a:lstStyle/>
          <a:p>
            <a:r>
              <a:rPr lang="fr-FR" sz="1400" dirty="0" smtClean="0"/>
              <a:t>(1)</a:t>
            </a:r>
            <a:endParaRPr lang="fr-FR" sz="1400" dirty="0"/>
          </a:p>
        </p:txBody>
      </p:sp>
      <p:sp>
        <p:nvSpPr>
          <p:cNvPr id="180" name="ZoneTexte 179"/>
          <p:cNvSpPr txBox="1"/>
          <p:nvPr/>
        </p:nvSpPr>
        <p:spPr>
          <a:xfrm>
            <a:off x="101857" y="4760393"/>
            <a:ext cx="425116" cy="307777"/>
          </a:xfrm>
          <a:prstGeom prst="rect">
            <a:avLst/>
          </a:prstGeom>
          <a:noFill/>
        </p:spPr>
        <p:txBody>
          <a:bodyPr wrap="none" rtlCol="0">
            <a:spAutoFit/>
          </a:bodyPr>
          <a:lstStyle/>
          <a:p>
            <a:r>
              <a:rPr lang="fr-FR" sz="1400" dirty="0" smtClean="0"/>
              <a:t>(2')</a:t>
            </a:r>
            <a:endParaRPr lang="fr-FR" sz="1400" dirty="0"/>
          </a:p>
        </p:txBody>
      </p:sp>
      <p:sp>
        <p:nvSpPr>
          <p:cNvPr id="8" name="Forme libre 7"/>
          <p:cNvSpPr/>
          <p:nvPr/>
        </p:nvSpPr>
        <p:spPr>
          <a:xfrm>
            <a:off x="7603072" y="4024948"/>
            <a:ext cx="280643" cy="1255776"/>
          </a:xfrm>
          <a:custGeom>
            <a:avLst/>
            <a:gdLst>
              <a:gd name="connsiteX0" fmla="*/ 109955 w 280643"/>
              <a:gd name="connsiteY0" fmla="*/ 0 h 1255776"/>
              <a:gd name="connsiteX1" fmla="*/ 12419 w 280643"/>
              <a:gd name="connsiteY1" fmla="*/ 170688 h 1255776"/>
              <a:gd name="connsiteX2" fmla="*/ 12419 w 280643"/>
              <a:gd name="connsiteY2" fmla="*/ 316992 h 1255776"/>
              <a:gd name="connsiteX3" fmla="*/ 227 w 280643"/>
              <a:gd name="connsiteY3" fmla="*/ 585216 h 1255776"/>
              <a:gd name="connsiteX4" fmla="*/ 24611 w 280643"/>
              <a:gd name="connsiteY4" fmla="*/ 755904 h 1255776"/>
              <a:gd name="connsiteX5" fmla="*/ 170915 w 280643"/>
              <a:gd name="connsiteY5" fmla="*/ 1097280 h 1255776"/>
              <a:gd name="connsiteX6" fmla="*/ 280643 w 280643"/>
              <a:gd name="connsiteY6" fmla="*/ 1255776 h 125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43" h="1255776">
                <a:moveTo>
                  <a:pt x="109955" y="0"/>
                </a:moveTo>
                <a:cubicBezTo>
                  <a:pt x="69315" y="58928"/>
                  <a:pt x="28675" y="117856"/>
                  <a:pt x="12419" y="170688"/>
                </a:cubicBezTo>
                <a:cubicBezTo>
                  <a:pt x="-3837" y="223520"/>
                  <a:pt x="14451" y="247904"/>
                  <a:pt x="12419" y="316992"/>
                </a:cubicBezTo>
                <a:cubicBezTo>
                  <a:pt x="10387" y="386080"/>
                  <a:pt x="-1805" y="512064"/>
                  <a:pt x="227" y="585216"/>
                </a:cubicBezTo>
                <a:cubicBezTo>
                  <a:pt x="2259" y="658368"/>
                  <a:pt x="-3837" y="670560"/>
                  <a:pt x="24611" y="755904"/>
                </a:cubicBezTo>
                <a:cubicBezTo>
                  <a:pt x="53059" y="841248"/>
                  <a:pt x="128243" y="1013968"/>
                  <a:pt x="170915" y="1097280"/>
                </a:cubicBezTo>
                <a:cubicBezTo>
                  <a:pt x="213587" y="1180592"/>
                  <a:pt x="247115" y="1218184"/>
                  <a:pt x="280643" y="12557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 name="Connecteur droit 9"/>
          <p:cNvCxnSpPr/>
          <p:nvPr/>
        </p:nvCxnSpPr>
        <p:spPr>
          <a:xfrm>
            <a:off x="6937248" y="4790758"/>
            <a:ext cx="1792224" cy="0"/>
          </a:xfrm>
          <a:prstGeom prst="line">
            <a:avLst/>
          </a:prstGeom>
          <a:ln>
            <a:solidFill>
              <a:srgbClr val="FF0000"/>
            </a:solidFill>
            <a:prstDash val="lgDashDot"/>
            <a:tailEnd type="none"/>
          </a:ln>
        </p:spPr>
        <p:style>
          <a:lnRef idx="1">
            <a:schemeClr val="accent1"/>
          </a:lnRef>
          <a:fillRef idx="0">
            <a:schemeClr val="accent1"/>
          </a:fillRef>
          <a:effectRef idx="0">
            <a:schemeClr val="accent1"/>
          </a:effectRef>
          <a:fontRef idx="minor">
            <a:schemeClr val="tx1"/>
          </a:fontRef>
        </p:style>
      </p:cxnSp>
      <p:sp>
        <p:nvSpPr>
          <p:cNvPr id="183" name="Line 104"/>
          <p:cNvSpPr>
            <a:spLocks noChangeShapeType="1"/>
          </p:cNvSpPr>
          <p:nvPr/>
        </p:nvSpPr>
        <p:spPr bwMode="auto">
          <a:xfrm>
            <a:off x="8729472" y="3850069"/>
            <a:ext cx="0" cy="1547812"/>
          </a:xfrm>
          <a:prstGeom prst="line">
            <a:avLst/>
          </a:prstGeom>
          <a:noFill/>
          <a:ln w="9525">
            <a:solidFill>
              <a:srgbClr val="FF0000"/>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 name="Arc 10"/>
          <p:cNvSpPr/>
          <p:nvPr/>
        </p:nvSpPr>
        <p:spPr>
          <a:xfrm flipH="1">
            <a:off x="7429256" y="3591754"/>
            <a:ext cx="2313989" cy="2313989"/>
          </a:xfrm>
          <a:prstGeom prst="arc">
            <a:avLst>
              <a:gd name="adj1" fmla="val 18568406"/>
              <a:gd name="adj2" fmla="val 2842639"/>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86" name="ZoneTexte 185"/>
          <p:cNvSpPr txBox="1"/>
          <p:nvPr/>
        </p:nvSpPr>
        <p:spPr>
          <a:xfrm>
            <a:off x="6213108" y="3162638"/>
            <a:ext cx="2779928" cy="523220"/>
          </a:xfrm>
          <a:prstGeom prst="rect">
            <a:avLst/>
          </a:prstGeom>
          <a:noFill/>
        </p:spPr>
        <p:txBody>
          <a:bodyPr wrap="none" rtlCol="0">
            <a:spAutoFit/>
          </a:bodyPr>
          <a:lstStyle/>
          <a:p>
            <a:r>
              <a:rPr lang="fr-FR" sz="1400" dirty="0" smtClean="0">
                <a:solidFill>
                  <a:prstClr val="black"/>
                </a:solidFill>
                <a:latin typeface="Arial" panose="020B0604020202020204" pitchFamily="34" charset="0"/>
                <a:cs typeface="Arial" panose="020B0604020202020204" pitchFamily="34" charset="0"/>
              </a:rPr>
              <a:t>1 : Centre de la sphère nominale</a:t>
            </a:r>
          </a:p>
          <a:p>
            <a:r>
              <a:rPr lang="fr-FR" sz="1400" dirty="0" smtClean="0">
                <a:solidFill>
                  <a:prstClr val="black"/>
                </a:solidFill>
                <a:latin typeface="Arial" panose="020B0604020202020204" pitchFamily="34" charset="0"/>
                <a:cs typeface="Arial" panose="020B0604020202020204" pitchFamily="34" charset="0"/>
              </a:rPr>
              <a:t>2 : Surface réelle </a:t>
            </a:r>
          </a:p>
        </p:txBody>
      </p:sp>
      <p:sp>
        <p:nvSpPr>
          <p:cNvPr id="187" name="ZoneTexte 186"/>
          <p:cNvSpPr txBox="1"/>
          <p:nvPr/>
        </p:nvSpPr>
        <p:spPr>
          <a:xfrm>
            <a:off x="8055276" y="5579801"/>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1</a:t>
            </a:r>
            <a:endParaRPr lang="fr-FR" sz="1400" dirty="0">
              <a:latin typeface="Arial" panose="020B0604020202020204" pitchFamily="34" charset="0"/>
              <a:cs typeface="Arial" panose="020B0604020202020204" pitchFamily="34" charset="0"/>
            </a:endParaRPr>
          </a:p>
        </p:txBody>
      </p:sp>
      <p:cxnSp>
        <p:nvCxnSpPr>
          <p:cNvPr id="22" name="Connecteur droit 21"/>
          <p:cNvCxnSpPr/>
          <p:nvPr/>
        </p:nvCxnSpPr>
        <p:spPr>
          <a:xfrm flipV="1">
            <a:off x="8339329" y="4790758"/>
            <a:ext cx="390142" cy="7969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0" name="ZoneTexte 189"/>
          <p:cNvSpPr txBox="1"/>
          <p:nvPr/>
        </p:nvSpPr>
        <p:spPr>
          <a:xfrm>
            <a:off x="7073820" y="5232083"/>
            <a:ext cx="284052" cy="307777"/>
          </a:xfrm>
          <a:prstGeom prst="rect">
            <a:avLst/>
          </a:prstGeom>
          <a:noFill/>
        </p:spPr>
        <p:txBody>
          <a:bodyPr wrap="none" rtlCol="0">
            <a:spAutoFit/>
          </a:bodyPr>
          <a:lstStyle/>
          <a:p>
            <a:r>
              <a:rPr lang="fr-FR" sz="1400" dirty="0" smtClean="0">
                <a:latin typeface="Arial" panose="020B0604020202020204" pitchFamily="34" charset="0"/>
                <a:cs typeface="Arial" panose="020B0604020202020204" pitchFamily="34" charset="0"/>
              </a:rPr>
              <a:t>2</a:t>
            </a:r>
            <a:endParaRPr lang="fr-FR" sz="1400" dirty="0">
              <a:latin typeface="Arial" panose="020B0604020202020204" pitchFamily="34" charset="0"/>
              <a:cs typeface="Arial" panose="020B0604020202020204" pitchFamily="34" charset="0"/>
            </a:endParaRPr>
          </a:p>
        </p:txBody>
      </p:sp>
      <p:cxnSp>
        <p:nvCxnSpPr>
          <p:cNvPr id="24" name="Connecteur droit 23"/>
          <p:cNvCxnSpPr>
            <a:stCxn id="190" idx="3"/>
            <a:endCxn id="8" idx="5"/>
          </p:cNvCxnSpPr>
          <p:nvPr/>
        </p:nvCxnSpPr>
        <p:spPr>
          <a:xfrm flipV="1">
            <a:off x="7357872" y="5122228"/>
            <a:ext cx="416115" cy="263744"/>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3166" name="Arc 13"/>
          <p:cNvSpPr>
            <a:spLocks/>
          </p:cNvSpPr>
          <p:nvPr/>
        </p:nvSpPr>
        <p:spPr bwMode="auto">
          <a:xfrm rot="171545" flipH="1" flipV="1">
            <a:off x="5290833" y="1735477"/>
            <a:ext cx="982265" cy="678422"/>
          </a:xfrm>
          <a:custGeom>
            <a:avLst/>
            <a:gdLst>
              <a:gd name="T0" fmla="*/ 0 w 20906"/>
              <a:gd name="T1" fmla="*/ 0 h 13771"/>
              <a:gd name="T2" fmla="*/ 0 w 20906"/>
              <a:gd name="T3" fmla="*/ 0 h 13771"/>
              <a:gd name="T4" fmla="*/ 0 w 20906"/>
              <a:gd name="T5" fmla="*/ 0 h 13771"/>
              <a:gd name="T6" fmla="*/ 0 60000 65536"/>
              <a:gd name="T7" fmla="*/ 0 60000 65536"/>
              <a:gd name="T8" fmla="*/ 0 60000 65536"/>
              <a:gd name="connsiteX0" fmla="*/ 16640 w 20906"/>
              <a:gd name="connsiteY0" fmla="*/ 0 h 13771"/>
              <a:gd name="connsiteX1" fmla="*/ 20906 w 20906"/>
              <a:gd name="connsiteY1" fmla="*/ 8339 h 13771"/>
              <a:gd name="connsiteX0" fmla="*/ 16640 w 20906"/>
              <a:gd name="connsiteY0" fmla="*/ 0 h 13771"/>
              <a:gd name="connsiteX1" fmla="*/ 20499 w 20906"/>
              <a:gd name="connsiteY1" fmla="*/ 6888 h 13771"/>
              <a:gd name="connsiteX2" fmla="*/ 0 w 20906"/>
              <a:gd name="connsiteY2" fmla="*/ 13771 h 13771"/>
              <a:gd name="connsiteX3" fmla="*/ 16640 w 20906"/>
              <a:gd name="connsiteY3" fmla="*/ 0 h 13771"/>
              <a:gd name="connsiteX0" fmla="*/ 16640 w 20506"/>
              <a:gd name="connsiteY0" fmla="*/ 0 h 13771"/>
              <a:gd name="connsiteX1" fmla="*/ 20506 w 20506"/>
              <a:gd name="connsiteY1" fmla="*/ 7022 h 13771"/>
              <a:gd name="connsiteX0" fmla="*/ 16640 w 20506"/>
              <a:gd name="connsiteY0" fmla="*/ 0 h 13771"/>
              <a:gd name="connsiteX1" fmla="*/ 20499 w 20506"/>
              <a:gd name="connsiteY1" fmla="*/ 6888 h 13771"/>
              <a:gd name="connsiteX2" fmla="*/ 0 w 20506"/>
              <a:gd name="connsiteY2" fmla="*/ 13771 h 13771"/>
              <a:gd name="connsiteX3" fmla="*/ 16640 w 20506"/>
              <a:gd name="connsiteY3" fmla="*/ 0 h 13771"/>
              <a:gd name="connsiteX0" fmla="*/ 16640 w 20506"/>
              <a:gd name="connsiteY0" fmla="*/ 400 h 14171"/>
              <a:gd name="connsiteX1" fmla="*/ 20506 w 20506"/>
              <a:gd name="connsiteY1" fmla="*/ 7422 h 14171"/>
              <a:gd name="connsiteX0" fmla="*/ 16620 w 20506"/>
              <a:gd name="connsiteY0" fmla="*/ 0 h 14171"/>
              <a:gd name="connsiteX1" fmla="*/ 20499 w 20506"/>
              <a:gd name="connsiteY1" fmla="*/ 7288 h 14171"/>
              <a:gd name="connsiteX2" fmla="*/ 0 w 20506"/>
              <a:gd name="connsiteY2" fmla="*/ 14171 h 14171"/>
              <a:gd name="connsiteX3" fmla="*/ 16620 w 20506"/>
              <a:gd name="connsiteY3" fmla="*/ 0 h 14171"/>
            </a:gdLst>
            <a:ahLst/>
            <a:cxnLst>
              <a:cxn ang="0">
                <a:pos x="connsiteX0" y="connsiteY0"/>
              </a:cxn>
              <a:cxn ang="0">
                <a:pos x="connsiteX1" y="connsiteY1"/>
              </a:cxn>
              <a:cxn ang="0">
                <a:pos x="connsiteX2" y="connsiteY2"/>
              </a:cxn>
              <a:cxn ang="0">
                <a:pos x="connsiteX3" y="connsiteY3"/>
              </a:cxn>
            </a:cxnLst>
            <a:rect l="l" t="t" r="r" b="b"/>
            <a:pathLst>
              <a:path w="20506" h="14171" fill="none" extrusionOk="0">
                <a:moveTo>
                  <a:pt x="16640" y="400"/>
                </a:moveTo>
                <a:cubicBezTo>
                  <a:pt x="18655" y="2834"/>
                  <a:pt x="19711" y="4364"/>
                  <a:pt x="20506" y="7422"/>
                </a:cubicBezTo>
              </a:path>
              <a:path w="20506" h="14171" stroke="0" extrusionOk="0">
                <a:moveTo>
                  <a:pt x="16620" y="0"/>
                </a:moveTo>
                <a:cubicBezTo>
                  <a:pt x="18635" y="2434"/>
                  <a:pt x="19704" y="4230"/>
                  <a:pt x="20499" y="7288"/>
                </a:cubicBezTo>
                <a:cubicBezTo>
                  <a:pt x="13530" y="9099"/>
                  <a:pt x="6969" y="12360"/>
                  <a:pt x="0" y="14171"/>
                </a:cubicBezTo>
                <a:cubicBezTo>
                  <a:pt x="5547" y="9581"/>
                  <a:pt x="11073" y="4590"/>
                  <a:pt x="16620" y="0"/>
                </a:cubicBez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3161" name="Arc 14"/>
          <p:cNvSpPr>
            <a:spLocks/>
          </p:cNvSpPr>
          <p:nvPr/>
        </p:nvSpPr>
        <p:spPr bwMode="auto">
          <a:xfrm rot="171545" flipH="1">
            <a:off x="5291276" y="1214247"/>
            <a:ext cx="1001426" cy="593350"/>
          </a:xfrm>
          <a:custGeom>
            <a:avLst/>
            <a:gdLst>
              <a:gd name="T0" fmla="*/ 0 w 20906"/>
              <a:gd name="T1" fmla="*/ 0 h 13771"/>
              <a:gd name="T2" fmla="*/ 0 w 20906"/>
              <a:gd name="T3" fmla="*/ 0 h 13771"/>
              <a:gd name="T4" fmla="*/ 0 w 20906"/>
              <a:gd name="T5" fmla="*/ 0 h 13771"/>
              <a:gd name="T6" fmla="*/ 0 60000 65536"/>
              <a:gd name="T7" fmla="*/ 0 60000 65536"/>
              <a:gd name="T8" fmla="*/ 0 60000 65536"/>
              <a:gd name="connsiteX0" fmla="*/ 16640 w 20906"/>
              <a:gd name="connsiteY0" fmla="*/ 0 h 13771"/>
              <a:gd name="connsiteX1" fmla="*/ 20906 w 20906"/>
              <a:gd name="connsiteY1" fmla="*/ 8339 h 13771"/>
              <a:gd name="connsiteX0" fmla="*/ 17377 w 20906"/>
              <a:gd name="connsiteY0" fmla="*/ 547 h 13771"/>
              <a:gd name="connsiteX1" fmla="*/ 20906 w 20906"/>
              <a:gd name="connsiteY1" fmla="*/ 8339 h 13771"/>
              <a:gd name="connsiteX2" fmla="*/ 0 w 20906"/>
              <a:gd name="connsiteY2" fmla="*/ 13771 h 13771"/>
              <a:gd name="connsiteX3" fmla="*/ 17377 w 20906"/>
              <a:gd name="connsiteY3" fmla="*/ 547 h 13771"/>
              <a:gd name="connsiteX0" fmla="*/ 16640 w 20906"/>
              <a:gd name="connsiteY0" fmla="*/ 0 h 13771"/>
              <a:gd name="connsiteX1" fmla="*/ 20906 w 20906"/>
              <a:gd name="connsiteY1" fmla="*/ 8339 h 13771"/>
              <a:gd name="connsiteX0" fmla="*/ 17624 w 20906"/>
              <a:gd name="connsiteY0" fmla="*/ 961 h 13771"/>
              <a:gd name="connsiteX1" fmla="*/ 20906 w 20906"/>
              <a:gd name="connsiteY1" fmla="*/ 8339 h 13771"/>
              <a:gd name="connsiteX2" fmla="*/ 0 w 20906"/>
              <a:gd name="connsiteY2" fmla="*/ 13771 h 13771"/>
              <a:gd name="connsiteX3" fmla="*/ 17624 w 20906"/>
              <a:gd name="connsiteY3" fmla="*/ 961 h 13771"/>
              <a:gd name="connsiteX0" fmla="*/ 13560 w 20906"/>
              <a:gd name="connsiteY0" fmla="*/ 0 h 14995"/>
              <a:gd name="connsiteX1" fmla="*/ 20906 w 20906"/>
              <a:gd name="connsiteY1" fmla="*/ 9563 h 14995"/>
              <a:gd name="connsiteX0" fmla="*/ 17624 w 20906"/>
              <a:gd name="connsiteY0" fmla="*/ 2185 h 14995"/>
              <a:gd name="connsiteX1" fmla="*/ 20906 w 20906"/>
              <a:gd name="connsiteY1" fmla="*/ 9563 h 14995"/>
              <a:gd name="connsiteX2" fmla="*/ 0 w 20906"/>
              <a:gd name="connsiteY2" fmla="*/ 14995 h 14995"/>
              <a:gd name="connsiteX3" fmla="*/ 17624 w 20906"/>
              <a:gd name="connsiteY3" fmla="*/ 2185 h 14995"/>
              <a:gd name="connsiteX0" fmla="*/ 13560 w 20906"/>
              <a:gd name="connsiteY0" fmla="*/ 0 h 14995"/>
              <a:gd name="connsiteX1" fmla="*/ 20906 w 20906"/>
              <a:gd name="connsiteY1" fmla="*/ 9563 h 14995"/>
              <a:gd name="connsiteX0" fmla="*/ 17624 w 20906"/>
              <a:gd name="connsiteY0" fmla="*/ 2185 h 14995"/>
              <a:gd name="connsiteX1" fmla="*/ 20906 w 20906"/>
              <a:gd name="connsiteY1" fmla="*/ 9563 h 14995"/>
              <a:gd name="connsiteX2" fmla="*/ 0 w 20906"/>
              <a:gd name="connsiteY2" fmla="*/ 14995 h 14995"/>
              <a:gd name="connsiteX3" fmla="*/ 17624 w 20906"/>
              <a:gd name="connsiteY3" fmla="*/ 2185 h 14995"/>
              <a:gd name="connsiteX0" fmla="*/ 13560 w 20906"/>
              <a:gd name="connsiteY0" fmla="*/ 0 h 14995"/>
              <a:gd name="connsiteX1" fmla="*/ 20906 w 20906"/>
              <a:gd name="connsiteY1" fmla="*/ 9563 h 14995"/>
              <a:gd name="connsiteX0" fmla="*/ 18684 w 20906"/>
              <a:gd name="connsiteY0" fmla="*/ 3709 h 14995"/>
              <a:gd name="connsiteX1" fmla="*/ 20906 w 20906"/>
              <a:gd name="connsiteY1" fmla="*/ 9563 h 14995"/>
              <a:gd name="connsiteX2" fmla="*/ 0 w 20906"/>
              <a:gd name="connsiteY2" fmla="*/ 14995 h 14995"/>
              <a:gd name="connsiteX3" fmla="*/ 18684 w 20906"/>
              <a:gd name="connsiteY3" fmla="*/ 3709 h 14995"/>
              <a:gd name="connsiteX0" fmla="*/ 17440 w 20906"/>
              <a:gd name="connsiteY0" fmla="*/ 0 h 12394"/>
              <a:gd name="connsiteX1" fmla="*/ 20906 w 20906"/>
              <a:gd name="connsiteY1" fmla="*/ 6962 h 12394"/>
              <a:gd name="connsiteX0" fmla="*/ 18684 w 20906"/>
              <a:gd name="connsiteY0" fmla="*/ 1108 h 12394"/>
              <a:gd name="connsiteX1" fmla="*/ 20906 w 20906"/>
              <a:gd name="connsiteY1" fmla="*/ 6962 h 12394"/>
              <a:gd name="connsiteX2" fmla="*/ 0 w 20906"/>
              <a:gd name="connsiteY2" fmla="*/ 12394 h 12394"/>
              <a:gd name="connsiteX3" fmla="*/ 18684 w 20906"/>
              <a:gd name="connsiteY3" fmla="*/ 1108 h 12394"/>
              <a:gd name="connsiteX0" fmla="*/ 17440 w 20906"/>
              <a:gd name="connsiteY0" fmla="*/ 0 h 12394"/>
              <a:gd name="connsiteX1" fmla="*/ 20906 w 20906"/>
              <a:gd name="connsiteY1" fmla="*/ 6962 h 12394"/>
              <a:gd name="connsiteX0" fmla="*/ 18684 w 20906"/>
              <a:gd name="connsiteY0" fmla="*/ 1108 h 12394"/>
              <a:gd name="connsiteX1" fmla="*/ 20906 w 20906"/>
              <a:gd name="connsiteY1" fmla="*/ 6962 h 12394"/>
              <a:gd name="connsiteX2" fmla="*/ 0 w 20906"/>
              <a:gd name="connsiteY2" fmla="*/ 12394 h 12394"/>
              <a:gd name="connsiteX3" fmla="*/ 18684 w 20906"/>
              <a:gd name="connsiteY3" fmla="*/ 1108 h 12394"/>
              <a:gd name="connsiteX0" fmla="*/ 17440 w 20906"/>
              <a:gd name="connsiteY0" fmla="*/ 0 h 12394"/>
              <a:gd name="connsiteX1" fmla="*/ 20906 w 20906"/>
              <a:gd name="connsiteY1" fmla="*/ 6962 h 12394"/>
              <a:gd name="connsiteX0" fmla="*/ 18471 w 20906"/>
              <a:gd name="connsiteY0" fmla="*/ 1365 h 12394"/>
              <a:gd name="connsiteX1" fmla="*/ 20906 w 20906"/>
              <a:gd name="connsiteY1" fmla="*/ 6962 h 12394"/>
              <a:gd name="connsiteX2" fmla="*/ 0 w 20906"/>
              <a:gd name="connsiteY2" fmla="*/ 12394 h 12394"/>
              <a:gd name="connsiteX3" fmla="*/ 18471 w 20906"/>
              <a:gd name="connsiteY3" fmla="*/ 1365 h 12394"/>
              <a:gd name="connsiteX0" fmla="*/ 17440 w 20906"/>
              <a:gd name="connsiteY0" fmla="*/ 0 h 12394"/>
              <a:gd name="connsiteX1" fmla="*/ 20906 w 20906"/>
              <a:gd name="connsiteY1" fmla="*/ 6962 h 12394"/>
              <a:gd name="connsiteX0" fmla="*/ 18471 w 20906"/>
              <a:gd name="connsiteY0" fmla="*/ 1365 h 12394"/>
              <a:gd name="connsiteX1" fmla="*/ 20906 w 20906"/>
              <a:gd name="connsiteY1" fmla="*/ 6962 h 12394"/>
              <a:gd name="connsiteX2" fmla="*/ 0 w 20906"/>
              <a:gd name="connsiteY2" fmla="*/ 12394 h 12394"/>
              <a:gd name="connsiteX3" fmla="*/ 18471 w 20906"/>
              <a:gd name="connsiteY3" fmla="*/ 1365 h 12394"/>
              <a:gd name="connsiteX0" fmla="*/ 17440 w 20906"/>
              <a:gd name="connsiteY0" fmla="*/ 0 h 12394"/>
              <a:gd name="connsiteX1" fmla="*/ 20906 w 20906"/>
              <a:gd name="connsiteY1" fmla="*/ 6962 h 12394"/>
              <a:gd name="connsiteX0" fmla="*/ 18471 w 20906"/>
              <a:gd name="connsiteY0" fmla="*/ 1365 h 12394"/>
              <a:gd name="connsiteX1" fmla="*/ 20906 w 20906"/>
              <a:gd name="connsiteY1" fmla="*/ 6962 h 12394"/>
              <a:gd name="connsiteX2" fmla="*/ 0 w 20906"/>
              <a:gd name="connsiteY2" fmla="*/ 12394 h 12394"/>
              <a:gd name="connsiteX3" fmla="*/ 18471 w 20906"/>
              <a:gd name="connsiteY3" fmla="*/ 1365 h 12394"/>
              <a:gd name="connsiteX0" fmla="*/ 17440 w 20906"/>
              <a:gd name="connsiteY0" fmla="*/ 0 h 12394"/>
              <a:gd name="connsiteX1" fmla="*/ 20906 w 20906"/>
              <a:gd name="connsiteY1" fmla="*/ 6962 h 12394"/>
              <a:gd name="connsiteX0" fmla="*/ 18471 w 20906"/>
              <a:gd name="connsiteY0" fmla="*/ 1365 h 12394"/>
              <a:gd name="connsiteX1" fmla="*/ 20906 w 20906"/>
              <a:gd name="connsiteY1" fmla="*/ 6962 h 12394"/>
              <a:gd name="connsiteX2" fmla="*/ 0 w 20906"/>
              <a:gd name="connsiteY2" fmla="*/ 12394 h 12394"/>
              <a:gd name="connsiteX3" fmla="*/ 18471 w 20906"/>
              <a:gd name="connsiteY3" fmla="*/ 1365 h 12394"/>
            </a:gdLst>
            <a:ahLst/>
            <a:cxnLst>
              <a:cxn ang="0">
                <a:pos x="connsiteX0" y="connsiteY0"/>
              </a:cxn>
              <a:cxn ang="0">
                <a:pos x="connsiteX1" y="connsiteY1"/>
              </a:cxn>
              <a:cxn ang="0">
                <a:pos x="connsiteX2" y="connsiteY2"/>
              </a:cxn>
              <a:cxn ang="0">
                <a:pos x="connsiteX3" y="connsiteY3"/>
              </a:cxn>
            </a:cxnLst>
            <a:rect l="l" t="t" r="r" b="b"/>
            <a:pathLst>
              <a:path w="20906" h="12394" fill="none" extrusionOk="0">
                <a:moveTo>
                  <a:pt x="17440" y="0"/>
                </a:moveTo>
                <a:cubicBezTo>
                  <a:pt x="19495" y="2971"/>
                  <a:pt x="20111" y="3904"/>
                  <a:pt x="20906" y="6962"/>
                </a:cubicBezTo>
              </a:path>
              <a:path w="20906" h="12394" stroke="0" extrusionOk="0">
                <a:moveTo>
                  <a:pt x="18471" y="1365"/>
                </a:moveTo>
                <a:cubicBezTo>
                  <a:pt x="19876" y="3969"/>
                  <a:pt x="20111" y="3904"/>
                  <a:pt x="20906" y="6962"/>
                </a:cubicBezTo>
                <a:lnTo>
                  <a:pt x="0" y="12394"/>
                </a:lnTo>
                <a:cubicBezTo>
                  <a:pt x="6157" y="8971"/>
                  <a:pt x="12511" y="4864"/>
                  <a:pt x="18471" y="1365"/>
                </a:cubicBez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141" name="Connecteur droit avec flèche 140"/>
          <p:cNvCxnSpPr/>
          <p:nvPr/>
        </p:nvCxnSpPr>
        <p:spPr>
          <a:xfrm flipH="1">
            <a:off x="5411591" y="1249373"/>
            <a:ext cx="936522" cy="1013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2" name="ZoneTexte 141"/>
          <p:cNvSpPr txBox="1"/>
          <p:nvPr/>
        </p:nvSpPr>
        <p:spPr>
          <a:xfrm>
            <a:off x="6394955" y="983423"/>
            <a:ext cx="1604700" cy="646331"/>
          </a:xfrm>
          <a:prstGeom prst="rect">
            <a:avLst/>
          </a:prstGeom>
          <a:noFill/>
        </p:spPr>
        <p:txBody>
          <a:bodyPr wrap="square" rtlCol="0">
            <a:spAutoFit/>
          </a:bodyPr>
          <a:lstStyle/>
          <a:p>
            <a:pPr algn="ctr"/>
            <a:r>
              <a:rPr lang="fr-FR" dirty="0" smtClean="0"/>
              <a:t>Sans rondelle concave</a:t>
            </a:r>
            <a:endParaRPr lang="fr-FR" dirty="0"/>
          </a:p>
        </p:txBody>
      </p:sp>
    </p:spTree>
    <p:extLst>
      <p:ext uri="{BB962C8B-B14F-4D97-AF65-F5344CB8AC3E}">
        <p14:creationId xmlns:p14="http://schemas.microsoft.com/office/powerpoint/2010/main" val="290511164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Forme libre 59"/>
          <p:cNvSpPr/>
          <p:nvPr/>
        </p:nvSpPr>
        <p:spPr>
          <a:xfrm flipV="1">
            <a:off x="3451481" y="4665030"/>
            <a:ext cx="1292553" cy="1196117"/>
          </a:xfrm>
          <a:custGeom>
            <a:avLst/>
            <a:gdLst>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080358 h 1311399"/>
              <a:gd name="connsiteX8" fmla="*/ 657327 w 1220285"/>
              <a:gd name="connsiteY8" fmla="*/ 1080358 h 1311399"/>
              <a:gd name="connsiteX9" fmla="*/ 777728 w 1220285"/>
              <a:gd name="connsiteY9" fmla="*/ 1311399 h 1311399"/>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113016 h 1311399"/>
              <a:gd name="connsiteX8" fmla="*/ 657327 w 1220285"/>
              <a:gd name="connsiteY8" fmla="*/ 1080358 h 1311399"/>
              <a:gd name="connsiteX9" fmla="*/ 777728 w 1220285"/>
              <a:gd name="connsiteY9" fmla="*/ 1311399 h 1311399"/>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113016 h 1311399"/>
              <a:gd name="connsiteX8" fmla="*/ 680187 w 1220285"/>
              <a:gd name="connsiteY8" fmla="*/ 1119547 h 1311399"/>
              <a:gd name="connsiteX9" fmla="*/ 777728 w 1220285"/>
              <a:gd name="connsiteY9" fmla="*/ 1311399 h 1311399"/>
              <a:gd name="connsiteX0" fmla="*/ 1220285 w 1220285"/>
              <a:gd name="connsiteY0" fmla="*/ 1301637 h 1301637"/>
              <a:gd name="connsiteX1" fmla="*/ 1220285 w 1220285"/>
              <a:gd name="connsiteY1" fmla="*/ 0 h 1301637"/>
              <a:gd name="connsiteX2" fmla="*/ 383983 w 1220285"/>
              <a:gd name="connsiteY2" fmla="*/ 0 h 1301637"/>
              <a:gd name="connsiteX3" fmla="*/ 383983 w 1220285"/>
              <a:gd name="connsiteY3" fmla="*/ 419778 h 1301637"/>
              <a:gd name="connsiteX4" fmla="*/ 0 w 1220285"/>
              <a:gd name="connsiteY4" fmla="*/ 419778 h 1301637"/>
              <a:gd name="connsiteX5" fmla="*/ 0 w 1220285"/>
              <a:gd name="connsiteY5" fmla="*/ 732170 h 1301637"/>
              <a:gd name="connsiteX6" fmla="*/ 91115 w 1220285"/>
              <a:gd name="connsiteY6" fmla="*/ 732170 h 1301637"/>
              <a:gd name="connsiteX7" fmla="*/ 91115 w 1220285"/>
              <a:gd name="connsiteY7" fmla="*/ 1113016 h 1301637"/>
              <a:gd name="connsiteX8" fmla="*/ 680187 w 1220285"/>
              <a:gd name="connsiteY8" fmla="*/ 1119547 h 1301637"/>
              <a:gd name="connsiteX9" fmla="*/ 722707 w 1220285"/>
              <a:gd name="connsiteY9" fmla="*/ 1196117 h 1301637"/>
              <a:gd name="connsiteX0" fmla="*/ 1215045 w 1220285"/>
              <a:gd name="connsiteY0" fmla="*/ 1188975 h 1196117"/>
              <a:gd name="connsiteX1" fmla="*/ 1220285 w 1220285"/>
              <a:gd name="connsiteY1" fmla="*/ 0 h 1196117"/>
              <a:gd name="connsiteX2" fmla="*/ 383983 w 1220285"/>
              <a:gd name="connsiteY2" fmla="*/ 0 h 1196117"/>
              <a:gd name="connsiteX3" fmla="*/ 383983 w 1220285"/>
              <a:gd name="connsiteY3" fmla="*/ 419778 h 1196117"/>
              <a:gd name="connsiteX4" fmla="*/ 0 w 1220285"/>
              <a:gd name="connsiteY4" fmla="*/ 419778 h 1196117"/>
              <a:gd name="connsiteX5" fmla="*/ 0 w 1220285"/>
              <a:gd name="connsiteY5" fmla="*/ 732170 h 1196117"/>
              <a:gd name="connsiteX6" fmla="*/ 91115 w 1220285"/>
              <a:gd name="connsiteY6" fmla="*/ 732170 h 1196117"/>
              <a:gd name="connsiteX7" fmla="*/ 91115 w 1220285"/>
              <a:gd name="connsiteY7" fmla="*/ 1113016 h 1196117"/>
              <a:gd name="connsiteX8" fmla="*/ 680187 w 1220285"/>
              <a:gd name="connsiteY8" fmla="*/ 1119547 h 1196117"/>
              <a:gd name="connsiteX9" fmla="*/ 722707 w 1220285"/>
              <a:gd name="connsiteY9" fmla="*/ 1196117 h 1196117"/>
              <a:gd name="connsiteX0" fmla="*/ 1745049 w 1750289"/>
              <a:gd name="connsiteY0" fmla="*/ 1188975 h 1196117"/>
              <a:gd name="connsiteX1" fmla="*/ 1750289 w 1750289"/>
              <a:gd name="connsiteY1" fmla="*/ 0 h 1196117"/>
              <a:gd name="connsiteX2" fmla="*/ 913987 w 1750289"/>
              <a:gd name="connsiteY2" fmla="*/ 0 h 1196117"/>
              <a:gd name="connsiteX3" fmla="*/ 913987 w 1750289"/>
              <a:gd name="connsiteY3" fmla="*/ 419778 h 1196117"/>
              <a:gd name="connsiteX4" fmla="*/ 0 w 1750289"/>
              <a:gd name="connsiteY4" fmla="*/ 419778 h 1196117"/>
              <a:gd name="connsiteX5" fmla="*/ 530004 w 1750289"/>
              <a:gd name="connsiteY5" fmla="*/ 732170 h 1196117"/>
              <a:gd name="connsiteX6" fmla="*/ 621119 w 1750289"/>
              <a:gd name="connsiteY6" fmla="*/ 732170 h 1196117"/>
              <a:gd name="connsiteX7" fmla="*/ 621119 w 1750289"/>
              <a:gd name="connsiteY7" fmla="*/ 1113016 h 1196117"/>
              <a:gd name="connsiteX8" fmla="*/ 1210191 w 1750289"/>
              <a:gd name="connsiteY8" fmla="*/ 1119547 h 1196117"/>
              <a:gd name="connsiteX9" fmla="*/ 1252711 w 1750289"/>
              <a:gd name="connsiteY9" fmla="*/ 1196117 h 1196117"/>
              <a:gd name="connsiteX0" fmla="*/ 1745049 w 1750289"/>
              <a:gd name="connsiteY0" fmla="*/ 1188975 h 1196117"/>
              <a:gd name="connsiteX1" fmla="*/ 1750289 w 1750289"/>
              <a:gd name="connsiteY1" fmla="*/ 0 h 1196117"/>
              <a:gd name="connsiteX2" fmla="*/ 913987 w 1750289"/>
              <a:gd name="connsiteY2" fmla="*/ 0 h 1196117"/>
              <a:gd name="connsiteX3" fmla="*/ 913987 w 1750289"/>
              <a:gd name="connsiteY3" fmla="*/ 419778 h 1196117"/>
              <a:gd name="connsiteX4" fmla="*/ 0 w 1750289"/>
              <a:gd name="connsiteY4" fmla="*/ 419778 h 1196117"/>
              <a:gd name="connsiteX5" fmla="*/ 37857 w 1750289"/>
              <a:gd name="connsiteY5" fmla="*/ 732170 h 1196117"/>
              <a:gd name="connsiteX6" fmla="*/ 621119 w 1750289"/>
              <a:gd name="connsiteY6" fmla="*/ 732170 h 1196117"/>
              <a:gd name="connsiteX7" fmla="*/ 621119 w 1750289"/>
              <a:gd name="connsiteY7" fmla="*/ 1113016 h 1196117"/>
              <a:gd name="connsiteX8" fmla="*/ 1210191 w 1750289"/>
              <a:gd name="connsiteY8" fmla="*/ 1119547 h 1196117"/>
              <a:gd name="connsiteX9" fmla="*/ 1252711 w 1750289"/>
              <a:gd name="connsiteY9" fmla="*/ 1196117 h 1196117"/>
              <a:gd name="connsiteX0" fmla="*/ 1707192 w 1712432"/>
              <a:gd name="connsiteY0" fmla="*/ 1188975 h 1196117"/>
              <a:gd name="connsiteX1" fmla="*/ 1712432 w 1712432"/>
              <a:gd name="connsiteY1" fmla="*/ 0 h 1196117"/>
              <a:gd name="connsiteX2" fmla="*/ 876130 w 1712432"/>
              <a:gd name="connsiteY2" fmla="*/ 0 h 1196117"/>
              <a:gd name="connsiteX3" fmla="*/ 876130 w 1712432"/>
              <a:gd name="connsiteY3" fmla="*/ 419778 h 1196117"/>
              <a:gd name="connsiteX4" fmla="*/ 12620 w 1712432"/>
              <a:gd name="connsiteY4" fmla="*/ 419778 h 1196117"/>
              <a:gd name="connsiteX5" fmla="*/ 0 w 1712432"/>
              <a:gd name="connsiteY5" fmla="*/ 732170 h 1196117"/>
              <a:gd name="connsiteX6" fmla="*/ 583262 w 1712432"/>
              <a:gd name="connsiteY6" fmla="*/ 732170 h 1196117"/>
              <a:gd name="connsiteX7" fmla="*/ 583262 w 1712432"/>
              <a:gd name="connsiteY7" fmla="*/ 1113016 h 1196117"/>
              <a:gd name="connsiteX8" fmla="*/ 1172334 w 1712432"/>
              <a:gd name="connsiteY8" fmla="*/ 1119547 h 1196117"/>
              <a:gd name="connsiteX9" fmla="*/ 1214854 w 1712432"/>
              <a:gd name="connsiteY9" fmla="*/ 1196117 h 119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432" h="1196117">
                <a:moveTo>
                  <a:pt x="1707192" y="1188975"/>
                </a:moveTo>
                <a:cubicBezTo>
                  <a:pt x="1708939" y="792650"/>
                  <a:pt x="1710685" y="396325"/>
                  <a:pt x="1712432" y="0"/>
                </a:cubicBezTo>
                <a:lnTo>
                  <a:pt x="876130" y="0"/>
                </a:lnTo>
                <a:lnTo>
                  <a:pt x="876130" y="419778"/>
                </a:lnTo>
                <a:lnTo>
                  <a:pt x="12620" y="419778"/>
                </a:lnTo>
                <a:lnTo>
                  <a:pt x="0" y="732170"/>
                </a:lnTo>
                <a:lnTo>
                  <a:pt x="583262" y="732170"/>
                </a:lnTo>
                <a:lnTo>
                  <a:pt x="583262" y="1113016"/>
                </a:lnTo>
                <a:lnTo>
                  <a:pt x="1172334" y="1119547"/>
                </a:lnTo>
                <a:lnTo>
                  <a:pt x="1214854" y="1196117"/>
                </a:lnTo>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1" name="Connecteur droit 40"/>
          <p:cNvCxnSpPr>
            <a:stCxn id="31" idx="3"/>
          </p:cNvCxnSpPr>
          <p:nvPr/>
        </p:nvCxnSpPr>
        <p:spPr>
          <a:xfrm>
            <a:off x="4976779" y="3292991"/>
            <a:ext cx="1" cy="279535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Forme libre 30"/>
          <p:cNvSpPr/>
          <p:nvPr/>
        </p:nvSpPr>
        <p:spPr>
          <a:xfrm>
            <a:off x="3281367" y="2919850"/>
            <a:ext cx="1695412" cy="996409"/>
          </a:xfrm>
          <a:custGeom>
            <a:avLst/>
            <a:gdLst>
              <a:gd name="connsiteX0" fmla="*/ 0 w 1082518"/>
              <a:gd name="connsiteY0" fmla="*/ 996409 h 996409"/>
              <a:gd name="connsiteX1" fmla="*/ 0 w 1082518"/>
              <a:gd name="connsiteY1" fmla="*/ 0 h 996409"/>
              <a:gd name="connsiteX2" fmla="*/ 1082518 w 1082518"/>
              <a:gd name="connsiteY2" fmla="*/ 0 h 996409"/>
              <a:gd name="connsiteX3" fmla="*/ 1082518 w 1082518"/>
              <a:gd name="connsiteY3" fmla="*/ 373141 h 996409"/>
              <a:gd name="connsiteX4" fmla="*/ 537159 w 1082518"/>
              <a:gd name="connsiteY4" fmla="*/ 373141 h 996409"/>
              <a:gd name="connsiteX5" fmla="*/ 537159 w 1082518"/>
              <a:gd name="connsiteY5" fmla="*/ 992309 h 996409"/>
              <a:gd name="connsiteX6" fmla="*/ 0 w 1082518"/>
              <a:gd name="connsiteY6" fmla="*/ 996409 h 99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518" h="996409">
                <a:moveTo>
                  <a:pt x="0" y="996409"/>
                </a:moveTo>
                <a:lnTo>
                  <a:pt x="0" y="0"/>
                </a:lnTo>
                <a:lnTo>
                  <a:pt x="1082518" y="0"/>
                </a:lnTo>
                <a:lnTo>
                  <a:pt x="1082518" y="373141"/>
                </a:lnTo>
                <a:lnTo>
                  <a:pt x="537159" y="373141"/>
                </a:lnTo>
                <a:lnTo>
                  <a:pt x="537159" y="992309"/>
                </a:lnTo>
                <a:lnTo>
                  <a:pt x="0" y="996409"/>
                </a:lnTo>
                <a:close/>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Forme libre 9"/>
          <p:cNvSpPr/>
          <p:nvPr/>
        </p:nvSpPr>
        <p:spPr>
          <a:xfrm>
            <a:off x="3449858" y="3495951"/>
            <a:ext cx="1292553" cy="1196117"/>
          </a:xfrm>
          <a:custGeom>
            <a:avLst/>
            <a:gdLst>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080358 h 1311399"/>
              <a:gd name="connsiteX8" fmla="*/ 657327 w 1220285"/>
              <a:gd name="connsiteY8" fmla="*/ 1080358 h 1311399"/>
              <a:gd name="connsiteX9" fmla="*/ 777728 w 1220285"/>
              <a:gd name="connsiteY9" fmla="*/ 1311399 h 1311399"/>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113016 h 1311399"/>
              <a:gd name="connsiteX8" fmla="*/ 657327 w 1220285"/>
              <a:gd name="connsiteY8" fmla="*/ 1080358 h 1311399"/>
              <a:gd name="connsiteX9" fmla="*/ 777728 w 1220285"/>
              <a:gd name="connsiteY9" fmla="*/ 1311399 h 1311399"/>
              <a:gd name="connsiteX0" fmla="*/ 1220285 w 1220285"/>
              <a:gd name="connsiteY0" fmla="*/ 1301637 h 1311399"/>
              <a:gd name="connsiteX1" fmla="*/ 1220285 w 1220285"/>
              <a:gd name="connsiteY1" fmla="*/ 0 h 1311399"/>
              <a:gd name="connsiteX2" fmla="*/ 383983 w 1220285"/>
              <a:gd name="connsiteY2" fmla="*/ 0 h 1311399"/>
              <a:gd name="connsiteX3" fmla="*/ 383983 w 1220285"/>
              <a:gd name="connsiteY3" fmla="*/ 419778 h 1311399"/>
              <a:gd name="connsiteX4" fmla="*/ 0 w 1220285"/>
              <a:gd name="connsiteY4" fmla="*/ 419778 h 1311399"/>
              <a:gd name="connsiteX5" fmla="*/ 0 w 1220285"/>
              <a:gd name="connsiteY5" fmla="*/ 732170 h 1311399"/>
              <a:gd name="connsiteX6" fmla="*/ 91115 w 1220285"/>
              <a:gd name="connsiteY6" fmla="*/ 732170 h 1311399"/>
              <a:gd name="connsiteX7" fmla="*/ 91115 w 1220285"/>
              <a:gd name="connsiteY7" fmla="*/ 1113016 h 1311399"/>
              <a:gd name="connsiteX8" fmla="*/ 680187 w 1220285"/>
              <a:gd name="connsiteY8" fmla="*/ 1119547 h 1311399"/>
              <a:gd name="connsiteX9" fmla="*/ 777728 w 1220285"/>
              <a:gd name="connsiteY9" fmla="*/ 1311399 h 1311399"/>
              <a:gd name="connsiteX0" fmla="*/ 1220285 w 1220285"/>
              <a:gd name="connsiteY0" fmla="*/ 1301637 h 1301637"/>
              <a:gd name="connsiteX1" fmla="*/ 1220285 w 1220285"/>
              <a:gd name="connsiteY1" fmla="*/ 0 h 1301637"/>
              <a:gd name="connsiteX2" fmla="*/ 383983 w 1220285"/>
              <a:gd name="connsiteY2" fmla="*/ 0 h 1301637"/>
              <a:gd name="connsiteX3" fmla="*/ 383983 w 1220285"/>
              <a:gd name="connsiteY3" fmla="*/ 419778 h 1301637"/>
              <a:gd name="connsiteX4" fmla="*/ 0 w 1220285"/>
              <a:gd name="connsiteY4" fmla="*/ 419778 h 1301637"/>
              <a:gd name="connsiteX5" fmla="*/ 0 w 1220285"/>
              <a:gd name="connsiteY5" fmla="*/ 732170 h 1301637"/>
              <a:gd name="connsiteX6" fmla="*/ 91115 w 1220285"/>
              <a:gd name="connsiteY6" fmla="*/ 732170 h 1301637"/>
              <a:gd name="connsiteX7" fmla="*/ 91115 w 1220285"/>
              <a:gd name="connsiteY7" fmla="*/ 1113016 h 1301637"/>
              <a:gd name="connsiteX8" fmla="*/ 680187 w 1220285"/>
              <a:gd name="connsiteY8" fmla="*/ 1119547 h 1301637"/>
              <a:gd name="connsiteX9" fmla="*/ 722707 w 1220285"/>
              <a:gd name="connsiteY9" fmla="*/ 1196117 h 1301637"/>
              <a:gd name="connsiteX0" fmla="*/ 1215045 w 1220285"/>
              <a:gd name="connsiteY0" fmla="*/ 1188975 h 1196117"/>
              <a:gd name="connsiteX1" fmla="*/ 1220285 w 1220285"/>
              <a:gd name="connsiteY1" fmla="*/ 0 h 1196117"/>
              <a:gd name="connsiteX2" fmla="*/ 383983 w 1220285"/>
              <a:gd name="connsiteY2" fmla="*/ 0 h 1196117"/>
              <a:gd name="connsiteX3" fmla="*/ 383983 w 1220285"/>
              <a:gd name="connsiteY3" fmla="*/ 419778 h 1196117"/>
              <a:gd name="connsiteX4" fmla="*/ 0 w 1220285"/>
              <a:gd name="connsiteY4" fmla="*/ 419778 h 1196117"/>
              <a:gd name="connsiteX5" fmla="*/ 0 w 1220285"/>
              <a:gd name="connsiteY5" fmla="*/ 732170 h 1196117"/>
              <a:gd name="connsiteX6" fmla="*/ 91115 w 1220285"/>
              <a:gd name="connsiteY6" fmla="*/ 732170 h 1196117"/>
              <a:gd name="connsiteX7" fmla="*/ 91115 w 1220285"/>
              <a:gd name="connsiteY7" fmla="*/ 1113016 h 1196117"/>
              <a:gd name="connsiteX8" fmla="*/ 680187 w 1220285"/>
              <a:gd name="connsiteY8" fmla="*/ 1119547 h 1196117"/>
              <a:gd name="connsiteX9" fmla="*/ 722707 w 1220285"/>
              <a:gd name="connsiteY9" fmla="*/ 1196117 h 1196117"/>
              <a:gd name="connsiteX0" fmla="*/ 1745049 w 1750289"/>
              <a:gd name="connsiteY0" fmla="*/ 1188975 h 1196117"/>
              <a:gd name="connsiteX1" fmla="*/ 1750289 w 1750289"/>
              <a:gd name="connsiteY1" fmla="*/ 0 h 1196117"/>
              <a:gd name="connsiteX2" fmla="*/ 913987 w 1750289"/>
              <a:gd name="connsiteY2" fmla="*/ 0 h 1196117"/>
              <a:gd name="connsiteX3" fmla="*/ 913987 w 1750289"/>
              <a:gd name="connsiteY3" fmla="*/ 419778 h 1196117"/>
              <a:gd name="connsiteX4" fmla="*/ 0 w 1750289"/>
              <a:gd name="connsiteY4" fmla="*/ 419778 h 1196117"/>
              <a:gd name="connsiteX5" fmla="*/ 530004 w 1750289"/>
              <a:gd name="connsiteY5" fmla="*/ 732170 h 1196117"/>
              <a:gd name="connsiteX6" fmla="*/ 621119 w 1750289"/>
              <a:gd name="connsiteY6" fmla="*/ 732170 h 1196117"/>
              <a:gd name="connsiteX7" fmla="*/ 621119 w 1750289"/>
              <a:gd name="connsiteY7" fmla="*/ 1113016 h 1196117"/>
              <a:gd name="connsiteX8" fmla="*/ 1210191 w 1750289"/>
              <a:gd name="connsiteY8" fmla="*/ 1119547 h 1196117"/>
              <a:gd name="connsiteX9" fmla="*/ 1252711 w 1750289"/>
              <a:gd name="connsiteY9" fmla="*/ 1196117 h 1196117"/>
              <a:gd name="connsiteX0" fmla="*/ 1745049 w 1750289"/>
              <a:gd name="connsiteY0" fmla="*/ 1188975 h 1196117"/>
              <a:gd name="connsiteX1" fmla="*/ 1750289 w 1750289"/>
              <a:gd name="connsiteY1" fmla="*/ 0 h 1196117"/>
              <a:gd name="connsiteX2" fmla="*/ 913987 w 1750289"/>
              <a:gd name="connsiteY2" fmla="*/ 0 h 1196117"/>
              <a:gd name="connsiteX3" fmla="*/ 913987 w 1750289"/>
              <a:gd name="connsiteY3" fmla="*/ 419778 h 1196117"/>
              <a:gd name="connsiteX4" fmla="*/ 0 w 1750289"/>
              <a:gd name="connsiteY4" fmla="*/ 419778 h 1196117"/>
              <a:gd name="connsiteX5" fmla="*/ 37857 w 1750289"/>
              <a:gd name="connsiteY5" fmla="*/ 732170 h 1196117"/>
              <a:gd name="connsiteX6" fmla="*/ 621119 w 1750289"/>
              <a:gd name="connsiteY6" fmla="*/ 732170 h 1196117"/>
              <a:gd name="connsiteX7" fmla="*/ 621119 w 1750289"/>
              <a:gd name="connsiteY7" fmla="*/ 1113016 h 1196117"/>
              <a:gd name="connsiteX8" fmla="*/ 1210191 w 1750289"/>
              <a:gd name="connsiteY8" fmla="*/ 1119547 h 1196117"/>
              <a:gd name="connsiteX9" fmla="*/ 1252711 w 1750289"/>
              <a:gd name="connsiteY9" fmla="*/ 1196117 h 1196117"/>
              <a:gd name="connsiteX0" fmla="*/ 1707192 w 1712432"/>
              <a:gd name="connsiteY0" fmla="*/ 1188975 h 1196117"/>
              <a:gd name="connsiteX1" fmla="*/ 1712432 w 1712432"/>
              <a:gd name="connsiteY1" fmla="*/ 0 h 1196117"/>
              <a:gd name="connsiteX2" fmla="*/ 876130 w 1712432"/>
              <a:gd name="connsiteY2" fmla="*/ 0 h 1196117"/>
              <a:gd name="connsiteX3" fmla="*/ 876130 w 1712432"/>
              <a:gd name="connsiteY3" fmla="*/ 419778 h 1196117"/>
              <a:gd name="connsiteX4" fmla="*/ 12620 w 1712432"/>
              <a:gd name="connsiteY4" fmla="*/ 419778 h 1196117"/>
              <a:gd name="connsiteX5" fmla="*/ 0 w 1712432"/>
              <a:gd name="connsiteY5" fmla="*/ 732170 h 1196117"/>
              <a:gd name="connsiteX6" fmla="*/ 583262 w 1712432"/>
              <a:gd name="connsiteY6" fmla="*/ 732170 h 1196117"/>
              <a:gd name="connsiteX7" fmla="*/ 583262 w 1712432"/>
              <a:gd name="connsiteY7" fmla="*/ 1113016 h 1196117"/>
              <a:gd name="connsiteX8" fmla="*/ 1172334 w 1712432"/>
              <a:gd name="connsiteY8" fmla="*/ 1119547 h 1196117"/>
              <a:gd name="connsiteX9" fmla="*/ 1214854 w 1712432"/>
              <a:gd name="connsiteY9" fmla="*/ 1196117 h 119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432" h="1196117">
                <a:moveTo>
                  <a:pt x="1707192" y="1188975"/>
                </a:moveTo>
                <a:cubicBezTo>
                  <a:pt x="1708939" y="792650"/>
                  <a:pt x="1710685" y="396325"/>
                  <a:pt x="1712432" y="0"/>
                </a:cubicBezTo>
                <a:lnTo>
                  <a:pt x="876130" y="0"/>
                </a:lnTo>
                <a:lnTo>
                  <a:pt x="876130" y="419778"/>
                </a:lnTo>
                <a:lnTo>
                  <a:pt x="12620" y="419778"/>
                </a:lnTo>
                <a:lnTo>
                  <a:pt x="0" y="732170"/>
                </a:lnTo>
                <a:lnTo>
                  <a:pt x="583262" y="732170"/>
                </a:lnTo>
                <a:lnTo>
                  <a:pt x="583262" y="1113016"/>
                </a:lnTo>
                <a:lnTo>
                  <a:pt x="1172334" y="1119547"/>
                </a:lnTo>
                <a:lnTo>
                  <a:pt x="1214854" y="1196117"/>
                </a:lnTo>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p:cNvSpPr txBox="1"/>
          <p:nvPr/>
        </p:nvSpPr>
        <p:spPr>
          <a:xfrm>
            <a:off x="210860" y="74924"/>
            <a:ext cx="7182607"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REFERENCE EN ORIENTATION SEULEMENT &gt;&lt;</a:t>
            </a:r>
            <a:endParaRPr lang="fr-FR" sz="2400" b="1" dirty="0">
              <a:latin typeface="Arial" panose="020B0604020202020204" pitchFamily="34" charset="0"/>
              <a:cs typeface="Arial" panose="020B0604020202020204" pitchFamily="34" charset="0"/>
            </a:endParaRPr>
          </a:p>
        </p:txBody>
      </p:sp>
      <p:sp>
        <p:nvSpPr>
          <p:cNvPr id="5" name="Rectangle 4"/>
          <p:cNvSpPr/>
          <p:nvPr/>
        </p:nvSpPr>
        <p:spPr>
          <a:xfrm>
            <a:off x="3344325" y="3917005"/>
            <a:ext cx="101600" cy="298337"/>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 name="Groupe 10"/>
          <p:cNvGrpSpPr/>
          <p:nvPr/>
        </p:nvGrpSpPr>
        <p:grpSpPr>
          <a:xfrm rot="16200000">
            <a:off x="3498476" y="4132412"/>
            <a:ext cx="495337" cy="1088516"/>
            <a:chOff x="2201863" y="3141663"/>
            <a:chExt cx="914400" cy="1701800"/>
          </a:xfrm>
        </p:grpSpPr>
        <p:sp>
          <p:nvSpPr>
            <p:cNvPr id="12" name="Freeform 253"/>
            <p:cNvSpPr>
              <a:spLocks/>
            </p:cNvSpPr>
            <p:nvPr/>
          </p:nvSpPr>
          <p:spPr bwMode="auto">
            <a:xfrm>
              <a:off x="2425700" y="3673475"/>
              <a:ext cx="463550" cy="1169988"/>
            </a:xfrm>
            <a:custGeom>
              <a:avLst/>
              <a:gdLst>
                <a:gd name="T0" fmla="*/ 2147483647 w 292"/>
                <a:gd name="T1" fmla="*/ 0 h 737"/>
                <a:gd name="T2" fmla="*/ 0 w 292"/>
                <a:gd name="T3" fmla="*/ 2147483647 h 737"/>
                <a:gd name="T4" fmla="*/ 2147483647 w 292"/>
                <a:gd name="T5" fmla="*/ 2147483647 h 737"/>
                <a:gd name="T6" fmla="*/ 2147483647 w 292"/>
                <a:gd name="T7" fmla="*/ 2147483647 h 737"/>
                <a:gd name="T8" fmla="*/ 2147483647 w 292"/>
                <a:gd name="T9" fmla="*/ 2147483647 h 737"/>
                <a:gd name="T10" fmla="*/ 2147483647 w 292"/>
                <a:gd name="T11" fmla="*/ 0 h 7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2" h="737">
                  <a:moveTo>
                    <a:pt x="3" y="0"/>
                  </a:moveTo>
                  <a:lnTo>
                    <a:pt x="0" y="692"/>
                  </a:lnTo>
                  <a:lnTo>
                    <a:pt x="52" y="736"/>
                  </a:lnTo>
                  <a:lnTo>
                    <a:pt x="249" y="737"/>
                  </a:lnTo>
                  <a:lnTo>
                    <a:pt x="292" y="694"/>
                  </a:lnTo>
                  <a:lnTo>
                    <a:pt x="291" y="0"/>
                  </a:lnTo>
                </a:path>
              </a:pathLst>
            </a:custGeom>
            <a:solidFill>
              <a:schemeClr val="bg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3" name="Group 254"/>
            <p:cNvGrpSpPr>
              <a:grpSpLocks/>
            </p:cNvGrpSpPr>
            <p:nvPr/>
          </p:nvGrpSpPr>
          <p:grpSpPr bwMode="auto">
            <a:xfrm>
              <a:off x="2511425" y="3714750"/>
              <a:ext cx="295275" cy="1128713"/>
              <a:chOff x="4134" y="577"/>
              <a:chExt cx="186" cy="1343"/>
            </a:xfrm>
          </p:grpSpPr>
          <p:sp>
            <p:nvSpPr>
              <p:cNvPr id="14" name="Line 255"/>
              <p:cNvSpPr>
                <a:spLocks noChangeShapeType="1"/>
              </p:cNvSpPr>
              <p:nvPr/>
            </p:nvSpPr>
            <p:spPr bwMode="auto">
              <a:xfrm>
                <a:off x="4134" y="577"/>
                <a:ext cx="0" cy="13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5" name="Line 256"/>
              <p:cNvSpPr>
                <a:spLocks noChangeShapeType="1"/>
              </p:cNvSpPr>
              <p:nvPr/>
            </p:nvSpPr>
            <p:spPr bwMode="auto">
              <a:xfrm>
                <a:off x="4320" y="577"/>
                <a:ext cx="0" cy="134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sp>
          <p:nvSpPr>
            <p:cNvPr id="16" name="Line 257"/>
            <p:cNvSpPr>
              <a:spLocks noChangeShapeType="1"/>
            </p:cNvSpPr>
            <p:nvPr/>
          </p:nvSpPr>
          <p:spPr bwMode="auto">
            <a:xfrm>
              <a:off x="2430463" y="3714750"/>
              <a:ext cx="457200"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 name="Line 258"/>
            <p:cNvSpPr>
              <a:spLocks noChangeShapeType="1"/>
            </p:cNvSpPr>
            <p:nvPr/>
          </p:nvSpPr>
          <p:spPr bwMode="auto">
            <a:xfrm>
              <a:off x="2430463" y="4772025"/>
              <a:ext cx="4572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8" name="Rectangle 259"/>
            <p:cNvSpPr>
              <a:spLocks noChangeArrowheads="1"/>
            </p:cNvSpPr>
            <p:nvPr/>
          </p:nvSpPr>
          <p:spPr bwMode="auto">
            <a:xfrm>
              <a:off x="2201863" y="3141663"/>
              <a:ext cx="914400" cy="533400"/>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fr-FR" altLang="fr-FR" sz="2400"/>
            </a:p>
          </p:txBody>
        </p:sp>
      </p:grpSp>
      <p:cxnSp>
        <p:nvCxnSpPr>
          <p:cNvPr id="9" name="Connecteur droit 8"/>
          <p:cNvCxnSpPr/>
          <p:nvPr/>
        </p:nvCxnSpPr>
        <p:spPr>
          <a:xfrm>
            <a:off x="2753481" y="4676670"/>
            <a:ext cx="2203021" cy="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3339995" y="5156728"/>
            <a:ext cx="101600" cy="298337"/>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268" name="Connecteur droit 11267"/>
          <p:cNvCxnSpPr/>
          <p:nvPr/>
        </p:nvCxnSpPr>
        <p:spPr>
          <a:xfrm>
            <a:off x="3217325" y="2480006"/>
            <a:ext cx="0" cy="1214433"/>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70" name="Connecteur droit 11269"/>
          <p:cNvCxnSpPr/>
          <p:nvPr/>
        </p:nvCxnSpPr>
        <p:spPr>
          <a:xfrm flipV="1">
            <a:off x="3302360" y="2624464"/>
            <a:ext cx="232465" cy="2898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72" name="Connecteur droit 11271"/>
          <p:cNvCxnSpPr/>
          <p:nvPr/>
        </p:nvCxnSpPr>
        <p:spPr>
          <a:xfrm flipV="1">
            <a:off x="3534825" y="2507915"/>
            <a:ext cx="0" cy="19367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74" name="Connecteur droit 11273"/>
          <p:cNvCxnSpPr/>
          <p:nvPr/>
        </p:nvCxnSpPr>
        <p:spPr>
          <a:xfrm>
            <a:off x="3201886" y="2630145"/>
            <a:ext cx="335154" cy="0"/>
          </a:xfrm>
          <a:prstGeom prst="line">
            <a:avLst/>
          </a:prstGeom>
          <a:ln w="31750" cmpd="dbl">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90" name="ZoneTexte 11289"/>
          <p:cNvSpPr txBox="1"/>
          <p:nvPr/>
        </p:nvSpPr>
        <p:spPr>
          <a:xfrm>
            <a:off x="3032313" y="2174135"/>
            <a:ext cx="835485" cy="369332"/>
          </a:xfrm>
          <a:prstGeom prst="rect">
            <a:avLst/>
          </a:prstGeom>
          <a:noFill/>
        </p:spPr>
        <p:txBody>
          <a:bodyPr wrap="none" rtlCol="0">
            <a:spAutoFit/>
          </a:bodyPr>
          <a:lstStyle/>
          <a:p>
            <a:r>
              <a:rPr lang="fr-FR" dirty="0" smtClean="0"/>
              <a:t>J =0,03</a:t>
            </a:r>
            <a:endParaRPr lang="fr-FR" dirty="0"/>
          </a:p>
        </p:txBody>
      </p:sp>
      <p:sp>
        <p:nvSpPr>
          <p:cNvPr id="11292" name="ZoneTexte 11291"/>
          <p:cNvSpPr txBox="1"/>
          <p:nvPr/>
        </p:nvSpPr>
        <p:spPr>
          <a:xfrm>
            <a:off x="1797220" y="4189027"/>
            <a:ext cx="941941" cy="369332"/>
          </a:xfrm>
          <a:prstGeom prst="rect">
            <a:avLst/>
          </a:prstGeom>
          <a:noFill/>
        </p:spPr>
        <p:txBody>
          <a:bodyPr wrap="square" rtlCol="0">
            <a:spAutoFit/>
          </a:bodyPr>
          <a:lstStyle/>
          <a:p>
            <a:r>
              <a:rPr lang="fr-FR" dirty="0" smtClean="0"/>
              <a:t>Cale</a:t>
            </a:r>
            <a:endParaRPr lang="fr-FR" dirty="0"/>
          </a:p>
        </p:txBody>
      </p:sp>
      <p:sp>
        <p:nvSpPr>
          <p:cNvPr id="11295" name="ZoneTexte 11294"/>
          <p:cNvSpPr txBox="1"/>
          <p:nvPr/>
        </p:nvSpPr>
        <p:spPr>
          <a:xfrm>
            <a:off x="1756761" y="6050439"/>
            <a:ext cx="1632857" cy="646331"/>
          </a:xfrm>
          <a:prstGeom prst="rect">
            <a:avLst/>
          </a:prstGeom>
          <a:noFill/>
        </p:spPr>
        <p:txBody>
          <a:bodyPr wrap="square" rtlCol="0">
            <a:spAutoFit/>
          </a:bodyPr>
          <a:lstStyle/>
          <a:p>
            <a:r>
              <a:rPr lang="fr-FR" dirty="0" smtClean="0"/>
              <a:t>Plan primaire orientant</a:t>
            </a:r>
            <a:endParaRPr lang="fr-FR" dirty="0"/>
          </a:p>
        </p:txBody>
      </p:sp>
      <p:sp>
        <p:nvSpPr>
          <p:cNvPr id="71" name="ZoneTexte 70"/>
          <p:cNvSpPr txBox="1"/>
          <p:nvPr/>
        </p:nvSpPr>
        <p:spPr>
          <a:xfrm>
            <a:off x="5234583" y="5214816"/>
            <a:ext cx="1632857" cy="646331"/>
          </a:xfrm>
          <a:prstGeom prst="rect">
            <a:avLst/>
          </a:prstGeom>
          <a:noFill/>
        </p:spPr>
        <p:txBody>
          <a:bodyPr wrap="square" rtlCol="0">
            <a:spAutoFit/>
          </a:bodyPr>
          <a:lstStyle/>
          <a:p>
            <a:r>
              <a:rPr lang="fr-FR" dirty="0" smtClean="0"/>
              <a:t>Centrage secondaire</a:t>
            </a:r>
            <a:endParaRPr lang="fr-FR" dirty="0"/>
          </a:p>
        </p:txBody>
      </p:sp>
      <p:grpSp>
        <p:nvGrpSpPr>
          <p:cNvPr id="38" name="Groupe 37"/>
          <p:cNvGrpSpPr/>
          <p:nvPr/>
        </p:nvGrpSpPr>
        <p:grpSpPr>
          <a:xfrm>
            <a:off x="2861476" y="1812089"/>
            <a:ext cx="2081983" cy="1746446"/>
            <a:chOff x="416993" y="1624552"/>
            <a:chExt cx="1503744" cy="1852400"/>
          </a:xfrm>
        </p:grpSpPr>
        <p:cxnSp>
          <p:nvCxnSpPr>
            <p:cNvPr id="47" name="Connecteur droit 46"/>
            <p:cNvCxnSpPr/>
            <p:nvPr/>
          </p:nvCxnSpPr>
          <p:spPr>
            <a:xfrm>
              <a:off x="431799" y="2013238"/>
              <a:ext cx="1488938" cy="0"/>
            </a:xfrm>
            <a:prstGeom prst="line">
              <a:avLst/>
            </a:prstGeom>
            <a:ln w="31750" cmpd="dbl">
              <a:tailEnd type="triangle"/>
            </a:ln>
          </p:spPr>
          <p:style>
            <a:lnRef idx="1">
              <a:schemeClr val="accent1"/>
            </a:lnRef>
            <a:fillRef idx="0">
              <a:schemeClr val="accent1"/>
            </a:fillRef>
            <a:effectRef idx="0">
              <a:schemeClr val="accent1"/>
            </a:effectRef>
            <a:fontRef idx="minor">
              <a:schemeClr val="tx1"/>
            </a:fontRef>
          </p:style>
        </p:cxnSp>
        <p:cxnSp>
          <p:nvCxnSpPr>
            <p:cNvPr id="51" name="Connecteur droit avec flèche 50"/>
            <p:cNvCxnSpPr/>
            <p:nvPr/>
          </p:nvCxnSpPr>
          <p:spPr>
            <a:xfrm>
              <a:off x="900506" y="2412872"/>
              <a:ext cx="1020231"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3" name="Connecteur droit avec flèche 52"/>
            <p:cNvCxnSpPr/>
            <p:nvPr/>
          </p:nvCxnSpPr>
          <p:spPr>
            <a:xfrm>
              <a:off x="420666" y="2683934"/>
              <a:ext cx="256838"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416993" y="1890917"/>
              <a:ext cx="0" cy="1586035"/>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a:off x="1920737" y="1955476"/>
              <a:ext cx="0" cy="1042093"/>
            </a:xfrm>
            <a:prstGeom prst="line">
              <a:avLst/>
            </a:prstGeom>
          </p:spPr>
          <p:style>
            <a:lnRef idx="1">
              <a:schemeClr val="accent1"/>
            </a:lnRef>
            <a:fillRef idx="0">
              <a:schemeClr val="accent1"/>
            </a:fillRef>
            <a:effectRef idx="0">
              <a:schemeClr val="accent1"/>
            </a:effectRef>
            <a:fontRef idx="minor">
              <a:schemeClr val="tx1"/>
            </a:fontRef>
          </p:style>
        </p:cxnSp>
        <p:sp>
          <p:nvSpPr>
            <p:cNvPr id="34" name="ZoneTexte 33"/>
            <p:cNvSpPr txBox="1"/>
            <p:nvPr/>
          </p:nvSpPr>
          <p:spPr>
            <a:xfrm>
              <a:off x="489275" y="1624552"/>
              <a:ext cx="780470" cy="369332"/>
            </a:xfrm>
            <a:prstGeom prst="rect">
              <a:avLst/>
            </a:prstGeom>
            <a:noFill/>
          </p:spPr>
          <p:txBody>
            <a:bodyPr wrap="none" rtlCol="0">
              <a:spAutoFit/>
            </a:bodyPr>
            <a:lstStyle/>
            <a:p>
              <a:r>
                <a:rPr lang="fr-FR" dirty="0" smtClean="0"/>
                <a:t>L maxi</a:t>
              </a:r>
              <a:endParaRPr lang="fr-FR" dirty="0"/>
            </a:p>
          </p:txBody>
        </p:sp>
      </p:grpSp>
      <p:sp>
        <p:nvSpPr>
          <p:cNvPr id="55" name="Forme libre 54"/>
          <p:cNvSpPr/>
          <p:nvPr/>
        </p:nvSpPr>
        <p:spPr>
          <a:xfrm flipV="1">
            <a:off x="3284280" y="5455063"/>
            <a:ext cx="1692500" cy="996409"/>
          </a:xfrm>
          <a:custGeom>
            <a:avLst/>
            <a:gdLst>
              <a:gd name="connsiteX0" fmla="*/ 0 w 1082518"/>
              <a:gd name="connsiteY0" fmla="*/ 996409 h 996409"/>
              <a:gd name="connsiteX1" fmla="*/ 0 w 1082518"/>
              <a:gd name="connsiteY1" fmla="*/ 0 h 996409"/>
              <a:gd name="connsiteX2" fmla="*/ 1082518 w 1082518"/>
              <a:gd name="connsiteY2" fmla="*/ 0 h 996409"/>
              <a:gd name="connsiteX3" fmla="*/ 1082518 w 1082518"/>
              <a:gd name="connsiteY3" fmla="*/ 373141 h 996409"/>
              <a:gd name="connsiteX4" fmla="*/ 537159 w 1082518"/>
              <a:gd name="connsiteY4" fmla="*/ 373141 h 996409"/>
              <a:gd name="connsiteX5" fmla="*/ 537159 w 1082518"/>
              <a:gd name="connsiteY5" fmla="*/ 992309 h 996409"/>
              <a:gd name="connsiteX6" fmla="*/ 0 w 1082518"/>
              <a:gd name="connsiteY6" fmla="*/ 996409 h 99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518" h="996409">
                <a:moveTo>
                  <a:pt x="0" y="996409"/>
                </a:moveTo>
                <a:lnTo>
                  <a:pt x="0" y="0"/>
                </a:lnTo>
                <a:lnTo>
                  <a:pt x="1082518" y="0"/>
                </a:lnTo>
                <a:lnTo>
                  <a:pt x="1082518" y="373141"/>
                </a:lnTo>
                <a:lnTo>
                  <a:pt x="537159" y="373141"/>
                </a:lnTo>
                <a:lnTo>
                  <a:pt x="537159" y="992309"/>
                </a:lnTo>
                <a:lnTo>
                  <a:pt x="0" y="996409"/>
                </a:lnTo>
                <a:close/>
              </a:path>
            </a:pathLst>
          </a:cu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808678" y="3022275"/>
            <a:ext cx="548035" cy="369332"/>
          </a:xfrm>
          <a:prstGeom prst="rect">
            <a:avLst/>
          </a:prstGeom>
          <a:noFill/>
        </p:spPr>
        <p:txBody>
          <a:bodyPr wrap="none" rtlCol="0">
            <a:spAutoFit/>
          </a:bodyPr>
          <a:lstStyle/>
          <a:p>
            <a:r>
              <a:rPr lang="fr-FR" dirty="0" smtClean="0"/>
              <a:t>Bâti</a:t>
            </a:r>
            <a:endParaRPr lang="fr-FR" dirty="0"/>
          </a:p>
        </p:txBody>
      </p:sp>
      <p:cxnSp>
        <p:nvCxnSpPr>
          <p:cNvPr id="8" name="Connecteur droit avec flèche 7"/>
          <p:cNvCxnSpPr/>
          <p:nvPr/>
        </p:nvCxnSpPr>
        <p:spPr>
          <a:xfrm>
            <a:off x="2563276" y="3271234"/>
            <a:ext cx="973764" cy="2175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8" name="ZoneTexte 67"/>
          <p:cNvSpPr txBox="1"/>
          <p:nvPr/>
        </p:nvSpPr>
        <p:spPr>
          <a:xfrm>
            <a:off x="1797654" y="3825332"/>
            <a:ext cx="976558" cy="369332"/>
          </a:xfrm>
          <a:prstGeom prst="rect">
            <a:avLst/>
          </a:prstGeom>
          <a:noFill/>
        </p:spPr>
        <p:txBody>
          <a:bodyPr wrap="square" rtlCol="0">
            <a:spAutoFit/>
          </a:bodyPr>
          <a:lstStyle/>
          <a:p>
            <a:r>
              <a:rPr lang="fr-FR" dirty="0"/>
              <a:t>E</a:t>
            </a:r>
            <a:r>
              <a:rPr lang="fr-FR" dirty="0" smtClean="0"/>
              <a:t>mbout</a:t>
            </a:r>
            <a:endParaRPr lang="fr-FR" dirty="0"/>
          </a:p>
        </p:txBody>
      </p:sp>
      <p:grpSp>
        <p:nvGrpSpPr>
          <p:cNvPr id="45" name="Groupe 44"/>
          <p:cNvGrpSpPr/>
          <p:nvPr/>
        </p:nvGrpSpPr>
        <p:grpSpPr>
          <a:xfrm>
            <a:off x="2861475" y="3495951"/>
            <a:ext cx="970038" cy="2361438"/>
            <a:chOff x="879224" y="3090615"/>
            <a:chExt cx="970038" cy="2361438"/>
          </a:xfrm>
        </p:grpSpPr>
        <p:sp>
          <p:nvSpPr>
            <p:cNvPr id="42" name="Forme libre 41"/>
            <p:cNvSpPr/>
            <p:nvPr/>
          </p:nvSpPr>
          <p:spPr>
            <a:xfrm>
              <a:off x="879224" y="3090615"/>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Forme libre 73"/>
            <p:cNvSpPr/>
            <p:nvPr/>
          </p:nvSpPr>
          <p:spPr>
            <a:xfrm flipV="1">
              <a:off x="879224" y="4423958"/>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44" name="Connecteur droit 43"/>
          <p:cNvCxnSpPr>
            <a:stCxn id="42" idx="9"/>
            <a:endCxn id="74" idx="9"/>
          </p:cNvCxnSpPr>
          <p:nvPr/>
        </p:nvCxnSpPr>
        <p:spPr>
          <a:xfrm>
            <a:off x="2871152" y="4390998"/>
            <a:ext cx="0" cy="5713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necteur droit avec flèche 69"/>
          <p:cNvCxnSpPr>
            <a:stCxn id="68" idx="3"/>
          </p:cNvCxnSpPr>
          <p:nvPr/>
        </p:nvCxnSpPr>
        <p:spPr>
          <a:xfrm flipV="1">
            <a:off x="2774212" y="3976222"/>
            <a:ext cx="350372" cy="3377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294" name="Connecteur droit avec flèche 11293"/>
          <p:cNvCxnSpPr/>
          <p:nvPr/>
        </p:nvCxnSpPr>
        <p:spPr>
          <a:xfrm flipV="1">
            <a:off x="2577543" y="5263088"/>
            <a:ext cx="724817" cy="78184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2" name="Connecteur droit avec flèche 71"/>
          <p:cNvCxnSpPr/>
          <p:nvPr/>
        </p:nvCxnSpPr>
        <p:spPr>
          <a:xfrm flipH="1" flipV="1">
            <a:off x="3790822" y="5107729"/>
            <a:ext cx="1443761" cy="41043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91" name="ZoneTexte 90"/>
          <p:cNvSpPr txBox="1"/>
          <p:nvPr/>
        </p:nvSpPr>
        <p:spPr>
          <a:xfrm>
            <a:off x="366221" y="1413661"/>
            <a:ext cx="7528618" cy="369332"/>
          </a:xfrm>
          <a:prstGeom prst="rect">
            <a:avLst/>
          </a:prstGeom>
          <a:noFill/>
        </p:spPr>
        <p:txBody>
          <a:bodyPr wrap="square" rtlCol="0">
            <a:spAutoFit/>
          </a:bodyPr>
          <a:lstStyle/>
          <a:p>
            <a:r>
              <a:rPr lang="fr-FR" dirty="0" smtClean="0"/>
              <a:t>Ex : La cale est rectifiée pour avoir un jeu axial J de 0,03</a:t>
            </a:r>
            <a:endParaRPr lang="fr-FR" dirty="0"/>
          </a:p>
        </p:txBody>
      </p:sp>
      <p:cxnSp>
        <p:nvCxnSpPr>
          <p:cNvPr id="92" name="Connecteur droit avec flèche 91"/>
          <p:cNvCxnSpPr/>
          <p:nvPr/>
        </p:nvCxnSpPr>
        <p:spPr>
          <a:xfrm flipH="1" flipV="1">
            <a:off x="4274058" y="3906399"/>
            <a:ext cx="860968" cy="28826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93" name="ZoneTexte 92"/>
          <p:cNvSpPr txBox="1"/>
          <p:nvPr/>
        </p:nvSpPr>
        <p:spPr>
          <a:xfrm>
            <a:off x="5142275" y="3966028"/>
            <a:ext cx="712246" cy="369332"/>
          </a:xfrm>
          <a:prstGeom prst="rect">
            <a:avLst/>
          </a:prstGeom>
          <a:noFill/>
        </p:spPr>
        <p:txBody>
          <a:bodyPr wrap="none" rtlCol="0">
            <a:spAutoFit/>
          </a:bodyPr>
          <a:lstStyle/>
          <a:p>
            <a:r>
              <a:rPr lang="fr-FR" dirty="0" smtClean="0"/>
              <a:t>Arbre</a:t>
            </a:r>
            <a:endParaRPr lang="fr-FR" dirty="0"/>
          </a:p>
        </p:txBody>
      </p:sp>
      <p:cxnSp>
        <p:nvCxnSpPr>
          <p:cNvPr id="54" name="Connecteur droit avec flèche 53"/>
          <p:cNvCxnSpPr>
            <a:endCxn id="5" idx="1"/>
          </p:cNvCxnSpPr>
          <p:nvPr/>
        </p:nvCxnSpPr>
        <p:spPr>
          <a:xfrm flipV="1">
            <a:off x="2351323" y="4066174"/>
            <a:ext cx="993002" cy="3075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9" name="ZoneTexte 18"/>
          <p:cNvSpPr txBox="1"/>
          <p:nvPr/>
        </p:nvSpPr>
        <p:spPr>
          <a:xfrm>
            <a:off x="366221" y="602873"/>
            <a:ext cx="8061683" cy="646331"/>
          </a:xfrm>
          <a:prstGeom prst="rect">
            <a:avLst/>
          </a:prstGeom>
          <a:solidFill>
            <a:srgbClr val="FFFF00"/>
          </a:solidFill>
        </p:spPr>
        <p:txBody>
          <a:bodyPr wrap="square" rtlCol="0">
            <a:spAutoFit/>
          </a:bodyPr>
          <a:lstStyle/>
          <a:p>
            <a:r>
              <a:rPr lang="fr-FR" b="1" dirty="0" smtClean="0"/>
              <a:t>Domaine d'emploi </a:t>
            </a:r>
            <a:r>
              <a:rPr lang="fr-FR" dirty="0" smtClean="0"/>
              <a:t>: dispositif de réglage placé sous les surfaces de mise en position pour positionner avec précision une surface de la pièce.</a:t>
            </a:r>
            <a:endParaRPr lang="fr-FR" dirty="0"/>
          </a:p>
        </p:txBody>
      </p:sp>
      <p:sp>
        <p:nvSpPr>
          <p:cNvPr id="27" name="ZoneTexte 26"/>
          <p:cNvSpPr txBox="1"/>
          <p:nvPr/>
        </p:nvSpPr>
        <p:spPr>
          <a:xfrm>
            <a:off x="5670011" y="2407440"/>
            <a:ext cx="3273963" cy="1200329"/>
          </a:xfrm>
          <a:prstGeom prst="rect">
            <a:avLst/>
          </a:prstGeom>
          <a:noFill/>
        </p:spPr>
        <p:txBody>
          <a:bodyPr wrap="square" rtlCol="0">
            <a:spAutoFit/>
          </a:bodyPr>
          <a:lstStyle/>
          <a:p>
            <a:r>
              <a:rPr lang="fr-FR" dirty="0" smtClean="0"/>
              <a:t>La chaîne de cote passe par le maillon jeu et comporte un maillon entre les surfaces B et C de l'embout</a:t>
            </a:r>
            <a:endParaRPr lang="fr-FR" dirty="0"/>
          </a:p>
        </p:txBody>
      </p:sp>
      <p:sp>
        <p:nvSpPr>
          <p:cNvPr id="32" name="ZoneTexte 31"/>
          <p:cNvSpPr txBox="1"/>
          <p:nvPr/>
        </p:nvSpPr>
        <p:spPr>
          <a:xfrm>
            <a:off x="1290500" y="5078422"/>
            <a:ext cx="309700" cy="369332"/>
          </a:xfrm>
          <a:prstGeom prst="rect">
            <a:avLst/>
          </a:prstGeom>
          <a:noFill/>
          <a:ln>
            <a:solidFill>
              <a:schemeClr val="tx1"/>
            </a:solidFill>
          </a:ln>
        </p:spPr>
        <p:txBody>
          <a:bodyPr wrap="none" rtlCol="0">
            <a:spAutoFit/>
          </a:bodyPr>
          <a:lstStyle/>
          <a:p>
            <a:r>
              <a:rPr lang="fr-FR" dirty="0" smtClean="0"/>
              <a:t>B</a:t>
            </a:r>
            <a:endParaRPr lang="fr-FR" dirty="0"/>
          </a:p>
        </p:txBody>
      </p:sp>
      <p:cxnSp>
        <p:nvCxnSpPr>
          <p:cNvPr id="37" name="Connecteur droit 36"/>
          <p:cNvCxnSpPr/>
          <p:nvPr/>
        </p:nvCxnSpPr>
        <p:spPr>
          <a:xfrm flipH="1" flipV="1">
            <a:off x="1605037" y="5263088"/>
            <a:ext cx="1617125" cy="29143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2" name="ZoneTexte 121"/>
          <p:cNvSpPr txBox="1"/>
          <p:nvPr/>
        </p:nvSpPr>
        <p:spPr>
          <a:xfrm>
            <a:off x="1288050" y="5515179"/>
            <a:ext cx="309700" cy="369332"/>
          </a:xfrm>
          <a:prstGeom prst="rect">
            <a:avLst/>
          </a:prstGeom>
          <a:noFill/>
          <a:ln>
            <a:solidFill>
              <a:schemeClr val="tx1"/>
            </a:solidFill>
          </a:ln>
        </p:spPr>
        <p:txBody>
          <a:bodyPr wrap="none" rtlCol="0">
            <a:spAutoFit/>
          </a:bodyPr>
          <a:lstStyle/>
          <a:p>
            <a:r>
              <a:rPr lang="fr-FR" dirty="0" smtClean="0"/>
              <a:t>C</a:t>
            </a:r>
            <a:endParaRPr lang="fr-FR" dirty="0"/>
          </a:p>
        </p:txBody>
      </p:sp>
      <p:cxnSp>
        <p:nvCxnSpPr>
          <p:cNvPr id="46" name="Connecteur droit 45"/>
          <p:cNvCxnSpPr/>
          <p:nvPr/>
        </p:nvCxnSpPr>
        <p:spPr>
          <a:xfrm flipV="1">
            <a:off x="1584099" y="5608172"/>
            <a:ext cx="1263725" cy="91673"/>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4" name="ZoneTexte 123"/>
          <p:cNvSpPr txBox="1"/>
          <p:nvPr/>
        </p:nvSpPr>
        <p:spPr>
          <a:xfrm>
            <a:off x="1285600" y="4571981"/>
            <a:ext cx="317716" cy="369332"/>
          </a:xfrm>
          <a:prstGeom prst="rect">
            <a:avLst/>
          </a:prstGeom>
          <a:noFill/>
          <a:ln>
            <a:solidFill>
              <a:schemeClr val="tx1"/>
            </a:solidFill>
          </a:ln>
        </p:spPr>
        <p:txBody>
          <a:bodyPr wrap="none" rtlCol="0">
            <a:spAutoFit/>
          </a:bodyPr>
          <a:lstStyle/>
          <a:p>
            <a:r>
              <a:rPr lang="fr-FR" dirty="0" smtClean="0"/>
              <a:t>A</a:t>
            </a:r>
            <a:endParaRPr lang="fr-FR" dirty="0"/>
          </a:p>
        </p:txBody>
      </p:sp>
      <p:cxnSp>
        <p:nvCxnSpPr>
          <p:cNvPr id="127" name="Connecteur droit 126"/>
          <p:cNvCxnSpPr/>
          <p:nvPr/>
        </p:nvCxnSpPr>
        <p:spPr>
          <a:xfrm flipH="1" flipV="1">
            <a:off x="1605038" y="4744362"/>
            <a:ext cx="1734957" cy="518726"/>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 name="ZoneTexte 1"/>
          <p:cNvSpPr txBox="1"/>
          <p:nvPr/>
        </p:nvSpPr>
        <p:spPr>
          <a:xfrm>
            <a:off x="4040946" y="2179045"/>
            <a:ext cx="306494" cy="369332"/>
          </a:xfrm>
          <a:prstGeom prst="rect">
            <a:avLst/>
          </a:prstGeom>
          <a:noFill/>
        </p:spPr>
        <p:txBody>
          <a:bodyPr wrap="none" rtlCol="0">
            <a:spAutoFit/>
          </a:bodyPr>
          <a:lstStyle/>
          <a:p>
            <a:r>
              <a:rPr lang="fr-FR" dirty="0" smtClean="0"/>
              <a:t>b</a:t>
            </a:r>
            <a:endParaRPr lang="fr-FR" dirty="0"/>
          </a:p>
        </p:txBody>
      </p:sp>
      <p:sp>
        <p:nvSpPr>
          <p:cNvPr id="57" name="ZoneTexte 56"/>
          <p:cNvSpPr txBox="1"/>
          <p:nvPr/>
        </p:nvSpPr>
        <p:spPr>
          <a:xfrm>
            <a:off x="2887790" y="2420084"/>
            <a:ext cx="306494" cy="369332"/>
          </a:xfrm>
          <a:prstGeom prst="rect">
            <a:avLst/>
          </a:prstGeom>
          <a:noFill/>
        </p:spPr>
        <p:txBody>
          <a:bodyPr wrap="none" rtlCol="0">
            <a:spAutoFit/>
          </a:bodyPr>
          <a:lstStyle/>
          <a:p>
            <a:r>
              <a:rPr lang="fr-FR" dirty="0" smtClean="0"/>
              <a:t>e</a:t>
            </a:r>
            <a:endParaRPr lang="fr-FR" dirty="0"/>
          </a:p>
        </p:txBody>
      </p:sp>
    </p:spTree>
    <p:extLst>
      <p:ext uri="{BB962C8B-B14F-4D97-AF65-F5344CB8AC3E}">
        <p14:creationId xmlns:p14="http://schemas.microsoft.com/office/powerpoint/2010/main" val="401164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19"/>
          <p:cNvSpPr txBox="1">
            <a:spLocks noChangeArrowheads="1"/>
          </p:cNvSpPr>
          <p:nvPr/>
        </p:nvSpPr>
        <p:spPr bwMode="auto">
          <a:xfrm>
            <a:off x="38303" y="3751345"/>
            <a:ext cx="91249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1600" b="1">
                <a:solidFill>
                  <a:srgbClr val="FF0000"/>
                </a:solidFill>
                <a:latin typeface="Arial" charset="0"/>
                <a:cs typeface="Arial" charset="0"/>
              </a:defRPr>
            </a:lvl1pPr>
            <a:lvl2pPr marL="742950" indent="-285750" eaLnBrk="0" hangingPunct="0">
              <a:defRPr sz="1600" b="1">
                <a:solidFill>
                  <a:srgbClr val="FF0000"/>
                </a:solidFill>
                <a:latin typeface="Arial" charset="0"/>
                <a:cs typeface="Arial" charset="0"/>
              </a:defRPr>
            </a:lvl2pPr>
            <a:lvl3pPr marL="1143000" indent="-228600" eaLnBrk="0" hangingPunct="0">
              <a:defRPr sz="1600" b="1">
                <a:solidFill>
                  <a:srgbClr val="FF0000"/>
                </a:solidFill>
                <a:latin typeface="Arial" charset="0"/>
                <a:cs typeface="Arial" charset="0"/>
              </a:defRPr>
            </a:lvl3pPr>
            <a:lvl4pPr marL="1600200" indent="-228600" eaLnBrk="0" hangingPunct="0">
              <a:defRPr sz="1600" b="1">
                <a:solidFill>
                  <a:srgbClr val="FF0000"/>
                </a:solidFill>
                <a:latin typeface="Arial" charset="0"/>
                <a:cs typeface="Arial" charset="0"/>
              </a:defRPr>
            </a:lvl4pPr>
            <a:lvl5pPr marL="2057400" indent="-228600" eaLnBrk="0" hangingPunct="0">
              <a:defRPr sz="1600" b="1">
                <a:solidFill>
                  <a:srgbClr val="FF0000"/>
                </a:solidFill>
                <a:latin typeface="Arial" charset="0"/>
                <a:cs typeface="Arial" charset="0"/>
              </a:defRPr>
            </a:lvl5pPr>
            <a:lvl6pPr marL="2514600" indent="-228600" eaLnBrk="0" fontAlgn="base" hangingPunct="0">
              <a:spcBef>
                <a:spcPct val="0"/>
              </a:spcBef>
              <a:spcAft>
                <a:spcPct val="0"/>
              </a:spcAft>
              <a:defRPr sz="1600" b="1">
                <a:solidFill>
                  <a:srgbClr val="FF0000"/>
                </a:solidFill>
                <a:latin typeface="Arial" charset="0"/>
                <a:cs typeface="Arial" charset="0"/>
              </a:defRPr>
            </a:lvl6pPr>
            <a:lvl7pPr marL="2971800" indent="-228600" eaLnBrk="0" fontAlgn="base" hangingPunct="0">
              <a:spcBef>
                <a:spcPct val="0"/>
              </a:spcBef>
              <a:spcAft>
                <a:spcPct val="0"/>
              </a:spcAft>
              <a:defRPr sz="1600" b="1">
                <a:solidFill>
                  <a:srgbClr val="FF0000"/>
                </a:solidFill>
                <a:latin typeface="Arial" charset="0"/>
                <a:cs typeface="Arial" charset="0"/>
              </a:defRPr>
            </a:lvl7pPr>
            <a:lvl8pPr marL="3429000" indent="-228600" eaLnBrk="0" fontAlgn="base" hangingPunct="0">
              <a:spcBef>
                <a:spcPct val="0"/>
              </a:spcBef>
              <a:spcAft>
                <a:spcPct val="0"/>
              </a:spcAft>
              <a:defRPr sz="1600" b="1">
                <a:solidFill>
                  <a:srgbClr val="FF0000"/>
                </a:solidFill>
                <a:latin typeface="Arial" charset="0"/>
                <a:cs typeface="Arial" charset="0"/>
              </a:defRPr>
            </a:lvl8pPr>
            <a:lvl9pPr marL="3886200" indent="-228600" eaLnBrk="0" fontAlgn="base" hangingPunct="0">
              <a:spcBef>
                <a:spcPct val="0"/>
              </a:spcBef>
              <a:spcAft>
                <a:spcPct val="0"/>
              </a:spcAft>
              <a:defRPr sz="1600" b="1">
                <a:solidFill>
                  <a:srgbClr val="FF0000"/>
                </a:solidFill>
                <a:latin typeface="Arial" charset="0"/>
                <a:cs typeface="Arial" charset="0"/>
              </a:defRPr>
            </a:lvl9pPr>
          </a:lstStyle>
          <a:p>
            <a:pPr marL="0" indent="0" eaLnBrk="1" hangingPunct="1">
              <a:defRPr/>
            </a:pPr>
            <a:r>
              <a:rPr lang="fr-FR" altLang="fr-FR" sz="1800" dirty="0" smtClean="0">
                <a:solidFill>
                  <a:schemeClr val="tx1"/>
                </a:solidFill>
              </a:rPr>
              <a:t>Références : </a:t>
            </a:r>
          </a:p>
          <a:p>
            <a:pPr marL="0" indent="0" eaLnBrk="1" hangingPunct="1">
              <a:defRPr/>
            </a:pPr>
            <a:r>
              <a:rPr lang="fr-FR" altLang="fr-FR" sz="1800" b="0" dirty="0" smtClean="0">
                <a:solidFill>
                  <a:srgbClr val="0070C0"/>
                </a:solidFill>
                <a:latin typeface="Comic Sans MS" pitchFamily="66" charset="0"/>
              </a:rPr>
              <a:t>Primaire : </a:t>
            </a:r>
            <a:r>
              <a:rPr lang="fr-FR" altLang="fr-FR" sz="1800" b="0" dirty="0">
                <a:solidFill>
                  <a:srgbClr val="0070C0"/>
                </a:solidFill>
                <a:latin typeface="Comic Sans MS" pitchFamily="66" charset="0"/>
              </a:rPr>
              <a:t>P</a:t>
            </a:r>
            <a:r>
              <a:rPr lang="fr-FR" altLang="fr-FR" sz="1800" b="0" dirty="0" smtClean="0">
                <a:solidFill>
                  <a:srgbClr val="0070C0"/>
                </a:solidFill>
                <a:latin typeface="Comic Sans MS" pitchFamily="66" charset="0"/>
              </a:rPr>
              <a:t>lan associé à la surface réelle A par le critère [GE] parallèle à la surface nominale A (décalé de </a:t>
            </a:r>
            <a:r>
              <a:rPr lang="fr-FR" altLang="fr-FR" sz="1800" b="0" dirty="0" smtClean="0">
                <a:solidFill>
                  <a:srgbClr val="0070C0"/>
                </a:solidFill>
                <a:latin typeface="Symbol" panose="05050102010706020507" pitchFamily="18" charset="2"/>
              </a:rPr>
              <a:t>d</a:t>
            </a:r>
            <a:r>
              <a:rPr lang="fr-FR" altLang="fr-FR" sz="1800" b="0" dirty="0" smtClean="0">
                <a:solidFill>
                  <a:srgbClr val="0070C0"/>
                </a:solidFill>
                <a:latin typeface="Comic Sans MS" pitchFamily="66" charset="0"/>
              </a:rPr>
              <a:t>) </a:t>
            </a:r>
          </a:p>
          <a:p>
            <a:pPr marL="0" indent="0" eaLnBrk="1" hangingPunct="1">
              <a:defRPr/>
            </a:pPr>
            <a:r>
              <a:rPr lang="fr-FR" altLang="fr-FR" sz="1800" b="0" dirty="0" smtClean="0">
                <a:solidFill>
                  <a:srgbClr val="0070C0"/>
                </a:solidFill>
                <a:latin typeface="Comic Sans MS" pitchFamily="66" charset="0"/>
              </a:rPr>
              <a:t>Secondaire : </a:t>
            </a:r>
            <a:r>
              <a:rPr lang="fr-FR" altLang="fr-FR" sz="1800" b="0" dirty="0">
                <a:solidFill>
                  <a:srgbClr val="0070C0"/>
                </a:solidFill>
                <a:latin typeface="Comic Sans MS" pitchFamily="66" charset="0"/>
              </a:rPr>
              <a:t>Plan </a:t>
            </a:r>
            <a:r>
              <a:rPr lang="fr-FR" altLang="fr-FR" sz="1800" b="0" dirty="0" smtClean="0">
                <a:solidFill>
                  <a:srgbClr val="0070C0"/>
                </a:solidFill>
                <a:latin typeface="Comic Sans MS" pitchFamily="66" charset="0"/>
              </a:rPr>
              <a:t>B, </a:t>
            </a:r>
            <a:r>
              <a:rPr lang="fr-FR" altLang="fr-FR" sz="1800" b="0" dirty="0">
                <a:solidFill>
                  <a:srgbClr val="0070C0"/>
                </a:solidFill>
                <a:latin typeface="Comic Sans MS" pitchFamily="66" charset="0"/>
              </a:rPr>
              <a:t>critère [GE] plan extérieur matière des moindres carrés </a:t>
            </a:r>
          </a:p>
          <a:p>
            <a:pPr marL="0" indent="0" eaLnBrk="1" hangingPunct="1">
              <a:defRPr/>
            </a:pPr>
            <a:r>
              <a:rPr lang="fr-FR" altLang="fr-FR" sz="1800" dirty="0" smtClean="0">
                <a:solidFill>
                  <a:schemeClr val="tx1"/>
                </a:solidFill>
              </a:rPr>
              <a:t>Nom du symbole : </a:t>
            </a:r>
            <a:r>
              <a:rPr lang="fr-FR" altLang="fr-FR" sz="1800" b="0" dirty="0" smtClean="0">
                <a:solidFill>
                  <a:srgbClr val="0070C0"/>
                </a:solidFill>
                <a:latin typeface="Comic Sans MS" pitchFamily="66" charset="0"/>
              </a:rPr>
              <a:t>Localisation</a:t>
            </a:r>
          </a:p>
          <a:p>
            <a:pPr marL="0" indent="0" eaLnBrk="1" hangingPunct="1">
              <a:defRPr/>
            </a:pPr>
            <a:r>
              <a:rPr lang="fr-FR" altLang="fr-FR" sz="1800" dirty="0" smtClean="0">
                <a:solidFill>
                  <a:schemeClr val="tx1"/>
                </a:solidFill>
              </a:rPr>
              <a:t>Surface nominale spécifiée : </a:t>
            </a:r>
            <a:r>
              <a:rPr lang="fr-FR" altLang="fr-FR" sz="1800" b="0" dirty="0" smtClean="0">
                <a:solidFill>
                  <a:srgbClr val="0070C0"/>
                </a:solidFill>
                <a:latin typeface="Comic Sans MS" pitchFamily="66" charset="0"/>
              </a:rPr>
              <a:t>Plan C</a:t>
            </a:r>
            <a:endParaRPr lang="fr-FR" altLang="fr-FR" sz="1800" b="0" dirty="0">
              <a:solidFill>
                <a:srgbClr val="0070C0"/>
              </a:solidFill>
              <a:latin typeface="Comic Sans MS" pitchFamily="66" charset="0"/>
            </a:endParaRPr>
          </a:p>
          <a:p>
            <a:pPr marL="0" indent="0" eaLnBrk="1" hangingPunct="1">
              <a:defRPr/>
            </a:pPr>
            <a:r>
              <a:rPr lang="fr-FR" altLang="fr-FR" sz="1800" dirty="0" smtClean="0">
                <a:solidFill>
                  <a:schemeClr val="tx1"/>
                </a:solidFill>
              </a:rPr>
              <a:t>Elément tolérancé : </a:t>
            </a:r>
            <a:r>
              <a:rPr lang="fr-FR" altLang="fr-FR" sz="1800" b="0" dirty="0" smtClean="0">
                <a:solidFill>
                  <a:srgbClr val="0070C0"/>
                </a:solidFill>
                <a:latin typeface="Comic Sans MS" pitchFamily="66" charset="0"/>
              </a:rPr>
              <a:t>Surface réelle (tous les points de la surface)</a:t>
            </a:r>
          </a:p>
          <a:p>
            <a:pPr marL="0" indent="0" eaLnBrk="1" hangingPunct="1">
              <a:defRPr/>
            </a:pPr>
            <a:r>
              <a:rPr lang="fr-FR" altLang="fr-FR" sz="1800" dirty="0" smtClean="0">
                <a:solidFill>
                  <a:schemeClr val="tx1"/>
                </a:solidFill>
              </a:rPr>
              <a:t>Zone de tolérance : </a:t>
            </a:r>
            <a:r>
              <a:rPr lang="fr-FR" altLang="fr-FR" sz="1800" b="0" dirty="0" smtClean="0">
                <a:solidFill>
                  <a:srgbClr val="0070C0"/>
                </a:solidFill>
                <a:latin typeface="Comic Sans MS" pitchFamily="66" charset="0"/>
              </a:rPr>
              <a:t>Zone entre 2 plans distants de </a:t>
            </a:r>
            <a:r>
              <a:rPr lang="fr-FR" altLang="fr-FR" sz="1800" b="0" dirty="0" smtClean="0">
                <a:solidFill>
                  <a:srgbClr val="0070C0"/>
                </a:solidFill>
                <a:latin typeface="Comic Sans MS" pitchFamily="66" charset="0"/>
                <a:sym typeface="Symbol"/>
              </a:rPr>
              <a:t>0,05, centrée sur le plan nominal</a:t>
            </a:r>
            <a:endParaRPr lang="fr-FR" altLang="fr-FR" sz="1800" b="0" dirty="0" smtClean="0">
              <a:solidFill>
                <a:srgbClr val="0070C0"/>
              </a:solidFill>
              <a:latin typeface="Comic Sans MS" pitchFamily="66" charset="0"/>
            </a:endParaRPr>
          </a:p>
          <a:p>
            <a:pPr marL="0" indent="0" eaLnBrk="1" hangingPunct="1">
              <a:defRPr/>
            </a:pPr>
            <a:r>
              <a:rPr lang="fr-FR" altLang="fr-FR" sz="1800" dirty="0" smtClean="0">
                <a:solidFill>
                  <a:schemeClr val="tx1"/>
                </a:solidFill>
              </a:rPr>
              <a:t>Validation : </a:t>
            </a:r>
            <a:r>
              <a:rPr lang="fr-FR" altLang="fr-FR" sz="1800" b="0" dirty="0" smtClean="0">
                <a:solidFill>
                  <a:srgbClr val="0070C0"/>
                </a:solidFill>
                <a:latin typeface="Comic Sans MS" pitchFamily="66" charset="0"/>
              </a:rPr>
              <a:t>La spécification est respectée si l'élément tolérancé</a:t>
            </a:r>
          </a:p>
          <a:p>
            <a:pPr eaLnBrk="1" hangingPunct="1">
              <a:defRPr/>
            </a:pPr>
            <a:r>
              <a:rPr lang="fr-FR" altLang="fr-FR" sz="1800" b="0" dirty="0" smtClean="0">
                <a:solidFill>
                  <a:srgbClr val="0070C0"/>
                </a:solidFill>
                <a:latin typeface="Comic Sans MS" pitchFamily="66" charset="0"/>
              </a:rPr>
              <a:t>est dans la zone de tolérance </a:t>
            </a:r>
          </a:p>
        </p:txBody>
      </p:sp>
      <p:sp>
        <p:nvSpPr>
          <p:cNvPr id="5" name="Forme libre 4"/>
          <p:cNvSpPr/>
          <p:nvPr/>
        </p:nvSpPr>
        <p:spPr>
          <a:xfrm flipV="1">
            <a:off x="4886158" y="2447464"/>
            <a:ext cx="1160155" cy="1028137"/>
          </a:xfrm>
          <a:custGeom>
            <a:avLst/>
            <a:gdLst>
              <a:gd name="connsiteX0" fmla="*/ 0 w 1246868"/>
              <a:gd name="connsiteY0" fmla="*/ 20125 h 1063288"/>
              <a:gd name="connsiteX1" fmla="*/ 161925 w 1246868"/>
              <a:gd name="connsiteY1" fmla="*/ 1075 h 1063288"/>
              <a:gd name="connsiteX2" fmla="*/ 285750 w 1246868"/>
              <a:gd name="connsiteY2" fmla="*/ 48700 h 1063288"/>
              <a:gd name="connsiteX3" fmla="*/ 466725 w 1246868"/>
              <a:gd name="connsiteY3" fmla="*/ 10600 h 1063288"/>
              <a:gd name="connsiteX4" fmla="*/ 523875 w 1246868"/>
              <a:gd name="connsiteY4" fmla="*/ 58225 h 1063288"/>
              <a:gd name="connsiteX5" fmla="*/ 495300 w 1246868"/>
              <a:gd name="connsiteY5" fmla="*/ 296350 h 1063288"/>
              <a:gd name="connsiteX6" fmla="*/ 552450 w 1246868"/>
              <a:gd name="connsiteY6" fmla="*/ 477325 h 1063288"/>
              <a:gd name="connsiteX7" fmla="*/ 695325 w 1246868"/>
              <a:gd name="connsiteY7" fmla="*/ 486850 h 1063288"/>
              <a:gd name="connsiteX8" fmla="*/ 695325 w 1246868"/>
              <a:gd name="connsiteY8" fmla="*/ 705925 h 1063288"/>
              <a:gd name="connsiteX9" fmla="*/ 704850 w 1246868"/>
              <a:gd name="connsiteY9" fmla="*/ 753550 h 1063288"/>
              <a:gd name="connsiteX10" fmla="*/ 904875 w 1246868"/>
              <a:gd name="connsiteY10" fmla="*/ 744025 h 1063288"/>
              <a:gd name="connsiteX11" fmla="*/ 1219200 w 1246868"/>
              <a:gd name="connsiteY11" fmla="*/ 763075 h 1063288"/>
              <a:gd name="connsiteX12" fmla="*/ 1219200 w 1246868"/>
              <a:gd name="connsiteY12" fmla="*/ 982150 h 1063288"/>
              <a:gd name="connsiteX13" fmla="*/ 1114425 w 1246868"/>
              <a:gd name="connsiteY13" fmla="*/ 1058350 h 1063288"/>
              <a:gd name="connsiteX14" fmla="*/ 952500 w 1246868"/>
              <a:gd name="connsiteY14" fmla="*/ 1039300 h 1063288"/>
              <a:gd name="connsiteX15" fmla="*/ 923925 w 1246868"/>
              <a:gd name="connsiteY15" fmla="*/ 905950 h 1063288"/>
              <a:gd name="connsiteX16" fmla="*/ 676275 w 1246868"/>
              <a:gd name="connsiteY16" fmla="*/ 896425 h 1063288"/>
              <a:gd name="connsiteX17" fmla="*/ 304800 w 1246868"/>
              <a:gd name="connsiteY17" fmla="*/ 896425 h 1063288"/>
              <a:gd name="connsiteX18" fmla="*/ 142875 w 1246868"/>
              <a:gd name="connsiteY18" fmla="*/ 867850 h 1063288"/>
              <a:gd name="connsiteX19" fmla="*/ 114300 w 1246868"/>
              <a:gd name="connsiteY19" fmla="*/ 582100 h 1063288"/>
              <a:gd name="connsiteX20" fmla="*/ 123825 w 1246868"/>
              <a:gd name="connsiteY20" fmla="*/ 334450 h 1063288"/>
              <a:gd name="connsiteX21" fmla="*/ 123825 w 1246868"/>
              <a:gd name="connsiteY21" fmla="*/ 163000 h 1063288"/>
              <a:gd name="connsiteX22" fmla="*/ 66675 w 1246868"/>
              <a:gd name="connsiteY22" fmla="*/ 29650 h 1063288"/>
              <a:gd name="connsiteX0" fmla="*/ 0 w 1246868"/>
              <a:gd name="connsiteY0" fmla="*/ 20125 h 1063288"/>
              <a:gd name="connsiteX1" fmla="*/ 161925 w 1246868"/>
              <a:gd name="connsiteY1" fmla="*/ 1075 h 1063288"/>
              <a:gd name="connsiteX2" fmla="*/ 285750 w 1246868"/>
              <a:gd name="connsiteY2" fmla="*/ 48700 h 1063288"/>
              <a:gd name="connsiteX3" fmla="*/ 466725 w 1246868"/>
              <a:gd name="connsiteY3" fmla="*/ 10600 h 1063288"/>
              <a:gd name="connsiteX4" fmla="*/ 523875 w 1246868"/>
              <a:gd name="connsiteY4" fmla="*/ 58225 h 1063288"/>
              <a:gd name="connsiteX5" fmla="*/ 495300 w 1246868"/>
              <a:gd name="connsiteY5" fmla="*/ 296350 h 1063288"/>
              <a:gd name="connsiteX6" fmla="*/ 552450 w 1246868"/>
              <a:gd name="connsiteY6" fmla="*/ 477325 h 1063288"/>
              <a:gd name="connsiteX7" fmla="*/ 695325 w 1246868"/>
              <a:gd name="connsiteY7" fmla="*/ 486850 h 1063288"/>
              <a:gd name="connsiteX8" fmla="*/ 695325 w 1246868"/>
              <a:gd name="connsiteY8" fmla="*/ 705925 h 1063288"/>
              <a:gd name="connsiteX9" fmla="*/ 704850 w 1246868"/>
              <a:gd name="connsiteY9" fmla="*/ 753550 h 1063288"/>
              <a:gd name="connsiteX10" fmla="*/ 904875 w 1246868"/>
              <a:gd name="connsiteY10" fmla="*/ 744025 h 1063288"/>
              <a:gd name="connsiteX11" fmla="*/ 1219200 w 1246868"/>
              <a:gd name="connsiteY11" fmla="*/ 763075 h 1063288"/>
              <a:gd name="connsiteX12" fmla="*/ 1219200 w 1246868"/>
              <a:gd name="connsiteY12" fmla="*/ 982150 h 1063288"/>
              <a:gd name="connsiteX13" fmla="*/ 1114425 w 1246868"/>
              <a:gd name="connsiteY13" fmla="*/ 1058350 h 1063288"/>
              <a:gd name="connsiteX14" fmla="*/ 952500 w 1246868"/>
              <a:gd name="connsiteY14" fmla="*/ 1039300 h 1063288"/>
              <a:gd name="connsiteX15" fmla="*/ 923925 w 1246868"/>
              <a:gd name="connsiteY15" fmla="*/ 905950 h 1063288"/>
              <a:gd name="connsiteX16" fmla="*/ 676275 w 1246868"/>
              <a:gd name="connsiteY16" fmla="*/ 896425 h 1063288"/>
              <a:gd name="connsiteX17" fmla="*/ 304800 w 1246868"/>
              <a:gd name="connsiteY17" fmla="*/ 896425 h 1063288"/>
              <a:gd name="connsiteX18" fmla="*/ 142875 w 1246868"/>
              <a:gd name="connsiteY18" fmla="*/ 867850 h 1063288"/>
              <a:gd name="connsiteX19" fmla="*/ 114300 w 1246868"/>
              <a:gd name="connsiteY19" fmla="*/ 582100 h 1063288"/>
              <a:gd name="connsiteX20" fmla="*/ 123825 w 1246868"/>
              <a:gd name="connsiteY20" fmla="*/ 334450 h 1063288"/>
              <a:gd name="connsiteX21" fmla="*/ 123825 w 1246868"/>
              <a:gd name="connsiteY21" fmla="*/ 163000 h 1063288"/>
              <a:gd name="connsiteX22" fmla="*/ 66675 w 1246868"/>
              <a:gd name="connsiteY22" fmla="*/ 29650 h 1063288"/>
              <a:gd name="connsiteX0" fmla="*/ 0 w 1250138"/>
              <a:gd name="connsiteY0" fmla="*/ 20125 h 1062366"/>
              <a:gd name="connsiteX1" fmla="*/ 161925 w 1250138"/>
              <a:gd name="connsiteY1" fmla="*/ 1075 h 1062366"/>
              <a:gd name="connsiteX2" fmla="*/ 285750 w 1250138"/>
              <a:gd name="connsiteY2" fmla="*/ 48700 h 1062366"/>
              <a:gd name="connsiteX3" fmla="*/ 466725 w 1250138"/>
              <a:gd name="connsiteY3" fmla="*/ 10600 h 1062366"/>
              <a:gd name="connsiteX4" fmla="*/ 523875 w 1250138"/>
              <a:gd name="connsiteY4" fmla="*/ 58225 h 1062366"/>
              <a:gd name="connsiteX5" fmla="*/ 495300 w 1250138"/>
              <a:gd name="connsiteY5" fmla="*/ 296350 h 1062366"/>
              <a:gd name="connsiteX6" fmla="*/ 552450 w 1250138"/>
              <a:gd name="connsiteY6" fmla="*/ 477325 h 1062366"/>
              <a:gd name="connsiteX7" fmla="*/ 695325 w 1250138"/>
              <a:gd name="connsiteY7" fmla="*/ 486850 h 1062366"/>
              <a:gd name="connsiteX8" fmla="*/ 695325 w 1250138"/>
              <a:gd name="connsiteY8" fmla="*/ 705925 h 1062366"/>
              <a:gd name="connsiteX9" fmla="*/ 704850 w 1250138"/>
              <a:gd name="connsiteY9" fmla="*/ 753550 h 1062366"/>
              <a:gd name="connsiteX10" fmla="*/ 904875 w 1250138"/>
              <a:gd name="connsiteY10" fmla="*/ 744025 h 1062366"/>
              <a:gd name="connsiteX11" fmla="*/ 1219200 w 1250138"/>
              <a:gd name="connsiteY11" fmla="*/ 763075 h 1062366"/>
              <a:gd name="connsiteX12" fmla="*/ 1226634 w 1250138"/>
              <a:gd name="connsiteY12" fmla="*/ 1030472 h 1062366"/>
              <a:gd name="connsiteX13" fmla="*/ 1114425 w 1250138"/>
              <a:gd name="connsiteY13" fmla="*/ 1058350 h 1062366"/>
              <a:gd name="connsiteX14" fmla="*/ 952500 w 1250138"/>
              <a:gd name="connsiteY14" fmla="*/ 1039300 h 1062366"/>
              <a:gd name="connsiteX15" fmla="*/ 923925 w 1250138"/>
              <a:gd name="connsiteY15" fmla="*/ 905950 h 1062366"/>
              <a:gd name="connsiteX16" fmla="*/ 676275 w 1250138"/>
              <a:gd name="connsiteY16" fmla="*/ 896425 h 1062366"/>
              <a:gd name="connsiteX17" fmla="*/ 304800 w 1250138"/>
              <a:gd name="connsiteY17" fmla="*/ 896425 h 1062366"/>
              <a:gd name="connsiteX18" fmla="*/ 142875 w 1250138"/>
              <a:gd name="connsiteY18" fmla="*/ 867850 h 1062366"/>
              <a:gd name="connsiteX19" fmla="*/ 114300 w 1250138"/>
              <a:gd name="connsiteY19" fmla="*/ 582100 h 1062366"/>
              <a:gd name="connsiteX20" fmla="*/ 123825 w 1250138"/>
              <a:gd name="connsiteY20" fmla="*/ 334450 h 1062366"/>
              <a:gd name="connsiteX21" fmla="*/ 123825 w 1250138"/>
              <a:gd name="connsiteY21" fmla="*/ 163000 h 1062366"/>
              <a:gd name="connsiteX22" fmla="*/ 66675 w 1250138"/>
              <a:gd name="connsiteY22" fmla="*/ 29650 h 1062366"/>
              <a:gd name="connsiteX0" fmla="*/ 0 w 1250138"/>
              <a:gd name="connsiteY0" fmla="*/ 20125 h 1059709"/>
              <a:gd name="connsiteX1" fmla="*/ 161925 w 1250138"/>
              <a:gd name="connsiteY1" fmla="*/ 1075 h 1059709"/>
              <a:gd name="connsiteX2" fmla="*/ 285750 w 1250138"/>
              <a:gd name="connsiteY2" fmla="*/ 48700 h 1059709"/>
              <a:gd name="connsiteX3" fmla="*/ 466725 w 1250138"/>
              <a:gd name="connsiteY3" fmla="*/ 10600 h 1059709"/>
              <a:gd name="connsiteX4" fmla="*/ 523875 w 1250138"/>
              <a:gd name="connsiteY4" fmla="*/ 58225 h 1059709"/>
              <a:gd name="connsiteX5" fmla="*/ 495300 w 1250138"/>
              <a:gd name="connsiteY5" fmla="*/ 296350 h 1059709"/>
              <a:gd name="connsiteX6" fmla="*/ 552450 w 1250138"/>
              <a:gd name="connsiteY6" fmla="*/ 477325 h 1059709"/>
              <a:gd name="connsiteX7" fmla="*/ 695325 w 1250138"/>
              <a:gd name="connsiteY7" fmla="*/ 486850 h 1059709"/>
              <a:gd name="connsiteX8" fmla="*/ 695325 w 1250138"/>
              <a:gd name="connsiteY8" fmla="*/ 705925 h 1059709"/>
              <a:gd name="connsiteX9" fmla="*/ 704850 w 1250138"/>
              <a:gd name="connsiteY9" fmla="*/ 753550 h 1059709"/>
              <a:gd name="connsiteX10" fmla="*/ 904875 w 1250138"/>
              <a:gd name="connsiteY10" fmla="*/ 744025 h 1059709"/>
              <a:gd name="connsiteX11" fmla="*/ 1219200 w 1250138"/>
              <a:gd name="connsiteY11" fmla="*/ 763075 h 1059709"/>
              <a:gd name="connsiteX12" fmla="*/ 1226634 w 1250138"/>
              <a:gd name="connsiteY12" fmla="*/ 1030472 h 1059709"/>
              <a:gd name="connsiteX13" fmla="*/ 1114425 w 1250138"/>
              <a:gd name="connsiteY13" fmla="*/ 1058350 h 1059709"/>
              <a:gd name="connsiteX14" fmla="*/ 952500 w 1250138"/>
              <a:gd name="connsiteY14" fmla="*/ 1039300 h 1059709"/>
              <a:gd name="connsiteX15" fmla="*/ 923925 w 1250138"/>
              <a:gd name="connsiteY15" fmla="*/ 905950 h 1059709"/>
              <a:gd name="connsiteX16" fmla="*/ 676275 w 1250138"/>
              <a:gd name="connsiteY16" fmla="*/ 896425 h 1059709"/>
              <a:gd name="connsiteX17" fmla="*/ 304800 w 1250138"/>
              <a:gd name="connsiteY17" fmla="*/ 896425 h 1059709"/>
              <a:gd name="connsiteX18" fmla="*/ 142875 w 1250138"/>
              <a:gd name="connsiteY18" fmla="*/ 867850 h 1059709"/>
              <a:gd name="connsiteX19" fmla="*/ 114300 w 1250138"/>
              <a:gd name="connsiteY19" fmla="*/ 582100 h 1059709"/>
              <a:gd name="connsiteX20" fmla="*/ 123825 w 1250138"/>
              <a:gd name="connsiteY20" fmla="*/ 334450 h 1059709"/>
              <a:gd name="connsiteX21" fmla="*/ 123825 w 1250138"/>
              <a:gd name="connsiteY21" fmla="*/ 163000 h 1059709"/>
              <a:gd name="connsiteX22" fmla="*/ 66675 w 1250138"/>
              <a:gd name="connsiteY22" fmla="*/ 29650 h 1059709"/>
              <a:gd name="connsiteX0" fmla="*/ 0 w 1242242"/>
              <a:gd name="connsiteY0" fmla="*/ 20125 h 1059709"/>
              <a:gd name="connsiteX1" fmla="*/ 161925 w 1242242"/>
              <a:gd name="connsiteY1" fmla="*/ 1075 h 1059709"/>
              <a:gd name="connsiteX2" fmla="*/ 285750 w 1242242"/>
              <a:gd name="connsiteY2" fmla="*/ 48700 h 1059709"/>
              <a:gd name="connsiteX3" fmla="*/ 466725 w 1242242"/>
              <a:gd name="connsiteY3" fmla="*/ 10600 h 1059709"/>
              <a:gd name="connsiteX4" fmla="*/ 523875 w 1242242"/>
              <a:gd name="connsiteY4" fmla="*/ 58225 h 1059709"/>
              <a:gd name="connsiteX5" fmla="*/ 495300 w 1242242"/>
              <a:gd name="connsiteY5" fmla="*/ 296350 h 1059709"/>
              <a:gd name="connsiteX6" fmla="*/ 552450 w 1242242"/>
              <a:gd name="connsiteY6" fmla="*/ 477325 h 1059709"/>
              <a:gd name="connsiteX7" fmla="*/ 695325 w 1242242"/>
              <a:gd name="connsiteY7" fmla="*/ 486850 h 1059709"/>
              <a:gd name="connsiteX8" fmla="*/ 695325 w 1242242"/>
              <a:gd name="connsiteY8" fmla="*/ 705925 h 1059709"/>
              <a:gd name="connsiteX9" fmla="*/ 704850 w 1242242"/>
              <a:gd name="connsiteY9" fmla="*/ 753550 h 1059709"/>
              <a:gd name="connsiteX10" fmla="*/ 904875 w 1242242"/>
              <a:gd name="connsiteY10" fmla="*/ 744025 h 1059709"/>
              <a:gd name="connsiteX11" fmla="*/ 1219200 w 1242242"/>
              <a:gd name="connsiteY11" fmla="*/ 763075 h 1059709"/>
              <a:gd name="connsiteX12" fmla="*/ 1226634 w 1242242"/>
              <a:gd name="connsiteY12" fmla="*/ 1030472 h 1059709"/>
              <a:gd name="connsiteX13" fmla="*/ 1114425 w 1242242"/>
              <a:gd name="connsiteY13" fmla="*/ 1058350 h 1059709"/>
              <a:gd name="connsiteX14" fmla="*/ 952500 w 1242242"/>
              <a:gd name="connsiteY14" fmla="*/ 1039300 h 1059709"/>
              <a:gd name="connsiteX15" fmla="*/ 923925 w 1242242"/>
              <a:gd name="connsiteY15" fmla="*/ 905950 h 1059709"/>
              <a:gd name="connsiteX16" fmla="*/ 676275 w 1242242"/>
              <a:gd name="connsiteY16" fmla="*/ 896425 h 1059709"/>
              <a:gd name="connsiteX17" fmla="*/ 304800 w 1242242"/>
              <a:gd name="connsiteY17" fmla="*/ 896425 h 1059709"/>
              <a:gd name="connsiteX18" fmla="*/ 142875 w 1242242"/>
              <a:gd name="connsiteY18" fmla="*/ 867850 h 1059709"/>
              <a:gd name="connsiteX19" fmla="*/ 114300 w 1242242"/>
              <a:gd name="connsiteY19" fmla="*/ 582100 h 1059709"/>
              <a:gd name="connsiteX20" fmla="*/ 123825 w 1242242"/>
              <a:gd name="connsiteY20" fmla="*/ 334450 h 1059709"/>
              <a:gd name="connsiteX21" fmla="*/ 123825 w 1242242"/>
              <a:gd name="connsiteY21" fmla="*/ 163000 h 1059709"/>
              <a:gd name="connsiteX22" fmla="*/ 66675 w 1242242"/>
              <a:gd name="connsiteY22" fmla="*/ 29650 h 1059709"/>
              <a:gd name="connsiteX0" fmla="*/ 0 w 1253082"/>
              <a:gd name="connsiteY0" fmla="*/ 20125 h 1061912"/>
              <a:gd name="connsiteX1" fmla="*/ 161925 w 1253082"/>
              <a:gd name="connsiteY1" fmla="*/ 1075 h 1061912"/>
              <a:gd name="connsiteX2" fmla="*/ 285750 w 1253082"/>
              <a:gd name="connsiteY2" fmla="*/ 48700 h 1061912"/>
              <a:gd name="connsiteX3" fmla="*/ 466725 w 1253082"/>
              <a:gd name="connsiteY3" fmla="*/ 10600 h 1061912"/>
              <a:gd name="connsiteX4" fmla="*/ 523875 w 1253082"/>
              <a:gd name="connsiteY4" fmla="*/ 58225 h 1061912"/>
              <a:gd name="connsiteX5" fmla="*/ 495300 w 1253082"/>
              <a:gd name="connsiteY5" fmla="*/ 296350 h 1061912"/>
              <a:gd name="connsiteX6" fmla="*/ 552450 w 1253082"/>
              <a:gd name="connsiteY6" fmla="*/ 477325 h 1061912"/>
              <a:gd name="connsiteX7" fmla="*/ 695325 w 1253082"/>
              <a:gd name="connsiteY7" fmla="*/ 486850 h 1061912"/>
              <a:gd name="connsiteX8" fmla="*/ 695325 w 1253082"/>
              <a:gd name="connsiteY8" fmla="*/ 705925 h 1061912"/>
              <a:gd name="connsiteX9" fmla="*/ 704850 w 1253082"/>
              <a:gd name="connsiteY9" fmla="*/ 753550 h 1061912"/>
              <a:gd name="connsiteX10" fmla="*/ 904875 w 1253082"/>
              <a:gd name="connsiteY10" fmla="*/ 744025 h 1061912"/>
              <a:gd name="connsiteX11" fmla="*/ 1219200 w 1253082"/>
              <a:gd name="connsiteY11" fmla="*/ 763075 h 1061912"/>
              <a:gd name="connsiteX12" fmla="*/ 1252654 w 1253082"/>
              <a:gd name="connsiteY12" fmla="*/ 1000735 h 1061912"/>
              <a:gd name="connsiteX13" fmla="*/ 1114425 w 1253082"/>
              <a:gd name="connsiteY13" fmla="*/ 1058350 h 1061912"/>
              <a:gd name="connsiteX14" fmla="*/ 952500 w 1253082"/>
              <a:gd name="connsiteY14" fmla="*/ 1039300 h 1061912"/>
              <a:gd name="connsiteX15" fmla="*/ 923925 w 1253082"/>
              <a:gd name="connsiteY15" fmla="*/ 905950 h 1061912"/>
              <a:gd name="connsiteX16" fmla="*/ 676275 w 1253082"/>
              <a:gd name="connsiteY16" fmla="*/ 896425 h 1061912"/>
              <a:gd name="connsiteX17" fmla="*/ 304800 w 1253082"/>
              <a:gd name="connsiteY17" fmla="*/ 896425 h 1061912"/>
              <a:gd name="connsiteX18" fmla="*/ 142875 w 1253082"/>
              <a:gd name="connsiteY18" fmla="*/ 867850 h 1061912"/>
              <a:gd name="connsiteX19" fmla="*/ 114300 w 1253082"/>
              <a:gd name="connsiteY19" fmla="*/ 582100 h 1061912"/>
              <a:gd name="connsiteX20" fmla="*/ 123825 w 1253082"/>
              <a:gd name="connsiteY20" fmla="*/ 334450 h 1061912"/>
              <a:gd name="connsiteX21" fmla="*/ 123825 w 1253082"/>
              <a:gd name="connsiteY21" fmla="*/ 163000 h 1061912"/>
              <a:gd name="connsiteX22" fmla="*/ 66675 w 1253082"/>
              <a:gd name="connsiteY22" fmla="*/ 29650 h 1061912"/>
              <a:gd name="connsiteX0" fmla="*/ 0 w 1253082"/>
              <a:gd name="connsiteY0" fmla="*/ 20125 h 1047246"/>
              <a:gd name="connsiteX1" fmla="*/ 161925 w 1253082"/>
              <a:gd name="connsiteY1" fmla="*/ 1075 h 1047246"/>
              <a:gd name="connsiteX2" fmla="*/ 285750 w 1253082"/>
              <a:gd name="connsiteY2" fmla="*/ 48700 h 1047246"/>
              <a:gd name="connsiteX3" fmla="*/ 466725 w 1253082"/>
              <a:gd name="connsiteY3" fmla="*/ 10600 h 1047246"/>
              <a:gd name="connsiteX4" fmla="*/ 523875 w 1253082"/>
              <a:gd name="connsiteY4" fmla="*/ 58225 h 1047246"/>
              <a:gd name="connsiteX5" fmla="*/ 495300 w 1253082"/>
              <a:gd name="connsiteY5" fmla="*/ 296350 h 1047246"/>
              <a:gd name="connsiteX6" fmla="*/ 552450 w 1253082"/>
              <a:gd name="connsiteY6" fmla="*/ 477325 h 1047246"/>
              <a:gd name="connsiteX7" fmla="*/ 695325 w 1253082"/>
              <a:gd name="connsiteY7" fmla="*/ 486850 h 1047246"/>
              <a:gd name="connsiteX8" fmla="*/ 695325 w 1253082"/>
              <a:gd name="connsiteY8" fmla="*/ 705925 h 1047246"/>
              <a:gd name="connsiteX9" fmla="*/ 704850 w 1253082"/>
              <a:gd name="connsiteY9" fmla="*/ 753550 h 1047246"/>
              <a:gd name="connsiteX10" fmla="*/ 904875 w 1253082"/>
              <a:gd name="connsiteY10" fmla="*/ 744025 h 1047246"/>
              <a:gd name="connsiteX11" fmla="*/ 1219200 w 1253082"/>
              <a:gd name="connsiteY11" fmla="*/ 763075 h 1047246"/>
              <a:gd name="connsiteX12" fmla="*/ 1252654 w 1253082"/>
              <a:gd name="connsiteY12" fmla="*/ 1000735 h 1047246"/>
              <a:gd name="connsiteX13" fmla="*/ 1110708 w 1253082"/>
              <a:gd name="connsiteY13" fmla="*/ 1028613 h 1047246"/>
              <a:gd name="connsiteX14" fmla="*/ 952500 w 1253082"/>
              <a:gd name="connsiteY14" fmla="*/ 1039300 h 1047246"/>
              <a:gd name="connsiteX15" fmla="*/ 923925 w 1253082"/>
              <a:gd name="connsiteY15" fmla="*/ 905950 h 1047246"/>
              <a:gd name="connsiteX16" fmla="*/ 676275 w 1253082"/>
              <a:gd name="connsiteY16" fmla="*/ 896425 h 1047246"/>
              <a:gd name="connsiteX17" fmla="*/ 304800 w 1253082"/>
              <a:gd name="connsiteY17" fmla="*/ 896425 h 1047246"/>
              <a:gd name="connsiteX18" fmla="*/ 142875 w 1253082"/>
              <a:gd name="connsiteY18" fmla="*/ 867850 h 1047246"/>
              <a:gd name="connsiteX19" fmla="*/ 114300 w 1253082"/>
              <a:gd name="connsiteY19" fmla="*/ 582100 h 1047246"/>
              <a:gd name="connsiteX20" fmla="*/ 123825 w 1253082"/>
              <a:gd name="connsiteY20" fmla="*/ 334450 h 1047246"/>
              <a:gd name="connsiteX21" fmla="*/ 123825 w 1253082"/>
              <a:gd name="connsiteY21" fmla="*/ 163000 h 1047246"/>
              <a:gd name="connsiteX22" fmla="*/ 66675 w 1253082"/>
              <a:gd name="connsiteY22" fmla="*/ 29650 h 1047246"/>
              <a:gd name="connsiteX0" fmla="*/ 0 w 1253082"/>
              <a:gd name="connsiteY0" fmla="*/ 20125 h 1028735"/>
              <a:gd name="connsiteX1" fmla="*/ 161925 w 1253082"/>
              <a:gd name="connsiteY1" fmla="*/ 1075 h 1028735"/>
              <a:gd name="connsiteX2" fmla="*/ 285750 w 1253082"/>
              <a:gd name="connsiteY2" fmla="*/ 48700 h 1028735"/>
              <a:gd name="connsiteX3" fmla="*/ 466725 w 1253082"/>
              <a:gd name="connsiteY3" fmla="*/ 10600 h 1028735"/>
              <a:gd name="connsiteX4" fmla="*/ 523875 w 1253082"/>
              <a:gd name="connsiteY4" fmla="*/ 58225 h 1028735"/>
              <a:gd name="connsiteX5" fmla="*/ 495300 w 1253082"/>
              <a:gd name="connsiteY5" fmla="*/ 296350 h 1028735"/>
              <a:gd name="connsiteX6" fmla="*/ 552450 w 1253082"/>
              <a:gd name="connsiteY6" fmla="*/ 477325 h 1028735"/>
              <a:gd name="connsiteX7" fmla="*/ 695325 w 1253082"/>
              <a:gd name="connsiteY7" fmla="*/ 486850 h 1028735"/>
              <a:gd name="connsiteX8" fmla="*/ 695325 w 1253082"/>
              <a:gd name="connsiteY8" fmla="*/ 705925 h 1028735"/>
              <a:gd name="connsiteX9" fmla="*/ 704850 w 1253082"/>
              <a:gd name="connsiteY9" fmla="*/ 753550 h 1028735"/>
              <a:gd name="connsiteX10" fmla="*/ 904875 w 1253082"/>
              <a:gd name="connsiteY10" fmla="*/ 744025 h 1028735"/>
              <a:gd name="connsiteX11" fmla="*/ 1219200 w 1253082"/>
              <a:gd name="connsiteY11" fmla="*/ 763075 h 1028735"/>
              <a:gd name="connsiteX12" fmla="*/ 1252654 w 1253082"/>
              <a:gd name="connsiteY12" fmla="*/ 1000735 h 1028735"/>
              <a:gd name="connsiteX13" fmla="*/ 1110708 w 1253082"/>
              <a:gd name="connsiteY13" fmla="*/ 1028613 h 1028735"/>
              <a:gd name="connsiteX14" fmla="*/ 952500 w 1253082"/>
              <a:gd name="connsiteY14" fmla="*/ 1005846 h 1028735"/>
              <a:gd name="connsiteX15" fmla="*/ 923925 w 1253082"/>
              <a:gd name="connsiteY15" fmla="*/ 905950 h 1028735"/>
              <a:gd name="connsiteX16" fmla="*/ 676275 w 1253082"/>
              <a:gd name="connsiteY16" fmla="*/ 896425 h 1028735"/>
              <a:gd name="connsiteX17" fmla="*/ 304800 w 1253082"/>
              <a:gd name="connsiteY17" fmla="*/ 896425 h 1028735"/>
              <a:gd name="connsiteX18" fmla="*/ 142875 w 1253082"/>
              <a:gd name="connsiteY18" fmla="*/ 867850 h 1028735"/>
              <a:gd name="connsiteX19" fmla="*/ 114300 w 1253082"/>
              <a:gd name="connsiteY19" fmla="*/ 582100 h 1028735"/>
              <a:gd name="connsiteX20" fmla="*/ 123825 w 1253082"/>
              <a:gd name="connsiteY20" fmla="*/ 334450 h 1028735"/>
              <a:gd name="connsiteX21" fmla="*/ 123825 w 1253082"/>
              <a:gd name="connsiteY21" fmla="*/ 163000 h 1028735"/>
              <a:gd name="connsiteX22" fmla="*/ 66675 w 1253082"/>
              <a:gd name="connsiteY22" fmla="*/ 29650 h 1028735"/>
              <a:gd name="connsiteX0" fmla="*/ 0 w 1253082"/>
              <a:gd name="connsiteY0" fmla="*/ 20125 h 1028735"/>
              <a:gd name="connsiteX1" fmla="*/ 161925 w 1253082"/>
              <a:gd name="connsiteY1" fmla="*/ 1075 h 1028735"/>
              <a:gd name="connsiteX2" fmla="*/ 285750 w 1253082"/>
              <a:gd name="connsiteY2" fmla="*/ 48700 h 1028735"/>
              <a:gd name="connsiteX3" fmla="*/ 466725 w 1253082"/>
              <a:gd name="connsiteY3" fmla="*/ 10600 h 1028735"/>
              <a:gd name="connsiteX4" fmla="*/ 523875 w 1253082"/>
              <a:gd name="connsiteY4" fmla="*/ 58225 h 1028735"/>
              <a:gd name="connsiteX5" fmla="*/ 495300 w 1253082"/>
              <a:gd name="connsiteY5" fmla="*/ 296350 h 1028735"/>
              <a:gd name="connsiteX6" fmla="*/ 552450 w 1253082"/>
              <a:gd name="connsiteY6" fmla="*/ 477325 h 1028735"/>
              <a:gd name="connsiteX7" fmla="*/ 695325 w 1253082"/>
              <a:gd name="connsiteY7" fmla="*/ 486850 h 1028735"/>
              <a:gd name="connsiteX8" fmla="*/ 695325 w 1253082"/>
              <a:gd name="connsiteY8" fmla="*/ 705925 h 1028735"/>
              <a:gd name="connsiteX9" fmla="*/ 704850 w 1253082"/>
              <a:gd name="connsiteY9" fmla="*/ 753550 h 1028735"/>
              <a:gd name="connsiteX10" fmla="*/ 904875 w 1253082"/>
              <a:gd name="connsiteY10" fmla="*/ 744025 h 1028735"/>
              <a:gd name="connsiteX11" fmla="*/ 1219200 w 1253082"/>
              <a:gd name="connsiteY11" fmla="*/ 763075 h 1028735"/>
              <a:gd name="connsiteX12" fmla="*/ 1252654 w 1253082"/>
              <a:gd name="connsiteY12" fmla="*/ 1000735 h 1028735"/>
              <a:gd name="connsiteX13" fmla="*/ 1110708 w 1253082"/>
              <a:gd name="connsiteY13" fmla="*/ 1028613 h 1028735"/>
              <a:gd name="connsiteX14" fmla="*/ 952500 w 1253082"/>
              <a:gd name="connsiteY14" fmla="*/ 1005846 h 1028735"/>
              <a:gd name="connsiteX15" fmla="*/ 923925 w 1253082"/>
              <a:gd name="connsiteY15" fmla="*/ 905950 h 1028735"/>
              <a:gd name="connsiteX16" fmla="*/ 676275 w 1253082"/>
              <a:gd name="connsiteY16" fmla="*/ 896425 h 1028735"/>
              <a:gd name="connsiteX17" fmla="*/ 304800 w 1253082"/>
              <a:gd name="connsiteY17" fmla="*/ 896425 h 1028735"/>
              <a:gd name="connsiteX18" fmla="*/ 142875 w 1253082"/>
              <a:gd name="connsiteY18" fmla="*/ 867850 h 1028735"/>
              <a:gd name="connsiteX19" fmla="*/ 114300 w 1253082"/>
              <a:gd name="connsiteY19" fmla="*/ 582100 h 1028735"/>
              <a:gd name="connsiteX20" fmla="*/ 123825 w 1253082"/>
              <a:gd name="connsiteY20" fmla="*/ 334450 h 1028735"/>
              <a:gd name="connsiteX21" fmla="*/ 123825 w 1253082"/>
              <a:gd name="connsiteY21" fmla="*/ 163000 h 1028735"/>
              <a:gd name="connsiteX22" fmla="*/ 66675 w 1253082"/>
              <a:gd name="connsiteY22" fmla="*/ 29650 h 1028735"/>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23925 w 1253082"/>
              <a:gd name="connsiteY15" fmla="*/ 905950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23925 w 1253082"/>
              <a:gd name="connsiteY15" fmla="*/ 905950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39158 w 1253082"/>
              <a:gd name="connsiteY18" fmla="*/ 905021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39158 w 1253082"/>
              <a:gd name="connsiteY18" fmla="*/ 905021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96412 w 1253082"/>
              <a:gd name="connsiteY22" fmla="*/ 29650 h 1028633"/>
              <a:gd name="connsiteX0" fmla="*/ 0 w 1160155"/>
              <a:gd name="connsiteY0" fmla="*/ 20125 h 1028633"/>
              <a:gd name="connsiteX1" fmla="*/ 68998 w 1160155"/>
              <a:gd name="connsiteY1" fmla="*/ 1075 h 1028633"/>
              <a:gd name="connsiteX2" fmla="*/ 192823 w 1160155"/>
              <a:gd name="connsiteY2" fmla="*/ 48700 h 1028633"/>
              <a:gd name="connsiteX3" fmla="*/ 373798 w 1160155"/>
              <a:gd name="connsiteY3" fmla="*/ 10600 h 1028633"/>
              <a:gd name="connsiteX4" fmla="*/ 430948 w 1160155"/>
              <a:gd name="connsiteY4" fmla="*/ 58225 h 1028633"/>
              <a:gd name="connsiteX5" fmla="*/ 402373 w 1160155"/>
              <a:gd name="connsiteY5" fmla="*/ 296350 h 1028633"/>
              <a:gd name="connsiteX6" fmla="*/ 459523 w 1160155"/>
              <a:gd name="connsiteY6" fmla="*/ 477325 h 1028633"/>
              <a:gd name="connsiteX7" fmla="*/ 602398 w 1160155"/>
              <a:gd name="connsiteY7" fmla="*/ 486850 h 1028633"/>
              <a:gd name="connsiteX8" fmla="*/ 602398 w 1160155"/>
              <a:gd name="connsiteY8" fmla="*/ 705925 h 1028633"/>
              <a:gd name="connsiteX9" fmla="*/ 611923 w 1160155"/>
              <a:gd name="connsiteY9" fmla="*/ 753550 h 1028633"/>
              <a:gd name="connsiteX10" fmla="*/ 811948 w 1160155"/>
              <a:gd name="connsiteY10" fmla="*/ 744025 h 1028633"/>
              <a:gd name="connsiteX11" fmla="*/ 1126273 w 1160155"/>
              <a:gd name="connsiteY11" fmla="*/ 763075 h 1028633"/>
              <a:gd name="connsiteX12" fmla="*/ 1159727 w 1160155"/>
              <a:gd name="connsiteY12" fmla="*/ 1000735 h 1028633"/>
              <a:gd name="connsiteX13" fmla="*/ 1017781 w 1160155"/>
              <a:gd name="connsiteY13" fmla="*/ 1028613 h 1028633"/>
              <a:gd name="connsiteX14" fmla="*/ 859573 w 1160155"/>
              <a:gd name="connsiteY14" fmla="*/ 1005846 h 1028633"/>
              <a:gd name="connsiteX15" fmla="*/ 857018 w 1160155"/>
              <a:gd name="connsiteY15" fmla="*/ 891081 h 1028633"/>
              <a:gd name="connsiteX16" fmla="*/ 583348 w 1160155"/>
              <a:gd name="connsiteY16" fmla="*/ 896425 h 1028633"/>
              <a:gd name="connsiteX17" fmla="*/ 211873 w 1160155"/>
              <a:gd name="connsiteY17" fmla="*/ 896425 h 1028633"/>
              <a:gd name="connsiteX18" fmla="*/ 27646 w 1160155"/>
              <a:gd name="connsiteY18" fmla="*/ 882718 h 1028633"/>
              <a:gd name="connsiteX19" fmla="*/ 21373 w 1160155"/>
              <a:gd name="connsiteY19" fmla="*/ 582100 h 1028633"/>
              <a:gd name="connsiteX20" fmla="*/ 30898 w 1160155"/>
              <a:gd name="connsiteY20" fmla="*/ 334450 h 1028633"/>
              <a:gd name="connsiteX21" fmla="*/ 30898 w 1160155"/>
              <a:gd name="connsiteY21" fmla="*/ 163000 h 1028633"/>
              <a:gd name="connsiteX22" fmla="*/ 3485 w 1160155"/>
              <a:gd name="connsiteY22" fmla="*/ 29650 h 1028633"/>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0948 w 1160155"/>
              <a:gd name="connsiteY4" fmla="*/ 57287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25607 h 1034115"/>
              <a:gd name="connsiteX1" fmla="*/ 68998 w 1160155"/>
              <a:gd name="connsiteY1" fmla="*/ 6557 h 1034115"/>
              <a:gd name="connsiteX2" fmla="*/ 211408 w 1160155"/>
              <a:gd name="connsiteY2" fmla="*/ 17012 h 1034115"/>
              <a:gd name="connsiteX3" fmla="*/ 373798 w 1160155"/>
              <a:gd name="connsiteY3" fmla="*/ 16082 h 1034115"/>
              <a:gd name="connsiteX4" fmla="*/ 434665 w 1160155"/>
              <a:gd name="connsiteY4" fmla="*/ 22820 h 1034115"/>
              <a:gd name="connsiteX5" fmla="*/ 402373 w 1160155"/>
              <a:gd name="connsiteY5" fmla="*/ 301832 h 1034115"/>
              <a:gd name="connsiteX6" fmla="*/ 459523 w 1160155"/>
              <a:gd name="connsiteY6" fmla="*/ 482807 h 1034115"/>
              <a:gd name="connsiteX7" fmla="*/ 602398 w 1160155"/>
              <a:gd name="connsiteY7" fmla="*/ 492332 h 1034115"/>
              <a:gd name="connsiteX8" fmla="*/ 602398 w 1160155"/>
              <a:gd name="connsiteY8" fmla="*/ 711407 h 1034115"/>
              <a:gd name="connsiteX9" fmla="*/ 611923 w 1160155"/>
              <a:gd name="connsiteY9" fmla="*/ 759032 h 1034115"/>
              <a:gd name="connsiteX10" fmla="*/ 811948 w 1160155"/>
              <a:gd name="connsiteY10" fmla="*/ 749507 h 1034115"/>
              <a:gd name="connsiteX11" fmla="*/ 1126273 w 1160155"/>
              <a:gd name="connsiteY11" fmla="*/ 768557 h 1034115"/>
              <a:gd name="connsiteX12" fmla="*/ 1159727 w 1160155"/>
              <a:gd name="connsiteY12" fmla="*/ 1006217 h 1034115"/>
              <a:gd name="connsiteX13" fmla="*/ 1017781 w 1160155"/>
              <a:gd name="connsiteY13" fmla="*/ 1034095 h 1034115"/>
              <a:gd name="connsiteX14" fmla="*/ 859573 w 1160155"/>
              <a:gd name="connsiteY14" fmla="*/ 1011328 h 1034115"/>
              <a:gd name="connsiteX15" fmla="*/ 857018 w 1160155"/>
              <a:gd name="connsiteY15" fmla="*/ 896563 h 1034115"/>
              <a:gd name="connsiteX16" fmla="*/ 583348 w 1160155"/>
              <a:gd name="connsiteY16" fmla="*/ 901907 h 1034115"/>
              <a:gd name="connsiteX17" fmla="*/ 211873 w 1160155"/>
              <a:gd name="connsiteY17" fmla="*/ 901907 h 1034115"/>
              <a:gd name="connsiteX18" fmla="*/ 27646 w 1160155"/>
              <a:gd name="connsiteY18" fmla="*/ 888200 h 1034115"/>
              <a:gd name="connsiteX19" fmla="*/ 21373 w 1160155"/>
              <a:gd name="connsiteY19" fmla="*/ 587582 h 1034115"/>
              <a:gd name="connsiteX20" fmla="*/ 30898 w 1160155"/>
              <a:gd name="connsiteY20" fmla="*/ 339932 h 1034115"/>
              <a:gd name="connsiteX21" fmla="*/ 30898 w 1160155"/>
              <a:gd name="connsiteY21" fmla="*/ 168482 h 1034115"/>
              <a:gd name="connsiteX22" fmla="*/ 3485 w 1160155"/>
              <a:gd name="connsiteY22" fmla="*/ 35132 h 1034115"/>
              <a:gd name="connsiteX0" fmla="*/ 0 w 1160155"/>
              <a:gd name="connsiteY0" fmla="*/ 25607 h 1034115"/>
              <a:gd name="connsiteX1" fmla="*/ 68998 w 1160155"/>
              <a:gd name="connsiteY1" fmla="*/ 6557 h 1034115"/>
              <a:gd name="connsiteX2" fmla="*/ 211408 w 1160155"/>
              <a:gd name="connsiteY2" fmla="*/ 17012 h 1034115"/>
              <a:gd name="connsiteX3" fmla="*/ 373798 w 1160155"/>
              <a:gd name="connsiteY3" fmla="*/ 16082 h 1034115"/>
              <a:gd name="connsiteX4" fmla="*/ 434665 w 1160155"/>
              <a:gd name="connsiteY4" fmla="*/ 22820 h 1034115"/>
              <a:gd name="connsiteX5" fmla="*/ 402373 w 1160155"/>
              <a:gd name="connsiteY5" fmla="*/ 301832 h 1034115"/>
              <a:gd name="connsiteX6" fmla="*/ 459523 w 1160155"/>
              <a:gd name="connsiteY6" fmla="*/ 482807 h 1034115"/>
              <a:gd name="connsiteX7" fmla="*/ 602398 w 1160155"/>
              <a:gd name="connsiteY7" fmla="*/ 492332 h 1034115"/>
              <a:gd name="connsiteX8" fmla="*/ 602398 w 1160155"/>
              <a:gd name="connsiteY8" fmla="*/ 711407 h 1034115"/>
              <a:gd name="connsiteX9" fmla="*/ 611923 w 1160155"/>
              <a:gd name="connsiteY9" fmla="*/ 759032 h 1034115"/>
              <a:gd name="connsiteX10" fmla="*/ 811948 w 1160155"/>
              <a:gd name="connsiteY10" fmla="*/ 749507 h 1034115"/>
              <a:gd name="connsiteX11" fmla="*/ 1126273 w 1160155"/>
              <a:gd name="connsiteY11" fmla="*/ 768557 h 1034115"/>
              <a:gd name="connsiteX12" fmla="*/ 1159727 w 1160155"/>
              <a:gd name="connsiteY12" fmla="*/ 1006217 h 1034115"/>
              <a:gd name="connsiteX13" fmla="*/ 1017781 w 1160155"/>
              <a:gd name="connsiteY13" fmla="*/ 1034095 h 1034115"/>
              <a:gd name="connsiteX14" fmla="*/ 859573 w 1160155"/>
              <a:gd name="connsiteY14" fmla="*/ 1011328 h 1034115"/>
              <a:gd name="connsiteX15" fmla="*/ 857018 w 1160155"/>
              <a:gd name="connsiteY15" fmla="*/ 896563 h 1034115"/>
              <a:gd name="connsiteX16" fmla="*/ 583348 w 1160155"/>
              <a:gd name="connsiteY16" fmla="*/ 901907 h 1034115"/>
              <a:gd name="connsiteX17" fmla="*/ 211873 w 1160155"/>
              <a:gd name="connsiteY17" fmla="*/ 901907 h 1034115"/>
              <a:gd name="connsiteX18" fmla="*/ 27646 w 1160155"/>
              <a:gd name="connsiteY18" fmla="*/ 888200 h 1034115"/>
              <a:gd name="connsiteX19" fmla="*/ 21373 w 1160155"/>
              <a:gd name="connsiteY19" fmla="*/ 587582 h 1034115"/>
              <a:gd name="connsiteX20" fmla="*/ 30898 w 1160155"/>
              <a:gd name="connsiteY20" fmla="*/ 339932 h 1034115"/>
              <a:gd name="connsiteX21" fmla="*/ 30898 w 1160155"/>
              <a:gd name="connsiteY21" fmla="*/ 168482 h 1034115"/>
              <a:gd name="connsiteX22" fmla="*/ 3485 w 1160155"/>
              <a:gd name="connsiteY22" fmla="*/ 35132 h 103411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373070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344872 w 1160155"/>
              <a:gd name="connsiteY5" fmla="*/ 225963 h 1027695"/>
              <a:gd name="connsiteX6" fmla="*/ 373070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556 h 1028064"/>
              <a:gd name="connsiteX1" fmla="*/ 68998 w 1160155"/>
              <a:gd name="connsiteY1" fmla="*/ 506 h 1028064"/>
              <a:gd name="connsiteX2" fmla="*/ 211408 w 1160155"/>
              <a:gd name="connsiteY2" fmla="*/ 10961 h 1028064"/>
              <a:gd name="connsiteX3" fmla="*/ 284021 w 1160155"/>
              <a:gd name="connsiteY3" fmla="*/ 56 h 1028064"/>
              <a:gd name="connsiteX4" fmla="*/ 434665 w 1160155"/>
              <a:gd name="connsiteY4" fmla="*/ 16769 h 1028064"/>
              <a:gd name="connsiteX5" fmla="*/ 344872 w 1160155"/>
              <a:gd name="connsiteY5" fmla="*/ 226332 h 1028064"/>
              <a:gd name="connsiteX6" fmla="*/ 373070 w 1160155"/>
              <a:gd name="connsiteY6" fmla="*/ 476756 h 1028064"/>
              <a:gd name="connsiteX7" fmla="*/ 602398 w 1160155"/>
              <a:gd name="connsiteY7" fmla="*/ 486281 h 1028064"/>
              <a:gd name="connsiteX8" fmla="*/ 602398 w 1160155"/>
              <a:gd name="connsiteY8" fmla="*/ 705356 h 1028064"/>
              <a:gd name="connsiteX9" fmla="*/ 611923 w 1160155"/>
              <a:gd name="connsiteY9" fmla="*/ 752981 h 1028064"/>
              <a:gd name="connsiteX10" fmla="*/ 811948 w 1160155"/>
              <a:gd name="connsiteY10" fmla="*/ 743456 h 1028064"/>
              <a:gd name="connsiteX11" fmla="*/ 1126273 w 1160155"/>
              <a:gd name="connsiteY11" fmla="*/ 762506 h 1028064"/>
              <a:gd name="connsiteX12" fmla="*/ 1159727 w 1160155"/>
              <a:gd name="connsiteY12" fmla="*/ 1000166 h 1028064"/>
              <a:gd name="connsiteX13" fmla="*/ 1017781 w 1160155"/>
              <a:gd name="connsiteY13" fmla="*/ 1028044 h 1028064"/>
              <a:gd name="connsiteX14" fmla="*/ 859573 w 1160155"/>
              <a:gd name="connsiteY14" fmla="*/ 1005277 h 1028064"/>
              <a:gd name="connsiteX15" fmla="*/ 857018 w 1160155"/>
              <a:gd name="connsiteY15" fmla="*/ 890512 h 1028064"/>
              <a:gd name="connsiteX16" fmla="*/ 583348 w 1160155"/>
              <a:gd name="connsiteY16" fmla="*/ 895856 h 1028064"/>
              <a:gd name="connsiteX17" fmla="*/ 211873 w 1160155"/>
              <a:gd name="connsiteY17" fmla="*/ 895856 h 1028064"/>
              <a:gd name="connsiteX18" fmla="*/ 27646 w 1160155"/>
              <a:gd name="connsiteY18" fmla="*/ 882149 h 1028064"/>
              <a:gd name="connsiteX19" fmla="*/ 21373 w 1160155"/>
              <a:gd name="connsiteY19" fmla="*/ 581531 h 1028064"/>
              <a:gd name="connsiteX20" fmla="*/ 30898 w 1160155"/>
              <a:gd name="connsiteY20" fmla="*/ 333881 h 1028064"/>
              <a:gd name="connsiteX21" fmla="*/ 30898 w 1160155"/>
              <a:gd name="connsiteY21" fmla="*/ 162431 h 1028064"/>
              <a:gd name="connsiteX22" fmla="*/ 3485 w 1160155"/>
              <a:gd name="connsiteY22" fmla="*/ 29081 h 1028064"/>
              <a:gd name="connsiteX0" fmla="*/ 0 w 1160155"/>
              <a:gd name="connsiteY0" fmla="*/ 19629 h 1028137"/>
              <a:gd name="connsiteX1" fmla="*/ 68998 w 1160155"/>
              <a:gd name="connsiteY1" fmla="*/ 579 h 1028137"/>
              <a:gd name="connsiteX2" fmla="*/ 211408 w 1160155"/>
              <a:gd name="connsiteY2" fmla="*/ 11034 h 1028137"/>
              <a:gd name="connsiteX3" fmla="*/ 284021 w 1160155"/>
              <a:gd name="connsiteY3" fmla="*/ 129 h 1028137"/>
              <a:gd name="connsiteX4" fmla="*/ 361513 w 1160155"/>
              <a:gd name="connsiteY4" fmla="*/ 20167 h 1028137"/>
              <a:gd name="connsiteX5" fmla="*/ 344872 w 1160155"/>
              <a:gd name="connsiteY5" fmla="*/ 226405 h 1028137"/>
              <a:gd name="connsiteX6" fmla="*/ 373070 w 1160155"/>
              <a:gd name="connsiteY6" fmla="*/ 476829 h 1028137"/>
              <a:gd name="connsiteX7" fmla="*/ 602398 w 1160155"/>
              <a:gd name="connsiteY7" fmla="*/ 486354 h 1028137"/>
              <a:gd name="connsiteX8" fmla="*/ 602398 w 1160155"/>
              <a:gd name="connsiteY8" fmla="*/ 705429 h 1028137"/>
              <a:gd name="connsiteX9" fmla="*/ 611923 w 1160155"/>
              <a:gd name="connsiteY9" fmla="*/ 753054 h 1028137"/>
              <a:gd name="connsiteX10" fmla="*/ 811948 w 1160155"/>
              <a:gd name="connsiteY10" fmla="*/ 743529 h 1028137"/>
              <a:gd name="connsiteX11" fmla="*/ 1126273 w 1160155"/>
              <a:gd name="connsiteY11" fmla="*/ 762579 h 1028137"/>
              <a:gd name="connsiteX12" fmla="*/ 1159727 w 1160155"/>
              <a:gd name="connsiteY12" fmla="*/ 1000239 h 1028137"/>
              <a:gd name="connsiteX13" fmla="*/ 1017781 w 1160155"/>
              <a:gd name="connsiteY13" fmla="*/ 1028117 h 1028137"/>
              <a:gd name="connsiteX14" fmla="*/ 859573 w 1160155"/>
              <a:gd name="connsiteY14" fmla="*/ 1005350 h 1028137"/>
              <a:gd name="connsiteX15" fmla="*/ 857018 w 1160155"/>
              <a:gd name="connsiteY15" fmla="*/ 890585 h 1028137"/>
              <a:gd name="connsiteX16" fmla="*/ 583348 w 1160155"/>
              <a:gd name="connsiteY16" fmla="*/ 895929 h 1028137"/>
              <a:gd name="connsiteX17" fmla="*/ 211873 w 1160155"/>
              <a:gd name="connsiteY17" fmla="*/ 895929 h 1028137"/>
              <a:gd name="connsiteX18" fmla="*/ 27646 w 1160155"/>
              <a:gd name="connsiteY18" fmla="*/ 882222 h 1028137"/>
              <a:gd name="connsiteX19" fmla="*/ 21373 w 1160155"/>
              <a:gd name="connsiteY19" fmla="*/ 581604 h 1028137"/>
              <a:gd name="connsiteX20" fmla="*/ 30898 w 1160155"/>
              <a:gd name="connsiteY20" fmla="*/ 333954 h 1028137"/>
              <a:gd name="connsiteX21" fmla="*/ 30898 w 1160155"/>
              <a:gd name="connsiteY21" fmla="*/ 162504 h 1028137"/>
              <a:gd name="connsiteX22" fmla="*/ 3485 w 1160155"/>
              <a:gd name="connsiteY22" fmla="*/ 29154 h 102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0155" h="1028137">
                <a:moveTo>
                  <a:pt x="0" y="19629"/>
                </a:moveTo>
                <a:cubicBezTo>
                  <a:pt x="57150" y="7723"/>
                  <a:pt x="33763" y="2012"/>
                  <a:pt x="68998" y="579"/>
                </a:cubicBezTo>
                <a:cubicBezTo>
                  <a:pt x="104233" y="-854"/>
                  <a:pt x="175571" y="11109"/>
                  <a:pt x="211408" y="11034"/>
                </a:cubicBezTo>
                <a:cubicBezTo>
                  <a:pt x="247245" y="10959"/>
                  <a:pt x="259004" y="-1393"/>
                  <a:pt x="284021" y="129"/>
                </a:cubicBezTo>
                <a:cubicBezTo>
                  <a:pt x="309039" y="1651"/>
                  <a:pt x="315863" y="24581"/>
                  <a:pt x="361513" y="20167"/>
                </a:cubicBezTo>
                <a:cubicBezTo>
                  <a:pt x="366275" y="67792"/>
                  <a:pt x="342946" y="150295"/>
                  <a:pt x="344872" y="226405"/>
                </a:cubicBezTo>
                <a:cubicBezTo>
                  <a:pt x="346798" y="302515"/>
                  <a:pt x="358319" y="385606"/>
                  <a:pt x="373070" y="476829"/>
                </a:cubicBezTo>
                <a:cubicBezTo>
                  <a:pt x="488183" y="463974"/>
                  <a:pt x="564177" y="448254"/>
                  <a:pt x="602398" y="486354"/>
                </a:cubicBezTo>
                <a:cubicBezTo>
                  <a:pt x="640619" y="524454"/>
                  <a:pt x="600811" y="660979"/>
                  <a:pt x="602398" y="705429"/>
                </a:cubicBezTo>
                <a:cubicBezTo>
                  <a:pt x="603986" y="749879"/>
                  <a:pt x="576998" y="746704"/>
                  <a:pt x="611923" y="753054"/>
                </a:cubicBezTo>
                <a:cubicBezTo>
                  <a:pt x="646848" y="759404"/>
                  <a:pt x="726223" y="741942"/>
                  <a:pt x="811948" y="743529"/>
                </a:cubicBezTo>
                <a:cubicBezTo>
                  <a:pt x="897673" y="745117"/>
                  <a:pt x="1068310" y="719794"/>
                  <a:pt x="1126273" y="762579"/>
                </a:cubicBezTo>
                <a:cubicBezTo>
                  <a:pt x="1184236" y="805364"/>
                  <a:pt x="1147453" y="954744"/>
                  <a:pt x="1159727" y="1000239"/>
                </a:cubicBezTo>
                <a:cubicBezTo>
                  <a:pt x="1112528" y="1004846"/>
                  <a:pt x="1067807" y="1027265"/>
                  <a:pt x="1017781" y="1028117"/>
                </a:cubicBezTo>
                <a:cubicBezTo>
                  <a:pt x="967755" y="1028969"/>
                  <a:pt x="924157" y="1003492"/>
                  <a:pt x="859573" y="1005350"/>
                </a:cubicBezTo>
                <a:cubicBezTo>
                  <a:pt x="865614" y="951452"/>
                  <a:pt x="854734" y="942276"/>
                  <a:pt x="857018" y="890585"/>
                </a:cubicBezTo>
                <a:cubicBezTo>
                  <a:pt x="810980" y="872348"/>
                  <a:pt x="690872" y="895038"/>
                  <a:pt x="583348" y="895929"/>
                </a:cubicBezTo>
                <a:lnTo>
                  <a:pt x="211873" y="895929"/>
                </a:lnTo>
                <a:cubicBezTo>
                  <a:pt x="119256" y="893645"/>
                  <a:pt x="130021" y="849116"/>
                  <a:pt x="27646" y="882222"/>
                </a:cubicBezTo>
                <a:cubicBezTo>
                  <a:pt x="66520" y="748059"/>
                  <a:pt x="20831" y="672982"/>
                  <a:pt x="21373" y="581604"/>
                </a:cubicBezTo>
                <a:cubicBezTo>
                  <a:pt x="21915" y="490226"/>
                  <a:pt x="29311" y="403804"/>
                  <a:pt x="30898" y="333954"/>
                </a:cubicBezTo>
                <a:cubicBezTo>
                  <a:pt x="32486" y="264104"/>
                  <a:pt x="35467" y="213304"/>
                  <a:pt x="30898" y="162504"/>
                </a:cubicBezTo>
                <a:cubicBezTo>
                  <a:pt x="26329" y="111704"/>
                  <a:pt x="27297" y="70429"/>
                  <a:pt x="3485" y="29154"/>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Forme libre 5"/>
          <p:cNvSpPr/>
          <p:nvPr/>
        </p:nvSpPr>
        <p:spPr>
          <a:xfrm>
            <a:off x="4883824" y="1120120"/>
            <a:ext cx="1160155" cy="1019219"/>
          </a:xfrm>
          <a:custGeom>
            <a:avLst/>
            <a:gdLst>
              <a:gd name="connsiteX0" fmla="*/ 0 w 1246868"/>
              <a:gd name="connsiteY0" fmla="*/ 20125 h 1063288"/>
              <a:gd name="connsiteX1" fmla="*/ 161925 w 1246868"/>
              <a:gd name="connsiteY1" fmla="*/ 1075 h 1063288"/>
              <a:gd name="connsiteX2" fmla="*/ 285750 w 1246868"/>
              <a:gd name="connsiteY2" fmla="*/ 48700 h 1063288"/>
              <a:gd name="connsiteX3" fmla="*/ 466725 w 1246868"/>
              <a:gd name="connsiteY3" fmla="*/ 10600 h 1063288"/>
              <a:gd name="connsiteX4" fmla="*/ 523875 w 1246868"/>
              <a:gd name="connsiteY4" fmla="*/ 58225 h 1063288"/>
              <a:gd name="connsiteX5" fmla="*/ 495300 w 1246868"/>
              <a:gd name="connsiteY5" fmla="*/ 296350 h 1063288"/>
              <a:gd name="connsiteX6" fmla="*/ 552450 w 1246868"/>
              <a:gd name="connsiteY6" fmla="*/ 477325 h 1063288"/>
              <a:gd name="connsiteX7" fmla="*/ 695325 w 1246868"/>
              <a:gd name="connsiteY7" fmla="*/ 486850 h 1063288"/>
              <a:gd name="connsiteX8" fmla="*/ 695325 w 1246868"/>
              <a:gd name="connsiteY8" fmla="*/ 705925 h 1063288"/>
              <a:gd name="connsiteX9" fmla="*/ 704850 w 1246868"/>
              <a:gd name="connsiteY9" fmla="*/ 753550 h 1063288"/>
              <a:gd name="connsiteX10" fmla="*/ 904875 w 1246868"/>
              <a:gd name="connsiteY10" fmla="*/ 744025 h 1063288"/>
              <a:gd name="connsiteX11" fmla="*/ 1219200 w 1246868"/>
              <a:gd name="connsiteY11" fmla="*/ 763075 h 1063288"/>
              <a:gd name="connsiteX12" fmla="*/ 1219200 w 1246868"/>
              <a:gd name="connsiteY12" fmla="*/ 982150 h 1063288"/>
              <a:gd name="connsiteX13" fmla="*/ 1114425 w 1246868"/>
              <a:gd name="connsiteY13" fmla="*/ 1058350 h 1063288"/>
              <a:gd name="connsiteX14" fmla="*/ 952500 w 1246868"/>
              <a:gd name="connsiteY14" fmla="*/ 1039300 h 1063288"/>
              <a:gd name="connsiteX15" fmla="*/ 923925 w 1246868"/>
              <a:gd name="connsiteY15" fmla="*/ 905950 h 1063288"/>
              <a:gd name="connsiteX16" fmla="*/ 676275 w 1246868"/>
              <a:gd name="connsiteY16" fmla="*/ 896425 h 1063288"/>
              <a:gd name="connsiteX17" fmla="*/ 304800 w 1246868"/>
              <a:gd name="connsiteY17" fmla="*/ 896425 h 1063288"/>
              <a:gd name="connsiteX18" fmla="*/ 142875 w 1246868"/>
              <a:gd name="connsiteY18" fmla="*/ 867850 h 1063288"/>
              <a:gd name="connsiteX19" fmla="*/ 114300 w 1246868"/>
              <a:gd name="connsiteY19" fmla="*/ 582100 h 1063288"/>
              <a:gd name="connsiteX20" fmla="*/ 123825 w 1246868"/>
              <a:gd name="connsiteY20" fmla="*/ 334450 h 1063288"/>
              <a:gd name="connsiteX21" fmla="*/ 123825 w 1246868"/>
              <a:gd name="connsiteY21" fmla="*/ 163000 h 1063288"/>
              <a:gd name="connsiteX22" fmla="*/ 66675 w 1246868"/>
              <a:gd name="connsiteY22" fmla="*/ 29650 h 1063288"/>
              <a:gd name="connsiteX0" fmla="*/ 0 w 1246868"/>
              <a:gd name="connsiteY0" fmla="*/ 20125 h 1063288"/>
              <a:gd name="connsiteX1" fmla="*/ 161925 w 1246868"/>
              <a:gd name="connsiteY1" fmla="*/ 1075 h 1063288"/>
              <a:gd name="connsiteX2" fmla="*/ 285750 w 1246868"/>
              <a:gd name="connsiteY2" fmla="*/ 48700 h 1063288"/>
              <a:gd name="connsiteX3" fmla="*/ 466725 w 1246868"/>
              <a:gd name="connsiteY3" fmla="*/ 10600 h 1063288"/>
              <a:gd name="connsiteX4" fmla="*/ 523875 w 1246868"/>
              <a:gd name="connsiteY4" fmla="*/ 58225 h 1063288"/>
              <a:gd name="connsiteX5" fmla="*/ 495300 w 1246868"/>
              <a:gd name="connsiteY5" fmla="*/ 296350 h 1063288"/>
              <a:gd name="connsiteX6" fmla="*/ 552450 w 1246868"/>
              <a:gd name="connsiteY6" fmla="*/ 477325 h 1063288"/>
              <a:gd name="connsiteX7" fmla="*/ 695325 w 1246868"/>
              <a:gd name="connsiteY7" fmla="*/ 486850 h 1063288"/>
              <a:gd name="connsiteX8" fmla="*/ 695325 w 1246868"/>
              <a:gd name="connsiteY8" fmla="*/ 705925 h 1063288"/>
              <a:gd name="connsiteX9" fmla="*/ 704850 w 1246868"/>
              <a:gd name="connsiteY9" fmla="*/ 753550 h 1063288"/>
              <a:gd name="connsiteX10" fmla="*/ 904875 w 1246868"/>
              <a:gd name="connsiteY10" fmla="*/ 744025 h 1063288"/>
              <a:gd name="connsiteX11" fmla="*/ 1219200 w 1246868"/>
              <a:gd name="connsiteY11" fmla="*/ 763075 h 1063288"/>
              <a:gd name="connsiteX12" fmla="*/ 1219200 w 1246868"/>
              <a:gd name="connsiteY12" fmla="*/ 982150 h 1063288"/>
              <a:gd name="connsiteX13" fmla="*/ 1114425 w 1246868"/>
              <a:gd name="connsiteY13" fmla="*/ 1058350 h 1063288"/>
              <a:gd name="connsiteX14" fmla="*/ 952500 w 1246868"/>
              <a:gd name="connsiteY14" fmla="*/ 1039300 h 1063288"/>
              <a:gd name="connsiteX15" fmla="*/ 923925 w 1246868"/>
              <a:gd name="connsiteY15" fmla="*/ 905950 h 1063288"/>
              <a:gd name="connsiteX16" fmla="*/ 676275 w 1246868"/>
              <a:gd name="connsiteY16" fmla="*/ 896425 h 1063288"/>
              <a:gd name="connsiteX17" fmla="*/ 304800 w 1246868"/>
              <a:gd name="connsiteY17" fmla="*/ 896425 h 1063288"/>
              <a:gd name="connsiteX18" fmla="*/ 142875 w 1246868"/>
              <a:gd name="connsiteY18" fmla="*/ 867850 h 1063288"/>
              <a:gd name="connsiteX19" fmla="*/ 114300 w 1246868"/>
              <a:gd name="connsiteY19" fmla="*/ 582100 h 1063288"/>
              <a:gd name="connsiteX20" fmla="*/ 123825 w 1246868"/>
              <a:gd name="connsiteY20" fmla="*/ 334450 h 1063288"/>
              <a:gd name="connsiteX21" fmla="*/ 123825 w 1246868"/>
              <a:gd name="connsiteY21" fmla="*/ 163000 h 1063288"/>
              <a:gd name="connsiteX22" fmla="*/ 66675 w 1246868"/>
              <a:gd name="connsiteY22" fmla="*/ 29650 h 1063288"/>
              <a:gd name="connsiteX0" fmla="*/ 0 w 1250138"/>
              <a:gd name="connsiteY0" fmla="*/ 20125 h 1062366"/>
              <a:gd name="connsiteX1" fmla="*/ 161925 w 1250138"/>
              <a:gd name="connsiteY1" fmla="*/ 1075 h 1062366"/>
              <a:gd name="connsiteX2" fmla="*/ 285750 w 1250138"/>
              <a:gd name="connsiteY2" fmla="*/ 48700 h 1062366"/>
              <a:gd name="connsiteX3" fmla="*/ 466725 w 1250138"/>
              <a:gd name="connsiteY3" fmla="*/ 10600 h 1062366"/>
              <a:gd name="connsiteX4" fmla="*/ 523875 w 1250138"/>
              <a:gd name="connsiteY4" fmla="*/ 58225 h 1062366"/>
              <a:gd name="connsiteX5" fmla="*/ 495300 w 1250138"/>
              <a:gd name="connsiteY5" fmla="*/ 296350 h 1062366"/>
              <a:gd name="connsiteX6" fmla="*/ 552450 w 1250138"/>
              <a:gd name="connsiteY6" fmla="*/ 477325 h 1062366"/>
              <a:gd name="connsiteX7" fmla="*/ 695325 w 1250138"/>
              <a:gd name="connsiteY7" fmla="*/ 486850 h 1062366"/>
              <a:gd name="connsiteX8" fmla="*/ 695325 w 1250138"/>
              <a:gd name="connsiteY8" fmla="*/ 705925 h 1062366"/>
              <a:gd name="connsiteX9" fmla="*/ 704850 w 1250138"/>
              <a:gd name="connsiteY9" fmla="*/ 753550 h 1062366"/>
              <a:gd name="connsiteX10" fmla="*/ 904875 w 1250138"/>
              <a:gd name="connsiteY10" fmla="*/ 744025 h 1062366"/>
              <a:gd name="connsiteX11" fmla="*/ 1219200 w 1250138"/>
              <a:gd name="connsiteY11" fmla="*/ 763075 h 1062366"/>
              <a:gd name="connsiteX12" fmla="*/ 1226634 w 1250138"/>
              <a:gd name="connsiteY12" fmla="*/ 1030472 h 1062366"/>
              <a:gd name="connsiteX13" fmla="*/ 1114425 w 1250138"/>
              <a:gd name="connsiteY13" fmla="*/ 1058350 h 1062366"/>
              <a:gd name="connsiteX14" fmla="*/ 952500 w 1250138"/>
              <a:gd name="connsiteY14" fmla="*/ 1039300 h 1062366"/>
              <a:gd name="connsiteX15" fmla="*/ 923925 w 1250138"/>
              <a:gd name="connsiteY15" fmla="*/ 905950 h 1062366"/>
              <a:gd name="connsiteX16" fmla="*/ 676275 w 1250138"/>
              <a:gd name="connsiteY16" fmla="*/ 896425 h 1062366"/>
              <a:gd name="connsiteX17" fmla="*/ 304800 w 1250138"/>
              <a:gd name="connsiteY17" fmla="*/ 896425 h 1062366"/>
              <a:gd name="connsiteX18" fmla="*/ 142875 w 1250138"/>
              <a:gd name="connsiteY18" fmla="*/ 867850 h 1062366"/>
              <a:gd name="connsiteX19" fmla="*/ 114300 w 1250138"/>
              <a:gd name="connsiteY19" fmla="*/ 582100 h 1062366"/>
              <a:gd name="connsiteX20" fmla="*/ 123825 w 1250138"/>
              <a:gd name="connsiteY20" fmla="*/ 334450 h 1062366"/>
              <a:gd name="connsiteX21" fmla="*/ 123825 w 1250138"/>
              <a:gd name="connsiteY21" fmla="*/ 163000 h 1062366"/>
              <a:gd name="connsiteX22" fmla="*/ 66675 w 1250138"/>
              <a:gd name="connsiteY22" fmla="*/ 29650 h 1062366"/>
              <a:gd name="connsiteX0" fmla="*/ 0 w 1250138"/>
              <a:gd name="connsiteY0" fmla="*/ 20125 h 1059709"/>
              <a:gd name="connsiteX1" fmla="*/ 161925 w 1250138"/>
              <a:gd name="connsiteY1" fmla="*/ 1075 h 1059709"/>
              <a:gd name="connsiteX2" fmla="*/ 285750 w 1250138"/>
              <a:gd name="connsiteY2" fmla="*/ 48700 h 1059709"/>
              <a:gd name="connsiteX3" fmla="*/ 466725 w 1250138"/>
              <a:gd name="connsiteY3" fmla="*/ 10600 h 1059709"/>
              <a:gd name="connsiteX4" fmla="*/ 523875 w 1250138"/>
              <a:gd name="connsiteY4" fmla="*/ 58225 h 1059709"/>
              <a:gd name="connsiteX5" fmla="*/ 495300 w 1250138"/>
              <a:gd name="connsiteY5" fmla="*/ 296350 h 1059709"/>
              <a:gd name="connsiteX6" fmla="*/ 552450 w 1250138"/>
              <a:gd name="connsiteY6" fmla="*/ 477325 h 1059709"/>
              <a:gd name="connsiteX7" fmla="*/ 695325 w 1250138"/>
              <a:gd name="connsiteY7" fmla="*/ 486850 h 1059709"/>
              <a:gd name="connsiteX8" fmla="*/ 695325 w 1250138"/>
              <a:gd name="connsiteY8" fmla="*/ 705925 h 1059709"/>
              <a:gd name="connsiteX9" fmla="*/ 704850 w 1250138"/>
              <a:gd name="connsiteY9" fmla="*/ 753550 h 1059709"/>
              <a:gd name="connsiteX10" fmla="*/ 904875 w 1250138"/>
              <a:gd name="connsiteY10" fmla="*/ 744025 h 1059709"/>
              <a:gd name="connsiteX11" fmla="*/ 1219200 w 1250138"/>
              <a:gd name="connsiteY11" fmla="*/ 763075 h 1059709"/>
              <a:gd name="connsiteX12" fmla="*/ 1226634 w 1250138"/>
              <a:gd name="connsiteY12" fmla="*/ 1030472 h 1059709"/>
              <a:gd name="connsiteX13" fmla="*/ 1114425 w 1250138"/>
              <a:gd name="connsiteY13" fmla="*/ 1058350 h 1059709"/>
              <a:gd name="connsiteX14" fmla="*/ 952500 w 1250138"/>
              <a:gd name="connsiteY14" fmla="*/ 1039300 h 1059709"/>
              <a:gd name="connsiteX15" fmla="*/ 923925 w 1250138"/>
              <a:gd name="connsiteY15" fmla="*/ 905950 h 1059709"/>
              <a:gd name="connsiteX16" fmla="*/ 676275 w 1250138"/>
              <a:gd name="connsiteY16" fmla="*/ 896425 h 1059709"/>
              <a:gd name="connsiteX17" fmla="*/ 304800 w 1250138"/>
              <a:gd name="connsiteY17" fmla="*/ 896425 h 1059709"/>
              <a:gd name="connsiteX18" fmla="*/ 142875 w 1250138"/>
              <a:gd name="connsiteY18" fmla="*/ 867850 h 1059709"/>
              <a:gd name="connsiteX19" fmla="*/ 114300 w 1250138"/>
              <a:gd name="connsiteY19" fmla="*/ 582100 h 1059709"/>
              <a:gd name="connsiteX20" fmla="*/ 123825 w 1250138"/>
              <a:gd name="connsiteY20" fmla="*/ 334450 h 1059709"/>
              <a:gd name="connsiteX21" fmla="*/ 123825 w 1250138"/>
              <a:gd name="connsiteY21" fmla="*/ 163000 h 1059709"/>
              <a:gd name="connsiteX22" fmla="*/ 66675 w 1250138"/>
              <a:gd name="connsiteY22" fmla="*/ 29650 h 1059709"/>
              <a:gd name="connsiteX0" fmla="*/ 0 w 1242242"/>
              <a:gd name="connsiteY0" fmla="*/ 20125 h 1059709"/>
              <a:gd name="connsiteX1" fmla="*/ 161925 w 1242242"/>
              <a:gd name="connsiteY1" fmla="*/ 1075 h 1059709"/>
              <a:gd name="connsiteX2" fmla="*/ 285750 w 1242242"/>
              <a:gd name="connsiteY2" fmla="*/ 48700 h 1059709"/>
              <a:gd name="connsiteX3" fmla="*/ 466725 w 1242242"/>
              <a:gd name="connsiteY3" fmla="*/ 10600 h 1059709"/>
              <a:gd name="connsiteX4" fmla="*/ 523875 w 1242242"/>
              <a:gd name="connsiteY4" fmla="*/ 58225 h 1059709"/>
              <a:gd name="connsiteX5" fmla="*/ 495300 w 1242242"/>
              <a:gd name="connsiteY5" fmla="*/ 296350 h 1059709"/>
              <a:gd name="connsiteX6" fmla="*/ 552450 w 1242242"/>
              <a:gd name="connsiteY6" fmla="*/ 477325 h 1059709"/>
              <a:gd name="connsiteX7" fmla="*/ 695325 w 1242242"/>
              <a:gd name="connsiteY7" fmla="*/ 486850 h 1059709"/>
              <a:gd name="connsiteX8" fmla="*/ 695325 w 1242242"/>
              <a:gd name="connsiteY8" fmla="*/ 705925 h 1059709"/>
              <a:gd name="connsiteX9" fmla="*/ 704850 w 1242242"/>
              <a:gd name="connsiteY9" fmla="*/ 753550 h 1059709"/>
              <a:gd name="connsiteX10" fmla="*/ 904875 w 1242242"/>
              <a:gd name="connsiteY10" fmla="*/ 744025 h 1059709"/>
              <a:gd name="connsiteX11" fmla="*/ 1219200 w 1242242"/>
              <a:gd name="connsiteY11" fmla="*/ 763075 h 1059709"/>
              <a:gd name="connsiteX12" fmla="*/ 1226634 w 1242242"/>
              <a:gd name="connsiteY12" fmla="*/ 1030472 h 1059709"/>
              <a:gd name="connsiteX13" fmla="*/ 1114425 w 1242242"/>
              <a:gd name="connsiteY13" fmla="*/ 1058350 h 1059709"/>
              <a:gd name="connsiteX14" fmla="*/ 952500 w 1242242"/>
              <a:gd name="connsiteY14" fmla="*/ 1039300 h 1059709"/>
              <a:gd name="connsiteX15" fmla="*/ 923925 w 1242242"/>
              <a:gd name="connsiteY15" fmla="*/ 905950 h 1059709"/>
              <a:gd name="connsiteX16" fmla="*/ 676275 w 1242242"/>
              <a:gd name="connsiteY16" fmla="*/ 896425 h 1059709"/>
              <a:gd name="connsiteX17" fmla="*/ 304800 w 1242242"/>
              <a:gd name="connsiteY17" fmla="*/ 896425 h 1059709"/>
              <a:gd name="connsiteX18" fmla="*/ 142875 w 1242242"/>
              <a:gd name="connsiteY18" fmla="*/ 867850 h 1059709"/>
              <a:gd name="connsiteX19" fmla="*/ 114300 w 1242242"/>
              <a:gd name="connsiteY19" fmla="*/ 582100 h 1059709"/>
              <a:gd name="connsiteX20" fmla="*/ 123825 w 1242242"/>
              <a:gd name="connsiteY20" fmla="*/ 334450 h 1059709"/>
              <a:gd name="connsiteX21" fmla="*/ 123825 w 1242242"/>
              <a:gd name="connsiteY21" fmla="*/ 163000 h 1059709"/>
              <a:gd name="connsiteX22" fmla="*/ 66675 w 1242242"/>
              <a:gd name="connsiteY22" fmla="*/ 29650 h 1059709"/>
              <a:gd name="connsiteX0" fmla="*/ 0 w 1253082"/>
              <a:gd name="connsiteY0" fmla="*/ 20125 h 1061912"/>
              <a:gd name="connsiteX1" fmla="*/ 161925 w 1253082"/>
              <a:gd name="connsiteY1" fmla="*/ 1075 h 1061912"/>
              <a:gd name="connsiteX2" fmla="*/ 285750 w 1253082"/>
              <a:gd name="connsiteY2" fmla="*/ 48700 h 1061912"/>
              <a:gd name="connsiteX3" fmla="*/ 466725 w 1253082"/>
              <a:gd name="connsiteY3" fmla="*/ 10600 h 1061912"/>
              <a:gd name="connsiteX4" fmla="*/ 523875 w 1253082"/>
              <a:gd name="connsiteY4" fmla="*/ 58225 h 1061912"/>
              <a:gd name="connsiteX5" fmla="*/ 495300 w 1253082"/>
              <a:gd name="connsiteY5" fmla="*/ 296350 h 1061912"/>
              <a:gd name="connsiteX6" fmla="*/ 552450 w 1253082"/>
              <a:gd name="connsiteY6" fmla="*/ 477325 h 1061912"/>
              <a:gd name="connsiteX7" fmla="*/ 695325 w 1253082"/>
              <a:gd name="connsiteY7" fmla="*/ 486850 h 1061912"/>
              <a:gd name="connsiteX8" fmla="*/ 695325 w 1253082"/>
              <a:gd name="connsiteY8" fmla="*/ 705925 h 1061912"/>
              <a:gd name="connsiteX9" fmla="*/ 704850 w 1253082"/>
              <a:gd name="connsiteY9" fmla="*/ 753550 h 1061912"/>
              <a:gd name="connsiteX10" fmla="*/ 904875 w 1253082"/>
              <a:gd name="connsiteY10" fmla="*/ 744025 h 1061912"/>
              <a:gd name="connsiteX11" fmla="*/ 1219200 w 1253082"/>
              <a:gd name="connsiteY11" fmla="*/ 763075 h 1061912"/>
              <a:gd name="connsiteX12" fmla="*/ 1252654 w 1253082"/>
              <a:gd name="connsiteY12" fmla="*/ 1000735 h 1061912"/>
              <a:gd name="connsiteX13" fmla="*/ 1114425 w 1253082"/>
              <a:gd name="connsiteY13" fmla="*/ 1058350 h 1061912"/>
              <a:gd name="connsiteX14" fmla="*/ 952500 w 1253082"/>
              <a:gd name="connsiteY14" fmla="*/ 1039300 h 1061912"/>
              <a:gd name="connsiteX15" fmla="*/ 923925 w 1253082"/>
              <a:gd name="connsiteY15" fmla="*/ 905950 h 1061912"/>
              <a:gd name="connsiteX16" fmla="*/ 676275 w 1253082"/>
              <a:gd name="connsiteY16" fmla="*/ 896425 h 1061912"/>
              <a:gd name="connsiteX17" fmla="*/ 304800 w 1253082"/>
              <a:gd name="connsiteY17" fmla="*/ 896425 h 1061912"/>
              <a:gd name="connsiteX18" fmla="*/ 142875 w 1253082"/>
              <a:gd name="connsiteY18" fmla="*/ 867850 h 1061912"/>
              <a:gd name="connsiteX19" fmla="*/ 114300 w 1253082"/>
              <a:gd name="connsiteY19" fmla="*/ 582100 h 1061912"/>
              <a:gd name="connsiteX20" fmla="*/ 123825 w 1253082"/>
              <a:gd name="connsiteY20" fmla="*/ 334450 h 1061912"/>
              <a:gd name="connsiteX21" fmla="*/ 123825 w 1253082"/>
              <a:gd name="connsiteY21" fmla="*/ 163000 h 1061912"/>
              <a:gd name="connsiteX22" fmla="*/ 66675 w 1253082"/>
              <a:gd name="connsiteY22" fmla="*/ 29650 h 1061912"/>
              <a:gd name="connsiteX0" fmla="*/ 0 w 1253082"/>
              <a:gd name="connsiteY0" fmla="*/ 20125 h 1047246"/>
              <a:gd name="connsiteX1" fmla="*/ 161925 w 1253082"/>
              <a:gd name="connsiteY1" fmla="*/ 1075 h 1047246"/>
              <a:gd name="connsiteX2" fmla="*/ 285750 w 1253082"/>
              <a:gd name="connsiteY2" fmla="*/ 48700 h 1047246"/>
              <a:gd name="connsiteX3" fmla="*/ 466725 w 1253082"/>
              <a:gd name="connsiteY3" fmla="*/ 10600 h 1047246"/>
              <a:gd name="connsiteX4" fmla="*/ 523875 w 1253082"/>
              <a:gd name="connsiteY4" fmla="*/ 58225 h 1047246"/>
              <a:gd name="connsiteX5" fmla="*/ 495300 w 1253082"/>
              <a:gd name="connsiteY5" fmla="*/ 296350 h 1047246"/>
              <a:gd name="connsiteX6" fmla="*/ 552450 w 1253082"/>
              <a:gd name="connsiteY6" fmla="*/ 477325 h 1047246"/>
              <a:gd name="connsiteX7" fmla="*/ 695325 w 1253082"/>
              <a:gd name="connsiteY7" fmla="*/ 486850 h 1047246"/>
              <a:gd name="connsiteX8" fmla="*/ 695325 w 1253082"/>
              <a:gd name="connsiteY8" fmla="*/ 705925 h 1047246"/>
              <a:gd name="connsiteX9" fmla="*/ 704850 w 1253082"/>
              <a:gd name="connsiteY9" fmla="*/ 753550 h 1047246"/>
              <a:gd name="connsiteX10" fmla="*/ 904875 w 1253082"/>
              <a:gd name="connsiteY10" fmla="*/ 744025 h 1047246"/>
              <a:gd name="connsiteX11" fmla="*/ 1219200 w 1253082"/>
              <a:gd name="connsiteY11" fmla="*/ 763075 h 1047246"/>
              <a:gd name="connsiteX12" fmla="*/ 1252654 w 1253082"/>
              <a:gd name="connsiteY12" fmla="*/ 1000735 h 1047246"/>
              <a:gd name="connsiteX13" fmla="*/ 1110708 w 1253082"/>
              <a:gd name="connsiteY13" fmla="*/ 1028613 h 1047246"/>
              <a:gd name="connsiteX14" fmla="*/ 952500 w 1253082"/>
              <a:gd name="connsiteY14" fmla="*/ 1039300 h 1047246"/>
              <a:gd name="connsiteX15" fmla="*/ 923925 w 1253082"/>
              <a:gd name="connsiteY15" fmla="*/ 905950 h 1047246"/>
              <a:gd name="connsiteX16" fmla="*/ 676275 w 1253082"/>
              <a:gd name="connsiteY16" fmla="*/ 896425 h 1047246"/>
              <a:gd name="connsiteX17" fmla="*/ 304800 w 1253082"/>
              <a:gd name="connsiteY17" fmla="*/ 896425 h 1047246"/>
              <a:gd name="connsiteX18" fmla="*/ 142875 w 1253082"/>
              <a:gd name="connsiteY18" fmla="*/ 867850 h 1047246"/>
              <a:gd name="connsiteX19" fmla="*/ 114300 w 1253082"/>
              <a:gd name="connsiteY19" fmla="*/ 582100 h 1047246"/>
              <a:gd name="connsiteX20" fmla="*/ 123825 w 1253082"/>
              <a:gd name="connsiteY20" fmla="*/ 334450 h 1047246"/>
              <a:gd name="connsiteX21" fmla="*/ 123825 w 1253082"/>
              <a:gd name="connsiteY21" fmla="*/ 163000 h 1047246"/>
              <a:gd name="connsiteX22" fmla="*/ 66675 w 1253082"/>
              <a:gd name="connsiteY22" fmla="*/ 29650 h 1047246"/>
              <a:gd name="connsiteX0" fmla="*/ 0 w 1253082"/>
              <a:gd name="connsiteY0" fmla="*/ 20125 h 1028735"/>
              <a:gd name="connsiteX1" fmla="*/ 161925 w 1253082"/>
              <a:gd name="connsiteY1" fmla="*/ 1075 h 1028735"/>
              <a:gd name="connsiteX2" fmla="*/ 285750 w 1253082"/>
              <a:gd name="connsiteY2" fmla="*/ 48700 h 1028735"/>
              <a:gd name="connsiteX3" fmla="*/ 466725 w 1253082"/>
              <a:gd name="connsiteY3" fmla="*/ 10600 h 1028735"/>
              <a:gd name="connsiteX4" fmla="*/ 523875 w 1253082"/>
              <a:gd name="connsiteY4" fmla="*/ 58225 h 1028735"/>
              <a:gd name="connsiteX5" fmla="*/ 495300 w 1253082"/>
              <a:gd name="connsiteY5" fmla="*/ 296350 h 1028735"/>
              <a:gd name="connsiteX6" fmla="*/ 552450 w 1253082"/>
              <a:gd name="connsiteY6" fmla="*/ 477325 h 1028735"/>
              <a:gd name="connsiteX7" fmla="*/ 695325 w 1253082"/>
              <a:gd name="connsiteY7" fmla="*/ 486850 h 1028735"/>
              <a:gd name="connsiteX8" fmla="*/ 695325 w 1253082"/>
              <a:gd name="connsiteY8" fmla="*/ 705925 h 1028735"/>
              <a:gd name="connsiteX9" fmla="*/ 704850 w 1253082"/>
              <a:gd name="connsiteY9" fmla="*/ 753550 h 1028735"/>
              <a:gd name="connsiteX10" fmla="*/ 904875 w 1253082"/>
              <a:gd name="connsiteY10" fmla="*/ 744025 h 1028735"/>
              <a:gd name="connsiteX11" fmla="*/ 1219200 w 1253082"/>
              <a:gd name="connsiteY11" fmla="*/ 763075 h 1028735"/>
              <a:gd name="connsiteX12" fmla="*/ 1252654 w 1253082"/>
              <a:gd name="connsiteY12" fmla="*/ 1000735 h 1028735"/>
              <a:gd name="connsiteX13" fmla="*/ 1110708 w 1253082"/>
              <a:gd name="connsiteY13" fmla="*/ 1028613 h 1028735"/>
              <a:gd name="connsiteX14" fmla="*/ 952500 w 1253082"/>
              <a:gd name="connsiteY14" fmla="*/ 1005846 h 1028735"/>
              <a:gd name="connsiteX15" fmla="*/ 923925 w 1253082"/>
              <a:gd name="connsiteY15" fmla="*/ 905950 h 1028735"/>
              <a:gd name="connsiteX16" fmla="*/ 676275 w 1253082"/>
              <a:gd name="connsiteY16" fmla="*/ 896425 h 1028735"/>
              <a:gd name="connsiteX17" fmla="*/ 304800 w 1253082"/>
              <a:gd name="connsiteY17" fmla="*/ 896425 h 1028735"/>
              <a:gd name="connsiteX18" fmla="*/ 142875 w 1253082"/>
              <a:gd name="connsiteY18" fmla="*/ 867850 h 1028735"/>
              <a:gd name="connsiteX19" fmla="*/ 114300 w 1253082"/>
              <a:gd name="connsiteY19" fmla="*/ 582100 h 1028735"/>
              <a:gd name="connsiteX20" fmla="*/ 123825 w 1253082"/>
              <a:gd name="connsiteY20" fmla="*/ 334450 h 1028735"/>
              <a:gd name="connsiteX21" fmla="*/ 123825 w 1253082"/>
              <a:gd name="connsiteY21" fmla="*/ 163000 h 1028735"/>
              <a:gd name="connsiteX22" fmla="*/ 66675 w 1253082"/>
              <a:gd name="connsiteY22" fmla="*/ 29650 h 1028735"/>
              <a:gd name="connsiteX0" fmla="*/ 0 w 1253082"/>
              <a:gd name="connsiteY0" fmla="*/ 20125 h 1028735"/>
              <a:gd name="connsiteX1" fmla="*/ 161925 w 1253082"/>
              <a:gd name="connsiteY1" fmla="*/ 1075 h 1028735"/>
              <a:gd name="connsiteX2" fmla="*/ 285750 w 1253082"/>
              <a:gd name="connsiteY2" fmla="*/ 48700 h 1028735"/>
              <a:gd name="connsiteX3" fmla="*/ 466725 w 1253082"/>
              <a:gd name="connsiteY3" fmla="*/ 10600 h 1028735"/>
              <a:gd name="connsiteX4" fmla="*/ 523875 w 1253082"/>
              <a:gd name="connsiteY4" fmla="*/ 58225 h 1028735"/>
              <a:gd name="connsiteX5" fmla="*/ 495300 w 1253082"/>
              <a:gd name="connsiteY5" fmla="*/ 296350 h 1028735"/>
              <a:gd name="connsiteX6" fmla="*/ 552450 w 1253082"/>
              <a:gd name="connsiteY6" fmla="*/ 477325 h 1028735"/>
              <a:gd name="connsiteX7" fmla="*/ 695325 w 1253082"/>
              <a:gd name="connsiteY7" fmla="*/ 486850 h 1028735"/>
              <a:gd name="connsiteX8" fmla="*/ 695325 w 1253082"/>
              <a:gd name="connsiteY8" fmla="*/ 705925 h 1028735"/>
              <a:gd name="connsiteX9" fmla="*/ 704850 w 1253082"/>
              <a:gd name="connsiteY9" fmla="*/ 753550 h 1028735"/>
              <a:gd name="connsiteX10" fmla="*/ 904875 w 1253082"/>
              <a:gd name="connsiteY10" fmla="*/ 744025 h 1028735"/>
              <a:gd name="connsiteX11" fmla="*/ 1219200 w 1253082"/>
              <a:gd name="connsiteY11" fmla="*/ 763075 h 1028735"/>
              <a:gd name="connsiteX12" fmla="*/ 1252654 w 1253082"/>
              <a:gd name="connsiteY12" fmla="*/ 1000735 h 1028735"/>
              <a:gd name="connsiteX13" fmla="*/ 1110708 w 1253082"/>
              <a:gd name="connsiteY13" fmla="*/ 1028613 h 1028735"/>
              <a:gd name="connsiteX14" fmla="*/ 952500 w 1253082"/>
              <a:gd name="connsiteY14" fmla="*/ 1005846 h 1028735"/>
              <a:gd name="connsiteX15" fmla="*/ 923925 w 1253082"/>
              <a:gd name="connsiteY15" fmla="*/ 905950 h 1028735"/>
              <a:gd name="connsiteX16" fmla="*/ 676275 w 1253082"/>
              <a:gd name="connsiteY16" fmla="*/ 896425 h 1028735"/>
              <a:gd name="connsiteX17" fmla="*/ 304800 w 1253082"/>
              <a:gd name="connsiteY17" fmla="*/ 896425 h 1028735"/>
              <a:gd name="connsiteX18" fmla="*/ 142875 w 1253082"/>
              <a:gd name="connsiteY18" fmla="*/ 867850 h 1028735"/>
              <a:gd name="connsiteX19" fmla="*/ 114300 w 1253082"/>
              <a:gd name="connsiteY19" fmla="*/ 582100 h 1028735"/>
              <a:gd name="connsiteX20" fmla="*/ 123825 w 1253082"/>
              <a:gd name="connsiteY20" fmla="*/ 334450 h 1028735"/>
              <a:gd name="connsiteX21" fmla="*/ 123825 w 1253082"/>
              <a:gd name="connsiteY21" fmla="*/ 163000 h 1028735"/>
              <a:gd name="connsiteX22" fmla="*/ 66675 w 1253082"/>
              <a:gd name="connsiteY22" fmla="*/ 29650 h 1028735"/>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23925 w 1253082"/>
              <a:gd name="connsiteY15" fmla="*/ 905950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23925 w 1253082"/>
              <a:gd name="connsiteY15" fmla="*/ 905950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42875 w 1253082"/>
              <a:gd name="connsiteY18" fmla="*/ 867850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39158 w 1253082"/>
              <a:gd name="connsiteY18" fmla="*/ 905021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39158 w 1253082"/>
              <a:gd name="connsiteY18" fmla="*/ 905021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66675 w 1253082"/>
              <a:gd name="connsiteY22" fmla="*/ 29650 h 1028633"/>
              <a:gd name="connsiteX0" fmla="*/ 0 w 1253082"/>
              <a:gd name="connsiteY0" fmla="*/ 20125 h 1028633"/>
              <a:gd name="connsiteX1" fmla="*/ 161925 w 1253082"/>
              <a:gd name="connsiteY1" fmla="*/ 1075 h 1028633"/>
              <a:gd name="connsiteX2" fmla="*/ 285750 w 1253082"/>
              <a:gd name="connsiteY2" fmla="*/ 48700 h 1028633"/>
              <a:gd name="connsiteX3" fmla="*/ 466725 w 1253082"/>
              <a:gd name="connsiteY3" fmla="*/ 10600 h 1028633"/>
              <a:gd name="connsiteX4" fmla="*/ 523875 w 1253082"/>
              <a:gd name="connsiteY4" fmla="*/ 58225 h 1028633"/>
              <a:gd name="connsiteX5" fmla="*/ 495300 w 1253082"/>
              <a:gd name="connsiteY5" fmla="*/ 296350 h 1028633"/>
              <a:gd name="connsiteX6" fmla="*/ 552450 w 1253082"/>
              <a:gd name="connsiteY6" fmla="*/ 477325 h 1028633"/>
              <a:gd name="connsiteX7" fmla="*/ 695325 w 1253082"/>
              <a:gd name="connsiteY7" fmla="*/ 486850 h 1028633"/>
              <a:gd name="connsiteX8" fmla="*/ 695325 w 1253082"/>
              <a:gd name="connsiteY8" fmla="*/ 705925 h 1028633"/>
              <a:gd name="connsiteX9" fmla="*/ 704850 w 1253082"/>
              <a:gd name="connsiteY9" fmla="*/ 753550 h 1028633"/>
              <a:gd name="connsiteX10" fmla="*/ 904875 w 1253082"/>
              <a:gd name="connsiteY10" fmla="*/ 744025 h 1028633"/>
              <a:gd name="connsiteX11" fmla="*/ 1219200 w 1253082"/>
              <a:gd name="connsiteY11" fmla="*/ 763075 h 1028633"/>
              <a:gd name="connsiteX12" fmla="*/ 1252654 w 1253082"/>
              <a:gd name="connsiteY12" fmla="*/ 1000735 h 1028633"/>
              <a:gd name="connsiteX13" fmla="*/ 1110708 w 1253082"/>
              <a:gd name="connsiteY13" fmla="*/ 1028613 h 1028633"/>
              <a:gd name="connsiteX14" fmla="*/ 952500 w 1253082"/>
              <a:gd name="connsiteY14" fmla="*/ 1005846 h 1028633"/>
              <a:gd name="connsiteX15" fmla="*/ 949945 w 1253082"/>
              <a:gd name="connsiteY15" fmla="*/ 891081 h 1028633"/>
              <a:gd name="connsiteX16" fmla="*/ 676275 w 1253082"/>
              <a:gd name="connsiteY16" fmla="*/ 896425 h 1028633"/>
              <a:gd name="connsiteX17" fmla="*/ 304800 w 1253082"/>
              <a:gd name="connsiteY17" fmla="*/ 896425 h 1028633"/>
              <a:gd name="connsiteX18" fmla="*/ 120573 w 1253082"/>
              <a:gd name="connsiteY18" fmla="*/ 882718 h 1028633"/>
              <a:gd name="connsiteX19" fmla="*/ 114300 w 1253082"/>
              <a:gd name="connsiteY19" fmla="*/ 582100 h 1028633"/>
              <a:gd name="connsiteX20" fmla="*/ 123825 w 1253082"/>
              <a:gd name="connsiteY20" fmla="*/ 334450 h 1028633"/>
              <a:gd name="connsiteX21" fmla="*/ 123825 w 1253082"/>
              <a:gd name="connsiteY21" fmla="*/ 163000 h 1028633"/>
              <a:gd name="connsiteX22" fmla="*/ 96412 w 1253082"/>
              <a:gd name="connsiteY22" fmla="*/ 29650 h 1028633"/>
              <a:gd name="connsiteX0" fmla="*/ 0 w 1160155"/>
              <a:gd name="connsiteY0" fmla="*/ 20125 h 1028633"/>
              <a:gd name="connsiteX1" fmla="*/ 68998 w 1160155"/>
              <a:gd name="connsiteY1" fmla="*/ 1075 h 1028633"/>
              <a:gd name="connsiteX2" fmla="*/ 192823 w 1160155"/>
              <a:gd name="connsiteY2" fmla="*/ 48700 h 1028633"/>
              <a:gd name="connsiteX3" fmla="*/ 373798 w 1160155"/>
              <a:gd name="connsiteY3" fmla="*/ 10600 h 1028633"/>
              <a:gd name="connsiteX4" fmla="*/ 430948 w 1160155"/>
              <a:gd name="connsiteY4" fmla="*/ 58225 h 1028633"/>
              <a:gd name="connsiteX5" fmla="*/ 402373 w 1160155"/>
              <a:gd name="connsiteY5" fmla="*/ 296350 h 1028633"/>
              <a:gd name="connsiteX6" fmla="*/ 459523 w 1160155"/>
              <a:gd name="connsiteY6" fmla="*/ 477325 h 1028633"/>
              <a:gd name="connsiteX7" fmla="*/ 602398 w 1160155"/>
              <a:gd name="connsiteY7" fmla="*/ 486850 h 1028633"/>
              <a:gd name="connsiteX8" fmla="*/ 602398 w 1160155"/>
              <a:gd name="connsiteY8" fmla="*/ 705925 h 1028633"/>
              <a:gd name="connsiteX9" fmla="*/ 611923 w 1160155"/>
              <a:gd name="connsiteY9" fmla="*/ 753550 h 1028633"/>
              <a:gd name="connsiteX10" fmla="*/ 811948 w 1160155"/>
              <a:gd name="connsiteY10" fmla="*/ 744025 h 1028633"/>
              <a:gd name="connsiteX11" fmla="*/ 1126273 w 1160155"/>
              <a:gd name="connsiteY11" fmla="*/ 763075 h 1028633"/>
              <a:gd name="connsiteX12" fmla="*/ 1159727 w 1160155"/>
              <a:gd name="connsiteY12" fmla="*/ 1000735 h 1028633"/>
              <a:gd name="connsiteX13" fmla="*/ 1017781 w 1160155"/>
              <a:gd name="connsiteY13" fmla="*/ 1028613 h 1028633"/>
              <a:gd name="connsiteX14" fmla="*/ 859573 w 1160155"/>
              <a:gd name="connsiteY14" fmla="*/ 1005846 h 1028633"/>
              <a:gd name="connsiteX15" fmla="*/ 857018 w 1160155"/>
              <a:gd name="connsiteY15" fmla="*/ 891081 h 1028633"/>
              <a:gd name="connsiteX16" fmla="*/ 583348 w 1160155"/>
              <a:gd name="connsiteY16" fmla="*/ 896425 h 1028633"/>
              <a:gd name="connsiteX17" fmla="*/ 211873 w 1160155"/>
              <a:gd name="connsiteY17" fmla="*/ 896425 h 1028633"/>
              <a:gd name="connsiteX18" fmla="*/ 27646 w 1160155"/>
              <a:gd name="connsiteY18" fmla="*/ 882718 h 1028633"/>
              <a:gd name="connsiteX19" fmla="*/ 21373 w 1160155"/>
              <a:gd name="connsiteY19" fmla="*/ 582100 h 1028633"/>
              <a:gd name="connsiteX20" fmla="*/ 30898 w 1160155"/>
              <a:gd name="connsiteY20" fmla="*/ 334450 h 1028633"/>
              <a:gd name="connsiteX21" fmla="*/ 30898 w 1160155"/>
              <a:gd name="connsiteY21" fmla="*/ 163000 h 1028633"/>
              <a:gd name="connsiteX22" fmla="*/ 3485 w 1160155"/>
              <a:gd name="connsiteY22" fmla="*/ 29650 h 1028633"/>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0948 w 1160155"/>
              <a:gd name="connsiteY4" fmla="*/ 57287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25607 h 1034115"/>
              <a:gd name="connsiteX1" fmla="*/ 68998 w 1160155"/>
              <a:gd name="connsiteY1" fmla="*/ 6557 h 1034115"/>
              <a:gd name="connsiteX2" fmla="*/ 211408 w 1160155"/>
              <a:gd name="connsiteY2" fmla="*/ 17012 h 1034115"/>
              <a:gd name="connsiteX3" fmla="*/ 373798 w 1160155"/>
              <a:gd name="connsiteY3" fmla="*/ 16082 h 1034115"/>
              <a:gd name="connsiteX4" fmla="*/ 434665 w 1160155"/>
              <a:gd name="connsiteY4" fmla="*/ 22820 h 1034115"/>
              <a:gd name="connsiteX5" fmla="*/ 402373 w 1160155"/>
              <a:gd name="connsiteY5" fmla="*/ 301832 h 1034115"/>
              <a:gd name="connsiteX6" fmla="*/ 459523 w 1160155"/>
              <a:gd name="connsiteY6" fmla="*/ 482807 h 1034115"/>
              <a:gd name="connsiteX7" fmla="*/ 602398 w 1160155"/>
              <a:gd name="connsiteY7" fmla="*/ 492332 h 1034115"/>
              <a:gd name="connsiteX8" fmla="*/ 602398 w 1160155"/>
              <a:gd name="connsiteY8" fmla="*/ 711407 h 1034115"/>
              <a:gd name="connsiteX9" fmla="*/ 611923 w 1160155"/>
              <a:gd name="connsiteY9" fmla="*/ 759032 h 1034115"/>
              <a:gd name="connsiteX10" fmla="*/ 811948 w 1160155"/>
              <a:gd name="connsiteY10" fmla="*/ 749507 h 1034115"/>
              <a:gd name="connsiteX11" fmla="*/ 1126273 w 1160155"/>
              <a:gd name="connsiteY11" fmla="*/ 768557 h 1034115"/>
              <a:gd name="connsiteX12" fmla="*/ 1159727 w 1160155"/>
              <a:gd name="connsiteY12" fmla="*/ 1006217 h 1034115"/>
              <a:gd name="connsiteX13" fmla="*/ 1017781 w 1160155"/>
              <a:gd name="connsiteY13" fmla="*/ 1034095 h 1034115"/>
              <a:gd name="connsiteX14" fmla="*/ 859573 w 1160155"/>
              <a:gd name="connsiteY14" fmla="*/ 1011328 h 1034115"/>
              <a:gd name="connsiteX15" fmla="*/ 857018 w 1160155"/>
              <a:gd name="connsiteY15" fmla="*/ 896563 h 1034115"/>
              <a:gd name="connsiteX16" fmla="*/ 583348 w 1160155"/>
              <a:gd name="connsiteY16" fmla="*/ 901907 h 1034115"/>
              <a:gd name="connsiteX17" fmla="*/ 211873 w 1160155"/>
              <a:gd name="connsiteY17" fmla="*/ 901907 h 1034115"/>
              <a:gd name="connsiteX18" fmla="*/ 27646 w 1160155"/>
              <a:gd name="connsiteY18" fmla="*/ 888200 h 1034115"/>
              <a:gd name="connsiteX19" fmla="*/ 21373 w 1160155"/>
              <a:gd name="connsiteY19" fmla="*/ 587582 h 1034115"/>
              <a:gd name="connsiteX20" fmla="*/ 30898 w 1160155"/>
              <a:gd name="connsiteY20" fmla="*/ 339932 h 1034115"/>
              <a:gd name="connsiteX21" fmla="*/ 30898 w 1160155"/>
              <a:gd name="connsiteY21" fmla="*/ 168482 h 1034115"/>
              <a:gd name="connsiteX22" fmla="*/ 3485 w 1160155"/>
              <a:gd name="connsiteY22" fmla="*/ 35132 h 1034115"/>
              <a:gd name="connsiteX0" fmla="*/ 0 w 1160155"/>
              <a:gd name="connsiteY0" fmla="*/ 25607 h 1034115"/>
              <a:gd name="connsiteX1" fmla="*/ 68998 w 1160155"/>
              <a:gd name="connsiteY1" fmla="*/ 6557 h 1034115"/>
              <a:gd name="connsiteX2" fmla="*/ 211408 w 1160155"/>
              <a:gd name="connsiteY2" fmla="*/ 17012 h 1034115"/>
              <a:gd name="connsiteX3" fmla="*/ 373798 w 1160155"/>
              <a:gd name="connsiteY3" fmla="*/ 16082 h 1034115"/>
              <a:gd name="connsiteX4" fmla="*/ 434665 w 1160155"/>
              <a:gd name="connsiteY4" fmla="*/ 22820 h 1034115"/>
              <a:gd name="connsiteX5" fmla="*/ 402373 w 1160155"/>
              <a:gd name="connsiteY5" fmla="*/ 301832 h 1034115"/>
              <a:gd name="connsiteX6" fmla="*/ 459523 w 1160155"/>
              <a:gd name="connsiteY6" fmla="*/ 482807 h 1034115"/>
              <a:gd name="connsiteX7" fmla="*/ 602398 w 1160155"/>
              <a:gd name="connsiteY7" fmla="*/ 492332 h 1034115"/>
              <a:gd name="connsiteX8" fmla="*/ 602398 w 1160155"/>
              <a:gd name="connsiteY8" fmla="*/ 711407 h 1034115"/>
              <a:gd name="connsiteX9" fmla="*/ 611923 w 1160155"/>
              <a:gd name="connsiteY9" fmla="*/ 759032 h 1034115"/>
              <a:gd name="connsiteX10" fmla="*/ 811948 w 1160155"/>
              <a:gd name="connsiteY10" fmla="*/ 749507 h 1034115"/>
              <a:gd name="connsiteX11" fmla="*/ 1126273 w 1160155"/>
              <a:gd name="connsiteY11" fmla="*/ 768557 h 1034115"/>
              <a:gd name="connsiteX12" fmla="*/ 1159727 w 1160155"/>
              <a:gd name="connsiteY12" fmla="*/ 1006217 h 1034115"/>
              <a:gd name="connsiteX13" fmla="*/ 1017781 w 1160155"/>
              <a:gd name="connsiteY13" fmla="*/ 1034095 h 1034115"/>
              <a:gd name="connsiteX14" fmla="*/ 859573 w 1160155"/>
              <a:gd name="connsiteY14" fmla="*/ 1011328 h 1034115"/>
              <a:gd name="connsiteX15" fmla="*/ 857018 w 1160155"/>
              <a:gd name="connsiteY15" fmla="*/ 896563 h 1034115"/>
              <a:gd name="connsiteX16" fmla="*/ 583348 w 1160155"/>
              <a:gd name="connsiteY16" fmla="*/ 901907 h 1034115"/>
              <a:gd name="connsiteX17" fmla="*/ 211873 w 1160155"/>
              <a:gd name="connsiteY17" fmla="*/ 901907 h 1034115"/>
              <a:gd name="connsiteX18" fmla="*/ 27646 w 1160155"/>
              <a:gd name="connsiteY18" fmla="*/ 888200 h 1034115"/>
              <a:gd name="connsiteX19" fmla="*/ 21373 w 1160155"/>
              <a:gd name="connsiteY19" fmla="*/ 587582 h 1034115"/>
              <a:gd name="connsiteX20" fmla="*/ 30898 w 1160155"/>
              <a:gd name="connsiteY20" fmla="*/ 339932 h 1034115"/>
              <a:gd name="connsiteX21" fmla="*/ 30898 w 1160155"/>
              <a:gd name="connsiteY21" fmla="*/ 168482 h 1034115"/>
              <a:gd name="connsiteX22" fmla="*/ 3485 w 1160155"/>
              <a:gd name="connsiteY22" fmla="*/ 35132 h 103411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02373 w 1160155"/>
              <a:gd name="connsiteY5" fmla="*/ 295412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27646 w 1160155"/>
              <a:gd name="connsiteY18" fmla="*/ 881780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60897 w 1160155"/>
              <a:gd name="connsiteY18" fmla="*/ 871805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60897 w 1160155"/>
              <a:gd name="connsiteY18" fmla="*/ 871805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60897 w 1160155"/>
              <a:gd name="connsiteY18" fmla="*/ 871805 h 1027695"/>
              <a:gd name="connsiteX19" fmla="*/ 21373 w 1160155"/>
              <a:gd name="connsiteY19" fmla="*/ 5811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19187 h 1027695"/>
              <a:gd name="connsiteX1" fmla="*/ 68998 w 1160155"/>
              <a:gd name="connsiteY1" fmla="*/ 137 h 1027695"/>
              <a:gd name="connsiteX2" fmla="*/ 211408 w 1160155"/>
              <a:gd name="connsiteY2" fmla="*/ 10592 h 1027695"/>
              <a:gd name="connsiteX3" fmla="*/ 373798 w 1160155"/>
              <a:gd name="connsiteY3" fmla="*/ 9662 h 1027695"/>
              <a:gd name="connsiteX4" fmla="*/ 434665 w 1160155"/>
              <a:gd name="connsiteY4" fmla="*/ 16400 h 1027695"/>
              <a:gd name="connsiteX5" fmla="*/ 424675 w 1160155"/>
              <a:gd name="connsiteY5" fmla="*/ 235939 h 1027695"/>
              <a:gd name="connsiteX6" fmla="*/ 459523 w 1160155"/>
              <a:gd name="connsiteY6" fmla="*/ 476387 h 1027695"/>
              <a:gd name="connsiteX7" fmla="*/ 602398 w 1160155"/>
              <a:gd name="connsiteY7" fmla="*/ 485912 h 1027695"/>
              <a:gd name="connsiteX8" fmla="*/ 602398 w 1160155"/>
              <a:gd name="connsiteY8" fmla="*/ 704987 h 1027695"/>
              <a:gd name="connsiteX9" fmla="*/ 611923 w 1160155"/>
              <a:gd name="connsiteY9" fmla="*/ 752612 h 1027695"/>
              <a:gd name="connsiteX10" fmla="*/ 811948 w 1160155"/>
              <a:gd name="connsiteY10" fmla="*/ 743087 h 1027695"/>
              <a:gd name="connsiteX11" fmla="*/ 1126273 w 1160155"/>
              <a:gd name="connsiteY11" fmla="*/ 762137 h 1027695"/>
              <a:gd name="connsiteX12" fmla="*/ 1159727 w 1160155"/>
              <a:gd name="connsiteY12" fmla="*/ 999797 h 1027695"/>
              <a:gd name="connsiteX13" fmla="*/ 1017781 w 1160155"/>
              <a:gd name="connsiteY13" fmla="*/ 1027675 h 1027695"/>
              <a:gd name="connsiteX14" fmla="*/ 859573 w 1160155"/>
              <a:gd name="connsiteY14" fmla="*/ 1004908 h 1027695"/>
              <a:gd name="connsiteX15" fmla="*/ 857018 w 1160155"/>
              <a:gd name="connsiteY15" fmla="*/ 890143 h 1027695"/>
              <a:gd name="connsiteX16" fmla="*/ 583348 w 1160155"/>
              <a:gd name="connsiteY16" fmla="*/ 895487 h 1027695"/>
              <a:gd name="connsiteX17" fmla="*/ 211873 w 1160155"/>
              <a:gd name="connsiteY17" fmla="*/ 895487 h 1027695"/>
              <a:gd name="connsiteX18" fmla="*/ 60897 w 1160155"/>
              <a:gd name="connsiteY18" fmla="*/ 871805 h 1027695"/>
              <a:gd name="connsiteX19" fmla="*/ 77900 w 1160155"/>
              <a:gd name="connsiteY19" fmla="*/ 567862 h 1027695"/>
              <a:gd name="connsiteX20" fmla="*/ 30898 w 1160155"/>
              <a:gd name="connsiteY20" fmla="*/ 333512 h 1027695"/>
              <a:gd name="connsiteX21" fmla="*/ 30898 w 1160155"/>
              <a:gd name="connsiteY21" fmla="*/ 162062 h 1027695"/>
              <a:gd name="connsiteX22" fmla="*/ 3485 w 1160155"/>
              <a:gd name="connsiteY22" fmla="*/ 28712 h 1027695"/>
              <a:gd name="connsiteX0" fmla="*/ 0 w 1160155"/>
              <a:gd name="connsiteY0" fmla="*/ 20278 h 1028786"/>
              <a:gd name="connsiteX1" fmla="*/ 68998 w 1160155"/>
              <a:gd name="connsiteY1" fmla="*/ 1228 h 1028786"/>
              <a:gd name="connsiteX2" fmla="*/ 208083 w 1160155"/>
              <a:gd name="connsiteY2" fmla="*/ 51584 h 1028786"/>
              <a:gd name="connsiteX3" fmla="*/ 373798 w 1160155"/>
              <a:gd name="connsiteY3" fmla="*/ 10753 h 1028786"/>
              <a:gd name="connsiteX4" fmla="*/ 434665 w 1160155"/>
              <a:gd name="connsiteY4" fmla="*/ 17491 h 1028786"/>
              <a:gd name="connsiteX5" fmla="*/ 424675 w 1160155"/>
              <a:gd name="connsiteY5" fmla="*/ 237030 h 1028786"/>
              <a:gd name="connsiteX6" fmla="*/ 459523 w 1160155"/>
              <a:gd name="connsiteY6" fmla="*/ 477478 h 1028786"/>
              <a:gd name="connsiteX7" fmla="*/ 602398 w 1160155"/>
              <a:gd name="connsiteY7" fmla="*/ 487003 h 1028786"/>
              <a:gd name="connsiteX8" fmla="*/ 602398 w 1160155"/>
              <a:gd name="connsiteY8" fmla="*/ 706078 h 1028786"/>
              <a:gd name="connsiteX9" fmla="*/ 611923 w 1160155"/>
              <a:gd name="connsiteY9" fmla="*/ 753703 h 1028786"/>
              <a:gd name="connsiteX10" fmla="*/ 811948 w 1160155"/>
              <a:gd name="connsiteY10" fmla="*/ 744178 h 1028786"/>
              <a:gd name="connsiteX11" fmla="*/ 1126273 w 1160155"/>
              <a:gd name="connsiteY11" fmla="*/ 763228 h 1028786"/>
              <a:gd name="connsiteX12" fmla="*/ 1159727 w 1160155"/>
              <a:gd name="connsiteY12" fmla="*/ 1000888 h 1028786"/>
              <a:gd name="connsiteX13" fmla="*/ 1017781 w 1160155"/>
              <a:gd name="connsiteY13" fmla="*/ 1028766 h 1028786"/>
              <a:gd name="connsiteX14" fmla="*/ 859573 w 1160155"/>
              <a:gd name="connsiteY14" fmla="*/ 1005999 h 1028786"/>
              <a:gd name="connsiteX15" fmla="*/ 857018 w 1160155"/>
              <a:gd name="connsiteY15" fmla="*/ 891234 h 1028786"/>
              <a:gd name="connsiteX16" fmla="*/ 583348 w 1160155"/>
              <a:gd name="connsiteY16" fmla="*/ 896578 h 1028786"/>
              <a:gd name="connsiteX17" fmla="*/ 211873 w 1160155"/>
              <a:gd name="connsiteY17" fmla="*/ 896578 h 1028786"/>
              <a:gd name="connsiteX18" fmla="*/ 60897 w 1160155"/>
              <a:gd name="connsiteY18" fmla="*/ 872896 h 1028786"/>
              <a:gd name="connsiteX19" fmla="*/ 77900 w 1160155"/>
              <a:gd name="connsiteY19" fmla="*/ 568953 h 1028786"/>
              <a:gd name="connsiteX20" fmla="*/ 30898 w 1160155"/>
              <a:gd name="connsiteY20" fmla="*/ 334603 h 1028786"/>
              <a:gd name="connsiteX21" fmla="*/ 30898 w 1160155"/>
              <a:gd name="connsiteY21" fmla="*/ 163153 h 1028786"/>
              <a:gd name="connsiteX22" fmla="*/ 3485 w 1160155"/>
              <a:gd name="connsiteY22" fmla="*/ 29803 h 1028786"/>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34665 w 1160155"/>
              <a:gd name="connsiteY4" fmla="*/ 7924 h 1019219"/>
              <a:gd name="connsiteX5" fmla="*/ 424675 w 1160155"/>
              <a:gd name="connsiteY5" fmla="*/ 227463 h 1019219"/>
              <a:gd name="connsiteX6" fmla="*/ 459523 w 1160155"/>
              <a:gd name="connsiteY6" fmla="*/ 467911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24675 w 1160155"/>
              <a:gd name="connsiteY5" fmla="*/ 227463 h 1019219"/>
              <a:gd name="connsiteX6" fmla="*/ 459523 w 1160155"/>
              <a:gd name="connsiteY6" fmla="*/ 467911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459523 w 1160155"/>
              <a:gd name="connsiteY6" fmla="*/ 467911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29844 w 1160155"/>
              <a:gd name="connsiteY6" fmla="*/ 474561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29844 w 1160155"/>
              <a:gd name="connsiteY6" fmla="*/ 474561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29844 w 1160155"/>
              <a:gd name="connsiteY6" fmla="*/ 474561 h 1019219"/>
              <a:gd name="connsiteX7" fmla="*/ 381730 w 1160155"/>
              <a:gd name="connsiteY7" fmla="*/ 474642 h 1019219"/>
              <a:gd name="connsiteX8" fmla="*/ 602398 w 1160155"/>
              <a:gd name="connsiteY8" fmla="*/ 477436 h 1019219"/>
              <a:gd name="connsiteX9" fmla="*/ 602398 w 1160155"/>
              <a:gd name="connsiteY9" fmla="*/ 696511 h 1019219"/>
              <a:gd name="connsiteX10" fmla="*/ 611923 w 1160155"/>
              <a:gd name="connsiteY10" fmla="*/ 744136 h 1019219"/>
              <a:gd name="connsiteX11" fmla="*/ 811948 w 1160155"/>
              <a:gd name="connsiteY11" fmla="*/ 734611 h 1019219"/>
              <a:gd name="connsiteX12" fmla="*/ 1126273 w 1160155"/>
              <a:gd name="connsiteY12" fmla="*/ 753661 h 1019219"/>
              <a:gd name="connsiteX13" fmla="*/ 1159727 w 1160155"/>
              <a:gd name="connsiteY13" fmla="*/ 991321 h 1019219"/>
              <a:gd name="connsiteX14" fmla="*/ 1017781 w 1160155"/>
              <a:gd name="connsiteY14" fmla="*/ 1019199 h 1019219"/>
              <a:gd name="connsiteX15" fmla="*/ 859573 w 1160155"/>
              <a:gd name="connsiteY15" fmla="*/ 996432 h 1019219"/>
              <a:gd name="connsiteX16" fmla="*/ 857018 w 1160155"/>
              <a:gd name="connsiteY16" fmla="*/ 881667 h 1019219"/>
              <a:gd name="connsiteX17" fmla="*/ 583348 w 1160155"/>
              <a:gd name="connsiteY17" fmla="*/ 887011 h 1019219"/>
              <a:gd name="connsiteX18" fmla="*/ 211873 w 1160155"/>
              <a:gd name="connsiteY18" fmla="*/ 887011 h 1019219"/>
              <a:gd name="connsiteX19" fmla="*/ 60897 w 1160155"/>
              <a:gd name="connsiteY19" fmla="*/ 863329 h 1019219"/>
              <a:gd name="connsiteX20" fmla="*/ 77900 w 1160155"/>
              <a:gd name="connsiteY20" fmla="*/ 559386 h 1019219"/>
              <a:gd name="connsiteX21" fmla="*/ 30898 w 1160155"/>
              <a:gd name="connsiteY21" fmla="*/ 325036 h 1019219"/>
              <a:gd name="connsiteX22" fmla="*/ 30898 w 1160155"/>
              <a:gd name="connsiteY22" fmla="*/ 153586 h 1019219"/>
              <a:gd name="connsiteX23" fmla="*/ 3485 w 1160155"/>
              <a:gd name="connsiteY23"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381730 w 1160155"/>
              <a:gd name="connsiteY7" fmla="*/ 474642 h 1019219"/>
              <a:gd name="connsiteX8" fmla="*/ 602398 w 1160155"/>
              <a:gd name="connsiteY8" fmla="*/ 477436 h 1019219"/>
              <a:gd name="connsiteX9" fmla="*/ 602398 w 1160155"/>
              <a:gd name="connsiteY9" fmla="*/ 696511 h 1019219"/>
              <a:gd name="connsiteX10" fmla="*/ 611923 w 1160155"/>
              <a:gd name="connsiteY10" fmla="*/ 744136 h 1019219"/>
              <a:gd name="connsiteX11" fmla="*/ 811948 w 1160155"/>
              <a:gd name="connsiteY11" fmla="*/ 734611 h 1019219"/>
              <a:gd name="connsiteX12" fmla="*/ 1126273 w 1160155"/>
              <a:gd name="connsiteY12" fmla="*/ 753661 h 1019219"/>
              <a:gd name="connsiteX13" fmla="*/ 1159727 w 1160155"/>
              <a:gd name="connsiteY13" fmla="*/ 991321 h 1019219"/>
              <a:gd name="connsiteX14" fmla="*/ 1017781 w 1160155"/>
              <a:gd name="connsiteY14" fmla="*/ 1019199 h 1019219"/>
              <a:gd name="connsiteX15" fmla="*/ 859573 w 1160155"/>
              <a:gd name="connsiteY15" fmla="*/ 996432 h 1019219"/>
              <a:gd name="connsiteX16" fmla="*/ 857018 w 1160155"/>
              <a:gd name="connsiteY16" fmla="*/ 881667 h 1019219"/>
              <a:gd name="connsiteX17" fmla="*/ 583348 w 1160155"/>
              <a:gd name="connsiteY17" fmla="*/ 887011 h 1019219"/>
              <a:gd name="connsiteX18" fmla="*/ 211873 w 1160155"/>
              <a:gd name="connsiteY18" fmla="*/ 887011 h 1019219"/>
              <a:gd name="connsiteX19" fmla="*/ 60897 w 1160155"/>
              <a:gd name="connsiteY19" fmla="*/ 863329 h 1019219"/>
              <a:gd name="connsiteX20" fmla="*/ 77900 w 1160155"/>
              <a:gd name="connsiteY20" fmla="*/ 559386 h 1019219"/>
              <a:gd name="connsiteX21" fmla="*/ 30898 w 1160155"/>
              <a:gd name="connsiteY21" fmla="*/ 325036 h 1019219"/>
              <a:gd name="connsiteX22" fmla="*/ 30898 w 1160155"/>
              <a:gd name="connsiteY22" fmla="*/ 153586 h 1019219"/>
              <a:gd name="connsiteX23" fmla="*/ 3485 w 1160155"/>
              <a:gd name="connsiteY23"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02398 w 1160155"/>
              <a:gd name="connsiteY7" fmla="*/ 477436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25674 w 1160155"/>
              <a:gd name="connsiteY7" fmla="*/ 447511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 name="connsiteX0" fmla="*/ 0 w 1160155"/>
              <a:gd name="connsiteY0" fmla="*/ 10711 h 1019219"/>
              <a:gd name="connsiteX1" fmla="*/ 62348 w 1160155"/>
              <a:gd name="connsiteY1" fmla="*/ 18262 h 1019219"/>
              <a:gd name="connsiteX2" fmla="*/ 208083 w 1160155"/>
              <a:gd name="connsiteY2" fmla="*/ 42017 h 1019219"/>
              <a:gd name="connsiteX3" fmla="*/ 373798 w 1160155"/>
              <a:gd name="connsiteY3" fmla="*/ 1186 h 1019219"/>
              <a:gd name="connsiteX4" fmla="*/ 401414 w 1160155"/>
              <a:gd name="connsiteY4" fmla="*/ 7924 h 1019219"/>
              <a:gd name="connsiteX5" fmla="*/ 401400 w 1160155"/>
              <a:gd name="connsiteY5" fmla="*/ 234113 h 1019219"/>
              <a:gd name="connsiteX6" fmla="*/ 359770 w 1160155"/>
              <a:gd name="connsiteY6" fmla="*/ 454610 h 1019219"/>
              <a:gd name="connsiteX7" fmla="*/ 625674 w 1160155"/>
              <a:gd name="connsiteY7" fmla="*/ 447511 h 1019219"/>
              <a:gd name="connsiteX8" fmla="*/ 602398 w 1160155"/>
              <a:gd name="connsiteY8" fmla="*/ 696511 h 1019219"/>
              <a:gd name="connsiteX9" fmla="*/ 611923 w 1160155"/>
              <a:gd name="connsiteY9" fmla="*/ 744136 h 1019219"/>
              <a:gd name="connsiteX10" fmla="*/ 811948 w 1160155"/>
              <a:gd name="connsiteY10" fmla="*/ 734611 h 1019219"/>
              <a:gd name="connsiteX11" fmla="*/ 1126273 w 1160155"/>
              <a:gd name="connsiteY11" fmla="*/ 753661 h 1019219"/>
              <a:gd name="connsiteX12" fmla="*/ 1159727 w 1160155"/>
              <a:gd name="connsiteY12" fmla="*/ 991321 h 1019219"/>
              <a:gd name="connsiteX13" fmla="*/ 1017781 w 1160155"/>
              <a:gd name="connsiteY13" fmla="*/ 1019199 h 1019219"/>
              <a:gd name="connsiteX14" fmla="*/ 859573 w 1160155"/>
              <a:gd name="connsiteY14" fmla="*/ 996432 h 1019219"/>
              <a:gd name="connsiteX15" fmla="*/ 857018 w 1160155"/>
              <a:gd name="connsiteY15" fmla="*/ 881667 h 1019219"/>
              <a:gd name="connsiteX16" fmla="*/ 583348 w 1160155"/>
              <a:gd name="connsiteY16" fmla="*/ 887011 h 1019219"/>
              <a:gd name="connsiteX17" fmla="*/ 211873 w 1160155"/>
              <a:gd name="connsiteY17" fmla="*/ 887011 h 1019219"/>
              <a:gd name="connsiteX18" fmla="*/ 60897 w 1160155"/>
              <a:gd name="connsiteY18" fmla="*/ 863329 h 1019219"/>
              <a:gd name="connsiteX19" fmla="*/ 77900 w 1160155"/>
              <a:gd name="connsiteY19" fmla="*/ 559386 h 1019219"/>
              <a:gd name="connsiteX20" fmla="*/ 30898 w 1160155"/>
              <a:gd name="connsiteY20" fmla="*/ 325036 h 1019219"/>
              <a:gd name="connsiteX21" fmla="*/ 30898 w 1160155"/>
              <a:gd name="connsiteY21" fmla="*/ 153586 h 1019219"/>
              <a:gd name="connsiteX22" fmla="*/ 3485 w 1160155"/>
              <a:gd name="connsiteY22" fmla="*/ 20236 h 101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0155" h="1019219">
                <a:moveTo>
                  <a:pt x="0" y="10711"/>
                </a:moveTo>
                <a:cubicBezTo>
                  <a:pt x="57150" y="-1195"/>
                  <a:pt x="27668" y="13044"/>
                  <a:pt x="62348" y="18262"/>
                </a:cubicBezTo>
                <a:cubicBezTo>
                  <a:pt x="97028" y="23480"/>
                  <a:pt x="156175" y="44863"/>
                  <a:pt x="208083" y="42017"/>
                </a:cubicBezTo>
                <a:cubicBezTo>
                  <a:pt x="259991" y="39171"/>
                  <a:pt x="341576" y="6868"/>
                  <a:pt x="373798" y="1186"/>
                </a:cubicBezTo>
                <a:cubicBezTo>
                  <a:pt x="406020" y="-4496"/>
                  <a:pt x="355764" y="12338"/>
                  <a:pt x="401414" y="7924"/>
                </a:cubicBezTo>
                <a:cubicBezTo>
                  <a:pt x="406176" y="55549"/>
                  <a:pt x="408341" y="159665"/>
                  <a:pt x="401400" y="234113"/>
                </a:cubicBezTo>
                <a:cubicBezTo>
                  <a:pt x="394459" y="308561"/>
                  <a:pt x="369496" y="364180"/>
                  <a:pt x="359770" y="454610"/>
                </a:cubicBezTo>
                <a:cubicBezTo>
                  <a:pt x="443146" y="455263"/>
                  <a:pt x="558636" y="450420"/>
                  <a:pt x="625674" y="447511"/>
                </a:cubicBezTo>
                <a:cubicBezTo>
                  <a:pt x="616236" y="524404"/>
                  <a:pt x="604690" y="647074"/>
                  <a:pt x="602398" y="696511"/>
                </a:cubicBezTo>
                <a:cubicBezTo>
                  <a:pt x="600106" y="745948"/>
                  <a:pt x="576998" y="737786"/>
                  <a:pt x="611923" y="744136"/>
                </a:cubicBezTo>
                <a:cubicBezTo>
                  <a:pt x="646848" y="750486"/>
                  <a:pt x="726223" y="733024"/>
                  <a:pt x="811948" y="734611"/>
                </a:cubicBezTo>
                <a:cubicBezTo>
                  <a:pt x="897673" y="736199"/>
                  <a:pt x="1068310" y="710876"/>
                  <a:pt x="1126273" y="753661"/>
                </a:cubicBezTo>
                <a:cubicBezTo>
                  <a:pt x="1184236" y="796446"/>
                  <a:pt x="1147453" y="945826"/>
                  <a:pt x="1159727" y="991321"/>
                </a:cubicBezTo>
                <a:cubicBezTo>
                  <a:pt x="1112528" y="995928"/>
                  <a:pt x="1067807" y="1018347"/>
                  <a:pt x="1017781" y="1019199"/>
                </a:cubicBezTo>
                <a:cubicBezTo>
                  <a:pt x="967755" y="1020051"/>
                  <a:pt x="924157" y="994574"/>
                  <a:pt x="859573" y="996432"/>
                </a:cubicBezTo>
                <a:cubicBezTo>
                  <a:pt x="865614" y="942534"/>
                  <a:pt x="854734" y="933358"/>
                  <a:pt x="857018" y="881667"/>
                </a:cubicBezTo>
                <a:cubicBezTo>
                  <a:pt x="810980" y="863430"/>
                  <a:pt x="690872" y="886120"/>
                  <a:pt x="583348" y="887011"/>
                </a:cubicBezTo>
                <a:cubicBezTo>
                  <a:pt x="459523" y="887011"/>
                  <a:pt x="298948" y="890958"/>
                  <a:pt x="211873" y="887011"/>
                </a:cubicBezTo>
                <a:cubicBezTo>
                  <a:pt x="124798" y="883064"/>
                  <a:pt x="159947" y="870124"/>
                  <a:pt x="60897" y="863329"/>
                </a:cubicBezTo>
                <a:cubicBezTo>
                  <a:pt x="46570" y="729166"/>
                  <a:pt x="82900" y="649101"/>
                  <a:pt x="77900" y="559386"/>
                </a:cubicBezTo>
                <a:cubicBezTo>
                  <a:pt x="72900" y="469671"/>
                  <a:pt x="29311" y="394886"/>
                  <a:pt x="30898" y="325036"/>
                </a:cubicBezTo>
                <a:cubicBezTo>
                  <a:pt x="32486" y="255186"/>
                  <a:pt x="35467" y="204386"/>
                  <a:pt x="30898" y="153586"/>
                </a:cubicBezTo>
                <a:cubicBezTo>
                  <a:pt x="26329" y="102786"/>
                  <a:pt x="27297" y="61511"/>
                  <a:pt x="3485" y="20236"/>
                </a:cubicBezTo>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 name="Group 1228"/>
          <p:cNvGrpSpPr>
            <a:grpSpLocks/>
          </p:cNvGrpSpPr>
          <p:nvPr/>
        </p:nvGrpSpPr>
        <p:grpSpPr bwMode="auto">
          <a:xfrm flipH="1">
            <a:off x="3638871" y="2852228"/>
            <a:ext cx="554037" cy="314325"/>
            <a:chOff x="224" y="510"/>
            <a:chExt cx="349" cy="198"/>
          </a:xfrm>
        </p:grpSpPr>
        <p:sp>
          <p:nvSpPr>
            <p:cNvPr id="8"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9"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0" name="Rectangle 230"/>
            <p:cNvSpPr>
              <a:spLocks noChangeArrowheads="1"/>
            </p:cNvSpPr>
            <p:nvPr/>
          </p:nvSpPr>
          <p:spPr bwMode="auto">
            <a:xfrm>
              <a:off x="224" y="510"/>
              <a:ext cx="197" cy="19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a:t>A</a:t>
              </a:r>
            </a:p>
          </p:txBody>
        </p:sp>
      </p:grpSp>
      <p:cxnSp>
        <p:nvCxnSpPr>
          <p:cNvPr id="11" name="Connecteur droit 10"/>
          <p:cNvCxnSpPr/>
          <p:nvPr/>
        </p:nvCxnSpPr>
        <p:spPr>
          <a:xfrm>
            <a:off x="3167719" y="3128126"/>
            <a:ext cx="0" cy="8466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Rectangle 3"/>
          <p:cNvSpPr>
            <a:spLocks noChangeArrowheads="1"/>
          </p:cNvSpPr>
          <p:nvPr/>
        </p:nvSpPr>
        <p:spPr bwMode="auto">
          <a:xfrm>
            <a:off x="2109991" y="1253808"/>
            <a:ext cx="82391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a:t>A &gt;&lt;   B</a:t>
            </a:r>
          </a:p>
        </p:txBody>
      </p:sp>
      <p:sp>
        <p:nvSpPr>
          <p:cNvPr id="13" name="Rectangle 9"/>
          <p:cNvSpPr>
            <a:spLocks noChangeArrowheads="1"/>
          </p:cNvSpPr>
          <p:nvPr/>
        </p:nvSpPr>
        <p:spPr bwMode="auto">
          <a:xfrm>
            <a:off x="1652791" y="1253808"/>
            <a:ext cx="533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400"/>
              <a:t>0,05</a:t>
            </a:r>
          </a:p>
        </p:txBody>
      </p:sp>
      <p:sp>
        <p:nvSpPr>
          <p:cNvPr id="14" name="Rectangle 21"/>
          <p:cNvSpPr>
            <a:spLocks noChangeArrowheads="1"/>
          </p:cNvSpPr>
          <p:nvPr/>
        </p:nvSpPr>
        <p:spPr bwMode="auto">
          <a:xfrm>
            <a:off x="1370216" y="1260158"/>
            <a:ext cx="156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400"/>
          </a:p>
        </p:txBody>
      </p:sp>
      <p:sp>
        <p:nvSpPr>
          <p:cNvPr id="15" name="Line 22"/>
          <p:cNvSpPr>
            <a:spLocks noChangeShapeType="1"/>
          </p:cNvSpPr>
          <p:nvPr/>
        </p:nvSpPr>
        <p:spPr bwMode="auto">
          <a:xfrm>
            <a:off x="1668666" y="125380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6" name="Line 23"/>
          <p:cNvSpPr>
            <a:spLocks noChangeShapeType="1"/>
          </p:cNvSpPr>
          <p:nvPr/>
        </p:nvSpPr>
        <p:spPr bwMode="auto">
          <a:xfrm>
            <a:off x="2159204" y="125380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7" name="Line 24"/>
          <p:cNvSpPr>
            <a:spLocks noChangeShapeType="1"/>
          </p:cNvSpPr>
          <p:nvPr/>
        </p:nvSpPr>
        <p:spPr bwMode="auto">
          <a:xfrm>
            <a:off x="2560841" y="1253808"/>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18" name="Group 627"/>
          <p:cNvGrpSpPr>
            <a:grpSpLocks/>
          </p:cNvGrpSpPr>
          <p:nvPr/>
        </p:nvGrpSpPr>
        <p:grpSpPr bwMode="auto">
          <a:xfrm>
            <a:off x="1417841" y="1310958"/>
            <a:ext cx="190500" cy="190500"/>
            <a:chOff x="4360" y="1124"/>
            <a:chExt cx="120" cy="120"/>
          </a:xfrm>
        </p:grpSpPr>
        <p:sp>
          <p:nvSpPr>
            <p:cNvPr id="19"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endParaRPr lang="fr-FR" altLang="fr-FR" sz="1400"/>
            </a:p>
          </p:txBody>
        </p:sp>
        <p:sp>
          <p:nvSpPr>
            <p:cNvPr id="20"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1"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22" name="Connecteur droit avec flèche 21"/>
          <p:cNvCxnSpPr/>
          <p:nvPr/>
        </p:nvCxnSpPr>
        <p:spPr>
          <a:xfrm>
            <a:off x="2953714" y="1421781"/>
            <a:ext cx="233363"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a:off x="3525474" y="3502306"/>
            <a:ext cx="0" cy="5000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a:off x="3145947" y="3902356"/>
            <a:ext cx="379527"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2696684" y="3584406"/>
            <a:ext cx="250825" cy="21907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26" name="Group 1228"/>
          <p:cNvGrpSpPr>
            <a:grpSpLocks/>
          </p:cNvGrpSpPr>
          <p:nvPr/>
        </p:nvGrpSpPr>
        <p:grpSpPr bwMode="auto">
          <a:xfrm flipH="1">
            <a:off x="3539725" y="1130533"/>
            <a:ext cx="554038" cy="369888"/>
            <a:chOff x="224" y="510"/>
            <a:chExt cx="349" cy="233"/>
          </a:xfrm>
        </p:grpSpPr>
        <p:sp>
          <p:nvSpPr>
            <p:cNvPr id="27"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28"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29" name="Rectangle 230"/>
            <p:cNvSpPr>
              <a:spLocks noChangeArrowheads="1"/>
            </p:cNvSpPr>
            <p:nvPr/>
          </p:nvSpPr>
          <p:spPr bwMode="auto">
            <a:xfrm>
              <a:off x="224" y="510"/>
              <a:ext cx="196" cy="23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B</a:t>
              </a:r>
            </a:p>
          </p:txBody>
        </p:sp>
      </p:grpSp>
      <p:grpSp>
        <p:nvGrpSpPr>
          <p:cNvPr id="30" name="Groupe 29"/>
          <p:cNvGrpSpPr/>
          <p:nvPr/>
        </p:nvGrpSpPr>
        <p:grpSpPr>
          <a:xfrm>
            <a:off x="3167267" y="1140868"/>
            <a:ext cx="970038" cy="2361438"/>
            <a:chOff x="879224" y="3090615"/>
            <a:chExt cx="970038" cy="2361438"/>
          </a:xfrm>
        </p:grpSpPr>
        <p:sp>
          <p:nvSpPr>
            <p:cNvPr id="31" name="Forme libre 30"/>
            <p:cNvSpPr/>
            <p:nvPr/>
          </p:nvSpPr>
          <p:spPr>
            <a:xfrm>
              <a:off x="879224" y="3090615"/>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Forme libre 31"/>
            <p:cNvSpPr/>
            <p:nvPr/>
          </p:nvSpPr>
          <p:spPr>
            <a:xfrm flipV="1">
              <a:off x="879224" y="4423958"/>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33" name="Connecteur droit 32"/>
          <p:cNvCxnSpPr>
            <a:stCxn id="31" idx="9"/>
            <a:endCxn id="32" idx="9"/>
          </p:cNvCxnSpPr>
          <p:nvPr/>
        </p:nvCxnSpPr>
        <p:spPr>
          <a:xfrm>
            <a:off x="3176944" y="2035915"/>
            <a:ext cx="0" cy="57134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necteur droit avec flèche 33"/>
          <p:cNvCxnSpPr/>
          <p:nvPr/>
        </p:nvCxnSpPr>
        <p:spPr>
          <a:xfrm>
            <a:off x="2500285" y="3902356"/>
            <a:ext cx="66743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5" name="Connecteur droit 34"/>
          <p:cNvCxnSpPr>
            <a:stCxn id="31" idx="6"/>
            <a:endCxn id="32" idx="6"/>
          </p:cNvCxnSpPr>
          <p:nvPr/>
        </p:nvCxnSpPr>
        <p:spPr>
          <a:xfrm>
            <a:off x="4137305" y="2168963"/>
            <a:ext cx="0" cy="3052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necteur droit 35"/>
          <p:cNvCxnSpPr/>
          <p:nvPr/>
        </p:nvCxnSpPr>
        <p:spPr>
          <a:xfrm>
            <a:off x="3852436" y="2143607"/>
            <a:ext cx="0" cy="3052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necteur droit 36"/>
          <p:cNvCxnSpPr/>
          <p:nvPr/>
        </p:nvCxnSpPr>
        <p:spPr>
          <a:xfrm>
            <a:off x="3183217" y="2321587"/>
            <a:ext cx="1113745" cy="0"/>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nvGrpSpPr>
          <p:cNvPr id="38" name="Groupe 37"/>
          <p:cNvGrpSpPr/>
          <p:nvPr/>
        </p:nvGrpSpPr>
        <p:grpSpPr>
          <a:xfrm>
            <a:off x="4940330" y="1106725"/>
            <a:ext cx="970038" cy="2361438"/>
            <a:chOff x="879224" y="3090615"/>
            <a:chExt cx="970038" cy="2361438"/>
          </a:xfrm>
          <a:noFill/>
        </p:grpSpPr>
        <p:sp>
          <p:nvSpPr>
            <p:cNvPr id="39" name="Forme libre 38"/>
            <p:cNvSpPr/>
            <p:nvPr/>
          </p:nvSpPr>
          <p:spPr>
            <a:xfrm>
              <a:off x="879224" y="3090615"/>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grp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Forme libre 39"/>
            <p:cNvSpPr/>
            <p:nvPr/>
          </p:nvSpPr>
          <p:spPr>
            <a:xfrm flipV="1">
              <a:off x="879224" y="4423958"/>
              <a:ext cx="970038" cy="1028095"/>
            </a:xfrm>
            <a:custGeom>
              <a:avLst/>
              <a:gdLst>
                <a:gd name="connsiteX0" fmla="*/ 0 w 970038"/>
                <a:gd name="connsiteY0" fmla="*/ 0 h 1028095"/>
                <a:gd name="connsiteX1" fmla="*/ 358019 w 970038"/>
                <a:gd name="connsiteY1" fmla="*/ 0 h 1028095"/>
                <a:gd name="connsiteX2" fmla="*/ 358019 w 970038"/>
                <a:gd name="connsiteY2" fmla="*/ 440266 h 1028095"/>
                <a:gd name="connsiteX3" fmla="*/ 478972 w 970038"/>
                <a:gd name="connsiteY3" fmla="*/ 440266 h 1028095"/>
                <a:gd name="connsiteX4" fmla="*/ 478972 w 970038"/>
                <a:gd name="connsiteY4" fmla="*/ 728133 h 1028095"/>
                <a:gd name="connsiteX5" fmla="*/ 970038 w 970038"/>
                <a:gd name="connsiteY5" fmla="*/ 728133 h 1028095"/>
                <a:gd name="connsiteX6" fmla="*/ 970038 w 970038"/>
                <a:gd name="connsiteY6" fmla="*/ 1028095 h 1028095"/>
                <a:gd name="connsiteX7" fmla="*/ 684591 w 970038"/>
                <a:gd name="connsiteY7" fmla="*/ 1028095 h 1028095"/>
                <a:gd name="connsiteX8" fmla="*/ 684591 w 970038"/>
                <a:gd name="connsiteY8" fmla="*/ 895047 h 1028095"/>
                <a:gd name="connsiteX9" fmla="*/ 9677 w 970038"/>
                <a:gd name="connsiteY9" fmla="*/ 895047 h 1028095"/>
                <a:gd name="connsiteX10" fmla="*/ 0 w 970038"/>
                <a:gd name="connsiteY10" fmla="*/ 0 h 102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038" h="1028095">
                  <a:moveTo>
                    <a:pt x="0" y="0"/>
                  </a:moveTo>
                  <a:lnTo>
                    <a:pt x="358019" y="0"/>
                  </a:lnTo>
                  <a:lnTo>
                    <a:pt x="358019" y="440266"/>
                  </a:lnTo>
                  <a:lnTo>
                    <a:pt x="478972" y="440266"/>
                  </a:lnTo>
                  <a:lnTo>
                    <a:pt x="478972" y="728133"/>
                  </a:lnTo>
                  <a:lnTo>
                    <a:pt x="970038" y="728133"/>
                  </a:lnTo>
                  <a:lnTo>
                    <a:pt x="970038" y="1028095"/>
                  </a:lnTo>
                  <a:lnTo>
                    <a:pt x="684591" y="1028095"/>
                  </a:lnTo>
                  <a:lnTo>
                    <a:pt x="684591" y="895047"/>
                  </a:lnTo>
                  <a:lnTo>
                    <a:pt x="9677" y="895047"/>
                  </a:lnTo>
                  <a:lnTo>
                    <a:pt x="0" y="0"/>
                  </a:lnTo>
                  <a:close/>
                </a:path>
              </a:pathLst>
            </a:custGeom>
            <a:grpFill/>
            <a:ln w="95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41" name="Connecteur droit 40"/>
          <p:cNvCxnSpPr>
            <a:stCxn id="39" idx="9"/>
            <a:endCxn id="40" idx="9"/>
          </p:cNvCxnSpPr>
          <p:nvPr/>
        </p:nvCxnSpPr>
        <p:spPr>
          <a:xfrm>
            <a:off x="4950007" y="2001772"/>
            <a:ext cx="0" cy="571344"/>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42" name="Connecteur droit 41"/>
          <p:cNvCxnSpPr/>
          <p:nvPr/>
        </p:nvCxnSpPr>
        <p:spPr>
          <a:xfrm>
            <a:off x="5626282" y="2127424"/>
            <a:ext cx="0" cy="320039"/>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43" name="Connecteur droit 42"/>
          <p:cNvCxnSpPr/>
          <p:nvPr/>
        </p:nvCxnSpPr>
        <p:spPr>
          <a:xfrm>
            <a:off x="5910368" y="2136211"/>
            <a:ext cx="0" cy="320039"/>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44" name="Connecteur droit 43"/>
          <p:cNvCxnSpPr/>
          <p:nvPr/>
        </p:nvCxnSpPr>
        <p:spPr>
          <a:xfrm flipH="1">
            <a:off x="5511777" y="1189497"/>
            <a:ext cx="1" cy="2504445"/>
          </a:xfrm>
          <a:prstGeom prst="line">
            <a:avLst/>
          </a:prstGeom>
        </p:spPr>
        <p:style>
          <a:lnRef idx="1">
            <a:schemeClr val="accent1"/>
          </a:lnRef>
          <a:fillRef idx="0">
            <a:schemeClr val="accent1"/>
          </a:fillRef>
          <a:effectRef idx="0">
            <a:schemeClr val="accent1"/>
          </a:effectRef>
          <a:fontRef idx="minor">
            <a:schemeClr val="tx1"/>
          </a:fontRef>
        </p:style>
      </p:cxnSp>
      <p:grpSp>
        <p:nvGrpSpPr>
          <p:cNvPr id="45" name="Group 1228"/>
          <p:cNvGrpSpPr>
            <a:grpSpLocks/>
          </p:cNvGrpSpPr>
          <p:nvPr/>
        </p:nvGrpSpPr>
        <p:grpSpPr bwMode="auto">
          <a:xfrm flipH="1">
            <a:off x="5425349" y="3044473"/>
            <a:ext cx="554037" cy="314325"/>
            <a:chOff x="224" y="510"/>
            <a:chExt cx="349" cy="198"/>
          </a:xfrm>
        </p:grpSpPr>
        <p:sp>
          <p:nvSpPr>
            <p:cNvPr id="46"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47"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48" name="Rectangle 230"/>
            <p:cNvSpPr>
              <a:spLocks noChangeArrowheads="1"/>
            </p:cNvSpPr>
            <p:nvPr/>
          </p:nvSpPr>
          <p:spPr bwMode="auto">
            <a:xfrm>
              <a:off x="224" y="510"/>
              <a:ext cx="197" cy="19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dirty="0"/>
                <a:t>A</a:t>
              </a:r>
            </a:p>
          </p:txBody>
        </p:sp>
      </p:grpSp>
      <p:cxnSp>
        <p:nvCxnSpPr>
          <p:cNvPr id="49" name="Connecteur droit 48"/>
          <p:cNvCxnSpPr/>
          <p:nvPr/>
        </p:nvCxnSpPr>
        <p:spPr>
          <a:xfrm>
            <a:off x="5425348" y="3029110"/>
            <a:ext cx="0" cy="66483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0" name="Group 1228"/>
          <p:cNvGrpSpPr>
            <a:grpSpLocks/>
          </p:cNvGrpSpPr>
          <p:nvPr/>
        </p:nvGrpSpPr>
        <p:grpSpPr bwMode="auto">
          <a:xfrm flipH="1">
            <a:off x="5288991" y="760645"/>
            <a:ext cx="554038" cy="369888"/>
            <a:chOff x="224" y="510"/>
            <a:chExt cx="349" cy="233"/>
          </a:xfrm>
        </p:grpSpPr>
        <p:sp>
          <p:nvSpPr>
            <p:cNvPr id="51" name="Line 228"/>
            <p:cNvSpPr>
              <a:spLocks noChangeShapeType="1"/>
            </p:cNvSpPr>
            <p:nvPr/>
          </p:nvSpPr>
          <p:spPr bwMode="auto">
            <a:xfrm>
              <a:off x="428" y="614"/>
              <a:ext cx="14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52" name="Freeform 229"/>
            <p:cNvSpPr>
              <a:spLocks/>
            </p:cNvSpPr>
            <p:nvPr/>
          </p:nvSpPr>
          <p:spPr bwMode="auto">
            <a:xfrm>
              <a:off x="524" y="565"/>
              <a:ext cx="49" cy="97"/>
            </a:xfrm>
            <a:custGeom>
              <a:avLst/>
              <a:gdLst>
                <a:gd name="T0" fmla="*/ 48 w 49"/>
                <a:gd name="T1" fmla="*/ 96 h 97"/>
                <a:gd name="T2" fmla="*/ 48 w 49"/>
                <a:gd name="T3" fmla="*/ 0 h 97"/>
                <a:gd name="T4" fmla="*/ 0 w 49"/>
                <a:gd name="T5" fmla="*/ 48 h 97"/>
                <a:gd name="T6" fmla="*/ 48 w 49"/>
                <a:gd name="T7" fmla="*/ 96 h 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97">
                  <a:moveTo>
                    <a:pt x="48" y="96"/>
                  </a:moveTo>
                  <a:lnTo>
                    <a:pt x="48" y="0"/>
                  </a:lnTo>
                  <a:lnTo>
                    <a:pt x="0" y="48"/>
                  </a:lnTo>
                  <a:lnTo>
                    <a:pt x="48" y="96"/>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53" name="Rectangle 230"/>
            <p:cNvSpPr>
              <a:spLocks noChangeArrowheads="1"/>
            </p:cNvSpPr>
            <p:nvPr/>
          </p:nvSpPr>
          <p:spPr bwMode="auto">
            <a:xfrm>
              <a:off x="224" y="510"/>
              <a:ext cx="196" cy="23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fr-FR" altLang="fr-FR" sz="1800"/>
                <a:t>B</a:t>
              </a:r>
            </a:p>
          </p:txBody>
        </p:sp>
      </p:grpSp>
      <p:cxnSp>
        <p:nvCxnSpPr>
          <p:cNvPr id="54" name="Connecteur droit 53"/>
          <p:cNvCxnSpPr/>
          <p:nvPr/>
        </p:nvCxnSpPr>
        <p:spPr>
          <a:xfrm>
            <a:off x="5290579" y="807188"/>
            <a:ext cx="1" cy="345049"/>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Connecteur droit avec flèche 55"/>
          <p:cNvCxnSpPr/>
          <p:nvPr/>
        </p:nvCxnSpPr>
        <p:spPr>
          <a:xfrm flipH="1">
            <a:off x="5490598" y="3388107"/>
            <a:ext cx="839539" cy="5877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4883824" y="945589"/>
            <a:ext cx="0" cy="280674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4992680" y="978243"/>
            <a:ext cx="0" cy="280674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a:off x="5290580" y="3443911"/>
            <a:ext cx="0" cy="5000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p:nvPr/>
        </p:nvCxnSpPr>
        <p:spPr>
          <a:xfrm>
            <a:off x="4911053" y="3843961"/>
            <a:ext cx="379527"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4461790" y="3526011"/>
            <a:ext cx="250825" cy="21907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cxnSp>
        <p:nvCxnSpPr>
          <p:cNvPr id="62" name="Connecteur droit avec flèche 61"/>
          <p:cNvCxnSpPr/>
          <p:nvPr/>
        </p:nvCxnSpPr>
        <p:spPr>
          <a:xfrm>
            <a:off x="4265391" y="3843961"/>
            <a:ext cx="66743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4940330" y="3240384"/>
            <a:ext cx="0" cy="846643"/>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64" name="ZoneTexte 63"/>
          <p:cNvSpPr txBox="1"/>
          <p:nvPr/>
        </p:nvSpPr>
        <p:spPr>
          <a:xfrm>
            <a:off x="3489983" y="546135"/>
            <a:ext cx="1876796" cy="369332"/>
          </a:xfrm>
          <a:prstGeom prst="rect">
            <a:avLst/>
          </a:prstGeom>
          <a:noFill/>
        </p:spPr>
        <p:txBody>
          <a:bodyPr wrap="none" rtlCol="0">
            <a:spAutoFit/>
          </a:bodyPr>
          <a:lstStyle/>
          <a:p>
            <a:r>
              <a:rPr lang="fr-FR" dirty="0" smtClean="0">
                <a:solidFill>
                  <a:srgbClr val="FF0000"/>
                </a:solidFill>
              </a:rPr>
              <a:t>Zone de tolérance</a:t>
            </a:r>
            <a:endParaRPr lang="fr-FR" dirty="0">
              <a:solidFill>
                <a:srgbClr val="FF0000"/>
              </a:solidFill>
            </a:endParaRPr>
          </a:p>
        </p:txBody>
      </p:sp>
      <p:cxnSp>
        <p:nvCxnSpPr>
          <p:cNvPr id="65" name="Connecteur droit avec flèche 64"/>
          <p:cNvCxnSpPr/>
          <p:nvPr/>
        </p:nvCxnSpPr>
        <p:spPr>
          <a:xfrm>
            <a:off x="4715219" y="903383"/>
            <a:ext cx="234788" cy="98563"/>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6" name="ZoneTexte 65"/>
          <p:cNvSpPr txBox="1"/>
          <p:nvPr/>
        </p:nvSpPr>
        <p:spPr>
          <a:xfrm>
            <a:off x="809390" y="1221541"/>
            <a:ext cx="466794" cy="369332"/>
          </a:xfrm>
          <a:prstGeom prst="rect">
            <a:avLst/>
          </a:prstGeom>
          <a:noFill/>
        </p:spPr>
        <p:txBody>
          <a:bodyPr wrap="none" rtlCol="0">
            <a:spAutoFit/>
          </a:bodyPr>
          <a:lstStyle/>
          <a:p>
            <a:r>
              <a:rPr lang="fr-FR" dirty="0" smtClean="0">
                <a:latin typeface="Arial" panose="020B0604020202020204" pitchFamily="34" charset="0"/>
                <a:cs typeface="Arial" panose="020B0604020202020204" pitchFamily="34" charset="0"/>
              </a:rPr>
              <a:t>(1)</a:t>
            </a:r>
            <a:endParaRPr lang="fr-FR" dirty="0">
              <a:latin typeface="Arial" panose="020B0604020202020204" pitchFamily="34" charset="0"/>
              <a:cs typeface="Arial" panose="020B0604020202020204" pitchFamily="34" charset="0"/>
            </a:endParaRPr>
          </a:p>
        </p:txBody>
      </p:sp>
      <p:sp>
        <p:nvSpPr>
          <p:cNvPr id="68" name="ZoneTexte 67"/>
          <p:cNvSpPr txBox="1"/>
          <p:nvPr/>
        </p:nvSpPr>
        <p:spPr>
          <a:xfrm>
            <a:off x="210860" y="74924"/>
            <a:ext cx="7182607" cy="461665"/>
          </a:xfrm>
          <a:prstGeom prst="rect">
            <a:avLst/>
          </a:prstGeom>
          <a:solidFill>
            <a:srgbClr val="FFFF99"/>
          </a:solidFill>
          <a:ln w="28575">
            <a:solidFill>
              <a:srgbClr val="FF0000"/>
            </a:solidFill>
          </a:ln>
        </p:spPr>
        <p:txBody>
          <a:bodyPr wrap="none" rtlCol="0">
            <a:spAutoFit/>
          </a:bodyPr>
          <a:lstStyle/>
          <a:p>
            <a:r>
              <a:rPr lang="fr-FR" sz="2400" b="1" dirty="0" smtClean="0">
                <a:latin typeface="Arial" panose="020B0604020202020204" pitchFamily="34" charset="0"/>
                <a:cs typeface="Arial" panose="020B0604020202020204" pitchFamily="34" charset="0"/>
              </a:rPr>
              <a:t>REFERENCE EN ORIENTATION SEULEMENT &gt;&lt;</a:t>
            </a:r>
            <a:endParaRPr lang="fr-FR" sz="2400" b="1" dirty="0">
              <a:latin typeface="Arial" panose="020B0604020202020204" pitchFamily="34" charset="0"/>
              <a:cs typeface="Arial" panose="020B0604020202020204" pitchFamily="34" charset="0"/>
            </a:endParaRPr>
          </a:p>
        </p:txBody>
      </p:sp>
      <p:sp>
        <p:nvSpPr>
          <p:cNvPr id="69" name="ZoneTexte 68"/>
          <p:cNvSpPr txBox="1"/>
          <p:nvPr/>
        </p:nvSpPr>
        <p:spPr>
          <a:xfrm>
            <a:off x="6407353" y="1881659"/>
            <a:ext cx="2736647" cy="584775"/>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 : Plan nominal A</a:t>
            </a:r>
          </a:p>
          <a:p>
            <a:r>
              <a:rPr lang="fr-FR" sz="1600" dirty="0" smtClean="0">
                <a:latin typeface="Arial" panose="020B0604020202020204" pitchFamily="34" charset="0"/>
                <a:cs typeface="Arial" panose="020B0604020202020204" pitchFamily="34" charset="0"/>
              </a:rPr>
              <a:t>2 : Plan associé décalé de </a:t>
            </a:r>
            <a:r>
              <a:rPr lang="fr-FR" sz="1600" dirty="0" smtClean="0">
                <a:latin typeface="Symbol" panose="05050102010706020507" pitchFamily="18" charset="2"/>
                <a:cs typeface="Arial" panose="020B0604020202020204" pitchFamily="34" charset="0"/>
              </a:rPr>
              <a:t>d</a:t>
            </a:r>
            <a:endParaRPr lang="fr-FR" sz="1600" dirty="0">
              <a:latin typeface="Symbol" panose="05050102010706020507" pitchFamily="18" charset="2"/>
              <a:cs typeface="Arial" panose="020B0604020202020204" pitchFamily="34" charset="0"/>
            </a:endParaRPr>
          </a:p>
        </p:txBody>
      </p:sp>
      <p:sp>
        <p:nvSpPr>
          <p:cNvPr id="70" name="ZoneTexte 69"/>
          <p:cNvSpPr txBox="1"/>
          <p:nvPr/>
        </p:nvSpPr>
        <p:spPr>
          <a:xfrm>
            <a:off x="6244418" y="2621837"/>
            <a:ext cx="298480"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1</a:t>
            </a:r>
            <a:endParaRPr lang="fr-FR" sz="1600" dirty="0">
              <a:latin typeface="Arial" panose="020B0604020202020204" pitchFamily="34" charset="0"/>
              <a:cs typeface="Arial" panose="020B0604020202020204" pitchFamily="34" charset="0"/>
            </a:endParaRPr>
          </a:p>
        </p:txBody>
      </p:sp>
      <p:cxnSp>
        <p:nvCxnSpPr>
          <p:cNvPr id="75" name="Connecteur droit 74"/>
          <p:cNvCxnSpPr/>
          <p:nvPr/>
        </p:nvCxnSpPr>
        <p:spPr>
          <a:xfrm flipH="1">
            <a:off x="5416975" y="2923342"/>
            <a:ext cx="722871" cy="137019"/>
          </a:xfrm>
          <a:prstGeom prst="line">
            <a:avLst/>
          </a:prstGeom>
          <a:ln>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76" name="ZoneTexte 75"/>
          <p:cNvSpPr txBox="1"/>
          <p:nvPr/>
        </p:nvSpPr>
        <p:spPr>
          <a:xfrm>
            <a:off x="6369765" y="3208780"/>
            <a:ext cx="298480" cy="338554"/>
          </a:xfrm>
          <a:prstGeom prst="rect">
            <a:avLst/>
          </a:prstGeom>
          <a:noFill/>
        </p:spPr>
        <p:txBody>
          <a:bodyPr wrap="none" rtlCol="0">
            <a:spAutoFit/>
          </a:bodyPr>
          <a:lstStyle/>
          <a:p>
            <a:r>
              <a:rPr lang="fr-FR" sz="1600" dirty="0" smtClean="0">
                <a:latin typeface="Arial" panose="020B0604020202020204" pitchFamily="34" charset="0"/>
                <a:cs typeface="Arial" panose="020B0604020202020204" pitchFamily="34" charset="0"/>
              </a:rPr>
              <a:t>2</a:t>
            </a:r>
            <a:endParaRPr lang="fr-FR" sz="1600" dirty="0">
              <a:latin typeface="Arial" panose="020B0604020202020204" pitchFamily="34" charset="0"/>
              <a:cs typeface="Arial" panose="020B0604020202020204" pitchFamily="34" charset="0"/>
            </a:endParaRPr>
          </a:p>
        </p:txBody>
      </p:sp>
      <p:cxnSp>
        <p:nvCxnSpPr>
          <p:cNvPr id="80" name="Connecteur droit avec flèche 79"/>
          <p:cNvCxnSpPr/>
          <p:nvPr/>
        </p:nvCxnSpPr>
        <p:spPr>
          <a:xfrm flipH="1">
            <a:off x="5503136" y="3663705"/>
            <a:ext cx="35930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Connecteur droit avec flèche 80"/>
          <p:cNvCxnSpPr/>
          <p:nvPr/>
        </p:nvCxnSpPr>
        <p:spPr>
          <a:xfrm>
            <a:off x="5304062" y="3663705"/>
            <a:ext cx="12287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ZoneTexte 82"/>
          <p:cNvSpPr txBox="1"/>
          <p:nvPr/>
        </p:nvSpPr>
        <p:spPr>
          <a:xfrm>
            <a:off x="5583791" y="3341345"/>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sp>
        <p:nvSpPr>
          <p:cNvPr id="84" name="Rectangle 268"/>
          <p:cNvSpPr>
            <a:spLocks noChangeArrowheads="1"/>
          </p:cNvSpPr>
          <p:nvPr/>
        </p:nvSpPr>
        <p:spPr bwMode="auto">
          <a:xfrm>
            <a:off x="1807572" y="173467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85" name="Line 269"/>
          <p:cNvSpPr>
            <a:spLocks noChangeShapeType="1"/>
          </p:cNvSpPr>
          <p:nvPr/>
        </p:nvSpPr>
        <p:spPr bwMode="auto">
          <a:xfrm flipV="1">
            <a:off x="1953622" y="1569578"/>
            <a:ext cx="0" cy="1444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86" name="Freeform 270"/>
          <p:cNvSpPr>
            <a:spLocks/>
          </p:cNvSpPr>
          <p:nvPr/>
        </p:nvSpPr>
        <p:spPr bwMode="auto">
          <a:xfrm>
            <a:off x="1876628" y="1564815"/>
            <a:ext cx="153988" cy="77788"/>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87" name="Rectangle 271"/>
          <p:cNvSpPr>
            <a:spLocks noChangeArrowheads="1"/>
          </p:cNvSpPr>
          <p:nvPr/>
        </p:nvSpPr>
        <p:spPr bwMode="auto">
          <a:xfrm>
            <a:off x="1797253" y="1728328"/>
            <a:ext cx="31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fr-FR" sz="1400">
                <a:latin typeface="Calibri" pitchFamily="34" charset="0"/>
              </a:rPr>
              <a:t>C</a:t>
            </a:r>
          </a:p>
        </p:txBody>
      </p:sp>
      <p:cxnSp>
        <p:nvCxnSpPr>
          <p:cNvPr id="89" name="Connecteur droit 88"/>
          <p:cNvCxnSpPr/>
          <p:nvPr/>
        </p:nvCxnSpPr>
        <p:spPr>
          <a:xfrm>
            <a:off x="5338208" y="3663705"/>
            <a:ext cx="245583"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7630862"/>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a:xfrm>
            <a:off x="7009607" y="6492875"/>
            <a:ext cx="2133600" cy="365125"/>
          </a:xfrm>
        </p:spPr>
        <p:txBody>
          <a:bodyPr/>
          <a:lstStyle/>
          <a:p>
            <a:pPr>
              <a:defRPr/>
            </a:pPr>
            <a:fld id="{1C871158-C464-4467-8C0E-77253D9B2FF8}" type="slidenum">
              <a:rPr lang="fr-FR" smtClean="0">
                <a:solidFill>
                  <a:schemeClr val="tx1"/>
                </a:solidFill>
              </a:rPr>
              <a:pPr>
                <a:defRPr/>
              </a:pPr>
              <a:t>99</a:t>
            </a:fld>
            <a:endParaRPr lang="fr-FR" dirty="0">
              <a:solidFill>
                <a:schemeClr val="tx1"/>
              </a:solidFill>
            </a:endParaRPr>
          </a:p>
        </p:txBody>
      </p:sp>
      <p:sp>
        <p:nvSpPr>
          <p:cNvPr id="73731" name="Forme libre 30"/>
          <p:cNvSpPr>
            <a:spLocks/>
          </p:cNvSpPr>
          <p:nvPr/>
        </p:nvSpPr>
        <p:spPr bwMode="auto">
          <a:xfrm>
            <a:off x="551656" y="2067718"/>
            <a:ext cx="2076450" cy="2111375"/>
          </a:xfrm>
          <a:custGeom>
            <a:avLst/>
            <a:gdLst>
              <a:gd name="T0" fmla="*/ 1 w 2850411"/>
              <a:gd name="T1" fmla="*/ 31946 h 2112383"/>
              <a:gd name="T2" fmla="*/ 1 w 2850411"/>
              <a:gd name="T3" fmla="*/ 579941 h 2112383"/>
              <a:gd name="T4" fmla="*/ 1 w 2850411"/>
              <a:gd name="T5" fmla="*/ 1036602 h 2112383"/>
              <a:gd name="T6" fmla="*/ 1 w 2850411"/>
              <a:gd name="T7" fmla="*/ 1411059 h 2112383"/>
              <a:gd name="T8" fmla="*/ 1 w 2850411"/>
              <a:gd name="T9" fmla="*/ 1639394 h 2112383"/>
              <a:gd name="T10" fmla="*/ 1 w 2850411"/>
              <a:gd name="T11" fmla="*/ 1922523 h 2112383"/>
              <a:gd name="T12" fmla="*/ 1 w 2850411"/>
              <a:gd name="T13" fmla="*/ 2013856 h 2112383"/>
              <a:gd name="T14" fmla="*/ 1 w 2850411"/>
              <a:gd name="T15" fmla="*/ 1995589 h 2112383"/>
              <a:gd name="T16" fmla="*/ 1 w 2850411"/>
              <a:gd name="T17" fmla="*/ 1955989 h 2112383"/>
              <a:gd name="T18" fmla="*/ 1 w 2850411"/>
              <a:gd name="T19" fmla="*/ 2013856 h 2112383"/>
              <a:gd name="T20" fmla="*/ 1 w 2850411"/>
              <a:gd name="T21" fmla="*/ 2022990 h 2112383"/>
              <a:gd name="T22" fmla="*/ 1 w 2850411"/>
              <a:gd name="T23" fmla="*/ 1977323 h 2112383"/>
              <a:gd name="T24" fmla="*/ 1 w 2850411"/>
              <a:gd name="T25" fmla="*/ 1584595 h 2112383"/>
              <a:gd name="T26" fmla="*/ 1 w 2850411"/>
              <a:gd name="T27" fmla="*/ 1447600 h 2112383"/>
              <a:gd name="T28" fmla="*/ 1 w 2850411"/>
              <a:gd name="T29" fmla="*/ 1420200 h 2112383"/>
              <a:gd name="T30" fmla="*/ 1 w 2850411"/>
              <a:gd name="T31" fmla="*/ 1383663 h 2112383"/>
              <a:gd name="T32" fmla="*/ 1 w 2850411"/>
              <a:gd name="T33" fmla="*/ 1337997 h 2112383"/>
              <a:gd name="T34" fmla="*/ 1 w 2850411"/>
              <a:gd name="T35" fmla="*/ 1310598 h 2112383"/>
              <a:gd name="T36" fmla="*/ 1 w 2850411"/>
              <a:gd name="T37" fmla="*/ 1264932 h 2112383"/>
              <a:gd name="T38" fmla="*/ 1 w 2850411"/>
              <a:gd name="T39" fmla="*/ 1237533 h 2112383"/>
              <a:gd name="T40" fmla="*/ 1 w 2850411"/>
              <a:gd name="T41" fmla="*/ 835671 h 2112383"/>
              <a:gd name="T42" fmla="*/ 1 w 2850411"/>
              <a:gd name="T43" fmla="*/ 534276 h 2112383"/>
              <a:gd name="T44" fmla="*/ 1 w 2850411"/>
              <a:gd name="T45" fmla="*/ 379011 h 2112383"/>
              <a:gd name="T46" fmla="*/ 1 w 2850411"/>
              <a:gd name="T47" fmla="*/ 105016 h 2112383"/>
              <a:gd name="T48" fmla="*/ 1 w 2850411"/>
              <a:gd name="T49" fmla="*/ 68479 h 2112383"/>
              <a:gd name="T50" fmla="*/ 1 w 2850411"/>
              <a:gd name="T51" fmla="*/ 105016 h 2112383"/>
              <a:gd name="T52" fmla="*/ 1 w 2850411"/>
              <a:gd name="T53" fmla="*/ 68479 h 2112383"/>
              <a:gd name="T54" fmla="*/ 1 w 2850411"/>
              <a:gd name="T55" fmla="*/ 31946 h 2112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50411" h="2112383">
                <a:moveTo>
                  <a:pt x="15659" y="33319"/>
                </a:moveTo>
                <a:cubicBezTo>
                  <a:pt x="-31966" y="122219"/>
                  <a:pt x="44234" y="430194"/>
                  <a:pt x="44234" y="604819"/>
                </a:cubicBezTo>
                <a:cubicBezTo>
                  <a:pt x="44234" y="779444"/>
                  <a:pt x="20421" y="936607"/>
                  <a:pt x="15659" y="1081069"/>
                </a:cubicBezTo>
                <a:cubicBezTo>
                  <a:pt x="10897" y="1225531"/>
                  <a:pt x="15659" y="1471594"/>
                  <a:pt x="15659" y="1471594"/>
                </a:cubicBezTo>
                <a:cubicBezTo>
                  <a:pt x="15659" y="1576369"/>
                  <a:pt x="14072" y="1620819"/>
                  <a:pt x="15659" y="1709719"/>
                </a:cubicBezTo>
                <a:cubicBezTo>
                  <a:pt x="17246" y="1798619"/>
                  <a:pt x="22009" y="1939907"/>
                  <a:pt x="25184" y="2004994"/>
                </a:cubicBezTo>
                <a:cubicBezTo>
                  <a:pt x="28359" y="2070082"/>
                  <a:pt x="-28791" y="2087544"/>
                  <a:pt x="34709" y="2100244"/>
                </a:cubicBezTo>
                <a:cubicBezTo>
                  <a:pt x="98209" y="2112944"/>
                  <a:pt x="406184" y="2081194"/>
                  <a:pt x="406184" y="2081194"/>
                </a:cubicBezTo>
                <a:lnTo>
                  <a:pt x="920534" y="2039894"/>
                </a:lnTo>
                <a:cubicBezTo>
                  <a:pt x="1174534" y="2043069"/>
                  <a:pt x="1428534" y="2097069"/>
                  <a:pt x="1682534" y="2100244"/>
                </a:cubicBezTo>
                <a:cubicBezTo>
                  <a:pt x="1944471" y="2103419"/>
                  <a:pt x="2301659" y="2116119"/>
                  <a:pt x="2492159" y="2109769"/>
                </a:cubicBezTo>
                <a:cubicBezTo>
                  <a:pt x="2682659" y="2103419"/>
                  <a:pt x="2771559" y="2138344"/>
                  <a:pt x="2825534" y="2062144"/>
                </a:cubicBezTo>
                <a:cubicBezTo>
                  <a:pt x="2879509" y="1985944"/>
                  <a:pt x="2814422" y="1744644"/>
                  <a:pt x="2816009" y="1652569"/>
                </a:cubicBezTo>
                <a:cubicBezTo>
                  <a:pt x="2817597" y="1560494"/>
                  <a:pt x="2877921" y="1538269"/>
                  <a:pt x="2835059" y="1509694"/>
                </a:cubicBezTo>
                <a:cubicBezTo>
                  <a:pt x="2792197" y="1481119"/>
                  <a:pt x="2558834" y="1481119"/>
                  <a:pt x="2558834" y="1481119"/>
                </a:cubicBezTo>
                <a:lnTo>
                  <a:pt x="2054009" y="1443019"/>
                </a:lnTo>
                <a:cubicBezTo>
                  <a:pt x="1909547" y="1428732"/>
                  <a:pt x="1836521" y="1408094"/>
                  <a:pt x="1692059" y="1395394"/>
                </a:cubicBezTo>
                <a:cubicBezTo>
                  <a:pt x="1547597" y="1382694"/>
                  <a:pt x="1333284" y="1379519"/>
                  <a:pt x="1187234" y="1366819"/>
                </a:cubicBezTo>
                <a:cubicBezTo>
                  <a:pt x="1041184" y="1354119"/>
                  <a:pt x="896722" y="1331894"/>
                  <a:pt x="815759" y="1319194"/>
                </a:cubicBezTo>
                <a:cubicBezTo>
                  <a:pt x="734796" y="1306494"/>
                  <a:pt x="718921" y="1365231"/>
                  <a:pt x="701459" y="1290619"/>
                </a:cubicBezTo>
                <a:cubicBezTo>
                  <a:pt x="683997" y="1216007"/>
                  <a:pt x="710984" y="993756"/>
                  <a:pt x="710984" y="871519"/>
                </a:cubicBezTo>
                <a:cubicBezTo>
                  <a:pt x="710984" y="749282"/>
                  <a:pt x="701459" y="636569"/>
                  <a:pt x="701459" y="557194"/>
                </a:cubicBezTo>
                <a:cubicBezTo>
                  <a:pt x="701459" y="477819"/>
                  <a:pt x="707809" y="469881"/>
                  <a:pt x="710984" y="395269"/>
                </a:cubicBezTo>
                <a:cubicBezTo>
                  <a:pt x="714159" y="320657"/>
                  <a:pt x="733209" y="163494"/>
                  <a:pt x="720509" y="109519"/>
                </a:cubicBezTo>
                <a:cubicBezTo>
                  <a:pt x="707809" y="55544"/>
                  <a:pt x="671296" y="71419"/>
                  <a:pt x="634784" y="71419"/>
                </a:cubicBezTo>
                <a:cubicBezTo>
                  <a:pt x="598272" y="71419"/>
                  <a:pt x="552234" y="109519"/>
                  <a:pt x="501434" y="109519"/>
                </a:cubicBezTo>
                <a:cubicBezTo>
                  <a:pt x="450634" y="109519"/>
                  <a:pt x="403009" y="82531"/>
                  <a:pt x="329984" y="71419"/>
                </a:cubicBezTo>
                <a:cubicBezTo>
                  <a:pt x="256959" y="60307"/>
                  <a:pt x="63284" y="-55581"/>
                  <a:pt x="15659" y="33319"/>
                </a:cubicBez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cxnSp>
        <p:nvCxnSpPr>
          <p:cNvPr id="73732" name="Connecteur droit avec flèche 6"/>
          <p:cNvCxnSpPr>
            <a:cxnSpLocks noChangeShapeType="1"/>
          </p:cNvCxnSpPr>
          <p:nvPr/>
        </p:nvCxnSpPr>
        <p:spPr bwMode="auto">
          <a:xfrm>
            <a:off x="551656" y="4179093"/>
            <a:ext cx="696913" cy="0"/>
          </a:xfrm>
          <a:prstGeom prst="straightConnector1">
            <a:avLst/>
          </a:prstGeom>
          <a:noFill/>
          <a:ln w="28575"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33" name="Connecteur droit avec flèche 7"/>
          <p:cNvCxnSpPr>
            <a:cxnSpLocks noChangeShapeType="1"/>
          </p:cNvCxnSpPr>
          <p:nvPr/>
        </p:nvCxnSpPr>
        <p:spPr bwMode="auto">
          <a:xfrm rot="-5400000">
            <a:off x="202406" y="3829843"/>
            <a:ext cx="698500" cy="0"/>
          </a:xfrm>
          <a:prstGeom prst="straightConnector1">
            <a:avLst/>
          </a:prstGeom>
          <a:noFill/>
          <a:ln w="28575"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34" name="ZoneTexte 8"/>
          <p:cNvSpPr txBox="1">
            <a:spLocks noChangeArrowheads="1"/>
          </p:cNvSpPr>
          <p:nvPr/>
        </p:nvSpPr>
        <p:spPr bwMode="auto">
          <a:xfrm>
            <a:off x="910431" y="3742530"/>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a:solidFill>
                  <a:srgbClr val="FF0000"/>
                </a:solidFill>
                <a:latin typeface="Arial" charset="0"/>
              </a:rPr>
              <a:t>x</a:t>
            </a:r>
          </a:p>
        </p:txBody>
      </p:sp>
      <p:sp>
        <p:nvSpPr>
          <p:cNvPr id="73735" name="ZoneTexte 9"/>
          <p:cNvSpPr txBox="1">
            <a:spLocks noChangeArrowheads="1"/>
          </p:cNvSpPr>
          <p:nvPr/>
        </p:nvSpPr>
        <p:spPr bwMode="auto">
          <a:xfrm>
            <a:off x="572294" y="338216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2400">
                <a:solidFill>
                  <a:srgbClr val="FF0000"/>
                </a:solidFill>
                <a:latin typeface="Arial" charset="0"/>
              </a:rPr>
              <a:t>z</a:t>
            </a:r>
          </a:p>
        </p:txBody>
      </p:sp>
      <p:grpSp>
        <p:nvGrpSpPr>
          <p:cNvPr id="73736" name="Groupe 76"/>
          <p:cNvGrpSpPr>
            <a:grpSpLocks/>
          </p:cNvGrpSpPr>
          <p:nvPr/>
        </p:nvGrpSpPr>
        <p:grpSpPr bwMode="auto">
          <a:xfrm>
            <a:off x="1650206" y="2793205"/>
            <a:ext cx="234950" cy="658813"/>
            <a:chOff x="6646100" y="3076575"/>
            <a:chExt cx="234919" cy="658812"/>
          </a:xfrm>
        </p:grpSpPr>
        <p:sp>
          <p:nvSpPr>
            <p:cNvPr id="9" name="Ellipse 8"/>
            <p:cNvSpPr/>
            <p:nvPr/>
          </p:nvSpPr>
          <p:spPr>
            <a:xfrm>
              <a:off x="6646100" y="3500437"/>
              <a:ext cx="234919" cy="234950"/>
            </a:xfrm>
            <a:prstGeom prst="ellipse">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0" name="Rectangle 9"/>
            <p:cNvSpPr/>
            <p:nvPr/>
          </p:nvSpPr>
          <p:spPr bwMode="auto">
            <a:xfrm>
              <a:off x="6687370" y="3076575"/>
              <a:ext cx="152380" cy="452437"/>
            </a:xfrm>
            <a:prstGeom prst="rect">
              <a:avLst/>
            </a:prstGeom>
            <a:solidFill>
              <a:schemeClr val="bg1">
                <a:lumMod val="75000"/>
              </a:schemeClr>
            </a:solidFill>
            <a:ln w="12700" cap="flat" cmpd="sng" algn="ctr">
              <a:solidFill>
                <a:schemeClr val="tx1"/>
              </a:solidFill>
              <a:prstDash val="solid"/>
              <a:round/>
              <a:headEnd type="none" w="sm" len="sm"/>
              <a:tailEnd type="none" w="sm" len="sm"/>
            </a:ln>
            <a:effectLst/>
            <a:extLst/>
          </p:spPr>
          <p:txBody>
            <a:bodyPr/>
            <a:lstStyle/>
            <a:p>
              <a:pPr>
                <a:defRPr/>
              </a:pPr>
              <a:endParaRPr lang="fr-FR">
                <a:latin typeface="Arial" pitchFamily="34" charset="0"/>
              </a:endParaRPr>
            </a:p>
          </p:txBody>
        </p:sp>
      </p:grpSp>
      <p:cxnSp>
        <p:nvCxnSpPr>
          <p:cNvPr id="73737" name="Connecteur droit 14"/>
          <p:cNvCxnSpPr>
            <a:cxnSpLocks noChangeShapeType="1"/>
            <a:stCxn id="9" idx="4"/>
          </p:cNvCxnSpPr>
          <p:nvPr/>
        </p:nvCxnSpPr>
        <p:spPr bwMode="auto">
          <a:xfrm>
            <a:off x="1767681" y="3452018"/>
            <a:ext cx="860425" cy="0"/>
          </a:xfrm>
          <a:prstGeom prst="line">
            <a:avLst/>
          </a:prstGeom>
          <a:noFill/>
          <a:ln w="12700" algn="ctr">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38" name="Connecteur droit 16"/>
          <p:cNvCxnSpPr>
            <a:cxnSpLocks noChangeShapeType="1"/>
          </p:cNvCxnSpPr>
          <p:nvPr/>
        </p:nvCxnSpPr>
        <p:spPr bwMode="auto">
          <a:xfrm>
            <a:off x="469106" y="2278855"/>
            <a:ext cx="2244725"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3" name="Group 27"/>
          <p:cNvGrpSpPr>
            <a:grpSpLocks/>
          </p:cNvGrpSpPr>
          <p:nvPr/>
        </p:nvGrpSpPr>
        <p:grpSpPr bwMode="auto">
          <a:xfrm>
            <a:off x="1232418" y="1008843"/>
            <a:ext cx="803874" cy="1291431"/>
            <a:chOff x="3133" y="894"/>
            <a:chExt cx="676" cy="1086"/>
          </a:xfrm>
          <a:solidFill>
            <a:schemeClr val="bg1">
              <a:lumMod val="85000"/>
            </a:schemeClr>
          </a:solidFill>
        </p:grpSpPr>
        <p:sp>
          <p:nvSpPr>
            <p:cNvPr id="14" name="Freeform 14"/>
            <p:cNvSpPr>
              <a:spLocks/>
            </p:cNvSpPr>
            <p:nvPr/>
          </p:nvSpPr>
          <p:spPr bwMode="auto">
            <a:xfrm>
              <a:off x="3136" y="1024"/>
              <a:ext cx="669" cy="956"/>
            </a:xfrm>
            <a:custGeom>
              <a:avLst/>
              <a:gdLst>
                <a:gd name="T0" fmla="*/ 91 w 669"/>
                <a:gd name="T1" fmla="*/ 3 h 956"/>
                <a:gd name="T2" fmla="*/ 68 w 669"/>
                <a:gd name="T3" fmla="*/ 30 h 956"/>
                <a:gd name="T4" fmla="*/ 79 w 669"/>
                <a:gd name="T5" fmla="*/ 90 h 956"/>
                <a:gd name="T6" fmla="*/ 118 w 669"/>
                <a:gd name="T7" fmla="*/ 157 h 956"/>
                <a:gd name="T8" fmla="*/ 138 w 669"/>
                <a:gd name="T9" fmla="*/ 220 h 956"/>
                <a:gd name="T10" fmla="*/ 153 w 669"/>
                <a:gd name="T11" fmla="*/ 280 h 956"/>
                <a:gd name="T12" fmla="*/ 161 w 669"/>
                <a:gd name="T13" fmla="*/ 428 h 956"/>
                <a:gd name="T14" fmla="*/ 118 w 669"/>
                <a:gd name="T15" fmla="*/ 650 h 956"/>
                <a:gd name="T16" fmla="*/ 37 w 669"/>
                <a:gd name="T17" fmla="*/ 714 h 956"/>
                <a:gd name="T18" fmla="*/ 6 w 669"/>
                <a:gd name="T19" fmla="*/ 795 h 956"/>
                <a:gd name="T20" fmla="*/ 6 w 669"/>
                <a:gd name="T21" fmla="*/ 852 h 956"/>
                <a:gd name="T22" fmla="*/ 36 w 669"/>
                <a:gd name="T23" fmla="*/ 932 h 956"/>
                <a:gd name="T24" fmla="*/ 190 w 669"/>
                <a:gd name="T25" fmla="*/ 920 h 956"/>
                <a:gd name="T26" fmla="*/ 223 w 669"/>
                <a:gd name="T27" fmla="*/ 924 h 956"/>
                <a:gd name="T28" fmla="*/ 196 w 669"/>
                <a:gd name="T29" fmla="*/ 951 h 956"/>
                <a:gd name="T30" fmla="*/ 328 w 669"/>
                <a:gd name="T31" fmla="*/ 951 h 956"/>
                <a:gd name="T32" fmla="*/ 471 w 669"/>
                <a:gd name="T33" fmla="*/ 930 h 956"/>
                <a:gd name="T34" fmla="*/ 549 w 669"/>
                <a:gd name="T35" fmla="*/ 885 h 956"/>
                <a:gd name="T36" fmla="*/ 586 w 669"/>
                <a:gd name="T37" fmla="*/ 926 h 956"/>
                <a:gd name="T38" fmla="*/ 642 w 669"/>
                <a:gd name="T39" fmla="*/ 888 h 956"/>
                <a:gd name="T40" fmla="*/ 665 w 669"/>
                <a:gd name="T41" fmla="*/ 762 h 956"/>
                <a:gd name="T42" fmla="*/ 650 w 669"/>
                <a:gd name="T43" fmla="*/ 668 h 956"/>
                <a:gd name="T44" fmla="*/ 603 w 669"/>
                <a:gd name="T45" fmla="*/ 584 h 956"/>
                <a:gd name="T46" fmla="*/ 607 w 669"/>
                <a:gd name="T47" fmla="*/ 476 h 956"/>
                <a:gd name="T48" fmla="*/ 661 w 669"/>
                <a:gd name="T49" fmla="*/ 376 h 956"/>
                <a:gd name="T50" fmla="*/ 650 w 669"/>
                <a:gd name="T51" fmla="*/ 304 h 956"/>
                <a:gd name="T52" fmla="*/ 626 w 669"/>
                <a:gd name="T53" fmla="*/ 223 h 956"/>
                <a:gd name="T54" fmla="*/ 653 w 669"/>
                <a:gd name="T55" fmla="*/ 169 h 956"/>
                <a:gd name="T56" fmla="*/ 665 w 669"/>
                <a:gd name="T57" fmla="*/ 120 h 956"/>
                <a:gd name="T58" fmla="*/ 653 w 669"/>
                <a:gd name="T59" fmla="*/ 57 h 956"/>
                <a:gd name="T60" fmla="*/ 576 w 669"/>
                <a:gd name="T61" fmla="*/ 75 h 956"/>
                <a:gd name="T62" fmla="*/ 440 w 669"/>
                <a:gd name="T63" fmla="*/ 63 h 956"/>
                <a:gd name="T64" fmla="*/ 266 w 669"/>
                <a:gd name="T65" fmla="*/ 48 h 956"/>
                <a:gd name="T66" fmla="*/ 91 w 669"/>
                <a:gd name="T67" fmla="*/ 3 h 9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69" h="956">
                  <a:moveTo>
                    <a:pt x="91" y="3"/>
                  </a:moveTo>
                  <a:cubicBezTo>
                    <a:pt x="58" y="0"/>
                    <a:pt x="70" y="15"/>
                    <a:pt x="68" y="30"/>
                  </a:cubicBezTo>
                  <a:cubicBezTo>
                    <a:pt x="66" y="45"/>
                    <a:pt x="72" y="69"/>
                    <a:pt x="79" y="90"/>
                  </a:cubicBezTo>
                  <a:cubicBezTo>
                    <a:pt x="87" y="111"/>
                    <a:pt x="108" y="135"/>
                    <a:pt x="118" y="157"/>
                  </a:cubicBezTo>
                  <a:cubicBezTo>
                    <a:pt x="128" y="178"/>
                    <a:pt x="132" y="199"/>
                    <a:pt x="138" y="220"/>
                  </a:cubicBezTo>
                  <a:cubicBezTo>
                    <a:pt x="143" y="241"/>
                    <a:pt x="149" y="245"/>
                    <a:pt x="153" y="280"/>
                  </a:cubicBezTo>
                  <a:cubicBezTo>
                    <a:pt x="157" y="315"/>
                    <a:pt x="167" y="366"/>
                    <a:pt x="161" y="428"/>
                  </a:cubicBezTo>
                  <a:cubicBezTo>
                    <a:pt x="155" y="489"/>
                    <a:pt x="140" y="602"/>
                    <a:pt x="118" y="650"/>
                  </a:cubicBezTo>
                  <a:cubicBezTo>
                    <a:pt x="97" y="699"/>
                    <a:pt x="56" y="690"/>
                    <a:pt x="37" y="714"/>
                  </a:cubicBezTo>
                  <a:cubicBezTo>
                    <a:pt x="17" y="738"/>
                    <a:pt x="12" y="772"/>
                    <a:pt x="6" y="795"/>
                  </a:cubicBezTo>
                  <a:cubicBezTo>
                    <a:pt x="0" y="817"/>
                    <a:pt x="1" y="829"/>
                    <a:pt x="6" y="852"/>
                  </a:cubicBezTo>
                  <a:cubicBezTo>
                    <a:pt x="11" y="875"/>
                    <a:pt x="5" y="921"/>
                    <a:pt x="36" y="932"/>
                  </a:cubicBezTo>
                  <a:cubicBezTo>
                    <a:pt x="67" y="943"/>
                    <a:pt x="159" y="921"/>
                    <a:pt x="190" y="920"/>
                  </a:cubicBezTo>
                  <a:cubicBezTo>
                    <a:pt x="221" y="919"/>
                    <a:pt x="222" y="919"/>
                    <a:pt x="223" y="924"/>
                  </a:cubicBezTo>
                  <a:cubicBezTo>
                    <a:pt x="224" y="929"/>
                    <a:pt x="178" y="947"/>
                    <a:pt x="196" y="951"/>
                  </a:cubicBezTo>
                  <a:cubicBezTo>
                    <a:pt x="213" y="956"/>
                    <a:pt x="281" y="954"/>
                    <a:pt x="328" y="951"/>
                  </a:cubicBezTo>
                  <a:cubicBezTo>
                    <a:pt x="374" y="948"/>
                    <a:pt x="434" y="941"/>
                    <a:pt x="471" y="930"/>
                  </a:cubicBezTo>
                  <a:cubicBezTo>
                    <a:pt x="508" y="920"/>
                    <a:pt x="530" y="886"/>
                    <a:pt x="549" y="885"/>
                  </a:cubicBezTo>
                  <a:cubicBezTo>
                    <a:pt x="568" y="884"/>
                    <a:pt x="571" y="926"/>
                    <a:pt x="586" y="926"/>
                  </a:cubicBezTo>
                  <a:cubicBezTo>
                    <a:pt x="601" y="926"/>
                    <a:pt x="629" y="915"/>
                    <a:pt x="642" y="888"/>
                  </a:cubicBezTo>
                  <a:cubicBezTo>
                    <a:pt x="655" y="861"/>
                    <a:pt x="663" y="798"/>
                    <a:pt x="665" y="762"/>
                  </a:cubicBezTo>
                  <a:cubicBezTo>
                    <a:pt x="667" y="726"/>
                    <a:pt x="659" y="699"/>
                    <a:pt x="650" y="668"/>
                  </a:cubicBezTo>
                  <a:cubicBezTo>
                    <a:pt x="640" y="638"/>
                    <a:pt x="611" y="616"/>
                    <a:pt x="603" y="584"/>
                  </a:cubicBezTo>
                  <a:cubicBezTo>
                    <a:pt x="595" y="553"/>
                    <a:pt x="597" y="510"/>
                    <a:pt x="607" y="476"/>
                  </a:cubicBezTo>
                  <a:cubicBezTo>
                    <a:pt x="617" y="441"/>
                    <a:pt x="653" y="405"/>
                    <a:pt x="661" y="376"/>
                  </a:cubicBezTo>
                  <a:cubicBezTo>
                    <a:pt x="669" y="348"/>
                    <a:pt x="655" y="330"/>
                    <a:pt x="650" y="304"/>
                  </a:cubicBezTo>
                  <a:cubicBezTo>
                    <a:pt x="644" y="279"/>
                    <a:pt x="626" y="245"/>
                    <a:pt x="626" y="223"/>
                  </a:cubicBezTo>
                  <a:cubicBezTo>
                    <a:pt x="626" y="200"/>
                    <a:pt x="648" y="185"/>
                    <a:pt x="653" y="169"/>
                  </a:cubicBezTo>
                  <a:cubicBezTo>
                    <a:pt x="659" y="152"/>
                    <a:pt x="665" y="139"/>
                    <a:pt x="665" y="120"/>
                  </a:cubicBezTo>
                  <a:cubicBezTo>
                    <a:pt x="665" y="102"/>
                    <a:pt x="669" y="65"/>
                    <a:pt x="653" y="57"/>
                  </a:cubicBezTo>
                  <a:cubicBezTo>
                    <a:pt x="638" y="50"/>
                    <a:pt x="611" y="74"/>
                    <a:pt x="576" y="75"/>
                  </a:cubicBezTo>
                  <a:cubicBezTo>
                    <a:pt x="541" y="77"/>
                    <a:pt x="493" y="68"/>
                    <a:pt x="440" y="63"/>
                  </a:cubicBezTo>
                  <a:cubicBezTo>
                    <a:pt x="388" y="59"/>
                    <a:pt x="324" y="57"/>
                    <a:pt x="266" y="48"/>
                  </a:cubicBezTo>
                  <a:cubicBezTo>
                    <a:pt x="207" y="39"/>
                    <a:pt x="124" y="6"/>
                    <a:pt x="91" y="3"/>
                  </a:cubicBezTo>
                  <a:close/>
                </a:path>
              </a:pathLst>
            </a:custGeom>
            <a:gr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15" name="Freeform 15"/>
            <p:cNvSpPr>
              <a:spLocks/>
            </p:cNvSpPr>
            <p:nvPr/>
          </p:nvSpPr>
          <p:spPr bwMode="auto">
            <a:xfrm>
              <a:off x="3328" y="1259"/>
              <a:ext cx="473" cy="707"/>
            </a:xfrm>
            <a:custGeom>
              <a:avLst/>
              <a:gdLst>
                <a:gd name="T0" fmla="*/ 0 w 244"/>
                <a:gd name="T1" fmla="*/ 1601 h 470"/>
                <a:gd name="T2" fmla="*/ 692 w 244"/>
                <a:gd name="T3" fmla="*/ 1336 h 470"/>
                <a:gd name="T4" fmla="*/ 1326 w 244"/>
                <a:gd name="T5" fmla="*/ 1000 h 470"/>
                <a:gd name="T6" fmla="*/ 1698 w 244"/>
                <a:gd name="T7" fmla="*/ 647 h 470"/>
                <a:gd name="T8" fmla="*/ 1762 w 244"/>
                <a:gd name="T9" fmla="*/ 278 h 470"/>
                <a:gd name="T10" fmla="*/ 1617 w 244"/>
                <a:gd name="T11" fmla="*/ 0 h 4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4" h="470">
                  <a:moveTo>
                    <a:pt x="0" y="470"/>
                  </a:moveTo>
                  <a:cubicBezTo>
                    <a:pt x="32" y="445"/>
                    <a:pt x="65" y="421"/>
                    <a:pt x="95" y="392"/>
                  </a:cubicBezTo>
                  <a:cubicBezTo>
                    <a:pt x="126" y="362"/>
                    <a:pt x="160" y="327"/>
                    <a:pt x="182" y="294"/>
                  </a:cubicBezTo>
                  <a:cubicBezTo>
                    <a:pt x="205" y="260"/>
                    <a:pt x="223" y="225"/>
                    <a:pt x="233" y="190"/>
                  </a:cubicBezTo>
                  <a:cubicBezTo>
                    <a:pt x="243" y="155"/>
                    <a:pt x="244" y="114"/>
                    <a:pt x="242" y="82"/>
                  </a:cubicBezTo>
                  <a:cubicBezTo>
                    <a:pt x="240" y="50"/>
                    <a:pt x="226" y="17"/>
                    <a:pt x="222"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16" name="Freeform 16"/>
            <p:cNvSpPr>
              <a:spLocks/>
            </p:cNvSpPr>
            <p:nvPr/>
          </p:nvSpPr>
          <p:spPr bwMode="auto">
            <a:xfrm>
              <a:off x="3133" y="1099"/>
              <a:ext cx="676" cy="863"/>
            </a:xfrm>
            <a:custGeom>
              <a:avLst/>
              <a:gdLst>
                <a:gd name="T0" fmla="*/ 33 w 676"/>
                <a:gd name="T1" fmla="*/ 863 h 863"/>
                <a:gd name="T2" fmla="*/ 1 w 676"/>
                <a:gd name="T3" fmla="*/ 775 h 863"/>
                <a:gd name="T4" fmla="*/ 38 w 676"/>
                <a:gd name="T5" fmla="*/ 640 h 863"/>
                <a:gd name="T6" fmla="*/ 184 w 676"/>
                <a:gd name="T7" fmla="*/ 531 h 863"/>
                <a:gd name="T8" fmla="*/ 347 w 676"/>
                <a:gd name="T9" fmla="*/ 421 h 863"/>
                <a:gd name="T10" fmla="*/ 548 w 676"/>
                <a:gd name="T11" fmla="*/ 265 h 863"/>
                <a:gd name="T12" fmla="*/ 657 w 676"/>
                <a:gd name="T13" fmla="*/ 84 h 863"/>
                <a:gd name="T14" fmla="*/ 657 w 676"/>
                <a:gd name="T15" fmla="*/ 0 h 8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6" h="863">
                  <a:moveTo>
                    <a:pt x="33" y="863"/>
                  </a:moveTo>
                  <a:cubicBezTo>
                    <a:pt x="28" y="848"/>
                    <a:pt x="0" y="812"/>
                    <a:pt x="1" y="775"/>
                  </a:cubicBezTo>
                  <a:cubicBezTo>
                    <a:pt x="2" y="738"/>
                    <a:pt x="8" y="681"/>
                    <a:pt x="38" y="640"/>
                  </a:cubicBezTo>
                  <a:cubicBezTo>
                    <a:pt x="68" y="599"/>
                    <a:pt x="133" y="567"/>
                    <a:pt x="184" y="531"/>
                  </a:cubicBezTo>
                  <a:cubicBezTo>
                    <a:pt x="236" y="495"/>
                    <a:pt x="288" y="466"/>
                    <a:pt x="347" y="421"/>
                  </a:cubicBezTo>
                  <a:cubicBezTo>
                    <a:pt x="407" y="377"/>
                    <a:pt x="497" y="322"/>
                    <a:pt x="548" y="265"/>
                  </a:cubicBezTo>
                  <a:cubicBezTo>
                    <a:pt x="600" y="209"/>
                    <a:pt x="638" y="129"/>
                    <a:pt x="657" y="84"/>
                  </a:cubicBezTo>
                  <a:cubicBezTo>
                    <a:pt x="676" y="40"/>
                    <a:pt x="665" y="19"/>
                    <a:pt x="657"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17" name="Freeform 17"/>
            <p:cNvSpPr>
              <a:spLocks/>
            </p:cNvSpPr>
            <p:nvPr/>
          </p:nvSpPr>
          <p:spPr bwMode="auto">
            <a:xfrm>
              <a:off x="3157" y="1090"/>
              <a:ext cx="433" cy="574"/>
            </a:xfrm>
            <a:custGeom>
              <a:avLst/>
              <a:gdLst>
                <a:gd name="T0" fmla="*/ 705 w 159"/>
                <a:gd name="T1" fmla="*/ 2556 h 272"/>
                <a:gd name="T2" fmla="*/ 586 w 159"/>
                <a:gd name="T3" fmla="*/ 2218 h 272"/>
                <a:gd name="T4" fmla="*/ 223 w 159"/>
                <a:gd name="T5" fmla="*/ 1785 h 272"/>
                <a:gd name="T6" fmla="*/ 103 w 159"/>
                <a:gd name="T7" fmla="*/ 1505 h 272"/>
                <a:gd name="T8" fmla="*/ 831 w 159"/>
                <a:gd name="T9" fmla="*/ 1034 h 272"/>
                <a:gd name="T10" fmla="*/ 2367 w 159"/>
                <a:gd name="T11" fmla="*/ 397 h 272"/>
                <a:gd name="T12" fmla="*/ 3211 w 159"/>
                <a:gd name="T13" fmla="*/ 0 h 2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9" h="272">
                  <a:moveTo>
                    <a:pt x="35" y="272"/>
                  </a:moveTo>
                  <a:cubicBezTo>
                    <a:pt x="34" y="261"/>
                    <a:pt x="33" y="250"/>
                    <a:pt x="29" y="236"/>
                  </a:cubicBezTo>
                  <a:cubicBezTo>
                    <a:pt x="25" y="222"/>
                    <a:pt x="15" y="203"/>
                    <a:pt x="11" y="190"/>
                  </a:cubicBezTo>
                  <a:cubicBezTo>
                    <a:pt x="7" y="177"/>
                    <a:pt x="0" y="173"/>
                    <a:pt x="5" y="160"/>
                  </a:cubicBezTo>
                  <a:cubicBezTo>
                    <a:pt x="10" y="147"/>
                    <a:pt x="23" y="129"/>
                    <a:pt x="41" y="110"/>
                  </a:cubicBezTo>
                  <a:cubicBezTo>
                    <a:pt x="59" y="91"/>
                    <a:pt x="97" y="60"/>
                    <a:pt x="117" y="42"/>
                  </a:cubicBezTo>
                  <a:cubicBezTo>
                    <a:pt x="137" y="24"/>
                    <a:pt x="148" y="12"/>
                    <a:pt x="159"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18" name="Freeform 18"/>
            <p:cNvSpPr>
              <a:spLocks/>
            </p:cNvSpPr>
            <p:nvPr/>
          </p:nvSpPr>
          <p:spPr bwMode="auto">
            <a:xfrm>
              <a:off x="3724" y="1622"/>
              <a:ext cx="79" cy="350"/>
            </a:xfrm>
            <a:custGeom>
              <a:avLst/>
              <a:gdLst>
                <a:gd name="T0" fmla="*/ 0 w 79"/>
                <a:gd name="T1" fmla="*/ 350 h 350"/>
                <a:gd name="T2" fmla="*/ 42 w 79"/>
                <a:gd name="T3" fmla="*/ 312 h 350"/>
                <a:gd name="T4" fmla="*/ 71 w 79"/>
                <a:gd name="T5" fmla="*/ 227 h 350"/>
                <a:gd name="T6" fmla="*/ 77 w 79"/>
                <a:gd name="T7" fmla="*/ 126 h 350"/>
                <a:gd name="T8" fmla="*/ 56 w 79"/>
                <a:gd name="T9" fmla="*/ 59 h 350"/>
                <a:gd name="T10" fmla="*/ 23 w 79"/>
                <a:gd name="T11" fmla="*/ 0 h 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 h="350">
                  <a:moveTo>
                    <a:pt x="0" y="350"/>
                  </a:moveTo>
                  <a:cubicBezTo>
                    <a:pt x="7" y="344"/>
                    <a:pt x="30" y="333"/>
                    <a:pt x="42" y="312"/>
                  </a:cubicBezTo>
                  <a:cubicBezTo>
                    <a:pt x="54" y="291"/>
                    <a:pt x="65" y="258"/>
                    <a:pt x="71" y="227"/>
                  </a:cubicBezTo>
                  <a:cubicBezTo>
                    <a:pt x="77" y="196"/>
                    <a:pt x="79" y="153"/>
                    <a:pt x="77" y="126"/>
                  </a:cubicBezTo>
                  <a:cubicBezTo>
                    <a:pt x="73" y="99"/>
                    <a:pt x="64" y="80"/>
                    <a:pt x="56" y="59"/>
                  </a:cubicBezTo>
                  <a:cubicBezTo>
                    <a:pt x="46" y="38"/>
                    <a:pt x="35" y="20"/>
                    <a:pt x="23"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19" name="Freeform 19"/>
            <p:cNvSpPr>
              <a:spLocks/>
            </p:cNvSpPr>
            <p:nvPr/>
          </p:nvSpPr>
          <p:spPr bwMode="auto">
            <a:xfrm>
              <a:off x="3164" y="1942"/>
              <a:ext cx="191" cy="16"/>
            </a:xfrm>
            <a:custGeom>
              <a:avLst/>
              <a:gdLst>
                <a:gd name="T0" fmla="*/ 0 w 191"/>
                <a:gd name="T1" fmla="*/ 16 h 16"/>
                <a:gd name="T2" fmla="*/ 96 w 191"/>
                <a:gd name="T3" fmla="*/ 8 h 16"/>
                <a:gd name="T4" fmla="*/ 191 w 191"/>
                <a:gd name="T5" fmla="*/ 0 h 16"/>
                <a:gd name="T6" fmla="*/ 0 60000 65536"/>
                <a:gd name="T7" fmla="*/ 0 60000 65536"/>
                <a:gd name="T8" fmla="*/ 0 60000 65536"/>
              </a:gdLst>
              <a:ahLst/>
              <a:cxnLst>
                <a:cxn ang="T6">
                  <a:pos x="T0" y="T1"/>
                </a:cxn>
                <a:cxn ang="T7">
                  <a:pos x="T2" y="T3"/>
                </a:cxn>
                <a:cxn ang="T8">
                  <a:pos x="T4" y="T5"/>
                </a:cxn>
              </a:cxnLst>
              <a:rect l="0" t="0" r="r" b="b"/>
              <a:pathLst>
                <a:path w="191" h="16">
                  <a:moveTo>
                    <a:pt x="0" y="16"/>
                  </a:moveTo>
                  <a:cubicBezTo>
                    <a:pt x="16" y="15"/>
                    <a:pt x="64" y="11"/>
                    <a:pt x="96" y="8"/>
                  </a:cubicBezTo>
                  <a:cubicBezTo>
                    <a:pt x="128" y="5"/>
                    <a:pt x="171" y="2"/>
                    <a:pt x="191"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0" name="Freeform 20"/>
            <p:cNvSpPr>
              <a:spLocks/>
            </p:cNvSpPr>
            <p:nvPr/>
          </p:nvSpPr>
          <p:spPr bwMode="auto">
            <a:xfrm>
              <a:off x="3340" y="1907"/>
              <a:ext cx="388" cy="68"/>
            </a:xfrm>
            <a:custGeom>
              <a:avLst/>
              <a:gdLst>
                <a:gd name="T0" fmla="*/ 0 w 388"/>
                <a:gd name="T1" fmla="*/ 68 h 68"/>
                <a:gd name="T2" fmla="*/ 142 w 388"/>
                <a:gd name="T3" fmla="*/ 59 h 68"/>
                <a:gd name="T4" fmla="*/ 287 w 388"/>
                <a:gd name="T5" fmla="*/ 38 h 68"/>
                <a:gd name="T6" fmla="*/ 351 w 388"/>
                <a:gd name="T7" fmla="*/ 5 h 68"/>
                <a:gd name="T8" fmla="*/ 388 w 388"/>
                <a:gd name="T9" fmla="*/ 67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8" h="68">
                  <a:moveTo>
                    <a:pt x="0" y="68"/>
                  </a:moveTo>
                  <a:cubicBezTo>
                    <a:pt x="47" y="67"/>
                    <a:pt x="91" y="64"/>
                    <a:pt x="142" y="59"/>
                  </a:cubicBezTo>
                  <a:cubicBezTo>
                    <a:pt x="190" y="56"/>
                    <a:pt x="252" y="47"/>
                    <a:pt x="287" y="38"/>
                  </a:cubicBezTo>
                  <a:cubicBezTo>
                    <a:pt x="322" y="31"/>
                    <a:pt x="334" y="0"/>
                    <a:pt x="351" y="5"/>
                  </a:cubicBezTo>
                  <a:cubicBezTo>
                    <a:pt x="368" y="10"/>
                    <a:pt x="380" y="54"/>
                    <a:pt x="388" y="67"/>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1" name="Freeform 21"/>
            <p:cNvSpPr>
              <a:spLocks/>
            </p:cNvSpPr>
            <p:nvPr/>
          </p:nvSpPr>
          <p:spPr bwMode="auto">
            <a:xfrm>
              <a:off x="3693" y="1689"/>
              <a:ext cx="27" cy="223"/>
            </a:xfrm>
            <a:custGeom>
              <a:avLst/>
              <a:gdLst>
                <a:gd name="T0" fmla="*/ 0 w 10"/>
                <a:gd name="T1" fmla="*/ 987 h 106"/>
                <a:gd name="T2" fmla="*/ 116 w 10"/>
                <a:gd name="T3" fmla="*/ 669 h 106"/>
                <a:gd name="T4" fmla="*/ 197 w 10"/>
                <a:gd name="T5" fmla="*/ 244 h 106"/>
                <a:gd name="T6" fmla="*/ 81 w 10"/>
                <a:gd name="T7" fmla="*/ 0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06">
                  <a:moveTo>
                    <a:pt x="0" y="106"/>
                  </a:moveTo>
                  <a:cubicBezTo>
                    <a:pt x="2" y="95"/>
                    <a:pt x="4" y="85"/>
                    <a:pt x="6" y="72"/>
                  </a:cubicBezTo>
                  <a:cubicBezTo>
                    <a:pt x="8" y="59"/>
                    <a:pt x="10" y="38"/>
                    <a:pt x="10" y="26"/>
                  </a:cubicBezTo>
                  <a:cubicBezTo>
                    <a:pt x="10" y="14"/>
                    <a:pt x="7" y="7"/>
                    <a:pt x="4" y="0"/>
                  </a:cubicBezTo>
                </a:path>
              </a:pathLst>
            </a:custGeom>
            <a:grpFill/>
            <a:ln w="9525" cap="flat" cmpd="sng">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2" name="Freeform 22"/>
            <p:cNvSpPr>
              <a:spLocks/>
            </p:cNvSpPr>
            <p:nvPr/>
          </p:nvSpPr>
          <p:spPr bwMode="auto">
            <a:xfrm>
              <a:off x="3530" y="1348"/>
              <a:ext cx="178" cy="471"/>
            </a:xfrm>
            <a:custGeom>
              <a:avLst/>
              <a:gdLst>
                <a:gd name="T0" fmla="*/ 0 w 66"/>
                <a:gd name="T1" fmla="*/ 2082 h 224"/>
                <a:gd name="T2" fmla="*/ 939 w 66"/>
                <a:gd name="T3" fmla="*/ 1375 h 224"/>
                <a:gd name="T4" fmla="*/ 1259 w 66"/>
                <a:gd name="T5" fmla="*/ 633 h 224"/>
                <a:gd name="T6" fmla="*/ 1214 w 66"/>
                <a:gd name="T7" fmla="*/ 0 h 2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6" h="224">
                  <a:moveTo>
                    <a:pt x="0" y="224"/>
                  </a:moveTo>
                  <a:cubicBezTo>
                    <a:pt x="18" y="199"/>
                    <a:pt x="37" y="174"/>
                    <a:pt x="48" y="148"/>
                  </a:cubicBezTo>
                  <a:cubicBezTo>
                    <a:pt x="59" y="122"/>
                    <a:pt x="62" y="93"/>
                    <a:pt x="64" y="68"/>
                  </a:cubicBezTo>
                  <a:cubicBezTo>
                    <a:pt x="66" y="43"/>
                    <a:pt x="64" y="21"/>
                    <a:pt x="62" y="0"/>
                  </a:cubicBezTo>
                </a:path>
              </a:pathLst>
            </a:custGeom>
            <a:grpFill/>
            <a:ln w="9525" cap="flat" cmpd="sng">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3" name="Freeform 23"/>
            <p:cNvSpPr>
              <a:spLocks/>
            </p:cNvSpPr>
            <p:nvPr/>
          </p:nvSpPr>
          <p:spPr bwMode="auto">
            <a:xfrm>
              <a:off x="3524" y="1099"/>
              <a:ext cx="182" cy="380"/>
            </a:xfrm>
            <a:custGeom>
              <a:avLst/>
              <a:gdLst>
                <a:gd name="T0" fmla="*/ 0 w 67"/>
                <a:gd name="T1" fmla="*/ 1693 h 180"/>
                <a:gd name="T2" fmla="*/ 959 w 67"/>
                <a:gd name="T3" fmla="*/ 980 h 180"/>
                <a:gd name="T4" fmla="*/ 1285 w 67"/>
                <a:gd name="T5" fmla="*/ 228 h 180"/>
                <a:gd name="T6" fmla="*/ 1320 w 67"/>
                <a:gd name="T7" fmla="*/ 0 h 1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 h="180">
                  <a:moveTo>
                    <a:pt x="0" y="180"/>
                  </a:moveTo>
                  <a:cubicBezTo>
                    <a:pt x="18" y="155"/>
                    <a:pt x="37" y="130"/>
                    <a:pt x="48" y="104"/>
                  </a:cubicBezTo>
                  <a:cubicBezTo>
                    <a:pt x="59" y="78"/>
                    <a:pt x="61" y="41"/>
                    <a:pt x="64" y="24"/>
                  </a:cubicBezTo>
                  <a:cubicBezTo>
                    <a:pt x="67" y="7"/>
                    <a:pt x="66" y="5"/>
                    <a:pt x="66" y="0"/>
                  </a:cubicBezTo>
                </a:path>
              </a:pathLst>
            </a:custGeom>
            <a:grpFill/>
            <a:ln w="9525" cap="flat" cmpd="sng">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4" name="Freeform 24"/>
            <p:cNvSpPr>
              <a:spLocks/>
            </p:cNvSpPr>
            <p:nvPr/>
          </p:nvSpPr>
          <p:spPr bwMode="auto">
            <a:xfrm>
              <a:off x="3204" y="1030"/>
              <a:ext cx="83" cy="273"/>
            </a:xfrm>
            <a:custGeom>
              <a:avLst/>
              <a:gdLst>
                <a:gd name="T0" fmla="*/ 309 w 43"/>
                <a:gd name="T1" fmla="*/ 621 h 181"/>
                <a:gd name="T2" fmla="*/ 253 w 43"/>
                <a:gd name="T3" fmla="*/ 451 h 181"/>
                <a:gd name="T4" fmla="*/ 64 w 43"/>
                <a:gd name="T5" fmla="*/ 228 h 181"/>
                <a:gd name="T6" fmla="*/ 8 w 43"/>
                <a:gd name="T7" fmla="*/ 81 h 181"/>
                <a:gd name="T8" fmla="*/ 85 w 43"/>
                <a:gd name="T9" fmla="*/ 0 h 1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81">
                  <a:moveTo>
                    <a:pt x="43" y="181"/>
                  </a:moveTo>
                  <a:cubicBezTo>
                    <a:pt x="42" y="166"/>
                    <a:pt x="40" y="150"/>
                    <a:pt x="35" y="131"/>
                  </a:cubicBezTo>
                  <a:cubicBezTo>
                    <a:pt x="29" y="111"/>
                    <a:pt x="15" y="84"/>
                    <a:pt x="9" y="66"/>
                  </a:cubicBezTo>
                  <a:cubicBezTo>
                    <a:pt x="4" y="48"/>
                    <a:pt x="0" y="35"/>
                    <a:pt x="1" y="24"/>
                  </a:cubicBezTo>
                  <a:cubicBezTo>
                    <a:pt x="2" y="13"/>
                    <a:pt x="10" y="4"/>
                    <a:pt x="12" y="0"/>
                  </a:cubicBezTo>
                </a:path>
              </a:pathLst>
            </a:custGeom>
            <a:grp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sp>
          <p:nvSpPr>
            <p:cNvPr id="25" name="Line 25"/>
            <p:cNvSpPr>
              <a:spLocks noChangeShapeType="1"/>
            </p:cNvSpPr>
            <p:nvPr/>
          </p:nvSpPr>
          <p:spPr bwMode="auto">
            <a:xfrm>
              <a:off x="3503" y="894"/>
              <a:ext cx="0" cy="998"/>
            </a:xfrm>
            <a:prstGeom prst="line">
              <a:avLst/>
            </a:prstGeom>
            <a:grpFill/>
            <a:ln w="9525">
              <a:solidFill>
                <a:schemeClr val="tx1"/>
              </a:solidFill>
              <a:prstDash val="lgDash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fr-FR"/>
            </a:p>
          </p:txBody>
        </p:sp>
      </p:grpSp>
      <p:cxnSp>
        <p:nvCxnSpPr>
          <p:cNvPr id="73740" name="Connecteur droit avec flèche 31"/>
          <p:cNvCxnSpPr>
            <a:cxnSpLocks noChangeShapeType="1"/>
          </p:cNvCxnSpPr>
          <p:nvPr/>
        </p:nvCxnSpPr>
        <p:spPr bwMode="auto">
          <a:xfrm>
            <a:off x="2482056" y="2278855"/>
            <a:ext cx="0" cy="1173163"/>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1" name="Connecteur droit avec flèche 6"/>
          <p:cNvCxnSpPr>
            <a:cxnSpLocks noChangeShapeType="1"/>
          </p:cNvCxnSpPr>
          <p:nvPr/>
        </p:nvCxnSpPr>
        <p:spPr bwMode="auto">
          <a:xfrm>
            <a:off x="992981" y="4155280"/>
            <a:ext cx="0" cy="284163"/>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2" name="Connecteur droit avec flèche 66"/>
          <p:cNvCxnSpPr>
            <a:cxnSpLocks noChangeShapeType="1"/>
          </p:cNvCxnSpPr>
          <p:nvPr/>
        </p:nvCxnSpPr>
        <p:spPr bwMode="auto">
          <a:xfrm>
            <a:off x="1801019" y="4164805"/>
            <a:ext cx="0" cy="284163"/>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3" name="Connecteur droit avec flèche 67"/>
          <p:cNvCxnSpPr>
            <a:cxnSpLocks noChangeShapeType="1"/>
          </p:cNvCxnSpPr>
          <p:nvPr/>
        </p:nvCxnSpPr>
        <p:spPr bwMode="auto">
          <a:xfrm>
            <a:off x="2742406" y="4174330"/>
            <a:ext cx="0" cy="285750"/>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44" name="ZoneTexte 8"/>
          <p:cNvSpPr txBox="1">
            <a:spLocks noChangeArrowheads="1"/>
          </p:cNvSpPr>
          <p:nvPr/>
        </p:nvSpPr>
        <p:spPr bwMode="auto">
          <a:xfrm>
            <a:off x="691356" y="4221955"/>
            <a:ext cx="301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1</a:t>
            </a:r>
          </a:p>
        </p:txBody>
      </p:sp>
      <p:sp>
        <p:nvSpPr>
          <p:cNvPr id="73745" name="ZoneTexte 69"/>
          <p:cNvSpPr txBox="1">
            <a:spLocks noChangeArrowheads="1"/>
          </p:cNvSpPr>
          <p:nvPr/>
        </p:nvSpPr>
        <p:spPr bwMode="auto">
          <a:xfrm>
            <a:off x="1426369" y="4193380"/>
            <a:ext cx="301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2</a:t>
            </a:r>
          </a:p>
        </p:txBody>
      </p:sp>
      <p:sp>
        <p:nvSpPr>
          <p:cNvPr id="73746" name="ZoneTexte 70"/>
          <p:cNvSpPr txBox="1">
            <a:spLocks noChangeArrowheads="1"/>
          </p:cNvSpPr>
          <p:nvPr/>
        </p:nvSpPr>
        <p:spPr bwMode="auto">
          <a:xfrm>
            <a:off x="2439194" y="4175918"/>
            <a:ext cx="301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a:t>
            </a:r>
          </a:p>
        </p:txBody>
      </p:sp>
      <p:cxnSp>
        <p:nvCxnSpPr>
          <p:cNvPr id="73747" name="Connecteur droit avec flèche 71"/>
          <p:cNvCxnSpPr>
            <a:cxnSpLocks noChangeShapeType="1"/>
          </p:cNvCxnSpPr>
          <p:nvPr/>
        </p:nvCxnSpPr>
        <p:spPr bwMode="auto">
          <a:xfrm rot="5400000">
            <a:off x="410369" y="3521868"/>
            <a:ext cx="0" cy="285750"/>
          </a:xfrm>
          <a:prstGeom prst="straightConnector1">
            <a:avLst/>
          </a:prstGeom>
          <a:noFill/>
          <a:ln w="25400" algn="ctr">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48" name="ZoneTexte 72"/>
          <p:cNvSpPr txBox="1">
            <a:spLocks noChangeArrowheads="1"/>
          </p:cNvSpPr>
          <p:nvPr/>
        </p:nvSpPr>
        <p:spPr bwMode="auto">
          <a:xfrm>
            <a:off x="16669" y="3659980"/>
            <a:ext cx="4762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4,5</a:t>
            </a:r>
          </a:p>
        </p:txBody>
      </p:sp>
      <p:sp>
        <p:nvSpPr>
          <p:cNvPr id="73749" name="ZoneTexte 41"/>
          <p:cNvSpPr txBox="1">
            <a:spLocks noChangeArrowheads="1"/>
          </p:cNvSpPr>
          <p:nvPr/>
        </p:nvSpPr>
        <p:spPr bwMode="auto">
          <a:xfrm>
            <a:off x="-64294" y="4642643"/>
            <a:ext cx="18748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2000" dirty="0">
                <a:solidFill>
                  <a:srgbClr val="FF0000"/>
                </a:solidFill>
                <a:latin typeface="Arial" charset="0"/>
              </a:rPr>
              <a:t>Origine </a:t>
            </a:r>
            <a:r>
              <a:rPr lang="fr-FR" altLang="fr-FR" sz="2000" dirty="0" smtClean="0">
                <a:solidFill>
                  <a:srgbClr val="FF0000"/>
                </a:solidFill>
                <a:latin typeface="Arial" charset="0"/>
              </a:rPr>
              <a:t>pièce</a:t>
            </a:r>
            <a:endParaRPr lang="fr-FR" altLang="fr-FR" sz="2000" dirty="0">
              <a:solidFill>
                <a:srgbClr val="FF0000"/>
              </a:solidFill>
              <a:latin typeface="Arial" charset="0"/>
            </a:endParaRPr>
          </a:p>
        </p:txBody>
      </p:sp>
      <p:sp>
        <p:nvSpPr>
          <p:cNvPr id="73750" name="ZoneTexte 42"/>
          <p:cNvSpPr txBox="1">
            <a:spLocks noChangeArrowheads="1"/>
          </p:cNvSpPr>
          <p:nvPr/>
        </p:nvSpPr>
        <p:spPr bwMode="auto">
          <a:xfrm>
            <a:off x="1753394" y="4675980"/>
            <a:ext cx="15573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FR" altLang="fr-FR" sz="2000">
                <a:solidFill>
                  <a:srgbClr val="FF0000"/>
                </a:solidFill>
                <a:latin typeface="Arial" charset="0"/>
              </a:rPr>
              <a:t>Origine programme</a:t>
            </a:r>
          </a:p>
          <a:p>
            <a:pPr algn="ctr">
              <a:spcBef>
                <a:spcPct val="0"/>
              </a:spcBef>
              <a:buFontTx/>
              <a:buNone/>
            </a:pPr>
            <a:r>
              <a:rPr lang="fr-FR" altLang="fr-FR" sz="2000">
                <a:solidFill>
                  <a:srgbClr val="FF0000"/>
                </a:solidFill>
                <a:latin typeface="Arial" charset="0"/>
              </a:rPr>
              <a:t>(locale)</a:t>
            </a:r>
          </a:p>
        </p:txBody>
      </p:sp>
      <p:sp>
        <p:nvSpPr>
          <p:cNvPr id="73751" name="Forme libre 30"/>
          <p:cNvSpPr>
            <a:spLocks/>
          </p:cNvSpPr>
          <p:nvPr/>
        </p:nvSpPr>
        <p:spPr bwMode="auto">
          <a:xfrm>
            <a:off x="6261894" y="2067718"/>
            <a:ext cx="2076450" cy="2111375"/>
          </a:xfrm>
          <a:custGeom>
            <a:avLst/>
            <a:gdLst>
              <a:gd name="T0" fmla="*/ 1 w 2850411"/>
              <a:gd name="T1" fmla="*/ 31946 h 2112383"/>
              <a:gd name="T2" fmla="*/ 1 w 2850411"/>
              <a:gd name="T3" fmla="*/ 579941 h 2112383"/>
              <a:gd name="T4" fmla="*/ 1 w 2850411"/>
              <a:gd name="T5" fmla="*/ 1036602 h 2112383"/>
              <a:gd name="T6" fmla="*/ 1 w 2850411"/>
              <a:gd name="T7" fmla="*/ 1411059 h 2112383"/>
              <a:gd name="T8" fmla="*/ 1 w 2850411"/>
              <a:gd name="T9" fmla="*/ 1639394 h 2112383"/>
              <a:gd name="T10" fmla="*/ 1 w 2850411"/>
              <a:gd name="T11" fmla="*/ 1922523 h 2112383"/>
              <a:gd name="T12" fmla="*/ 1 w 2850411"/>
              <a:gd name="T13" fmla="*/ 2013856 h 2112383"/>
              <a:gd name="T14" fmla="*/ 1 w 2850411"/>
              <a:gd name="T15" fmla="*/ 1995589 h 2112383"/>
              <a:gd name="T16" fmla="*/ 1 w 2850411"/>
              <a:gd name="T17" fmla="*/ 1955989 h 2112383"/>
              <a:gd name="T18" fmla="*/ 1 w 2850411"/>
              <a:gd name="T19" fmla="*/ 2013856 h 2112383"/>
              <a:gd name="T20" fmla="*/ 1 w 2850411"/>
              <a:gd name="T21" fmla="*/ 2022990 h 2112383"/>
              <a:gd name="T22" fmla="*/ 1 w 2850411"/>
              <a:gd name="T23" fmla="*/ 1977323 h 2112383"/>
              <a:gd name="T24" fmla="*/ 1 w 2850411"/>
              <a:gd name="T25" fmla="*/ 1584595 h 2112383"/>
              <a:gd name="T26" fmla="*/ 1 w 2850411"/>
              <a:gd name="T27" fmla="*/ 1447600 h 2112383"/>
              <a:gd name="T28" fmla="*/ 1 w 2850411"/>
              <a:gd name="T29" fmla="*/ 1420200 h 2112383"/>
              <a:gd name="T30" fmla="*/ 1 w 2850411"/>
              <a:gd name="T31" fmla="*/ 1383663 h 2112383"/>
              <a:gd name="T32" fmla="*/ 1 w 2850411"/>
              <a:gd name="T33" fmla="*/ 1337997 h 2112383"/>
              <a:gd name="T34" fmla="*/ 1 w 2850411"/>
              <a:gd name="T35" fmla="*/ 1310598 h 2112383"/>
              <a:gd name="T36" fmla="*/ 1 w 2850411"/>
              <a:gd name="T37" fmla="*/ 1264932 h 2112383"/>
              <a:gd name="T38" fmla="*/ 1 w 2850411"/>
              <a:gd name="T39" fmla="*/ 1237533 h 2112383"/>
              <a:gd name="T40" fmla="*/ 1 w 2850411"/>
              <a:gd name="T41" fmla="*/ 835671 h 2112383"/>
              <a:gd name="T42" fmla="*/ 1 w 2850411"/>
              <a:gd name="T43" fmla="*/ 534276 h 2112383"/>
              <a:gd name="T44" fmla="*/ 1 w 2850411"/>
              <a:gd name="T45" fmla="*/ 379011 h 2112383"/>
              <a:gd name="T46" fmla="*/ 1 w 2850411"/>
              <a:gd name="T47" fmla="*/ 105016 h 2112383"/>
              <a:gd name="T48" fmla="*/ 1 w 2850411"/>
              <a:gd name="T49" fmla="*/ 68479 h 2112383"/>
              <a:gd name="T50" fmla="*/ 1 w 2850411"/>
              <a:gd name="T51" fmla="*/ 105016 h 2112383"/>
              <a:gd name="T52" fmla="*/ 1 w 2850411"/>
              <a:gd name="T53" fmla="*/ 68479 h 2112383"/>
              <a:gd name="T54" fmla="*/ 1 w 2850411"/>
              <a:gd name="T55" fmla="*/ 31946 h 2112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connsiteX0" fmla="*/ 15659 w 2850411"/>
              <a:gd name="connsiteY0" fmla="*/ 33319 h 2112383"/>
              <a:gd name="connsiteX1" fmla="*/ 44234 w 2850411"/>
              <a:gd name="connsiteY1" fmla="*/ 604819 h 2112383"/>
              <a:gd name="connsiteX2" fmla="*/ 15659 w 2850411"/>
              <a:gd name="connsiteY2" fmla="*/ 1081069 h 2112383"/>
              <a:gd name="connsiteX3" fmla="*/ 15659 w 2850411"/>
              <a:gd name="connsiteY3" fmla="*/ 1471594 h 2112383"/>
              <a:gd name="connsiteX4" fmla="*/ 15659 w 2850411"/>
              <a:gd name="connsiteY4" fmla="*/ 1709719 h 2112383"/>
              <a:gd name="connsiteX5" fmla="*/ 25184 w 2850411"/>
              <a:gd name="connsiteY5" fmla="*/ 2004994 h 2112383"/>
              <a:gd name="connsiteX6" fmla="*/ 34709 w 2850411"/>
              <a:gd name="connsiteY6" fmla="*/ 2100244 h 2112383"/>
              <a:gd name="connsiteX7" fmla="*/ 406184 w 2850411"/>
              <a:gd name="connsiteY7" fmla="*/ 2081194 h 2112383"/>
              <a:gd name="connsiteX8" fmla="*/ 920534 w 2850411"/>
              <a:gd name="connsiteY8" fmla="*/ 2039894 h 2112383"/>
              <a:gd name="connsiteX9" fmla="*/ 1682534 w 2850411"/>
              <a:gd name="connsiteY9" fmla="*/ 2100244 h 2112383"/>
              <a:gd name="connsiteX10" fmla="*/ 2492159 w 2850411"/>
              <a:gd name="connsiteY10" fmla="*/ 2109769 h 2112383"/>
              <a:gd name="connsiteX11" fmla="*/ 2825534 w 2850411"/>
              <a:gd name="connsiteY11" fmla="*/ 2062144 h 2112383"/>
              <a:gd name="connsiteX12" fmla="*/ 2816009 w 2850411"/>
              <a:gd name="connsiteY12" fmla="*/ 1652569 h 2112383"/>
              <a:gd name="connsiteX13" fmla="*/ 2835059 w 2850411"/>
              <a:gd name="connsiteY13" fmla="*/ 1509694 h 2112383"/>
              <a:gd name="connsiteX14" fmla="*/ 2558834 w 2850411"/>
              <a:gd name="connsiteY14" fmla="*/ 1481119 h 2112383"/>
              <a:gd name="connsiteX15" fmla="*/ 2054009 w 2850411"/>
              <a:gd name="connsiteY15" fmla="*/ 1443019 h 2112383"/>
              <a:gd name="connsiteX16" fmla="*/ 1574382 w 2850411"/>
              <a:gd name="connsiteY16" fmla="*/ 1452571 h 2112383"/>
              <a:gd name="connsiteX17" fmla="*/ 1187234 w 2850411"/>
              <a:gd name="connsiteY17" fmla="*/ 1366819 h 2112383"/>
              <a:gd name="connsiteX18" fmla="*/ 815759 w 2850411"/>
              <a:gd name="connsiteY18" fmla="*/ 1319194 h 2112383"/>
              <a:gd name="connsiteX19" fmla="*/ 701459 w 2850411"/>
              <a:gd name="connsiteY19" fmla="*/ 1290619 h 2112383"/>
              <a:gd name="connsiteX20" fmla="*/ 710984 w 2850411"/>
              <a:gd name="connsiteY20" fmla="*/ 871519 h 2112383"/>
              <a:gd name="connsiteX21" fmla="*/ 701459 w 2850411"/>
              <a:gd name="connsiteY21" fmla="*/ 557194 h 2112383"/>
              <a:gd name="connsiteX22" fmla="*/ 710984 w 2850411"/>
              <a:gd name="connsiteY22" fmla="*/ 395269 h 2112383"/>
              <a:gd name="connsiteX23" fmla="*/ 720509 w 2850411"/>
              <a:gd name="connsiteY23" fmla="*/ 109519 h 2112383"/>
              <a:gd name="connsiteX24" fmla="*/ 634784 w 2850411"/>
              <a:gd name="connsiteY24" fmla="*/ 71419 h 2112383"/>
              <a:gd name="connsiteX25" fmla="*/ 501434 w 2850411"/>
              <a:gd name="connsiteY25" fmla="*/ 109519 h 2112383"/>
              <a:gd name="connsiteX26" fmla="*/ 329984 w 2850411"/>
              <a:gd name="connsiteY26" fmla="*/ 71419 h 2112383"/>
              <a:gd name="connsiteX27" fmla="*/ 15659 w 2850411"/>
              <a:gd name="connsiteY27" fmla="*/ 33319 h 2112383"/>
              <a:gd name="connsiteX0" fmla="*/ 15659 w 2850411"/>
              <a:gd name="connsiteY0" fmla="*/ 33319 h 2112383"/>
              <a:gd name="connsiteX1" fmla="*/ 44234 w 2850411"/>
              <a:gd name="connsiteY1" fmla="*/ 604819 h 2112383"/>
              <a:gd name="connsiteX2" fmla="*/ 15659 w 2850411"/>
              <a:gd name="connsiteY2" fmla="*/ 1081069 h 2112383"/>
              <a:gd name="connsiteX3" fmla="*/ 15659 w 2850411"/>
              <a:gd name="connsiteY3" fmla="*/ 1471594 h 2112383"/>
              <a:gd name="connsiteX4" fmla="*/ 15659 w 2850411"/>
              <a:gd name="connsiteY4" fmla="*/ 1709719 h 2112383"/>
              <a:gd name="connsiteX5" fmla="*/ 25184 w 2850411"/>
              <a:gd name="connsiteY5" fmla="*/ 2004994 h 2112383"/>
              <a:gd name="connsiteX6" fmla="*/ 34709 w 2850411"/>
              <a:gd name="connsiteY6" fmla="*/ 2100244 h 2112383"/>
              <a:gd name="connsiteX7" fmla="*/ 406184 w 2850411"/>
              <a:gd name="connsiteY7" fmla="*/ 2081194 h 2112383"/>
              <a:gd name="connsiteX8" fmla="*/ 920534 w 2850411"/>
              <a:gd name="connsiteY8" fmla="*/ 2039894 h 2112383"/>
              <a:gd name="connsiteX9" fmla="*/ 1682534 w 2850411"/>
              <a:gd name="connsiteY9" fmla="*/ 2100244 h 2112383"/>
              <a:gd name="connsiteX10" fmla="*/ 2492159 w 2850411"/>
              <a:gd name="connsiteY10" fmla="*/ 2109769 h 2112383"/>
              <a:gd name="connsiteX11" fmla="*/ 2825534 w 2850411"/>
              <a:gd name="connsiteY11" fmla="*/ 2062144 h 2112383"/>
              <a:gd name="connsiteX12" fmla="*/ 2816009 w 2850411"/>
              <a:gd name="connsiteY12" fmla="*/ 1652569 h 2112383"/>
              <a:gd name="connsiteX13" fmla="*/ 2835059 w 2850411"/>
              <a:gd name="connsiteY13" fmla="*/ 1509694 h 2112383"/>
              <a:gd name="connsiteX14" fmla="*/ 2558834 w 2850411"/>
              <a:gd name="connsiteY14" fmla="*/ 1481119 h 2112383"/>
              <a:gd name="connsiteX15" fmla="*/ 2054009 w 2850411"/>
              <a:gd name="connsiteY15" fmla="*/ 1443019 h 2112383"/>
              <a:gd name="connsiteX16" fmla="*/ 1548231 w 2850411"/>
              <a:gd name="connsiteY16" fmla="*/ 1423983 h 2112383"/>
              <a:gd name="connsiteX17" fmla="*/ 1187234 w 2850411"/>
              <a:gd name="connsiteY17" fmla="*/ 1366819 h 2112383"/>
              <a:gd name="connsiteX18" fmla="*/ 815759 w 2850411"/>
              <a:gd name="connsiteY18" fmla="*/ 1319194 h 2112383"/>
              <a:gd name="connsiteX19" fmla="*/ 701459 w 2850411"/>
              <a:gd name="connsiteY19" fmla="*/ 1290619 h 2112383"/>
              <a:gd name="connsiteX20" fmla="*/ 710984 w 2850411"/>
              <a:gd name="connsiteY20" fmla="*/ 871519 h 2112383"/>
              <a:gd name="connsiteX21" fmla="*/ 701459 w 2850411"/>
              <a:gd name="connsiteY21" fmla="*/ 557194 h 2112383"/>
              <a:gd name="connsiteX22" fmla="*/ 710984 w 2850411"/>
              <a:gd name="connsiteY22" fmla="*/ 395269 h 2112383"/>
              <a:gd name="connsiteX23" fmla="*/ 720509 w 2850411"/>
              <a:gd name="connsiteY23" fmla="*/ 109519 h 2112383"/>
              <a:gd name="connsiteX24" fmla="*/ 634784 w 2850411"/>
              <a:gd name="connsiteY24" fmla="*/ 71419 h 2112383"/>
              <a:gd name="connsiteX25" fmla="*/ 501434 w 2850411"/>
              <a:gd name="connsiteY25" fmla="*/ 109519 h 2112383"/>
              <a:gd name="connsiteX26" fmla="*/ 329984 w 2850411"/>
              <a:gd name="connsiteY26" fmla="*/ 71419 h 2112383"/>
              <a:gd name="connsiteX27" fmla="*/ 15659 w 2850411"/>
              <a:gd name="connsiteY27" fmla="*/ 33319 h 211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50411" h="2112383">
                <a:moveTo>
                  <a:pt x="15659" y="33319"/>
                </a:moveTo>
                <a:cubicBezTo>
                  <a:pt x="-31966" y="122219"/>
                  <a:pt x="44234" y="430194"/>
                  <a:pt x="44234" y="604819"/>
                </a:cubicBezTo>
                <a:cubicBezTo>
                  <a:pt x="44234" y="779444"/>
                  <a:pt x="20421" y="936607"/>
                  <a:pt x="15659" y="1081069"/>
                </a:cubicBezTo>
                <a:cubicBezTo>
                  <a:pt x="10897" y="1225531"/>
                  <a:pt x="15659" y="1471594"/>
                  <a:pt x="15659" y="1471594"/>
                </a:cubicBezTo>
                <a:cubicBezTo>
                  <a:pt x="15659" y="1576369"/>
                  <a:pt x="14072" y="1620819"/>
                  <a:pt x="15659" y="1709719"/>
                </a:cubicBezTo>
                <a:cubicBezTo>
                  <a:pt x="17246" y="1798619"/>
                  <a:pt x="22009" y="1939907"/>
                  <a:pt x="25184" y="2004994"/>
                </a:cubicBezTo>
                <a:cubicBezTo>
                  <a:pt x="28359" y="2070082"/>
                  <a:pt x="-28791" y="2087544"/>
                  <a:pt x="34709" y="2100244"/>
                </a:cubicBezTo>
                <a:cubicBezTo>
                  <a:pt x="98209" y="2112944"/>
                  <a:pt x="406184" y="2081194"/>
                  <a:pt x="406184" y="2081194"/>
                </a:cubicBezTo>
                <a:lnTo>
                  <a:pt x="920534" y="2039894"/>
                </a:lnTo>
                <a:cubicBezTo>
                  <a:pt x="1174534" y="2043069"/>
                  <a:pt x="1428534" y="2097069"/>
                  <a:pt x="1682534" y="2100244"/>
                </a:cubicBezTo>
                <a:cubicBezTo>
                  <a:pt x="1944471" y="2103419"/>
                  <a:pt x="2301659" y="2116119"/>
                  <a:pt x="2492159" y="2109769"/>
                </a:cubicBezTo>
                <a:cubicBezTo>
                  <a:pt x="2682659" y="2103419"/>
                  <a:pt x="2771559" y="2138344"/>
                  <a:pt x="2825534" y="2062144"/>
                </a:cubicBezTo>
                <a:cubicBezTo>
                  <a:pt x="2879509" y="1985944"/>
                  <a:pt x="2814422" y="1744644"/>
                  <a:pt x="2816009" y="1652569"/>
                </a:cubicBezTo>
                <a:cubicBezTo>
                  <a:pt x="2817597" y="1560494"/>
                  <a:pt x="2877921" y="1538269"/>
                  <a:pt x="2835059" y="1509694"/>
                </a:cubicBezTo>
                <a:cubicBezTo>
                  <a:pt x="2792197" y="1481119"/>
                  <a:pt x="2558834" y="1481119"/>
                  <a:pt x="2558834" y="1481119"/>
                </a:cubicBezTo>
                <a:lnTo>
                  <a:pt x="2054009" y="1443019"/>
                </a:lnTo>
                <a:cubicBezTo>
                  <a:pt x="1909547" y="1428732"/>
                  <a:pt x="1692693" y="1436683"/>
                  <a:pt x="1548231" y="1423983"/>
                </a:cubicBezTo>
                <a:cubicBezTo>
                  <a:pt x="1403769" y="1411283"/>
                  <a:pt x="1309313" y="1384284"/>
                  <a:pt x="1187234" y="1366819"/>
                </a:cubicBezTo>
                <a:cubicBezTo>
                  <a:pt x="1065155" y="1349354"/>
                  <a:pt x="896722" y="1331894"/>
                  <a:pt x="815759" y="1319194"/>
                </a:cubicBezTo>
                <a:cubicBezTo>
                  <a:pt x="734796" y="1306494"/>
                  <a:pt x="718921" y="1365231"/>
                  <a:pt x="701459" y="1290619"/>
                </a:cubicBezTo>
                <a:cubicBezTo>
                  <a:pt x="683997" y="1216007"/>
                  <a:pt x="710984" y="993756"/>
                  <a:pt x="710984" y="871519"/>
                </a:cubicBezTo>
                <a:cubicBezTo>
                  <a:pt x="710984" y="749282"/>
                  <a:pt x="701459" y="636569"/>
                  <a:pt x="701459" y="557194"/>
                </a:cubicBezTo>
                <a:cubicBezTo>
                  <a:pt x="701459" y="477819"/>
                  <a:pt x="707809" y="469881"/>
                  <a:pt x="710984" y="395269"/>
                </a:cubicBezTo>
                <a:cubicBezTo>
                  <a:pt x="714159" y="320657"/>
                  <a:pt x="733209" y="163494"/>
                  <a:pt x="720509" y="109519"/>
                </a:cubicBezTo>
                <a:cubicBezTo>
                  <a:pt x="707809" y="55544"/>
                  <a:pt x="671296" y="71419"/>
                  <a:pt x="634784" y="71419"/>
                </a:cubicBezTo>
                <a:cubicBezTo>
                  <a:pt x="598272" y="71419"/>
                  <a:pt x="552234" y="109519"/>
                  <a:pt x="501434" y="109519"/>
                </a:cubicBezTo>
                <a:cubicBezTo>
                  <a:pt x="450634" y="109519"/>
                  <a:pt x="403009" y="82531"/>
                  <a:pt x="329984" y="71419"/>
                </a:cubicBezTo>
                <a:cubicBezTo>
                  <a:pt x="256959" y="60307"/>
                  <a:pt x="63284" y="-55581"/>
                  <a:pt x="15659" y="33319"/>
                </a:cubicBezTo>
                <a:close/>
              </a:path>
            </a:pathLst>
          </a:custGeom>
          <a:solidFill>
            <a:srgbClr val="FFFF99"/>
          </a:solidFill>
          <a:ln w="12700" cap="flat" cmpd="sng" algn="ctr">
            <a:solidFill>
              <a:schemeClr val="tx1"/>
            </a:solidFill>
            <a:prstDash val="solid"/>
            <a:round/>
            <a:headEnd type="none" w="sm" len="sm"/>
            <a:tailEnd type="none" w="sm" len="sm"/>
          </a:ln>
        </p:spPr>
        <p:txBody>
          <a:bodyPr/>
          <a:lstStyle/>
          <a:p>
            <a:endParaRPr lang="fr-FR"/>
          </a:p>
        </p:txBody>
      </p:sp>
      <p:sp>
        <p:nvSpPr>
          <p:cNvPr id="73752" name="Rectangle 1233"/>
          <p:cNvSpPr>
            <a:spLocks noChangeArrowheads="1"/>
          </p:cNvSpPr>
          <p:nvPr/>
        </p:nvSpPr>
        <p:spPr bwMode="auto">
          <a:xfrm>
            <a:off x="6981031" y="4218780"/>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753" name="Line 1234"/>
          <p:cNvSpPr>
            <a:spLocks noChangeShapeType="1"/>
          </p:cNvSpPr>
          <p:nvPr/>
        </p:nvSpPr>
        <p:spPr bwMode="auto">
          <a:xfrm flipV="1">
            <a:off x="7127081" y="4080668"/>
            <a:ext cx="0" cy="13176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54" name="Freeform 1235"/>
          <p:cNvSpPr>
            <a:spLocks/>
          </p:cNvSpPr>
          <p:nvPr/>
        </p:nvSpPr>
        <p:spPr bwMode="auto">
          <a:xfrm>
            <a:off x="7049294" y="399176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3755" name="Rectangle 1236"/>
          <p:cNvSpPr>
            <a:spLocks noChangeArrowheads="1"/>
          </p:cNvSpPr>
          <p:nvPr/>
        </p:nvSpPr>
        <p:spPr bwMode="auto">
          <a:xfrm>
            <a:off x="6973094" y="4207668"/>
            <a:ext cx="3063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a:t>
            </a:r>
          </a:p>
        </p:txBody>
      </p:sp>
      <p:cxnSp>
        <p:nvCxnSpPr>
          <p:cNvPr id="73756" name="Connecteur droit 36"/>
          <p:cNvCxnSpPr>
            <a:cxnSpLocks noChangeShapeType="1"/>
          </p:cNvCxnSpPr>
          <p:nvPr/>
        </p:nvCxnSpPr>
        <p:spPr bwMode="auto">
          <a:xfrm>
            <a:off x="6106319" y="3996530"/>
            <a:ext cx="2300287" cy="7938"/>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7" name="Connecteur droit 38"/>
          <p:cNvCxnSpPr>
            <a:cxnSpLocks noChangeShapeType="1"/>
          </p:cNvCxnSpPr>
          <p:nvPr/>
        </p:nvCxnSpPr>
        <p:spPr bwMode="auto">
          <a:xfrm flipV="1">
            <a:off x="6960394" y="3486943"/>
            <a:ext cx="1743075" cy="1270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58" name="Rectangle 202"/>
          <p:cNvSpPr>
            <a:spLocks noChangeArrowheads="1"/>
          </p:cNvSpPr>
          <p:nvPr/>
        </p:nvSpPr>
        <p:spPr bwMode="auto">
          <a:xfrm>
            <a:off x="8114506" y="2972593"/>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759" name="Line 203"/>
          <p:cNvSpPr>
            <a:spLocks noChangeShapeType="1"/>
          </p:cNvSpPr>
          <p:nvPr/>
        </p:nvSpPr>
        <p:spPr bwMode="auto">
          <a:xfrm>
            <a:off x="8260556" y="3271043"/>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60" name="Freeform 204"/>
          <p:cNvSpPr>
            <a:spLocks/>
          </p:cNvSpPr>
          <p:nvPr/>
        </p:nvSpPr>
        <p:spPr bwMode="auto">
          <a:xfrm>
            <a:off x="8184356" y="3423443"/>
            <a:ext cx="153988" cy="77787"/>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3761" name="Rectangle 221"/>
          <p:cNvSpPr>
            <a:spLocks noChangeArrowheads="1"/>
          </p:cNvSpPr>
          <p:nvPr/>
        </p:nvSpPr>
        <p:spPr bwMode="auto">
          <a:xfrm>
            <a:off x="8108156" y="2959893"/>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B</a:t>
            </a:r>
          </a:p>
        </p:txBody>
      </p:sp>
      <p:cxnSp>
        <p:nvCxnSpPr>
          <p:cNvPr id="73762" name="Connecteur droit avec flèche 43"/>
          <p:cNvCxnSpPr>
            <a:cxnSpLocks noChangeShapeType="1"/>
          </p:cNvCxnSpPr>
          <p:nvPr/>
        </p:nvCxnSpPr>
        <p:spPr bwMode="auto">
          <a:xfrm>
            <a:off x="7849394" y="1997868"/>
            <a:ext cx="0" cy="149860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63" name="Rectangle 1226"/>
          <p:cNvSpPr>
            <a:spLocks noChangeArrowheads="1"/>
          </p:cNvSpPr>
          <p:nvPr/>
        </p:nvSpPr>
        <p:spPr bwMode="auto">
          <a:xfrm rot="-5400000">
            <a:off x="7409656" y="2543968"/>
            <a:ext cx="442913"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50</a:t>
            </a:r>
          </a:p>
        </p:txBody>
      </p:sp>
      <p:sp>
        <p:nvSpPr>
          <p:cNvPr id="73764" name="Rectangle 1227"/>
          <p:cNvSpPr>
            <a:spLocks noChangeArrowheads="1"/>
          </p:cNvSpPr>
          <p:nvPr/>
        </p:nvSpPr>
        <p:spPr bwMode="auto">
          <a:xfrm rot="-5400000">
            <a:off x="7459662" y="2601912"/>
            <a:ext cx="363537"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73765" name="Connecteur droit 47"/>
          <p:cNvCxnSpPr>
            <a:cxnSpLocks noChangeShapeType="1"/>
          </p:cNvCxnSpPr>
          <p:nvPr/>
        </p:nvCxnSpPr>
        <p:spPr bwMode="auto">
          <a:xfrm flipH="1">
            <a:off x="6180931" y="1997868"/>
            <a:ext cx="1933575" cy="0"/>
          </a:xfrm>
          <a:prstGeom prst="line">
            <a:avLst/>
          </a:prstGeom>
          <a:noFill/>
          <a:ln w="12700" algn="ctr">
            <a:solidFill>
              <a:schemeClr val="tx1"/>
            </a:solidFill>
            <a:prstDash val="lgDashDot"/>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6" name="Connecteur droit 49"/>
          <p:cNvCxnSpPr>
            <a:cxnSpLocks noChangeShapeType="1"/>
          </p:cNvCxnSpPr>
          <p:nvPr/>
        </p:nvCxnSpPr>
        <p:spPr bwMode="auto">
          <a:xfrm>
            <a:off x="6250781" y="1834355"/>
            <a:ext cx="102711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7" name="Connecteur droit 50"/>
          <p:cNvCxnSpPr>
            <a:cxnSpLocks noChangeShapeType="1"/>
          </p:cNvCxnSpPr>
          <p:nvPr/>
        </p:nvCxnSpPr>
        <p:spPr bwMode="auto">
          <a:xfrm>
            <a:off x="6260306" y="2167730"/>
            <a:ext cx="1027113"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68" name="Forme libre 2"/>
          <p:cNvSpPr>
            <a:spLocks/>
          </p:cNvSpPr>
          <p:nvPr/>
        </p:nvSpPr>
        <p:spPr bwMode="auto">
          <a:xfrm>
            <a:off x="3425031" y="2042318"/>
            <a:ext cx="2241550" cy="2136775"/>
          </a:xfrm>
          <a:custGeom>
            <a:avLst/>
            <a:gdLst>
              <a:gd name="T0" fmla="*/ 0 w 3138616"/>
              <a:gd name="T1" fmla="*/ 0 h 2137719"/>
              <a:gd name="T2" fmla="*/ 0 w 3138616"/>
              <a:gd name="T3" fmla="*/ 2020602 h 2137719"/>
              <a:gd name="T4" fmla="*/ 1 w 3138616"/>
              <a:gd name="T5" fmla="*/ 2020602 h 2137719"/>
              <a:gd name="T6" fmla="*/ 1 w 3138616"/>
              <a:gd name="T7" fmla="*/ 1319815 h 2137719"/>
              <a:gd name="T8" fmla="*/ 1 w 3138616"/>
              <a:gd name="T9" fmla="*/ 1319815 h 2137719"/>
              <a:gd name="T10" fmla="*/ 1 w 3138616"/>
              <a:gd name="T11" fmla="*/ 0 h 2137719"/>
              <a:gd name="T12" fmla="*/ 0 w 3138616"/>
              <a:gd name="T13" fmla="*/ 0 h 21377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38616" h="2137719">
                <a:moveTo>
                  <a:pt x="0" y="0"/>
                </a:moveTo>
                <a:lnTo>
                  <a:pt x="0" y="2137719"/>
                </a:lnTo>
                <a:lnTo>
                  <a:pt x="3138616" y="2137719"/>
                </a:lnTo>
                <a:lnTo>
                  <a:pt x="3138616" y="1396313"/>
                </a:lnTo>
                <a:lnTo>
                  <a:pt x="766119" y="1396313"/>
                </a:lnTo>
                <a:lnTo>
                  <a:pt x="766119" y="0"/>
                </a:lnTo>
                <a:lnTo>
                  <a:pt x="0" y="0"/>
                </a:lnTo>
                <a:close/>
              </a:path>
            </a:pathLst>
          </a:custGeom>
          <a:solidFill>
            <a:srgbClr val="FFFF99"/>
          </a:solidFill>
          <a:ln w="28575" cap="flat" cmpd="sng" algn="ctr">
            <a:solidFill>
              <a:schemeClr val="tx1"/>
            </a:solidFill>
            <a:prstDash val="solid"/>
            <a:round/>
            <a:headEnd type="none" w="sm" len="sm"/>
            <a:tailEnd type="none" w="sm" len="sm"/>
          </a:ln>
        </p:spPr>
        <p:txBody>
          <a:bodyPr/>
          <a:lstStyle/>
          <a:p>
            <a:endParaRPr lang="fr-FR"/>
          </a:p>
        </p:txBody>
      </p:sp>
      <p:sp>
        <p:nvSpPr>
          <p:cNvPr id="73769" name="Rectangle 1233"/>
          <p:cNvSpPr>
            <a:spLocks noChangeArrowheads="1"/>
          </p:cNvSpPr>
          <p:nvPr/>
        </p:nvSpPr>
        <p:spPr bwMode="auto">
          <a:xfrm>
            <a:off x="3729831" y="4360068"/>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770" name="Line 1234"/>
          <p:cNvSpPr>
            <a:spLocks noChangeShapeType="1"/>
          </p:cNvSpPr>
          <p:nvPr/>
        </p:nvSpPr>
        <p:spPr bwMode="auto">
          <a:xfrm flipV="1">
            <a:off x="3875881" y="4221955"/>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71" name="Freeform 1235"/>
          <p:cNvSpPr>
            <a:spLocks/>
          </p:cNvSpPr>
          <p:nvPr/>
        </p:nvSpPr>
        <p:spPr bwMode="auto">
          <a:xfrm>
            <a:off x="3798094" y="4182268"/>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3772" name="Rectangle 1236"/>
          <p:cNvSpPr>
            <a:spLocks noChangeArrowheads="1"/>
          </p:cNvSpPr>
          <p:nvPr/>
        </p:nvSpPr>
        <p:spPr bwMode="auto">
          <a:xfrm>
            <a:off x="3726656" y="4348955"/>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a:t>
            </a:r>
          </a:p>
        </p:txBody>
      </p:sp>
      <p:sp>
        <p:nvSpPr>
          <p:cNvPr id="73773" name="Rectangle 202"/>
          <p:cNvSpPr>
            <a:spLocks noChangeArrowheads="1"/>
          </p:cNvSpPr>
          <p:nvPr/>
        </p:nvSpPr>
        <p:spPr bwMode="auto">
          <a:xfrm>
            <a:off x="5198269" y="2905918"/>
            <a:ext cx="292100" cy="2905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774" name="Line 203"/>
          <p:cNvSpPr>
            <a:spLocks noChangeShapeType="1"/>
          </p:cNvSpPr>
          <p:nvPr/>
        </p:nvSpPr>
        <p:spPr bwMode="auto">
          <a:xfrm>
            <a:off x="5344319" y="3202780"/>
            <a:ext cx="0" cy="2286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75" name="Freeform 204"/>
          <p:cNvSpPr>
            <a:spLocks/>
          </p:cNvSpPr>
          <p:nvPr/>
        </p:nvSpPr>
        <p:spPr bwMode="auto">
          <a:xfrm>
            <a:off x="5268119" y="3355180"/>
            <a:ext cx="153987" cy="77788"/>
          </a:xfrm>
          <a:custGeom>
            <a:avLst/>
            <a:gdLst>
              <a:gd name="T0" fmla="*/ 0 w 97"/>
              <a:gd name="T1" fmla="*/ 2147483647 h 49"/>
              <a:gd name="T2" fmla="*/ 2147483647 w 97"/>
              <a:gd name="T3" fmla="*/ 2147483647 h 49"/>
              <a:gd name="T4" fmla="*/ 2147483647 w 97"/>
              <a:gd name="T5" fmla="*/ 0 h 49"/>
              <a:gd name="T6" fmla="*/ 0 w 97"/>
              <a:gd name="T7" fmla="*/ 2147483647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48"/>
                </a:moveTo>
                <a:lnTo>
                  <a:pt x="96" y="48"/>
                </a:lnTo>
                <a:lnTo>
                  <a:pt x="48" y="0"/>
                </a:lnTo>
                <a:lnTo>
                  <a:pt x="0" y="48"/>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73776" name="Rectangle 221"/>
          <p:cNvSpPr>
            <a:spLocks noChangeArrowheads="1"/>
          </p:cNvSpPr>
          <p:nvPr/>
        </p:nvSpPr>
        <p:spPr bwMode="auto">
          <a:xfrm>
            <a:off x="5199856" y="2893218"/>
            <a:ext cx="3063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B</a:t>
            </a:r>
          </a:p>
        </p:txBody>
      </p:sp>
      <p:sp>
        <p:nvSpPr>
          <p:cNvPr id="73777" name="Rectangle 3"/>
          <p:cNvSpPr>
            <a:spLocks noChangeArrowheads="1"/>
          </p:cNvSpPr>
          <p:nvPr/>
        </p:nvSpPr>
        <p:spPr bwMode="auto">
          <a:xfrm>
            <a:off x="4772819" y="1353343"/>
            <a:ext cx="823912"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A &gt;&lt;   B</a:t>
            </a:r>
          </a:p>
        </p:txBody>
      </p:sp>
      <p:sp>
        <p:nvSpPr>
          <p:cNvPr id="73778" name="Rectangle 9"/>
          <p:cNvSpPr>
            <a:spLocks noChangeArrowheads="1"/>
          </p:cNvSpPr>
          <p:nvPr/>
        </p:nvSpPr>
        <p:spPr bwMode="auto">
          <a:xfrm>
            <a:off x="4315619" y="1353343"/>
            <a:ext cx="533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0,05</a:t>
            </a:r>
          </a:p>
        </p:txBody>
      </p:sp>
      <p:sp>
        <p:nvSpPr>
          <p:cNvPr id="73779" name="Rectangle 21"/>
          <p:cNvSpPr>
            <a:spLocks noChangeArrowheads="1"/>
          </p:cNvSpPr>
          <p:nvPr/>
        </p:nvSpPr>
        <p:spPr bwMode="auto">
          <a:xfrm>
            <a:off x="4033044" y="1359693"/>
            <a:ext cx="156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Calibri" pitchFamily="34" charset="0"/>
            </a:endParaRPr>
          </a:p>
        </p:txBody>
      </p:sp>
      <p:sp>
        <p:nvSpPr>
          <p:cNvPr id="73780" name="Line 22"/>
          <p:cNvSpPr>
            <a:spLocks noChangeShapeType="1"/>
          </p:cNvSpPr>
          <p:nvPr/>
        </p:nvSpPr>
        <p:spPr bwMode="auto">
          <a:xfrm>
            <a:off x="4331494" y="135334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81" name="Line 23"/>
          <p:cNvSpPr>
            <a:spLocks noChangeShapeType="1"/>
          </p:cNvSpPr>
          <p:nvPr/>
        </p:nvSpPr>
        <p:spPr bwMode="auto">
          <a:xfrm>
            <a:off x="4822031" y="135334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82" name="Line 24"/>
          <p:cNvSpPr>
            <a:spLocks noChangeShapeType="1"/>
          </p:cNvSpPr>
          <p:nvPr/>
        </p:nvSpPr>
        <p:spPr bwMode="auto">
          <a:xfrm>
            <a:off x="5230019" y="1353343"/>
            <a:ext cx="0" cy="3048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nvGrpSpPr>
          <p:cNvPr id="73783" name="Group 627"/>
          <p:cNvGrpSpPr>
            <a:grpSpLocks/>
          </p:cNvGrpSpPr>
          <p:nvPr/>
        </p:nvGrpSpPr>
        <p:grpSpPr bwMode="auto">
          <a:xfrm>
            <a:off x="4080669" y="1410493"/>
            <a:ext cx="190500" cy="190500"/>
            <a:chOff x="4360" y="1124"/>
            <a:chExt cx="120" cy="120"/>
          </a:xfrm>
        </p:grpSpPr>
        <p:sp>
          <p:nvSpPr>
            <p:cNvPr id="73810" name="Oval 628"/>
            <p:cNvSpPr>
              <a:spLocks noChangeArrowheads="1"/>
            </p:cNvSpPr>
            <p:nvPr/>
          </p:nvSpPr>
          <p:spPr bwMode="auto">
            <a:xfrm>
              <a:off x="4376" y="1140"/>
              <a:ext cx="88" cy="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400">
                <a:latin typeface="Calibri" pitchFamily="34" charset="0"/>
              </a:endParaRPr>
            </a:p>
          </p:txBody>
        </p:sp>
        <p:sp>
          <p:nvSpPr>
            <p:cNvPr id="73811" name="Line 629"/>
            <p:cNvSpPr>
              <a:spLocks noChangeShapeType="1"/>
            </p:cNvSpPr>
            <p:nvPr/>
          </p:nvSpPr>
          <p:spPr bwMode="auto">
            <a:xfrm>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812" name="Line 630"/>
            <p:cNvSpPr>
              <a:spLocks noChangeShapeType="1"/>
            </p:cNvSpPr>
            <p:nvPr/>
          </p:nvSpPr>
          <p:spPr bwMode="auto">
            <a:xfrm rot="-5400000">
              <a:off x="4360" y="1184"/>
              <a:ext cx="12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grpSp>
      <p:cxnSp>
        <p:nvCxnSpPr>
          <p:cNvPr id="73784" name="Connecteur en angle 22"/>
          <p:cNvCxnSpPr>
            <a:cxnSpLocks noChangeShapeType="1"/>
            <a:stCxn id="73779" idx="1"/>
          </p:cNvCxnSpPr>
          <p:nvPr/>
        </p:nvCxnSpPr>
        <p:spPr bwMode="auto">
          <a:xfrm rot="10800000" flipV="1">
            <a:off x="3875881" y="1505743"/>
            <a:ext cx="157163" cy="536575"/>
          </a:xfrm>
          <a:prstGeom prst="bentConnector2">
            <a:avLst/>
          </a:prstGeom>
          <a:noFill/>
          <a:ln w="12700" algn="ctr">
            <a:solidFill>
              <a:schemeClr val="tx1"/>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85" name="Connecteur droit avec flèche 25"/>
          <p:cNvCxnSpPr>
            <a:cxnSpLocks noChangeShapeType="1"/>
          </p:cNvCxnSpPr>
          <p:nvPr/>
        </p:nvCxnSpPr>
        <p:spPr bwMode="auto">
          <a:xfrm>
            <a:off x="4418806" y="2042318"/>
            <a:ext cx="0" cy="139065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86" name="Connecteur droit 27"/>
          <p:cNvCxnSpPr>
            <a:cxnSpLocks noChangeShapeType="1"/>
          </p:cNvCxnSpPr>
          <p:nvPr/>
        </p:nvCxnSpPr>
        <p:spPr bwMode="auto">
          <a:xfrm>
            <a:off x="3826669" y="2042318"/>
            <a:ext cx="781050" cy="0"/>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87" name="Rectangle 1226"/>
          <p:cNvSpPr>
            <a:spLocks noChangeArrowheads="1"/>
          </p:cNvSpPr>
          <p:nvPr/>
        </p:nvSpPr>
        <p:spPr bwMode="auto">
          <a:xfrm rot="-5400000">
            <a:off x="3979862" y="2589212"/>
            <a:ext cx="4413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50</a:t>
            </a:r>
          </a:p>
        </p:txBody>
      </p:sp>
      <p:sp>
        <p:nvSpPr>
          <p:cNvPr id="73788" name="Rectangle 1227"/>
          <p:cNvSpPr>
            <a:spLocks noChangeArrowheads="1"/>
          </p:cNvSpPr>
          <p:nvPr/>
        </p:nvSpPr>
        <p:spPr bwMode="auto">
          <a:xfrm rot="-5400000">
            <a:off x="4017962" y="2644774"/>
            <a:ext cx="363538"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grpSp>
        <p:nvGrpSpPr>
          <p:cNvPr id="73789" name="Group 37"/>
          <p:cNvGrpSpPr>
            <a:grpSpLocks/>
          </p:cNvGrpSpPr>
          <p:nvPr/>
        </p:nvGrpSpPr>
        <p:grpSpPr bwMode="auto">
          <a:xfrm>
            <a:off x="4785519" y="2235993"/>
            <a:ext cx="461962" cy="492125"/>
            <a:chOff x="2928" y="3460"/>
            <a:chExt cx="291" cy="310"/>
          </a:xfrm>
        </p:grpSpPr>
        <p:sp>
          <p:nvSpPr>
            <p:cNvPr id="73807" name="Oval 38"/>
            <p:cNvSpPr>
              <a:spLocks noChangeArrowheads="1"/>
            </p:cNvSpPr>
            <p:nvPr/>
          </p:nvSpPr>
          <p:spPr bwMode="auto">
            <a:xfrm>
              <a:off x="2932" y="3460"/>
              <a:ext cx="280" cy="28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808" name="Line 39"/>
            <p:cNvSpPr>
              <a:spLocks noChangeShapeType="1"/>
            </p:cNvSpPr>
            <p:nvPr/>
          </p:nvSpPr>
          <p:spPr bwMode="auto">
            <a:xfrm>
              <a:off x="2928" y="3600"/>
              <a:ext cx="28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809" name="Rectangle 40"/>
            <p:cNvSpPr>
              <a:spLocks noChangeArrowheads="1"/>
            </p:cNvSpPr>
            <p:nvPr/>
          </p:nvSpPr>
          <p:spPr bwMode="auto">
            <a:xfrm>
              <a:off x="2966" y="3578"/>
              <a:ext cx="25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a:latin typeface="Calibri" pitchFamily="34" charset="0"/>
                </a:rPr>
                <a:t>B1</a:t>
              </a:r>
            </a:p>
          </p:txBody>
        </p:sp>
      </p:grpSp>
      <p:sp>
        <p:nvSpPr>
          <p:cNvPr id="73790" name="Line 46"/>
          <p:cNvSpPr>
            <a:spLocks noChangeShapeType="1"/>
          </p:cNvSpPr>
          <p:nvPr/>
        </p:nvSpPr>
        <p:spPr bwMode="auto">
          <a:xfrm flipV="1">
            <a:off x="4722019" y="2680493"/>
            <a:ext cx="266700" cy="593725"/>
          </a:xfrm>
          <a:prstGeom prst="line">
            <a:avLst/>
          </a:prstGeom>
          <a:noFill/>
          <a:ln w="127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91" name="Line 72"/>
          <p:cNvSpPr>
            <a:spLocks noChangeShapeType="1"/>
          </p:cNvSpPr>
          <p:nvPr/>
        </p:nvSpPr>
        <p:spPr bwMode="auto">
          <a:xfrm flipH="1">
            <a:off x="4645819" y="3344068"/>
            <a:ext cx="152400" cy="1524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73792" name="Line 73"/>
          <p:cNvSpPr>
            <a:spLocks noChangeShapeType="1"/>
          </p:cNvSpPr>
          <p:nvPr/>
        </p:nvSpPr>
        <p:spPr bwMode="auto">
          <a:xfrm>
            <a:off x="4633119" y="3344068"/>
            <a:ext cx="152400" cy="1524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73793" name="Connecteur droit avec flèche 25"/>
          <p:cNvCxnSpPr>
            <a:cxnSpLocks noChangeShapeType="1"/>
          </p:cNvCxnSpPr>
          <p:nvPr/>
        </p:nvCxnSpPr>
        <p:spPr bwMode="auto">
          <a:xfrm flipH="1">
            <a:off x="4739481" y="4629943"/>
            <a:ext cx="958850" cy="0"/>
          </a:xfrm>
          <a:prstGeom prst="straightConnector1">
            <a:avLst/>
          </a:prstGeom>
          <a:noFill/>
          <a:ln w="12700" algn="ctr">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94" name="Rectangle 1226"/>
          <p:cNvSpPr>
            <a:spLocks noChangeArrowheads="1"/>
          </p:cNvSpPr>
          <p:nvPr/>
        </p:nvSpPr>
        <p:spPr bwMode="auto">
          <a:xfrm>
            <a:off x="4958556" y="4242593"/>
            <a:ext cx="420688"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30</a:t>
            </a:r>
          </a:p>
        </p:txBody>
      </p:sp>
      <p:sp>
        <p:nvSpPr>
          <p:cNvPr id="73795" name="Rectangle 1227"/>
          <p:cNvSpPr>
            <a:spLocks noChangeArrowheads="1"/>
          </p:cNvSpPr>
          <p:nvPr/>
        </p:nvSpPr>
        <p:spPr bwMode="auto">
          <a:xfrm>
            <a:off x="4998244" y="4296568"/>
            <a:ext cx="361950"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cxnSp>
        <p:nvCxnSpPr>
          <p:cNvPr id="73796" name="Connecteur droit 50"/>
          <p:cNvCxnSpPr>
            <a:cxnSpLocks noChangeShapeType="1"/>
          </p:cNvCxnSpPr>
          <p:nvPr/>
        </p:nvCxnSpPr>
        <p:spPr bwMode="auto">
          <a:xfrm flipV="1">
            <a:off x="4722019" y="3559968"/>
            <a:ext cx="0" cy="1228725"/>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97" name="Connecteur droit 50"/>
          <p:cNvCxnSpPr>
            <a:cxnSpLocks noChangeShapeType="1"/>
          </p:cNvCxnSpPr>
          <p:nvPr/>
        </p:nvCxnSpPr>
        <p:spPr bwMode="auto">
          <a:xfrm flipV="1">
            <a:off x="5661819" y="3537743"/>
            <a:ext cx="0" cy="1230312"/>
          </a:xfrm>
          <a:prstGeom prst="line">
            <a:avLst/>
          </a:prstGeom>
          <a:noFill/>
          <a:ln w="12700" algn="ctr">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98" name="ZoneTexte 8"/>
          <p:cNvSpPr txBox="1">
            <a:spLocks noChangeArrowheads="1"/>
          </p:cNvSpPr>
          <p:nvPr/>
        </p:nvSpPr>
        <p:spPr bwMode="auto">
          <a:xfrm>
            <a:off x="5490369" y="2904330"/>
            <a:ext cx="4016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600">
                <a:latin typeface="Calibri" pitchFamily="34" charset="0"/>
              </a:rPr>
              <a:t>B1</a:t>
            </a:r>
          </a:p>
        </p:txBody>
      </p:sp>
      <p:sp>
        <p:nvSpPr>
          <p:cNvPr id="73799" name="ZoneTexte 1"/>
          <p:cNvSpPr txBox="1">
            <a:spLocks noChangeArrowheads="1"/>
          </p:cNvSpPr>
          <p:nvPr/>
        </p:nvSpPr>
        <p:spPr bwMode="auto">
          <a:xfrm>
            <a:off x="6266656" y="1372393"/>
            <a:ext cx="20431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a:latin typeface="Arial" charset="0"/>
              </a:rPr>
              <a:t>Zone de tolérance</a:t>
            </a:r>
          </a:p>
        </p:txBody>
      </p:sp>
      <p:cxnSp>
        <p:nvCxnSpPr>
          <p:cNvPr id="73800" name="Connecteur droit avec flèche 98"/>
          <p:cNvCxnSpPr>
            <a:cxnSpLocks noChangeShapeType="1"/>
          </p:cNvCxnSpPr>
          <p:nvPr/>
        </p:nvCxnSpPr>
        <p:spPr bwMode="auto">
          <a:xfrm flipH="1" flipV="1">
            <a:off x="551656" y="4221955"/>
            <a:ext cx="20638" cy="449263"/>
          </a:xfrm>
          <a:prstGeom prst="straightConnector1">
            <a:avLst/>
          </a:prstGeom>
          <a:noFill/>
          <a:ln w="127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801" name="Connecteur droit avec flèche 100"/>
          <p:cNvCxnSpPr>
            <a:cxnSpLocks noChangeShapeType="1"/>
          </p:cNvCxnSpPr>
          <p:nvPr/>
        </p:nvCxnSpPr>
        <p:spPr bwMode="auto">
          <a:xfrm flipH="1" flipV="1">
            <a:off x="1843881" y="3559968"/>
            <a:ext cx="374651" cy="1082676"/>
          </a:xfrm>
          <a:prstGeom prst="straightConnector1">
            <a:avLst/>
          </a:prstGeom>
          <a:noFill/>
          <a:ln w="12700"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802" name="Rectangle 1226"/>
          <p:cNvSpPr>
            <a:spLocks noChangeArrowheads="1"/>
          </p:cNvSpPr>
          <p:nvPr/>
        </p:nvSpPr>
        <p:spPr bwMode="auto">
          <a:xfrm rot="-5400000">
            <a:off x="2014537" y="2725737"/>
            <a:ext cx="4413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800">
                <a:latin typeface="Calibri" pitchFamily="34" charset="0"/>
              </a:rPr>
              <a:t>50</a:t>
            </a:r>
          </a:p>
        </p:txBody>
      </p:sp>
      <p:sp>
        <p:nvSpPr>
          <p:cNvPr id="73803" name="Rectangle 1227"/>
          <p:cNvSpPr>
            <a:spLocks noChangeArrowheads="1"/>
          </p:cNvSpPr>
          <p:nvPr/>
        </p:nvSpPr>
        <p:spPr bwMode="auto">
          <a:xfrm rot="-5400000">
            <a:off x="2052637" y="2781299"/>
            <a:ext cx="363538" cy="2603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804" name="ZoneTexte 104"/>
          <p:cNvSpPr txBox="1">
            <a:spLocks noChangeArrowheads="1"/>
          </p:cNvSpPr>
          <p:nvPr/>
        </p:nvSpPr>
        <p:spPr bwMode="auto">
          <a:xfrm>
            <a:off x="81755" y="640543"/>
            <a:ext cx="89659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altLang="fr-FR" sz="1800" dirty="0">
                <a:latin typeface="Arial" panose="020B0604020202020204" pitchFamily="34" charset="0"/>
                <a:cs typeface="Arial" panose="020B0604020202020204" pitchFamily="34" charset="0"/>
              </a:rPr>
              <a:t>Le symbole &gt;&lt;  n'impose que la contrainte d'orientation pour les références suivantes.</a:t>
            </a:r>
          </a:p>
        </p:txBody>
      </p:sp>
      <p:sp>
        <p:nvSpPr>
          <p:cNvPr id="73805" name="Rectangle 36"/>
          <p:cNvSpPr>
            <a:spLocks noChangeArrowheads="1"/>
          </p:cNvSpPr>
          <p:nvPr/>
        </p:nvSpPr>
        <p:spPr bwMode="auto">
          <a:xfrm>
            <a:off x="88900" y="93663"/>
            <a:ext cx="6662738" cy="474662"/>
          </a:xfrm>
          <a:prstGeom prst="rect">
            <a:avLst/>
          </a:prstGeom>
          <a:solidFill>
            <a:srgbClr val="FFFFCC"/>
          </a:solidFill>
          <a:ln w="254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73806" name="Text Box 37"/>
          <p:cNvSpPr txBox="1">
            <a:spLocks noChangeArrowheads="1"/>
          </p:cNvSpPr>
          <p:nvPr/>
        </p:nvSpPr>
        <p:spPr bwMode="auto">
          <a:xfrm>
            <a:off x="88900" y="93663"/>
            <a:ext cx="6640513"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2400" b="1">
                <a:latin typeface="Arial" charset="0"/>
              </a:rPr>
              <a:t>CONTRAINTE D'ORIENTATION SEULEMENT</a:t>
            </a:r>
          </a:p>
        </p:txBody>
      </p:sp>
      <p:cxnSp>
        <p:nvCxnSpPr>
          <p:cNvPr id="100" name="Connecteur droit 36"/>
          <p:cNvCxnSpPr>
            <a:cxnSpLocks noChangeShapeType="1"/>
          </p:cNvCxnSpPr>
          <p:nvPr/>
        </p:nvCxnSpPr>
        <p:spPr bwMode="auto">
          <a:xfrm>
            <a:off x="6134894" y="4177505"/>
            <a:ext cx="2300287" cy="7938"/>
          </a:xfrm>
          <a:prstGeom prst="line">
            <a:avLst/>
          </a:prstGeom>
          <a:noFill/>
          <a:ln w="19050" algn="ctr">
            <a:solidFill>
              <a:srgbClr val="0070C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 name="Connecteur droit avec flèche 4"/>
          <p:cNvCxnSpPr/>
          <p:nvPr/>
        </p:nvCxnSpPr>
        <p:spPr>
          <a:xfrm flipH="1" flipV="1">
            <a:off x="7837883" y="4183855"/>
            <a:ext cx="246857" cy="4730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 name="ZoneTexte 5"/>
          <p:cNvSpPr txBox="1"/>
          <p:nvPr/>
        </p:nvSpPr>
        <p:spPr>
          <a:xfrm>
            <a:off x="7075107" y="4675980"/>
            <a:ext cx="1319592" cy="369332"/>
          </a:xfrm>
          <a:prstGeom prst="rect">
            <a:avLst/>
          </a:prstGeom>
          <a:noFill/>
        </p:spPr>
        <p:txBody>
          <a:bodyPr wrap="none" rtlCol="0">
            <a:spAutoFit/>
          </a:bodyPr>
          <a:lstStyle/>
          <a:p>
            <a:r>
              <a:rPr lang="fr-FR" dirty="0" smtClean="0"/>
              <a:t>Plan associé</a:t>
            </a:r>
            <a:endParaRPr lang="fr-FR" dirty="0"/>
          </a:p>
        </p:txBody>
      </p:sp>
      <p:sp>
        <p:nvSpPr>
          <p:cNvPr id="105" name="Line 72"/>
          <p:cNvSpPr>
            <a:spLocks noChangeShapeType="1"/>
          </p:cNvSpPr>
          <p:nvPr/>
        </p:nvSpPr>
        <p:spPr bwMode="auto">
          <a:xfrm flipH="1">
            <a:off x="7447755" y="3431380"/>
            <a:ext cx="152400" cy="1524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06" name="Line 73"/>
          <p:cNvSpPr>
            <a:spLocks noChangeShapeType="1"/>
          </p:cNvSpPr>
          <p:nvPr/>
        </p:nvSpPr>
        <p:spPr bwMode="auto">
          <a:xfrm>
            <a:off x="7435055" y="3431380"/>
            <a:ext cx="152400" cy="15240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cxnSp>
        <p:nvCxnSpPr>
          <p:cNvPr id="4" name="Connecteur droit avec flèche 3"/>
          <p:cNvCxnSpPr/>
          <p:nvPr/>
        </p:nvCxnSpPr>
        <p:spPr>
          <a:xfrm>
            <a:off x="8105377" y="3742530"/>
            <a:ext cx="0" cy="2857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7" name="Connecteur droit avec flèche 106"/>
          <p:cNvCxnSpPr/>
          <p:nvPr/>
        </p:nvCxnSpPr>
        <p:spPr>
          <a:xfrm rot="10800000">
            <a:off x="8105378" y="4160836"/>
            <a:ext cx="0" cy="2857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8" name="ZoneTexte 107"/>
          <p:cNvSpPr txBox="1"/>
          <p:nvPr/>
        </p:nvSpPr>
        <p:spPr>
          <a:xfrm>
            <a:off x="5892005" y="4289314"/>
            <a:ext cx="949325" cy="646331"/>
          </a:xfrm>
          <a:prstGeom prst="rect">
            <a:avLst/>
          </a:prstGeom>
          <a:noFill/>
        </p:spPr>
        <p:txBody>
          <a:bodyPr wrap="square" rtlCol="0">
            <a:spAutoFit/>
          </a:bodyPr>
          <a:lstStyle/>
          <a:p>
            <a:pPr algn="ctr"/>
            <a:r>
              <a:rPr lang="fr-FR" dirty="0" smtClean="0"/>
              <a:t>Plan nominal</a:t>
            </a:r>
            <a:endParaRPr lang="fr-FR" dirty="0"/>
          </a:p>
        </p:txBody>
      </p:sp>
      <p:cxnSp>
        <p:nvCxnSpPr>
          <p:cNvPr id="8" name="Connecteur droit 7"/>
          <p:cNvCxnSpPr/>
          <p:nvPr/>
        </p:nvCxnSpPr>
        <p:spPr>
          <a:xfrm flipH="1">
            <a:off x="6519862" y="3972717"/>
            <a:ext cx="214313" cy="376238"/>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 name="Connecteur droit 11"/>
          <p:cNvCxnSpPr/>
          <p:nvPr/>
        </p:nvCxnSpPr>
        <p:spPr>
          <a:xfrm>
            <a:off x="8105377" y="3950492"/>
            <a:ext cx="0" cy="327025"/>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2" name="ZoneTexte 111"/>
          <p:cNvSpPr txBox="1"/>
          <p:nvPr/>
        </p:nvSpPr>
        <p:spPr>
          <a:xfrm rot="16200000">
            <a:off x="7803025" y="3625386"/>
            <a:ext cx="306494" cy="369332"/>
          </a:xfrm>
          <a:prstGeom prst="rect">
            <a:avLst/>
          </a:prstGeom>
          <a:noFill/>
        </p:spPr>
        <p:txBody>
          <a:bodyPr wrap="none" rtlCol="0">
            <a:spAutoFit/>
          </a:bodyPr>
          <a:lstStyle/>
          <a:p>
            <a:r>
              <a:rPr lang="fr-FR" dirty="0" smtClean="0">
                <a:latin typeface="Symbol" panose="05050102010706020507" pitchFamily="18" charset="2"/>
              </a:rPr>
              <a:t>d</a:t>
            </a:r>
            <a:endParaRPr lang="fr-FR" dirty="0">
              <a:latin typeface="Symbol" panose="05050102010706020507" pitchFamily="18" charset="2"/>
            </a:endParaRPr>
          </a:p>
        </p:txBody>
      </p:sp>
      <p:sp>
        <p:nvSpPr>
          <p:cNvPr id="113" name="Rectangle 1233"/>
          <p:cNvSpPr>
            <a:spLocks noChangeArrowheads="1"/>
          </p:cNvSpPr>
          <p:nvPr/>
        </p:nvSpPr>
        <p:spPr bwMode="auto">
          <a:xfrm>
            <a:off x="5000626" y="1832594"/>
            <a:ext cx="292100" cy="2921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fr-FR" altLang="fr-FR" sz="1800">
              <a:latin typeface="Calibri" pitchFamily="34" charset="0"/>
            </a:endParaRPr>
          </a:p>
        </p:txBody>
      </p:sp>
      <p:sp>
        <p:nvSpPr>
          <p:cNvPr id="114" name="Line 1234"/>
          <p:cNvSpPr>
            <a:spLocks noChangeShapeType="1"/>
          </p:cNvSpPr>
          <p:nvPr/>
        </p:nvSpPr>
        <p:spPr bwMode="auto">
          <a:xfrm flipV="1">
            <a:off x="5146676" y="1694481"/>
            <a:ext cx="0" cy="1317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a:p>
        </p:txBody>
      </p:sp>
      <p:sp>
        <p:nvSpPr>
          <p:cNvPr id="115" name="Freeform 1235"/>
          <p:cNvSpPr>
            <a:spLocks/>
          </p:cNvSpPr>
          <p:nvPr/>
        </p:nvSpPr>
        <p:spPr bwMode="auto">
          <a:xfrm>
            <a:off x="5068889" y="1654794"/>
            <a:ext cx="153987" cy="77787"/>
          </a:xfrm>
          <a:custGeom>
            <a:avLst/>
            <a:gdLst>
              <a:gd name="T0" fmla="*/ 0 w 97"/>
              <a:gd name="T1" fmla="*/ 0 h 49"/>
              <a:gd name="T2" fmla="*/ 2147483647 w 97"/>
              <a:gd name="T3" fmla="*/ 0 h 49"/>
              <a:gd name="T4" fmla="*/ 2147483647 w 97"/>
              <a:gd name="T5" fmla="*/ 2147483647 h 49"/>
              <a:gd name="T6" fmla="*/ 0 w 9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49">
                <a:moveTo>
                  <a:pt x="0" y="0"/>
                </a:moveTo>
                <a:lnTo>
                  <a:pt x="96" y="0"/>
                </a:lnTo>
                <a:lnTo>
                  <a:pt x="48" y="48"/>
                </a:lnTo>
                <a:lnTo>
                  <a:pt x="0" y="0"/>
                </a:lnTo>
              </a:path>
            </a:pathLst>
          </a:custGeom>
          <a:solidFill>
            <a:schemeClr val="tx1"/>
          </a:solidFill>
          <a:ln w="12700"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FR"/>
          </a:p>
        </p:txBody>
      </p:sp>
      <p:sp>
        <p:nvSpPr>
          <p:cNvPr id="116" name="Rectangle 1236"/>
          <p:cNvSpPr>
            <a:spLocks noChangeArrowheads="1"/>
          </p:cNvSpPr>
          <p:nvPr/>
        </p:nvSpPr>
        <p:spPr bwMode="auto">
          <a:xfrm>
            <a:off x="4997451" y="1821481"/>
            <a:ext cx="282129" cy="30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FR" altLang="fr-FR" sz="1400" dirty="0" smtClean="0">
                <a:latin typeface="Calibri" pitchFamily="34" charset="0"/>
              </a:rPr>
              <a:t>C</a:t>
            </a:r>
            <a:endParaRPr lang="fr-FR" altLang="fr-FR" sz="1400" dirty="0">
              <a:latin typeface="Calibri" pitchFamily="34" charset="0"/>
            </a:endParaRPr>
          </a:p>
        </p:txBody>
      </p:sp>
      <p:sp>
        <p:nvSpPr>
          <p:cNvPr id="3" name="ZoneTexte 2"/>
          <p:cNvSpPr txBox="1"/>
          <p:nvPr/>
        </p:nvSpPr>
        <p:spPr>
          <a:xfrm>
            <a:off x="88900" y="5657671"/>
            <a:ext cx="8831943" cy="1200329"/>
          </a:xfrm>
          <a:prstGeom prst="rect">
            <a:avLst/>
          </a:prstGeom>
          <a:noFill/>
        </p:spPr>
        <p:txBody>
          <a:bodyPr wrap="square" rtlCol="0">
            <a:spAutoFit/>
          </a:bodyPr>
          <a:lstStyle/>
          <a:p>
            <a:pPr>
              <a:defRPr/>
            </a:pPr>
            <a:r>
              <a:rPr lang="fr-FR" dirty="0">
                <a:solidFill>
                  <a:srgbClr val="0070C0"/>
                </a:solidFill>
                <a:latin typeface="Comic Sans MS" pitchFamily="66" charset="0"/>
                <a:cs typeface="Arial" charset="0"/>
              </a:rPr>
              <a:t>Primaire : P</a:t>
            </a:r>
            <a:r>
              <a:rPr lang="fr-FR" dirty="0" smtClean="0">
                <a:solidFill>
                  <a:srgbClr val="0070C0"/>
                </a:solidFill>
                <a:latin typeface="Comic Sans MS" pitchFamily="66" charset="0"/>
                <a:cs typeface="Arial" charset="0"/>
              </a:rPr>
              <a:t>lan </a:t>
            </a:r>
            <a:r>
              <a:rPr lang="fr-FR" dirty="0">
                <a:solidFill>
                  <a:srgbClr val="0070C0"/>
                </a:solidFill>
                <a:latin typeface="Comic Sans MS" pitchFamily="66" charset="0"/>
                <a:cs typeface="Arial" charset="0"/>
              </a:rPr>
              <a:t>associé à la surface réelle A par le critère [</a:t>
            </a:r>
            <a:r>
              <a:rPr lang="fr-FR" dirty="0" smtClean="0">
                <a:solidFill>
                  <a:srgbClr val="0070C0"/>
                </a:solidFill>
                <a:latin typeface="Comic Sans MS" pitchFamily="66" charset="0"/>
                <a:cs typeface="Arial" charset="0"/>
              </a:rPr>
              <a:t>GE], parallèle </a:t>
            </a:r>
            <a:r>
              <a:rPr lang="fr-FR" dirty="0">
                <a:solidFill>
                  <a:srgbClr val="0070C0"/>
                </a:solidFill>
                <a:latin typeface="Comic Sans MS" pitchFamily="66" charset="0"/>
                <a:cs typeface="Arial" charset="0"/>
              </a:rPr>
              <a:t>à la surface nominale A (décalée de </a:t>
            </a:r>
            <a:r>
              <a:rPr lang="fr-FR" dirty="0">
                <a:solidFill>
                  <a:srgbClr val="0070C0"/>
                </a:solidFill>
                <a:latin typeface="Symbol" panose="05050102010706020507" pitchFamily="18" charset="2"/>
                <a:cs typeface="Arial" charset="0"/>
              </a:rPr>
              <a:t>d</a:t>
            </a:r>
            <a:r>
              <a:rPr lang="fr-FR" dirty="0">
                <a:solidFill>
                  <a:srgbClr val="0070C0"/>
                </a:solidFill>
                <a:latin typeface="Comic Sans MS" pitchFamily="66" charset="0"/>
                <a:cs typeface="Arial" charset="0"/>
              </a:rPr>
              <a:t>) </a:t>
            </a:r>
          </a:p>
          <a:p>
            <a:pPr>
              <a:defRPr/>
            </a:pPr>
            <a:r>
              <a:rPr lang="fr-FR" dirty="0">
                <a:solidFill>
                  <a:srgbClr val="0070C0"/>
                </a:solidFill>
                <a:latin typeface="Comic Sans MS" pitchFamily="66" charset="0"/>
                <a:cs typeface="Arial" charset="0"/>
              </a:rPr>
              <a:t>Secondaire : Plan B, critère [GE] plan extérieur matière des moindres carrés aux points prélevés au voisinage de la zone partielle B1.</a:t>
            </a:r>
          </a:p>
        </p:txBody>
      </p:sp>
    </p:spTree>
    <p:extLst>
      <p:ext uri="{BB962C8B-B14F-4D97-AF65-F5344CB8AC3E}">
        <p14:creationId xmlns:p14="http://schemas.microsoft.com/office/powerpoint/2010/main" val="2868523016"/>
      </p:ext>
    </p:extLst>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9537</TotalTime>
  <Words>10795</Words>
  <Application>Microsoft Office PowerPoint</Application>
  <PresentationFormat>Affichage à l'écran (4:3)</PresentationFormat>
  <Paragraphs>2936</Paragraphs>
  <Slides>146</Slides>
  <Notes>2</Notes>
  <HiddenSlides>0</HiddenSlides>
  <MMClips>0</MMClips>
  <ScaleCrop>false</ScaleCrop>
  <HeadingPairs>
    <vt:vector size="4" baseType="variant">
      <vt:variant>
        <vt:lpstr>Thème</vt:lpstr>
      </vt:variant>
      <vt:variant>
        <vt:i4>1</vt:i4>
      </vt:variant>
      <vt:variant>
        <vt:lpstr>Titres des diapositives</vt:lpstr>
      </vt:variant>
      <vt:variant>
        <vt:i4>146</vt:i4>
      </vt:variant>
    </vt:vector>
  </HeadingPairs>
  <TitlesOfParts>
    <vt:vector size="147" baseType="lpstr">
      <vt:lpstr>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Anselmetti</dc:creator>
  <cp:lastModifiedBy>Anselmetti</cp:lastModifiedBy>
  <cp:revision>458</cp:revision>
  <cp:lastPrinted>2017-05-04T08:01:24Z</cp:lastPrinted>
  <dcterms:created xsi:type="dcterms:W3CDTF">2015-06-05T12:02:30Z</dcterms:created>
  <dcterms:modified xsi:type="dcterms:W3CDTF">2017-06-07T08:37:10Z</dcterms:modified>
</cp:coreProperties>
</file>